
<file path=[Content_Types].xml><?xml version="1.0" encoding="utf-8"?>
<Types xmlns="http://schemas.openxmlformats.org/package/2006/content-types">
  <Default Extension="bin" ContentType="application/vnd.openxmlformats-officedocument.oleObject"/>
  <Default Extension="jpeg" ContentType="image/jpeg"/>
  <Default Extension="wmf" ContentType="image/x-wmf"/>
  <Default Extension="rels" ContentType="application/vnd.openxmlformats-package.relationships+xml"/>
  <Default Extension="xml" ContentType="application/xml"/>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94" r:id="rId5"/>
    <p:sldId id="296" r:id="rId6"/>
    <p:sldId id="319" r:id="rId7"/>
    <p:sldId id="260" r:id="rId8"/>
    <p:sldId id="321" r:id="rId9"/>
    <p:sldId id="320" r:id="rId10"/>
    <p:sldId id="322" r:id="rId11"/>
    <p:sldId id="261" r:id="rId12"/>
    <p:sldId id="323" r:id="rId13"/>
    <p:sldId id="324" r:id="rId14"/>
    <p:sldId id="326" r:id="rId15"/>
    <p:sldId id="327" r:id="rId16"/>
    <p:sldId id="328" r:id="rId17"/>
    <p:sldId id="329" r:id="rId18"/>
    <p:sldId id="284" r:id="rId19"/>
    <p:sldId id="330" r:id="rId20"/>
    <p:sldId id="331" r:id="rId21"/>
    <p:sldId id="341" r:id="rId22"/>
    <p:sldId id="332" r:id="rId23"/>
    <p:sldId id="334" r:id="rId24"/>
    <p:sldId id="333" r:id="rId25"/>
    <p:sldId id="342" r:id="rId26"/>
    <p:sldId id="335" r:id="rId27"/>
    <p:sldId id="336" r:id="rId28"/>
    <p:sldId id="337" r:id="rId29"/>
    <p:sldId id="338" r:id="rId30"/>
    <p:sldId id="339" r:id="rId31"/>
    <p:sldId id="340" r:id="rId32"/>
    <p:sldId id="325" r:id="rId33"/>
    <p:sldId id="343" r:id="rId3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7" d="100"/>
          <a:sy n="67" d="100"/>
        </p:scale>
        <p:origin x="572" y="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s>
</file>

<file path=ppt/drawings/_rels/vmlDrawing1.vml.rels><?xml version="1.0" encoding="UTF-8" standalone="yes"?>
<Relationships xmlns="http://schemas.openxmlformats.org/package/2006/relationships"><Relationship Id="rId2" Type="http://schemas.openxmlformats.org/officeDocument/2006/relationships/image" Target="../media/image5.wmf"/><Relationship Id="rId1" Type="http://schemas.openxmlformats.org/officeDocument/2006/relationships/image" Target="../media/image4.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6.wmf"/></Relationships>
</file>

<file path=ppt/drawings/_rels/vmlDrawing3.vml.rels><?xml version="1.0" encoding="UTF-8" standalone="yes"?>
<Relationships xmlns="http://schemas.openxmlformats.org/package/2006/relationships"><Relationship Id="rId3" Type="http://schemas.openxmlformats.org/officeDocument/2006/relationships/image" Target="../media/image9.wmf"/><Relationship Id="rId2" Type="http://schemas.openxmlformats.org/officeDocument/2006/relationships/image" Target="../media/image8.wmf"/><Relationship Id="rId1" Type="http://schemas.openxmlformats.org/officeDocument/2006/relationships/image" Target="../media/image7.w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10.w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11.wmf"/></Relationships>
</file>

<file path=ppt/drawings/_rels/vmlDrawing6.vml.rels><?xml version="1.0" encoding="UTF-8" standalone="yes"?>
<Relationships xmlns="http://schemas.openxmlformats.org/package/2006/relationships"><Relationship Id="rId2" Type="http://schemas.openxmlformats.org/officeDocument/2006/relationships/image" Target="../media/image13.wmf"/><Relationship Id="rId1" Type="http://schemas.openxmlformats.org/officeDocument/2006/relationships/image" Target="../media/image12.wmf"/></Relationships>
</file>

<file path=ppt/drawings/_rels/vmlDrawing7.vml.rels><?xml version="1.0" encoding="UTF-8" standalone="yes"?>
<Relationships xmlns="http://schemas.openxmlformats.org/package/2006/relationships"><Relationship Id="rId1" Type="http://schemas.openxmlformats.org/officeDocument/2006/relationships/image" Target="../media/image14.wmf"/></Relationships>
</file>

<file path=ppt/drawings/_rels/vmlDrawing8.vml.rels><?xml version="1.0" encoding="UTF-8" standalone="yes"?>
<Relationships xmlns="http://schemas.openxmlformats.org/package/2006/relationships"><Relationship Id="rId1" Type="http://schemas.openxmlformats.org/officeDocument/2006/relationships/image" Target="../media/image15.wmf"/></Relationships>
</file>

<file path=ppt/drawings/_rels/vmlDrawing9.vml.rels><?xml version="1.0" encoding="UTF-8" standalone="yes"?>
<Relationships xmlns="http://schemas.openxmlformats.org/package/2006/relationships"><Relationship Id="rId2" Type="http://schemas.openxmlformats.org/officeDocument/2006/relationships/image" Target="../media/image17.wmf"/><Relationship Id="rId1" Type="http://schemas.openxmlformats.org/officeDocument/2006/relationships/image" Target="../media/image16.wmf"/></Relationships>
</file>

<file path=ppt/drawings/_rels/vmlDrawing10.vml.rels><?xml version="1.0" encoding="UTF-8" standalone="yes"?>
<Relationships xmlns="http://schemas.openxmlformats.org/package/2006/relationships"><Relationship Id="rId2" Type="http://schemas.openxmlformats.org/officeDocument/2006/relationships/image" Target="../media/image19.wmf"/><Relationship Id="rId1" Type="http://schemas.openxmlformats.org/officeDocument/2006/relationships/image" Target="../media/image18.wmf"/></Relationships>
</file>

<file path=ppt/drawings/_rels/vmlDrawing11.vml.rels><?xml version="1.0" encoding="UTF-8" standalone="yes"?>
<Relationships xmlns="http://schemas.openxmlformats.org/package/2006/relationships"><Relationship Id="rId1" Type="http://schemas.openxmlformats.org/officeDocument/2006/relationships/image" Target="../media/image20.wmf"/></Relationships>
</file>

<file path=ppt/drawings/_rels/vmlDrawing12.vml.rels><?xml version="1.0" encoding="UTF-8" standalone="yes"?>
<Relationships xmlns="http://schemas.openxmlformats.org/package/2006/relationships"><Relationship Id="rId1" Type="http://schemas.openxmlformats.org/officeDocument/2006/relationships/image" Target="../media/image21.wmf"/></Relationships>
</file>

<file path=ppt/drawings/_rels/vmlDrawing13.vml.rels><?xml version="1.0" encoding="UTF-8" standalone="yes"?>
<Relationships xmlns="http://schemas.openxmlformats.org/package/2006/relationships"><Relationship Id="rId1" Type="http://schemas.openxmlformats.org/officeDocument/2006/relationships/image" Target="../media/image22.wmf"/></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pic>
        <p:nvPicPr>
          <p:cNvPr id="7" name="Picture 6" descr="Brickwork-HD-R1a.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useBgFill="1">
        <p:nvSpPr>
          <p:cNvPr id="12" name="Freeform 11"/>
          <p:cNvSpPr/>
          <p:nvPr/>
        </p:nvSpPr>
        <p:spPr>
          <a:xfrm>
            <a:off x="-15875" y="0"/>
            <a:ext cx="11683810" cy="6588125"/>
          </a:xfrm>
          <a:custGeom>
            <a:avLst/>
            <a:gdLst/>
            <a:ahLst/>
            <a:cxnLst/>
            <a:rect l="l" t="t" r="r" b="b"/>
            <a:pathLst>
              <a:path w="11683810" h="6588125">
                <a:moveTo>
                  <a:pt x="0" y="0"/>
                </a:moveTo>
                <a:lnTo>
                  <a:pt x="11318691" y="0"/>
                </a:lnTo>
                <a:lnTo>
                  <a:pt x="11683810" y="5976938"/>
                </a:lnTo>
                <a:lnTo>
                  <a:pt x="15875" y="6588125"/>
                </a:lnTo>
                <a:cubicBezTo>
                  <a:pt x="10583" y="4386792"/>
                  <a:pt x="5292" y="2185458"/>
                  <a:pt x="0" y="0"/>
                </a:cubicBezTo>
                <a:close/>
              </a:path>
            </a:pathLst>
          </a:custGeom>
          <a:ln>
            <a:noFill/>
          </a:ln>
          <a:effectLst>
            <a:outerShdw blurRad="101600" dist="152400" dir="4380000" algn="tl" rotWithShape="0">
              <a:srgbClr val="000000">
                <a:alpha val="43000"/>
              </a:srgbClr>
            </a:outerShdw>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0" y="4282257"/>
            <a:ext cx="11329257" cy="2028845"/>
          </a:xfrm>
          <a:custGeom>
            <a:avLst/>
            <a:gdLst/>
            <a:ahLst/>
            <a:cxnLst/>
            <a:rect l="l" t="t" r="r" b="b"/>
            <a:pathLst>
              <a:path w="11329257" h="2028845">
                <a:moveTo>
                  <a:pt x="0" y="588520"/>
                </a:moveTo>
                <a:lnTo>
                  <a:pt x="11244075" y="0"/>
                </a:lnTo>
                <a:lnTo>
                  <a:pt x="11329257" y="1424838"/>
                </a:lnTo>
                <a:lnTo>
                  <a:pt x="0" y="2028845"/>
                </a:lnTo>
                <a:lnTo>
                  <a:pt x="0" y="588520"/>
                </a:lnTo>
                <a:close/>
              </a:path>
            </a:pathLst>
          </a:custGeom>
          <a:gradFill flip="none" rotWithShape="1">
            <a:gsLst>
              <a:gs pos="34000">
                <a:schemeClr val="accent1"/>
              </a:gs>
              <a:gs pos="100000">
                <a:schemeClr val="accent1">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sp>
        <p:nvSpPr>
          <p:cNvPr id="26" name="Freeform 25"/>
          <p:cNvSpPr/>
          <p:nvPr/>
        </p:nvSpPr>
        <p:spPr>
          <a:xfrm>
            <a:off x="0" y="0"/>
            <a:ext cx="8719579" cy="456877"/>
          </a:xfrm>
          <a:custGeom>
            <a:avLst/>
            <a:gdLst/>
            <a:ahLst/>
            <a:cxnLst/>
            <a:rect l="l" t="t" r="r" b="b"/>
            <a:pathLst>
              <a:path w="8719579" h="456877">
                <a:moveTo>
                  <a:pt x="0" y="0"/>
                </a:moveTo>
                <a:lnTo>
                  <a:pt x="8719579" y="0"/>
                </a:lnTo>
                <a:lnTo>
                  <a:pt x="0" y="456877"/>
                </a:lnTo>
                <a:lnTo>
                  <a:pt x="0" y="0"/>
                </a:lnTo>
                <a:close/>
              </a:path>
            </a:pathLst>
          </a:custGeom>
          <a:gradFill flip="none" rotWithShape="1">
            <a:gsLst>
              <a:gs pos="34000">
                <a:schemeClr val="accent1"/>
              </a:gs>
              <a:gs pos="100000">
                <a:schemeClr val="accent1">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rot="21420000">
            <a:off x="-161800" y="293317"/>
            <a:ext cx="11367116" cy="5751804"/>
          </a:xfrm>
          <a:custGeom>
            <a:avLst/>
            <a:gdLst/>
            <a:ahLst/>
            <a:cxnLst/>
            <a:rect l="l" t="t" r="r" b="b"/>
            <a:pathLst>
              <a:path w="11367116" h="5751804">
                <a:moveTo>
                  <a:pt x="11346705" y="0"/>
                </a:moveTo>
                <a:cubicBezTo>
                  <a:pt x="11353509" y="1915114"/>
                  <a:pt x="11360312" y="3830229"/>
                  <a:pt x="11367116" y="5745343"/>
                </a:cubicBezTo>
                <a:lnTo>
                  <a:pt x="0" y="5751804"/>
                </a:lnTo>
              </a:path>
            </a:pathLst>
          </a:custGeom>
          <a:ln w="82550">
            <a:solidFill>
              <a:schemeClr val="tx1">
                <a:lumMod val="50000"/>
                <a:lumOff val="50000"/>
              </a:schemeClr>
            </a:solidFill>
            <a:miter lim="800000"/>
          </a:ln>
        </p:spPr>
        <p:style>
          <a:lnRef idx="2">
            <a:schemeClr val="accent1"/>
          </a:lnRef>
          <a:fillRef idx="0">
            <a:schemeClr val="accent1"/>
          </a:fillRef>
          <a:effectRef idx="1">
            <a:schemeClr val="accent1"/>
          </a:effectRef>
          <a:fontRef idx="minor">
            <a:schemeClr val="tx1"/>
          </a:fontRef>
        </p:style>
      </p:sp>
      <p:sp>
        <p:nvSpPr>
          <p:cNvPr id="2" name="Title 1"/>
          <p:cNvSpPr>
            <a:spLocks noGrp="1"/>
          </p:cNvSpPr>
          <p:nvPr>
            <p:ph type="ctrTitle"/>
          </p:nvPr>
        </p:nvSpPr>
        <p:spPr>
          <a:xfrm rot="21420000">
            <a:off x="891201" y="662656"/>
            <a:ext cx="9755187" cy="2766528"/>
          </a:xfrm>
        </p:spPr>
        <p:txBody>
          <a:bodyPr anchor="b">
            <a:normAutofit/>
          </a:bodyPr>
          <a:lstStyle>
            <a:lvl1pPr algn="r">
              <a:defRPr sz="8000"/>
            </a:lvl1pPr>
          </a:lstStyle>
          <a:p>
            <a:r>
              <a:rPr lang="ru-RU" smtClean="0"/>
              <a:t>Образец заголовка</a:t>
            </a:r>
            <a:endParaRPr lang="en-US" dirty="0"/>
          </a:p>
        </p:txBody>
      </p:sp>
      <p:sp>
        <p:nvSpPr>
          <p:cNvPr id="3" name="Subtitle 2"/>
          <p:cNvSpPr>
            <a:spLocks noGrp="1"/>
          </p:cNvSpPr>
          <p:nvPr>
            <p:ph type="subTitle" idx="1"/>
          </p:nvPr>
        </p:nvSpPr>
        <p:spPr>
          <a:xfrm rot="21420000">
            <a:off x="983062" y="3505209"/>
            <a:ext cx="9755187" cy="550333"/>
          </a:xfrm>
        </p:spPr>
        <p:txBody>
          <a:bodyPr anchor="t">
            <a:noAutofit/>
          </a:bodyPr>
          <a:lstStyle>
            <a:lvl1pPr marL="0" indent="0" algn="r">
              <a:buNone/>
              <a:defRPr sz="28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smtClean="0"/>
              <a:t>Образец подзаголовка</a:t>
            </a:r>
            <a:endParaRPr lang="en-US" dirty="0"/>
          </a:p>
        </p:txBody>
      </p:sp>
      <p:sp>
        <p:nvSpPr>
          <p:cNvPr id="4" name="Date Placeholder 3"/>
          <p:cNvSpPr>
            <a:spLocks noGrp="1"/>
          </p:cNvSpPr>
          <p:nvPr>
            <p:ph type="dt" sz="half" idx="10"/>
          </p:nvPr>
        </p:nvSpPr>
        <p:spPr>
          <a:xfrm rot="21420000">
            <a:off x="4948541" y="4578463"/>
            <a:ext cx="6143653" cy="1163112"/>
          </a:xfrm>
        </p:spPr>
        <p:txBody>
          <a:bodyPr/>
          <a:lstStyle>
            <a:lvl1pPr algn="ctr">
              <a:defRPr sz="5400">
                <a:solidFill>
                  <a:schemeClr val="accent1">
                    <a:lumMod val="50000"/>
                  </a:schemeClr>
                </a:solidFill>
              </a:defRPr>
            </a:lvl1pPr>
          </a:lstStyle>
          <a:p>
            <a:fld id="{F7AFFB9B-9FB8-469E-96F9-4D32314110B6}" type="datetimeFigureOut">
              <a:rPr lang="en-US" dirty="0"/>
              <a:t>5/10/2021</a:t>
            </a:fld>
            <a:endParaRPr lang="en-US" dirty="0"/>
          </a:p>
        </p:txBody>
      </p:sp>
      <p:sp>
        <p:nvSpPr>
          <p:cNvPr id="5" name="Footer Placeholder 4"/>
          <p:cNvSpPr>
            <a:spLocks noGrp="1"/>
          </p:cNvSpPr>
          <p:nvPr>
            <p:ph type="ftr" sz="quarter" idx="11"/>
          </p:nvPr>
        </p:nvSpPr>
        <p:spPr>
          <a:xfrm rot="21420000">
            <a:off x="-5560" y="4883024"/>
            <a:ext cx="4047239" cy="1195538"/>
          </a:xfrm>
        </p:spPr>
        <p:txBody>
          <a:bodyPr vert="horz" lIns="91440" tIns="45720" rIns="91440" bIns="45720" rtlCol="0" anchor="ctr"/>
          <a:lstStyle>
            <a:lvl1pPr algn="r">
              <a:defRPr lang="en-US" sz="5400" dirty="0"/>
            </a:lvl1pPr>
          </a:lstStyle>
          <a:p>
            <a:endParaRPr lang="en-US" dirty="0"/>
          </a:p>
        </p:txBody>
      </p:sp>
      <p:sp>
        <p:nvSpPr>
          <p:cNvPr id="6" name="Slide Number Placeholder 5"/>
          <p:cNvSpPr>
            <a:spLocks noGrp="1"/>
          </p:cNvSpPr>
          <p:nvPr>
            <p:ph type="sldNum" sz="quarter" idx="12"/>
          </p:nvPr>
        </p:nvSpPr>
        <p:spPr>
          <a:xfrm rot="21420000">
            <a:off x="9851758" y="3832648"/>
            <a:ext cx="907186" cy="498470"/>
          </a:xfrm>
        </p:spPr>
        <p:txBody>
          <a:bodyPr/>
          <a:lstStyle>
            <a:lvl1pPr>
              <a:defRPr sz="2400">
                <a:solidFill>
                  <a:schemeClr val="tx1">
                    <a:lumMod val="75000"/>
                    <a:lumOff val="25000"/>
                  </a:schemeClr>
                </a:solidFill>
              </a:defRPr>
            </a:lvl1pPr>
          </a:lstStyle>
          <a:p>
            <a:fld id="{6D22F896-40B5-4ADD-8801-0D06FADFA095}" type="slidenum">
              <a:rPr lang="en-US" dirty="0"/>
              <a:pPr/>
              <a:t>‹#›</a:t>
            </a:fld>
            <a:endParaRPr lang="en-US" dirty="0"/>
          </a:p>
        </p:txBody>
      </p:sp>
      <p:sp>
        <p:nvSpPr>
          <p:cNvPr id="25" name="5-Point Star 24"/>
          <p:cNvSpPr/>
          <p:nvPr/>
        </p:nvSpPr>
        <p:spPr>
          <a:xfrm rot="21420000">
            <a:off x="4221385" y="5111356"/>
            <a:ext cx="515386" cy="515386"/>
          </a:xfrm>
          <a:prstGeom prst="star5">
            <a:avLst>
              <a:gd name="adj" fmla="val 26693"/>
              <a:gd name="hf" fmla="val 105146"/>
              <a:gd name="vf" fmla="val 110557"/>
            </a:avLst>
          </a:prstGeom>
          <a:solidFill>
            <a:schemeClr val="tx1">
              <a:alpha val="40000"/>
            </a:schemeClr>
          </a:solidFill>
          <a:ln>
            <a:noFill/>
          </a:ln>
        </p:spPr>
        <p:style>
          <a:lnRef idx="1">
            <a:schemeClr val="accent1"/>
          </a:lnRef>
          <a:fillRef idx="3">
            <a:schemeClr val="accent1"/>
          </a:fillRef>
          <a:effectRef idx="2">
            <a:schemeClr val="accent1"/>
          </a:effectRef>
          <a:fontRef idx="minor">
            <a:schemeClr val="lt1"/>
          </a:fontRef>
        </p:style>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12" name="Content Placeholder 2"/>
          <p:cNvSpPr>
            <a:spLocks noGrp="1"/>
          </p:cNvSpPr>
          <p:nvPr>
            <p:ph sz="quarter" idx="13"/>
          </p:nvPr>
        </p:nvSpPr>
        <p:spPr>
          <a:xfrm>
            <a:off x="685800" y="2063396"/>
            <a:ext cx="10394707" cy="3311189"/>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8EFBDC27-E420-4878-9EE6-7B9656D6442A}" type="datetimeFigureOut">
              <a:rPr lang="en-US" dirty="0"/>
              <a:t>5/10/2021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85801" y="685800"/>
            <a:ext cx="10394707" cy="3193487"/>
          </a:xfrm>
        </p:spPr>
        <p:txBody>
          <a:bodyPr anchor="b">
            <a:normAutofit/>
          </a:bodyPr>
          <a:lstStyle>
            <a:lvl1pPr algn="l">
              <a:defRPr sz="5400"/>
            </a:lvl1pPr>
          </a:lstStyle>
          <a:p>
            <a:r>
              <a:rPr lang="ru-RU" smtClean="0"/>
              <a:t>Образец заголовка</a:t>
            </a:r>
            <a:endParaRPr lang="en-US" dirty="0"/>
          </a:p>
        </p:txBody>
      </p:sp>
      <p:sp>
        <p:nvSpPr>
          <p:cNvPr id="3" name="Text Placeholder 2"/>
          <p:cNvSpPr>
            <a:spLocks noGrp="1"/>
          </p:cNvSpPr>
          <p:nvPr>
            <p:ph type="body" idx="1"/>
          </p:nvPr>
        </p:nvSpPr>
        <p:spPr>
          <a:xfrm>
            <a:off x="685801" y="3742267"/>
            <a:ext cx="10394707" cy="1639614"/>
          </a:xfrm>
        </p:spPr>
        <p:txBody>
          <a:bodyPr anchor="t">
            <a:normAutofit/>
          </a:bodyPr>
          <a:lstStyle>
            <a:lvl1pPr marL="0" indent="0" algn="l">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0F7F47CF-67C9-420C-80A5-E2069FF0C2DF}" type="datetimeFigureOut">
              <a:rPr lang="en-US" dirty="0"/>
              <a:t>5/10/2021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14" name="Title 1"/>
          <p:cNvSpPr>
            <a:spLocks noGrp="1"/>
          </p:cNvSpPr>
          <p:nvPr>
            <p:ph type="title"/>
          </p:nvPr>
        </p:nvSpPr>
        <p:spPr>
          <a:xfrm>
            <a:off x="685801" y="685800"/>
            <a:ext cx="10396882" cy="1158140"/>
          </a:xfrm>
        </p:spPr>
        <p:txBody>
          <a:bodyPr/>
          <a:lstStyle/>
          <a:p>
            <a:r>
              <a:rPr lang="ru-RU" smtClean="0"/>
              <a:t>Образец заголовка</a:t>
            </a:r>
            <a:endParaRPr lang="en-US" dirty="0"/>
          </a:p>
        </p:txBody>
      </p:sp>
      <p:sp>
        <p:nvSpPr>
          <p:cNvPr id="12" name="Content Placeholder 2"/>
          <p:cNvSpPr>
            <a:spLocks noGrp="1"/>
          </p:cNvSpPr>
          <p:nvPr>
            <p:ph sz="quarter" idx="13"/>
          </p:nvPr>
        </p:nvSpPr>
        <p:spPr>
          <a:xfrm>
            <a:off x="685800" y="2063396"/>
            <a:ext cx="5088714" cy="3311189"/>
          </a:xfrm>
        </p:spPr>
        <p:txBody>
          <a:bodyPr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13" name="Content Placeholder 3"/>
          <p:cNvSpPr>
            <a:spLocks noGrp="1"/>
          </p:cNvSpPr>
          <p:nvPr>
            <p:ph sz="quarter" idx="14"/>
          </p:nvPr>
        </p:nvSpPr>
        <p:spPr>
          <a:xfrm>
            <a:off x="5993971" y="2063396"/>
            <a:ext cx="5086538" cy="3311189"/>
          </a:xfrm>
        </p:spPr>
        <p:txBody>
          <a:bodyPr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AE22DC73-F065-42F5-A9F2-D90B2E42A0B3}" type="datetimeFigureOut">
              <a:rPr lang="en-US" dirty="0"/>
              <a:t>5/10/2021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14" name="Title 1"/>
          <p:cNvSpPr>
            <a:spLocks noGrp="1"/>
          </p:cNvSpPr>
          <p:nvPr>
            <p:ph type="title"/>
          </p:nvPr>
        </p:nvSpPr>
        <p:spPr>
          <a:xfrm>
            <a:off x="685801" y="685800"/>
            <a:ext cx="10394707" cy="1158140"/>
          </a:xfrm>
        </p:spPr>
        <p:txBody>
          <a:bodyPr/>
          <a:lstStyle/>
          <a:p>
            <a:r>
              <a:rPr lang="ru-RU" smtClean="0"/>
              <a:t>Образец заголовка</a:t>
            </a:r>
            <a:endParaRPr lang="en-US" dirty="0"/>
          </a:p>
        </p:txBody>
      </p:sp>
      <p:sp>
        <p:nvSpPr>
          <p:cNvPr id="3" name="Text Placeholder 2"/>
          <p:cNvSpPr>
            <a:spLocks noGrp="1"/>
          </p:cNvSpPr>
          <p:nvPr>
            <p:ph type="body" idx="1"/>
          </p:nvPr>
        </p:nvSpPr>
        <p:spPr>
          <a:xfrm>
            <a:off x="918356" y="2063396"/>
            <a:ext cx="4856158" cy="679994"/>
          </a:xfrm>
        </p:spPr>
        <p:txBody>
          <a:bodyPr anchor="b">
            <a:noAutofit/>
          </a:bodyPr>
          <a:lstStyle>
            <a:lvl1pPr marL="0" indent="0">
              <a:lnSpc>
                <a:spcPct val="90000"/>
              </a:lnSpc>
              <a:buNone/>
              <a:defRPr sz="26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12" name="Content Placeholder 3"/>
          <p:cNvSpPr>
            <a:spLocks noGrp="1"/>
          </p:cNvSpPr>
          <p:nvPr>
            <p:ph sz="quarter" idx="13"/>
          </p:nvPr>
        </p:nvSpPr>
        <p:spPr>
          <a:xfrm>
            <a:off x="685802" y="2861733"/>
            <a:ext cx="5088712" cy="2512852"/>
          </a:xfrm>
        </p:spPr>
        <p:txBody>
          <a:bodyPr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6218191" y="2063396"/>
            <a:ext cx="4864491" cy="679994"/>
          </a:xfrm>
        </p:spPr>
        <p:txBody>
          <a:bodyPr anchor="b">
            <a:noAutofit/>
          </a:bodyPr>
          <a:lstStyle>
            <a:lvl1pPr marL="0" indent="0">
              <a:lnSpc>
                <a:spcPct val="90000"/>
              </a:lnSpc>
              <a:buNone/>
              <a:defRPr sz="26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13" name="Content Placeholder 5"/>
          <p:cNvSpPr>
            <a:spLocks noGrp="1"/>
          </p:cNvSpPr>
          <p:nvPr>
            <p:ph sz="quarter" idx="14"/>
          </p:nvPr>
        </p:nvSpPr>
        <p:spPr>
          <a:xfrm>
            <a:off x="5993969" y="2861733"/>
            <a:ext cx="5088713" cy="2512852"/>
          </a:xfrm>
        </p:spPr>
        <p:txBody>
          <a:bodyPr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76BEA702-9B29-41CC-9BCC-3DF8A0D379FE}" type="datetimeFigureOut">
              <a:rPr lang="en-US" dirty="0"/>
              <a:t>5/10/2021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097649AC-CB8F-4FF1-9A34-5861C74DD0A7}" type="datetimeFigureOut">
              <a:rPr lang="en-US" dirty="0"/>
              <a:t>5/10/2021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EC5CECA-2D3A-4680-9B49-752200DE467C}" type="datetimeFigureOut">
              <a:rPr lang="en-US" dirty="0"/>
              <a:t>5/10/2021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93643" y="685800"/>
            <a:ext cx="4126860" cy="2023252"/>
          </a:xfrm>
        </p:spPr>
        <p:txBody>
          <a:bodyPr anchor="b">
            <a:normAutofit/>
          </a:bodyPr>
          <a:lstStyle>
            <a:lvl1pPr algn="ctr">
              <a:defRPr sz="3600"/>
            </a:lvl1pPr>
          </a:lstStyle>
          <a:p>
            <a:r>
              <a:rPr lang="ru-RU" smtClean="0"/>
              <a:t>Образец заголовка</a:t>
            </a:r>
            <a:endParaRPr lang="en-US" dirty="0"/>
          </a:p>
        </p:txBody>
      </p:sp>
      <p:sp>
        <p:nvSpPr>
          <p:cNvPr id="10" name="Content Placeholder 2"/>
          <p:cNvSpPr>
            <a:spLocks noGrp="1"/>
          </p:cNvSpPr>
          <p:nvPr>
            <p:ph sz="quarter" idx="13"/>
          </p:nvPr>
        </p:nvSpPr>
        <p:spPr>
          <a:xfrm>
            <a:off x="5046132" y="685800"/>
            <a:ext cx="6034375" cy="4688785"/>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693642" y="2709052"/>
            <a:ext cx="4126861" cy="2665533"/>
          </a:xfrm>
        </p:spPr>
        <p:txBody>
          <a:bodyPr anchor="t">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50C3BFE2-83B7-4B0A-B9D3-AB28331082B3}" type="datetimeFigureOut">
              <a:rPr lang="en-US" dirty="0"/>
              <a:t>5/10/2021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85800" y="685800"/>
            <a:ext cx="6345302" cy="2023252"/>
          </a:xfrm>
        </p:spPr>
        <p:txBody>
          <a:bodyPr anchor="b">
            <a:normAutofit/>
          </a:bodyPr>
          <a:lstStyle>
            <a:lvl1pPr algn="ctr">
              <a:defRPr sz="360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7482362" y="0"/>
            <a:ext cx="3598146" cy="5071533"/>
          </a:xfrm>
          <a:ln w="57150" cmpd="thinThick">
            <a:solidFill>
              <a:schemeClr val="bg1">
                <a:lumMod val="50000"/>
              </a:schemeClr>
            </a:solidFill>
            <a:miter lim="800000"/>
          </a:ln>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685801" y="2709052"/>
            <a:ext cx="6345301" cy="2362481"/>
          </a:xfrm>
        </p:spPr>
        <p:txBody>
          <a:bodyPr anchor="t">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12EF78E3-FDA3-4D28-AAA2-0B81F349A39D}" type="datetimeFigureOut">
              <a:rPr lang="en-US" dirty="0"/>
              <a:t>5/10/2021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Панорамная фотография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85800" y="4106333"/>
            <a:ext cx="10394708" cy="588846"/>
          </a:xfrm>
        </p:spPr>
        <p:txBody>
          <a:bodyPr anchor="b"/>
          <a:lstStyle>
            <a:lvl1pPr>
              <a:defRPr sz="320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685801" y="685799"/>
            <a:ext cx="10392513" cy="3194903"/>
          </a:xfrm>
          <a:ln w="57150" cmpd="thinThick">
            <a:solidFill>
              <a:schemeClr val="bg1">
                <a:lumMod val="50000"/>
              </a:schemeClr>
            </a:solidFill>
            <a:miter lim="800000"/>
          </a:ln>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685780" y="4702923"/>
            <a:ext cx="10394728" cy="682472"/>
          </a:xfrm>
        </p:spPr>
        <p:txBody>
          <a:bodyPr anchor="t"/>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341D2AC3-6A0B-4169-B1EA-E3AE8B351BDD}" type="datetimeFigureOut">
              <a:rPr lang="en-US" dirty="0"/>
              <a:t>5/10/2021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685801" y="685800"/>
            <a:ext cx="10396902" cy="3194903"/>
          </a:xfrm>
        </p:spPr>
        <p:txBody>
          <a:bodyPr anchor="ctr">
            <a:normAutofit/>
          </a:bodyPr>
          <a:lstStyle>
            <a:lvl1pPr algn="ctr">
              <a:defRPr sz="4800"/>
            </a:lvl1pPr>
          </a:lstStyle>
          <a:p>
            <a:r>
              <a:rPr lang="ru-RU" smtClean="0"/>
              <a:t>Образец заголовка</a:t>
            </a:r>
            <a:endParaRPr lang="en-US" dirty="0"/>
          </a:p>
        </p:txBody>
      </p:sp>
      <p:sp>
        <p:nvSpPr>
          <p:cNvPr id="4" name="Text Placeholder 3"/>
          <p:cNvSpPr>
            <a:spLocks noGrp="1"/>
          </p:cNvSpPr>
          <p:nvPr>
            <p:ph type="body" sz="half" idx="2"/>
          </p:nvPr>
        </p:nvSpPr>
        <p:spPr>
          <a:xfrm>
            <a:off x="685779" y="4106333"/>
            <a:ext cx="10394729" cy="1273606"/>
          </a:xfrm>
        </p:spPr>
        <p:txBody>
          <a:bodyPr anchor="ct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DD4B9363-8B87-41B7-9F8E-64519CBB8F34}" type="datetimeFigureOut">
              <a:rPr lang="en-US" dirty="0"/>
              <a:t>5/10/2021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21732" y="685800"/>
            <a:ext cx="9525020" cy="2916704"/>
          </a:xfrm>
        </p:spPr>
        <p:txBody>
          <a:bodyPr anchor="ctr">
            <a:normAutofit/>
          </a:bodyPr>
          <a:lstStyle>
            <a:lvl1pPr algn="ctr">
              <a:defRPr sz="4800"/>
            </a:lvl1pPr>
          </a:lstStyle>
          <a:p>
            <a:r>
              <a:rPr lang="ru-RU" smtClean="0"/>
              <a:t>Образец заголовка</a:t>
            </a:r>
            <a:endParaRPr lang="en-US" dirty="0"/>
          </a:p>
        </p:txBody>
      </p:sp>
      <p:sp>
        <p:nvSpPr>
          <p:cNvPr id="12" name="Text Placeholder 3"/>
          <p:cNvSpPr>
            <a:spLocks noGrp="1"/>
          </p:cNvSpPr>
          <p:nvPr>
            <p:ph type="body" sz="half" idx="13"/>
          </p:nvPr>
        </p:nvSpPr>
        <p:spPr>
          <a:xfrm>
            <a:off x="1550264" y="3610032"/>
            <a:ext cx="8667956" cy="377768"/>
          </a:xfrm>
        </p:spPr>
        <p:txBody>
          <a:bodyPr anchor="t">
            <a:normAutofit/>
          </a:bodyPr>
          <a:lstStyle>
            <a:lvl1pPr marL="0" indent="0" algn="r">
              <a:buNone/>
              <a:defRPr sz="1400">
                <a:solidFill>
                  <a:schemeClr val="tx1">
                    <a:lumMod val="50000"/>
                    <a:lumOff val="50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4" name="Text Placeholder 3"/>
          <p:cNvSpPr>
            <a:spLocks noGrp="1"/>
          </p:cNvSpPr>
          <p:nvPr>
            <p:ph type="body" sz="half" idx="2"/>
          </p:nvPr>
        </p:nvSpPr>
        <p:spPr>
          <a:xfrm>
            <a:off x="685801" y="4106334"/>
            <a:ext cx="10396882" cy="1268252"/>
          </a:xfrm>
        </p:spPr>
        <p:txBody>
          <a:bodyPr anchor="ct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EAEF5746-5284-4951-9F37-7AE924EDBCB7}" type="datetimeFigureOut">
              <a:rPr lang="en-US" dirty="0"/>
              <a:t>5/10/2021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
        <p:nvSpPr>
          <p:cNvPr id="13" name="TextBox 12"/>
          <p:cNvSpPr txBox="1"/>
          <p:nvPr/>
        </p:nvSpPr>
        <p:spPr>
          <a:xfrm>
            <a:off x="685801" y="89262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4" name="TextBox 13"/>
          <p:cNvSpPr txBox="1"/>
          <p:nvPr/>
        </p:nvSpPr>
        <p:spPr>
          <a:xfrm>
            <a:off x="10473083" y="292282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685800" y="1723854"/>
            <a:ext cx="10394707" cy="2511835"/>
          </a:xfrm>
        </p:spPr>
        <p:txBody>
          <a:bodyPr anchor="b">
            <a:normAutofit/>
          </a:bodyPr>
          <a:lstStyle>
            <a:lvl1pPr algn="l">
              <a:defRPr sz="4800"/>
            </a:lvl1pPr>
          </a:lstStyle>
          <a:p>
            <a:r>
              <a:rPr lang="ru-RU" smtClean="0"/>
              <a:t>Образец заголовка</a:t>
            </a:r>
            <a:endParaRPr lang="en-US" dirty="0"/>
          </a:p>
        </p:txBody>
      </p:sp>
      <p:sp>
        <p:nvSpPr>
          <p:cNvPr id="4" name="Text Placeholder 3"/>
          <p:cNvSpPr>
            <a:spLocks noGrp="1"/>
          </p:cNvSpPr>
          <p:nvPr>
            <p:ph type="body" sz="half" idx="2"/>
          </p:nvPr>
        </p:nvSpPr>
        <p:spPr>
          <a:xfrm>
            <a:off x="685800" y="4247468"/>
            <a:ext cx="10394707" cy="1140644"/>
          </a:xfrm>
        </p:spPr>
        <p:txBody>
          <a:bodyPr anchor="t">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02398B29-7265-4A65-A2A4-6703C057B7C1}" type="datetimeFigureOut">
              <a:rPr lang="en-US" dirty="0"/>
              <a:t>5/10/2021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Три колонки">
    <p:spTree>
      <p:nvGrpSpPr>
        <p:cNvPr id="1" name=""/>
        <p:cNvGrpSpPr/>
        <p:nvPr/>
      </p:nvGrpSpPr>
      <p:grpSpPr>
        <a:xfrm>
          <a:off x="0" y="0"/>
          <a:ext cx="0" cy="0"/>
          <a:chOff x="0" y="0"/>
          <a:chExt cx="0" cy="0"/>
        </a:xfrm>
      </p:grpSpPr>
      <p:sp>
        <p:nvSpPr>
          <p:cNvPr id="15" name="Title 1"/>
          <p:cNvSpPr>
            <a:spLocks noGrp="1"/>
          </p:cNvSpPr>
          <p:nvPr>
            <p:ph type="title"/>
          </p:nvPr>
        </p:nvSpPr>
        <p:spPr>
          <a:xfrm>
            <a:off x="685802" y="685800"/>
            <a:ext cx="10394706" cy="1151965"/>
          </a:xfrm>
        </p:spPr>
        <p:txBody>
          <a:bodyPr/>
          <a:lstStyle>
            <a:lvl1pPr algn="ctr">
              <a:defRPr/>
            </a:lvl1pPr>
          </a:lstStyle>
          <a:p>
            <a:r>
              <a:rPr lang="ru-RU" smtClean="0"/>
              <a:t>Образец заголовка</a:t>
            </a:r>
            <a:endParaRPr lang="en-US" dirty="0"/>
          </a:p>
        </p:txBody>
      </p:sp>
      <p:sp>
        <p:nvSpPr>
          <p:cNvPr id="7" name="Text Placeholder 2"/>
          <p:cNvSpPr>
            <a:spLocks noGrp="1"/>
          </p:cNvSpPr>
          <p:nvPr>
            <p:ph type="body" idx="1"/>
          </p:nvPr>
        </p:nvSpPr>
        <p:spPr>
          <a:xfrm>
            <a:off x="685802" y="2063395"/>
            <a:ext cx="3310128" cy="576262"/>
          </a:xfrm>
        </p:spPr>
        <p:txBody>
          <a:bodyPr anchor="b">
            <a:noAutofit/>
          </a:bodyPr>
          <a:lstStyle>
            <a:lvl1pPr marL="0" indent="0" algn="ctr">
              <a:lnSpc>
                <a:spcPct val="90000"/>
              </a:lnSpc>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8" name="Text Placeholder 3"/>
          <p:cNvSpPr>
            <a:spLocks noGrp="1"/>
          </p:cNvSpPr>
          <p:nvPr>
            <p:ph type="body" sz="half" idx="15"/>
          </p:nvPr>
        </p:nvSpPr>
        <p:spPr>
          <a:xfrm>
            <a:off x="685802" y="2639658"/>
            <a:ext cx="3310128" cy="273492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9" name="Text Placeholder 4"/>
          <p:cNvSpPr>
            <a:spLocks noGrp="1"/>
          </p:cNvSpPr>
          <p:nvPr>
            <p:ph type="body" sz="quarter" idx="3"/>
          </p:nvPr>
        </p:nvSpPr>
        <p:spPr>
          <a:xfrm>
            <a:off x="4234622" y="2063395"/>
            <a:ext cx="3310128" cy="576262"/>
          </a:xfrm>
        </p:spPr>
        <p:txBody>
          <a:bodyPr anchor="b">
            <a:noAutofit/>
          </a:bodyPr>
          <a:lstStyle>
            <a:lvl1pPr marL="0" indent="0" algn="ctr">
              <a:lnSpc>
                <a:spcPct val="90000"/>
              </a:lnSpc>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10" name="Text Placeholder 3"/>
          <p:cNvSpPr>
            <a:spLocks noGrp="1"/>
          </p:cNvSpPr>
          <p:nvPr>
            <p:ph type="body" sz="half" idx="16"/>
          </p:nvPr>
        </p:nvSpPr>
        <p:spPr>
          <a:xfrm>
            <a:off x="4234621" y="2639658"/>
            <a:ext cx="3310128" cy="273492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11" name="Text Placeholder 4"/>
          <p:cNvSpPr>
            <a:spLocks noGrp="1"/>
          </p:cNvSpPr>
          <p:nvPr>
            <p:ph type="body" sz="quarter" idx="13"/>
          </p:nvPr>
        </p:nvSpPr>
        <p:spPr>
          <a:xfrm>
            <a:off x="7770380" y="2063395"/>
            <a:ext cx="3310128" cy="576262"/>
          </a:xfrm>
        </p:spPr>
        <p:txBody>
          <a:bodyPr anchor="b">
            <a:noAutofit/>
          </a:bodyPr>
          <a:lstStyle>
            <a:lvl1pPr marL="0" indent="0" algn="ctr">
              <a:lnSpc>
                <a:spcPct val="90000"/>
              </a:lnSpc>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12" name="Text Placeholder 3"/>
          <p:cNvSpPr>
            <a:spLocks noGrp="1"/>
          </p:cNvSpPr>
          <p:nvPr>
            <p:ph type="body" sz="half" idx="17"/>
          </p:nvPr>
        </p:nvSpPr>
        <p:spPr>
          <a:xfrm>
            <a:off x="7770380" y="2639658"/>
            <a:ext cx="3310128" cy="273492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3" name="Date Placeholder 2"/>
          <p:cNvSpPr>
            <a:spLocks noGrp="1"/>
          </p:cNvSpPr>
          <p:nvPr>
            <p:ph type="dt" sz="half" idx="10"/>
          </p:nvPr>
        </p:nvSpPr>
        <p:spPr/>
        <p:txBody>
          <a:bodyPr/>
          <a:lstStyle/>
          <a:p>
            <a:fld id="{28FBA082-94DF-4C4B-A041-6624924AB0A8}" type="datetimeFigureOut">
              <a:rPr lang="en-US" dirty="0"/>
              <a:t>5/10/2021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Столбец с тремя рисунками">
    <p:spTree>
      <p:nvGrpSpPr>
        <p:cNvPr id="1" name=""/>
        <p:cNvGrpSpPr/>
        <p:nvPr/>
      </p:nvGrpSpPr>
      <p:grpSpPr>
        <a:xfrm>
          <a:off x="0" y="0"/>
          <a:ext cx="0" cy="0"/>
          <a:chOff x="0" y="0"/>
          <a:chExt cx="0" cy="0"/>
        </a:xfrm>
      </p:grpSpPr>
      <p:sp>
        <p:nvSpPr>
          <p:cNvPr id="30" name="Title 1"/>
          <p:cNvSpPr>
            <a:spLocks noGrp="1"/>
          </p:cNvSpPr>
          <p:nvPr>
            <p:ph type="title"/>
          </p:nvPr>
        </p:nvSpPr>
        <p:spPr>
          <a:xfrm>
            <a:off x="685801" y="685800"/>
            <a:ext cx="10396882" cy="1151965"/>
          </a:xfrm>
        </p:spPr>
        <p:txBody>
          <a:bodyPr/>
          <a:lstStyle>
            <a:lvl1pPr algn="ctr">
              <a:defRPr/>
            </a:lvl1pPr>
          </a:lstStyle>
          <a:p>
            <a:r>
              <a:rPr lang="ru-RU" smtClean="0"/>
              <a:t>Образец заголовка</a:t>
            </a:r>
            <a:endParaRPr lang="en-US" dirty="0"/>
          </a:p>
        </p:txBody>
      </p:sp>
      <p:sp>
        <p:nvSpPr>
          <p:cNvPr id="19" name="Text Placeholder 2"/>
          <p:cNvSpPr>
            <a:spLocks noGrp="1"/>
          </p:cNvSpPr>
          <p:nvPr>
            <p:ph type="body" idx="1"/>
          </p:nvPr>
        </p:nvSpPr>
        <p:spPr>
          <a:xfrm>
            <a:off x="691840" y="3813025"/>
            <a:ext cx="3310128" cy="576262"/>
          </a:xfrm>
        </p:spPr>
        <p:txBody>
          <a:bodyPr anchor="b">
            <a:noAutofit/>
          </a:bodyPr>
          <a:lstStyle>
            <a:lvl1pPr marL="0" indent="0" algn="ctr">
              <a:lnSpc>
                <a:spcPct val="90000"/>
              </a:lnSpc>
              <a:buNone/>
              <a:defRPr sz="22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20" name="Picture Placeholder 2"/>
          <p:cNvSpPr>
            <a:spLocks noGrp="1" noChangeAspect="1"/>
          </p:cNvSpPr>
          <p:nvPr>
            <p:ph type="pic" idx="15"/>
          </p:nvPr>
        </p:nvSpPr>
        <p:spPr>
          <a:xfrm>
            <a:off x="685780" y="2063395"/>
            <a:ext cx="3310128" cy="1536725"/>
          </a:xfrm>
          <a:prstGeom prst="roundRect">
            <a:avLst>
              <a:gd name="adj" fmla="val 0"/>
            </a:avLst>
          </a:prstGeom>
          <a:ln w="57150" cmpd="thinThick">
            <a:solidFill>
              <a:schemeClr val="bg1">
                <a:lumMod val="50000"/>
              </a:schemeClr>
            </a:solidFill>
            <a:miter lim="800000"/>
          </a:ln>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21" name="Text Placeholder 3"/>
          <p:cNvSpPr>
            <a:spLocks noGrp="1"/>
          </p:cNvSpPr>
          <p:nvPr>
            <p:ph type="body" sz="half" idx="18"/>
          </p:nvPr>
        </p:nvSpPr>
        <p:spPr>
          <a:xfrm>
            <a:off x="691840" y="4389287"/>
            <a:ext cx="3310128" cy="98529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22" name="Text Placeholder 4"/>
          <p:cNvSpPr>
            <a:spLocks noGrp="1"/>
          </p:cNvSpPr>
          <p:nvPr>
            <p:ph type="body" sz="quarter" idx="3"/>
          </p:nvPr>
        </p:nvSpPr>
        <p:spPr>
          <a:xfrm>
            <a:off x="4237410" y="3813025"/>
            <a:ext cx="3310128" cy="576262"/>
          </a:xfrm>
        </p:spPr>
        <p:txBody>
          <a:bodyPr anchor="b">
            <a:noAutofit/>
          </a:bodyPr>
          <a:lstStyle>
            <a:lvl1pPr marL="0" indent="0" algn="ctr">
              <a:lnSpc>
                <a:spcPct val="90000"/>
              </a:lnSpc>
              <a:buNone/>
              <a:defRPr sz="22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23" name="Picture Placeholder 2"/>
          <p:cNvSpPr>
            <a:spLocks noGrp="1" noChangeAspect="1"/>
          </p:cNvSpPr>
          <p:nvPr>
            <p:ph type="pic" idx="21"/>
          </p:nvPr>
        </p:nvSpPr>
        <p:spPr>
          <a:xfrm>
            <a:off x="4235999" y="2063395"/>
            <a:ext cx="3310128" cy="1535237"/>
          </a:xfrm>
          <a:prstGeom prst="roundRect">
            <a:avLst>
              <a:gd name="adj" fmla="val 0"/>
            </a:avLst>
          </a:prstGeom>
          <a:ln w="57150" cmpd="thinThick">
            <a:solidFill>
              <a:schemeClr val="bg1">
                <a:lumMod val="50000"/>
              </a:schemeClr>
            </a:solidFill>
            <a:miter lim="800000"/>
          </a:ln>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24" name="Text Placeholder 3"/>
          <p:cNvSpPr>
            <a:spLocks noGrp="1"/>
          </p:cNvSpPr>
          <p:nvPr>
            <p:ph type="body" sz="half" idx="19"/>
          </p:nvPr>
        </p:nvSpPr>
        <p:spPr>
          <a:xfrm>
            <a:off x="4235999" y="4389286"/>
            <a:ext cx="3310128" cy="985300"/>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25" name="Text Placeholder 4"/>
          <p:cNvSpPr>
            <a:spLocks noGrp="1"/>
          </p:cNvSpPr>
          <p:nvPr>
            <p:ph type="body" sz="quarter" idx="13"/>
          </p:nvPr>
        </p:nvSpPr>
        <p:spPr>
          <a:xfrm>
            <a:off x="7768944" y="3813025"/>
            <a:ext cx="3310128" cy="576262"/>
          </a:xfrm>
        </p:spPr>
        <p:txBody>
          <a:bodyPr anchor="b">
            <a:noAutofit/>
          </a:bodyPr>
          <a:lstStyle>
            <a:lvl1pPr marL="0" indent="0" algn="ctr">
              <a:lnSpc>
                <a:spcPct val="90000"/>
              </a:lnSpc>
              <a:buNone/>
              <a:defRPr sz="22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26" name="Picture Placeholder 2"/>
          <p:cNvSpPr>
            <a:spLocks noGrp="1" noChangeAspect="1"/>
          </p:cNvSpPr>
          <p:nvPr>
            <p:ph type="pic" idx="22"/>
          </p:nvPr>
        </p:nvSpPr>
        <p:spPr>
          <a:xfrm>
            <a:off x="7768819" y="2063394"/>
            <a:ext cx="3310128" cy="1537196"/>
          </a:xfrm>
          <a:prstGeom prst="roundRect">
            <a:avLst>
              <a:gd name="adj" fmla="val 0"/>
            </a:avLst>
          </a:prstGeom>
          <a:ln w="57150" cmpd="thinThick">
            <a:solidFill>
              <a:schemeClr val="bg1">
                <a:lumMod val="50000"/>
              </a:schemeClr>
            </a:solidFill>
            <a:miter lim="800000"/>
          </a:ln>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27" name="Text Placeholder 3"/>
          <p:cNvSpPr>
            <a:spLocks noGrp="1"/>
          </p:cNvSpPr>
          <p:nvPr>
            <p:ph type="body" sz="half" idx="20"/>
          </p:nvPr>
        </p:nvSpPr>
        <p:spPr>
          <a:xfrm>
            <a:off x="7768819" y="4389284"/>
            <a:ext cx="3310128" cy="985302"/>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3" name="Date Placeholder 2"/>
          <p:cNvSpPr>
            <a:spLocks noGrp="1"/>
          </p:cNvSpPr>
          <p:nvPr>
            <p:ph type="dt" sz="half" idx="10"/>
          </p:nvPr>
        </p:nvSpPr>
        <p:spPr/>
        <p:txBody>
          <a:bodyPr/>
          <a:lstStyle/>
          <a:p>
            <a:fld id="{B27686C4-3AB5-4E0C-86CA-FB108C350AA9}" type="datetimeFigureOut">
              <a:rPr lang="en-US" dirty="0"/>
              <a:t>5/10/2021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r">
              <a:defRPr/>
            </a:lvl1pPr>
          </a:lstStyle>
          <a:p>
            <a:r>
              <a:rPr lang="ru-RU" smtClean="0"/>
              <a:t>Образец заголовка</a:t>
            </a:r>
            <a:endParaRPr lang="en-US" dirty="0"/>
          </a:p>
        </p:txBody>
      </p:sp>
      <p:sp>
        <p:nvSpPr>
          <p:cNvPr id="11" name="Vertical Text Placeholder 2"/>
          <p:cNvSpPr>
            <a:spLocks noGrp="1"/>
          </p:cNvSpPr>
          <p:nvPr>
            <p:ph type="body" orient="vert" sz="quarter" idx="13"/>
          </p:nvPr>
        </p:nvSpPr>
        <p:spPr>
          <a:xfrm>
            <a:off x="685800" y="2063396"/>
            <a:ext cx="10394707" cy="3311190"/>
          </a:xfrm>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49FF1211-4E0C-4AB3-B04F-585959BDAFE8}" type="datetimeFigureOut">
              <a:rPr lang="en-US" dirty="0"/>
              <a:t>5/10/2021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15862" y="685800"/>
            <a:ext cx="2264646" cy="4688785"/>
          </a:xfrm>
        </p:spPr>
        <p:txBody>
          <a:bodyPr vert="eaVert"/>
          <a:lstStyle>
            <a:lvl1pPr algn="l">
              <a:defRPr/>
            </a:lvl1pPr>
          </a:lstStyle>
          <a:p>
            <a:r>
              <a:rPr lang="ru-RU" smtClean="0"/>
              <a:t>Образец заголовка</a:t>
            </a:r>
            <a:endParaRPr lang="en-US" dirty="0"/>
          </a:p>
        </p:txBody>
      </p:sp>
      <p:sp>
        <p:nvSpPr>
          <p:cNvPr id="8" name="Vertical Text Placeholder 2"/>
          <p:cNvSpPr>
            <a:spLocks noGrp="1"/>
          </p:cNvSpPr>
          <p:nvPr>
            <p:ph type="body" orient="vert" sz="quarter" idx="13"/>
          </p:nvPr>
        </p:nvSpPr>
        <p:spPr>
          <a:xfrm>
            <a:off x="685800" y="685800"/>
            <a:ext cx="7904431" cy="4688785"/>
          </a:xfrm>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28BDECAF-D3BE-4069-9C78-642ECCD01477}" type="datetimeFigureOut">
              <a:rPr lang="en-US" dirty="0"/>
              <a:t>5/10/2021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jp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pic>
        <p:nvPicPr>
          <p:cNvPr id="7" name="Picture 6" descr="Brickwork-HD-R1a.jp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0" name="Group 9"/>
          <p:cNvGrpSpPr/>
          <p:nvPr/>
        </p:nvGrpSpPr>
        <p:grpSpPr>
          <a:xfrm>
            <a:off x="-25397" y="0"/>
            <a:ext cx="12005350" cy="6644081"/>
            <a:chOff x="-25397" y="0"/>
            <a:chExt cx="12005350" cy="6644081"/>
          </a:xfrm>
        </p:grpSpPr>
        <p:sp useBgFill="1">
          <p:nvSpPr>
            <p:cNvPr id="11" name="Rectangle 10"/>
            <p:cNvSpPr/>
            <p:nvPr/>
          </p:nvSpPr>
          <p:spPr>
            <a:xfrm>
              <a:off x="1" y="0"/>
              <a:ext cx="11979952" cy="6644081"/>
            </a:xfrm>
            <a:prstGeom prst="rect">
              <a:avLst/>
            </a:prstGeom>
            <a:ln>
              <a:noFill/>
            </a:ln>
            <a:effectLst>
              <a:outerShdw blurRad="98425" dist="76200" dir="4380000" algn="tl" rotWithShape="0">
                <a:srgbClr val="000000">
                  <a:alpha val="68000"/>
                </a:srgbClr>
              </a:outerShdw>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25397" y="0"/>
              <a:ext cx="11773291" cy="6419514"/>
            </a:xfrm>
            <a:custGeom>
              <a:avLst/>
              <a:gdLst/>
              <a:ahLst/>
              <a:cxnLst/>
              <a:rect l="l" t="t" r="r" b="b"/>
              <a:pathLst>
                <a:path w="11773291" h="6419514">
                  <a:moveTo>
                    <a:pt x="11750059" y="0"/>
                  </a:moveTo>
                  <a:lnTo>
                    <a:pt x="11773291" y="6419514"/>
                  </a:lnTo>
                  <a:lnTo>
                    <a:pt x="0" y="6411047"/>
                  </a:lnTo>
                </a:path>
              </a:pathLst>
            </a:custGeom>
            <a:ln w="82550">
              <a:solidFill>
                <a:schemeClr val="tx1">
                  <a:lumMod val="50000"/>
                  <a:lumOff val="50000"/>
                </a:schemeClr>
              </a:solidFill>
              <a:miter lim="800000"/>
            </a:ln>
          </p:spPr>
          <p:style>
            <a:lnRef idx="2">
              <a:schemeClr val="accent1"/>
            </a:lnRef>
            <a:fillRef idx="0">
              <a:schemeClr val="accent1"/>
            </a:fillRef>
            <a:effectRef idx="1">
              <a:schemeClr val="accent1"/>
            </a:effectRef>
            <a:fontRef idx="minor">
              <a:schemeClr val="tx1"/>
            </a:fontRef>
          </p:style>
        </p:sp>
        <p:sp>
          <p:nvSpPr>
            <p:cNvPr id="13" name="Rectangle 12"/>
            <p:cNvSpPr/>
            <p:nvPr/>
          </p:nvSpPr>
          <p:spPr>
            <a:xfrm>
              <a:off x="1" y="5600215"/>
              <a:ext cx="11706512" cy="780581"/>
            </a:xfrm>
            <a:prstGeom prst="rect">
              <a:avLst/>
            </a:prstGeom>
            <a:gradFill flip="none" rotWithShape="1">
              <a:gsLst>
                <a:gs pos="34000">
                  <a:schemeClr val="accent1"/>
                </a:gs>
                <a:gs pos="100000">
                  <a:schemeClr val="accent1">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85801" y="685800"/>
            <a:ext cx="10396882" cy="1151965"/>
          </a:xfrm>
          <a:prstGeom prst="rect">
            <a:avLst/>
          </a:prstGeom>
        </p:spPr>
        <p:txBody>
          <a:bodyPr vert="horz" lIns="91440" tIns="45720" rIns="91440" bIns="45720" rtlCol="0" anchor="ctr">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685800" y="2063396"/>
            <a:ext cx="10396883" cy="3311189"/>
          </a:xfrm>
          <a:prstGeom prst="rect">
            <a:avLst/>
          </a:prstGeom>
        </p:spPr>
        <p:txBody>
          <a:bodyPr vert="horz" lIns="91440" tIns="45720" rIns="91440" bIns="45720" rtlCol="0" anchor="ct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7298083" y="5757334"/>
            <a:ext cx="3784600" cy="498470"/>
          </a:xfrm>
          <a:prstGeom prst="rect">
            <a:avLst/>
          </a:prstGeom>
        </p:spPr>
        <p:txBody>
          <a:bodyPr vert="horz" lIns="91440" tIns="45720" rIns="91440" bIns="45720" rtlCol="0" anchor="ctr"/>
          <a:lstStyle>
            <a:lvl1pPr algn="r">
              <a:defRPr sz="3200" cap="all" baseline="0">
                <a:solidFill>
                  <a:schemeClr val="accent1">
                    <a:lumMod val="50000"/>
                  </a:schemeClr>
                </a:solidFill>
              </a:defRPr>
            </a:lvl1pPr>
          </a:lstStyle>
          <a:p>
            <a:fld id="{C35BB1C6-BF8F-4481-8AB2-603A1C8A906A}" type="datetimeFigureOut">
              <a:rPr lang="en-US" dirty="0"/>
              <a:t>5/10/2021</a:t>
            </a:fld>
            <a:endParaRPr lang="en-US" dirty="0"/>
          </a:p>
        </p:txBody>
      </p:sp>
      <p:sp>
        <p:nvSpPr>
          <p:cNvPr id="5" name="Footer Placeholder 4"/>
          <p:cNvSpPr>
            <a:spLocks noGrp="1"/>
          </p:cNvSpPr>
          <p:nvPr>
            <p:ph type="ftr" sz="quarter" idx="3"/>
          </p:nvPr>
        </p:nvSpPr>
        <p:spPr>
          <a:xfrm>
            <a:off x="685801" y="5757334"/>
            <a:ext cx="5499719" cy="498470"/>
          </a:xfrm>
          <a:prstGeom prst="rect">
            <a:avLst/>
          </a:prstGeom>
        </p:spPr>
        <p:txBody>
          <a:bodyPr vert="horz" lIns="91440" tIns="45720" rIns="91440" bIns="45720" rtlCol="0" anchor="ctr"/>
          <a:lstStyle>
            <a:lvl1pPr algn="l">
              <a:defRPr sz="3200" cap="all" baseline="0">
                <a:solidFill>
                  <a:schemeClr val="accent1">
                    <a:lumMod val="50000"/>
                  </a:schemeClr>
                </a:solidFill>
              </a:defRPr>
            </a:lvl1pPr>
          </a:lstStyle>
          <a:p>
            <a:endParaRPr lang="en-US" dirty="0"/>
          </a:p>
        </p:txBody>
      </p:sp>
      <p:sp>
        <p:nvSpPr>
          <p:cNvPr id="6" name="Slide Number Placeholder 5"/>
          <p:cNvSpPr>
            <a:spLocks noGrp="1"/>
          </p:cNvSpPr>
          <p:nvPr>
            <p:ph type="sldNum" sz="quarter" idx="4"/>
          </p:nvPr>
        </p:nvSpPr>
        <p:spPr>
          <a:xfrm>
            <a:off x="6287121" y="5757334"/>
            <a:ext cx="907186" cy="498470"/>
          </a:xfrm>
          <a:prstGeom prst="rect">
            <a:avLst/>
          </a:prstGeom>
        </p:spPr>
        <p:txBody>
          <a:bodyPr vert="horz" lIns="91440" tIns="45720" rIns="91440" bIns="45720" rtlCol="0" anchor="ctr"/>
          <a:lstStyle>
            <a:lvl1pPr algn="ctr">
              <a:defRPr sz="3200" cap="all" baseline="0">
                <a:solidFill>
                  <a:schemeClr val="accent1">
                    <a:lumMod val="50000"/>
                  </a:schemeClr>
                </a:solidFill>
              </a:defRPr>
            </a:lvl1pPr>
          </a:lstStyle>
          <a:p>
            <a:fld id="{6D22F896-40B5-4ADD-8801-0D06FADFA09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p:hf sldNum="0" hdr="0" ftr="0" dt="0"/>
  <p:txStyles>
    <p:titleStyle>
      <a:lvl1pPr algn="l" defTabSz="914400" rtl="0" eaLnBrk="1" latinLnBrk="0" hangingPunct="1">
        <a:lnSpc>
          <a:spcPct val="90000"/>
        </a:lnSpc>
        <a:spcBef>
          <a:spcPct val="0"/>
        </a:spcBef>
        <a:buNone/>
        <a:defRPr sz="5400" kern="1200" cap="all" baseline="0">
          <a:solidFill>
            <a:schemeClr val="accent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 Id="rId6" Type="http://schemas.openxmlformats.org/officeDocument/2006/relationships/image" Target="../media/image5.wmf"/><Relationship Id="rId5" Type="http://schemas.openxmlformats.org/officeDocument/2006/relationships/oleObject" Target="../embeddings/oleObject2.bin"/><Relationship Id="rId4" Type="http://schemas.openxmlformats.org/officeDocument/2006/relationships/image" Target="../media/image4.wmf"/></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slideLayout" Target="../slideLayouts/slideLayout2.xml"/><Relationship Id="rId1" Type="http://schemas.openxmlformats.org/officeDocument/2006/relationships/vmlDrawing" Target="../drawings/vmlDrawing2.vml"/><Relationship Id="rId4" Type="http://schemas.openxmlformats.org/officeDocument/2006/relationships/image" Target="../media/image6.wmf"/></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8" Type="http://schemas.openxmlformats.org/officeDocument/2006/relationships/image" Target="../media/image9.wmf"/><Relationship Id="rId3" Type="http://schemas.openxmlformats.org/officeDocument/2006/relationships/oleObject" Target="../embeddings/oleObject4.bin"/><Relationship Id="rId7" Type="http://schemas.openxmlformats.org/officeDocument/2006/relationships/oleObject" Target="../embeddings/oleObject6.bin"/><Relationship Id="rId2" Type="http://schemas.openxmlformats.org/officeDocument/2006/relationships/slideLayout" Target="../slideLayouts/slideLayout2.xml"/><Relationship Id="rId1" Type="http://schemas.openxmlformats.org/officeDocument/2006/relationships/vmlDrawing" Target="../drawings/vmlDrawing3.vml"/><Relationship Id="rId6" Type="http://schemas.openxmlformats.org/officeDocument/2006/relationships/image" Target="../media/image8.wmf"/><Relationship Id="rId5" Type="http://schemas.openxmlformats.org/officeDocument/2006/relationships/oleObject" Target="../embeddings/oleObject5.bin"/><Relationship Id="rId4" Type="http://schemas.openxmlformats.org/officeDocument/2006/relationships/image" Target="../media/image7.wmf"/></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oleObject" Target="../embeddings/oleObject7.bin"/><Relationship Id="rId2" Type="http://schemas.openxmlformats.org/officeDocument/2006/relationships/slideLayout" Target="../slideLayouts/slideLayout2.xml"/><Relationship Id="rId1" Type="http://schemas.openxmlformats.org/officeDocument/2006/relationships/vmlDrawing" Target="../drawings/vmlDrawing4.vml"/><Relationship Id="rId4" Type="http://schemas.openxmlformats.org/officeDocument/2006/relationships/image" Target="../media/image10.wmf"/></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oleObject" Target="../embeddings/oleObject8.bin"/><Relationship Id="rId2" Type="http://schemas.openxmlformats.org/officeDocument/2006/relationships/slideLayout" Target="../slideLayouts/slideLayout2.xml"/><Relationship Id="rId1" Type="http://schemas.openxmlformats.org/officeDocument/2006/relationships/vmlDrawing" Target="../drawings/vmlDrawing5.vml"/><Relationship Id="rId4" Type="http://schemas.openxmlformats.org/officeDocument/2006/relationships/image" Target="../media/image11.wmf"/></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oleObject" Target="../embeddings/oleObject9.bin"/><Relationship Id="rId2" Type="http://schemas.openxmlformats.org/officeDocument/2006/relationships/slideLayout" Target="../slideLayouts/slideLayout2.xml"/><Relationship Id="rId1" Type="http://schemas.openxmlformats.org/officeDocument/2006/relationships/vmlDrawing" Target="../drawings/vmlDrawing6.vml"/><Relationship Id="rId6" Type="http://schemas.openxmlformats.org/officeDocument/2006/relationships/image" Target="../media/image13.wmf"/><Relationship Id="rId5" Type="http://schemas.openxmlformats.org/officeDocument/2006/relationships/oleObject" Target="../embeddings/oleObject10.bin"/><Relationship Id="rId4" Type="http://schemas.openxmlformats.org/officeDocument/2006/relationships/image" Target="../media/image12.wmf"/></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oleObject" Target="../embeddings/oleObject11.bin"/><Relationship Id="rId2" Type="http://schemas.openxmlformats.org/officeDocument/2006/relationships/slideLayout" Target="../slideLayouts/slideLayout2.xml"/><Relationship Id="rId1" Type="http://schemas.openxmlformats.org/officeDocument/2006/relationships/vmlDrawing" Target="../drawings/vmlDrawing7.vml"/><Relationship Id="rId4" Type="http://schemas.openxmlformats.org/officeDocument/2006/relationships/image" Target="../media/image14.wmf"/></Relationships>
</file>

<file path=ppt/slides/_rels/slide26.xml.rels><?xml version="1.0" encoding="UTF-8" standalone="yes"?>
<Relationships xmlns="http://schemas.openxmlformats.org/package/2006/relationships"><Relationship Id="rId3" Type="http://schemas.openxmlformats.org/officeDocument/2006/relationships/oleObject" Target="../embeddings/oleObject12.bin"/><Relationship Id="rId2" Type="http://schemas.openxmlformats.org/officeDocument/2006/relationships/slideLayout" Target="../slideLayouts/slideLayout2.xml"/><Relationship Id="rId1" Type="http://schemas.openxmlformats.org/officeDocument/2006/relationships/vmlDrawing" Target="../drawings/vmlDrawing8.vml"/><Relationship Id="rId4" Type="http://schemas.openxmlformats.org/officeDocument/2006/relationships/image" Target="../media/image15.wmf"/></Relationships>
</file>

<file path=ppt/slides/_rels/slide27.xml.rels><?xml version="1.0" encoding="UTF-8" standalone="yes"?>
<Relationships xmlns="http://schemas.openxmlformats.org/package/2006/relationships"><Relationship Id="rId3" Type="http://schemas.openxmlformats.org/officeDocument/2006/relationships/oleObject" Target="../embeddings/oleObject13.bin"/><Relationship Id="rId2" Type="http://schemas.openxmlformats.org/officeDocument/2006/relationships/slideLayout" Target="../slideLayouts/slideLayout2.xml"/><Relationship Id="rId1" Type="http://schemas.openxmlformats.org/officeDocument/2006/relationships/vmlDrawing" Target="../drawings/vmlDrawing9.vml"/><Relationship Id="rId6" Type="http://schemas.openxmlformats.org/officeDocument/2006/relationships/image" Target="../media/image17.wmf"/><Relationship Id="rId5" Type="http://schemas.openxmlformats.org/officeDocument/2006/relationships/oleObject" Target="../embeddings/oleObject14.bin"/><Relationship Id="rId4" Type="http://schemas.openxmlformats.org/officeDocument/2006/relationships/image" Target="../media/image16.wmf"/></Relationships>
</file>

<file path=ppt/slides/_rels/slide28.xml.rels><?xml version="1.0" encoding="UTF-8" standalone="yes"?>
<Relationships xmlns="http://schemas.openxmlformats.org/package/2006/relationships"><Relationship Id="rId3" Type="http://schemas.openxmlformats.org/officeDocument/2006/relationships/oleObject" Target="../embeddings/oleObject15.bin"/><Relationship Id="rId2" Type="http://schemas.openxmlformats.org/officeDocument/2006/relationships/slideLayout" Target="../slideLayouts/slideLayout2.xml"/><Relationship Id="rId1" Type="http://schemas.openxmlformats.org/officeDocument/2006/relationships/vmlDrawing" Target="../drawings/vmlDrawing10.vml"/><Relationship Id="rId6" Type="http://schemas.openxmlformats.org/officeDocument/2006/relationships/image" Target="../media/image19.wmf"/><Relationship Id="rId5" Type="http://schemas.openxmlformats.org/officeDocument/2006/relationships/oleObject" Target="../embeddings/oleObject16.bin"/><Relationship Id="rId4" Type="http://schemas.openxmlformats.org/officeDocument/2006/relationships/image" Target="../media/image18.wmf"/></Relationships>
</file>

<file path=ppt/slides/_rels/slide29.xml.rels><?xml version="1.0" encoding="UTF-8" standalone="yes"?>
<Relationships xmlns="http://schemas.openxmlformats.org/package/2006/relationships"><Relationship Id="rId3" Type="http://schemas.openxmlformats.org/officeDocument/2006/relationships/oleObject" Target="../embeddings/oleObject17.bin"/><Relationship Id="rId2" Type="http://schemas.openxmlformats.org/officeDocument/2006/relationships/slideLayout" Target="../slideLayouts/slideLayout2.xml"/><Relationship Id="rId1" Type="http://schemas.openxmlformats.org/officeDocument/2006/relationships/vmlDrawing" Target="../drawings/vmlDrawing11.vml"/><Relationship Id="rId4" Type="http://schemas.openxmlformats.org/officeDocument/2006/relationships/image" Target="../media/image20.wmf"/></Relationships>
</file>

<file path=ppt/slides/_rels/slide30.xml.rels><?xml version="1.0" encoding="UTF-8" standalone="yes"?>
<Relationships xmlns="http://schemas.openxmlformats.org/package/2006/relationships"><Relationship Id="rId3" Type="http://schemas.openxmlformats.org/officeDocument/2006/relationships/oleObject" Target="../embeddings/oleObject18.bin"/><Relationship Id="rId2" Type="http://schemas.openxmlformats.org/officeDocument/2006/relationships/slideLayout" Target="../slideLayouts/slideLayout2.xml"/><Relationship Id="rId1" Type="http://schemas.openxmlformats.org/officeDocument/2006/relationships/vmlDrawing" Target="../drawings/vmlDrawing12.vml"/><Relationship Id="rId4" Type="http://schemas.openxmlformats.org/officeDocument/2006/relationships/image" Target="../media/image21.wmf"/></Relationships>
</file>

<file path=ppt/slides/_rels/slide31.xml.rels><?xml version="1.0" encoding="UTF-8" standalone="yes"?>
<Relationships xmlns="http://schemas.openxmlformats.org/package/2006/relationships"><Relationship Id="rId3" Type="http://schemas.openxmlformats.org/officeDocument/2006/relationships/oleObject" Target="../embeddings/oleObject19.bin"/><Relationship Id="rId2" Type="http://schemas.openxmlformats.org/officeDocument/2006/relationships/slideLayout" Target="../slideLayouts/slideLayout2.xml"/><Relationship Id="rId1" Type="http://schemas.openxmlformats.org/officeDocument/2006/relationships/vmlDrawing" Target="../drawings/vmlDrawing13.vml"/><Relationship Id="rId4" Type="http://schemas.openxmlformats.org/officeDocument/2006/relationships/image" Target="../media/image22.wmf"/></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normAutofit/>
          </a:bodyPr>
          <a:lstStyle/>
          <a:p>
            <a:r>
              <a:rPr lang="en-US" sz="4800" dirty="0"/>
              <a:t>7</a:t>
            </a:r>
            <a:r>
              <a:rPr lang="en-US" sz="4800" dirty="0" smtClean="0"/>
              <a:t>-MAVZU</a:t>
            </a:r>
            <a:r>
              <a:rPr lang="en-US" sz="4800" dirty="0"/>
              <a:t>: </a:t>
            </a:r>
            <a:r>
              <a:rPr lang="en-US" sz="4800" dirty="0" smtClean="0"/>
              <a:t/>
            </a:r>
            <a:br>
              <a:rPr lang="en-US" sz="4800" dirty="0" smtClean="0"/>
            </a:br>
            <a:r>
              <a:rPr lang="en-US" sz="4800" dirty="0" smtClean="0"/>
              <a:t>MA’LUMOTLARGA STATISTIK</a:t>
            </a:r>
            <a:br>
              <a:rPr lang="en-US" sz="4800" dirty="0" smtClean="0"/>
            </a:br>
            <a:r>
              <a:rPr lang="en-US" sz="4800" dirty="0" smtClean="0"/>
              <a:t>ISHLOV </a:t>
            </a:r>
            <a:r>
              <a:rPr lang="en-US" sz="4800" dirty="0"/>
              <a:t>BERISH. 1-QISM </a:t>
            </a:r>
            <a:endParaRPr lang="ru-RU" sz="4800" dirty="0"/>
          </a:p>
        </p:txBody>
      </p:sp>
      <p:sp>
        <p:nvSpPr>
          <p:cNvPr id="3" name="Подзаголовок 2"/>
          <p:cNvSpPr>
            <a:spLocks noGrp="1"/>
          </p:cNvSpPr>
          <p:nvPr>
            <p:ph type="subTitle" idx="1"/>
          </p:nvPr>
        </p:nvSpPr>
        <p:spPr/>
        <p:txBody>
          <a:bodyPr/>
          <a:lstStyle/>
          <a:p>
            <a:r>
              <a:rPr lang="en-US" sz="2000" dirty="0">
                <a:solidFill>
                  <a:schemeClr val="tx1"/>
                </a:solidFill>
              </a:rPr>
              <a:t>LECTURE </a:t>
            </a:r>
            <a:r>
              <a:rPr lang="en-US" sz="2000" dirty="0" smtClean="0">
                <a:solidFill>
                  <a:schemeClr val="tx1"/>
                </a:solidFill>
              </a:rPr>
              <a:t>7. </a:t>
            </a:r>
            <a:r>
              <a:rPr lang="en-US" sz="2000" dirty="0">
                <a:solidFill>
                  <a:schemeClr val="tx1"/>
                </a:solidFill>
              </a:rPr>
              <a:t>STATISTICAL PROCESSING OF DATA. PART 1</a:t>
            </a:r>
            <a:endParaRPr lang="ru-RU" sz="2000" dirty="0">
              <a:solidFill>
                <a:schemeClr val="tx1"/>
              </a:solidFill>
            </a:endParaRPr>
          </a:p>
        </p:txBody>
      </p:sp>
      <p:sp>
        <p:nvSpPr>
          <p:cNvPr id="4" name="Прямоугольник 3"/>
          <p:cNvSpPr/>
          <p:nvPr/>
        </p:nvSpPr>
        <p:spPr>
          <a:xfrm rot="21387261">
            <a:off x="825492" y="4570825"/>
            <a:ext cx="9920474" cy="707886"/>
          </a:xfrm>
          <a:prstGeom prst="rect">
            <a:avLst/>
          </a:prstGeom>
        </p:spPr>
        <p:txBody>
          <a:bodyPr wrap="square">
            <a:spAutoFit/>
          </a:bodyPr>
          <a:lstStyle/>
          <a:p>
            <a:pPr algn="just">
              <a:spcAft>
                <a:spcPts val="0"/>
              </a:spcAft>
            </a:pPr>
            <a:r>
              <a:rPr lang="en-US" sz="2000" b="1" dirty="0" err="1">
                <a:solidFill>
                  <a:schemeClr val="bg1"/>
                </a:solidFill>
                <a:latin typeface="Times New Roman" panose="02020603050405020304" pitchFamily="18" charset="0"/>
                <a:ea typeface="Calibri" panose="020F0502020204030204" pitchFamily="34" charset="0"/>
              </a:rPr>
              <a:t>Ma’ruza</a:t>
            </a:r>
            <a:r>
              <a:rPr lang="en-US" sz="2000" b="1" dirty="0">
                <a:solidFill>
                  <a:schemeClr val="bg1"/>
                </a:solidFill>
                <a:latin typeface="Times New Roman" panose="02020603050405020304" pitchFamily="18" charset="0"/>
                <a:ea typeface="Calibri" panose="020F0502020204030204" pitchFamily="34" charset="0"/>
              </a:rPr>
              <a:t> </a:t>
            </a:r>
            <a:r>
              <a:rPr lang="en-US" sz="2000" b="1" dirty="0" err="1">
                <a:solidFill>
                  <a:schemeClr val="bg1"/>
                </a:solidFill>
                <a:latin typeface="Times New Roman" panose="02020603050405020304" pitchFamily="18" charset="0"/>
                <a:ea typeface="Calibri" panose="020F0502020204030204" pitchFamily="34" charset="0"/>
              </a:rPr>
              <a:t>maqsadi</a:t>
            </a:r>
            <a:r>
              <a:rPr lang="en-US" sz="2000" b="1" dirty="0">
                <a:solidFill>
                  <a:schemeClr val="bg1"/>
                </a:solidFill>
                <a:latin typeface="Times New Roman" panose="02020603050405020304" pitchFamily="18" charset="0"/>
                <a:ea typeface="Calibri" panose="020F0502020204030204" pitchFamily="34" charset="0"/>
              </a:rPr>
              <a:t>:</a:t>
            </a:r>
            <a:r>
              <a:rPr lang="en-US" sz="2000" dirty="0">
                <a:solidFill>
                  <a:schemeClr val="bg1"/>
                </a:solidFill>
                <a:latin typeface="Times New Roman" panose="02020603050405020304" pitchFamily="18" charset="0"/>
                <a:ea typeface="Calibri" panose="020F0502020204030204" pitchFamily="34" charset="0"/>
              </a:rPr>
              <a:t> </a:t>
            </a:r>
            <a:r>
              <a:rPr lang="en-US" sz="2000" dirty="0" err="1">
                <a:latin typeface="Arial" panose="020B0604020202020204" pitchFamily="34" charset="0"/>
                <a:cs typeface="Arial" panose="020B0604020202020204" pitchFamily="34" charset="0"/>
              </a:rPr>
              <a:t>Tadqiqotlar</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natijasida</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olingan</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statistik</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ma’lumotlarni</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tartibga</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solish</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ularni</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tahlil</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qilish</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uchun</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ishlov</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berish</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usullarini</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o`rgatish</a:t>
            </a:r>
            <a:r>
              <a:rPr lang="en-US" sz="2000" dirty="0">
                <a:latin typeface="Arial" panose="020B0604020202020204" pitchFamily="34" charset="0"/>
                <a:cs typeface="Arial" panose="020B0604020202020204" pitchFamily="34" charset="0"/>
              </a:rPr>
              <a:t>. </a:t>
            </a:r>
            <a:endParaRPr lang="ru-RU" sz="2000" dirty="0">
              <a:solidFill>
                <a:schemeClr val="bg1"/>
              </a:solidFill>
              <a:effectLst/>
              <a:latin typeface="Arial" panose="020B0604020202020204" pitchFamily="34" charset="0"/>
              <a:ea typeface="Times New Roman" panose="02020603050405020304" pitchFamily="18" charset="0"/>
              <a:cs typeface="Arial" panose="020B0604020202020204" pitchFamily="34" charset="0"/>
            </a:endParaRPr>
          </a:p>
        </p:txBody>
      </p:sp>
    </p:spTree>
    <p:extLst>
      <p:ext uri="{BB962C8B-B14F-4D97-AF65-F5344CB8AC3E}">
        <p14:creationId xmlns:p14="http://schemas.microsoft.com/office/powerpoint/2010/main" val="304001570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323850" y="257175"/>
            <a:ext cx="11182350" cy="5117411"/>
          </a:xfrm>
        </p:spPr>
        <p:txBody>
          <a:bodyPr>
            <a:noAutofit/>
          </a:bodyPr>
          <a:lstStyle/>
          <a:p>
            <a:pPr marL="0" indent="0" algn="just">
              <a:spcBef>
                <a:spcPts val="0"/>
              </a:spcBef>
              <a:spcAft>
                <a:spcPts val="0"/>
              </a:spcAft>
              <a:buNone/>
            </a:pPr>
            <a:r>
              <a:rPr lang="de-DE" sz="2400" b="1" dirty="0">
                <a:latin typeface="Times New Roman" panose="02020603050405020304" pitchFamily="18" charset="0"/>
                <a:ea typeface="Calibri" panose="020F0502020204030204" pitchFamily="34" charset="0"/>
              </a:rPr>
              <a:t>7</a:t>
            </a:r>
            <a:r>
              <a:rPr lang="de-DE" sz="2400" b="1" dirty="0" smtClean="0">
                <a:latin typeface="Times New Roman" panose="02020603050405020304" pitchFamily="18" charset="0"/>
                <a:ea typeface="Calibri" panose="020F0502020204030204" pitchFamily="34" charset="0"/>
              </a:rPr>
              <a:t>-MAVZU</a:t>
            </a:r>
            <a:r>
              <a:rPr lang="de-DE" sz="2400" b="1" dirty="0">
                <a:latin typeface="Times New Roman" panose="02020603050405020304" pitchFamily="18" charset="0"/>
                <a:ea typeface="Calibri" panose="020F0502020204030204" pitchFamily="34" charset="0"/>
              </a:rPr>
              <a:t>: MA’LUMOTLARGA STATISTIK ISHLOV BERISH. 1-QISM </a:t>
            </a:r>
          </a:p>
          <a:p>
            <a:pPr marL="0" indent="0" algn="ctr">
              <a:lnSpc>
                <a:spcPct val="100000"/>
              </a:lnSpc>
              <a:spcBef>
                <a:spcPts val="0"/>
              </a:spcBef>
              <a:spcAft>
                <a:spcPts val="0"/>
              </a:spcAft>
              <a:buNone/>
            </a:pPr>
            <a:r>
              <a:rPr lang="de-DE" sz="2400" b="1" dirty="0" smtClean="0">
                <a:latin typeface="Times New Roman" panose="02020603050405020304" pitchFamily="18" charset="0"/>
                <a:ea typeface="Calibri" panose="020F0502020204030204" pitchFamily="34" charset="0"/>
              </a:rPr>
              <a:t>    </a:t>
            </a:r>
            <a:r>
              <a:rPr lang="de-DE" sz="2400" b="1" dirty="0" err="1" smtClean="0">
                <a:latin typeface="Times New Roman" panose="02020603050405020304" pitchFamily="18" charset="0"/>
                <a:ea typeface="Calibri" panose="020F0502020204030204" pitchFamily="34" charset="0"/>
              </a:rPr>
              <a:t>Reja</a:t>
            </a:r>
            <a:r>
              <a:rPr lang="de-DE" sz="2400" b="1" dirty="0">
                <a:latin typeface="Times New Roman" panose="02020603050405020304" pitchFamily="18" charset="0"/>
                <a:ea typeface="Calibri" panose="020F0502020204030204" pitchFamily="34" charset="0"/>
              </a:rPr>
              <a:t>:</a:t>
            </a:r>
          </a:p>
          <a:p>
            <a:pPr marL="0" indent="0" algn="just">
              <a:lnSpc>
                <a:spcPct val="100000"/>
              </a:lnSpc>
              <a:spcBef>
                <a:spcPts val="0"/>
              </a:spcBef>
              <a:spcAft>
                <a:spcPts val="0"/>
              </a:spcAft>
              <a:buNone/>
            </a:pPr>
            <a:r>
              <a:rPr lang="de-DE" sz="2400" b="1" dirty="0">
                <a:latin typeface="Times New Roman" panose="02020603050405020304" pitchFamily="18" charset="0"/>
                <a:ea typeface="Calibri" panose="020F0502020204030204" pitchFamily="34" charset="0"/>
              </a:rPr>
              <a:t>1.	</a:t>
            </a:r>
            <a:r>
              <a:rPr lang="de-DE" sz="2400" b="1" dirty="0" err="1">
                <a:latin typeface="Times New Roman" panose="02020603050405020304" pitchFamily="18" charset="0"/>
                <a:ea typeface="Calibri" panose="020F0502020204030204" pitchFamily="34" charset="0"/>
              </a:rPr>
              <a:t>O’lchash</a:t>
            </a:r>
            <a:r>
              <a:rPr lang="de-DE" sz="2400" b="1" dirty="0">
                <a:latin typeface="Times New Roman" panose="02020603050405020304" pitchFamily="18" charset="0"/>
                <a:ea typeface="Calibri" panose="020F0502020204030204" pitchFamily="34" charset="0"/>
              </a:rPr>
              <a:t> </a:t>
            </a:r>
            <a:r>
              <a:rPr lang="de-DE" sz="2400" b="1" dirty="0" err="1">
                <a:latin typeface="Times New Roman" panose="02020603050405020304" pitchFamily="18" charset="0"/>
                <a:ea typeface="Calibri" panose="020F0502020204030204" pitchFamily="34" charset="0"/>
              </a:rPr>
              <a:t>natijalarining</a:t>
            </a:r>
            <a:r>
              <a:rPr lang="de-DE" sz="2400" b="1" dirty="0">
                <a:latin typeface="Times New Roman" panose="02020603050405020304" pitchFamily="18" charset="0"/>
                <a:ea typeface="Calibri" panose="020F0502020204030204" pitchFamily="34" charset="0"/>
              </a:rPr>
              <a:t> </a:t>
            </a:r>
            <a:r>
              <a:rPr lang="de-DE" sz="2400" b="1" dirty="0" err="1">
                <a:latin typeface="Times New Roman" panose="02020603050405020304" pitchFamily="18" charset="0"/>
                <a:ea typeface="Calibri" panose="020F0502020204030204" pitchFamily="34" charset="0"/>
              </a:rPr>
              <a:t>statistik</a:t>
            </a:r>
            <a:r>
              <a:rPr lang="de-DE" sz="2400" b="1" dirty="0">
                <a:latin typeface="Times New Roman" panose="02020603050405020304" pitchFamily="18" charset="0"/>
                <a:ea typeface="Calibri" panose="020F0502020204030204" pitchFamily="34" charset="0"/>
              </a:rPr>
              <a:t> </a:t>
            </a:r>
            <a:r>
              <a:rPr lang="de-DE" sz="2400" b="1" dirty="0" err="1">
                <a:latin typeface="Times New Roman" panose="02020603050405020304" pitchFamily="18" charset="0"/>
                <a:ea typeface="Calibri" panose="020F0502020204030204" pitchFamily="34" charset="0"/>
              </a:rPr>
              <a:t>ko’rsatkichlari</a:t>
            </a:r>
            <a:endParaRPr lang="de-DE" sz="2400" b="1" dirty="0">
              <a:latin typeface="Times New Roman" panose="02020603050405020304" pitchFamily="18" charset="0"/>
              <a:ea typeface="Calibri" panose="020F0502020204030204" pitchFamily="34" charset="0"/>
            </a:endParaRPr>
          </a:p>
          <a:p>
            <a:pPr marL="0" indent="0" algn="just">
              <a:lnSpc>
                <a:spcPct val="100000"/>
              </a:lnSpc>
              <a:spcBef>
                <a:spcPts val="0"/>
              </a:spcBef>
              <a:spcAft>
                <a:spcPts val="0"/>
              </a:spcAft>
              <a:buNone/>
            </a:pPr>
            <a:r>
              <a:rPr lang="de-DE" sz="2400" b="1" dirty="0">
                <a:latin typeface="Times New Roman" panose="02020603050405020304" pitchFamily="18" charset="0"/>
                <a:ea typeface="Calibri" panose="020F0502020204030204" pitchFamily="34" charset="0"/>
              </a:rPr>
              <a:t>2.	</a:t>
            </a:r>
            <a:r>
              <a:rPr lang="de-DE" sz="2400" b="1" dirty="0" err="1">
                <a:latin typeface="Times New Roman" panose="02020603050405020304" pitchFamily="18" charset="0"/>
                <a:ea typeface="Calibri" panose="020F0502020204030204" pitchFamily="34" charset="0"/>
              </a:rPr>
              <a:t>Ma’lumotlarga</a:t>
            </a:r>
            <a:r>
              <a:rPr lang="de-DE" sz="2400" b="1" dirty="0">
                <a:latin typeface="Times New Roman" panose="02020603050405020304" pitchFamily="18" charset="0"/>
                <a:ea typeface="Calibri" panose="020F0502020204030204" pitchFamily="34" charset="0"/>
              </a:rPr>
              <a:t> </a:t>
            </a:r>
            <a:r>
              <a:rPr lang="de-DE" sz="2400" b="1" dirty="0" err="1">
                <a:latin typeface="Times New Roman" panose="02020603050405020304" pitchFamily="18" charset="0"/>
                <a:ea typeface="Calibri" panose="020F0502020204030204" pitchFamily="34" charset="0"/>
              </a:rPr>
              <a:t>ishlov</a:t>
            </a:r>
            <a:r>
              <a:rPr lang="de-DE" sz="2400" b="1" dirty="0">
                <a:latin typeface="Times New Roman" panose="02020603050405020304" pitchFamily="18" charset="0"/>
                <a:ea typeface="Calibri" panose="020F0502020204030204" pitchFamily="34" charset="0"/>
              </a:rPr>
              <a:t> </a:t>
            </a:r>
            <a:r>
              <a:rPr lang="de-DE" sz="2400" b="1" dirty="0" err="1">
                <a:latin typeface="Times New Roman" panose="02020603050405020304" pitchFamily="18" charset="0"/>
                <a:ea typeface="Calibri" panose="020F0502020204030204" pitchFamily="34" charset="0"/>
              </a:rPr>
              <a:t>berish</a:t>
            </a:r>
            <a:r>
              <a:rPr lang="de-DE" sz="2400" b="1" dirty="0">
                <a:latin typeface="Times New Roman" panose="02020603050405020304" pitchFamily="18" charset="0"/>
                <a:ea typeface="Calibri" panose="020F0502020204030204" pitchFamily="34" charset="0"/>
              </a:rPr>
              <a:t> </a:t>
            </a:r>
            <a:r>
              <a:rPr lang="de-DE" sz="2400" b="1" dirty="0" err="1">
                <a:latin typeface="Times New Roman" panose="02020603050405020304" pitchFamily="18" charset="0"/>
                <a:ea typeface="Calibri" panose="020F0502020204030204" pitchFamily="34" charset="0"/>
              </a:rPr>
              <a:t>izchilligi</a:t>
            </a:r>
            <a:endParaRPr lang="de-DE" sz="2400" b="1" dirty="0">
              <a:latin typeface="Times New Roman" panose="02020603050405020304" pitchFamily="18" charset="0"/>
              <a:ea typeface="Calibri" panose="020F0502020204030204" pitchFamily="34" charset="0"/>
            </a:endParaRPr>
          </a:p>
          <a:p>
            <a:pPr marL="0" indent="0" algn="just">
              <a:lnSpc>
                <a:spcPct val="100000"/>
              </a:lnSpc>
              <a:spcBef>
                <a:spcPts val="0"/>
              </a:spcBef>
              <a:spcAft>
                <a:spcPts val="0"/>
              </a:spcAft>
              <a:buNone/>
            </a:pPr>
            <a:r>
              <a:rPr lang="de-DE" sz="2400" b="1" dirty="0">
                <a:latin typeface="Times New Roman" panose="02020603050405020304" pitchFamily="18" charset="0"/>
                <a:ea typeface="Calibri" panose="020F0502020204030204" pitchFamily="34" charset="0"/>
              </a:rPr>
              <a:t>3.	</a:t>
            </a:r>
            <a:r>
              <a:rPr lang="de-DE" sz="2400" b="1" dirty="0" err="1">
                <a:latin typeface="Times New Roman" panose="02020603050405020304" pitchFamily="18" charset="0"/>
                <a:ea typeface="Calibri" panose="020F0502020204030204" pitchFamily="34" charset="0"/>
              </a:rPr>
              <a:t>Qiymatlarning</a:t>
            </a:r>
            <a:r>
              <a:rPr lang="de-DE" sz="2400" b="1" dirty="0">
                <a:latin typeface="Times New Roman" panose="02020603050405020304" pitchFamily="18" charset="0"/>
                <a:ea typeface="Calibri" panose="020F0502020204030204" pitchFamily="34" charset="0"/>
              </a:rPr>
              <a:t> </a:t>
            </a:r>
            <a:r>
              <a:rPr lang="de-DE" sz="2400" b="1" dirty="0" err="1">
                <a:latin typeface="Times New Roman" panose="02020603050405020304" pitchFamily="18" charset="0"/>
                <a:ea typeface="Calibri" panose="020F0502020204030204" pitchFamily="34" charset="0"/>
              </a:rPr>
              <a:t>statistik</a:t>
            </a:r>
            <a:r>
              <a:rPr lang="de-DE" sz="2400" b="1" dirty="0">
                <a:latin typeface="Times New Roman" panose="02020603050405020304" pitchFamily="18" charset="0"/>
                <a:ea typeface="Calibri" panose="020F0502020204030204" pitchFamily="34" charset="0"/>
              </a:rPr>
              <a:t> </a:t>
            </a:r>
            <a:r>
              <a:rPr lang="de-DE" sz="2400" b="1" dirty="0" err="1">
                <a:latin typeface="Times New Roman" panose="02020603050405020304" pitchFamily="18" charset="0"/>
                <a:ea typeface="Calibri" panose="020F0502020204030204" pitchFamily="34" charset="0"/>
              </a:rPr>
              <a:t>tahlili</a:t>
            </a:r>
            <a:endParaRPr lang="de-DE" sz="2400" b="1" dirty="0">
              <a:latin typeface="Times New Roman" panose="02020603050405020304" pitchFamily="18" charset="0"/>
              <a:ea typeface="Calibri" panose="020F0502020204030204" pitchFamily="34" charset="0"/>
            </a:endParaRPr>
          </a:p>
          <a:p>
            <a:pPr marL="0" indent="0" algn="just">
              <a:lnSpc>
                <a:spcPct val="100000"/>
              </a:lnSpc>
              <a:spcBef>
                <a:spcPts val="0"/>
              </a:spcBef>
              <a:spcAft>
                <a:spcPts val="0"/>
              </a:spcAft>
              <a:buNone/>
            </a:pPr>
            <a:r>
              <a:rPr lang="de-DE" sz="2400" b="1" dirty="0">
                <a:latin typeface="Times New Roman" panose="02020603050405020304" pitchFamily="18" charset="0"/>
                <a:ea typeface="Calibri" panose="020F0502020204030204" pitchFamily="34" charset="0"/>
              </a:rPr>
              <a:t>4.	</a:t>
            </a:r>
            <a:r>
              <a:rPr lang="de-DE" sz="2400" b="1" dirty="0" err="1">
                <a:latin typeface="Times New Roman" panose="02020603050405020304" pitchFamily="18" charset="0"/>
                <a:ea typeface="Calibri" panose="020F0502020204030204" pitchFamily="34" charset="0"/>
              </a:rPr>
              <a:t>Styudent</a:t>
            </a:r>
            <a:r>
              <a:rPr lang="de-DE" sz="2400" b="1" dirty="0">
                <a:latin typeface="Times New Roman" panose="02020603050405020304" pitchFamily="18" charset="0"/>
                <a:ea typeface="Calibri" panose="020F0502020204030204" pitchFamily="34" charset="0"/>
              </a:rPr>
              <a:t> </a:t>
            </a:r>
            <a:r>
              <a:rPr lang="de-DE" sz="2400" b="1" dirty="0" err="1">
                <a:latin typeface="Times New Roman" panose="02020603050405020304" pitchFamily="18" charset="0"/>
                <a:ea typeface="Calibri" panose="020F0502020204030204" pitchFamily="34" charset="0"/>
              </a:rPr>
              <a:t>mezoni</a:t>
            </a:r>
            <a:r>
              <a:rPr lang="de-DE" sz="2400" b="1" dirty="0">
                <a:latin typeface="Times New Roman" panose="02020603050405020304" pitchFamily="18" charset="0"/>
                <a:ea typeface="Calibri" panose="020F0502020204030204" pitchFamily="34" charset="0"/>
              </a:rPr>
              <a:t> </a:t>
            </a:r>
            <a:r>
              <a:rPr lang="de-DE" sz="2400" b="1" dirty="0" err="1">
                <a:latin typeface="Times New Roman" panose="02020603050405020304" pitchFamily="18" charset="0"/>
                <a:ea typeface="Calibri" panose="020F0502020204030204" pitchFamily="34" charset="0"/>
              </a:rPr>
              <a:t>yordamida</a:t>
            </a:r>
            <a:r>
              <a:rPr lang="de-DE" sz="2400" b="1" dirty="0">
                <a:latin typeface="Times New Roman" panose="02020603050405020304" pitchFamily="18" charset="0"/>
                <a:ea typeface="Calibri" panose="020F0502020204030204" pitchFamily="34" charset="0"/>
              </a:rPr>
              <a:t> </a:t>
            </a:r>
            <a:r>
              <a:rPr lang="de-DE" sz="2400" b="1" dirty="0" err="1">
                <a:latin typeface="Times New Roman" panose="02020603050405020304" pitchFamily="18" charset="0"/>
                <a:ea typeface="Calibri" panose="020F0502020204030204" pitchFamily="34" charset="0"/>
              </a:rPr>
              <a:t>ahamiyatga</a:t>
            </a:r>
            <a:r>
              <a:rPr lang="de-DE" sz="2400" b="1" dirty="0">
                <a:latin typeface="Times New Roman" panose="02020603050405020304" pitchFamily="18" charset="0"/>
                <a:ea typeface="Calibri" panose="020F0502020204030204" pitchFamily="34" charset="0"/>
              </a:rPr>
              <a:t> </a:t>
            </a:r>
            <a:r>
              <a:rPr lang="de-DE" sz="2400" b="1" dirty="0" err="1">
                <a:latin typeface="Times New Roman" panose="02020603050405020304" pitchFamily="18" charset="0"/>
                <a:ea typeface="Calibri" panose="020F0502020204030204" pitchFamily="34" charset="0"/>
              </a:rPr>
              <a:t>egalikni</a:t>
            </a:r>
            <a:r>
              <a:rPr lang="de-DE" sz="2400" b="1" dirty="0">
                <a:latin typeface="Times New Roman" panose="02020603050405020304" pitchFamily="18" charset="0"/>
                <a:ea typeface="Calibri" panose="020F0502020204030204" pitchFamily="34" charset="0"/>
              </a:rPr>
              <a:t> </a:t>
            </a:r>
            <a:r>
              <a:rPr lang="de-DE" sz="2400" b="1" dirty="0" err="1">
                <a:latin typeface="Times New Roman" panose="02020603050405020304" pitchFamily="18" charset="0"/>
                <a:ea typeface="Calibri" panose="020F0502020204030204" pitchFamily="34" charset="0"/>
              </a:rPr>
              <a:t>tekshirish</a:t>
            </a:r>
            <a:r>
              <a:rPr lang="de-DE" sz="2400" b="1" dirty="0">
                <a:latin typeface="Times New Roman" panose="02020603050405020304" pitchFamily="18" charset="0"/>
                <a:ea typeface="Calibri" panose="020F0502020204030204" pitchFamily="34" charset="0"/>
              </a:rPr>
              <a:t>.</a:t>
            </a:r>
          </a:p>
          <a:p>
            <a:pPr marL="0" indent="0" algn="just">
              <a:lnSpc>
                <a:spcPct val="100000"/>
              </a:lnSpc>
              <a:spcBef>
                <a:spcPts val="0"/>
              </a:spcBef>
              <a:spcAft>
                <a:spcPts val="0"/>
              </a:spcAft>
              <a:buNone/>
            </a:pPr>
            <a:r>
              <a:rPr lang="de-DE" sz="2400" b="1" dirty="0">
                <a:latin typeface="Times New Roman" panose="02020603050405020304" pitchFamily="18" charset="0"/>
                <a:ea typeface="Calibri" panose="020F0502020204030204" pitchFamily="34" charset="0"/>
              </a:rPr>
              <a:t>5.	</a:t>
            </a:r>
            <a:r>
              <a:rPr lang="de-DE" sz="2400" b="1" dirty="0" err="1">
                <a:latin typeface="Times New Roman" panose="02020603050405020304" pitchFamily="18" charset="0"/>
                <a:ea typeface="Calibri" panose="020F0502020204030204" pitchFamily="34" charset="0"/>
              </a:rPr>
              <a:t>Bog’liqlik</a:t>
            </a:r>
            <a:r>
              <a:rPr lang="de-DE" sz="2400" b="1" dirty="0">
                <a:latin typeface="Times New Roman" panose="02020603050405020304" pitchFamily="18" charset="0"/>
                <a:ea typeface="Calibri" panose="020F0502020204030204" pitchFamily="34" charset="0"/>
              </a:rPr>
              <a:t> </a:t>
            </a:r>
            <a:r>
              <a:rPr lang="de-DE" sz="2400" b="1" dirty="0" err="1">
                <a:latin typeface="Times New Roman" panose="02020603050405020304" pitchFamily="18" charset="0"/>
                <a:ea typeface="Calibri" panose="020F0502020204030204" pitchFamily="34" charset="0"/>
              </a:rPr>
              <a:t>va</a:t>
            </a:r>
            <a:r>
              <a:rPr lang="de-DE" sz="2400" b="1" dirty="0">
                <a:latin typeface="Times New Roman" panose="02020603050405020304" pitchFamily="18" charset="0"/>
                <a:ea typeface="Calibri" panose="020F0502020204030204" pitchFamily="34" charset="0"/>
              </a:rPr>
              <a:t> </a:t>
            </a:r>
            <a:r>
              <a:rPr lang="de-DE" sz="2400" b="1" dirty="0" err="1">
                <a:latin typeface="Times New Roman" panose="02020603050405020304" pitchFamily="18" charset="0"/>
                <a:ea typeface="Calibri" panose="020F0502020204030204" pitchFamily="34" charset="0"/>
              </a:rPr>
              <a:t>uning</a:t>
            </a:r>
            <a:r>
              <a:rPr lang="de-DE" sz="2400" b="1" dirty="0">
                <a:latin typeface="Times New Roman" panose="02020603050405020304" pitchFamily="18" charset="0"/>
                <a:ea typeface="Calibri" panose="020F0502020204030204" pitchFamily="34" charset="0"/>
              </a:rPr>
              <a:t> </a:t>
            </a:r>
            <a:r>
              <a:rPr lang="de-DE" sz="2400" b="1" dirty="0" err="1">
                <a:latin typeface="Times New Roman" panose="02020603050405020304" pitchFamily="18" charset="0"/>
                <a:ea typeface="Calibri" panose="020F0502020204030204" pitchFamily="34" charset="0"/>
              </a:rPr>
              <a:t>parametrlarini</a:t>
            </a:r>
            <a:r>
              <a:rPr lang="de-DE" sz="2400" b="1" dirty="0">
                <a:latin typeface="Times New Roman" panose="02020603050405020304" pitchFamily="18" charset="0"/>
                <a:ea typeface="Calibri" panose="020F0502020204030204" pitchFamily="34" charset="0"/>
              </a:rPr>
              <a:t> </a:t>
            </a:r>
            <a:r>
              <a:rPr lang="de-DE" sz="2400" b="1" dirty="0" err="1">
                <a:latin typeface="Times New Roman" panose="02020603050405020304" pitchFamily="18" charset="0"/>
                <a:ea typeface="Calibri" panose="020F0502020204030204" pitchFamily="34" charset="0"/>
              </a:rPr>
              <a:t>aniqlash</a:t>
            </a:r>
            <a:r>
              <a:rPr lang="de-DE" sz="2400" b="1" dirty="0">
                <a:latin typeface="Times New Roman" panose="02020603050405020304" pitchFamily="18" charset="0"/>
                <a:ea typeface="Calibri" panose="020F0502020204030204" pitchFamily="34" charset="0"/>
              </a:rPr>
              <a:t>.</a:t>
            </a:r>
          </a:p>
          <a:p>
            <a:pPr marL="0" indent="0" algn="just">
              <a:lnSpc>
                <a:spcPct val="100000"/>
              </a:lnSpc>
              <a:spcBef>
                <a:spcPts val="0"/>
              </a:spcBef>
              <a:spcAft>
                <a:spcPts val="0"/>
              </a:spcAft>
              <a:buNone/>
            </a:pPr>
            <a:r>
              <a:rPr lang="de-DE" sz="2400" b="1" dirty="0">
                <a:latin typeface="Times New Roman" panose="02020603050405020304" pitchFamily="18" charset="0"/>
                <a:ea typeface="Calibri" panose="020F0502020204030204" pitchFamily="34" charset="0"/>
              </a:rPr>
              <a:t>6.	</a:t>
            </a:r>
            <a:r>
              <a:rPr lang="de-DE" sz="2400" b="1" dirty="0" err="1">
                <a:latin typeface="Times New Roman" panose="02020603050405020304" pitchFamily="18" charset="0"/>
                <a:ea typeface="Calibri" panose="020F0502020204030204" pitchFamily="34" charset="0"/>
              </a:rPr>
              <a:t>Korrelyatsiya</a:t>
            </a:r>
            <a:r>
              <a:rPr lang="de-DE" sz="2400" b="1" dirty="0">
                <a:latin typeface="Times New Roman" panose="02020603050405020304" pitchFamily="18" charset="0"/>
                <a:ea typeface="Calibri" panose="020F0502020204030204" pitchFamily="34" charset="0"/>
              </a:rPr>
              <a:t> </a:t>
            </a:r>
            <a:r>
              <a:rPr lang="de-DE" sz="2400" b="1" dirty="0" err="1">
                <a:latin typeface="Times New Roman" panose="02020603050405020304" pitchFamily="18" charset="0"/>
                <a:ea typeface="Calibri" panose="020F0502020204030204" pitchFamily="34" charset="0"/>
              </a:rPr>
              <a:t>koeffitsienti</a:t>
            </a:r>
            <a:r>
              <a:rPr lang="de-DE" sz="2400" b="1" dirty="0">
                <a:latin typeface="Times New Roman" panose="02020603050405020304" pitchFamily="18" charset="0"/>
                <a:ea typeface="Calibri" panose="020F0502020204030204" pitchFamily="34" charset="0"/>
              </a:rPr>
              <a:t>  </a:t>
            </a:r>
            <a:r>
              <a:rPr lang="de-DE" sz="2400" b="1" dirty="0" err="1">
                <a:latin typeface="Times New Roman" panose="02020603050405020304" pitchFamily="18" charset="0"/>
                <a:ea typeface="Calibri" panose="020F0502020204030204" pitchFamily="34" charset="0"/>
              </a:rPr>
              <a:t>va</a:t>
            </a:r>
            <a:r>
              <a:rPr lang="de-DE" sz="2400" b="1" dirty="0">
                <a:latin typeface="Times New Roman" panose="02020603050405020304" pitchFamily="18" charset="0"/>
                <a:ea typeface="Calibri" panose="020F0502020204030204" pitchFamily="34" charset="0"/>
              </a:rPr>
              <a:t>  </a:t>
            </a:r>
            <a:r>
              <a:rPr lang="de-DE" sz="2400" b="1" dirty="0" err="1">
                <a:latin typeface="Times New Roman" panose="02020603050405020304" pitchFamily="18" charset="0"/>
                <a:ea typeface="Calibri" panose="020F0502020204030204" pitchFamily="34" charset="0"/>
              </a:rPr>
              <a:t>korrelyatsion</a:t>
            </a:r>
            <a:r>
              <a:rPr lang="de-DE" sz="2400" b="1" dirty="0">
                <a:latin typeface="Times New Roman" panose="02020603050405020304" pitchFamily="18" charset="0"/>
                <a:ea typeface="Calibri" panose="020F0502020204030204" pitchFamily="34" charset="0"/>
              </a:rPr>
              <a:t> </a:t>
            </a:r>
            <a:r>
              <a:rPr lang="de-DE" sz="2400" b="1" dirty="0" err="1">
                <a:latin typeface="Times New Roman" panose="02020603050405020304" pitchFamily="18" charset="0"/>
                <a:ea typeface="Calibri" panose="020F0502020204030204" pitchFamily="34" charset="0"/>
              </a:rPr>
              <a:t>munosabatlarni</a:t>
            </a:r>
            <a:r>
              <a:rPr lang="de-DE" sz="2400" b="1" dirty="0">
                <a:latin typeface="Times New Roman" panose="02020603050405020304" pitchFamily="18" charset="0"/>
                <a:ea typeface="Calibri" panose="020F0502020204030204" pitchFamily="34" charset="0"/>
              </a:rPr>
              <a:t> </a:t>
            </a:r>
            <a:r>
              <a:rPr lang="de-DE" sz="2400" b="1" dirty="0" err="1">
                <a:latin typeface="Times New Roman" panose="02020603050405020304" pitchFamily="18" charset="0"/>
                <a:ea typeface="Calibri" panose="020F0502020204030204" pitchFamily="34" charset="0"/>
              </a:rPr>
              <a:t>aniqlash</a:t>
            </a:r>
            <a:r>
              <a:rPr lang="de-DE" sz="2400" b="1" dirty="0">
                <a:latin typeface="Times New Roman" panose="02020603050405020304" pitchFamily="18" charset="0"/>
                <a:ea typeface="Calibri" panose="020F0502020204030204" pitchFamily="34" charset="0"/>
              </a:rPr>
              <a:t>.</a:t>
            </a:r>
          </a:p>
          <a:p>
            <a:pPr marL="0" indent="0" algn="just">
              <a:lnSpc>
                <a:spcPct val="100000"/>
              </a:lnSpc>
              <a:spcBef>
                <a:spcPts val="0"/>
              </a:spcBef>
              <a:spcAft>
                <a:spcPts val="0"/>
              </a:spcAft>
              <a:buNone/>
            </a:pPr>
            <a:r>
              <a:rPr lang="en-US" sz="2400" b="1" dirty="0" err="1" smtClean="0">
                <a:solidFill>
                  <a:srgbClr val="000000"/>
                </a:solidFill>
                <a:latin typeface="Times New Roman" panose="02020603050405020304" pitchFamily="18" charset="0"/>
                <a:ea typeface="Calibri" panose="020F0502020204030204" pitchFamily="34" charset="0"/>
              </a:rPr>
              <a:t>Tayanch</a:t>
            </a:r>
            <a:r>
              <a:rPr lang="en-US" sz="2400" b="1" dirty="0" smtClean="0">
                <a:solidFill>
                  <a:srgbClr val="000000"/>
                </a:solidFill>
                <a:latin typeface="Times New Roman" panose="02020603050405020304" pitchFamily="18" charset="0"/>
                <a:ea typeface="Calibri" panose="020F0502020204030204" pitchFamily="34" charset="0"/>
              </a:rPr>
              <a:t> </a:t>
            </a:r>
            <a:r>
              <a:rPr lang="en-US" sz="2400" b="1" dirty="0" err="1">
                <a:solidFill>
                  <a:srgbClr val="000000"/>
                </a:solidFill>
                <a:latin typeface="Times New Roman" panose="02020603050405020304" pitchFamily="18" charset="0"/>
                <a:ea typeface="Calibri" panose="020F0502020204030204" pitchFamily="34" charset="0"/>
              </a:rPr>
              <a:t>iboralar</a:t>
            </a:r>
            <a:r>
              <a:rPr lang="en-US" sz="2400" b="1" dirty="0">
                <a:solidFill>
                  <a:srgbClr val="000000"/>
                </a:solidFill>
                <a:latin typeface="Times New Roman" panose="02020603050405020304" pitchFamily="18" charset="0"/>
                <a:ea typeface="Calibri" panose="020F0502020204030204" pitchFamily="34" charset="0"/>
              </a:rPr>
              <a:t>:</a:t>
            </a:r>
            <a:endParaRPr lang="ru-RU" sz="2400" b="1" dirty="0">
              <a:latin typeface="Times New Roman" panose="02020603050405020304" pitchFamily="18" charset="0"/>
              <a:ea typeface="Times New Roman" panose="02020603050405020304" pitchFamily="18" charset="0"/>
            </a:endParaRPr>
          </a:p>
          <a:p>
            <a:pPr marL="0" indent="0" algn="just">
              <a:buNone/>
            </a:pPr>
            <a:r>
              <a:rPr lang="en-US" sz="2400" i="1" dirty="0" err="1"/>
              <a:t>Tasodif</a:t>
            </a:r>
            <a:r>
              <a:rPr lang="en-US" sz="2400" i="1" dirty="0"/>
              <a:t>, </a:t>
            </a:r>
            <a:r>
              <a:rPr lang="en-US" sz="2400" i="1" dirty="0" err="1"/>
              <a:t>diskret</a:t>
            </a:r>
            <a:r>
              <a:rPr lang="en-US" sz="2400" i="1" dirty="0"/>
              <a:t>, </a:t>
            </a:r>
            <a:r>
              <a:rPr lang="en-US" sz="2400" i="1" dirty="0" err="1"/>
              <a:t>taqsimot</a:t>
            </a:r>
            <a:r>
              <a:rPr lang="en-US" sz="2400" i="1" dirty="0"/>
              <a:t> </a:t>
            </a:r>
            <a:r>
              <a:rPr lang="en-US" sz="2400" i="1" dirty="0" err="1"/>
              <a:t>poligoni</a:t>
            </a:r>
            <a:r>
              <a:rPr lang="en-US" sz="2400" i="1" dirty="0"/>
              <a:t>, </a:t>
            </a:r>
            <a:r>
              <a:rPr lang="en-US" sz="2400" i="1" dirty="0" err="1"/>
              <a:t>tajriba</a:t>
            </a:r>
            <a:r>
              <a:rPr lang="en-US" sz="2400" i="1" dirty="0"/>
              <a:t>, empiric </a:t>
            </a:r>
            <a:r>
              <a:rPr lang="en-US" sz="2400" i="1" dirty="0" err="1"/>
              <a:t>egri</a:t>
            </a:r>
            <a:r>
              <a:rPr lang="en-US" sz="2400" i="1" dirty="0"/>
              <a:t> </a:t>
            </a:r>
            <a:r>
              <a:rPr lang="en-US" sz="2400" i="1" dirty="0" err="1"/>
              <a:t>chiziq</a:t>
            </a:r>
            <a:r>
              <a:rPr lang="en-US" sz="2400" i="1" dirty="0"/>
              <a:t>, </a:t>
            </a:r>
            <a:r>
              <a:rPr lang="en-US" sz="2400" i="1" dirty="0" err="1"/>
              <a:t>statistika</a:t>
            </a:r>
            <a:r>
              <a:rPr lang="en-US" sz="2400" i="1" dirty="0"/>
              <a:t>, </a:t>
            </a:r>
            <a:r>
              <a:rPr lang="en-US" sz="2400" i="1" dirty="0" err="1"/>
              <a:t>Pirson</a:t>
            </a:r>
            <a:r>
              <a:rPr lang="en-US" sz="2400" i="1" dirty="0"/>
              <a:t> </a:t>
            </a:r>
            <a:r>
              <a:rPr lang="en-US" sz="2400" i="1" dirty="0" err="1"/>
              <a:t>mezoni</a:t>
            </a:r>
            <a:r>
              <a:rPr lang="en-US" sz="2400" i="1" dirty="0"/>
              <a:t>, </a:t>
            </a:r>
            <a:r>
              <a:rPr lang="en-US" sz="2400" i="1" dirty="0" err="1"/>
              <a:t>taqsimot</a:t>
            </a:r>
            <a:r>
              <a:rPr lang="en-US" sz="2400" i="1" dirty="0"/>
              <a:t> </a:t>
            </a:r>
            <a:r>
              <a:rPr lang="en-US" sz="2400" i="1" dirty="0" err="1"/>
              <a:t>qonuniyatlari</a:t>
            </a:r>
            <a:r>
              <a:rPr lang="en-US" sz="2400" i="1" dirty="0"/>
              <a:t>, </a:t>
            </a:r>
            <a:r>
              <a:rPr lang="en-US" sz="2400" i="1" dirty="0" err="1"/>
              <a:t>Styudent</a:t>
            </a:r>
            <a:r>
              <a:rPr lang="en-US" sz="2400" i="1" dirty="0"/>
              <a:t> </a:t>
            </a:r>
            <a:r>
              <a:rPr lang="en-US" sz="2400" i="1" dirty="0" err="1"/>
              <a:t>mezoni</a:t>
            </a:r>
            <a:r>
              <a:rPr lang="en-US" sz="2400" i="1" dirty="0"/>
              <a:t>, </a:t>
            </a:r>
            <a:r>
              <a:rPr lang="en-US" sz="2400" i="1" dirty="0" err="1"/>
              <a:t>korrelyatsiya</a:t>
            </a:r>
            <a:r>
              <a:rPr lang="en-US" sz="2400" i="1" dirty="0"/>
              <a:t> </a:t>
            </a:r>
            <a:r>
              <a:rPr lang="en-US" sz="2400" i="1" dirty="0" err="1"/>
              <a:t>koeffitsienti</a:t>
            </a:r>
            <a:r>
              <a:rPr lang="en-US" sz="2400" i="1" dirty="0"/>
              <a:t>.  </a:t>
            </a:r>
            <a:endParaRPr lang="ru-RU" sz="2400" dirty="0"/>
          </a:p>
        </p:txBody>
      </p:sp>
    </p:spTree>
    <p:extLst>
      <p:ext uri="{BB962C8B-B14F-4D97-AF65-F5344CB8AC3E}">
        <p14:creationId xmlns:p14="http://schemas.microsoft.com/office/powerpoint/2010/main" val="181498707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23875" y="238126"/>
            <a:ext cx="10991850" cy="676274"/>
          </a:xfrm>
        </p:spPr>
        <p:txBody>
          <a:bodyPr>
            <a:noAutofit/>
          </a:bodyPr>
          <a:lstStyle/>
          <a:p>
            <a:pPr lvl="0">
              <a:lnSpc>
                <a:spcPct val="150000"/>
              </a:lnSpc>
            </a:pPr>
            <a:r>
              <a:rPr lang="en-US" sz="3800" b="1" dirty="0" smtClean="0"/>
              <a:t>1. O’LCHASH </a:t>
            </a:r>
            <a:r>
              <a:rPr lang="en-US" sz="3800" b="1" dirty="0"/>
              <a:t>NATIJALARINING STATISTIK KO’RSATKICHLARI</a:t>
            </a:r>
            <a:endParaRPr lang="ru-RU" sz="3800" dirty="0"/>
          </a:p>
        </p:txBody>
      </p:sp>
      <p:sp>
        <p:nvSpPr>
          <p:cNvPr id="3" name="Объект 2"/>
          <p:cNvSpPr>
            <a:spLocks noGrp="1"/>
          </p:cNvSpPr>
          <p:nvPr>
            <p:ph sz="quarter" idx="13"/>
          </p:nvPr>
        </p:nvSpPr>
        <p:spPr>
          <a:xfrm>
            <a:off x="685800" y="981076"/>
            <a:ext cx="10394707" cy="4393510"/>
          </a:xfrm>
        </p:spPr>
        <p:txBody>
          <a:bodyPr>
            <a:noAutofit/>
          </a:bodyPr>
          <a:lstStyle/>
          <a:p>
            <a:pPr marL="0" indent="447675" algn="just">
              <a:spcBef>
                <a:spcPts val="0"/>
              </a:spcBef>
              <a:buNone/>
            </a:pPr>
            <a:r>
              <a:rPr lang="en-US" sz="2800" dirty="0" err="1"/>
              <a:t>Tasodifiy</a:t>
            </a:r>
            <a:r>
              <a:rPr lang="en-US" sz="2800" dirty="0"/>
              <a:t> </a:t>
            </a:r>
            <a:r>
              <a:rPr lang="en-US" sz="2800" dirty="0" err="1"/>
              <a:t>tabiatga</a:t>
            </a:r>
            <a:r>
              <a:rPr lang="en-US" sz="2800" dirty="0"/>
              <a:t> </a:t>
            </a:r>
            <a:r>
              <a:rPr lang="en-US" sz="2800" dirty="0" err="1"/>
              <a:t>ega</a:t>
            </a:r>
            <a:r>
              <a:rPr lang="en-US" sz="2800" dirty="0"/>
              <a:t> </a:t>
            </a:r>
            <a:r>
              <a:rPr lang="en-US" sz="2800" dirty="0" err="1"/>
              <a:t>jarayonlarni</a:t>
            </a:r>
            <a:r>
              <a:rPr lang="en-US" sz="2800" dirty="0"/>
              <a:t> </a:t>
            </a:r>
            <a:r>
              <a:rPr lang="en-US" sz="2800" dirty="0" err="1"/>
              <a:t>o’rganish</a:t>
            </a:r>
            <a:r>
              <a:rPr lang="en-US" sz="2800" dirty="0"/>
              <a:t> </a:t>
            </a:r>
            <a:r>
              <a:rPr lang="en-US" sz="2800" dirty="0" err="1"/>
              <a:t>uchun</a:t>
            </a:r>
            <a:r>
              <a:rPr lang="en-US" sz="2800" dirty="0"/>
              <a:t> </a:t>
            </a:r>
            <a:r>
              <a:rPr lang="en-US" sz="2800" dirty="0" err="1"/>
              <a:t>matematik</a:t>
            </a:r>
            <a:r>
              <a:rPr lang="en-US" sz="2800" dirty="0"/>
              <a:t> </a:t>
            </a:r>
            <a:r>
              <a:rPr lang="en-US" sz="2800" dirty="0" err="1"/>
              <a:t>apparat</a:t>
            </a:r>
            <a:r>
              <a:rPr lang="en-US" sz="2800" dirty="0"/>
              <a:t> </a:t>
            </a:r>
            <a:r>
              <a:rPr lang="en-US" sz="2800" dirty="0" err="1"/>
              <a:t>sifatida</a:t>
            </a:r>
            <a:r>
              <a:rPr lang="en-US" sz="2800" dirty="0"/>
              <a:t> </a:t>
            </a:r>
            <a:r>
              <a:rPr lang="en-US" sz="2800" dirty="0" err="1"/>
              <a:t>ehtimollar</a:t>
            </a:r>
            <a:r>
              <a:rPr lang="en-US" sz="2800" dirty="0"/>
              <a:t> </a:t>
            </a:r>
            <a:r>
              <a:rPr lang="en-US" sz="2800" dirty="0" err="1"/>
              <a:t>nazariyasi</a:t>
            </a:r>
            <a:r>
              <a:rPr lang="en-US" sz="2800" dirty="0"/>
              <a:t> </a:t>
            </a:r>
            <a:r>
              <a:rPr lang="en-US" sz="2800" dirty="0" err="1"/>
              <a:t>va</a:t>
            </a:r>
            <a:r>
              <a:rPr lang="en-US" sz="2800" dirty="0"/>
              <a:t> </a:t>
            </a:r>
            <a:r>
              <a:rPr lang="en-US" sz="2800" dirty="0" err="1"/>
              <a:t>matematik</a:t>
            </a:r>
            <a:r>
              <a:rPr lang="en-US" sz="2800" dirty="0"/>
              <a:t> </a:t>
            </a:r>
            <a:r>
              <a:rPr lang="en-US" sz="2800" dirty="0" err="1"/>
              <a:t>statistikadan</a:t>
            </a:r>
            <a:r>
              <a:rPr lang="en-US" sz="2800" dirty="0"/>
              <a:t> </a:t>
            </a:r>
            <a:r>
              <a:rPr lang="en-US" sz="2800" dirty="0" err="1"/>
              <a:t>foydalaniladi</a:t>
            </a:r>
            <a:r>
              <a:rPr lang="en-US" sz="2800" dirty="0"/>
              <a:t>. </a:t>
            </a:r>
            <a:r>
              <a:rPr lang="en-US" sz="2800" dirty="0" err="1"/>
              <a:t>Tajriba</a:t>
            </a:r>
            <a:r>
              <a:rPr lang="en-US" sz="2800" dirty="0"/>
              <a:t> </a:t>
            </a:r>
            <a:r>
              <a:rPr lang="en-US" sz="2800" dirty="0" err="1"/>
              <a:t>vaštida</a:t>
            </a:r>
            <a:r>
              <a:rPr lang="en-US" sz="2800" dirty="0"/>
              <a:t> </a:t>
            </a:r>
            <a:r>
              <a:rPr lang="en-US" sz="2800" dirty="0" err="1"/>
              <a:t>turli</a:t>
            </a:r>
            <a:r>
              <a:rPr lang="en-US" sz="2800" dirty="0"/>
              <a:t> </a:t>
            </a:r>
            <a:r>
              <a:rPr lang="en-US" sz="2800" dirty="0" err="1"/>
              <a:t>šiymatlarni</a:t>
            </a:r>
            <a:r>
              <a:rPr lang="en-US" sz="2800" dirty="0"/>
              <a:t> </a:t>
            </a:r>
            <a:r>
              <a:rPr lang="en-US" sz="2800" dirty="0" err="1"/>
              <a:t>olishi</a:t>
            </a:r>
            <a:r>
              <a:rPr lang="en-US" sz="2800" dirty="0"/>
              <a:t> </a:t>
            </a:r>
            <a:r>
              <a:rPr lang="en-US" sz="2800" dirty="0" err="1"/>
              <a:t>mumkin</a:t>
            </a:r>
            <a:r>
              <a:rPr lang="en-US" sz="2800" dirty="0"/>
              <a:t> </a:t>
            </a:r>
            <a:r>
              <a:rPr lang="en-US" sz="2800" dirty="0" err="1"/>
              <a:t>bo’lgan</a:t>
            </a:r>
            <a:r>
              <a:rPr lang="en-US" sz="2800" dirty="0"/>
              <a:t> </a:t>
            </a:r>
            <a:r>
              <a:rPr lang="en-US" sz="2800" dirty="0" err="1"/>
              <a:t>kattalik</a:t>
            </a:r>
            <a:r>
              <a:rPr lang="en-US" sz="2800" dirty="0"/>
              <a:t> </a:t>
            </a:r>
            <a:r>
              <a:rPr lang="en-US" sz="2800" dirty="0" err="1"/>
              <a:t>tasodifiy</a:t>
            </a:r>
            <a:r>
              <a:rPr lang="en-US" sz="2800" dirty="0"/>
              <a:t> </a:t>
            </a:r>
            <a:r>
              <a:rPr lang="en-US" sz="2800" dirty="0" err="1"/>
              <a:t>kattalik</a:t>
            </a:r>
            <a:r>
              <a:rPr lang="en-US" sz="2800" dirty="0"/>
              <a:t> </a:t>
            </a:r>
            <a:r>
              <a:rPr lang="en-US" sz="2800" dirty="0" err="1"/>
              <a:t>deyiladi</a:t>
            </a:r>
            <a:r>
              <a:rPr lang="en-US" sz="2800" dirty="0"/>
              <a:t>. </a:t>
            </a:r>
            <a:r>
              <a:rPr lang="en-US" sz="2800" dirty="0" err="1"/>
              <a:t>Tasodifiy</a:t>
            </a:r>
            <a:r>
              <a:rPr lang="en-US" sz="2800" dirty="0"/>
              <a:t> </a:t>
            </a:r>
            <a:r>
              <a:rPr lang="en-US" sz="2800" dirty="0" err="1"/>
              <a:t>kattalikning</a:t>
            </a:r>
            <a:r>
              <a:rPr lang="en-US" sz="2800" dirty="0"/>
              <a:t> u </a:t>
            </a:r>
            <a:r>
              <a:rPr lang="en-US" sz="2800" dirty="0" err="1"/>
              <a:t>yoki</a:t>
            </a:r>
            <a:r>
              <a:rPr lang="en-US" sz="2800" dirty="0"/>
              <a:t> </a:t>
            </a:r>
            <a:r>
              <a:rPr lang="en-US" sz="2800" dirty="0" err="1"/>
              <a:t>bu</a:t>
            </a:r>
            <a:r>
              <a:rPr lang="en-US" sz="2800" dirty="0"/>
              <a:t> </a:t>
            </a:r>
            <a:r>
              <a:rPr lang="en-US" sz="2800" dirty="0" err="1"/>
              <a:t>šiymatlarga</a:t>
            </a:r>
            <a:r>
              <a:rPr lang="en-US" sz="2800" dirty="0"/>
              <a:t> </a:t>
            </a:r>
            <a:r>
              <a:rPr lang="en-US" sz="2800" dirty="0" err="1"/>
              <a:t>ega</a:t>
            </a:r>
            <a:r>
              <a:rPr lang="en-US" sz="2800" dirty="0"/>
              <a:t> </a:t>
            </a:r>
            <a:r>
              <a:rPr lang="en-US" sz="2800" dirty="0" err="1"/>
              <a:t>bo’lishi</a:t>
            </a:r>
            <a:r>
              <a:rPr lang="en-US" sz="2800" dirty="0"/>
              <a:t> </a:t>
            </a:r>
            <a:r>
              <a:rPr lang="en-US" sz="2800" dirty="0" err="1"/>
              <a:t>ehtimolini</a:t>
            </a:r>
            <a:r>
              <a:rPr lang="en-US" sz="2800" dirty="0"/>
              <a:t> </a:t>
            </a:r>
            <a:r>
              <a:rPr lang="en-US" sz="2800" dirty="0" err="1"/>
              <a:t>matematik</a:t>
            </a:r>
            <a:r>
              <a:rPr lang="en-US" sz="2800" dirty="0"/>
              <a:t> </a:t>
            </a:r>
            <a:r>
              <a:rPr lang="en-US" sz="2800" dirty="0" err="1"/>
              <a:t>statistika</a:t>
            </a:r>
            <a:r>
              <a:rPr lang="en-US" sz="2800" dirty="0"/>
              <a:t> </a:t>
            </a:r>
            <a:r>
              <a:rPr lang="en-US" sz="2800" dirty="0" err="1"/>
              <a:t>usullariga</a:t>
            </a:r>
            <a:r>
              <a:rPr lang="en-US" sz="2800" dirty="0"/>
              <a:t> </a:t>
            </a:r>
            <a:r>
              <a:rPr lang="en-US" sz="2800" dirty="0" err="1"/>
              <a:t>asoslanib</a:t>
            </a:r>
            <a:r>
              <a:rPr lang="en-US" sz="2800" dirty="0"/>
              <a:t> </a:t>
            </a:r>
            <a:r>
              <a:rPr lang="en-US" sz="2800" dirty="0" err="1"/>
              <a:t>anišlanadi</a:t>
            </a:r>
            <a:r>
              <a:rPr lang="en-US" sz="2800" dirty="0"/>
              <a:t>. </a:t>
            </a:r>
            <a:r>
              <a:rPr lang="en-US" sz="2800" dirty="0" err="1"/>
              <a:t>Faqat</a:t>
            </a:r>
            <a:r>
              <a:rPr lang="en-US" sz="2800" dirty="0"/>
              <a:t> </a:t>
            </a:r>
            <a:r>
              <a:rPr lang="en-US" sz="2800" dirty="0" err="1"/>
              <a:t>ayrim</a:t>
            </a:r>
            <a:r>
              <a:rPr lang="en-US" sz="2800" dirty="0"/>
              <a:t> </a:t>
            </a:r>
            <a:r>
              <a:rPr lang="en-US" sz="2800" dirty="0" err="1"/>
              <a:t>qiymatlarni</a:t>
            </a:r>
            <a:r>
              <a:rPr lang="en-US" sz="2800" dirty="0"/>
              <a:t> </a:t>
            </a:r>
            <a:r>
              <a:rPr lang="en-US" sz="2800" dirty="0" err="1"/>
              <a:t>oladigan</a:t>
            </a:r>
            <a:r>
              <a:rPr lang="en-US" sz="2800" dirty="0"/>
              <a:t> </a:t>
            </a:r>
            <a:r>
              <a:rPr lang="en-US" sz="2800" dirty="0" err="1"/>
              <a:t>tasodifiy</a:t>
            </a:r>
            <a:r>
              <a:rPr lang="en-US" sz="2800" dirty="0"/>
              <a:t> </a:t>
            </a:r>
            <a:r>
              <a:rPr lang="en-US" sz="2800" dirty="0" err="1"/>
              <a:t>kattalik</a:t>
            </a:r>
            <a:r>
              <a:rPr lang="en-US" sz="2800" dirty="0"/>
              <a:t> </a:t>
            </a:r>
            <a:r>
              <a:rPr lang="en-US" sz="2800" dirty="0" err="1"/>
              <a:t>diskret</a:t>
            </a:r>
            <a:r>
              <a:rPr lang="en-US" sz="2800" dirty="0"/>
              <a:t> deb </a:t>
            </a:r>
            <a:r>
              <a:rPr lang="en-US" sz="2800" dirty="0" err="1"/>
              <a:t>ataladi</a:t>
            </a:r>
            <a:r>
              <a:rPr lang="en-US" sz="2800" dirty="0"/>
              <a:t>. </a:t>
            </a:r>
            <a:r>
              <a:rPr lang="en-US" sz="2800" dirty="0" err="1"/>
              <a:t>Ma’lum</a:t>
            </a:r>
            <a:r>
              <a:rPr lang="en-US" sz="2800" dirty="0"/>
              <a:t> </a:t>
            </a:r>
            <a:r>
              <a:rPr lang="en-US" sz="2800" dirty="0" err="1"/>
              <a:t>oralikdagi</a:t>
            </a:r>
            <a:r>
              <a:rPr lang="en-US" sz="2800" dirty="0"/>
              <a:t> </a:t>
            </a:r>
            <a:r>
              <a:rPr lang="en-US" sz="2800" dirty="0" err="1"/>
              <a:t>istalgan</a:t>
            </a:r>
            <a:r>
              <a:rPr lang="en-US" sz="2800" dirty="0"/>
              <a:t> </a:t>
            </a:r>
            <a:r>
              <a:rPr lang="en-US" sz="2800" dirty="0" err="1"/>
              <a:t>qiymatni</a:t>
            </a:r>
            <a:r>
              <a:rPr lang="en-US" sz="2800" dirty="0"/>
              <a:t> </a:t>
            </a:r>
            <a:r>
              <a:rPr lang="en-US" sz="2800" dirty="0" err="1"/>
              <a:t>oladigan</a:t>
            </a:r>
            <a:r>
              <a:rPr lang="en-US" sz="2800" dirty="0"/>
              <a:t> </a:t>
            </a:r>
            <a:r>
              <a:rPr lang="en-US" sz="2800" dirty="0" err="1"/>
              <a:t>tasodifiy</a:t>
            </a:r>
            <a:r>
              <a:rPr lang="en-US" sz="2800" dirty="0"/>
              <a:t> </a:t>
            </a:r>
            <a:r>
              <a:rPr lang="en-US" sz="2800" dirty="0" err="1"/>
              <a:t>kattalik</a:t>
            </a:r>
            <a:r>
              <a:rPr lang="en-US" sz="2800" dirty="0"/>
              <a:t> </a:t>
            </a:r>
            <a:r>
              <a:rPr lang="en-US" sz="2800" dirty="0" err="1"/>
              <a:t>uzluksiz</a:t>
            </a:r>
            <a:r>
              <a:rPr lang="en-US" sz="2800" dirty="0"/>
              <a:t> </a:t>
            </a:r>
            <a:r>
              <a:rPr lang="en-US" sz="2800" dirty="0" err="1"/>
              <a:t>deyiladi</a:t>
            </a:r>
            <a:r>
              <a:rPr lang="en-US" sz="2800" dirty="0"/>
              <a:t> [1].</a:t>
            </a:r>
          </a:p>
        </p:txBody>
      </p:sp>
    </p:spTree>
    <p:extLst>
      <p:ext uri="{BB962C8B-B14F-4D97-AF65-F5344CB8AC3E}">
        <p14:creationId xmlns:p14="http://schemas.microsoft.com/office/powerpoint/2010/main" val="19360203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274199" y="171937"/>
            <a:ext cx="11020424" cy="2606404"/>
          </a:xfrm>
        </p:spPr>
        <p:txBody>
          <a:bodyPr>
            <a:noAutofit/>
          </a:bodyPr>
          <a:lstStyle/>
          <a:p>
            <a:pPr marL="0" indent="542925" algn="just">
              <a:lnSpc>
                <a:spcPct val="100000"/>
              </a:lnSpc>
              <a:spcBef>
                <a:spcPts val="0"/>
              </a:spcBef>
              <a:spcAft>
                <a:spcPts val="0"/>
              </a:spcAft>
              <a:buNone/>
            </a:pPr>
            <a:r>
              <a:rPr lang="en-US" sz="2800" dirty="0" err="1">
                <a:ea typeface="Times New Roman" panose="02020603050405020304" pitchFamily="18" charset="0"/>
                <a:cs typeface="Times New Roman" panose="02020603050405020304" pitchFamily="18" charset="0"/>
              </a:rPr>
              <a:t>Diskret</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tasodifiy</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kattalikka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misol</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qilib</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mashinaning</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ishlamay</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qolishlari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sonini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uzluksiz</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tasodifiy</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kattalikka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misol</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qilib</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detallarning</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yeyilish</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tezligini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ko’rsatish</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mumkin</a:t>
            </a:r>
            <a:r>
              <a:rPr lang="en-US" sz="2800" dirty="0">
                <a:ea typeface="Times New Roman" panose="02020603050405020304" pitchFamily="18" charset="0"/>
                <a:cs typeface="Times New Roman" panose="02020603050405020304" pitchFamily="18" charset="0"/>
              </a:rPr>
              <a:t>.</a:t>
            </a:r>
            <a:endParaRPr lang="ru-RU" sz="2800" dirty="0">
              <a:ea typeface="Times New Roman" panose="02020603050405020304" pitchFamily="18" charset="0"/>
              <a:cs typeface="Times New Roman" panose="02020603050405020304" pitchFamily="18" charset="0"/>
            </a:endParaRPr>
          </a:p>
          <a:p>
            <a:pPr marL="0" indent="542925" algn="just">
              <a:lnSpc>
                <a:spcPct val="100000"/>
              </a:lnSpc>
              <a:spcBef>
                <a:spcPts val="0"/>
              </a:spcBef>
              <a:spcAft>
                <a:spcPts val="0"/>
              </a:spcAft>
              <a:buNone/>
            </a:pPr>
            <a:r>
              <a:rPr lang="en-US" sz="2800" dirty="0">
                <a:ea typeface="Times New Roman" panose="02020603050405020304" pitchFamily="18" charset="0"/>
                <a:cs typeface="Times New Roman" panose="02020603050405020304" pitchFamily="18" charset="0"/>
              </a:rPr>
              <a:t>x</a:t>
            </a:r>
            <a:r>
              <a:rPr lang="en-US" sz="2800" baseline="-25000" dirty="0">
                <a:ea typeface="Times New Roman" panose="02020603050405020304" pitchFamily="18" charset="0"/>
                <a:cs typeface="Times New Roman" panose="02020603050405020304" pitchFamily="18" charset="0"/>
              </a:rPr>
              <a:t>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tasodifiy</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kattalikning</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har</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bir</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qiymatiga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bu</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qiymatni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tajribada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takrorlanish</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chastotasi</a:t>
            </a:r>
            <a:r>
              <a:rPr lang="en-US" sz="2800" dirty="0">
                <a:ea typeface="Times New Roman" panose="02020603050405020304" pitchFamily="18" charset="0"/>
                <a:cs typeface="Times New Roman" panose="02020603050405020304" pitchFamily="18" charset="0"/>
              </a:rPr>
              <a:t> m</a:t>
            </a:r>
            <a:r>
              <a:rPr lang="en-US" sz="2800" baseline="-25000" dirty="0">
                <a:ea typeface="Times New Roman" panose="02020603050405020304" pitchFamily="18" charset="0"/>
                <a:cs typeface="Times New Roman" panose="02020603050405020304" pitchFamily="18" charset="0"/>
              </a:rPr>
              <a:t>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mos</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keladi</a:t>
            </a:r>
            <a:r>
              <a:rPr lang="en-US" sz="2800" dirty="0">
                <a:ea typeface="Times New Roman" panose="02020603050405020304" pitchFamily="18" charset="0"/>
                <a:cs typeface="Times New Roman" panose="02020603050405020304" pitchFamily="18" charset="0"/>
              </a:rPr>
              <a:t>. Bu </a:t>
            </a:r>
            <a:r>
              <a:rPr lang="en-US" sz="2800" dirty="0" err="1">
                <a:ea typeface="Times New Roman" panose="02020603050405020304" pitchFamily="18" charset="0"/>
                <a:cs typeface="Times New Roman" panose="02020603050405020304" pitchFamily="18" charset="0"/>
              </a:rPr>
              <a:t>yerda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i</a:t>
            </a:r>
            <a:r>
              <a:rPr lang="en-US" sz="2800" dirty="0">
                <a:ea typeface="Times New Roman" panose="02020603050405020304" pitchFamily="18" charset="0"/>
                <a:cs typeface="Times New Roman" panose="02020603050405020304" pitchFamily="18" charset="0"/>
              </a:rPr>
              <a:t> - </a:t>
            </a:r>
            <a:r>
              <a:rPr lang="en-US" sz="2800" dirty="0" err="1">
                <a:ea typeface="Times New Roman" panose="02020603050405020304" pitchFamily="18" charset="0"/>
                <a:cs typeface="Times New Roman" panose="02020603050405020304" pitchFamily="18" charset="0"/>
              </a:rPr>
              <a:t>oraliqning</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tartib</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raqami</a:t>
            </a:r>
            <a:r>
              <a:rPr lang="en-US" sz="2800" dirty="0">
                <a:ea typeface="Times New Roman" panose="02020603050405020304" pitchFamily="18" charset="0"/>
                <a:cs typeface="Times New Roman" panose="02020603050405020304" pitchFamily="18" charset="0"/>
              </a:rPr>
              <a:t> [2]. </a:t>
            </a:r>
            <a:r>
              <a:rPr lang="en-US" sz="2800" dirty="0" err="1">
                <a:ea typeface="Times New Roman" panose="02020603050405020304" pitchFamily="18" charset="0"/>
                <a:cs typeface="Times New Roman" panose="02020603050405020304" pitchFamily="18" charset="0"/>
              </a:rPr>
              <a:t>Tajribalarning</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umumiy</a:t>
            </a:r>
            <a:r>
              <a:rPr lang="en-US" sz="2800" dirty="0">
                <a:ea typeface="Times New Roman" panose="02020603050405020304" pitchFamily="18" charset="0"/>
                <a:cs typeface="Times New Roman" panose="02020603050405020304" pitchFamily="18" charset="0"/>
              </a:rPr>
              <a:t> </a:t>
            </a:r>
            <a:r>
              <a:rPr lang="en-US" sz="2800" dirty="0" err="1" smtClean="0">
                <a:ea typeface="Times New Roman" panose="02020603050405020304" pitchFamily="18" charset="0"/>
                <a:cs typeface="Times New Roman" panose="02020603050405020304" pitchFamily="18" charset="0"/>
              </a:rPr>
              <a:t>soni</a:t>
            </a:r>
            <a:endParaRPr lang="ru-RU" sz="2400" dirty="0">
              <a:ea typeface="Times New Roman" panose="02020603050405020304" pitchFamily="18" charset="0"/>
              <a:cs typeface="Times New Roman" panose="02020603050405020304" pitchFamily="18" charset="0"/>
            </a:endParaRPr>
          </a:p>
        </p:txBody>
      </p:sp>
      <p:sp>
        <p:nvSpPr>
          <p:cNvPr id="2" name="Rectangle 2"/>
          <p:cNvSpPr>
            <a:spLocks noChangeArrowheads="1"/>
          </p:cNvSpPr>
          <p:nvPr/>
        </p:nvSpPr>
        <p:spPr bwMode="auto">
          <a:xfrm>
            <a:off x="-368673" y="0"/>
            <a:ext cx="12925906"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graphicFrame>
        <p:nvGraphicFramePr>
          <p:cNvPr id="4" name="Объект 3"/>
          <p:cNvGraphicFramePr>
            <a:graphicFrameLocks noChangeAspect="1"/>
          </p:cNvGraphicFramePr>
          <p:nvPr>
            <p:extLst>
              <p:ext uri="{D42A27DB-BD31-4B8C-83A1-F6EECF244321}">
                <p14:modId xmlns:p14="http://schemas.microsoft.com/office/powerpoint/2010/main" val="2867605754"/>
              </p:ext>
            </p:extLst>
          </p:nvPr>
        </p:nvGraphicFramePr>
        <p:xfrm>
          <a:off x="5773872" y="2527137"/>
          <a:ext cx="1705337" cy="1031875"/>
        </p:xfrm>
        <a:graphic>
          <a:graphicData uri="http://schemas.openxmlformats.org/presentationml/2006/ole">
            <mc:AlternateContent xmlns:mc="http://schemas.openxmlformats.org/markup-compatibility/2006">
              <mc:Choice xmlns:v="urn:schemas-microsoft-com:vml" Requires="v">
                <p:oleObj spid="_x0000_s20496" name="Уравнение" r:id="rId3" imgW="672808" imgH="431613" progId="Equation.3">
                  <p:embed/>
                </p:oleObj>
              </mc:Choice>
              <mc:Fallback>
                <p:oleObj name="Уравнение" r:id="rId3" imgW="672808" imgH="431613"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73872" y="2527137"/>
                        <a:ext cx="1705337" cy="1031875"/>
                      </a:xfrm>
                      <a:prstGeom prst="rect">
                        <a:avLst/>
                      </a:prstGeom>
                      <a:noFill/>
                    </p:spPr>
                  </p:pic>
                </p:oleObj>
              </mc:Fallback>
            </mc:AlternateContent>
          </a:graphicData>
        </a:graphic>
      </p:graphicFrame>
      <p:graphicFrame>
        <p:nvGraphicFramePr>
          <p:cNvPr id="6" name="Объект 5"/>
          <p:cNvGraphicFramePr>
            <a:graphicFrameLocks noChangeAspect="1"/>
          </p:cNvGraphicFramePr>
          <p:nvPr>
            <p:extLst>
              <p:ext uri="{D42A27DB-BD31-4B8C-83A1-F6EECF244321}">
                <p14:modId xmlns:p14="http://schemas.microsoft.com/office/powerpoint/2010/main" val="25036221"/>
              </p:ext>
            </p:extLst>
          </p:nvPr>
        </p:nvGraphicFramePr>
        <p:xfrm>
          <a:off x="1583937" y="3153617"/>
          <a:ext cx="1089498" cy="810789"/>
        </p:xfrm>
        <a:graphic>
          <a:graphicData uri="http://schemas.openxmlformats.org/presentationml/2006/ole">
            <mc:AlternateContent xmlns:mc="http://schemas.openxmlformats.org/markup-compatibility/2006">
              <mc:Choice xmlns:v="urn:schemas-microsoft-com:vml" Requires="v">
                <p:oleObj spid="_x0000_s20497" name="Уравнение" r:id="rId5" imgW="545626" imgH="406048" progId="Equation.3">
                  <p:embed/>
                </p:oleObj>
              </mc:Choice>
              <mc:Fallback>
                <p:oleObj name="Уравнение" r:id="rId5" imgW="545626" imgH="406048" progId="Equation.3">
                  <p:embed/>
                  <p:pic>
                    <p:nvPicPr>
                      <p:cNvPr id="0" name="Object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583937" y="3153617"/>
                        <a:ext cx="1089498" cy="810789"/>
                      </a:xfrm>
                      <a:prstGeom prst="rect">
                        <a:avLst/>
                      </a:prstGeom>
                      <a:noFill/>
                    </p:spPr>
                  </p:pic>
                </p:oleObj>
              </mc:Fallback>
            </mc:AlternateContent>
          </a:graphicData>
        </a:graphic>
      </p:graphicFrame>
      <p:sp>
        <p:nvSpPr>
          <p:cNvPr id="7" name="Rectangle 5"/>
          <p:cNvSpPr>
            <a:spLocks noChangeArrowheads="1"/>
          </p:cNvSpPr>
          <p:nvPr/>
        </p:nvSpPr>
        <p:spPr bwMode="auto">
          <a:xfrm>
            <a:off x="361950" y="3444712"/>
            <a:ext cx="10932673" cy="22467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en-US" sz="2800" b="0" i="0" u="none" strike="noStrike" cap="none" normalizeH="0" baseline="0" dirty="0" smtClean="0">
                <a:ln>
                  <a:noFill/>
                </a:ln>
                <a:effectLst/>
                <a:ea typeface="Times New Roman" panose="02020603050405020304" pitchFamily="18" charset="0"/>
                <a:cs typeface="Times New Roman" panose="02020603050405020304" pitchFamily="18" charset="0"/>
              </a:rPr>
              <a:t>USHBU                  NISBAT TAKRORLANUVCHANLIK YOKI TASODIFIY KATTALIKNING I-QIYMATINI PAYDO BO’LISH NISBIY CHASTOTASIDIR. UZLUKSIZ TASODIFIY KATTALIKLAR UCHUN CHASTOTA M</a:t>
            </a:r>
            <a:r>
              <a:rPr kumimoji="0" lang="en-US" sz="2800" b="0" i="0" u="none" strike="noStrike" cap="none" normalizeH="0" baseline="-30000" dirty="0" smtClean="0">
                <a:ln>
                  <a:noFill/>
                </a:ln>
                <a:effectLst/>
                <a:ea typeface="Times New Roman" panose="02020603050405020304" pitchFamily="18" charset="0"/>
                <a:cs typeface="Times New Roman" panose="02020603050405020304" pitchFamily="18" charset="0"/>
              </a:rPr>
              <a:t>I</a:t>
            </a:r>
            <a:r>
              <a:rPr kumimoji="0" lang="en-US" sz="2800" b="0" i="0" u="none" strike="noStrike" cap="none" normalizeH="0" baseline="0" dirty="0" smtClean="0">
                <a:ln>
                  <a:noFill/>
                </a:ln>
                <a:effectLst/>
                <a:ea typeface="Times New Roman" panose="02020603050405020304" pitchFamily="18" charset="0"/>
                <a:cs typeface="Times New Roman" panose="02020603050405020304" pitchFamily="18" charset="0"/>
              </a:rPr>
              <a:t> VA TASODIFIY KATTALIK QIYMATINI QANDAYDIR QIYMATLAR ORALIG’IGA TUSHISH TAKRORLANUVCHANLIGI </a:t>
            </a:r>
            <a:r>
              <a:rPr kumimoji="0" lang="ru-RU" sz="2800" b="0" i="0" u="none" strike="noStrike" cap="none" normalizeH="0" baseline="0" dirty="0" smtClean="0">
                <a:ln>
                  <a:noFill/>
                </a:ln>
                <a:effectLst/>
                <a:ea typeface="Times New Roman" panose="02020603050405020304" pitchFamily="18" charset="0"/>
                <a:cs typeface="Courier New" panose="02070309020205020404" pitchFamily="49" charset="0"/>
                <a:sym typeface="Symbol" panose="05050102010706020507" pitchFamily="18" charset="2"/>
              </a:rPr>
              <a:t></a:t>
            </a:r>
            <a:r>
              <a:rPr kumimoji="0" lang="en-US" sz="2800" b="0" i="0" u="none" strike="noStrike" cap="none" normalizeH="0" baseline="-30000" dirty="0" smtClean="0">
                <a:ln>
                  <a:noFill/>
                </a:ln>
                <a:effectLst/>
                <a:ea typeface="Times New Roman" panose="02020603050405020304" pitchFamily="18" charset="0"/>
                <a:cs typeface="Times New Roman" panose="02020603050405020304" pitchFamily="18" charset="0"/>
              </a:rPr>
              <a:t>I </a:t>
            </a:r>
            <a:r>
              <a:rPr kumimoji="0" lang="en-US" sz="2800" b="0" i="0" u="none" strike="noStrike" cap="none" normalizeH="0" baseline="0" dirty="0" smtClean="0">
                <a:ln>
                  <a:noFill/>
                </a:ln>
                <a:effectLst/>
                <a:ea typeface="Times New Roman" panose="02020603050405020304" pitchFamily="18" charset="0"/>
                <a:cs typeface="Times New Roman" panose="02020603050405020304" pitchFamily="18" charset="0"/>
                <a:sym typeface="Symbol" panose="05050102010706020507" pitchFamily="18" charset="2"/>
              </a:rPr>
              <a:t>ANIQLANADI. </a:t>
            </a:r>
            <a:endParaRPr kumimoji="0" lang="en-US" sz="2800" b="0" i="0" u="none" strike="noStrike" cap="none" normalizeH="0" baseline="0" dirty="0" smtClean="0">
              <a:ln>
                <a:noFill/>
              </a:ln>
              <a:effectLst/>
              <a:ea typeface="Times New Roman" panose="02020603050405020304" pitchFamily="18" charset="0"/>
              <a:cs typeface="Courier New" panose="02070309020205020404" pitchFamily="49" charset="0"/>
              <a:sym typeface="Symbol" panose="05050102010706020507" pitchFamily="18" charset="2"/>
            </a:endParaRPr>
          </a:p>
        </p:txBody>
      </p:sp>
    </p:spTree>
    <p:extLst>
      <p:ext uri="{BB962C8B-B14F-4D97-AF65-F5344CB8AC3E}">
        <p14:creationId xmlns:p14="http://schemas.microsoft.com/office/powerpoint/2010/main" val="221540562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419100" y="123825"/>
            <a:ext cx="10829925" cy="5419725"/>
          </a:xfrm>
        </p:spPr>
        <p:txBody>
          <a:bodyPr>
            <a:noAutofit/>
          </a:bodyPr>
          <a:lstStyle/>
          <a:p>
            <a:pPr marL="0" indent="542925" algn="just">
              <a:lnSpc>
                <a:spcPct val="100000"/>
              </a:lnSpc>
              <a:spcBef>
                <a:spcPts val="0"/>
              </a:spcBef>
              <a:buNone/>
            </a:pPr>
            <a:r>
              <a:rPr lang="en-US" sz="2800" dirty="0" err="1">
                <a:ea typeface="Times New Roman" panose="02020603050405020304" pitchFamily="18" charset="0"/>
                <a:cs typeface="Times New Roman" panose="02020603050405020304" pitchFamily="18" charset="0"/>
              </a:rPr>
              <a:t>Yetarlicha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katta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miqdorda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tajribalar</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kuzatuvlar</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o’tkazilganda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yig’ilgan</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chastotalar</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bo’yicha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statistik</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funktsiya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qiymatini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aniqlash</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va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yig’ilgan</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takrorlanuvchanlik</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poligonidan</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iborat</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statistik</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taqsimot</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funktsiyasi</a:t>
            </a:r>
            <a:r>
              <a:rPr lang="en-US" sz="2800" dirty="0">
                <a:ea typeface="Times New Roman" panose="02020603050405020304" pitchFamily="18" charset="0"/>
                <a:cs typeface="Times New Roman" panose="02020603050405020304" pitchFamily="18" charset="0"/>
              </a:rPr>
              <a:t> F(x) </a:t>
            </a:r>
            <a:r>
              <a:rPr lang="en-US" sz="2800" dirty="0" err="1">
                <a:ea typeface="Times New Roman" panose="02020603050405020304" pitchFamily="18" charset="0"/>
                <a:cs typeface="Times New Roman" panose="02020603050405020304" pitchFamily="18" charset="0"/>
              </a:rPr>
              <a:t>grafigini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qurish</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mumkin</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Uzluksiz</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tasodifiy</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kattalik</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takrorlanuvchanligining</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taqsimlanishini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gistogramma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zinasimon</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ko’pburchak</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bilan</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tasvirlanadi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Gistogramma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ushbu</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tartibda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quriladi</a:t>
            </a:r>
            <a:r>
              <a:rPr lang="en-US" sz="2800" dirty="0">
                <a:ea typeface="Times New Roman" panose="02020603050405020304" pitchFamily="18" charset="0"/>
                <a:cs typeface="Times New Roman" panose="02020603050405020304" pitchFamily="18" charset="0"/>
              </a:rPr>
              <a:t>.</a:t>
            </a:r>
            <a:endParaRPr lang="ru-RU" sz="2800" dirty="0">
              <a:ea typeface="Times New Roman" panose="02020603050405020304" pitchFamily="18" charset="0"/>
              <a:cs typeface="Times New Roman" panose="02020603050405020304" pitchFamily="18" charset="0"/>
            </a:endParaRPr>
          </a:p>
          <a:p>
            <a:pPr marL="0" indent="542925" algn="just">
              <a:lnSpc>
                <a:spcPct val="100000"/>
              </a:lnSpc>
              <a:spcBef>
                <a:spcPts val="0"/>
              </a:spcBef>
              <a:buNone/>
            </a:pPr>
            <a:r>
              <a:rPr lang="en-US" sz="2800" dirty="0" err="1">
                <a:ea typeface="Times New Roman" panose="02020603050405020304" pitchFamily="18" charset="0"/>
              </a:rPr>
              <a:t>Olingan</a:t>
            </a:r>
            <a:r>
              <a:rPr lang="en-US" sz="2800" dirty="0">
                <a:ea typeface="Times New Roman" panose="02020603050405020304" pitchFamily="18" charset="0"/>
              </a:rPr>
              <a:t> </a:t>
            </a:r>
            <a:r>
              <a:rPr lang="en-US" sz="2800" dirty="0" err="1">
                <a:ea typeface="Times New Roman" panose="02020603050405020304" pitchFamily="18" charset="0"/>
              </a:rPr>
              <a:t>va</a:t>
            </a:r>
            <a:r>
              <a:rPr lang="en-US" sz="2800" dirty="0">
                <a:ea typeface="Times New Roman" panose="02020603050405020304" pitchFamily="18" charset="0"/>
              </a:rPr>
              <a:t> </a:t>
            </a:r>
            <a:r>
              <a:rPr lang="en-US" sz="2800" dirty="0" err="1">
                <a:ea typeface="Times New Roman" panose="02020603050405020304" pitchFamily="18" charset="0"/>
              </a:rPr>
              <a:t>tartibga</a:t>
            </a:r>
            <a:r>
              <a:rPr lang="en-US" sz="2800" dirty="0">
                <a:ea typeface="Times New Roman" panose="02020603050405020304" pitchFamily="18" charset="0"/>
              </a:rPr>
              <a:t> </a:t>
            </a:r>
            <a:r>
              <a:rPr lang="en-US" sz="2800" dirty="0" err="1">
                <a:ea typeface="Times New Roman" panose="02020603050405020304" pitchFamily="18" charset="0"/>
              </a:rPr>
              <a:t>solinmagan</a:t>
            </a:r>
            <a:r>
              <a:rPr lang="en-US" sz="2800" dirty="0">
                <a:ea typeface="Times New Roman" panose="02020603050405020304" pitchFamily="18" charset="0"/>
              </a:rPr>
              <a:t> </a:t>
            </a:r>
            <a:r>
              <a:rPr lang="en-US" sz="2800" dirty="0" err="1">
                <a:ea typeface="Times New Roman" panose="02020603050405020304" pitchFamily="18" charset="0"/>
              </a:rPr>
              <a:t>barcha</a:t>
            </a:r>
            <a:r>
              <a:rPr lang="en-US" sz="2800" dirty="0">
                <a:ea typeface="Times New Roman" panose="02020603050405020304" pitchFamily="18" charset="0"/>
              </a:rPr>
              <a:t> </a:t>
            </a:r>
            <a:r>
              <a:rPr lang="en-US" sz="2800" dirty="0" err="1">
                <a:ea typeface="Times New Roman" panose="02020603050405020304" pitchFamily="18" charset="0"/>
              </a:rPr>
              <a:t>tajriba</a:t>
            </a:r>
            <a:r>
              <a:rPr lang="en-US" sz="2800" dirty="0">
                <a:ea typeface="Times New Roman" panose="02020603050405020304" pitchFamily="18" charset="0"/>
              </a:rPr>
              <a:t> </a:t>
            </a:r>
            <a:r>
              <a:rPr lang="en-US" sz="2800" dirty="0" err="1">
                <a:ea typeface="Times New Roman" panose="02020603050405020304" pitchFamily="18" charset="0"/>
              </a:rPr>
              <a:t>ma’lumotlari</a:t>
            </a:r>
            <a:r>
              <a:rPr lang="en-US" sz="2800" dirty="0">
                <a:ea typeface="Times New Roman" panose="02020603050405020304" pitchFamily="18" charset="0"/>
              </a:rPr>
              <a:t> </a:t>
            </a:r>
            <a:r>
              <a:rPr lang="en-US" sz="2800" dirty="0" err="1">
                <a:ea typeface="Times New Roman" panose="02020603050405020304" pitchFamily="18" charset="0"/>
              </a:rPr>
              <a:t>variatsion</a:t>
            </a:r>
            <a:r>
              <a:rPr lang="en-US" sz="2800" dirty="0">
                <a:ea typeface="Times New Roman" panose="02020603050405020304" pitchFamily="18" charset="0"/>
              </a:rPr>
              <a:t> </a:t>
            </a:r>
            <a:r>
              <a:rPr lang="en-US" sz="2800" dirty="0" err="1">
                <a:ea typeface="Times New Roman" panose="02020603050405020304" pitchFamily="18" charset="0"/>
              </a:rPr>
              <a:t>qator</a:t>
            </a:r>
            <a:r>
              <a:rPr lang="en-US" sz="2800" dirty="0">
                <a:ea typeface="Times New Roman" panose="02020603050405020304" pitchFamily="18" charset="0"/>
              </a:rPr>
              <a:t> </a:t>
            </a:r>
            <a:r>
              <a:rPr lang="en-US" sz="2800" dirty="0" err="1">
                <a:ea typeface="Times New Roman" panose="02020603050405020304" pitchFamily="18" charset="0"/>
              </a:rPr>
              <a:t>deyiladi</a:t>
            </a:r>
            <a:r>
              <a:rPr lang="en-US" sz="2800" dirty="0">
                <a:ea typeface="Times New Roman" panose="02020603050405020304" pitchFamily="18" charset="0"/>
              </a:rPr>
              <a:t>. </a:t>
            </a:r>
            <a:r>
              <a:rPr lang="en-US" sz="2800" dirty="0" err="1">
                <a:ea typeface="Times New Roman" panose="02020603050405020304" pitchFamily="18" charset="0"/>
              </a:rPr>
              <a:t>Ular</a:t>
            </a:r>
            <a:r>
              <a:rPr lang="en-US" sz="2800" dirty="0">
                <a:ea typeface="Times New Roman" panose="02020603050405020304" pitchFamily="18" charset="0"/>
              </a:rPr>
              <a:t> </a:t>
            </a:r>
            <a:r>
              <a:rPr lang="en-US" sz="2800" dirty="0" err="1">
                <a:ea typeface="Times New Roman" panose="02020603050405020304" pitchFamily="18" charset="0"/>
              </a:rPr>
              <a:t>ichidan</a:t>
            </a:r>
            <a:r>
              <a:rPr lang="en-US" sz="2800" dirty="0">
                <a:ea typeface="Times New Roman" panose="02020603050405020304" pitchFamily="18" charset="0"/>
              </a:rPr>
              <a:t> </a:t>
            </a:r>
            <a:r>
              <a:rPr lang="en-US" sz="2800" dirty="0" err="1">
                <a:ea typeface="Times New Roman" panose="02020603050405020304" pitchFamily="18" charset="0"/>
              </a:rPr>
              <a:t>eng</a:t>
            </a:r>
            <a:r>
              <a:rPr lang="en-US" sz="2800" dirty="0">
                <a:ea typeface="Times New Roman" panose="02020603050405020304" pitchFamily="18" charset="0"/>
              </a:rPr>
              <a:t> </a:t>
            </a:r>
            <a:r>
              <a:rPr lang="en-US" sz="2800" dirty="0" err="1">
                <a:ea typeface="Times New Roman" panose="02020603050405020304" pitchFamily="18" charset="0"/>
              </a:rPr>
              <a:t>katta</a:t>
            </a:r>
            <a:r>
              <a:rPr lang="en-US" sz="2800" dirty="0">
                <a:ea typeface="Times New Roman" panose="02020603050405020304" pitchFamily="18" charset="0"/>
              </a:rPr>
              <a:t> (</a:t>
            </a:r>
            <a:r>
              <a:rPr lang="en-US" sz="2800" dirty="0" err="1">
                <a:ea typeface="Times New Roman" panose="02020603050405020304" pitchFamily="18" charset="0"/>
              </a:rPr>
              <a:t>x</a:t>
            </a:r>
            <a:r>
              <a:rPr lang="en-US" sz="2800" baseline="-25000" dirty="0" err="1">
                <a:ea typeface="Times New Roman" panose="02020603050405020304" pitchFamily="18" charset="0"/>
              </a:rPr>
              <a:t>max</a:t>
            </a:r>
            <a:r>
              <a:rPr lang="en-US" sz="2800" dirty="0">
                <a:ea typeface="Times New Roman" panose="02020603050405020304" pitchFamily="18" charset="0"/>
              </a:rPr>
              <a:t>)</a:t>
            </a:r>
            <a:r>
              <a:rPr lang="en-US" sz="2800" baseline="-25000" dirty="0">
                <a:ea typeface="Times New Roman" panose="02020603050405020304" pitchFamily="18" charset="0"/>
              </a:rPr>
              <a:t> </a:t>
            </a:r>
            <a:r>
              <a:rPr lang="en-US" sz="2800" dirty="0">
                <a:ea typeface="Times New Roman" panose="02020603050405020304" pitchFamily="18" charset="0"/>
              </a:rPr>
              <a:t> </a:t>
            </a:r>
            <a:r>
              <a:rPr lang="en-US" sz="2800" dirty="0" err="1">
                <a:ea typeface="Times New Roman" panose="02020603050405020304" pitchFamily="18" charset="0"/>
              </a:rPr>
              <a:t>va</a:t>
            </a:r>
            <a:r>
              <a:rPr lang="en-US" sz="2800" dirty="0">
                <a:ea typeface="Times New Roman" panose="02020603050405020304" pitchFamily="18" charset="0"/>
              </a:rPr>
              <a:t> </a:t>
            </a:r>
            <a:r>
              <a:rPr lang="en-US" sz="2800" dirty="0" err="1">
                <a:ea typeface="Times New Roman" panose="02020603050405020304" pitchFamily="18" charset="0"/>
              </a:rPr>
              <a:t>eng</a:t>
            </a:r>
            <a:r>
              <a:rPr lang="en-US" sz="2800" dirty="0">
                <a:ea typeface="Times New Roman" panose="02020603050405020304" pitchFamily="18" charset="0"/>
              </a:rPr>
              <a:t> </a:t>
            </a:r>
            <a:r>
              <a:rPr lang="en-US" sz="2800" dirty="0" err="1">
                <a:ea typeface="Times New Roman" panose="02020603050405020304" pitchFamily="18" charset="0"/>
              </a:rPr>
              <a:t>kichik</a:t>
            </a:r>
            <a:r>
              <a:rPr lang="en-US" sz="2800" dirty="0">
                <a:ea typeface="Times New Roman" panose="02020603050405020304" pitchFamily="18" charset="0"/>
              </a:rPr>
              <a:t> (</a:t>
            </a:r>
            <a:r>
              <a:rPr lang="en-US" sz="2800" dirty="0" err="1">
                <a:ea typeface="Times New Roman" panose="02020603050405020304" pitchFamily="18" charset="0"/>
              </a:rPr>
              <a:t>x</a:t>
            </a:r>
            <a:r>
              <a:rPr lang="en-US" sz="2800" baseline="-25000" dirty="0" err="1">
                <a:ea typeface="Times New Roman" panose="02020603050405020304" pitchFamily="18" charset="0"/>
              </a:rPr>
              <a:t>min</a:t>
            </a:r>
            <a:r>
              <a:rPr lang="en-US" sz="2800" dirty="0">
                <a:ea typeface="Times New Roman" panose="02020603050405020304" pitchFamily="18" charset="0"/>
              </a:rPr>
              <a:t>) </a:t>
            </a:r>
            <a:r>
              <a:rPr lang="en-US" sz="2800" dirty="0" err="1">
                <a:ea typeface="Times New Roman" panose="02020603050405020304" pitchFamily="18" charset="0"/>
              </a:rPr>
              <a:t>qiymatlar</a:t>
            </a:r>
            <a:r>
              <a:rPr lang="en-US" sz="2800" dirty="0">
                <a:ea typeface="Times New Roman" panose="02020603050405020304" pitchFamily="18" charset="0"/>
              </a:rPr>
              <a:t> </a:t>
            </a:r>
            <a:r>
              <a:rPr lang="en-US" sz="2800" dirty="0" err="1">
                <a:ea typeface="Times New Roman" panose="02020603050405020304" pitchFamily="18" charset="0"/>
              </a:rPr>
              <a:t>tanlab</a:t>
            </a:r>
            <a:r>
              <a:rPr lang="en-US" sz="2800" dirty="0">
                <a:ea typeface="Times New Roman" panose="02020603050405020304" pitchFamily="18" charset="0"/>
              </a:rPr>
              <a:t> </a:t>
            </a:r>
            <a:r>
              <a:rPr lang="en-US" sz="2800" dirty="0" err="1">
                <a:ea typeface="Times New Roman" panose="02020603050405020304" pitchFamily="18" charset="0"/>
              </a:rPr>
              <a:t>olinadi</a:t>
            </a:r>
            <a:r>
              <a:rPr lang="en-US" sz="2800" dirty="0">
                <a:ea typeface="Times New Roman" panose="02020603050405020304" pitchFamily="18" charset="0"/>
              </a:rPr>
              <a:t>. </a:t>
            </a:r>
            <a:r>
              <a:rPr lang="en-US" sz="2800" dirty="0" err="1">
                <a:ea typeface="Times New Roman" panose="02020603050405020304" pitchFamily="18" charset="0"/>
              </a:rPr>
              <a:t>Abtsissa</a:t>
            </a:r>
            <a:r>
              <a:rPr lang="en-US" sz="2800" dirty="0">
                <a:ea typeface="Times New Roman" panose="02020603050405020304" pitchFamily="18" charset="0"/>
              </a:rPr>
              <a:t> </a:t>
            </a:r>
            <a:r>
              <a:rPr lang="en-US" sz="2800" dirty="0" err="1">
                <a:ea typeface="Times New Roman" panose="02020603050405020304" pitchFamily="18" charset="0"/>
              </a:rPr>
              <a:t>o’qi</a:t>
            </a:r>
            <a:r>
              <a:rPr lang="en-US" sz="2800" dirty="0">
                <a:ea typeface="Times New Roman" panose="02020603050405020304" pitchFamily="18" charset="0"/>
              </a:rPr>
              <a:t> </a:t>
            </a:r>
            <a:r>
              <a:rPr lang="en-US" sz="2800" dirty="0" err="1">
                <a:ea typeface="Times New Roman" panose="02020603050405020304" pitchFamily="18" charset="0"/>
              </a:rPr>
              <a:t>bo’ylab</a:t>
            </a:r>
            <a:r>
              <a:rPr lang="en-US" sz="2800" dirty="0">
                <a:ea typeface="Times New Roman" panose="02020603050405020304" pitchFamily="18" charset="0"/>
              </a:rPr>
              <a:t> </a:t>
            </a:r>
            <a:r>
              <a:rPr lang="en-US" sz="2800" dirty="0" err="1">
                <a:ea typeface="Times New Roman" panose="02020603050405020304" pitchFamily="18" charset="0"/>
              </a:rPr>
              <a:t>tasodifiy</a:t>
            </a:r>
            <a:r>
              <a:rPr lang="en-US" sz="2800" dirty="0">
                <a:ea typeface="Times New Roman" panose="02020603050405020304" pitchFamily="18" charset="0"/>
              </a:rPr>
              <a:t> </a:t>
            </a:r>
            <a:r>
              <a:rPr lang="en-US" sz="2800" dirty="0" err="1">
                <a:ea typeface="Times New Roman" panose="02020603050405020304" pitchFamily="18" charset="0"/>
              </a:rPr>
              <a:t>kattalikning</a:t>
            </a:r>
            <a:r>
              <a:rPr lang="en-US" sz="2800" dirty="0">
                <a:ea typeface="Times New Roman" panose="02020603050405020304" pitchFamily="18" charset="0"/>
              </a:rPr>
              <a:t> </a:t>
            </a:r>
            <a:r>
              <a:rPr lang="en-US" sz="2800" dirty="0" err="1">
                <a:ea typeface="Times New Roman" panose="02020603050405020304" pitchFamily="18" charset="0"/>
              </a:rPr>
              <a:t>tajribada</a:t>
            </a:r>
            <a:r>
              <a:rPr lang="en-US" sz="2800" dirty="0">
                <a:ea typeface="Times New Roman" panose="02020603050405020304" pitchFamily="18" charset="0"/>
              </a:rPr>
              <a:t> </a:t>
            </a:r>
            <a:r>
              <a:rPr lang="en-US" sz="2800" dirty="0" err="1">
                <a:ea typeface="Times New Roman" panose="02020603050405020304" pitchFamily="18" charset="0"/>
              </a:rPr>
              <a:t>olingan</a:t>
            </a:r>
            <a:r>
              <a:rPr lang="en-US" sz="2800" dirty="0">
                <a:ea typeface="Times New Roman" panose="02020603050405020304" pitchFamily="18" charset="0"/>
              </a:rPr>
              <a:t> </a:t>
            </a:r>
            <a:r>
              <a:rPr lang="en-US" sz="2800" dirty="0" err="1">
                <a:ea typeface="Times New Roman" panose="02020603050405020304" pitchFamily="18" charset="0"/>
              </a:rPr>
              <a:t>barcha</a:t>
            </a:r>
            <a:r>
              <a:rPr lang="en-US" sz="2800" dirty="0">
                <a:ea typeface="Times New Roman" panose="02020603050405020304" pitchFamily="18" charset="0"/>
              </a:rPr>
              <a:t> </a:t>
            </a:r>
            <a:r>
              <a:rPr lang="en-US" sz="2800" dirty="0" err="1">
                <a:ea typeface="Times New Roman" panose="02020603050405020304" pitchFamily="18" charset="0"/>
              </a:rPr>
              <a:t>oralig’i</a:t>
            </a:r>
            <a:r>
              <a:rPr lang="en-US" sz="2800" dirty="0">
                <a:ea typeface="Times New Roman" panose="02020603050405020304" pitchFamily="18" charset="0"/>
              </a:rPr>
              <a:t> (</a:t>
            </a:r>
            <a:r>
              <a:rPr lang="en-US" sz="2800" dirty="0" err="1">
                <a:ea typeface="Times New Roman" panose="02020603050405020304" pitchFamily="18" charset="0"/>
              </a:rPr>
              <a:t>x</a:t>
            </a:r>
            <a:r>
              <a:rPr lang="en-US" sz="2800" baseline="-25000" dirty="0" err="1">
                <a:ea typeface="Times New Roman" panose="02020603050405020304" pitchFamily="18" charset="0"/>
              </a:rPr>
              <a:t>max</a:t>
            </a:r>
            <a:r>
              <a:rPr lang="en-US" sz="2800" dirty="0" err="1">
                <a:ea typeface="Times New Roman" panose="02020603050405020304" pitchFamily="18" charset="0"/>
              </a:rPr>
              <a:t>-x</a:t>
            </a:r>
            <a:r>
              <a:rPr lang="en-US" sz="2800" baseline="-25000" dirty="0" err="1">
                <a:ea typeface="Times New Roman" panose="02020603050405020304" pitchFamily="18" charset="0"/>
              </a:rPr>
              <a:t>min</a:t>
            </a:r>
            <a:r>
              <a:rPr lang="en-US" sz="2800" dirty="0">
                <a:ea typeface="Times New Roman" panose="02020603050405020304" pitchFamily="18" charset="0"/>
              </a:rPr>
              <a:t>) </a:t>
            </a:r>
            <a:r>
              <a:rPr lang="en-US" sz="2800" dirty="0" err="1">
                <a:ea typeface="Times New Roman" panose="02020603050405020304" pitchFamily="18" charset="0"/>
              </a:rPr>
              <a:t>birlik</a:t>
            </a:r>
            <a:r>
              <a:rPr lang="en-US" sz="2800" dirty="0">
                <a:ea typeface="Times New Roman" panose="02020603050405020304" pitchFamily="18" charset="0"/>
              </a:rPr>
              <a:t> </a:t>
            </a:r>
            <a:r>
              <a:rPr lang="en-US" sz="2800" dirty="0" err="1">
                <a:ea typeface="Times New Roman" panose="02020603050405020304" pitchFamily="18" charset="0"/>
              </a:rPr>
              <a:t>ihtiyoriy</a:t>
            </a:r>
            <a:r>
              <a:rPr lang="en-US" sz="2800" dirty="0">
                <a:ea typeface="Times New Roman" panose="02020603050405020304" pitchFamily="18" charset="0"/>
              </a:rPr>
              <a:t> </a:t>
            </a:r>
            <a:r>
              <a:rPr lang="en-US" sz="2800" dirty="0" err="1">
                <a:ea typeface="Times New Roman" panose="02020603050405020304" pitchFamily="18" charset="0"/>
              </a:rPr>
              <a:t>ayrim</a:t>
            </a:r>
            <a:r>
              <a:rPr lang="en-US" sz="2800" dirty="0">
                <a:ea typeface="Times New Roman" panose="02020603050405020304" pitchFamily="18" charset="0"/>
              </a:rPr>
              <a:t> </a:t>
            </a:r>
            <a:r>
              <a:rPr lang="en-US" sz="2800" dirty="0">
                <a:ea typeface="Times New Roman" panose="02020603050405020304" pitchFamily="18" charset="0"/>
                <a:cs typeface="Times New Roman" panose="02020603050405020304" pitchFamily="18" charset="0"/>
                <a:sym typeface="Symbol" panose="05050102010706020507" pitchFamily="18" charset="2"/>
              </a:rPr>
              <a:t></a:t>
            </a:r>
            <a:r>
              <a:rPr lang="en-US" sz="2800" dirty="0">
                <a:ea typeface="Times New Roman" panose="02020603050405020304" pitchFamily="18" charset="0"/>
              </a:rPr>
              <a:t>x </a:t>
            </a:r>
            <a:r>
              <a:rPr lang="en-US" sz="2800" dirty="0" err="1">
                <a:ea typeface="Times New Roman" panose="02020603050405020304" pitchFamily="18" charset="0"/>
              </a:rPr>
              <a:t>oraliqlarga</a:t>
            </a:r>
            <a:r>
              <a:rPr lang="en-US" sz="2800" dirty="0">
                <a:ea typeface="Times New Roman" panose="02020603050405020304" pitchFamily="18" charset="0"/>
              </a:rPr>
              <a:t> </a:t>
            </a:r>
            <a:r>
              <a:rPr lang="en-US" sz="2800" dirty="0" err="1">
                <a:ea typeface="Times New Roman" panose="02020603050405020304" pitchFamily="18" charset="0"/>
              </a:rPr>
              <a:t>bo’linadi</a:t>
            </a:r>
            <a:r>
              <a:rPr lang="en-US" sz="2800" dirty="0">
                <a:ea typeface="Times New Roman" panose="02020603050405020304" pitchFamily="18" charset="0"/>
              </a:rPr>
              <a:t>. </a:t>
            </a:r>
            <a:endParaRPr lang="en-US" sz="2800" dirty="0"/>
          </a:p>
        </p:txBody>
      </p:sp>
    </p:spTree>
    <p:extLst>
      <p:ext uri="{BB962C8B-B14F-4D97-AF65-F5344CB8AC3E}">
        <p14:creationId xmlns:p14="http://schemas.microsoft.com/office/powerpoint/2010/main" val="11780977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333375" y="123825"/>
            <a:ext cx="11258549" cy="5419725"/>
          </a:xfrm>
        </p:spPr>
        <p:txBody>
          <a:bodyPr>
            <a:noAutofit/>
          </a:bodyPr>
          <a:lstStyle/>
          <a:p>
            <a:pPr marL="0" indent="0" algn="just">
              <a:lnSpc>
                <a:spcPct val="100000"/>
              </a:lnSpc>
              <a:spcBef>
                <a:spcPts val="0"/>
              </a:spcBef>
              <a:spcAft>
                <a:spcPts val="0"/>
              </a:spcAft>
              <a:buNone/>
            </a:pPr>
            <a:r>
              <a:rPr lang="en-US" sz="2800" dirty="0" err="1">
                <a:ea typeface="Times New Roman" panose="02020603050405020304" pitchFamily="18" charset="0"/>
                <a:cs typeface="Times New Roman" panose="02020603050405020304" pitchFamily="18" charset="0"/>
              </a:rPr>
              <a:t>Masalan</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oraliqlar</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o’lchamlari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kattaligi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jihatidan</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teng</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bo’lganda</a:t>
            </a:r>
            <a:r>
              <a:rPr lang="en-US" sz="2800" dirty="0">
                <a:ea typeface="Times New Roman" panose="02020603050405020304" pitchFamily="18" charset="0"/>
                <a:cs typeface="Times New Roman" panose="02020603050405020304" pitchFamily="18" charset="0"/>
              </a:rPr>
              <a:t>,</a:t>
            </a:r>
            <a:r>
              <a:rPr lang="en-US" sz="2800" baseline="-25000" dirty="0">
                <a:ea typeface="Times New Roman" panose="02020603050405020304" pitchFamily="18" charset="0"/>
                <a:cs typeface="Times New Roman" panose="02020603050405020304" pitchFamily="18" charset="0"/>
              </a:rPr>
              <a:t>   </a:t>
            </a:r>
            <a:r>
              <a:rPr lang="en-US" sz="2800" dirty="0">
                <a:ea typeface="Times New Roman" panose="02020603050405020304" pitchFamily="18" charset="0"/>
                <a:cs typeface="Times New Roman" panose="02020603050405020304" pitchFamily="18" charset="0"/>
                <a:sym typeface="Symbol" panose="05050102010706020507" pitchFamily="18" charset="2"/>
              </a:rPr>
              <a:t></a:t>
            </a:r>
            <a:r>
              <a:rPr lang="en-US" sz="2800" dirty="0">
                <a:ea typeface="Times New Roman" panose="02020603050405020304" pitchFamily="18" charset="0"/>
                <a:cs typeface="Times New Roman" panose="02020603050405020304" pitchFamily="18" charset="0"/>
              </a:rPr>
              <a:t>x=(</a:t>
            </a:r>
            <a:r>
              <a:rPr lang="en-US" sz="2800" dirty="0" err="1">
                <a:ea typeface="Times New Roman" panose="02020603050405020304" pitchFamily="18" charset="0"/>
                <a:cs typeface="Times New Roman" panose="02020603050405020304" pitchFamily="18" charset="0"/>
              </a:rPr>
              <a:t>x</a:t>
            </a:r>
            <a:r>
              <a:rPr lang="en-US" sz="2800" baseline="-25000" dirty="0" err="1">
                <a:ea typeface="Times New Roman" panose="02020603050405020304" pitchFamily="18" charset="0"/>
                <a:cs typeface="Times New Roman" panose="02020603050405020304" pitchFamily="18" charset="0"/>
              </a:rPr>
              <a:t>max</a:t>
            </a:r>
            <a:r>
              <a:rPr lang="en-US" sz="2800" dirty="0" err="1">
                <a:ea typeface="Times New Roman" panose="02020603050405020304" pitchFamily="18" charset="0"/>
                <a:cs typeface="Times New Roman" panose="02020603050405020304" pitchFamily="18" charset="0"/>
              </a:rPr>
              <a:t>-x</a:t>
            </a:r>
            <a:r>
              <a:rPr lang="en-US" sz="2800" baseline="-25000" dirty="0" err="1">
                <a:ea typeface="Times New Roman" panose="02020603050405020304" pitchFamily="18" charset="0"/>
                <a:cs typeface="Times New Roman" panose="02020603050405020304" pitchFamily="18" charset="0"/>
              </a:rPr>
              <a:t>min</a:t>
            </a:r>
            <a:r>
              <a:rPr lang="en-US" sz="2800" dirty="0">
                <a:ea typeface="Times New Roman" panose="02020603050405020304" pitchFamily="18" charset="0"/>
                <a:cs typeface="Times New Roman" panose="02020603050405020304" pitchFamily="18" charset="0"/>
              </a:rPr>
              <a:t>)/r   </a:t>
            </a:r>
            <a:r>
              <a:rPr lang="en-US" sz="2800" dirty="0" err="1">
                <a:ea typeface="Times New Roman" panose="02020603050405020304" pitchFamily="18" charset="0"/>
                <a:cs typeface="Times New Roman" panose="02020603050405020304" pitchFamily="18" charset="0"/>
              </a:rPr>
              <a:t>bo’ladi</a:t>
            </a:r>
            <a:r>
              <a:rPr lang="en-US" sz="2800" dirty="0">
                <a:ea typeface="Times New Roman" panose="02020603050405020304" pitchFamily="18" charset="0"/>
                <a:cs typeface="Times New Roman" panose="02020603050405020304" pitchFamily="18" charset="0"/>
              </a:rPr>
              <a:t>. Bu </a:t>
            </a:r>
            <a:r>
              <a:rPr lang="en-US" sz="2800" dirty="0" err="1">
                <a:ea typeface="Times New Roman" panose="02020603050405020304" pitchFamily="18" charset="0"/>
                <a:cs typeface="Times New Roman" panose="02020603050405020304" pitchFamily="18" charset="0"/>
              </a:rPr>
              <a:t>yerda</a:t>
            </a:r>
            <a:r>
              <a:rPr lang="en-US" sz="2800" dirty="0">
                <a:ea typeface="Times New Roman" panose="02020603050405020304" pitchFamily="18" charset="0"/>
                <a:cs typeface="Times New Roman" panose="02020603050405020304" pitchFamily="18" charset="0"/>
              </a:rPr>
              <a:t>: r - </a:t>
            </a:r>
            <a:r>
              <a:rPr lang="en-US" sz="2800" dirty="0" err="1">
                <a:ea typeface="Times New Roman" panose="02020603050405020304" pitchFamily="18" charset="0"/>
                <a:cs typeface="Times New Roman" panose="02020603050405020304" pitchFamily="18" charset="0"/>
              </a:rPr>
              <a:t>oraliqlar</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soni</a:t>
            </a:r>
            <a:r>
              <a:rPr lang="en-US" sz="2800" dirty="0">
                <a:ea typeface="Times New Roman" panose="02020603050405020304" pitchFamily="18" charset="0"/>
                <a:cs typeface="Times New Roman" panose="02020603050405020304" pitchFamily="18" charset="0"/>
              </a:rPr>
              <a:t> ( r = 4 log n </a:t>
            </a:r>
            <a:r>
              <a:rPr lang="en-US" sz="2800" dirty="0" err="1">
                <a:ea typeface="Times New Roman" panose="02020603050405020304" pitchFamily="18" charset="0"/>
                <a:cs typeface="Times New Roman" panose="02020603050405020304" pitchFamily="18" charset="0"/>
              </a:rPr>
              <a:t>munosabatdan</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foydalanish</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tavsiya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qilinadi</a:t>
            </a:r>
            <a:r>
              <a:rPr lang="en-US" sz="2800" dirty="0">
                <a:ea typeface="Times New Roman" panose="02020603050405020304" pitchFamily="18" charset="0"/>
                <a:cs typeface="Times New Roman" panose="02020603050405020304" pitchFamily="18" charset="0"/>
              </a:rPr>
              <a:t>) [3].</a:t>
            </a:r>
            <a:endParaRPr lang="ru-RU" sz="2800" dirty="0">
              <a:ea typeface="Times New Roman" panose="02020603050405020304" pitchFamily="18" charset="0"/>
              <a:cs typeface="Times New Roman" panose="02020603050405020304" pitchFamily="18" charset="0"/>
            </a:endParaRPr>
          </a:p>
          <a:p>
            <a:pPr marL="0" indent="0" algn="just">
              <a:lnSpc>
                <a:spcPct val="100000"/>
              </a:lnSpc>
              <a:spcBef>
                <a:spcPts val="0"/>
              </a:spcBef>
              <a:spcAft>
                <a:spcPts val="0"/>
              </a:spcAft>
              <a:buNone/>
            </a:pPr>
            <a:r>
              <a:rPr lang="en-US" sz="2800" dirty="0" err="1">
                <a:ea typeface="Times New Roman" panose="02020603050405020304" pitchFamily="18" charset="0"/>
                <a:cs typeface="Times New Roman" panose="02020603050405020304" pitchFamily="18" charset="0"/>
              </a:rPr>
              <a:t>Keyin</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har</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bir</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oraliqga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tushgan</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natijalar</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soni</a:t>
            </a:r>
            <a:r>
              <a:rPr lang="en-US" sz="2800" dirty="0">
                <a:ea typeface="Times New Roman" panose="02020603050405020304" pitchFamily="18" charset="0"/>
                <a:cs typeface="Times New Roman" panose="02020603050405020304" pitchFamily="18" charset="0"/>
              </a:rPr>
              <a:t> m</a:t>
            </a:r>
            <a:r>
              <a:rPr lang="en-US" sz="2800" baseline="-25000" dirty="0">
                <a:ea typeface="Times New Roman" panose="02020603050405020304" pitchFamily="18" charset="0"/>
                <a:cs typeface="Times New Roman" panose="02020603050405020304" pitchFamily="18" charset="0"/>
              </a:rPr>
              <a:t>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sanab</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chiqiladi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Har</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bir</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oraliq</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uchun</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takror-lanuvchanlik</a:t>
            </a:r>
            <a:r>
              <a:rPr lang="en-US" sz="2800" dirty="0">
                <a:ea typeface="Times New Roman" panose="02020603050405020304" pitchFamily="18" charset="0"/>
                <a:cs typeface="Times New Roman" panose="02020603050405020304" pitchFamily="18" charset="0"/>
              </a:rPr>
              <a:t> </a:t>
            </a:r>
            <a:r>
              <a:rPr lang="en-US" sz="2800" dirty="0">
                <a:ea typeface="Times New Roman" panose="02020603050405020304" pitchFamily="18" charset="0"/>
                <a:cs typeface="Times New Roman" panose="02020603050405020304" pitchFamily="18" charset="0"/>
                <a:sym typeface="Symbol" panose="05050102010706020507" pitchFamily="18" charset="2"/>
              </a:rPr>
              <a:t></a:t>
            </a:r>
            <a:r>
              <a:rPr lang="en-US" sz="2800" baseline="-25000" dirty="0" err="1">
                <a:ea typeface="Times New Roman" panose="02020603050405020304" pitchFamily="18" charset="0"/>
                <a:cs typeface="Times New Roman" panose="02020603050405020304" pitchFamily="18" charset="0"/>
              </a:rPr>
              <a:t>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hisoblab</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topiladi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So’ngra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birlik</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oraliqlarda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maydoni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tasodifiy</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kattalikning</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shu</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oraliqga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tushish</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takrorlanuvchanligiga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teng</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bo’lgan</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to’g’ri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to’rtburchaklar</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quriladi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Gistogrammada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oraliq</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ordinatlari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o’rta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nuqtalarini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birlashtirib</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taqsimot</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poligoni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hosil</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qilinadi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Taqsimot</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poligonini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empirik</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taqsimlanish</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egri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chizig’i</a:t>
            </a:r>
            <a:r>
              <a:rPr lang="en-US" sz="2800" dirty="0">
                <a:ea typeface="Times New Roman" panose="02020603050405020304" pitchFamily="18" charset="0"/>
                <a:cs typeface="Times New Roman" panose="02020603050405020304" pitchFamily="18" charset="0"/>
              </a:rPr>
              <a:t> deb ham </a:t>
            </a:r>
            <a:r>
              <a:rPr lang="en-US" sz="2800" dirty="0" err="1">
                <a:ea typeface="Times New Roman" panose="02020603050405020304" pitchFamily="18" charset="0"/>
                <a:cs typeface="Times New Roman" panose="02020603050405020304" pitchFamily="18" charset="0"/>
              </a:rPr>
              <a:t>aytiladi</a:t>
            </a:r>
            <a:r>
              <a:rPr lang="en-US" sz="2800" dirty="0">
                <a:ea typeface="Times New Roman" panose="02020603050405020304" pitchFamily="18" charset="0"/>
                <a:cs typeface="Times New Roman" panose="02020603050405020304" pitchFamily="18" charset="0"/>
              </a:rPr>
              <a:t>.</a:t>
            </a:r>
            <a:endParaRPr lang="ru-RU" sz="2800" dirty="0">
              <a:ea typeface="Times New Roman" panose="02020603050405020304" pitchFamily="18" charset="0"/>
              <a:cs typeface="Times New Roman" panose="02020603050405020304" pitchFamily="18" charset="0"/>
            </a:endParaRPr>
          </a:p>
          <a:p>
            <a:pPr marL="0" indent="0" algn="just">
              <a:lnSpc>
                <a:spcPct val="100000"/>
              </a:lnSpc>
              <a:spcBef>
                <a:spcPts val="0"/>
              </a:spcBef>
              <a:spcAft>
                <a:spcPts val="0"/>
              </a:spcAft>
              <a:buNone/>
            </a:pPr>
            <a:r>
              <a:rPr lang="en-US" sz="2800" dirty="0" err="1">
                <a:ea typeface="Times New Roman" panose="02020603050405020304" pitchFamily="18" charset="0"/>
                <a:cs typeface="Times New Roman" panose="02020603050405020304" pitchFamily="18" charset="0"/>
              </a:rPr>
              <a:t>Tajriba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yoki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kuzatuv</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natijasida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olingan</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tasodifiy</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kattalikning</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empirik</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taqsimlanishi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eng</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yaqin</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kelgan</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nazariy</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taqsimlanish</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bilan</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approksimatsiyalanadi</a:t>
            </a:r>
            <a:r>
              <a:rPr lang="en-US" sz="2800" dirty="0">
                <a:ea typeface="Times New Roman" panose="02020603050405020304" pitchFamily="18" charset="0"/>
                <a:cs typeface="Times New Roman" panose="02020603050405020304" pitchFamily="18" charset="0"/>
              </a:rPr>
              <a:t>. </a:t>
            </a:r>
            <a:endParaRPr lang="en-US" sz="2800" dirty="0"/>
          </a:p>
        </p:txBody>
      </p:sp>
    </p:spTree>
    <p:extLst>
      <p:ext uri="{BB962C8B-B14F-4D97-AF65-F5344CB8AC3E}">
        <p14:creationId xmlns:p14="http://schemas.microsoft.com/office/powerpoint/2010/main" val="157877753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07059" y="228600"/>
            <a:ext cx="10396882" cy="523875"/>
          </a:xfrm>
        </p:spPr>
        <p:txBody>
          <a:bodyPr>
            <a:normAutofit fontScale="90000"/>
          </a:bodyPr>
          <a:lstStyle/>
          <a:p>
            <a:pPr algn="ctr"/>
            <a:r>
              <a:rPr lang="en-US" sz="4000" dirty="0" smtClean="0"/>
              <a:t>2</a:t>
            </a:r>
            <a:r>
              <a:rPr lang="en-US" sz="4000" dirty="0"/>
              <a:t>.	MA’LUMOTLARGA ISHLOV BERISH </a:t>
            </a:r>
            <a:r>
              <a:rPr lang="en-US" sz="4000" dirty="0" smtClean="0"/>
              <a:t>IZCHILLIGI</a:t>
            </a:r>
            <a:endParaRPr lang="ru-RU" sz="4000" dirty="0"/>
          </a:p>
        </p:txBody>
      </p:sp>
      <p:sp>
        <p:nvSpPr>
          <p:cNvPr id="3" name="Объект 2"/>
          <p:cNvSpPr>
            <a:spLocks noGrp="1"/>
          </p:cNvSpPr>
          <p:nvPr>
            <p:ph sz="quarter" idx="13"/>
          </p:nvPr>
        </p:nvSpPr>
        <p:spPr>
          <a:xfrm>
            <a:off x="419100" y="685800"/>
            <a:ext cx="10972800" cy="4924425"/>
          </a:xfrm>
        </p:spPr>
        <p:txBody>
          <a:bodyPr>
            <a:noAutofit/>
          </a:bodyPr>
          <a:lstStyle/>
          <a:p>
            <a:pPr marL="0" indent="447675" algn="just">
              <a:lnSpc>
                <a:spcPct val="100000"/>
              </a:lnSpc>
              <a:spcBef>
                <a:spcPts val="0"/>
              </a:spcBef>
              <a:spcAft>
                <a:spcPts val="0"/>
              </a:spcAft>
              <a:buNone/>
            </a:pPr>
            <a:r>
              <a:rPr lang="en-US" sz="2600" dirty="0" err="1">
                <a:ea typeface="Times New Roman" panose="02020603050405020304" pitchFamily="18" charset="0"/>
                <a:cs typeface="Times New Roman" panose="02020603050405020304" pitchFamily="18" charset="0"/>
              </a:rPr>
              <a:t>Tajriba</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ma’lumotlari</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quyidagi</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izchillikda</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qayta</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ishlanadi</a:t>
            </a:r>
            <a:r>
              <a:rPr lang="en-US" sz="2600" dirty="0">
                <a:ea typeface="Times New Roman" panose="02020603050405020304" pitchFamily="18" charset="0"/>
                <a:cs typeface="Times New Roman" panose="02020603050405020304" pitchFamily="18" charset="0"/>
              </a:rPr>
              <a:t> [4].</a:t>
            </a:r>
          </a:p>
          <a:p>
            <a:pPr marL="0" indent="447675" algn="just">
              <a:lnSpc>
                <a:spcPct val="100000"/>
              </a:lnSpc>
              <a:spcBef>
                <a:spcPts val="0"/>
              </a:spcBef>
              <a:spcAft>
                <a:spcPts val="0"/>
              </a:spcAft>
              <a:buNone/>
            </a:pPr>
            <a:r>
              <a:rPr lang="en-US" sz="2600" dirty="0">
                <a:ea typeface="Times New Roman" panose="02020603050405020304" pitchFamily="18" charset="0"/>
                <a:cs typeface="Times New Roman" panose="02020603050405020304" pitchFamily="18" charset="0"/>
              </a:rPr>
              <a:t>1.	</a:t>
            </a:r>
            <a:r>
              <a:rPr lang="en-US" sz="2600" dirty="0" err="1">
                <a:ea typeface="Times New Roman" panose="02020603050405020304" pitchFamily="18" charset="0"/>
                <a:cs typeface="Times New Roman" panose="02020603050405020304" pitchFamily="18" charset="0"/>
              </a:rPr>
              <a:t>Tajriba</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ma’lumotlari</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asosida</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empirik</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egri</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chiziq</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yasaladi</a:t>
            </a:r>
            <a:r>
              <a:rPr lang="en-US" sz="2600" dirty="0">
                <a:ea typeface="Times New Roman" panose="02020603050405020304" pitchFamily="18" charset="0"/>
                <a:cs typeface="Times New Roman" panose="02020603050405020304" pitchFamily="18" charset="0"/>
              </a:rPr>
              <a:t>.</a:t>
            </a:r>
          </a:p>
          <a:p>
            <a:pPr marL="0" indent="447675" algn="just">
              <a:lnSpc>
                <a:spcPct val="100000"/>
              </a:lnSpc>
              <a:spcBef>
                <a:spcPts val="0"/>
              </a:spcBef>
              <a:spcAft>
                <a:spcPts val="0"/>
              </a:spcAft>
              <a:buNone/>
            </a:pPr>
            <a:r>
              <a:rPr lang="en-US" sz="2600" dirty="0">
                <a:ea typeface="Times New Roman" panose="02020603050405020304" pitchFamily="18" charset="0"/>
                <a:cs typeface="Times New Roman" panose="02020603050405020304" pitchFamily="18" charset="0"/>
              </a:rPr>
              <a:t>2.	</a:t>
            </a:r>
            <a:r>
              <a:rPr lang="en-US" sz="2600" dirty="0" err="1">
                <a:ea typeface="Times New Roman" panose="02020603050405020304" pitchFamily="18" charset="0"/>
                <a:cs typeface="Times New Roman" panose="02020603050405020304" pitchFamily="18" charset="0"/>
              </a:rPr>
              <a:t>Empirik</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taqsimlanish</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parametrlari</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aniqlanadi</a:t>
            </a:r>
            <a:r>
              <a:rPr lang="en-US" sz="2600" dirty="0">
                <a:ea typeface="Times New Roman" panose="02020603050405020304" pitchFamily="18" charset="0"/>
                <a:cs typeface="Times New Roman" panose="02020603050405020304" pitchFamily="18" charset="0"/>
              </a:rPr>
              <a:t>.</a:t>
            </a:r>
          </a:p>
          <a:p>
            <a:pPr marL="0" indent="447675" algn="just">
              <a:lnSpc>
                <a:spcPct val="100000"/>
              </a:lnSpc>
              <a:spcBef>
                <a:spcPts val="0"/>
              </a:spcBef>
              <a:spcAft>
                <a:spcPts val="0"/>
              </a:spcAft>
              <a:buNone/>
            </a:pPr>
            <a:r>
              <a:rPr lang="en-US" sz="2600" dirty="0">
                <a:ea typeface="Times New Roman" panose="02020603050405020304" pitchFamily="18" charset="0"/>
                <a:cs typeface="Times New Roman" panose="02020603050405020304" pitchFamily="18" charset="0"/>
              </a:rPr>
              <a:t>3.	</a:t>
            </a:r>
            <a:r>
              <a:rPr lang="en-US" sz="2600" dirty="0" err="1">
                <a:ea typeface="Times New Roman" panose="02020603050405020304" pitchFamily="18" charset="0"/>
                <a:cs typeface="Times New Roman" panose="02020603050405020304" pitchFamily="18" charset="0"/>
              </a:rPr>
              <a:t>Empirik</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egri</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chiziqning</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ko’rinishidan</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kelib</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chiqib</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taqsimlanish</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funktsiyasi</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zichligi</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haqida</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bitta</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yoki</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bir</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nechta</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nazariy</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taxmin</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ilgari</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suriladi</a:t>
            </a:r>
            <a:r>
              <a:rPr lang="en-US" sz="2600" dirty="0">
                <a:ea typeface="Times New Roman" panose="02020603050405020304" pitchFamily="18" charset="0"/>
                <a:cs typeface="Times New Roman" panose="02020603050405020304" pitchFamily="18" charset="0"/>
              </a:rPr>
              <a:t>.</a:t>
            </a:r>
          </a:p>
          <a:p>
            <a:pPr marL="0" indent="447675" algn="just">
              <a:lnSpc>
                <a:spcPct val="100000"/>
              </a:lnSpc>
              <a:spcBef>
                <a:spcPts val="0"/>
              </a:spcBef>
              <a:spcAft>
                <a:spcPts val="0"/>
              </a:spcAft>
              <a:buNone/>
            </a:pPr>
            <a:r>
              <a:rPr lang="en-US" sz="2600" dirty="0">
                <a:ea typeface="Times New Roman" panose="02020603050405020304" pitchFamily="18" charset="0"/>
                <a:cs typeface="Times New Roman" panose="02020603050405020304" pitchFamily="18" charset="0"/>
              </a:rPr>
              <a:t>4.	</a:t>
            </a:r>
            <a:r>
              <a:rPr lang="en-US" sz="2600" dirty="0" err="1">
                <a:ea typeface="Times New Roman" panose="02020603050405020304" pitchFamily="18" charset="0"/>
                <a:cs typeface="Times New Roman" panose="02020603050405020304" pitchFamily="18" charset="0"/>
              </a:rPr>
              <a:t>Empirik</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egri</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chiziq</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qabul</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qilingan</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taxmin</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asosida</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to’g’rilanib</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taqsimlanishning</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nazariy</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egri</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chizig’i</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quriladi</a:t>
            </a:r>
            <a:r>
              <a:rPr lang="en-US" sz="2600" dirty="0">
                <a:ea typeface="Times New Roman" panose="02020603050405020304" pitchFamily="18" charset="0"/>
                <a:cs typeface="Times New Roman" panose="02020603050405020304" pitchFamily="18" charset="0"/>
              </a:rPr>
              <a:t>.</a:t>
            </a:r>
          </a:p>
          <a:p>
            <a:pPr marL="0" indent="447675" algn="just">
              <a:lnSpc>
                <a:spcPct val="100000"/>
              </a:lnSpc>
              <a:spcBef>
                <a:spcPts val="0"/>
              </a:spcBef>
              <a:spcAft>
                <a:spcPts val="0"/>
              </a:spcAft>
              <a:buNone/>
            </a:pPr>
            <a:r>
              <a:rPr lang="en-US" sz="2600" dirty="0">
                <a:ea typeface="Times New Roman" panose="02020603050405020304" pitchFamily="18" charset="0"/>
                <a:cs typeface="Times New Roman" panose="02020603050405020304" pitchFamily="18" charset="0"/>
              </a:rPr>
              <a:t>5.	</a:t>
            </a:r>
            <a:r>
              <a:rPr lang="en-US" sz="2600" dirty="0" err="1">
                <a:ea typeface="Times New Roman" panose="02020603050405020304" pitchFamily="18" charset="0"/>
                <a:cs typeface="Times New Roman" panose="02020603050405020304" pitchFamily="18" charset="0"/>
              </a:rPr>
              <a:t>Empirik</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va</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nazariy</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egri</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chiziqlar</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moslik</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mezonlariga</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ko’ra</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taqqoslanadi</a:t>
            </a:r>
            <a:r>
              <a:rPr lang="en-US" sz="2600" dirty="0">
                <a:ea typeface="Times New Roman" panose="02020603050405020304" pitchFamily="18" charset="0"/>
                <a:cs typeface="Times New Roman" panose="02020603050405020304" pitchFamily="18" charset="0"/>
              </a:rPr>
              <a:t>.</a:t>
            </a:r>
          </a:p>
          <a:p>
            <a:pPr marL="0" indent="447675" algn="just">
              <a:lnSpc>
                <a:spcPct val="100000"/>
              </a:lnSpc>
              <a:spcBef>
                <a:spcPts val="0"/>
              </a:spcBef>
              <a:spcAft>
                <a:spcPts val="0"/>
              </a:spcAft>
              <a:buNone/>
            </a:pPr>
            <a:r>
              <a:rPr lang="en-US" sz="2600" dirty="0">
                <a:ea typeface="Times New Roman" panose="02020603050405020304" pitchFamily="18" charset="0"/>
                <a:cs typeface="Times New Roman" panose="02020603050405020304" pitchFamily="18" charset="0"/>
              </a:rPr>
              <a:t>6.	</a:t>
            </a:r>
            <a:r>
              <a:rPr lang="en-US" sz="2600" dirty="0" err="1">
                <a:ea typeface="Times New Roman" panose="02020603050405020304" pitchFamily="18" charset="0"/>
                <a:cs typeface="Times New Roman" panose="02020603050405020304" pitchFamily="18" charset="0"/>
              </a:rPr>
              <a:t>Mazkur</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taqsimlanish</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uchun</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zichlik</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funktsiyasi</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uzil-kesil</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tanlab</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olinadi</a:t>
            </a:r>
            <a:r>
              <a:rPr lang="en-US" sz="2600" dirty="0">
                <a:ea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347054803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685800" y="123825"/>
            <a:ext cx="10394707" cy="5419725"/>
          </a:xfrm>
        </p:spPr>
        <p:txBody>
          <a:bodyPr>
            <a:noAutofit/>
          </a:bodyPr>
          <a:lstStyle/>
          <a:p>
            <a:pPr marL="0" indent="447675" algn="just">
              <a:lnSpc>
                <a:spcPct val="100000"/>
              </a:lnSpc>
              <a:spcBef>
                <a:spcPts val="0"/>
              </a:spcBef>
              <a:spcAft>
                <a:spcPts val="0"/>
              </a:spcAft>
              <a:buNone/>
            </a:pPr>
            <a:r>
              <a:rPr lang="en-US" sz="2800" dirty="0" err="1">
                <a:latin typeface="+mj-lt"/>
              </a:rPr>
              <a:t>Matematik</a:t>
            </a:r>
            <a:r>
              <a:rPr lang="en-US" sz="2800" dirty="0">
                <a:latin typeface="+mj-lt"/>
              </a:rPr>
              <a:t> </a:t>
            </a:r>
            <a:r>
              <a:rPr lang="en-US" sz="2800" dirty="0" err="1">
                <a:latin typeface="+mj-lt"/>
              </a:rPr>
              <a:t>statistikadan</a:t>
            </a:r>
            <a:r>
              <a:rPr lang="en-US" sz="2800" dirty="0">
                <a:latin typeface="+mj-lt"/>
              </a:rPr>
              <a:t> </a:t>
            </a:r>
            <a:r>
              <a:rPr lang="en-US" sz="2800" dirty="0" err="1">
                <a:latin typeface="+mj-lt"/>
              </a:rPr>
              <a:t>faqat</a:t>
            </a:r>
            <a:r>
              <a:rPr lang="en-US" sz="2800" dirty="0">
                <a:latin typeface="+mj-lt"/>
              </a:rPr>
              <a:t> </a:t>
            </a:r>
            <a:r>
              <a:rPr lang="en-US" sz="2800" dirty="0" err="1">
                <a:latin typeface="+mj-lt"/>
              </a:rPr>
              <a:t>tasodifiy</a:t>
            </a:r>
            <a:r>
              <a:rPr lang="en-US" sz="2800" dirty="0">
                <a:latin typeface="+mj-lt"/>
              </a:rPr>
              <a:t> </a:t>
            </a:r>
            <a:r>
              <a:rPr lang="en-US" sz="2800" dirty="0" err="1">
                <a:latin typeface="+mj-lt"/>
              </a:rPr>
              <a:t>kattaliklar</a:t>
            </a:r>
            <a:r>
              <a:rPr lang="en-US" sz="2800" dirty="0">
                <a:latin typeface="+mj-lt"/>
              </a:rPr>
              <a:t> </a:t>
            </a:r>
            <a:r>
              <a:rPr lang="en-US" sz="2800" dirty="0" err="1">
                <a:latin typeface="+mj-lt"/>
              </a:rPr>
              <a:t>statistik</a:t>
            </a:r>
            <a:r>
              <a:rPr lang="en-US" sz="2800" dirty="0">
                <a:latin typeface="+mj-lt"/>
              </a:rPr>
              <a:t> </a:t>
            </a:r>
            <a:r>
              <a:rPr lang="en-US" sz="2800" dirty="0" err="1">
                <a:latin typeface="+mj-lt"/>
              </a:rPr>
              <a:t>turg’unlikka</a:t>
            </a:r>
            <a:r>
              <a:rPr lang="en-US" sz="2800" dirty="0">
                <a:latin typeface="+mj-lt"/>
              </a:rPr>
              <a:t> </a:t>
            </a:r>
            <a:r>
              <a:rPr lang="en-US" sz="2800" dirty="0" err="1">
                <a:latin typeface="+mj-lt"/>
              </a:rPr>
              <a:t>ega</a:t>
            </a:r>
            <a:r>
              <a:rPr lang="en-US" sz="2800" dirty="0">
                <a:latin typeface="+mj-lt"/>
              </a:rPr>
              <a:t> </a:t>
            </a:r>
            <a:r>
              <a:rPr lang="en-US" sz="2800" dirty="0" err="1">
                <a:latin typeface="+mj-lt"/>
              </a:rPr>
              <a:t>bo’lgan</a:t>
            </a:r>
            <a:r>
              <a:rPr lang="en-US" sz="2800" dirty="0">
                <a:latin typeface="+mj-lt"/>
              </a:rPr>
              <a:t> </a:t>
            </a:r>
            <a:r>
              <a:rPr lang="en-US" sz="2800" dirty="0" err="1">
                <a:latin typeface="+mj-lt"/>
              </a:rPr>
              <a:t>holdagina</a:t>
            </a:r>
            <a:r>
              <a:rPr lang="en-US" sz="2800" dirty="0">
                <a:latin typeface="+mj-lt"/>
              </a:rPr>
              <a:t> </a:t>
            </a:r>
            <a:r>
              <a:rPr lang="en-US" sz="2800" dirty="0" err="1">
                <a:latin typeface="+mj-lt"/>
              </a:rPr>
              <a:t>statistik</a:t>
            </a:r>
            <a:r>
              <a:rPr lang="en-US" sz="2800" dirty="0">
                <a:latin typeface="+mj-lt"/>
              </a:rPr>
              <a:t> </a:t>
            </a:r>
            <a:r>
              <a:rPr lang="en-US" sz="2800" dirty="0" err="1">
                <a:latin typeface="+mj-lt"/>
              </a:rPr>
              <a:t>modelni</a:t>
            </a:r>
            <a:r>
              <a:rPr lang="en-US" sz="2800" dirty="0">
                <a:latin typeface="+mj-lt"/>
              </a:rPr>
              <a:t> </a:t>
            </a:r>
            <a:r>
              <a:rPr lang="en-US" sz="2800" dirty="0" err="1">
                <a:latin typeface="+mj-lt"/>
              </a:rPr>
              <a:t>shakllantiruvchi</a:t>
            </a:r>
            <a:r>
              <a:rPr lang="en-US" sz="2800" dirty="0">
                <a:latin typeface="+mj-lt"/>
              </a:rPr>
              <a:t> </a:t>
            </a:r>
            <a:r>
              <a:rPr lang="en-US" sz="2800" dirty="0" err="1">
                <a:latin typeface="+mj-lt"/>
              </a:rPr>
              <a:t>matematik</a:t>
            </a:r>
            <a:r>
              <a:rPr lang="en-US" sz="2800" dirty="0">
                <a:latin typeface="+mj-lt"/>
              </a:rPr>
              <a:t> </a:t>
            </a:r>
            <a:r>
              <a:rPr lang="en-US" sz="2800" dirty="0" err="1">
                <a:latin typeface="+mj-lt"/>
              </a:rPr>
              <a:t>apparat</a:t>
            </a:r>
            <a:r>
              <a:rPr lang="en-US" sz="2800" dirty="0">
                <a:latin typeface="+mj-lt"/>
              </a:rPr>
              <a:t> </a:t>
            </a:r>
            <a:r>
              <a:rPr lang="en-US" sz="2800" dirty="0" err="1">
                <a:latin typeface="+mj-lt"/>
              </a:rPr>
              <a:t>sifatida</a:t>
            </a:r>
            <a:r>
              <a:rPr lang="en-US" sz="2800" dirty="0">
                <a:latin typeface="+mj-lt"/>
              </a:rPr>
              <a:t> </a:t>
            </a:r>
            <a:r>
              <a:rPr lang="en-US" sz="2800" dirty="0" err="1">
                <a:latin typeface="+mj-lt"/>
              </a:rPr>
              <a:t>foydalanish</a:t>
            </a:r>
            <a:r>
              <a:rPr lang="en-US" sz="2800" dirty="0">
                <a:latin typeface="+mj-lt"/>
              </a:rPr>
              <a:t> </a:t>
            </a:r>
            <a:r>
              <a:rPr lang="en-US" sz="2800" dirty="0" err="1">
                <a:latin typeface="+mj-lt"/>
              </a:rPr>
              <a:t>mumkin</a:t>
            </a:r>
            <a:r>
              <a:rPr lang="en-US" sz="2800" dirty="0">
                <a:latin typeface="+mj-lt"/>
              </a:rPr>
              <a:t>. </a:t>
            </a:r>
          </a:p>
          <a:p>
            <a:pPr marL="0" indent="447675" algn="just">
              <a:lnSpc>
                <a:spcPct val="100000"/>
              </a:lnSpc>
              <a:spcBef>
                <a:spcPts val="0"/>
              </a:spcBef>
              <a:spcAft>
                <a:spcPts val="0"/>
              </a:spcAft>
              <a:buNone/>
            </a:pPr>
            <a:r>
              <a:rPr lang="en-US" sz="2800" dirty="0" err="1">
                <a:latin typeface="+mj-lt"/>
              </a:rPr>
              <a:t>Odatda</a:t>
            </a:r>
            <a:r>
              <a:rPr lang="en-US" sz="2800" dirty="0">
                <a:latin typeface="+mj-lt"/>
              </a:rPr>
              <a:t>, </a:t>
            </a:r>
            <a:r>
              <a:rPr lang="en-US" sz="2800" dirty="0" err="1">
                <a:latin typeface="+mj-lt"/>
              </a:rPr>
              <a:t>statistik</a:t>
            </a:r>
            <a:r>
              <a:rPr lang="en-US" sz="2800" dirty="0">
                <a:latin typeface="+mj-lt"/>
              </a:rPr>
              <a:t> </a:t>
            </a:r>
            <a:r>
              <a:rPr lang="en-US" sz="2800" dirty="0" err="1">
                <a:latin typeface="+mj-lt"/>
              </a:rPr>
              <a:t>turg’unlik</a:t>
            </a:r>
            <a:r>
              <a:rPr lang="en-US" sz="2800" dirty="0">
                <a:latin typeface="+mj-lt"/>
              </a:rPr>
              <a:t>, N </a:t>
            </a:r>
            <a:r>
              <a:rPr lang="en-US" sz="2800" dirty="0" err="1">
                <a:latin typeface="+mj-lt"/>
              </a:rPr>
              <a:t>tajribalar</a:t>
            </a:r>
            <a:r>
              <a:rPr lang="en-US" sz="2800" dirty="0">
                <a:latin typeface="+mj-lt"/>
              </a:rPr>
              <a:t> </a:t>
            </a:r>
            <a:r>
              <a:rPr lang="en-US" sz="2800" dirty="0" err="1">
                <a:latin typeface="+mj-lt"/>
              </a:rPr>
              <a:t>soni</a:t>
            </a:r>
            <a:r>
              <a:rPr lang="en-US" sz="2800" dirty="0">
                <a:latin typeface="+mj-lt"/>
              </a:rPr>
              <a:t> </a:t>
            </a:r>
            <a:r>
              <a:rPr lang="en-US" sz="2800" dirty="0" err="1">
                <a:latin typeface="+mj-lt"/>
              </a:rPr>
              <a:t>oshganda</a:t>
            </a:r>
            <a:r>
              <a:rPr lang="en-US" sz="2800" dirty="0">
                <a:latin typeface="+mj-lt"/>
              </a:rPr>
              <a:t> A </a:t>
            </a:r>
            <a:r>
              <a:rPr lang="en-US" sz="2800" dirty="0" err="1">
                <a:latin typeface="+mj-lt"/>
              </a:rPr>
              <a:t>hodisaning</a:t>
            </a:r>
            <a:r>
              <a:rPr lang="en-US" sz="2800" dirty="0">
                <a:latin typeface="+mj-lt"/>
              </a:rPr>
              <a:t> </a:t>
            </a:r>
            <a:r>
              <a:rPr lang="en-US" sz="2800" dirty="0" err="1">
                <a:latin typeface="+mj-lt"/>
              </a:rPr>
              <a:t>sodir</a:t>
            </a:r>
            <a:r>
              <a:rPr lang="en-US" sz="2800" dirty="0">
                <a:latin typeface="+mj-lt"/>
              </a:rPr>
              <a:t> </a:t>
            </a:r>
            <a:r>
              <a:rPr lang="en-US" sz="2800" dirty="0" err="1">
                <a:latin typeface="+mj-lt"/>
              </a:rPr>
              <a:t>bo’lish</a:t>
            </a:r>
            <a:r>
              <a:rPr lang="en-US" sz="2800" dirty="0">
                <a:latin typeface="+mj-lt"/>
              </a:rPr>
              <a:t> </a:t>
            </a:r>
            <a:r>
              <a:rPr lang="en-US" sz="2800" dirty="0" err="1">
                <a:latin typeface="+mj-lt"/>
              </a:rPr>
              <a:t>nisbiy</a:t>
            </a:r>
            <a:r>
              <a:rPr lang="en-US" sz="2800" dirty="0">
                <a:latin typeface="+mj-lt"/>
              </a:rPr>
              <a:t> </a:t>
            </a:r>
            <a:r>
              <a:rPr lang="en-US" sz="2800" dirty="0" err="1">
                <a:latin typeface="+mj-lt"/>
              </a:rPr>
              <a:t>chastotasi</a:t>
            </a:r>
            <a:r>
              <a:rPr lang="en-US" sz="2800" dirty="0">
                <a:latin typeface="+mj-lt"/>
              </a:rPr>
              <a:t> (</a:t>
            </a:r>
            <a:r>
              <a:rPr lang="en-US" sz="2800" dirty="0" err="1">
                <a:latin typeface="+mj-lt"/>
              </a:rPr>
              <a:t>takrorlanuvchanligi</a:t>
            </a:r>
            <a:r>
              <a:rPr lang="en-US" sz="2800" dirty="0">
                <a:latin typeface="+mj-lt"/>
              </a:rPr>
              <a:t>) </a:t>
            </a:r>
            <a:r>
              <a:rPr lang="en-US" sz="2800" dirty="0" err="1">
                <a:latin typeface="+mj-lt"/>
              </a:rPr>
              <a:t>qandaydir</a:t>
            </a:r>
            <a:r>
              <a:rPr lang="en-US" sz="2800" dirty="0">
                <a:latin typeface="+mj-lt"/>
              </a:rPr>
              <a:t> A </a:t>
            </a:r>
            <a:r>
              <a:rPr lang="en-US" sz="2800" dirty="0" err="1">
                <a:latin typeface="+mj-lt"/>
              </a:rPr>
              <a:t>hodisaning</a:t>
            </a:r>
            <a:r>
              <a:rPr lang="en-US" sz="2800" dirty="0">
                <a:latin typeface="+mj-lt"/>
              </a:rPr>
              <a:t> </a:t>
            </a:r>
            <a:r>
              <a:rPr lang="en-US" sz="2800" dirty="0" err="1">
                <a:latin typeface="+mj-lt"/>
              </a:rPr>
              <a:t>ehtimolligi</a:t>
            </a:r>
            <a:r>
              <a:rPr lang="en-US" sz="2800" dirty="0">
                <a:latin typeface="+mj-lt"/>
              </a:rPr>
              <a:t> deb </a:t>
            </a:r>
            <a:r>
              <a:rPr lang="en-US" sz="2800" dirty="0" err="1">
                <a:latin typeface="+mj-lt"/>
              </a:rPr>
              <a:t>ataluvchi</a:t>
            </a:r>
            <a:r>
              <a:rPr lang="en-US" sz="2800" dirty="0">
                <a:latin typeface="+mj-lt"/>
              </a:rPr>
              <a:t> R(A) </a:t>
            </a:r>
            <a:r>
              <a:rPr lang="en-US" sz="2800" dirty="0" err="1">
                <a:latin typeface="+mj-lt"/>
              </a:rPr>
              <a:t>qiymatga</a:t>
            </a:r>
            <a:r>
              <a:rPr lang="en-US" sz="2800" dirty="0">
                <a:latin typeface="+mj-lt"/>
              </a:rPr>
              <a:t> </a:t>
            </a:r>
            <a:r>
              <a:rPr lang="en-US" sz="2800" dirty="0" err="1">
                <a:latin typeface="+mj-lt"/>
              </a:rPr>
              <a:t>yaqin</a:t>
            </a:r>
            <a:r>
              <a:rPr lang="en-US" sz="2800" dirty="0">
                <a:latin typeface="+mj-lt"/>
              </a:rPr>
              <a:t> </a:t>
            </a:r>
            <a:r>
              <a:rPr lang="en-US" sz="2800" dirty="0" err="1">
                <a:latin typeface="+mj-lt"/>
              </a:rPr>
              <a:t>bo’lib</a:t>
            </a:r>
            <a:r>
              <a:rPr lang="en-US" sz="2800" dirty="0">
                <a:latin typeface="+mj-lt"/>
              </a:rPr>
              <a:t> </a:t>
            </a:r>
            <a:r>
              <a:rPr lang="en-US" sz="2800" dirty="0" err="1">
                <a:latin typeface="+mj-lt"/>
              </a:rPr>
              <a:t>qolishi</a:t>
            </a:r>
            <a:r>
              <a:rPr lang="en-US" sz="2800" dirty="0">
                <a:latin typeface="+mj-lt"/>
              </a:rPr>
              <a:t> </a:t>
            </a:r>
            <a:r>
              <a:rPr lang="en-US" sz="2800" dirty="0" err="1">
                <a:latin typeface="+mj-lt"/>
              </a:rPr>
              <a:t>bilan</a:t>
            </a:r>
            <a:r>
              <a:rPr lang="en-US" sz="2800" dirty="0">
                <a:latin typeface="+mj-lt"/>
              </a:rPr>
              <a:t> </a:t>
            </a:r>
            <a:r>
              <a:rPr lang="en-US" sz="2800" dirty="0" err="1">
                <a:latin typeface="+mj-lt"/>
              </a:rPr>
              <a:t>tasdiqlanadi</a:t>
            </a:r>
            <a:r>
              <a:rPr lang="en-US" sz="2800" dirty="0">
                <a:latin typeface="+mj-lt"/>
              </a:rPr>
              <a:t>, </a:t>
            </a:r>
            <a:r>
              <a:rPr lang="en-US" sz="2800" dirty="0" err="1" smtClean="0">
                <a:latin typeface="+mj-lt"/>
              </a:rPr>
              <a:t>ya’ni</a:t>
            </a:r>
            <a:endParaRPr lang="en-US" sz="2800" dirty="0" smtClean="0">
              <a:latin typeface="+mj-lt"/>
            </a:endParaRPr>
          </a:p>
          <a:p>
            <a:pPr marL="0" indent="447675" algn="just">
              <a:lnSpc>
                <a:spcPct val="100000"/>
              </a:lnSpc>
              <a:spcBef>
                <a:spcPts val="0"/>
              </a:spcBef>
              <a:spcAft>
                <a:spcPts val="0"/>
              </a:spcAft>
              <a:buNone/>
            </a:pPr>
            <a:endParaRPr lang="en-US" sz="2800" dirty="0">
              <a:latin typeface="+mj-lt"/>
            </a:endParaRPr>
          </a:p>
          <a:p>
            <a:pPr marL="0" indent="447675" algn="just">
              <a:lnSpc>
                <a:spcPct val="100000"/>
              </a:lnSpc>
              <a:spcBef>
                <a:spcPts val="0"/>
              </a:spcBef>
              <a:spcAft>
                <a:spcPts val="0"/>
              </a:spcAft>
              <a:buNone/>
            </a:pPr>
            <a:endParaRPr lang="en-US" sz="2800" dirty="0" smtClean="0">
              <a:latin typeface="+mj-lt"/>
            </a:endParaRPr>
          </a:p>
          <a:p>
            <a:pPr marL="0" indent="447675" algn="just">
              <a:lnSpc>
                <a:spcPct val="100000"/>
              </a:lnSpc>
              <a:spcBef>
                <a:spcPts val="0"/>
              </a:spcBef>
              <a:spcAft>
                <a:spcPts val="0"/>
              </a:spcAft>
              <a:buNone/>
            </a:pPr>
            <a:endParaRPr lang="en-US" sz="2800" dirty="0" smtClean="0">
              <a:latin typeface="+mj-lt"/>
            </a:endParaRPr>
          </a:p>
          <a:p>
            <a:pPr marL="0" indent="0" algn="just">
              <a:lnSpc>
                <a:spcPct val="100000"/>
              </a:lnSpc>
              <a:spcBef>
                <a:spcPts val="0"/>
              </a:spcBef>
              <a:spcAft>
                <a:spcPts val="0"/>
              </a:spcAft>
              <a:buNone/>
            </a:pPr>
            <a:r>
              <a:rPr lang="en-US" sz="2800" dirty="0" err="1" smtClean="0">
                <a:latin typeface="+mj-lt"/>
              </a:rPr>
              <a:t>bu</a:t>
            </a:r>
            <a:r>
              <a:rPr lang="en-US" sz="2800" dirty="0" smtClean="0">
                <a:latin typeface="+mj-lt"/>
              </a:rPr>
              <a:t> </a:t>
            </a:r>
            <a:r>
              <a:rPr lang="en-US" sz="2800" dirty="0" err="1">
                <a:latin typeface="+mj-lt"/>
              </a:rPr>
              <a:t>yerda</a:t>
            </a:r>
            <a:r>
              <a:rPr lang="en-US" sz="2800" dirty="0">
                <a:latin typeface="+mj-lt"/>
              </a:rPr>
              <a:t>: </a:t>
            </a:r>
            <a:r>
              <a:rPr lang="en-US" sz="2800" cap="none" dirty="0" smtClean="0">
                <a:latin typeface="+mj-lt"/>
              </a:rPr>
              <a:t>m</a:t>
            </a:r>
            <a:r>
              <a:rPr lang="en-US" sz="2800" baseline="-25000" dirty="0" smtClean="0">
                <a:latin typeface="+mj-lt"/>
              </a:rPr>
              <a:t>A</a:t>
            </a:r>
            <a:r>
              <a:rPr lang="en-US" sz="2800" dirty="0" smtClean="0">
                <a:latin typeface="+mj-lt"/>
              </a:rPr>
              <a:t> </a:t>
            </a:r>
            <a:r>
              <a:rPr lang="en-US" sz="2800" dirty="0">
                <a:latin typeface="+mj-lt"/>
              </a:rPr>
              <a:t>– </a:t>
            </a:r>
            <a:r>
              <a:rPr lang="en-US" sz="2800" dirty="0" err="1">
                <a:latin typeface="+mj-lt"/>
              </a:rPr>
              <a:t>qandaydir</a:t>
            </a:r>
            <a:r>
              <a:rPr lang="en-US" sz="2800" dirty="0">
                <a:latin typeface="+mj-lt"/>
              </a:rPr>
              <a:t> </a:t>
            </a:r>
            <a:r>
              <a:rPr lang="en-US" sz="2800" dirty="0" err="1">
                <a:latin typeface="+mj-lt"/>
              </a:rPr>
              <a:t>tajribani</a:t>
            </a:r>
            <a:r>
              <a:rPr lang="en-US" sz="2800" dirty="0">
                <a:latin typeface="+mj-lt"/>
              </a:rPr>
              <a:t> N </a:t>
            </a:r>
            <a:r>
              <a:rPr lang="en-US" sz="2800" dirty="0" err="1">
                <a:latin typeface="+mj-lt"/>
              </a:rPr>
              <a:t>marta</a:t>
            </a:r>
            <a:r>
              <a:rPr lang="en-US" sz="2800" dirty="0">
                <a:latin typeface="+mj-lt"/>
              </a:rPr>
              <a:t> </a:t>
            </a:r>
            <a:r>
              <a:rPr lang="en-US" sz="2800" dirty="0" err="1">
                <a:latin typeface="+mj-lt"/>
              </a:rPr>
              <a:t>takrorlaganda</a:t>
            </a:r>
            <a:r>
              <a:rPr lang="en-US" sz="2800" dirty="0">
                <a:latin typeface="+mj-lt"/>
              </a:rPr>
              <a:t> A </a:t>
            </a:r>
            <a:r>
              <a:rPr lang="en-US" sz="2800" dirty="0" err="1">
                <a:latin typeface="+mj-lt"/>
              </a:rPr>
              <a:t>hodisaning</a:t>
            </a:r>
            <a:r>
              <a:rPr lang="en-US" sz="2800" dirty="0">
                <a:latin typeface="+mj-lt"/>
              </a:rPr>
              <a:t> </a:t>
            </a:r>
            <a:r>
              <a:rPr lang="en-US" sz="2800" dirty="0" err="1">
                <a:latin typeface="+mj-lt"/>
              </a:rPr>
              <a:t>sodir</a:t>
            </a:r>
            <a:r>
              <a:rPr lang="en-US" sz="2800" dirty="0">
                <a:latin typeface="+mj-lt"/>
              </a:rPr>
              <a:t> </a:t>
            </a:r>
            <a:r>
              <a:rPr lang="en-US" sz="2800" dirty="0" err="1">
                <a:latin typeface="+mj-lt"/>
              </a:rPr>
              <a:t>bo’lish</a:t>
            </a:r>
            <a:r>
              <a:rPr lang="en-US" sz="2800" dirty="0">
                <a:latin typeface="+mj-lt"/>
              </a:rPr>
              <a:t> </a:t>
            </a:r>
            <a:r>
              <a:rPr lang="en-US" sz="2800" dirty="0" err="1">
                <a:latin typeface="+mj-lt"/>
              </a:rPr>
              <a:t>soni</a:t>
            </a:r>
            <a:r>
              <a:rPr lang="en-US" sz="2800" dirty="0">
                <a:latin typeface="+mj-lt"/>
              </a:rPr>
              <a:t>.</a:t>
            </a:r>
          </a:p>
        </p:txBody>
      </p:sp>
      <p:sp>
        <p:nvSpPr>
          <p:cNvPr id="2"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4" name="Объект 3"/>
          <p:cNvGraphicFramePr>
            <a:graphicFrameLocks noChangeAspect="1"/>
          </p:cNvGraphicFramePr>
          <p:nvPr>
            <p:extLst>
              <p:ext uri="{D42A27DB-BD31-4B8C-83A1-F6EECF244321}">
                <p14:modId xmlns:p14="http://schemas.microsoft.com/office/powerpoint/2010/main" val="2131615324"/>
              </p:ext>
            </p:extLst>
          </p:nvPr>
        </p:nvGraphicFramePr>
        <p:xfrm>
          <a:off x="4229100" y="3476625"/>
          <a:ext cx="2800136" cy="1181100"/>
        </p:xfrm>
        <a:graphic>
          <a:graphicData uri="http://schemas.openxmlformats.org/presentationml/2006/ole">
            <mc:AlternateContent xmlns:mc="http://schemas.openxmlformats.org/markup-compatibility/2006">
              <mc:Choice xmlns:v="urn:schemas-microsoft-com:vml" Requires="v">
                <p:oleObj spid="_x0000_s21511" name="Уравнение" r:id="rId3" imgW="977476" imgH="406224" progId="Equation.3">
                  <p:embed/>
                </p:oleObj>
              </mc:Choice>
              <mc:Fallback>
                <p:oleObj name="Уравнение" r:id="rId3" imgW="977476" imgH="406224"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29100" y="3476625"/>
                        <a:ext cx="2800136" cy="1181100"/>
                      </a:xfrm>
                      <a:prstGeom prst="rect">
                        <a:avLst/>
                      </a:prstGeom>
                      <a:noFill/>
                    </p:spPr>
                  </p:pic>
                </p:oleObj>
              </mc:Fallback>
            </mc:AlternateContent>
          </a:graphicData>
        </a:graphic>
      </p:graphicFrame>
    </p:spTree>
    <p:extLst>
      <p:ext uri="{BB962C8B-B14F-4D97-AF65-F5344CB8AC3E}">
        <p14:creationId xmlns:p14="http://schemas.microsoft.com/office/powerpoint/2010/main" val="137793003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685800" y="123825"/>
            <a:ext cx="10394707" cy="5419725"/>
          </a:xfrm>
        </p:spPr>
        <p:txBody>
          <a:bodyPr>
            <a:noAutofit/>
          </a:bodyPr>
          <a:lstStyle/>
          <a:p>
            <a:pPr marL="0" indent="447675" algn="just">
              <a:spcBef>
                <a:spcPts val="0"/>
              </a:spcBef>
              <a:spcAft>
                <a:spcPts val="0"/>
              </a:spcAft>
              <a:buNone/>
            </a:pPr>
            <a:r>
              <a:rPr lang="en-US" sz="2800" dirty="0" err="1">
                <a:latin typeface="+mj-lt"/>
              </a:rPr>
              <a:t>Biroq</a:t>
            </a:r>
            <a:r>
              <a:rPr lang="en-US" sz="2800" dirty="0">
                <a:latin typeface="+mj-lt"/>
              </a:rPr>
              <a:t>,  </a:t>
            </a:r>
            <a:r>
              <a:rPr lang="en-US" sz="2800" dirty="0" err="1">
                <a:latin typeface="+mj-lt"/>
              </a:rPr>
              <a:t>statistik</a:t>
            </a:r>
            <a:r>
              <a:rPr lang="en-US" sz="2800" dirty="0">
                <a:latin typeface="+mj-lt"/>
              </a:rPr>
              <a:t> </a:t>
            </a:r>
            <a:r>
              <a:rPr lang="en-US" sz="2800" dirty="0" err="1">
                <a:latin typeface="+mj-lt"/>
              </a:rPr>
              <a:t>turg’unlikni</a:t>
            </a:r>
            <a:r>
              <a:rPr lang="en-US" sz="2800" dirty="0">
                <a:latin typeface="+mj-lt"/>
              </a:rPr>
              <a:t> </a:t>
            </a:r>
            <a:r>
              <a:rPr lang="en-US" sz="2800" dirty="0" err="1">
                <a:latin typeface="+mj-lt"/>
              </a:rPr>
              <a:t>tajribada</a:t>
            </a:r>
            <a:r>
              <a:rPr lang="en-US" sz="2800" dirty="0">
                <a:latin typeface="+mj-lt"/>
              </a:rPr>
              <a:t> </a:t>
            </a:r>
            <a:r>
              <a:rPr lang="en-US" sz="2800" dirty="0" err="1">
                <a:latin typeface="+mj-lt"/>
              </a:rPr>
              <a:t>bu</a:t>
            </a:r>
            <a:r>
              <a:rPr lang="en-US" sz="2800" dirty="0">
                <a:latin typeface="+mj-lt"/>
              </a:rPr>
              <a:t> </a:t>
            </a:r>
            <a:r>
              <a:rPr lang="en-US" sz="2800" dirty="0" err="1">
                <a:latin typeface="+mj-lt"/>
              </a:rPr>
              <a:t>tarzda</a:t>
            </a:r>
            <a:r>
              <a:rPr lang="en-US" sz="2800" dirty="0">
                <a:latin typeface="+mj-lt"/>
              </a:rPr>
              <a:t> </a:t>
            </a:r>
            <a:r>
              <a:rPr lang="en-US" sz="2800" dirty="0" err="1">
                <a:latin typeface="+mj-lt"/>
              </a:rPr>
              <a:t>tekshirib</a:t>
            </a:r>
            <a:r>
              <a:rPr lang="en-US" sz="2800" dirty="0">
                <a:latin typeface="+mj-lt"/>
              </a:rPr>
              <a:t> </a:t>
            </a:r>
            <a:r>
              <a:rPr lang="en-US" sz="2800" dirty="0" err="1">
                <a:latin typeface="+mj-lt"/>
              </a:rPr>
              <a:t>bo’lmaydi</a:t>
            </a:r>
            <a:r>
              <a:rPr lang="en-US" sz="2800" dirty="0">
                <a:latin typeface="+mj-lt"/>
              </a:rPr>
              <a:t>, </a:t>
            </a:r>
            <a:r>
              <a:rPr lang="en-US" sz="2800" dirty="0" err="1">
                <a:latin typeface="+mj-lt"/>
              </a:rPr>
              <a:t>chunki</a:t>
            </a:r>
            <a:r>
              <a:rPr lang="en-US" sz="2800" dirty="0">
                <a:latin typeface="+mj-lt"/>
              </a:rPr>
              <a:t> </a:t>
            </a:r>
            <a:r>
              <a:rPr lang="en-US" sz="2800" dirty="0" err="1">
                <a:latin typeface="+mj-lt"/>
              </a:rPr>
              <a:t>birinchidan</a:t>
            </a:r>
            <a:r>
              <a:rPr lang="en-US" sz="2800" dirty="0">
                <a:latin typeface="+mj-lt"/>
              </a:rPr>
              <a:t> </a:t>
            </a:r>
            <a:r>
              <a:rPr lang="en-US" sz="2800" dirty="0" err="1">
                <a:latin typeface="+mj-lt"/>
              </a:rPr>
              <a:t>tajriba</a:t>
            </a:r>
            <a:r>
              <a:rPr lang="en-US" sz="2800" dirty="0">
                <a:latin typeface="+mj-lt"/>
              </a:rPr>
              <a:t> </a:t>
            </a:r>
            <a:r>
              <a:rPr lang="en-US" sz="2800" dirty="0" err="1">
                <a:latin typeface="+mj-lt"/>
              </a:rPr>
              <a:t>o’tkazganda</a:t>
            </a:r>
            <a:r>
              <a:rPr lang="en-US" sz="2800" dirty="0">
                <a:latin typeface="+mj-lt"/>
              </a:rPr>
              <a:t> N </a:t>
            </a:r>
            <a:r>
              <a:rPr lang="en-US" sz="2800" dirty="0" err="1">
                <a:latin typeface="+mj-lt"/>
              </a:rPr>
              <a:t>ni</a:t>
            </a:r>
            <a:r>
              <a:rPr lang="en-US" sz="2800" dirty="0">
                <a:latin typeface="+mj-lt"/>
              </a:rPr>
              <a:t> </a:t>
            </a:r>
            <a:r>
              <a:rPr lang="en-US" sz="2800" dirty="0" err="1">
                <a:latin typeface="+mj-lt"/>
              </a:rPr>
              <a:t>cheksizlikkacha</a:t>
            </a:r>
            <a:r>
              <a:rPr lang="en-US" sz="2800" dirty="0">
                <a:latin typeface="+mj-lt"/>
              </a:rPr>
              <a:t> </a:t>
            </a:r>
            <a:r>
              <a:rPr lang="en-US" sz="2800" dirty="0" err="1">
                <a:latin typeface="+mj-lt"/>
              </a:rPr>
              <a:t>oshirib</a:t>
            </a:r>
            <a:r>
              <a:rPr lang="en-US" sz="2800" dirty="0">
                <a:latin typeface="+mj-lt"/>
              </a:rPr>
              <a:t> </a:t>
            </a:r>
            <a:r>
              <a:rPr lang="en-US" sz="2800" dirty="0" err="1">
                <a:latin typeface="+mj-lt"/>
              </a:rPr>
              <a:t>bo’lmaydi</a:t>
            </a:r>
            <a:r>
              <a:rPr lang="en-US" sz="2800" dirty="0">
                <a:latin typeface="+mj-lt"/>
              </a:rPr>
              <a:t>, </a:t>
            </a:r>
            <a:r>
              <a:rPr lang="en-US" sz="2800" dirty="0" err="1">
                <a:latin typeface="+mj-lt"/>
              </a:rPr>
              <a:t>ikkinchi-dan</a:t>
            </a:r>
            <a:r>
              <a:rPr lang="en-US" sz="2800" dirty="0">
                <a:latin typeface="+mj-lt"/>
              </a:rPr>
              <a:t> </a:t>
            </a:r>
            <a:r>
              <a:rPr lang="en-US" sz="2800" dirty="0" err="1">
                <a:latin typeface="+mj-lt"/>
              </a:rPr>
              <a:t>ko’pincha</a:t>
            </a:r>
            <a:r>
              <a:rPr lang="en-US" sz="2800" dirty="0">
                <a:latin typeface="+mj-lt"/>
              </a:rPr>
              <a:t> </a:t>
            </a:r>
            <a:r>
              <a:rPr lang="en-US" sz="2800" dirty="0" err="1">
                <a:latin typeface="+mj-lt"/>
              </a:rPr>
              <a:t>tajriba</a:t>
            </a:r>
            <a:r>
              <a:rPr lang="en-US" sz="2800" dirty="0">
                <a:latin typeface="+mj-lt"/>
              </a:rPr>
              <a:t> </a:t>
            </a:r>
            <a:r>
              <a:rPr lang="en-US" sz="2800" dirty="0" err="1">
                <a:latin typeface="+mj-lt"/>
              </a:rPr>
              <a:t>o’tkazuvchiga</a:t>
            </a:r>
            <a:r>
              <a:rPr lang="en-US" sz="2800" dirty="0">
                <a:latin typeface="+mj-lt"/>
              </a:rPr>
              <a:t> R(A) </a:t>
            </a:r>
            <a:r>
              <a:rPr lang="en-US" sz="2800" dirty="0" err="1">
                <a:latin typeface="+mj-lt"/>
              </a:rPr>
              <a:t>kattaligi</a:t>
            </a:r>
            <a:r>
              <a:rPr lang="en-US" sz="2800" dirty="0">
                <a:latin typeface="+mj-lt"/>
              </a:rPr>
              <a:t> </a:t>
            </a:r>
            <a:r>
              <a:rPr lang="en-US" sz="2800" dirty="0" err="1">
                <a:latin typeface="+mj-lt"/>
              </a:rPr>
              <a:t>noma’lum</a:t>
            </a:r>
            <a:r>
              <a:rPr lang="en-US" sz="2800" dirty="0">
                <a:latin typeface="+mj-lt"/>
              </a:rPr>
              <a:t> </a:t>
            </a:r>
            <a:r>
              <a:rPr lang="en-US" sz="2800" dirty="0" err="1">
                <a:latin typeface="+mj-lt"/>
              </a:rPr>
              <a:t>bo’ladi</a:t>
            </a:r>
            <a:r>
              <a:rPr lang="en-US" sz="2800" dirty="0">
                <a:latin typeface="+mj-lt"/>
              </a:rPr>
              <a:t>. </a:t>
            </a:r>
            <a:r>
              <a:rPr lang="en-US" sz="2800" dirty="0" err="1">
                <a:latin typeface="+mj-lt"/>
              </a:rPr>
              <a:t>SHuning</a:t>
            </a:r>
            <a:r>
              <a:rPr lang="en-US" sz="2800" dirty="0">
                <a:latin typeface="+mj-lt"/>
              </a:rPr>
              <a:t> </a:t>
            </a:r>
            <a:r>
              <a:rPr lang="en-US" sz="2800" dirty="0" err="1">
                <a:latin typeface="+mj-lt"/>
              </a:rPr>
              <a:t>uchun</a:t>
            </a:r>
            <a:r>
              <a:rPr lang="en-US" sz="2800" dirty="0">
                <a:latin typeface="+mj-lt"/>
              </a:rPr>
              <a:t> </a:t>
            </a:r>
            <a:r>
              <a:rPr lang="en-US" sz="2800" dirty="0" err="1">
                <a:latin typeface="+mj-lt"/>
              </a:rPr>
              <a:t>statistik</a:t>
            </a:r>
            <a:r>
              <a:rPr lang="en-US" sz="2800" dirty="0">
                <a:latin typeface="+mj-lt"/>
              </a:rPr>
              <a:t> </a:t>
            </a:r>
            <a:r>
              <a:rPr lang="en-US" sz="2800" dirty="0" err="1">
                <a:latin typeface="+mj-lt"/>
              </a:rPr>
              <a:t>turg’unlikni</a:t>
            </a:r>
            <a:r>
              <a:rPr lang="en-US" sz="2800" dirty="0">
                <a:latin typeface="+mj-lt"/>
              </a:rPr>
              <a:t> </a:t>
            </a:r>
            <a:r>
              <a:rPr lang="en-US" sz="2800" dirty="0" err="1">
                <a:latin typeface="+mj-lt"/>
              </a:rPr>
              <a:t>tekshirishning</a:t>
            </a:r>
            <a:r>
              <a:rPr lang="en-US" sz="2800" dirty="0">
                <a:latin typeface="+mj-lt"/>
              </a:rPr>
              <a:t> </a:t>
            </a:r>
            <a:r>
              <a:rPr lang="en-US" sz="2800" dirty="0" err="1">
                <a:latin typeface="+mj-lt"/>
              </a:rPr>
              <a:t>mumkin</a:t>
            </a:r>
            <a:r>
              <a:rPr lang="en-US" sz="2800" dirty="0">
                <a:latin typeface="+mj-lt"/>
              </a:rPr>
              <a:t> </a:t>
            </a:r>
            <a:r>
              <a:rPr lang="en-US" sz="2800" dirty="0" err="1">
                <a:latin typeface="+mj-lt"/>
              </a:rPr>
              <a:t>bo’lgan</a:t>
            </a:r>
            <a:r>
              <a:rPr lang="en-US" sz="2800" dirty="0">
                <a:latin typeface="+mj-lt"/>
              </a:rPr>
              <a:t> </a:t>
            </a:r>
            <a:r>
              <a:rPr lang="en-US" sz="2800" dirty="0" err="1">
                <a:latin typeface="+mj-lt"/>
              </a:rPr>
              <a:t>usullardan</a:t>
            </a:r>
            <a:r>
              <a:rPr lang="en-US" sz="2800" dirty="0">
                <a:latin typeface="+mj-lt"/>
              </a:rPr>
              <a:t> </a:t>
            </a:r>
            <a:r>
              <a:rPr lang="en-US" sz="2800" dirty="0" err="1">
                <a:latin typeface="+mj-lt"/>
              </a:rPr>
              <a:t>biri</a:t>
            </a:r>
            <a:r>
              <a:rPr lang="en-US" sz="2800" dirty="0">
                <a:latin typeface="+mj-lt"/>
              </a:rPr>
              <a:t>, </a:t>
            </a:r>
            <a:r>
              <a:rPr lang="en-US" sz="2800" dirty="0" err="1">
                <a:latin typeface="+mj-lt"/>
              </a:rPr>
              <a:t>avval-dan</a:t>
            </a:r>
            <a:r>
              <a:rPr lang="en-US" sz="2800" dirty="0">
                <a:latin typeface="+mj-lt"/>
              </a:rPr>
              <a:t> </a:t>
            </a:r>
            <a:r>
              <a:rPr lang="en-US" sz="2800" dirty="0" err="1">
                <a:latin typeface="+mj-lt"/>
              </a:rPr>
              <a:t>belgilangan</a:t>
            </a:r>
            <a:r>
              <a:rPr lang="en-US" sz="2800" dirty="0">
                <a:latin typeface="+mj-lt"/>
              </a:rPr>
              <a:t>, </a:t>
            </a:r>
            <a:r>
              <a:rPr lang="en-US" sz="2800" dirty="0" err="1">
                <a:latin typeface="+mj-lt"/>
              </a:rPr>
              <a:t>tajribalarning</a:t>
            </a:r>
            <a:r>
              <a:rPr lang="en-US" sz="2800" dirty="0">
                <a:latin typeface="+mj-lt"/>
              </a:rPr>
              <a:t> </a:t>
            </a:r>
            <a:r>
              <a:rPr lang="en-US" sz="2800" dirty="0" err="1">
                <a:latin typeface="+mj-lt"/>
              </a:rPr>
              <a:t>bir</a:t>
            </a:r>
            <a:r>
              <a:rPr lang="en-US" sz="2800" dirty="0">
                <a:latin typeface="+mj-lt"/>
              </a:rPr>
              <a:t> </a:t>
            </a:r>
            <a:r>
              <a:rPr lang="en-US" sz="2800" dirty="0" err="1">
                <a:latin typeface="+mj-lt"/>
              </a:rPr>
              <a:t>qismi</a:t>
            </a:r>
            <a:r>
              <a:rPr lang="en-US" sz="2800" dirty="0">
                <a:latin typeface="+mj-lt"/>
              </a:rPr>
              <a:t> </a:t>
            </a:r>
            <a:r>
              <a:rPr lang="en-US" sz="2800" dirty="0" err="1">
                <a:latin typeface="+mj-lt"/>
              </a:rPr>
              <a:t>bo’yicha</a:t>
            </a:r>
            <a:r>
              <a:rPr lang="en-US" sz="2800" dirty="0">
                <a:latin typeface="+mj-lt"/>
              </a:rPr>
              <a:t> </a:t>
            </a:r>
            <a:r>
              <a:rPr lang="en-US" sz="2800" dirty="0" err="1">
                <a:latin typeface="+mj-lt"/>
              </a:rPr>
              <a:t>hisoblangan</a:t>
            </a:r>
            <a:r>
              <a:rPr lang="en-US" sz="2800" dirty="0">
                <a:latin typeface="+mj-lt"/>
              </a:rPr>
              <a:t> A </a:t>
            </a:r>
            <a:r>
              <a:rPr lang="en-US" sz="2800" dirty="0" err="1">
                <a:latin typeface="+mj-lt"/>
              </a:rPr>
              <a:t>hodisaning</a:t>
            </a:r>
            <a:r>
              <a:rPr lang="en-US" sz="2800" dirty="0">
                <a:latin typeface="+mj-lt"/>
              </a:rPr>
              <a:t> </a:t>
            </a:r>
            <a:r>
              <a:rPr lang="en-US" sz="2800" dirty="0" err="1">
                <a:latin typeface="+mj-lt"/>
              </a:rPr>
              <a:t>nisbiy</a:t>
            </a:r>
            <a:r>
              <a:rPr lang="en-US" sz="2800" dirty="0">
                <a:latin typeface="+mj-lt"/>
              </a:rPr>
              <a:t> </a:t>
            </a:r>
            <a:r>
              <a:rPr lang="en-US" sz="2800" dirty="0" err="1">
                <a:latin typeface="+mj-lt"/>
              </a:rPr>
              <a:t>chastotasini</a:t>
            </a:r>
            <a:r>
              <a:rPr lang="en-US" sz="2800" dirty="0">
                <a:latin typeface="+mj-lt"/>
              </a:rPr>
              <a:t>, </a:t>
            </a:r>
            <a:r>
              <a:rPr lang="en-US" sz="2800" dirty="0" err="1">
                <a:latin typeface="+mj-lt"/>
              </a:rPr>
              <a:t>tajribalarnig</a:t>
            </a:r>
            <a:r>
              <a:rPr lang="en-US" sz="2800" dirty="0">
                <a:latin typeface="+mj-lt"/>
              </a:rPr>
              <a:t> </a:t>
            </a:r>
            <a:r>
              <a:rPr lang="en-US" sz="2800" dirty="0" err="1">
                <a:latin typeface="+mj-lt"/>
              </a:rPr>
              <a:t>barcha</a:t>
            </a:r>
            <a:r>
              <a:rPr lang="en-US" sz="2800" dirty="0">
                <a:latin typeface="+mj-lt"/>
              </a:rPr>
              <a:t> </a:t>
            </a:r>
            <a:r>
              <a:rPr lang="en-US" sz="2800" dirty="0" err="1">
                <a:latin typeface="+mj-lt"/>
              </a:rPr>
              <a:t>majmuasi</a:t>
            </a:r>
            <a:r>
              <a:rPr lang="en-US" sz="2800" dirty="0">
                <a:latin typeface="+mj-lt"/>
              </a:rPr>
              <a:t> </a:t>
            </a:r>
            <a:r>
              <a:rPr lang="en-US" sz="2800" dirty="0" err="1">
                <a:latin typeface="+mj-lt"/>
              </a:rPr>
              <a:t>bo’yicha</a:t>
            </a:r>
            <a:r>
              <a:rPr lang="en-US" sz="2800" dirty="0">
                <a:latin typeface="+mj-lt"/>
              </a:rPr>
              <a:t> </a:t>
            </a:r>
            <a:r>
              <a:rPr lang="en-US" sz="2800" dirty="0" err="1">
                <a:latin typeface="+mj-lt"/>
              </a:rPr>
              <a:t>aniqlangan</a:t>
            </a:r>
            <a:r>
              <a:rPr lang="en-US" sz="2800" dirty="0">
                <a:latin typeface="+mj-lt"/>
              </a:rPr>
              <a:t> A </a:t>
            </a:r>
            <a:r>
              <a:rPr lang="en-US" sz="2800" dirty="0" err="1">
                <a:latin typeface="+mj-lt"/>
              </a:rPr>
              <a:t>hodisaning</a:t>
            </a:r>
            <a:r>
              <a:rPr lang="en-US" sz="2800" dirty="0">
                <a:latin typeface="+mj-lt"/>
              </a:rPr>
              <a:t> </a:t>
            </a:r>
            <a:r>
              <a:rPr lang="en-US" sz="2800" dirty="0" err="1">
                <a:latin typeface="+mj-lt"/>
              </a:rPr>
              <a:t>chastotasiga</a:t>
            </a:r>
            <a:r>
              <a:rPr lang="en-US" sz="2800" dirty="0">
                <a:latin typeface="+mj-lt"/>
              </a:rPr>
              <a:t> </a:t>
            </a:r>
            <a:r>
              <a:rPr lang="en-US" sz="2800" dirty="0" err="1">
                <a:latin typeface="+mj-lt"/>
              </a:rPr>
              <a:t>taqqoslashdan</a:t>
            </a:r>
            <a:r>
              <a:rPr lang="en-US" sz="2800" dirty="0">
                <a:latin typeface="+mj-lt"/>
              </a:rPr>
              <a:t> </a:t>
            </a:r>
            <a:r>
              <a:rPr lang="en-US" sz="2800" dirty="0" err="1">
                <a:latin typeface="+mj-lt"/>
              </a:rPr>
              <a:t>iborat</a:t>
            </a:r>
            <a:r>
              <a:rPr lang="en-US" sz="2800" dirty="0">
                <a:latin typeface="+mj-lt"/>
              </a:rPr>
              <a:t> </a:t>
            </a:r>
            <a:r>
              <a:rPr lang="en-US" sz="2800" dirty="0" err="1">
                <a:latin typeface="+mj-lt"/>
              </a:rPr>
              <a:t>bo’ladi</a:t>
            </a:r>
            <a:r>
              <a:rPr lang="en-US" sz="2800" dirty="0">
                <a:latin typeface="+mj-lt"/>
              </a:rPr>
              <a:t> [5].</a:t>
            </a:r>
          </a:p>
        </p:txBody>
      </p:sp>
    </p:spTree>
    <p:extLst>
      <p:ext uri="{BB962C8B-B14F-4D97-AF65-F5344CB8AC3E}">
        <p14:creationId xmlns:p14="http://schemas.microsoft.com/office/powerpoint/2010/main" val="117319656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333375" y="381000"/>
            <a:ext cx="10972799" cy="5162550"/>
          </a:xfrm>
        </p:spPr>
        <p:txBody>
          <a:bodyPr>
            <a:noAutofit/>
          </a:bodyPr>
          <a:lstStyle/>
          <a:p>
            <a:pPr marL="0" indent="447675" algn="just">
              <a:lnSpc>
                <a:spcPct val="100000"/>
              </a:lnSpc>
              <a:spcBef>
                <a:spcPts val="0"/>
              </a:spcBef>
              <a:spcAft>
                <a:spcPts val="0"/>
              </a:spcAft>
              <a:buNone/>
            </a:pPr>
            <a:r>
              <a:rPr lang="en-US" sz="2800" dirty="0" err="1">
                <a:latin typeface="+mj-lt"/>
              </a:rPr>
              <a:t>Statistik</a:t>
            </a:r>
            <a:r>
              <a:rPr lang="en-US" sz="2800" dirty="0">
                <a:latin typeface="+mj-lt"/>
              </a:rPr>
              <a:t> </a:t>
            </a:r>
            <a:r>
              <a:rPr lang="en-US" sz="2800" dirty="0" err="1">
                <a:latin typeface="+mj-lt"/>
              </a:rPr>
              <a:t>turg’unlik</a:t>
            </a:r>
            <a:r>
              <a:rPr lang="en-US" sz="2800" dirty="0">
                <a:latin typeface="+mj-lt"/>
              </a:rPr>
              <a:t> </a:t>
            </a:r>
            <a:r>
              <a:rPr lang="en-US" sz="2800" dirty="0" err="1">
                <a:latin typeface="+mj-lt"/>
              </a:rPr>
              <a:t>ikki</a:t>
            </a:r>
            <a:r>
              <a:rPr lang="en-US" sz="2800" dirty="0">
                <a:latin typeface="+mj-lt"/>
              </a:rPr>
              <a:t> </a:t>
            </a:r>
            <a:r>
              <a:rPr lang="en-US" sz="2800" dirty="0" err="1">
                <a:latin typeface="+mj-lt"/>
              </a:rPr>
              <a:t>sababga</a:t>
            </a:r>
            <a:r>
              <a:rPr lang="en-US" sz="2800" dirty="0">
                <a:latin typeface="+mj-lt"/>
              </a:rPr>
              <a:t> </a:t>
            </a:r>
            <a:r>
              <a:rPr lang="en-US" sz="2800" dirty="0" err="1">
                <a:latin typeface="+mj-lt"/>
              </a:rPr>
              <a:t>ko’ra</a:t>
            </a:r>
            <a:r>
              <a:rPr lang="en-US" sz="2800" dirty="0">
                <a:latin typeface="+mj-lt"/>
              </a:rPr>
              <a:t> </a:t>
            </a:r>
            <a:r>
              <a:rPr lang="en-US" sz="2800" dirty="0" err="1">
                <a:latin typeface="+mj-lt"/>
              </a:rPr>
              <a:t>tasdiqlanmasligi</a:t>
            </a:r>
            <a:r>
              <a:rPr lang="en-US" sz="2800" dirty="0">
                <a:latin typeface="+mj-lt"/>
              </a:rPr>
              <a:t> </a:t>
            </a:r>
            <a:r>
              <a:rPr lang="en-US" sz="2800" dirty="0" err="1">
                <a:latin typeface="+mj-lt"/>
              </a:rPr>
              <a:t>mumkin</a:t>
            </a:r>
            <a:r>
              <a:rPr lang="en-US" sz="2800" dirty="0">
                <a:latin typeface="+mj-lt"/>
              </a:rPr>
              <a:t>:</a:t>
            </a:r>
          </a:p>
          <a:p>
            <a:pPr marL="0" indent="447675" algn="just">
              <a:lnSpc>
                <a:spcPct val="100000"/>
              </a:lnSpc>
              <a:spcBef>
                <a:spcPts val="0"/>
              </a:spcBef>
              <a:spcAft>
                <a:spcPts val="0"/>
              </a:spcAft>
              <a:buNone/>
            </a:pPr>
            <a:r>
              <a:rPr lang="en-US" sz="2800" dirty="0">
                <a:latin typeface="+mj-lt"/>
              </a:rPr>
              <a:t>1)	</a:t>
            </a:r>
            <a:r>
              <a:rPr lang="en-US" sz="2800" dirty="0" err="1">
                <a:latin typeface="+mj-lt"/>
              </a:rPr>
              <a:t>Xomash’yo</a:t>
            </a:r>
            <a:r>
              <a:rPr lang="en-US" sz="2800" dirty="0">
                <a:latin typeface="+mj-lt"/>
              </a:rPr>
              <a:t> </a:t>
            </a:r>
            <a:r>
              <a:rPr lang="en-US" sz="2800" dirty="0" err="1">
                <a:latin typeface="+mj-lt"/>
              </a:rPr>
              <a:t>sifatini</a:t>
            </a:r>
            <a:r>
              <a:rPr lang="en-US" sz="2800" dirty="0">
                <a:latin typeface="+mj-lt"/>
              </a:rPr>
              <a:t> </a:t>
            </a:r>
            <a:r>
              <a:rPr lang="en-US" sz="2800" dirty="0" err="1">
                <a:latin typeface="+mj-lt"/>
              </a:rPr>
              <a:t>o’zgarib</a:t>
            </a:r>
            <a:r>
              <a:rPr lang="en-US" sz="2800" dirty="0">
                <a:latin typeface="+mj-lt"/>
              </a:rPr>
              <a:t> </a:t>
            </a:r>
            <a:r>
              <a:rPr lang="en-US" sz="2800" dirty="0" err="1">
                <a:latin typeface="+mj-lt"/>
              </a:rPr>
              <a:t>turishi</a:t>
            </a:r>
            <a:r>
              <a:rPr lang="en-US" sz="2800" dirty="0">
                <a:latin typeface="+mj-lt"/>
              </a:rPr>
              <a:t> </a:t>
            </a:r>
            <a:r>
              <a:rPr lang="en-US" sz="2800" dirty="0" err="1">
                <a:latin typeface="+mj-lt"/>
              </a:rPr>
              <a:t>va</a:t>
            </a:r>
            <a:r>
              <a:rPr lang="en-US" sz="2800" dirty="0">
                <a:latin typeface="+mj-lt"/>
              </a:rPr>
              <a:t> </a:t>
            </a:r>
            <a:r>
              <a:rPr lang="en-US" sz="2800" dirty="0" err="1">
                <a:latin typeface="+mj-lt"/>
              </a:rPr>
              <a:t>texnologiya</a:t>
            </a:r>
            <a:r>
              <a:rPr lang="en-US" sz="2800" dirty="0">
                <a:latin typeface="+mj-lt"/>
              </a:rPr>
              <a:t> </a:t>
            </a:r>
            <a:r>
              <a:rPr lang="en-US" sz="2800" dirty="0" err="1">
                <a:latin typeface="+mj-lt"/>
              </a:rPr>
              <a:t>buzilishlari</a:t>
            </a:r>
            <a:r>
              <a:rPr lang="en-US" sz="2800" dirty="0">
                <a:latin typeface="+mj-lt"/>
              </a:rPr>
              <a:t> </a:t>
            </a:r>
            <a:r>
              <a:rPr lang="en-US" sz="2800" dirty="0" err="1">
                <a:latin typeface="+mj-lt"/>
              </a:rPr>
              <a:t>sababli</a:t>
            </a:r>
            <a:r>
              <a:rPr lang="en-US" sz="2800" dirty="0">
                <a:latin typeface="+mj-lt"/>
              </a:rPr>
              <a:t>, </a:t>
            </a:r>
            <a:r>
              <a:rPr lang="en-US" sz="2800" dirty="0" err="1">
                <a:latin typeface="+mj-lt"/>
              </a:rPr>
              <a:t>ish</a:t>
            </a:r>
            <a:r>
              <a:rPr lang="en-US" sz="2800" dirty="0">
                <a:latin typeface="+mj-lt"/>
              </a:rPr>
              <a:t>-lab </a:t>
            </a:r>
            <a:r>
              <a:rPr lang="en-US" sz="2800" dirty="0" err="1">
                <a:latin typeface="+mj-lt"/>
              </a:rPr>
              <a:t>chiqarishda</a:t>
            </a:r>
            <a:r>
              <a:rPr lang="en-US" sz="2800" dirty="0">
                <a:latin typeface="+mj-lt"/>
              </a:rPr>
              <a:t> </a:t>
            </a:r>
            <a:r>
              <a:rPr lang="en-US" sz="2800" dirty="0" err="1">
                <a:latin typeface="+mj-lt"/>
              </a:rPr>
              <a:t>mahsulot</a:t>
            </a:r>
            <a:r>
              <a:rPr lang="en-US" sz="2800" dirty="0">
                <a:latin typeface="+mj-lt"/>
              </a:rPr>
              <a:t> </a:t>
            </a:r>
            <a:r>
              <a:rPr lang="en-US" sz="2800" dirty="0" err="1">
                <a:latin typeface="+mj-lt"/>
              </a:rPr>
              <a:t>sifati</a:t>
            </a:r>
            <a:r>
              <a:rPr lang="en-US" sz="2800" dirty="0">
                <a:latin typeface="+mj-lt"/>
              </a:rPr>
              <a:t> </a:t>
            </a:r>
            <a:r>
              <a:rPr lang="en-US" sz="2800" dirty="0" err="1">
                <a:latin typeface="+mj-lt"/>
              </a:rPr>
              <a:t>o’zgarib</a:t>
            </a:r>
            <a:r>
              <a:rPr lang="en-US" sz="2800" dirty="0">
                <a:latin typeface="+mj-lt"/>
              </a:rPr>
              <a:t> </a:t>
            </a:r>
            <a:r>
              <a:rPr lang="en-US" sz="2800" dirty="0" err="1">
                <a:latin typeface="+mj-lt"/>
              </a:rPr>
              <a:t>turadi</a:t>
            </a:r>
            <a:r>
              <a:rPr lang="en-US" sz="2800" dirty="0">
                <a:latin typeface="+mj-lt"/>
              </a:rPr>
              <a:t>;</a:t>
            </a:r>
          </a:p>
          <a:p>
            <a:pPr marL="0" indent="447675" algn="just">
              <a:lnSpc>
                <a:spcPct val="100000"/>
              </a:lnSpc>
              <a:spcBef>
                <a:spcPts val="0"/>
              </a:spcBef>
              <a:spcAft>
                <a:spcPts val="0"/>
              </a:spcAft>
              <a:buNone/>
            </a:pPr>
            <a:r>
              <a:rPr lang="en-US" sz="2800" dirty="0">
                <a:latin typeface="+mj-lt"/>
              </a:rPr>
              <a:t>2)	</a:t>
            </a:r>
            <a:r>
              <a:rPr lang="en-US" sz="2800" dirty="0" err="1">
                <a:latin typeface="+mj-lt"/>
              </a:rPr>
              <a:t>Barcha</a:t>
            </a:r>
            <a:r>
              <a:rPr lang="en-US" sz="2800" dirty="0">
                <a:latin typeface="+mj-lt"/>
              </a:rPr>
              <a:t> </a:t>
            </a:r>
            <a:r>
              <a:rPr lang="en-US" sz="2800" dirty="0" err="1">
                <a:latin typeface="+mj-lt"/>
              </a:rPr>
              <a:t>sinalayotgan</a:t>
            </a:r>
            <a:r>
              <a:rPr lang="en-US" sz="2800" dirty="0">
                <a:latin typeface="+mj-lt"/>
              </a:rPr>
              <a:t> </a:t>
            </a:r>
            <a:r>
              <a:rPr lang="en-US" sz="2800" dirty="0" err="1">
                <a:latin typeface="+mj-lt"/>
              </a:rPr>
              <a:t>ob’ektlar</a:t>
            </a:r>
            <a:r>
              <a:rPr lang="en-US" sz="2800" dirty="0">
                <a:latin typeface="+mj-lt"/>
              </a:rPr>
              <a:t> </a:t>
            </a:r>
            <a:r>
              <a:rPr lang="en-US" sz="2800" dirty="0" err="1">
                <a:latin typeface="+mj-lt"/>
              </a:rPr>
              <a:t>uchun</a:t>
            </a:r>
            <a:r>
              <a:rPr lang="en-US" sz="2800" dirty="0">
                <a:latin typeface="+mj-lt"/>
              </a:rPr>
              <a:t> </a:t>
            </a:r>
            <a:r>
              <a:rPr lang="en-US" sz="2800" dirty="0" err="1">
                <a:latin typeface="+mj-lt"/>
              </a:rPr>
              <a:t>tajriba</a:t>
            </a:r>
            <a:r>
              <a:rPr lang="en-US" sz="2800" dirty="0">
                <a:latin typeface="+mj-lt"/>
              </a:rPr>
              <a:t> </a:t>
            </a:r>
            <a:r>
              <a:rPr lang="en-US" sz="2800" dirty="0" err="1">
                <a:latin typeface="+mj-lt"/>
              </a:rPr>
              <a:t>sharoitlarining</a:t>
            </a:r>
            <a:r>
              <a:rPr lang="en-US" sz="2800" dirty="0">
                <a:latin typeface="+mj-lt"/>
              </a:rPr>
              <a:t> </a:t>
            </a:r>
            <a:r>
              <a:rPr lang="en-US" sz="2800" dirty="0" err="1">
                <a:latin typeface="+mj-lt"/>
              </a:rPr>
              <a:t>bir</a:t>
            </a:r>
            <a:r>
              <a:rPr lang="en-US" sz="2800" dirty="0">
                <a:latin typeface="+mj-lt"/>
              </a:rPr>
              <a:t> </a:t>
            </a:r>
            <a:r>
              <a:rPr lang="en-US" sz="2800" dirty="0" err="1">
                <a:latin typeface="+mj-lt"/>
              </a:rPr>
              <a:t>xilligi</a:t>
            </a:r>
            <a:r>
              <a:rPr lang="en-US" sz="2800" dirty="0">
                <a:latin typeface="+mj-lt"/>
              </a:rPr>
              <a:t> </a:t>
            </a:r>
            <a:r>
              <a:rPr lang="en-US" sz="2800" dirty="0" err="1">
                <a:latin typeface="+mj-lt"/>
              </a:rPr>
              <a:t>ta’minlanmagan</a:t>
            </a:r>
            <a:r>
              <a:rPr lang="en-US" sz="2800" dirty="0">
                <a:latin typeface="+mj-lt"/>
              </a:rPr>
              <a:t>.</a:t>
            </a:r>
          </a:p>
          <a:p>
            <a:pPr marL="0" indent="447675" algn="just">
              <a:lnSpc>
                <a:spcPct val="100000"/>
              </a:lnSpc>
              <a:spcBef>
                <a:spcPts val="0"/>
              </a:spcBef>
              <a:spcAft>
                <a:spcPts val="0"/>
              </a:spcAft>
              <a:buNone/>
            </a:pPr>
            <a:r>
              <a:rPr lang="en-US" sz="2800" dirty="0" err="1">
                <a:latin typeface="+mj-lt"/>
              </a:rPr>
              <a:t>Tanlanmadagi</a:t>
            </a:r>
            <a:r>
              <a:rPr lang="en-US" sz="2800" dirty="0">
                <a:latin typeface="+mj-lt"/>
              </a:rPr>
              <a:t> </a:t>
            </a:r>
            <a:r>
              <a:rPr lang="en-US" sz="2800" dirty="0" err="1">
                <a:latin typeface="+mj-lt"/>
              </a:rPr>
              <a:t>alohida</a:t>
            </a:r>
            <a:r>
              <a:rPr lang="en-US" sz="2800" dirty="0">
                <a:latin typeface="+mj-lt"/>
              </a:rPr>
              <a:t>, </a:t>
            </a:r>
            <a:r>
              <a:rPr lang="en-US" sz="2800" dirty="0" err="1">
                <a:latin typeface="+mj-lt"/>
              </a:rPr>
              <a:t>keskin</a:t>
            </a:r>
            <a:r>
              <a:rPr lang="en-US" sz="2800" dirty="0">
                <a:latin typeface="+mj-lt"/>
              </a:rPr>
              <a:t> </a:t>
            </a:r>
            <a:r>
              <a:rPr lang="en-US" sz="2800" dirty="0" err="1">
                <a:latin typeface="+mj-lt"/>
              </a:rPr>
              <a:t>ajralib</a:t>
            </a:r>
            <a:r>
              <a:rPr lang="en-US" sz="2800" dirty="0">
                <a:latin typeface="+mj-lt"/>
              </a:rPr>
              <a:t> </a:t>
            </a:r>
            <a:r>
              <a:rPr lang="en-US" sz="2800" dirty="0" err="1">
                <a:latin typeface="+mj-lt"/>
              </a:rPr>
              <a:t>turuvchi</a:t>
            </a:r>
            <a:r>
              <a:rPr lang="en-US" sz="2800" dirty="0">
                <a:latin typeface="+mj-lt"/>
              </a:rPr>
              <a:t> </a:t>
            </a:r>
            <a:r>
              <a:rPr lang="en-US" sz="2800" dirty="0" err="1">
                <a:latin typeface="+mj-lt"/>
              </a:rPr>
              <a:t>kuzatuvlarni</a:t>
            </a:r>
            <a:r>
              <a:rPr lang="en-US" sz="2800" dirty="0">
                <a:latin typeface="+mj-lt"/>
              </a:rPr>
              <a:t> </a:t>
            </a:r>
            <a:r>
              <a:rPr lang="en-US" sz="2800" dirty="0" err="1">
                <a:latin typeface="+mj-lt"/>
              </a:rPr>
              <a:t>ajratishning</a:t>
            </a:r>
            <a:r>
              <a:rPr lang="en-US" sz="2800" dirty="0">
                <a:latin typeface="+mj-lt"/>
              </a:rPr>
              <a:t> </a:t>
            </a:r>
            <a:r>
              <a:rPr lang="en-US" sz="2800" dirty="0" err="1">
                <a:latin typeface="+mj-lt"/>
              </a:rPr>
              <a:t>turli</a:t>
            </a:r>
            <a:r>
              <a:rPr lang="en-US" sz="2800" dirty="0">
                <a:latin typeface="+mj-lt"/>
              </a:rPr>
              <a:t> </a:t>
            </a:r>
            <a:r>
              <a:rPr lang="en-US" sz="2800" dirty="0" err="1">
                <a:latin typeface="+mj-lt"/>
              </a:rPr>
              <a:t>statistik</a:t>
            </a:r>
            <a:r>
              <a:rPr lang="en-US" sz="2800" dirty="0">
                <a:latin typeface="+mj-lt"/>
              </a:rPr>
              <a:t> </a:t>
            </a:r>
            <a:r>
              <a:rPr lang="en-US" sz="2800" dirty="0" err="1">
                <a:latin typeface="+mj-lt"/>
              </a:rPr>
              <a:t>usullari</a:t>
            </a:r>
            <a:r>
              <a:rPr lang="en-US" sz="2800" dirty="0">
                <a:latin typeface="+mj-lt"/>
              </a:rPr>
              <a:t> </a:t>
            </a:r>
            <a:r>
              <a:rPr lang="en-US" sz="2800" dirty="0" err="1">
                <a:latin typeface="+mj-lt"/>
              </a:rPr>
              <a:t>va</a:t>
            </a:r>
            <a:r>
              <a:rPr lang="en-US" sz="2800" dirty="0">
                <a:latin typeface="+mj-lt"/>
              </a:rPr>
              <a:t> </a:t>
            </a:r>
            <a:r>
              <a:rPr lang="en-US" sz="2800" dirty="0" err="1">
                <a:latin typeface="+mj-lt"/>
              </a:rPr>
              <a:t>o’zgaruvchan</a:t>
            </a:r>
            <a:r>
              <a:rPr lang="en-US" sz="2800" dirty="0">
                <a:latin typeface="+mj-lt"/>
              </a:rPr>
              <a:t> </a:t>
            </a:r>
            <a:r>
              <a:rPr lang="en-US" sz="2800" dirty="0" err="1">
                <a:latin typeface="+mj-lt"/>
              </a:rPr>
              <a:t>sharoitlarda</a:t>
            </a:r>
            <a:r>
              <a:rPr lang="en-US" sz="2800" dirty="0">
                <a:latin typeface="+mj-lt"/>
              </a:rPr>
              <a:t> </a:t>
            </a:r>
            <a:r>
              <a:rPr lang="en-US" sz="2800" dirty="0" err="1">
                <a:latin typeface="+mj-lt"/>
              </a:rPr>
              <a:t>olingan</a:t>
            </a:r>
            <a:r>
              <a:rPr lang="en-US" sz="2800" dirty="0">
                <a:latin typeface="+mj-lt"/>
              </a:rPr>
              <a:t> </a:t>
            </a:r>
            <a:r>
              <a:rPr lang="en-US" sz="2800" dirty="0" err="1">
                <a:latin typeface="+mj-lt"/>
              </a:rPr>
              <a:t>turli</a:t>
            </a:r>
            <a:r>
              <a:rPr lang="en-US" sz="2800" dirty="0">
                <a:latin typeface="+mj-lt"/>
              </a:rPr>
              <a:t> </a:t>
            </a:r>
            <a:r>
              <a:rPr lang="en-US" sz="2800" dirty="0" err="1">
                <a:latin typeface="+mj-lt"/>
              </a:rPr>
              <a:t>tanlamalarning</a:t>
            </a:r>
            <a:r>
              <a:rPr lang="en-US" sz="2800" dirty="0">
                <a:latin typeface="+mj-lt"/>
              </a:rPr>
              <a:t> </a:t>
            </a:r>
            <a:r>
              <a:rPr lang="en-US" sz="2800" dirty="0" err="1">
                <a:latin typeface="+mj-lt"/>
              </a:rPr>
              <a:t>bir</a:t>
            </a:r>
            <a:r>
              <a:rPr lang="en-US" sz="2800" dirty="0">
                <a:latin typeface="+mj-lt"/>
              </a:rPr>
              <a:t> </a:t>
            </a:r>
            <a:r>
              <a:rPr lang="en-US" sz="2800" dirty="0" err="1">
                <a:latin typeface="+mj-lt"/>
              </a:rPr>
              <a:t>jinsliligini</a:t>
            </a:r>
            <a:r>
              <a:rPr lang="en-US" sz="2800" dirty="0">
                <a:latin typeface="+mj-lt"/>
              </a:rPr>
              <a:t> </a:t>
            </a:r>
            <a:r>
              <a:rPr lang="en-US" sz="2800" dirty="0" err="1">
                <a:latin typeface="+mj-lt"/>
              </a:rPr>
              <a:t>tahlil</a:t>
            </a:r>
            <a:r>
              <a:rPr lang="en-US" sz="2800" dirty="0">
                <a:latin typeface="+mj-lt"/>
              </a:rPr>
              <a:t> </a:t>
            </a:r>
            <a:r>
              <a:rPr lang="en-US" sz="2800" dirty="0" err="1">
                <a:latin typeface="+mj-lt"/>
              </a:rPr>
              <a:t>qilish</a:t>
            </a:r>
            <a:r>
              <a:rPr lang="en-US" sz="2800" dirty="0">
                <a:latin typeface="+mj-lt"/>
              </a:rPr>
              <a:t> </a:t>
            </a:r>
            <a:r>
              <a:rPr lang="en-US" sz="2800" dirty="0" err="1">
                <a:latin typeface="+mj-lt"/>
              </a:rPr>
              <a:t>usullari</a:t>
            </a:r>
            <a:r>
              <a:rPr lang="en-US" sz="2800" dirty="0">
                <a:latin typeface="+mj-lt"/>
              </a:rPr>
              <a:t> </a:t>
            </a:r>
            <a:r>
              <a:rPr lang="en-US" sz="2800" dirty="0" err="1">
                <a:latin typeface="+mj-lt"/>
              </a:rPr>
              <a:t>mavjud</a:t>
            </a:r>
            <a:r>
              <a:rPr lang="en-US" sz="2800" dirty="0">
                <a:latin typeface="+mj-lt"/>
              </a:rPr>
              <a:t>. </a:t>
            </a:r>
            <a:r>
              <a:rPr lang="en-US" sz="2800" dirty="0" err="1">
                <a:latin typeface="+mj-lt"/>
              </a:rPr>
              <a:t>Bir</a:t>
            </a:r>
            <a:r>
              <a:rPr lang="en-US" sz="2800" dirty="0">
                <a:latin typeface="+mj-lt"/>
              </a:rPr>
              <a:t> </a:t>
            </a:r>
            <a:r>
              <a:rPr lang="en-US" sz="2800" dirty="0" err="1">
                <a:latin typeface="+mj-lt"/>
              </a:rPr>
              <a:t>jinslilikni</a:t>
            </a:r>
            <a:r>
              <a:rPr lang="en-US" sz="2800" dirty="0">
                <a:latin typeface="+mj-lt"/>
              </a:rPr>
              <a:t> </a:t>
            </a:r>
            <a:r>
              <a:rPr lang="en-US" sz="2800" dirty="0" err="1">
                <a:latin typeface="+mj-lt"/>
              </a:rPr>
              <a:t>tahlili</a:t>
            </a:r>
            <a:r>
              <a:rPr lang="en-US" sz="2800" dirty="0">
                <a:latin typeface="+mj-lt"/>
              </a:rPr>
              <a:t> </a:t>
            </a:r>
            <a:r>
              <a:rPr lang="en-US" sz="2800" dirty="0" err="1">
                <a:latin typeface="+mj-lt"/>
              </a:rPr>
              <a:t>turli</a:t>
            </a:r>
            <a:r>
              <a:rPr lang="en-US" sz="2800" dirty="0">
                <a:latin typeface="+mj-lt"/>
              </a:rPr>
              <a:t> </a:t>
            </a:r>
            <a:r>
              <a:rPr lang="en-US" sz="2800" dirty="0" err="1">
                <a:latin typeface="+mj-lt"/>
              </a:rPr>
              <a:t>tanlamalarni</a:t>
            </a:r>
            <a:r>
              <a:rPr lang="en-US" sz="2800" dirty="0">
                <a:latin typeface="+mj-lt"/>
              </a:rPr>
              <a:t> </a:t>
            </a:r>
            <a:r>
              <a:rPr lang="en-US" sz="2800" dirty="0" err="1">
                <a:latin typeface="+mj-lt"/>
              </a:rPr>
              <a:t>keyinchalik</a:t>
            </a:r>
            <a:r>
              <a:rPr lang="en-US" sz="2800" dirty="0">
                <a:latin typeface="+mj-lt"/>
              </a:rPr>
              <a:t> </a:t>
            </a:r>
            <a:r>
              <a:rPr lang="en-US" sz="2800" dirty="0" err="1">
                <a:latin typeface="+mj-lt"/>
              </a:rPr>
              <a:t>ishlov</a:t>
            </a:r>
            <a:r>
              <a:rPr lang="en-US" sz="2800" dirty="0">
                <a:latin typeface="+mj-lt"/>
              </a:rPr>
              <a:t> </a:t>
            </a:r>
            <a:r>
              <a:rPr lang="en-US" sz="2800" dirty="0" err="1">
                <a:latin typeface="+mj-lt"/>
              </a:rPr>
              <a:t>berish</a:t>
            </a:r>
            <a:r>
              <a:rPr lang="en-US" sz="2800" dirty="0">
                <a:latin typeface="+mj-lt"/>
              </a:rPr>
              <a:t> </a:t>
            </a:r>
            <a:r>
              <a:rPr lang="en-US" sz="2800" dirty="0" err="1">
                <a:latin typeface="+mj-lt"/>
              </a:rPr>
              <a:t>uchun</a:t>
            </a:r>
            <a:r>
              <a:rPr lang="en-US" sz="2800" dirty="0">
                <a:latin typeface="+mj-lt"/>
              </a:rPr>
              <a:t> </a:t>
            </a:r>
            <a:r>
              <a:rPr lang="en-US" sz="2800" dirty="0" err="1">
                <a:latin typeface="+mj-lt"/>
              </a:rPr>
              <a:t>bitta</a:t>
            </a:r>
            <a:r>
              <a:rPr lang="en-US" sz="2800" dirty="0">
                <a:latin typeface="+mj-lt"/>
              </a:rPr>
              <a:t> </a:t>
            </a:r>
            <a:r>
              <a:rPr lang="en-US" sz="2800" dirty="0" err="1">
                <a:latin typeface="+mj-lt"/>
              </a:rPr>
              <a:t>umumiy</a:t>
            </a:r>
            <a:r>
              <a:rPr lang="en-US" sz="2800" dirty="0">
                <a:latin typeface="+mj-lt"/>
              </a:rPr>
              <a:t> </a:t>
            </a:r>
            <a:r>
              <a:rPr lang="en-US" sz="2800" dirty="0" err="1">
                <a:latin typeface="+mj-lt"/>
              </a:rPr>
              <a:t>tanlamaga</a:t>
            </a:r>
            <a:r>
              <a:rPr lang="en-US" sz="2800" dirty="0">
                <a:latin typeface="+mj-lt"/>
              </a:rPr>
              <a:t> </a:t>
            </a:r>
            <a:r>
              <a:rPr lang="en-US" sz="2800" dirty="0" err="1">
                <a:latin typeface="+mj-lt"/>
              </a:rPr>
              <a:t>birlashtirish</a:t>
            </a:r>
            <a:r>
              <a:rPr lang="en-US" sz="2800" dirty="0">
                <a:latin typeface="+mj-lt"/>
              </a:rPr>
              <a:t> mum-</a:t>
            </a:r>
            <a:r>
              <a:rPr lang="en-US" sz="2800" dirty="0" err="1">
                <a:latin typeface="+mj-lt"/>
              </a:rPr>
              <a:t>kinligini</a:t>
            </a:r>
            <a:r>
              <a:rPr lang="en-US" sz="2800" dirty="0">
                <a:latin typeface="+mj-lt"/>
              </a:rPr>
              <a:t> </a:t>
            </a:r>
            <a:r>
              <a:rPr lang="en-US" sz="2800" dirty="0" err="1">
                <a:latin typeface="+mj-lt"/>
              </a:rPr>
              <a:t>aniqlash</a:t>
            </a:r>
            <a:r>
              <a:rPr lang="en-US" sz="2800" dirty="0">
                <a:latin typeface="+mj-lt"/>
              </a:rPr>
              <a:t> </a:t>
            </a:r>
            <a:r>
              <a:rPr lang="en-US" sz="2800" dirty="0" err="1">
                <a:latin typeface="+mj-lt"/>
              </a:rPr>
              <a:t>maqsadida</a:t>
            </a:r>
            <a:r>
              <a:rPr lang="en-US" sz="2800" dirty="0">
                <a:latin typeface="+mj-lt"/>
              </a:rPr>
              <a:t> </a:t>
            </a:r>
            <a:r>
              <a:rPr lang="en-US" sz="2800" dirty="0" err="1">
                <a:latin typeface="+mj-lt"/>
              </a:rPr>
              <a:t>o’tkaziladi</a:t>
            </a:r>
            <a:r>
              <a:rPr lang="en-US" sz="2800" dirty="0">
                <a:latin typeface="+mj-lt"/>
              </a:rPr>
              <a:t>. </a:t>
            </a:r>
          </a:p>
        </p:txBody>
      </p:sp>
    </p:spTree>
    <p:extLst>
      <p:ext uri="{BB962C8B-B14F-4D97-AF65-F5344CB8AC3E}">
        <p14:creationId xmlns:p14="http://schemas.microsoft.com/office/powerpoint/2010/main" val="113964475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66750" y="778705"/>
            <a:ext cx="10396882" cy="611945"/>
          </a:xfrm>
        </p:spPr>
        <p:txBody>
          <a:bodyPr>
            <a:noAutofit/>
          </a:bodyPr>
          <a:lstStyle/>
          <a:p>
            <a:pPr algn="ctr"/>
            <a:r>
              <a:rPr lang="en-US" sz="4000" dirty="0"/>
              <a:t>3.	QIYMATLARNING STATISTIK TAHLILI</a:t>
            </a:r>
            <a:endParaRPr lang="ru-RU" sz="4000" dirty="0"/>
          </a:p>
        </p:txBody>
      </p:sp>
      <p:sp>
        <p:nvSpPr>
          <p:cNvPr id="3" name="Прямоугольник 2"/>
          <p:cNvSpPr/>
          <p:nvPr/>
        </p:nvSpPr>
        <p:spPr>
          <a:xfrm>
            <a:off x="666750" y="1513612"/>
            <a:ext cx="10536390" cy="3970318"/>
          </a:xfrm>
          <a:prstGeom prst="rect">
            <a:avLst/>
          </a:prstGeom>
        </p:spPr>
        <p:txBody>
          <a:bodyPr wrap="square">
            <a:spAutoFit/>
          </a:bodyPr>
          <a:lstStyle/>
          <a:p>
            <a:pPr indent="447675" algn="just">
              <a:lnSpc>
                <a:spcPct val="150000"/>
              </a:lnSpc>
            </a:pPr>
            <a:r>
              <a:rPr lang="en-US" sz="2800" dirty="0" smtClean="0"/>
              <a:t>TAJRIBA NATIJALARINING QABUL QILINGAN DASTLABKI TAXMINGA MOS KELISHI HAQIDAGI  MA’LUMOTLARNI, ULARNI STATISTIK QAYTA ISHLASH NATIJASIDA OLINADI. STATISTIK MEZONLAR (MASALAN, PIRSON MEZONI) YORDAMIDA QABUL QILINGAN  TAQSIMOT SHAKLINING TO’G’RILIGI,  KORRELYATSIYALASH KOEFFITSIENTI, CHIZIQLI BOG’LANISHLAR VA  BOSHQALAR  TEKSHIRIB KO’RILADI.</a:t>
            </a:r>
            <a:endParaRPr lang="ru-RU" sz="2800" dirty="0"/>
          </a:p>
        </p:txBody>
      </p:sp>
    </p:spTree>
    <p:extLst>
      <p:ext uri="{BB962C8B-B14F-4D97-AF65-F5344CB8AC3E}">
        <p14:creationId xmlns:p14="http://schemas.microsoft.com/office/powerpoint/2010/main" val="354325630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314326" y="123825"/>
            <a:ext cx="11477624" cy="5419725"/>
          </a:xfrm>
        </p:spPr>
        <p:txBody>
          <a:bodyPr>
            <a:noAutofit/>
          </a:bodyPr>
          <a:lstStyle/>
          <a:p>
            <a:pPr marL="0" indent="447675" algn="ctr">
              <a:lnSpc>
                <a:spcPct val="100000"/>
              </a:lnSpc>
              <a:spcBef>
                <a:spcPts val="0"/>
              </a:spcBef>
              <a:spcAft>
                <a:spcPts val="0"/>
              </a:spcAft>
              <a:buNone/>
            </a:pPr>
            <a:r>
              <a:rPr lang="en-US" sz="2400" b="1" i="1" dirty="0" err="1">
                <a:latin typeface="Times New Roman" panose="02020603050405020304" pitchFamily="18" charset="0"/>
                <a:ea typeface="Times New Roman" panose="02020603050405020304" pitchFamily="18" charset="0"/>
              </a:rPr>
              <a:t>Ahamiyatga</a:t>
            </a:r>
            <a:r>
              <a:rPr lang="en-US" sz="2400" b="1" i="1" dirty="0">
                <a:latin typeface="Times New Roman" panose="02020603050405020304" pitchFamily="18" charset="0"/>
                <a:ea typeface="Times New Roman" panose="02020603050405020304" pitchFamily="18" charset="0"/>
              </a:rPr>
              <a:t> </a:t>
            </a:r>
            <a:r>
              <a:rPr lang="en-US" sz="2400" b="1" i="1" dirty="0" err="1">
                <a:latin typeface="Times New Roman" panose="02020603050405020304" pitchFamily="18" charset="0"/>
                <a:ea typeface="Times New Roman" panose="02020603050405020304" pitchFamily="18" charset="0"/>
              </a:rPr>
              <a:t>egalikni</a:t>
            </a:r>
            <a:r>
              <a:rPr lang="en-US" sz="2400" b="1" i="1" dirty="0">
                <a:latin typeface="Times New Roman" panose="02020603050405020304" pitchFamily="18" charset="0"/>
                <a:ea typeface="Times New Roman" panose="02020603050405020304" pitchFamily="18" charset="0"/>
              </a:rPr>
              <a:t> </a:t>
            </a:r>
            <a:r>
              <a:rPr lang="ru-RU" sz="2400" b="1" i="1" dirty="0">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en-US" sz="2400" b="1" i="1" baseline="30000" dirty="0">
                <a:latin typeface="Times New Roman" panose="02020603050405020304" pitchFamily="18" charset="0"/>
                <a:ea typeface="Times New Roman" panose="02020603050405020304" pitchFamily="18" charset="0"/>
              </a:rPr>
              <a:t>2</a:t>
            </a:r>
            <a:r>
              <a:rPr lang="en-US" sz="2400" b="1" i="1" dirty="0">
                <a:latin typeface="Times New Roman" panose="02020603050405020304" pitchFamily="18" charset="0"/>
                <a:ea typeface="Times New Roman" panose="02020603050405020304" pitchFamily="18" charset="0"/>
              </a:rPr>
              <a:t>  </a:t>
            </a:r>
            <a:r>
              <a:rPr lang="en-US" sz="2400" b="1" i="1" dirty="0" err="1">
                <a:latin typeface="Times New Roman" panose="02020603050405020304" pitchFamily="18" charset="0"/>
                <a:ea typeface="Times New Roman" panose="02020603050405020304" pitchFamily="18" charset="0"/>
              </a:rPr>
              <a:t>mezon</a:t>
            </a:r>
            <a:r>
              <a:rPr lang="en-US" sz="2400" b="1" i="1" dirty="0">
                <a:latin typeface="Times New Roman" panose="02020603050405020304" pitchFamily="18" charset="0"/>
                <a:ea typeface="Times New Roman" panose="02020603050405020304" pitchFamily="18" charset="0"/>
              </a:rPr>
              <a:t> </a:t>
            </a:r>
            <a:r>
              <a:rPr lang="en-US" sz="2400" b="1" i="1" dirty="0" err="1">
                <a:latin typeface="Times New Roman" panose="02020603050405020304" pitchFamily="18" charset="0"/>
                <a:ea typeface="Times New Roman" panose="02020603050405020304" pitchFamily="18" charset="0"/>
              </a:rPr>
              <a:t>yordamida</a:t>
            </a:r>
            <a:r>
              <a:rPr lang="en-US" sz="2400" b="1" i="1" dirty="0">
                <a:latin typeface="Times New Roman" panose="02020603050405020304" pitchFamily="18" charset="0"/>
                <a:ea typeface="Times New Roman" panose="02020603050405020304" pitchFamily="18" charset="0"/>
              </a:rPr>
              <a:t> </a:t>
            </a:r>
            <a:r>
              <a:rPr lang="en-US" sz="2400" b="1" i="1" dirty="0" err="1">
                <a:latin typeface="Times New Roman" panose="02020603050405020304" pitchFamily="18" charset="0"/>
                <a:ea typeface="Times New Roman" panose="02020603050405020304" pitchFamily="18" charset="0"/>
              </a:rPr>
              <a:t>tekshirib</a:t>
            </a:r>
            <a:r>
              <a:rPr lang="en-US" sz="2400" b="1" i="1" dirty="0">
                <a:latin typeface="Times New Roman" panose="02020603050405020304" pitchFamily="18" charset="0"/>
                <a:ea typeface="Times New Roman" panose="02020603050405020304" pitchFamily="18" charset="0"/>
              </a:rPr>
              <a:t> </a:t>
            </a:r>
            <a:r>
              <a:rPr lang="en-US" sz="2400" b="1" i="1" dirty="0" err="1" smtClean="0">
                <a:latin typeface="Times New Roman" panose="02020603050405020304" pitchFamily="18" charset="0"/>
                <a:ea typeface="Times New Roman" panose="02020603050405020304" pitchFamily="18" charset="0"/>
              </a:rPr>
              <a:t>ko’rish</a:t>
            </a:r>
            <a:endParaRPr lang="en-US" sz="2400" b="1" i="1" dirty="0" smtClean="0">
              <a:latin typeface="Times New Roman" panose="02020603050405020304" pitchFamily="18" charset="0"/>
              <a:ea typeface="Times New Roman" panose="02020603050405020304" pitchFamily="18" charset="0"/>
            </a:endParaRPr>
          </a:p>
          <a:p>
            <a:pPr marL="0" indent="447675" algn="just">
              <a:lnSpc>
                <a:spcPct val="100000"/>
              </a:lnSpc>
              <a:spcBef>
                <a:spcPts val="0"/>
              </a:spcBef>
              <a:spcAft>
                <a:spcPts val="0"/>
              </a:spcAft>
              <a:buNone/>
            </a:pPr>
            <a:r>
              <a:rPr lang="en-US" sz="2800" dirty="0" err="1">
                <a:ea typeface="Times New Roman" panose="02020603050405020304" pitchFamily="18" charset="0"/>
              </a:rPr>
              <a:t>Olingan</a:t>
            </a:r>
            <a:r>
              <a:rPr lang="en-US" sz="2800" dirty="0">
                <a:ea typeface="Times New Roman" panose="02020603050405020304" pitchFamily="18" charset="0"/>
              </a:rPr>
              <a:t> </a:t>
            </a:r>
            <a:r>
              <a:rPr lang="en-US" sz="2800" dirty="0" err="1">
                <a:ea typeface="Times New Roman" panose="02020603050405020304" pitchFamily="18" charset="0"/>
              </a:rPr>
              <a:t>ma’lumotlarni</a:t>
            </a:r>
            <a:r>
              <a:rPr lang="en-US" sz="2800" dirty="0">
                <a:ea typeface="Times New Roman" panose="02020603050405020304" pitchFamily="18" charset="0"/>
              </a:rPr>
              <a:t>, </a:t>
            </a:r>
            <a:r>
              <a:rPr lang="en-US" sz="2800" dirty="0" err="1">
                <a:ea typeface="Times New Roman" panose="02020603050405020304" pitchFamily="18" charset="0"/>
              </a:rPr>
              <a:t>qabul</a:t>
            </a:r>
            <a:r>
              <a:rPr lang="en-US" sz="2800" dirty="0">
                <a:ea typeface="Times New Roman" panose="02020603050405020304" pitchFamily="18" charset="0"/>
              </a:rPr>
              <a:t> </a:t>
            </a:r>
            <a:r>
              <a:rPr lang="en-US" sz="2800" dirty="0" err="1">
                <a:ea typeface="Times New Roman" panose="02020603050405020304" pitchFamily="18" charset="0"/>
              </a:rPr>
              <a:t>qilingan</a:t>
            </a:r>
            <a:r>
              <a:rPr lang="en-US" sz="2800" dirty="0">
                <a:ea typeface="Times New Roman" panose="02020603050405020304" pitchFamily="18" charset="0"/>
              </a:rPr>
              <a:t> </a:t>
            </a:r>
            <a:r>
              <a:rPr lang="en-US" sz="2800" dirty="0" err="1">
                <a:ea typeface="Times New Roman" panose="02020603050405020304" pitchFamily="18" charset="0"/>
              </a:rPr>
              <a:t>analitik</a:t>
            </a:r>
            <a:r>
              <a:rPr lang="en-US" sz="2800" dirty="0">
                <a:ea typeface="Times New Roman" panose="02020603050405020304" pitchFamily="18" charset="0"/>
              </a:rPr>
              <a:t> </a:t>
            </a:r>
            <a:r>
              <a:rPr lang="en-US" sz="2800" dirty="0" err="1">
                <a:ea typeface="Times New Roman" panose="02020603050405020304" pitchFamily="18" charset="0"/>
              </a:rPr>
              <a:t>masalan</a:t>
            </a:r>
            <a:r>
              <a:rPr lang="en-US" sz="2800" dirty="0">
                <a:ea typeface="Times New Roman" panose="02020603050405020304" pitchFamily="18" charset="0"/>
              </a:rPr>
              <a:t>, normal </a:t>
            </a:r>
            <a:r>
              <a:rPr lang="en-US" sz="2800" dirty="0" err="1">
                <a:ea typeface="Times New Roman" panose="02020603050405020304" pitchFamily="18" charset="0"/>
              </a:rPr>
              <a:t>taqsimlanishga</a:t>
            </a:r>
            <a:r>
              <a:rPr lang="en-US" sz="2800" dirty="0">
                <a:ea typeface="Times New Roman" panose="02020603050405020304" pitchFamily="18" charset="0"/>
              </a:rPr>
              <a:t> </a:t>
            </a:r>
            <a:r>
              <a:rPr lang="en-US" sz="2800" dirty="0" err="1">
                <a:ea typeface="Times New Roman" panose="02020603050405020304" pitchFamily="18" charset="0"/>
              </a:rPr>
              <a:t>mos</a:t>
            </a:r>
            <a:r>
              <a:rPr lang="en-US" sz="2800" dirty="0">
                <a:ea typeface="Times New Roman" panose="02020603050405020304" pitchFamily="18" charset="0"/>
              </a:rPr>
              <a:t> </a:t>
            </a:r>
            <a:r>
              <a:rPr lang="en-US" sz="2800" dirty="0" err="1">
                <a:ea typeface="Times New Roman" panose="02020603050405020304" pitchFamily="18" charset="0"/>
              </a:rPr>
              <a:t>kelishi</a:t>
            </a:r>
            <a:r>
              <a:rPr lang="en-US" sz="2800" dirty="0">
                <a:ea typeface="Times New Roman" panose="02020603050405020304" pitchFamily="18" charset="0"/>
              </a:rPr>
              <a:t> </a:t>
            </a:r>
            <a:r>
              <a:rPr lang="en-US" sz="2800" dirty="0" err="1">
                <a:ea typeface="Times New Roman" panose="02020603050405020304" pitchFamily="18" charset="0"/>
              </a:rPr>
              <a:t>haqidagi</a:t>
            </a:r>
            <a:r>
              <a:rPr lang="en-US" sz="2800" dirty="0">
                <a:ea typeface="Times New Roman" panose="02020603050405020304" pitchFamily="18" charset="0"/>
              </a:rPr>
              <a:t> </a:t>
            </a:r>
            <a:r>
              <a:rPr lang="en-US" sz="2800" dirty="0" err="1">
                <a:ea typeface="Times New Roman" panose="02020603050405020304" pitchFamily="18" charset="0"/>
              </a:rPr>
              <a:t>oldinga</a:t>
            </a:r>
            <a:r>
              <a:rPr lang="en-US" sz="2800" dirty="0">
                <a:ea typeface="Times New Roman" panose="02020603050405020304" pitchFamily="18" charset="0"/>
              </a:rPr>
              <a:t> </a:t>
            </a:r>
            <a:r>
              <a:rPr lang="en-US" sz="2800" dirty="0" err="1">
                <a:ea typeface="Times New Roman" panose="02020603050405020304" pitchFamily="18" charset="0"/>
              </a:rPr>
              <a:t>surilgan</a:t>
            </a:r>
            <a:r>
              <a:rPr lang="en-US" sz="2800" dirty="0">
                <a:ea typeface="Times New Roman" panose="02020603050405020304" pitchFamily="18" charset="0"/>
              </a:rPr>
              <a:t> </a:t>
            </a:r>
            <a:r>
              <a:rPr lang="en-US" sz="2800" dirty="0" err="1">
                <a:ea typeface="Times New Roman" panose="02020603050405020304" pitchFamily="18" charset="0"/>
              </a:rPr>
              <a:t>taxminning</a:t>
            </a:r>
            <a:r>
              <a:rPr lang="en-US" sz="2800" dirty="0">
                <a:ea typeface="Times New Roman" panose="02020603050405020304" pitchFamily="18" charset="0"/>
              </a:rPr>
              <a:t> </a:t>
            </a:r>
            <a:r>
              <a:rPr lang="en-US" sz="2800" dirty="0" err="1">
                <a:ea typeface="Times New Roman" panose="02020603050405020304" pitchFamily="18" charset="0"/>
              </a:rPr>
              <a:t>to’g’riligi</a:t>
            </a:r>
            <a:r>
              <a:rPr lang="en-US" sz="2800" dirty="0">
                <a:ea typeface="Times New Roman" panose="02020603050405020304" pitchFamily="18" charset="0"/>
              </a:rPr>
              <a:t>, </a:t>
            </a:r>
            <a:r>
              <a:rPr lang="en-US" sz="2800" dirty="0" err="1">
                <a:ea typeface="Times New Roman" panose="02020603050405020304" pitchFamily="18" charset="0"/>
              </a:rPr>
              <a:t>statistik</a:t>
            </a:r>
            <a:r>
              <a:rPr lang="en-US" sz="2800" dirty="0">
                <a:ea typeface="Times New Roman" panose="02020603050405020304" pitchFamily="18" charset="0"/>
              </a:rPr>
              <a:t> </a:t>
            </a:r>
            <a:r>
              <a:rPr lang="ru-RU" sz="2800" dirty="0">
                <a:ea typeface="Times New Roman" panose="02020603050405020304" pitchFamily="18" charset="0"/>
                <a:cs typeface="Times New Roman" panose="02020603050405020304" pitchFamily="18" charset="0"/>
                <a:sym typeface="Symbol" panose="05050102010706020507" pitchFamily="18" charset="2"/>
              </a:rPr>
              <a:t></a:t>
            </a:r>
            <a:r>
              <a:rPr lang="en-US" sz="2800" baseline="30000" dirty="0">
                <a:ea typeface="Times New Roman" panose="02020603050405020304" pitchFamily="18" charset="0"/>
              </a:rPr>
              <a:t>2</a:t>
            </a:r>
            <a:r>
              <a:rPr lang="en-US" sz="2800" dirty="0">
                <a:ea typeface="Times New Roman" panose="02020603050405020304" pitchFamily="18" charset="0"/>
              </a:rPr>
              <a:t> </a:t>
            </a:r>
            <a:r>
              <a:rPr lang="en-US" sz="2800" dirty="0" err="1">
                <a:ea typeface="Times New Roman" panose="02020603050405020304" pitchFamily="18" charset="0"/>
              </a:rPr>
              <a:t>mezon</a:t>
            </a:r>
            <a:r>
              <a:rPr lang="en-US" sz="2800" dirty="0">
                <a:ea typeface="Times New Roman" panose="02020603050405020304" pitchFamily="18" charset="0"/>
              </a:rPr>
              <a:t> </a:t>
            </a:r>
            <a:r>
              <a:rPr lang="en-US" sz="2800" dirty="0" err="1">
                <a:ea typeface="Times New Roman" panose="02020603050405020304" pitchFamily="18" charset="0"/>
              </a:rPr>
              <a:t>yordamida</a:t>
            </a:r>
            <a:r>
              <a:rPr lang="en-US" sz="2800" dirty="0">
                <a:ea typeface="Times New Roman" panose="02020603050405020304" pitchFamily="18" charset="0"/>
              </a:rPr>
              <a:t> </a:t>
            </a:r>
            <a:r>
              <a:rPr lang="en-US" sz="2800" dirty="0" err="1">
                <a:ea typeface="Times New Roman" panose="02020603050405020304" pitchFamily="18" charset="0"/>
              </a:rPr>
              <a:t>tekshiriladi</a:t>
            </a:r>
            <a:r>
              <a:rPr lang="en-US" sz="2800" dirty="0">
                <a:ea typeface="Times New Roman" panose="02020603050405020304" pitchFamily="18" charset="0"/>
              </a:rPr>
              <a:t>. </a:t>
            </a:r>
            <a:r>
              <a:rPr lang="en-US" sz="2800" dirty="0" err="1">
                <a:ea typeface="Times New Roman" panose="02020603050405020304" pitchFamily="18" charset="0"/>
              </a:rPr>
              <a:t>Har</a:t>
            </a:r>
            <a:r>
              <a:rPr lang="en-US" sz="2800" dirty="0">
                <a:ea typeface="Times New Roman" panose="02020603050405020304" pitchFamily="18" charset="0"/>
              </a:rPr>
              <a:t> </a:t>
            </a:r>
            <a:r>
              <a:rPr lang="en-US" sz="2800" dirty="0" err="1">
                <a:ea typeface="Times New Roman" panose="02020603050405020304" pitchFamily="18" charset="0"/>
              </a:rPr>
              <a:t>xil</a:t>
            </a:r>
            <a:r>
              <a:rPr lang="en-US" sz="2800" dirty="0">
                <a:ea typeface="Times New Roman" panose="02020603050405020304" pitchFamily="18" charset="0"/>
              </a:rPr>
              <a:t> </a:t>
            </a:r>
            <a:r>
              <a:rPr lang="en-US" sz="2800" dirty="0" err="1">
                <a:ea typeface="Times New Roman" panose="02020603050405020304" pitchFamily="18" charset="0"/>
              </a:rPr>
              <a:t>sharoitlarda</a:t>
            </a:r>
            <a:r>
              <a:rPr lang="en-US" sz="2800" dirty="0">
                <a:ea typeface="Times New Roman" panose="02020603050405020304" pitchFamily="18" charset="0"/>
              </a:rPr>
              <a:t> </a:t>
            </a:r>
            <a:r>
              <a:rPr lang="en-US" sz="2800" dirty="0" err="1">
                <a:ea typeface="Times New Roman" panose="02020603050405020304" pitchFamily="18" charset="0"/>
              </a:rPr>
              <a:t>olingan</a:t>
            </a:r>
            <a:r>
              <a:rPr lang="en-US" sz="2800" dirty="0">
                <a:ea typeface="Times New Roman" panose="02020603050405020304" pitchFamily="18" charset="0"/>
              </a:rPr>
              <a:t> </a:t>
            </a:r>
            <a:r>
              <a:rPr lang="en-US" sz="2800" dirty="0" err="1">
                <a:ea typeface="Times New Roman" panose="02020603050405020304" pitchFamily="18" charset="0"/>
              </a:rPr>
              <a:t>ikki</a:t>
            </a:r>
            <a:r>
              <a:rPr lang="en-US" sz="2800" dirty="0">
                <a:ea typeface="Times New Roman" panose="02020603050405020304" pitchFamily="18" charset="0"/>
              </a:rPr>
              <a:t> </a:t>
            </a:r>
            <a:r>
              <a:rPr lang="en-US" sz="2800" dirty="0" err="1">
                <a:ea typeface="Times New Roman" panose="02020603050405020304" pitchFamily="18" charset="0"/>
              </a:rPr>
              <a:t>guruh</a:t>
            </a:r>
            <a:r>
              <a:rPr lang="en-US" sz="2800" dirty="0">
                <a:ea typeface="Times New Roman" panose="02020603050405020304" pitchFamily="18" charset="0"/>
              </a:rPr>
              <a:t> </a:t>
            </a:r>
            <a:r>
              <a:rPr lang="en-US" sz="2800" dirty="0" err="1">
                <a:ea typeface="Times New Roman" panose="02020603050405020304" pitchFamily="18" charset="0"/>
              </a:rPr>
              <a:t>ma’lumotlar</a:t>
            </a:r>
            <a:r>
              <a:rPr lang="en-US" sz="2800" dirty="0">
                <a:ea typeface="Times New Roman" panose="02020603050405020304" pitchFamily="18" charset="0"/>
              </a:rPr>
              <a:t>, </a:t>
            </a:r>
            <a:r>
              <a:rPr lang="en-US" sz="2800" dirty="0" err="1">
                <a:ea typeface="Times New Roman" panose="02020603050405020304" pitchFamily="18" charset="0"/>
              </a:rPr>
              <a:t>bir</a:t>
            </a:r>
            <a:r>
              <a:rPr lang="en-US" sz="2800" dirty="0">
                <a:ea typeface="Times New Roman" panose="02020603050405020304" pitchFamily="18" charset="0"/>
              </a:rPr>
              <a:t> </a:t>
            </a:r>
            <a:r>
              <a:rPr lang="en-US" sz="2800" dirty="0" err="1">
                <a:ea typeface="Times New Roman" panose="02020603050405020304" pitchFamily="18" charset="0"/>
              </a:rPr>
              <a:t>xil</a:t>
            </a:r>
            <a:r>
              <a:rPr lang="en-US" sz="2800" dirty="0">
                <a:ea typeface="Times New Roman" panose="02020603050405020304" pitchFamily="18" charset="0"/>
              </a:rPr>
              <a:t> </a:t>
            </a:r>
            <a:r>
              <a:rPr lang="en-US" sz="2800" dirty="0" err="1">
                <a:ea typeface="Times New Roman" panose="02020603050405020304" pitchFamily="18" charset="0"/>
              </a:rPr>
              <a:t>tarqalish</a:t>
            </a:r>
            <a:r>
              <a:rPr lang="en-US" sz="2800" dirty="0">
                <a:ea typeface="Times New Roman" panose="02020603050405020304" pitchFamily="18" charset="0"/>
              </a:rPr>
              <a:t> </a:t>
            </a:r>
            <a:r>
              <a:rPr lang="en-US" sz="2800" dirty="0" err="1">
                <a:ea typeface="Times New Roman" panose="02020603050405020304" pitchFamily="18" charset="0"/>
              </a:rPr>
              <a:t>funktsiyasiga</a:t>
            </a:r>
            <a:r>
              <a:rPr lang="en-US" sz="2800" dirty="0">
                <a:ea typeface="Times New Roman" panose="02020603050405020304" pitchFamily="18" charset="0"/>
              </a:rPr>
              <a:t> </a:t>
            </a:r>
            <a:r>
              <a:rPr lang="en-US" sz="2800" dirty="0" err="1">
                <a:ea typeface="Times New Roman" panose="02020603050405020304" pitchFamily="18" charset="0"/>
              </a:rPr>
              <a:t>ega</a:t>
            </a:r>
            <a:r>
              <a:rPr lang="en-US" sz="2800" dirty="0">
                <a:ea typeface="Times New Roman" panose="02020603050405020304" pitchFamily="18" charset="0"/>
              </a:rPr>
              <a:t>, </a:t>
            </a:r>
            <a:r>
              <a:rPr lang="en-US" sz="2800" dirty="0" err="1">
                <a:ea typeface="Times New Roman" panose="02020603050405020304" pitchFamily="18" charset="0"/>
              </a:rPr>
              <a:t>bitta</a:t>
            </a:r>
            <a:r>
              <a:rPr lang="en-US" sz="2800" dirty="0">
                <a:ea typeface="Times New Roman" panose="02020603050405020304" pitchFamily="18" charset="0"/>
              </a:rPr>
              <a:t> </a:t>
            </a:r>
            <a:r>
              <a:rPr lang="en-US" sz="2800" dirty="0" err="1">
                <a:ea typeface="Times New Roman" panose="02020603050405020304" pitchFamily="18" charset="0"/>
              </a:rPr>
              <a:t>to’plamga</a:t>
            </a:r>
            <a:r>
              <a:rPr lang="en-US" sz="2800" dirty="0">
                <a:ea typeface="Times New Roman" panose="02020603050405020304" pitchFamily="18" charset="0"/>
              </a:rPr>
              <a:t> </a:t>
            </a:r>
            <a:r>
              <a:rPr lang="en-US" sz="2800" dirty="0" err="1">
                <a:ea typeface="Times New Roman" panose="02020603050405020304" pitchFamily="18" charset="0"/>
              </a:rPr>
              <a:t>tegishli</a:t>
            </a:r>
            <a:r>
              <a:rPr lang="en-US" sz="2800" dirty="0">
                <a:ea typeface="Times New Roman" panose="02020603050405020304" pitchFamily="18" charset="0"/>
              </a:rPr>
              <a:t> </a:t>
            </a:r>
            <a:r>
              <a:rPr lang="en-US" sz="2800" dirty="0" err="1">
                <a:ea typeface="Times New Roman" panose="02020603050405020304" pitchFamily="18" charset="0"/>
              </a:rPr>
              <a:t>bo’lishi</a:t>
            </a:r>
            <a:r>
              <a:rPr lang="en-US" sz="2800" dirty="0">
                <a:ea typeface="Times New Roman" panose="02020603050405020304" pitchFamily="18" charset="0"/>
              </a:rPr>
              <a:t> </a:t>
            </a:r>
            <a:r>
              <a:rPr lang="en-US" sz="2800" dirty="0" err="1">
                <a:ea typeface="Times New Roman" panose="02020603050405020304" pitchFamily="18" charset="0"/>
              </a:rPr>
              <a:t>mumkin</a:t>
            </a:r>
            <a:r>
              <a:rPr lang="en-US" sz="2800" dirty="0">
                <a:ea typeface="Times New Roman" panose="02020603050405020304" pitchFamily="18" charset="0"/>
              </a:rPr>
              <a:t>. </a:t>
            </a:r>
            <a:r>
              <a:rPr lang="en-US" sz="2800" dirty="0" err="1">
                <a:ea typeface="Times New Roman" panose="02020603050405020304" pitchFamily="18" charset="0"/>
              </a:rPr>
              <a:t>Masalan</a:t>
            </a:r>
            <a:r>
              <a:rPr lang="en-US" sz="2800" dirty="0">
                <a:ea typeface="Times New Roman" panose="02020603050405020304" pitchFamily="18" charset="0"/>
              </a:rPr>
              <a:t>, </a:t>
            </a:r>
            <a:r>
              <a:rPr lang="en-US" sz="2800" dirty="0" err="1">
                <a:ea typeface="Times New Roman" panose="02020603050405020304" pitchFamily="18" charset="0"/>
              </a:rPr>
              <a:t>Pirson</a:t>
            </a:r>
            <a:r>
              <a:rPr lang="en-US" sz="2800" dirty="0">
                <a:ea typeface="Times New Roman" panose="02020603050405020304" pitchFamily="18" charset="0"/>
              </a:rPr>
              <a:t> </a:t>
            </a:r>
            <a:r>
              <a:rPr lang="ru-RU" sz="2800" dirty="0">
                <a:ea typeface="Times New Roman" panose="02020603050405020304" pitchFamily="18" charset="0"/>
                <a:cs typeface="Times New Roman" panose="02020603050405020304" pitchFamily="18" charset="0"/>
                <a:sym typeface="Symbol" panose="05050102010706020507" pitchFamily="18" charset="2"/>
              </a:rPr>
              <a:t></a:t>
            </a:r>
            <a:r>
              <a:rPr lang="en-US" sz="2800" baseline="30000" dirty="0">
                <a:ea typeface="Times New Roman" panose="02020603050405020304" pitchFamily="18" charset="0"/>
              </a:rPr>
              <a:t>2</a:t>
            </a:r>
            <a:r>
              <a:rPr lang="en-US" sz="2800" dirty="0">
                <a:ea typeface="Times New Roman" panose="02020603050405020304" pitchFamily="18" charset="0"/>
              </a:rPr>
              <a:t> </a:t>
            </a:r>
            <a:r>
              <a:rPr lang="en-US" sz="2800" dirty="0" err="1">
                <a:ea typeface="Times New Roman" panose="02020603050405020304" pitchFamily="18" charset="0"/>
              </a:rPr>
              <a:t>mezoni</a:t>
            </a:r>
            <a:r>
              <a:rPr lang="en-US" sz="2800" dirty="0">
                <a:ea typeface="Times New Roman" panose="02020603050405020304" pitchFamily="18" charset="0"/>
              </a:rPr>
              <a:t> </a:t>
            </a:r>
            <a:r>
              <a:rPr lang="en-US" sz="2800" dirty="0" err="1">
                <a:ea typeface="Times New Roman" panose="02020603050405020304" pitchFamily="18" charset="0"/>
              </a:rPr>
              <a:t>yordamida</a:t>
            </a:r>
            <a:r>
              <a:rPr lang="en-US" sz="2800" dirty="0">
                <a:ea typeface="Times New Roman" panose="02020603050405020304" pitchFamily="18" charset="0"/>
              </a:rPr>
              <a:t>, </a:t>
            </a:r>
            <a:r>
              <a:rPr lang="en-US" sz="2800" dirty="0" err="1">
                <a:ea typeface="Times New Roman" panose="02020603050405020304" pitchFamily="18" charset="0"/>
              </a:rPr>
              <a:t>taqsimlanish</a:t>
            </a:r>
            <a:r>
              <a:rPr lang="en-US" sz="2800" dirty="0">
                <a:ea typeface="Times New Roman" panose="02020603050405020304" pitchFamily="18" charset="0"/>
              </a:rPr>
              <a:t> </a:t>
            </a:r>
            <a:r>
              <a:rPr lang="en-US" sz="2800" dirty="0" err="1">
                <a:ea typeface="Times New Roman" panose="02020603050405020304" pitchFamily="18" charset="0"/>
              </a:rPr>
              <a:t>parametrlarini</a:t>
            </a:r>
            <a:r>
              <a:rPr lang="en-US" sz="2800" dirty="0">
                <a:ea typeface="Times New Roman" panose="02020603050405020304" pitchFamily="18" charset="0"/>
              </a:rPr>
              <a:t> </a:t>
            </a:r>
            <a:r>
              <a:rPr lang="en-US" sz="2800" dirty="0" err="1">
                <a:ea typeface="Times New Roman" panose="02020603050405020304" pitchFamily="18" charset="0"/>
              </a:rPr>
              <a:t>hisoblash</a:t>
            </a:r>
            <a:r>
              <a:rPr lang="en-US" sz="2800" dirty="0">
                <a:ea typeface="Times New Roman" panose="02020603050405020304" pitchFamily="18" charset="0"/>
              </a:rPr>
              <a:t> </a:t>
            </a:r>
            <a:r>
              <a:rPr lang="en-US" sz="2800" dirty="0" err="1">
                <a:ea typeface="Times New Roman" panose="02020603050405020304" pitchFamily="18" charset="0"/>
              </a:rPr>
              <a:t>orqali</a:t>
            </a:r>
            <a:r>
              <a:rPr lang="en-US" sz="2800" dirty="0">
                <a:ea typeface="Times New Roman" panose="02020603050405020304" pitchFamily="18" charset="0"/>
              </a:rPr>
              <a:t>, </a:t>
            </a:r>
            <a:r>
              <a:rPr lang="en-US" sz="2800" dirty="0" err="1">
                <a:ea typeface="Times New Roman" panose="02020603050405020304" pitchFamily="18" charset="0"/>
              </a:rPr>
              <a:t>analitik</a:t>
            </a:r>
            <a:r>
              <a:rPr lang="en-US" sz="2800" dirty="0">
                <a:ea typeface="Times New Roman" panose="02020603050405020304" pitchFamily="18" charset="0"/>
              </a:rPr>
              <a:t> </a:t>
            </a:r>
            <a:r>
              <a:rPr lang="en-US" sz="2800" dirty="0" err="1">
                <a:ea typeface="Times New Roman" panose="02020603050405020304" pitchFamily="18" charset="0"/>
              </a:rPr>
              <a:t>aniqlangan</a:t>
            </a:r>
            <a:r>
              <a:rPr lang="en-US" sz="2800" dirty="0">
                <a:ea typeface="Times New Roman" panose="02020603050405020304" pitchFamily="18" charset="0"/>
              </a:rPr>
              <a:t> </a:t>
            </a:r>
            <a:r>
              <a:rPr lang="en-US" sz="2800" dirty="0" err="1">
                <a:ea typeface="Times New Roman" panose="02020603050405020304" pitchFamily="18" charset="0"/>
              </a:rPr>
              <a:t>va</a:t>
            </a:r>
            <a:r>
              <a:rPr lang="en-US" sz="2800" dirty="0">
                <a:ea typeface="Times New Roman" panose="02020603050405020304" pitchFamily="18" charset="0"/>
              </a:rPr>
              <a:t> </a:t>
            </a:r>
            <a:r>
              <a:rPr lang="en-US" sz="2800" dirty="0" err="1">
                <a:ea typeface="Times New Roman" panose="02020603050405020304" pitchFamily="18" charset="0"/>
              </a:rPr>
              <a:t>tajriba</a:t>
            </a:r>
            <a:r>
              <a:rPr lang="en-US" sz="2800" dirty="0">
                <a:ea typeface="Times New Roman" panose="02020603050405020304" pitchFamily="18" charset="0"/>
              </a:rPr>
              <a:t> </a:t>
            </a:r>
            <a:r>
              <a:rPr lang="en-US" sz="2800" dirty="0" err="1">
                <a:ea typeface="Times New Roman" panose="02020603050405020304" pitchFamily="18" charset="0"/>
              </a:rPr>
              <a:t>ma’lumotlariga</a:t>
            </a:r>
            <a:r>
              <a:rPr lang="en-US" sz="2800" dirty="0">
                <a:ea typeface="Times New Roman" panose="02020603050405020304" pitchFamily="18" charset="0"/>
              </a:rPr>
              <a:t> </a:t>
            </a:r>
            <a:r>
              <a:rPr lang="en-US" sz="2800" dirty="0" err="1">
                <a:ea typeface="Times New Roman" panose="02020603050405020304" pitchFamily="18" charset="0"/>
              </a:rPr>
              <a:t>ko’ra</a:t>
            </a:r>
            <a:r>
              <a:rPr lang="en-US" sz="2800" dirty="0">
                <a:ea typeface="Times New Roman" panose="02020603050405020304" pitchFamily="18" charset="0"/>
              </a:rPr>
              <a:t> </a:t>
            </a:r>
            <a:r>
              <a:rPr lang="en-US" sz="2800" dirty="0" err="1">
                <a:ea typeface="Times New Roman" panose="02020603050405020304" pitchFamily="18" charset="0"/>
              </a:rPr>
              <a:t>olingan</a:t>
            </a:r>
            <a:r>
              <a:rPr lang="en-US" sz="2800" dirty="0">
                <a:ea typeface="Times New Roman" panose="02020603050405020304" pitchFamily="18" charset="0"/>
              </a:rPr>
              <a:t> </a:t>
            </a:r>
            <a:r>
              <a:rPr lang="en-US" sz="2800" dirty="0" err="1">
                <a:ea typeface="Times New Roman" panose="02020603050405020304" pitchFamily="18" charset="0"/>
              </a:rPr>
              <a:t>statistik</a:t>
            </a:r>
            <a:r>
              <a:rPr lang="en-US" sz="2800" dirty="0">
                <a:ea typeface="Times New Roman" panose="02020603050405020304" pitchFamily="18" charset="0"/>
              </a:rPr>
              <a:t> </a:t>
            </a:r>
            <a:r>
              <a:rPr lang="en-US" sz="2800" dirty="0" err="1">
                <a:ea typeface="Times New Roman" panose="02020603050405020304" pitchFamily="18" charset="0"/>
              </a:rPr>
              <a:t>taqsimlanishlarning</a:t>
            </a:r>
            <a:r>
              <a:rPr lang="en-US" sz="2800" dirty="0">
                <a:ea typeface="Times New Roman" panose="02020603050405020304" pitchFamily="18" charset="0"/>
              </a:rPr>
              <a:t> </a:t>
            </a:r>
            <a:r>
              <a:rPr lang="en-US" sz="2800" dirty="0" err="1">
                <a:ea typeface="Times New Roman" panose="02020603050405020304" pitchFamily="18" charset="0"/>
              </a:rPr>
              <a:t>mos</a:t>
            </a:r>
            <a:r>
              <a:rPr lang="en-US" sz="2800" dirty="0">
                <a:ea typeface="Times New Roman" panose="02020603050405020304" pitchFamily="18" charset="0"/>
              </a:rPr>
              <a:t> </a:t>
            </a:r>
            <a:r>
              <a:rPr lang="en-US" sz="2800" dirty="0" err="1">
                <a:ea typeface="Times New Roman" panose="02020603050405020304" pitchFamily="18" charset="0"/>
              </a:rPr>
              <a:t>kelishini</a:t>
            </a:r>
            <a:r>
              <a:rPr lang="en-US" sz="2800" dirty="0">
                <a:ea typeface="Times New Roman" panose="02020603050405020304" pitchFamily="18" charset="0"/>
              </a:rPr>
              <a:t> </a:t>
            </a:r>
            <a:r>
              <a:rPr lang="en-US" sz="2800" dirty="0" err="1">
                <a:ea typeface="Times New Roman" panose="02020603050405020304" pitchFamily="18" charset="0"/>
              </a:rPr>
              <a:t>tekshirib</a:t>
            </a:r>
            <a:r>
              <a:rPr lang="en-US" sz="2800" dirty="0">
                <a:ea typeface="Times New Roman" panose="02020603050405020304" pitchFamily="18" charset="0"/>
              </a:rPr>
              <a:t> </a:t>
            </a:r>
            <a:r>
              <a:rPr lang="en-US" sz="2800" dirty="0" err="1">
                <a:ea typeface="Times New Roman" panose="02020603050405020304" pitchFamily="18" charset="0"/>
              </a:rPr>
              <a:t>ko’rish</a:t>
            </a:r>
            <a:r>
              <a:rPr lang="en-US" sz="2800" dirty="0">
                <a:ea typeface="Times New Roman" panose="02020603050405020304" pitchFamily="18" charset="0"/>
              </a:rPr>
              <a:t>  </a:t>
            </a:r>
            <a:r>
              <a:rPr lang="en-US" sz="2800" dirty="0" err="1">
                <a:ea typeface="Times New Roman" panose="02020603050405020304" pitchFamily="18" charset="0"/>
              </a:rPr>
              <a:t>mumkin</a:t>
            </a:r>
            <a:r>
              <a:rPr lang="en-US" sz="2800" dirty="0">
                <a:ea typeface="Times New Roman" panose="02020603050405020304" pitchFamily="18" charset="0"/>
              </a:rPr>
              <a:t>. </a:t>
            </a:r>
            <a:r>
              <a:rPr lang="en-US" sz="2800" dirty="0" err="1">
                <a:ea typeface="Times New Roman" panose="02020603050405020304" pitchFamily="18" charset="0"/>
              </a:rPr>
              <a:t>Pirson</a:t>
            </a:r>
            <a:r>
              <a:rPr lang="en-US" sz="2800" dirty="0">
                <a:ea typeface="Times New Roman" panose="02020603050405020304" pitchFamily="18" charset="0"/>
              </a:rPr>
              <a:t> </a:t>
            </a:r>
            <a:r>
              <a:rPr lang="en-US" sz="2800" dirty="0" err="1">
                <a:ea typeface="Times New Roman" panose="02020603050405020304" pitchFamily="18" charset="0"/>
              </a:rPr>
              <a:t>bo’yicha</a:t>
            </a:r>
            <a:r>
              <a:rPr lang="en-US" sz="2800" dirty="0">
                <a:ea typeface="Times New Roman" panose="02020603050405020304" pitchFamily="18" charset="0"/>
              </a:rPr>
              <a:t> </a:t>
            </a:r>
            <a:r>
              <a:rPr lang="ru-RU" sz="2800" dirty="0">
                <a:ea typeface="Times New Roman" panose="02020603050405020304" pitchFamily="18" charset="0"/>
                <a:cs typeface="Times New Roman" panose="02020603050405020304" pitchFamily="18" charset="0"/>
                <a:sym typeface="Symbol" panose="05050102010706020507" pitchFamily="18" charset="2"/>
              </a:rPr>
              <a:t></a:t>
            </a:r>
            <a:r>
              <a:rPr lang="en-US" sz="2800" baseline="30000" dirty="0">
                <a:ea typeface="Times New Roman" panose="02020603050405020304" pitchFamily="18" charset="0"/>
              </a:rPr>
              <a:t>2</a:t>
            </a:r>
            <a:r>
              <a:rPr lang="en-US" sz="2800" dirty="0">
                <a:ea typeface="Times New Roman" panose="02020603050405020304" pitchFamily="18" charset="0"/>
              </a:rPr>
              <a:t> </a:t>
            </a:r>
            <a:r>
              <a:rPr lang="en-US" sz="2800" dirty="0" err="1">
                <a:ea typeface="Times New Roman" panose="02020603050405020304" pitchFamily="18" charset="0"/>
              </a:rPr>
              <a:t>taqsimlanish</a:t>
            </a:r>
            <a:r>
              <a:rPr lang="en-US" sz="2800" dirty="0">
                <a:ea typeface="Times New Roman" panose="02020603050405020304" pitchFamily="18" charset="0"/>
              </a:rPr>
              <a:t>, </a:t>
            </a:r>
            <a:r>
              <a:rPr lang="en-US" sz="2800" dirty="0" err="1">
                <a:ea typeface="Times New Roman" panose="02020603050405020304" pitchFamily="18" charset="0"/>
              </a:rPr>
              <a:t>analitik</a:t>
            </a:r>
            <a:r>
              <a:rPr lang="en-US" sz="2800" dirty="0">
                <a:ea typeface="Times New Roman" panose="02020603050405020304" pitchFamily="18" charset="0"/>
              </a:rPr>
              <a:t> </a:t>
            </a:r>
            <a:r>
              <a:rPr lang="en-US" sz="2800" dirty="0" err="1">
                <a:ea typeface="Times New Roman" panose="02020603050405020304" pitchFamily="18" charset="0"/>
              </a:rPr>
              <a:t>va</a:t>
            </a:r>
            <a:r>
              <a:rPr lang="en-US" sz="2800" dirty="0">
                <a:ea typeface="Times New Roman" panose="02020603050405020304" pitchFamily="18" charset="0"/>
              </a:rPr>
              <a:t> </a:t>
            </a:r>
            <a:r>
              <a:rPr lang="en-US" sz="2800" dirty="0" err="1">
                <a:ea typeface="Times New Roman" panose="02020603050405020304" pitchFamily="18" charset="0"/>
              </a:rPr>
              <a:t>statistik</a:t>
            </a:r>
            <a:r>
              <a:rPr lang="en-US" sz="2800" dirty="0">
                <a:ea typeface="Times New Roman" panose="02020603050405020304" pitchFamily="18" charset="0"/>
              </a:rPr>
              <a:t> </a:t>
            </a:r>
            <a:r>
              <a:rPr lang="en-US" sz="2800" dirty="0" err="1">
                <a:ea typeface="Times New Roman" panose="02020603050405020304" pitchFamily="18" charset="0"/>
              </a:rPr>
              <a:t>taqsimlanishlar</a:t>
            </a:r>
            <a:r>
              <a:rPr lang="en-US" sz="2800" dirty="0">
                <a:ea typeface="Times New Roman" panose="02020603050405020304" pitchFamily="18" charset="0"/>
              </a:rPr>
              <a:t> </a:t>
            </a:r>
            <a:r>
              <a:rPr lang="en-US" sz="2800" dirty="0" err="1">
                <a:ea typeface="Times New Roman" panose="02020603050405020304" pitchFamily="18" charset="0"/>
              </a:rPr>
              <a:t>orasidagi</a:t>
            </a:r>
            <a:r>
              <a:rPr lang="en-US" sz="2800" dirty="0">
                <a:ea typeface="Times New Roman" panose="02020603050405020304" pitchFamily="18" charset="0"/>
              </a:rPr>
              <a:t> </a:t>
            </a:r>
            <a:r>
              <a:rPr lang="en-US" sz="2800" dirty="0" err="1">
                <a:ea typeface="Times New Roman" panose="02020603050405020304" pitchFamily="18" charset="0"/>
              </a:rPr>
              <a:t>farq</a:t>
            </a:r>
            <a:r>
              <a:rPr lang="en-US" sz="2800" dirty="0">
                <a:ea typeface="Times New Roman" panose="02020603050405020304" pitchFamily="18" charset="0"/>
              </a:rPr>
              <a:t> </a:t>
            </a:r>
            <a:r>
              <a:rPr lang="en-US" sz="2800" dirty="0" err="1">
                <a:ea typeface="Times New Roman" panose="02020603050405020304" pitchFamily="18" charset="0"/>
              </a:rPr>
              <a:t>o’lchovi</a:t>
            </a:r>
            <a:r>
              <a:rPr lang="en-US" sz="2800" dirty="0">
                <a:ea typeface="Times New Roman" panose="02020603050405020304" pitchFamily="18" charset="0"/>
              </a:rPr>
              <a:t> </a:t>
            </a:r>
            <a:r>
              <a:rPr lang="en-US" sz="2800" dirty="0" err="1">
                <a:ea typeface="Times New Roman" panose="02020603050405020304" pitchFamily="18" charset="0"/>
              </a:rPr>
              <a:t>bo’lib</a:t>
            </a:r>
            <a:r>
              <a:rPr lang="en-US" sz="2800" dirty="0">
                <a:ea typeface="Times New Roman" panose="02020603050405020304" pitchFamily="18" charset="0"/>
              </a:rPr>
              <a:t>, </a:t>
            </a:r>
            <a:r>
              <a:rPr lang="en-US" sz="2800" dirty="0" err="1">
                <a:ea typeface="Times New Roman" panose="02020603050405020304" pitchFamily="18" charset="0"/>
              </a:rPr>
              <a:t>tajribalarni</a:t>
            </a:r>
            <a:r>
              <a:rPr lang="en-US" sz="2800" dirty="0">
                <a:ea typeface="Times New Roman" panose="02020603050405020304" pitchFamily="18" charset="0"/>
              </a:rPr>
              <a:t> </a:t>
            </a:r>
            <a:r>
              <a:rPr lang="en-US" sz="2800" dirty="0" err="1">
                <a:ea typeface="Times New Roman" panose="02020603050405020304" pitchFamily="18" charset="0"/>
              </a:rPr>
              <a:t>soni</a:t>
            </a:r>
            <a:r>
              <a:rPr lang="en-US" sz="2800" dirty="0">
                <a:ea typeface="Times New Roman" panose="02020603050405020304" pitchFamily="18" charset="0"/>
              </a:rPr>
              <a:t>  </a:t>
            </a:r>
            <a:r>
              <a:rPr lang="en-US" sz="2800" dirty="0" err="1">
                <a:ea typeface="Times New Roman" panose="02020603050405020304" pitchFamily="18" charset="0"/>
              </a:rPr>
              <a:t>va</a:t>
            </a:r>
            <a:r>
              <a:rPr lang="en-US" sz="2800" dirty="0">
                <a:ea typeface="Times New Roman" panose="02020603050405020304" pitchFamily="18" charset="0"/>
              </a:rPr>
              <a:t> </a:t>
            </a:r>
            <a:r>
              <a:rPr lang="en-US" sz="2800" dirty="0" err="1">
                <a:ea typeface="Times New Roman" panose="02020603050405020304" pitchFamily="18" charset="0"/>
              </a:rPr>
              <a:t>taqsimlanish</a:t>
            </a:r>
            <a:r>
              <a:rPr lang="en-US" sz="2800" dirty="0">
                <a:ea typeface="Times New Roman" panose="02020603050405020304" pitchFamily="18" charset="0"/>
              </a:rPr>
              <a:t>  </a:t>
            </a:r>
            <a:r>
              <a:rPr lang="en-US" sz="2800" dirty="0" err="1">
                <a:ea typeface="Times New Roman" panose="02020603050405020304" pitchFamily="18" charset="0"/>
              </a:rPr>
              <a:t>funktsiyasiga</a:t>
            </a:r>
            <a:r>
              <a:rPr lang="en-US" sz="2800" dirty="0">
                <a:ea typeface="Times New Roman" panose="02020603050405020304" pitchFamily="18" charset="0"/>
              </a:rPr>
              <a:t> </a:t>
            </a:r>
            <a:r>
              <a:rPr lang="en-US" sz="2800" dirty="0" err="1">
                <a:ea typeface="Times New Roman" panose="02020603050405020304" pitchFamily="18" charset="0"/>
              </a:rPr>
              <a:t>amaliy</a:t>
            </a:r>
            <a:r>
              <a:rPr lang="en-US" sz="2800" dirty="0">
                <a:ea typeface="Times New Roman" panose="02020603050405020304" pitchFamily="18" charset="0"/>
              </a:rPr>
              <a:t> </a:t>
            </a:r>
            <a:r>
              <a:rPr lang="en-US" sz="2800" dirty="0" err="1">
                <a:ea typeface="Times New Roman" panose="02020603050405020304" pitchFamily="18" charset="0"/>
              </a:rPr>
              <a:t>jihatdan</a:t>
            </a:r>
            <a:r>
              <a:rPr lang="en-US" sz="2800" dirty="0">
                <a:ea typeface="Times New Roman" panose="02020603050405020304" pitchFamily="18" charset="0"/>
              </a:rPr>
              <a:t> </a:t>
            </a:r>
            <a:r>
              <a:rPr lang="en-US" sz="2800" dirty="0" err="1">
                <a:ea typeface="Times New Roman" panose="02020603050405020304" pitchFamily="18" charset="0"/>
              </a:rPr>
              <a:t>bog’liq</a:t>
            </a:r>
            <a:r>
              <a:rPr lang="en-US" sz="2800" dirty="0">
                <a:ea typeface="Times New Roman" panose="02020603050405020304" pitchFamily="18" charset="0"/>
              </a:rPr>
              <a:t> </a:t>
            </a:r>
            <a:r>
              <a:rPr lang="en-US" sz="2800" dirty="0" err="1">
                <a:ea typeface="Times New Roman" panose="02020603050405020304" pitchFamily="18" charset="0"/>
              </a:rPr>
              <a:t>bo’lmaydi</a:t>
            </a:r>
            <a:r>
              <a:rPr lang="en-US" sz="2800" dirty="0">
                <a:ea typeface="Times New Roman" panose="02020603050405020304" pitchFamily="18" charset="0"/>
              </a:rPr>
              <a:t>, </a:t>
            </a:r>
            <a:r>
              <a:rPr lang="en-US" sz="2800" dirty="0" err="1">
                <a:ea typeface="Times New Roman" panose="02020603050405020304" pitchFamily="18" charset="0"/>
              </a:rPr>
              <a:t>balki</a:t>
            </a:r>
            <a:r>
              <a:rPr lang="en-US" sz="2800" dirty="0">
                <a:ea typeface="Times New Roman" panose="02020603050405020304" pitchFamily="18" charset="0"/>
              </a:rPr>
              <a:t> r </a:t>
            </a:r>
            <a:r>
              <a:rPr lang="en-US" sz="2800" dirty="0" err="1">
                <a:ea typeface="Times New Roman" panose="02020603050405020304" pitchFamily="18" charset="0"/>
              </a:rPr>
              <a:t>oraliqlar</a:t>
            </a:r>
            <a:r>
              <a:rPr lang="en-US" sz="2800" dirty="0">
                <a:ea typeface="Times New Roman" panose="02020603050405020304" pitchFamily="18" charset="0"/>
              </a:rPr>
              <a:t> (</a:t>
            </a:r>
            <a:r>
              <a:rPr lang="en-US" sz="2800" dirty="0" err="1">
                <a:ea typeface="Times New Roman" panose="02020603050405020304" pitchFamily="18" charset="0"/>
              </a:rPr>
              <a:t>razryadlar</a:t>
            </a:r>
            <a:r>
              <a:rPr lang="en-US" sz="2800" dirty="0">
                <a:ea typeface="Times New Roman" panose="02020603050405020304" pitchFamily="18" charset="0"/>
              </a:rPr>
              <a:t>) </a:t>
            </a:r>
            <a:r>
              <a:rPr lang="en-US" sz="2800" dirty="0" err="1">
                <a:ea typeface="Times New Roman" panose="02020603050405020304" pitchFamily="18" charset="0"/>
              </a:rPr>
              <a:t>soniga</a:t>
            </a:r>
            <a:r>
              <a:rPr lang="en-US" sz="2800" dirty="0">
                <a:ea typeface="Times New Roman" panose="02020603050405020304" pitchFamily="18" charset="0"/>
              </a:rPr>
              <a:t> </a:t>
            </a:r>
            <a:r>
              <a:rPr lang="en-US" sz="2800" dirty="0" err="1">
                <a:ea typeface="Times New Roman" panose="02020603050405020304" pitchFamily="18" charset="0"/>
              </a:rPr>
              <a:t>bog’liqdir</a:t>
            </a:r>
            <a:r>
              <a:rPr lang="en-US" sz="2800" dirty="0">
                <a:ea typeface="Times New Roman" panose="02020603050405020304" pitchFamily="18" charset="0"/>
              </a:rPr>
              <a:t>.</a:t>
            </a:r>
            <a:endParaRPr lang="en-US" sz="2800" b="1" i="1" dirty="0"/>
          </a:p>
        </p:txBody>
      </p:sp>
    </p:spTree>
    <p:extLst>
      <p:ext uri="{BB962C8B-B14F-4D97-AF65-F5344CB8AC3E}">
        <p14:creationId xmlns:p14="http://schemas.microsoft.com/office/powerpoint/2010/main" val="309881889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685800" y="123825"/>
            <a:ext cx="10394707" cy="5419725"/>
          </a:xfrm>
        </p:spPr>
        <p:txBody>
          <a:bodyPr>
            <a:noAutofit/>
          </a:bodyPr>
          <a:lstStyle/>
          <a:p>
            <a:pPr marL="0" indent="0" algn="just">
              <a:lnSpc>
                <a:spcPct val="100000"/>
              </a:lnSpc>
              <a:spcBef>
                <a:spcPts val="0"/>
              </a:spcBef>
              <a:spcAft>
                <a:spcPts val="0"/>
              </a:spcAft>
              <a:buNone/>
            </a:pPr>
            <a:r>
              <a:rPr lang="en-US" sz="2800" dirty="0" err="1">
                <a:ea typeface="Times New Roman" panose="02020603050405020304" pitchFamily="18" charset="0"/>
                <a:cs typeface="Times New Roman" panose="02020603050405020304" pitchFamily="18" charset="0"/>
              </a:rPr>
              <a:t>Butun</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sonlar</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bilan</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ishlash</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va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hisoblarni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oson</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bo’lishi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uchun</a:t>
            </a:r>
            <a:r>
              <a:rPr lang="en-US" sz="2800" dirty="0">
                <a:ea typeface="Times New Roman" panose="02020603050405020304" pitchFamily="18" charset="0"/>
                <a:cs typeface="Times New Roman" panose="02020603050405020304" pitchFamily="18" charset="0"/>
              </a:rPr>
              <a:t> </a:t>
            </a:r>
            <a:r>
              <a:rPr lang="ru-RU" sz="2800" dirty="0">
                <a:ea typeface="Times New Roman" panose="02020603050405020304" pitchFamily="18" charset="0"/>
                <a:cs typeface="Times New Roman" panose="02020603050405020304" pitchFamily="18" charset="0"/>
                <a:sym typeface="Symbol" panose="05050102010706020507" pitchFamily="18" charset="2"/>
              </a:rPr>
              <a:t></a:t>
            </a:r>
            <a:r>
              <a:rPr lang="en-US" sz="2800" baseline="30000" dirty="0">
                <a:ea typeface="Times New Roman" panose="02020603050405020304" pitchFamily="18" charset="0"/>
                <a:cs typeface="Times New Roman" panose="02020603050405020304" pitchFamily="18" charset="0"/>
              </a:rPr>
              <a:t>2</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ushbu</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formulada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aniqlanadi</a:t>
            </a:r>
            <a:r>
              <a:rPr lang="en-US" sz="2800" dirty="0" smtClean="0">
                <a:ea typeface="Times New Roman" panose="02020603050405020304" pitchFamily="18" charset="0"/>
                <a:cs typeface="Times New Roman" panose="02020603050405020304" pitchFamily="18" charset="0"/>
              </a:rPr>
              <a:t>:</a:t>
            </a:r>
          </a:p>
          <a:p>
            <a:pPr marL="0" indent="0" algn="just">
              <a:lnSpc>
                <a:spcPct val="100000"/>
              </a:lnSpc>
              <a:spcBef>
                <a:spcPts val="0"/>
              </a:spcBef>
              <a:spcAft>
                <a:spcPts val="0"/>
              </a:spcAft>
              <a:buNone/>
            </a:pPr>
            <a:endParaRPr lang="en-US" sz="2800" dirty="0">
              <a:ea typeface="Times New Roman" panose="02020603050405020304" pitchFamily="18" charset="0"/>
              <a:cs typeface="Times New Roman" panose="02020603050405020304" pitchFamily="18" charset="0"/>
            </a:endParaRPr>
          </a:p>
          <a:p>
            <a:pPr marL="0" indent="0" algn="just">
              <a:lnSpc>
                <a:spcPct val="100000"/>
              </a:lnSpc>
              <a:spcBef>
                <a:spcPts val="0"/>
              </a:spcBef>
              <a:spcAft>
                <a:spcPts val="0"/>
              </a:spcAft>
              <a:buNone/>
            </a:pPr>
            <a:endParaRPr lang="ru-RU" sz="2800" dirty="0">
              <a:ea typeface="Times New Roman" panose="02020603050405020304" pitchFamily="18" charset="0"/>
              <a:cs typeface="Times New Roman" panose="02020603050405020304" pitchFamily="18" charset="0"/>
            </a:endParaRPr>
          </a:p>
          <a:p>
            <a:pPr marL="0" indent="447675" algn="just">
              <a:lnSpc>
                <a:spcPct val="100000"/>
              </a:lnSpc>
              <a:spcBef>
                <a:spcPts val="0"/>
              </a:spcBef>
              <a:spcAft>
                <a:spcPts val="0"/>
              </a:spcAft>
              <a:buNone/>
            </a:pPr>
            <a:r>
              <a:rPr lang="en-US" sz="2800" dirty="0" err="1">
                <a:ea typeface="Times New Roman" panose="02020603050405020304" pitchFamily="18" charset="0"/>
              </a:rPr>
              <a:t>bu</a:t>
            </a:r>
            <a:r>
              <a:rPr lang="en-US" sz="2800" dirty="0">
                <a:ea typeface="Times New Roman" panose="02020603050405020304" pitchFamily="18" charset="0"/>
              </a:rPr>
              <a:t> </a:t>
            </a:r>
            <a:r>
              <a:rPr lang="en-US" sz="2800" dirty="0" err="1">
                <a:ea typeface="Times New Roman" panose="02020603050405020304" pitchFamily="18" charset="0"/>
              </a:rPr>
              <a:t>yerda</a:t>
            </a:r>
            <a:r>
              <a:rPr lang="en-US" sz="2800" dirty="0">
                <a:ea typeface="Times New Roman" panose="02020603050405020304" pitchFamily="18" charset="0"/>
              </a:rPr>
              <a:t>: </a:t>
            </a:r>
            <a:r>
              <a:rPr lang="en-US" sz="2800" dirty="0" err="1">
                <a:ea typeface="Times New Roman" panose="02020603050405020304" pitchFamily="18" charset="0"/>
              </a:rPr>
              <a:t>n</a:t>
            </a:r>
            <a:r>
              <a:rPr lang="en-US" sz="2800" baseline="-25000" dirty="0" err="1">
                <a:ea typeface="Times New Roman" panose="02020603050405020304" pitchFamily="18" charset="0"/>
              </a:rPr>
              <a:t>i</a:t>
            </a:r>
            <a:r>
              <a:rPr lang="en-US" sz="2800" dirty="0">
                <a:ea typeface="Times New Roman" panose="02020603050405020304" pitchFamily="18" charset="0"/>
              </a:rPr>
              <a:t> - </a:t>
            </a:r>
            <a:r>
              <a:rPr lang="en-US" sz="2800" i="1" dirty="0" err="1">
                <a:ea typeface="Times New Roman" panose="02020603050405020304" pitchFamily="18" charset="0"/>
              </a:rPr>
              <a:t>i</a:t>
            </a:r>
            <a:r>
              <a:rPr lang="en-US" sz="2800" dirty="0" err="1">
                <a:ea typeface="Times New Roman" panose="02020603050405020304" pitchFamily="18" charset="0"/>
              </a:rPr>
              <a:t>-oraliqdagi</a:t>
            </a:r>
            <a:r>
              <a:rPr lang="en-US" sz="2800" dirty="0">
                <a:ea typeface="Times New Roman" panose="02020603050405020304" pitchFamily="18" charset="0"/>
              </a:rPr>
              <a:t> </a:t>
            </a:r>
            <a:r>
              <a:rPr lang="en-US" sz="2800" dirty="0" err="1">
                <a:ea typeface="Times New Roman" panose="02020603050405020304" pitchFamily="18" charset="0"/>
              </a:rPr>
              <a:t>qiymatlar</a:t>
            </a:r>
            <a:r>
              <a:rPr lang="en-US" sz="2800" dirty="0">
                <a:ea typeface="Times New Roman" panose="02020603050405020304" pitchFamily="18" charset="0"/>
              </a:rPr>
              <a:t> </a:t>
            </a:r>
            <a:r>
              <a:rPr lang="en-US" sz="2800" dirty="0" err="1">
                <a:ea typeface="Times New Roman" panose="02020603050405020304" pitchFamily="18" charset="0"/>
              </a:rPr>
              <a:t>soni</a:t>
            </a:r>
            <a:r>
              <a:rPr lang="en-US" sz="2800" dirty="0">
                <a:ea typeface="Times New Roman" panose="02020603050405020304" pitchFamily="18" charset="0"/>
              </a:rPr>
              <a:t>; p</a:t>
            </a:r>
            <a:r>
              <a:rPr lang="en-US" sz="2800" baseline="-25000" dirty="0">
                <a:ea typeface="Times New Roman" panose="02020603050405020304" pitchFamily="18" charset="0"/>
              </a:rPr>
              <a:t>i</a:t>
            </a:r>
            <a:r>
              <a:rPr lang="en-US" sz="2800" dirty="0">
                <a:ea typeface="Times New Roman" panose="02020603050405020304" pitchFamily="18" charset="0"/>
              </a:rPr>
              <a:t> - </a:t>
            </a:r>
            <a:r>
              <a:rPr lang="en-US" sz="2800" i="1" dirty="0" err="1">
                <a:ea typeface="Times New Roman" panose="02020603050405020304" pitchFamily="18" charset="0"/>
              </a:rPr>
              <a:t>i</a:t>
            </a:r>
            <a:r>
              <a:rPr lang="en-US" sz="2800" dirty="0" err="1">
                <a:ea typeface="Times New Roman" panose="02020603050405020304" pitchFamily="18" charset="0"/>
              </a:rPr>
              <a:t>-oraliqdagi</a:t>
            </a:r>
            <a:r>
              <a:rPr lang="en-US" sz="2800" dirty="0">
                <a:ea typeface="Times New Roman" panose="02020603050405020304" pitchFamily="18" charset="0"/>
              </a:rPr>
              <a:t> </a:t>
            </a:r>
            <a:r>
              <a:rPr lang="en-US" sz="2800" dirty="0" err="1">
                <a:ea typeface="Times New Roman" panose="02020603050405020304" pitchFamily="18" charset="0"/>
              </a:rPr>
              <a:t>analitik</a:t>
            </a:r>
            <a:r>
              <a:rPr lang="en-US" sz="2800" dirty="0">
                <a:ea typeface="Times New Roman" panose="02020603050405020304" pitchFamily="18" charset="0"/>
              </a:rPr>
              <a:t> </a:t>
            </a:r>
            <a:r>
              <a:rPr lang="en-US" sz="2800" dirty="0" err="1">
                <a:ea typeface="Times New Roman" panose="02020603050405020304" pitchFamily="18" charset="0"/>
              </a:rPr>
              <a:t>ehtimollik</a:t>
            </a:r>
            <a:r>
              <a:rPr lang="en-US" sz="2800" dirty="0">
                <a:ea typeface="Times New Roman" panose="02020603050405020304" pitchFamily="18" charset="0"/>
              </a:rPr>
              <a:t>; </a:t>
            </a:r>
            <a:endParaRPr lang="en-US" sz="2800" dirty="0" smtClean="0">
              <a:ea typeface="Times New Roman" panose="02020603050405020304" pitchFamily="18" charset="0"/>
            </a:endParaRPr>
          </a:p>
          <a:p>
            <a:pPr marL="0" indent="447675" algn="just">
              <a:lnSpc>
                <a:spcPct val="100000"/>
              </a:lnSpc>
              <a:spcBef>
                <a:spcPts val="0"/>
              </a:spcBef>
              <a:spcAft>
                <a:spcPts val="600"/>
              </a:spcAft>
              <a:buNone/>
            </a:pPr>
            <a:r>
              <a:rPr lang="en-US" sz="2800" dirty="0" smtClean="0">
                <a:ea typeface="Times New Roman" panose="02020603050405020304" pitchFamily="18" charset="0"/>
              </a:rPr>
              <a:t>               -</a:t>
            </a:r>
            <a:r>
              <a:rPr lang="en-US" sz="2800" dirty="0" err="1" smtClean="0">
                <a:ea typeface="Times New Roman" panose="02020603050405020304" pitchFamily="18" charset="0"/>
              </a:rPr>
              <a:t>mustaqil</a:t>
            </a:r>
            <a:r>
              <a:rPr lang="en-US" sz="2800" dirty="0" smtClean="0">
                <a:ea typeface="Times New Roman" panose="02020603050405020304" pitchFamily="18" charset="0"/>
              </a:rPr>
              <a:t> </a:t>
            </a:r>
            <a:r>
              <a:rPr lang="en-US" sz="2800" dirty="0" err="1">
                <a:ea typeface="Times New Roman" panose="02020603050405020304" pitchFamily="18" charset="0"/>
              </a:rPr>
              <a:t>tajribalarning</a:t>
            </a:r>
            <a:r>
              <a:rPr lang="en-US" sz="2800" dirty="0">
                <a:ea typeface="Times New Roman" panose="02020603050405020304" pitchFamily="18" charset="0"/>
              </a:rPr>
              <a:t> </a:t>
            </a:r>
            <a:r>
              <a:rPr lang="en-US" sz="2800" dirty="0" err="1">
                <a:ea typeface="Times New Roman" panose="02020603050405020304" pitchFamily="18" charset="0"/>
              </a:rPr>
              <a:t>umumiy</a:t>
            </a:r>
            <a:r>
              <a:rPr lang="en-US" sz="2800" dirty="0">
                <a:ea typeface="Times New Roman" panose="02020603050405020304" pitchFamily="18" charset="0"/>
              </a:rPr>
              <a:t> </a:t>
            </a:r>
            <a:r>
              <a:rPr lang="en-US" sz="2800" dirty="0" err="1" smtClean="0">
                <a:ea typeface="Times New Roman" panose="02020603050405020304" pitchFamily="18" charset="0"/>
              </a:rPr>
              <a:t>soni</a:t>
            </a:r>
            <a:endParaRPr lang="en-US" sz="2800" dirty="0" smtClean="0">
              <a:ea typeface="Times New Roman" panose="02020603050405020304" pitchFamily="18" charset="0"/>
            </a:endParaRPr>
          </a:p>
          <a:p>
            <a:pPr marL="0" indent="447675" algn="just">
              <a:lnSpc>
                <a:spcPct val="100000"/>
              </a:lnSpc>
              <a:spcBef>
                <a:spcPts val="0"/>
              </a:spcBef>
              <a:spcAft>
                <a:spcPts val="0"/>
              </a:spcAft>
              <a:buNone/>
            </a:pPr>
            <a:r>
              <a:rPr lang="ru-RU" sz="2800" dirty="0" smtClean="0">
                <a:ea typeface="Times New Roman" panose="02020603050405020304" pitchFamily="18" charset="0"/>
                <a:cs typeface="Times New Roman" panose="02020603050405020304" pitchFamily="18" charset="0"/>
                <a:sym typeface="Symbol" panose="05050102010706020507" pitchFamily="18" charset="2"/>
              </a:rPr>
              <a:t></a:t>
            </a:r>
            <a:r>
              <a:rPr lang="en-US" sz="2800" baseline="30000" dirty="0">
                <a:ea typeface="Times New Roman" panose="02020603050405020304" pitchFamily="18" charset="0"/>
              </a:rPr>
              <a:t>2</a:t>
            </a:r>
            <a:r>
              <a:rPr lang="en-US" sz="2800" dirty="0">
                <a:ea typeface="Times New Roman" panose="02020603050405020304" pitchFamily="18" charset="0"/>
              </a:rPr>
              <a:t>  </a:t>
            </a:r>
            <a:r>
              <a:rPr lang="en-US" sz="2800" dirty="0" err="1">
                <a:ea typeface="Times New Roman" panose="02020603050405020304" pitchFamily="18" charset="0"/>
              </a:rPr>
              <a:t>taqsimlanish</a:t>
            </a:r>
            <a:r>
              <a:rPr lang="en-US" sz="2800" dirty="0">
                <a:ea typeface="Times New Roman" panose="02020603050405020304" pitchFamily="18" charset="0"/>
              </a:rPr>
              <a:t> </a:t>
            </a:r>
            <a:r>
              <a:rPr lang="en-US" sz="2800" dirty="0" err="1">
                <a:ea typeface="Times New Roman" panose="02020603050405020304" pitchFamily="18" charset="0"/>
              </a:rPr>
              <a:t>erkinlik</a:t>
            </a:r>
            <a:r>
              <a:rPr lang="en-US" sz="2800" dirty="0">
                <a:ea typeface="Times New Roman" panose="02020603050405020304" pitchFamily="18" charset="0"/>
              </a:rPr>
              <a:t>  </a:t>
            </a:r>
            <a:r>
              <a:rPr lang="en-US" sz="2800" dirty="0" err="1">
                <a:ea typeface="Times New Roman" panose="02020603050405020304" pitchFamily="18" charset="0"/>
              </a:rPr>
              <a:t>darajasi</a:t>
            </a:r>
            <a:r>
              <a:rPr lang="en-US" sz="2800" dirty="0">
                <a:ea typeface="Times New Roman" panose="02020603050405020304" pitchFamily="18" charset="0"/>
              </a:rPr>
              <a:t>  </a:t>
            </a:r>
            <a:r>
              <a:rPr lang="en-US" sz="2800" dirty="0" err="1">
                <a:ea typeface="Times New Roman" panose="02020603050405020304" pitchFamily="18" charset="0"/>
              </a:rPr>
              <a:t>soniga</a:t>
            </a:r>
            <a:r>
              <a:rPr lang="en-US" sz="2800" dirty="0">
                <a:ea typeface="Times New Roman" panose="02020603050405020304" pitchFamily="18" charset="0"/>
              </a:rPr>
              <a:t>, </a:t>
            </a:r>
            <a:r>
              <a:rPr lang="en-US" sz="2800" dirty="0" err="1">
                <a:ea typeface="Times New Roman" panose="02020603050405020304" pitchFamily="18" charset="0"/>
              </a:rPr>
              <a:t>kuzatishlarning</a:t>
            </a:r>
            <a:r>
              <a:rPr lang="en-US" sz="2800" dirty="0">
                <a:ea typeface="Times New Roman" panose="02020603050405020304" pitchFamily="18" charset="0"/>
              </a:rPr>
              <a:t> </a:t>
            </a:r>
            <a:r>
              <a:rPr lang="en-US" sz="2800" dirty="0" err="1">
                <a:ea typeface="Times New Roman" panose="02020603050405020304" pitchFamily="18" charset="0"/>
              </a:rPr>
              <a:t>mustaqil</a:t>
            </a:r>
            <a:r>
              <a:rPr lang="en-US" sz="2800" dirty="0">
                <a:ea typeface="Times New Roman" panose="02020603050405020304" pitchFamily="18" charset="0"/>
              </a:rPr>
              <a:t> </a:t>
            </a:r>
            <a:r>
              <a:rPr lang="en-US" sz="2800" dirty="0" err="1">
                <a:ea typeface="Times New Roman" panose="02020603050405020304" pitchFamily="18" charset="0"/>
              </a:rPr>
              <a:t>guruhlari</a:t>
            </a:r>
            <a:r>
              <a:rPr lang="en-US" sz="2800" dirty="0">
                <a:ea typeface="Times New Roman" panose="02020603050405020304" pitchFamily="18" charset="0"/>
              </a:rPr>
              <a:t> </a:t>
            </a:r>
            <a:r>
              <a:rPr lang="en-US" sz="2800" dirty="0" err="1">
                <a:ea typeface="Times New Roman" panose="02020603050405020304" pitchFamily="18" charset="0"/>
              </a:rPr>
              <a:t>soniga</a:t>
            </a:r>
            <a:r>
              <a:rPr lang="en-US" sz="2800" dirty="0">
                <a:ea typeface="Times New Roman" panose="02020603050405020304" pitchFamily="18" charset="0"/>
              </a:rPr>
              <a:t> </a:t>
            </a:r>
            <a:r>
              <a:rPr lang="en-US" sz="2800" dirty="0" err="1">
                <a:ea typeface="Times New Roman" panose="02020603050405020304" pitchFamily="18" charset="0"/>
              </a:rPr>
              <a:t>bog’liq</a:t>
            </a:r>
            <a:r>
              <a:rPr lang="en-US" sz="2800" dirty="0">
                <a:ea typeface="Times New Roman" panose="02020603050405020304" pitchFamily="18" charset="0"/>
              </a:rPr>
              <a:t> </a:t>
            </a:r>
            <a:r>
              <a:rPr lang="en-US" sz="2800" dirty="0" err="1">
                <a:ea typeface="Times New Roman" panose="02020603050405020304" pitchFamily="18" charset="0"/>
              </a:rPr>
              <a:t>bo’ladi</a:t>
            </a:r>
            <a:r>
              <a:rPr lang="en-US" sz="2800" dirty="0">
                <a:ea typeface="Times New Roman" panose="02020603050405020304" pitchFamily="18" charset="0"/>
              </a:rPr>
              <a:t>. </a:t>
            </a:r>
            <a:r>
              <a:rPr lang="en-US" sz="2800" dirty="0" err="1">
                <a:ea typeface="Times New Roman" panose="02020603050405020304" pitchFamily="18" charset="0"/>
              </a:rPr>
              <a:t>Erkinlik</a:t>
            </a:r>
            <a:r>
              <a:rPr lang="en-US" sz="2800" dirty="0">
                <a:ea typeface="Times New Roman" panose="02020603050405020304" pitchFamily="18" charset="0"/>
              </a:rPr>
              <a:t> </a:t>
            </a:r>
            <a:r>
              <a:rPr lang="en-US" sz="2800" dirty="0" err="1">
                <a:ea typeface="Times New Roman" panose="02020603050405020304" pitchFamily="18" charset="0"/>
              </a:rPr>
              <a:t>darajasi</a:t>
            </a:r>
            <a:r>
              <a:rPr lang="en-US" sz="2800" dirty="0">
                <a:ea typeface="Times New Roman" panose="02020603050405020304" pitchFamily="18" charset="0"/>
              </a:rPr>
              <a:t> </a:t>
            </a:r>
            <a:r>
              <a:rPr lang="en-US" sz="2800" dirty="0" err="1">
                <a:ea typeface="Times New Roman" panose="02020603050405020304" pitchFamily="18" charset="0"/>
              </a:rPr>
              <a:t>soni</a:t>
            </a:r>
            <a:r>
              <a:rPr lang="en-US" sz="2800" dirty="0">
                <a:ea typeface="Times New Roman" panose="02020603050405020304" pitchFamily="18" charset="0"/>
              </a:rPr>
              <a:t> </a:t>
            </a:r>
            <a:r>
              <a:rPr lang="en-US" sz="2800" dirty="0" err="1">
                <a:ea typeface="Times New Roman" panose="02020603050405020304" pitchFamily="18" charset="0"/>
              </a:rPr>
              <a:t>oraliqlar</a:t>
            </a:r>
            <a:r>
              <a:rPr lang="en-US" sz="2800" dirty="0">
                <a:ea typeface="Times New Roman" panose="02020603050405020304" pitchFamily="18" charset="0"/>
              </a:rPr>
              <a:t> </a:t>
            </a:r>
            <a:r>
              <a:rPr lang="en-US" sz="2800" dirty="0" err="1">
                <a:ea typeface="Times New Roman" panose="02020603050405020304" pitchFamily="18" charset="0"/>
              </a:rPr>
              <a:t>soni</a:t>
            </a:r>
            <a:r>
              <a:rPr lang="en-US" sz="2800" dirty="0">
                <a:ea typeface="Times New Roman" panose="02020603050405020304" pitchFamily="18" charset="0"/>
              </a:rPr>
              <a:t> r minus </a:t>
            </a:r>
            <a:r>
              <a:rPr lang="en-US" sz="2800" dirty="0" err="1">
                <a:ea typeface="Times New Roman" panose="02020603050405020304" pitchFamily="18" charset="0"/>
              </a:rPr>
              <a:t>tajriba</a:t>
            </a:r>
            <a:r>
              <a:rPr lang="en-US" sz="2800" dirty="0">
                <a:ea typeface="Times New Roman" panose="02020603050405020304" pitchFamily="18" charset="0"/>
              </a:rPr>
              <a:t> </a:t>
            </a:r>
            <a:r>
              <a:rPr lang="en-US" sz="2800" dirty="0" err="1">
                <a:ea typeface="Times New Roman" panose="02020603050405020304" pitchFamily="18" charset="0"/>
              </a:rPr>
              <a:t>ma’lumotlari</a:t>
            </a:r>
            <a:r>
              <a:rPr lang="en-US" sz="2800" dirty="0">
                <a:ea typeface="Times New Roman" panose="02020603050405020304" pitchFamily="18" charset="0"/>
              </a:rPr>
              <a:t> </a:t>
            </a:r>
            <a:r>
              <a:rPr lang="en-US" sz="2800" dirty="0" err="1">
                <a:ea typeface="Times New Roman" panose="02020603050405020304" pitchFamily="18" charset="0"/>
              </a:rPr>
              <a:t>takrorlanishiga</a:t>
            </a:r>
            <a:r>
              <a:rPr lang="en-US" sz="2800" dirty="0">
                <a:ea typeface="Times New Roman" panose="02020603050405020304" pitchFamily="18" charset="0"/>
              </a:rPr>
              <a:t> </a:t>
            </a:r>
            <a:r>
              <a:rPr lang="en-US" sz="2800" dirty="0" err="1">
                <a:ea typeface="Times New Roman" panose="02020603050405020304" pitchFamily="18" charset="0"/>
              </a:rPr>
              <a:t>qo’yilgan</a:t>
            </a:r>
            <a:r>
              <a:rPr lang="en-US" sz="2800" dirty="0">
                <a:ea typeface="Times New Roman" panose="02020603050405020304" pitchFamily="18" charset="0"/>
              </a:rPr>
              <a:t> </a:t>
            </a:r>
            <a:r>
              <a:rPr lang="en-US" sz="2800" dirty="0" err="1">
                <a:ea typeface="Times New Roman" panose="02020603050405020304" pitchFamily="18" charset="0"/>
              </a:rPr>
              <a:t>mustaqil</a:t>
            </a:r>
            <a:r>
              <a:rPr lang="en-US" sz="2800" dirty="0">
                <a:ea typeface="Times New Roman" panose="02020603050405020304" pitchFamily="18" charset="0"/>
              </a:rPr>
              <a:t> </a:t>
            </a:r>
            <a:r>
              <a:rPr lang="en-US" sz="2800" dirty="0" err="1">
                <a:ea typeface="Times New Roman" panose="02020603050405020304" pitchFamily="18" charset="0"/>
              </a:rPr>
              <a:t>shartlar</a:t>
            </a:r>
            <a:r>
              <a:rPr lang="en-US" sz="2800" dirty="0">
                <a:ea typeface="Times New Roman" panose="02020603050405020304" pitchFamily="18" charset="0"/>
              </a:rPr>
              <a:t> </a:t>
            </a:r>
            <a:r>
              <a:rPr lang="en-US" sz="2800" dirty="0" err="1">
                <a:ea typeface="Times New Roman" panose="02020603050405020304" pitchFamily="18" charset="0"/>
              </a:rPr>
              <a:t>soniga</a:t>
            </a:r>
            <a:r>
              <a:rPr lang="en-US" sz="2800" dirty="0">
                <a:ea typeface="Times New Roman" panose="02020603050405020304" pitchFamily="18" charset="0"/>
              </a:rPr>
              <a:t> </a:t>
            </a:r>
            <a:r>
              <a:rPr lang="en-US" sz="2800" dirty="0" err="1">
                <a:ea typeface="Times New Roman" panose="02020603050405020304" pitchFamily="18" charset="0"/>
              </a:rPr>
              <a:t>teng</a:t>
            </a:r>
            <a:r>
              <a:rPr lang="en-US" sz="2800" dirty="0">
                <a:ea typeface="Times New Roman" panose="02020603050405020304" pitchFamily="18" charset="0"/>
              </a:rPr>
              <a:t> </a:t>
            </a:r>
            <a:r>
              <a:rPr lang="en-US" sz="2800" dirty="0" err="1">
                <a:ea typeface="Times New Roman" panose="02020603050405020304" pitchFamily="18" charset="0"/>
              </a:rPr>
              <a:t>bo’ladi</a:t>
            </a:r>
            <a:r>
              <a:rPr lang="en-US" sz="2800" dirty="0">
                <a:ea typeface="Times New Roman" panose="02020603050405020304" pitchFamily="18" charset="0"/>
              </a:rPr>
              <a:t>. </a:t>
            </a:r>
            <a:r>
              <a:rPr lang="en-US" sz="2800" dirty="0" err="1">
                <a:ea typeface="Times New Roman" panose="02020603050405020304" pitchFamily="18" charset="0"/>
              </a:rPr>
              <a:t>Hamma</a:t>
            </a:r>
            <a:r>
              <a:rPr lang="en-US" sz="2800" dirty="0">
                <a:ea typeface="Times New Roman" panose="02020603050405020304" pitchFamily="18" charset="0"/>
              </a:rPr>
              <a:t> </a:t>
            </a:r>
            <a:r>
              <a:rPr lang="en-US" sz="2800" dirty="0" err="1" smtClean="0">
                <a:ea typeface="Times New Roman" panose="02020603050405020304" pitchFamily="18" charset="0"/>
              </a:rPr>
              <a:t>xolatlarda</a:t>
            </a:r>
            <a:r>
              <a:rPr lang="en-US" sz="2800" dirty="0" smtClean="0">
                <a:ea typeface="Times New Roman" panose="02020603050405020304" pitchFamily="18" charset="0"/>
              </a:rPr>
              <a:t>                    </a:t>
            </a:r>
            <a:r>
              <a:rPr lang="en-US" sz="2800" dirty="0" err="1"/>
              <a:t>bo’lishi</a:t>
            </a:r>
            <a:r>
              <a:rPr lang="en-US" sz="2800" dirty="0"/>
              <a:t> </a:t>
            </a:r>
            <a:r>
              <a:rPr lang="en-US" sz="2800" dirty="0" err="1"/>
              <a:t>talab</a:t>
            </a:r>
            <a:r>
              <a:rPr lang="en-US" sz="2800" dirty="0"/>
              <a:t> </a:t>
            </a:r>
            <a:r>
              <a:rPr lang="en-US" sz="2800" dirty="0" err="1"/>
              <a:t>etiladi</a:t>
            </a:r>
            <a:r>
              <a:rPr lang="en-US" sz="2800" dirty="0"/>
              <a:t> </a:t>
            </a:r>
          </a:p>
        </p:txBody>
      </p:sp>
      <p:sp>
        <p:nvSpPr>
          <p:cNvPr id="2"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4" name="Объект 3"/>
          <p:cNvGraphicFramePr>
            <a:graphicFrameLocks noChangeAspect="1"/>
          </p:cNvGraphicFramePr>
          <p:nvPr>
            <p:extLst>
              <p:ext uri="{D42A27DB-BD31-4B8C-83A1-F6EECF244321}">
                <p14:modId xmlns:p14="http://schemas.microsoft.com/office/powerpoint/2010/main" val="374017474"/>
              </p:ext>
            </p:extLst>
          </p:nvPr>
        </p:nvGraphicFramePr>
        <p:xfrm>
          <a:off x="5534024" y="581024"/>
          <a:ext cx="3514726" cy="1313585"/>
        </p:xfrm>
        <a:graphic>
          <a:graphicData uri="http://schemas.openxmlformats.org/presentationml/2006/ole">
            <mc:AlternateContent xmlns:mc="http://schemas.openxmlformats.org/markup-compatibility/2006">
              <mc:Choice xmlns:v="urn:schemas-microsoft-com:vml" Requires="v">
                <p:oleObj spid="_x0000_s22544" name="Уравнение" r:id="rId3" imgW="1257300" imgH="469900" progId="Equation.3">
                  <p:embed/>
                </p:oleObj>
              </mc:Choice>
              <mc:Fallback>
                <p:oleObj name="Уравнение" r:id="rId3" imgW="1257300" imgH="469900"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34024" y="581024"/>
                        <a:ext cx="3514726" cy="1313585"/>
                      </a:xfrm>
                      <a:prstGeom prst="rect">
                        <a:avLst/>
                      </a:prstGeom>
                      <a:noFill/>
                    </p:spPr>
                  </p:pic>
                </p:oleObj>
              </mc:Fallback>
            </mc:AlternateContent>
          </a:graphicData>
        </a:graphic>
      </p:graphicFrame>
      <p:sp>
        <p:nvSpPr>
          <p:cNvPr id="5" name="Rectangle 4"/>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6" name="Объект 5"/>
          <p:cNvGraphicFramePr>
            <a:graphicFrameLocks noChangeAspect="1"/>
          </p:cNvGraphicFramePr>
          <p:nvPr>
            <p:extLst>
              <p:ext uri="{D42A27DB-BD31-4B8C-83A1-F6EECF244321}">
                <p14:modId xmlns:p14="http://schemas.microsoft.com/office/powerpoint/2010/main" val="3788305512"/>
              </p:ext>
            </p:extLst>
          </p:nvPr>
        </p:nvGraphicFramePr>
        <p:xfrm>
          <a:off x="904875" y="2557461"/>
          <a:ext cx="1009650" cy="730385"/>
        </p:xfrm>
        <a:graphic>
          <a:graphicData uri="http://schemas.openxmlformats.org/presentationml/2006/ole">
            <mc:AlternateContent xmlns:mc="http://schemas.openxmlformats.org/markup-compatibility/2006">
              <mc:Choice xmlns:v="urn:schemas-microsoft-com:vml" Requires="v">
                <p:oleObj spid="_x0000_s22545" name="Уравнение" r:id="rId5" imgW="596900" imgH="431800" progId="Equation.3">
                  <p:embed/>
                </p:oleObj>
              </mc:Choice>
              <mc:Fallback>
                <p:oleObj name="Уравнение" r:id="rId5" imgW="596900" imgH="431800" progId="Equation.3">
                  <p:embed/>
                  <p:pic>
                    <p:nvPicPr>
                      <p:cNvPr id="0" name="Object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04875" y="2557461"/>
                        <a:ext cx="1009650" cy="730385"/>
                      </a:xfrm>
                      <a:prstGeom prst="rect">
                        <a:avLst/>
                      </a:prstGeom>
                      <a:noFill/>
                    </p:spPr>
                  </p:pic>
                </p:oleObj>
              </mc:Fallback>
            </mc:AlternateContent>
          </a:graphicData>
        </a:graphic>
      </p:graphicFrame>
      <p:sp>
        <p:nvSpPr>
          <p:cNvPr id="7" name="Rectangle 6"/>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8" name="Объект 7"/>
          <p:cNvGraphicFramePr>
            <a:graphicFrameLocks noChangeAspect="1"/>
          </p:cNvGraphicFramePr>
          <p:nvPr>
            <p:extLst>
              <p:ext uri="{D42A27DB-BD31-4B8C-83A1-F6EECF244321}">
                <p14:modId xmlns:p14="http://schemas.microsoft.com/office/powerpoint/2010/main" val="900858415"/>
              </p:ext>
            </p:extLst>
          </p:nvPr>
        </p:nvGraphicFramePr>
        <p:xfrm>
          <a:off x="2581274" y="4874729"/>
          <a:ext cx="1072402" cy="792645"/>
        </p:xfrm>
        <a:graphic>
          <a:graphicData uri="http://schemas.openxmlformats.org/presentationml/2006/ole">
            <mc:AlternateContent xmlns:mc="http://schemas.openxmlformats.org/markup-compatibility/2006">
              <mc:Choice xmlns:v="urn:schemas-microsoft-com:vml" Requires="v">
                <p:oleObj spid="_x0000_s22546" name="Уравнение" r:id="rId7" imgW="583947" imgH="431613" progId="Equation.3">
                  <p:embed/>
                </p:oleObj>
              </mc:Choice>
              <mc:Fallback>
                <p:oleObj name="Уравнение" r:id="rId7" imgW="583947" imgH="431613" progId="Equation.3">
                  <p:embed/>
                  <p:pic>
                    <p:nvPicPr>
                      <p:cNvPr id="0" name="Object 5"/>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581274" y="4874729"/>
                        <a:ext cx="1072402" cy="792645"/>
                      </a:xfrm>
                      <a:prstGeom prst="rect">
                        <a:avLst/>
                      </a:prstGeom>
                      <a:noFill/>
                    </p:spPr>
                  </p:pic>
                </p:oleObj>
              </mc:Fallback>
            </mc:AlternateContent>
          </a:graphicData>
        </a:graphic>
      </p:graphicFrame>
    </p:spTree>
    <p:extLst>
      <p:ext uri="{BB962C8B-B14F-4D97-AF65-F5344CB8AC3E}">
        <p14:creationId xmlns:p14="http://schemas.microsoft.com/office/powerpoint/2010/main" val="51170987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495300" y="123825"/>
            <a:ext cx="10925175" cy="5419725"/>
          </a:xfrm>
        </p:spPr>
        <p:txBody>
          <a:bodyPr>
            <a:noAutofit/>
          </a:bodyPr>
          <a:lstStyle/>
          <a:p>
            <a:pPr marL="0" indent="447675" algn="just">
              <a:lnSpc>
                <a:spcPct val="100000"/>
              </a:lnSpc>
              <a:spcBef>
                <a:spcPts val="0"/>
              </a:spcBef>
              <a:spcAft>
                <a:spcPts val="0"/>
              </a:spcAft>
              <a:buNone/>
            </a:pPr>
            <a:r>
              <a:rPr lang="en-US" sz="2800" dirty="0">
                <a:ea typeface="Times New Roman" panose="02020603050405020304" pitchFamily="18" charset="0"/>
                <a:cs typeface="Times New Roman" panose="02020603050405020304" pitchFamily="18" charset="0"/>
              </a:rPr>
              <a:t>Agar </a:t>
            </a:r>
            <a:r>
              <a:rPr lang="en-US" sz="2800" dirty="0" err="1">
                <a:ea typeface="Times New Roman" panose="02020603050405020304" pitchFamily="18" charset="0"/>
                <a:cs typeface="Times New Roman" panose="02020603050405020304" pitchFamily="18" charset="0"/>
              </a:rPr>
              <a:t>analitik</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taqsimlanishlarni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analitik</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va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statistik</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o’rtacha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qiymatlar</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mos</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tushadigan</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qilib</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tanlansa</a:t>
            </a:r>
            <a:r>
              <a:rPr lang="en-US" sz="2800" dirty="0">
                <a:ea typeface="Times New Roman" panose="02020603050405020304" pitchFamily="18" charset="0"/>
                <a:cs typeface="Times New Roman" panose="02020603050405020304" pitchFamily="18" charset="0"/>
              </a:rPr>
              <a:t>, </a:t>
            </a:r>
            <a:r>
              <a:rPr lang="ru-RU" sz="2800" dirty="0">
                <a:ea typeface="Times New Roman" panose="02020603050405020304" pitchFamily="18" charset="0"/>
                <a:cs typeface="Times New Roman" panose="02020603050405020304" pitchFamily="18" charset="0"/>
                <a:sym typeface="Symbol" panose="05050102010706020507" pitchFamily="18" charset="2"/>
              </a:rPr>
              <a:t></a:t>
            </a:r>
            <a:r>
              <a:rPr lang="en-US" sz="2800" i="1" dirty="0" err="1">
                <a:ea typeface="Times New Roman" panose="02020603050405020304" pitchFamily="18" charset="0"/>
                <a:cs typeface="Times New Roman" panose="02020603050405020304" pitchFamily="18" charset="0"/>
              </a:rPr>
              <a:t>x</a:t>
            </a:r>
            <a:r>
              <a:rPr lang="en-US" sz="2800" i="1" baseline="-25000" dirty="0" err="1">
                <a:ea typeface="Times New Roman" panose="02020603050405020304" pitchFamily="18" charset="0"/>
                <a:cs typeface="Times New Roman" panose="02020603050405020304" pitchFamily="18" charset="0"/>
              </a:rPr>
              <a:t>i</a:t>
            </a:r>
            <a:r>
              <a:rPr lang="en-US" sz="2800" i="1" dirty="0" err="1">
                <a:ea typeface="Times New Roman" panose="02020603050405020304" pitchFamily="18" charset="0"/>
                <a:cs typeface="Times New Roman" panose="02020603050405020304" pitchFamily="18" charset="0"/>
              </a:rPr>
              <a:t>p</a:t>
            </a:r>
            <a:r>
              <a:rPr lang="en-US" sz="2800" i="1" baseline="-25000" dirty="0" err="1">
                <a:ea typeface="Times New Roman" panose="02020603050405020304" pitchFamily="18" charset="0"/>
                <a:cs typeface="Times New Roman" panose="02020603050405020304" pitchFamily="18" charset="0"/>
              </a:rPr>
              <a:t>i</a:t>
            </a:r>
            <a:r>
              <a:rPr lang="en-US" sz="2800" i="1" baseline="30000" dirty="0">
                <a:ea typeface="Times New Roman" panose="02020603050405020304" pitchFamily="18" charset="0"/>
                <a:cs typeface="Times New Roman" panose="02020603050405020304" pitchFamily="18" charset="0"/>
              </a:rPr>
              <a:t>*</a:t>
            </a:r>
            <a:r>
              <a:rPr lang="en-US" sz="2800" i="1" dirty="0">
                <a:ea typeface="Times New Roman" panose="02020603050405020304" pitchFamily="18" charset="0"/>
                <a:cs typeface="Times New Roman" panose="02020603050405020304" pitchFamily="18" charset="0"/>
              </a:rPr>
              <a:t>=m</a:t>
            </a:r>
            <a:r>
              <a:rPr lang="en-US" sz="2800" i="1" baseline="30000" dirty="0">
                <a:ea typeface="Times New Roman" panose="02020603050405020304" pitchFamily="18" charset="0"/>
                <a:cs typeface="Times New Roman" panose="02020603050405020304" pitchFamily="18" charset="0"/>
              </a:rPr>
              <a:t>* </a:t>
            </a:r>
            <a:r>
              <a:rPr lang="en-US" sz="2800" i="1" baseline="30000" dirty="0" smtClean="0">
                <a:ea typeface="Times New Roman" panose="02020603050405020304" pitchFamily="18" charset="0"/>
                <a:cs typeface="Times New Roman" panose="02020603050405020304" pitchFamily="18" charset="0"/>
              </a:rPr>
              <a:t> </a:t>
            </a:r>
            <a:r>
              <a:rPr lang="en-US" sz="2800" dirty="0" err="1" smtClean="0">
                <a:ea typeface="Times New Roman" panose="02020603050405020304" pitchFamily="18" charset="0"/>
                <a:cs typeface="Times New Roman" panose="02020603050405020304" pitchFamily="18" charset="0"/>
              </a:rPr>
              <a:t>bo’lishi</a:t>
            </a:r>
            <a:r>
              <a:rPr lang="en-US" sz="2800" dirty="0" smtClean="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kerak</a:t>
            </a:r>
            <a:r>
              <a:rPr lang="en-US" sz="2800" dirty="0">
                <a:ea typeface="Times New Roman" panose="02020603050405020304" pitchFamily="18" charset="0"/>
                <a:cs typeface="Times New Roman" panose="02020603050405020304" pitchFamily="18" charset="0"/>
              </a:rPr>
              <a:t>.  Agar </a:t>
            </a:r>
            <a:r>
              <a:rPr lang="en-US" sz="2800" dirty="0" err="1">
                <a:ea typeface="Times New Roman" panose="02020603050405020304" pitchFamily="18" charset="0"/>
                <a:cs typeface="Times New Roman" panose="02020603050405020304" pitchFamily="18" charset="0"/>
              </a:rPr>
              <a:t>analitik</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va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statistik</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dispersiyalar</a:t>
            </a:r>
            <a:r>
              <a:rPr lang="en-US" sz="2800" dirty="0">
                <a:ea typeface="Times New Roman" panose="02020603050405020304" pitchFamily="18" charset="0"/>
                <a:cs typeface="Times New Roman" panose="02020603050405020304" pitchFamily="18" charset="0"/>
              </a:rPr>
              <a:t> ham </a:t>
            </a:r>
            <a:r>
              <a:rPr lang="en-US" sz="2800" dirty="0" err="1">
                <a:ea typeface="Times New Roman" panose="02020603050405020304" pitchFamily="18" charset="0"/>
                <a:cs typeface="Times New Roman" panose="02020603050405020304" pitchFamily="18" charset="0"/>
              </a:rPr>
              <a:t>mos</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kelishi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talab</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etilsa</a:t>
            </a:r>
            <a:r>
              <a:rPr lang="en-US" sz="2800" dirty="0">
                <a:ea typeface="Times New Roman" panose="02020603050405020304" pitchFamily="18" charset="0"/>
                <a:cs typeface="Times New Roman" panose="02020603050405020304" pitchFamily="18" charset="0"/>
              </a:rPr>
              <a:t>, </a:t>
            </a:r>
            <a:r>
              <a:rPr lang="ru-RU" sz="2800" i="1" dirty="0">
                <a:ea typeface="Times New Roman" panose="02020603050405020304" pitchFamily="18" charset="0"/>
                <a:cs typeface="Times New Roman" panose="02020603050405020304" pitchFamily="18" charset="0"/>
                <a:sym typeface="Symbol" panose="05050102010706020507" pitchFamily="18" charset="2"/>
              </a:rPr>
              <a:t></a:t>
            </a:r>
            <a:r>
              <a:rPr lang="en-US" sz="2800" i="1" dirty="0">
                <a:ea typeface="Times New Roman" panose="02020603050405020304" pitchFamily="18" charset="0"/>
                <a:cs typeface="Times New Roman" panose="02020603050405020304" pitchFamily="18" charset="0"/>
              </a:rPr>
              <a:t>(x</a:t>
            </a:r>
            <a:r>
              <a:rPr lang="en-US" sz="2800" i="1" baseline="-25000" dirty="0">
                <a:ea typeface="Times New Roman" panose="02020603050405020304" pitchFamily="18" charset="0"/>
                <a:cs typeface="Times New Roman" panose="02020603050405020304" pitchFamily="18" charset="0"/>
              </a:rPr>
              <a:t>i</a:t>
            </a:r>
            <a:r>
              <a:rPr lang="en-US" sz="2800" i="1" dirty="0">
                <a:ea typeface="Times New Roman" panose="02020603050405020304" pitchFamily="18" charset="0"/>
                <a:cs typeface="Times New Roman" panose="02020603050405020304" pitchFamily="18" charset="0"/>
              </a:rPr>
              <a:t>-m</a:t>
            </a:r>
            <a:r>
              <a:rPr lang="en-US" sz="2800" i="1" baseline="30000" dirty="0">
                <a:ea typeface="Times New Roman" panose="02020603050405020304" pitchFamily="18" charset="0"/>
                <a:cs typeface="Times New Roman" panose="02020603050405020304" pitchFamily="18" charset="0"/>
              </a:rPr>
              <a:t>*</a:t>
            </a:r>
            <a:r>
              <a:rPr lang="en-US" sz="2800" i="1" dirty="0">
                <a:ea typeface="Times New Roman" panose="02020603050405020304" pitchFamily="18" charset="0"/>
                <a:cs typeface="Times New Roman" panose="02020603050405020304" pitchFamily="18" charset="0"/>
              </a:rPr>
              <a:t>)</a:t>
            </a:r>
            <a:r>
              <a:rPr lang="en-US" sz="2800" i="1" baseline="30000" dirty="0">
                <a:ea typeface="Times New Roman" panose="02020603050405020304" pitchFamily="18" charset="0"/>
                <a:cs typeface="Times New Roman" panose="02020603050405020304" pitchFamily="18" charset="0"/>
              </a:rPr>
              <a:t>2</a:t>
            </a:r>
            <a:r>
              <a:rPr lang="en-US" sz="2800" i="1" dirty="0">
                <a:ea typeface="Times New Roman" panose="02020603050405020304" pitchFamily="18" charset="0"/>
                <a:cs typeface="Times New Roman" panose="02020603050405020304" pitchFamily="18" charset="0"/>
              </a:rPr>
              <a:t>p</a:t>
            </a:r>
            <a:r>
              <a:rPr lang="en-US" sz="2800" i="1" baseline="-25000" dirty="0">
                <a:ea typeface="Times New Roman" panose="02020603050405020304" pitchFamily="18" charset="0"/>
                <a:cs typeface="Times New Roman" panose="02020603050405020304" pitchFamily="18" charset="0"/>
              </a:rPr>
              <a:t>i</a:t>
            </a:r>
            <a:r>
              <a:rPr lang="en-US" sz="2800" i="1" dirty="0">
                <a:ea typeface="Times New Roman" panose="02020603050405020304" pitchFamily="18" charset="0"/>
                <a:cs typeface="Times New Roman" panose="02020603050405020304" pitchFamily="18" charset="0"/>
              </a:rPr>
              <a:t> =D</a:t>
            </a:r>
            <a:r>
              <a:rPr lang="en-US" sz="2800" i="1" baseline="30000" dirty="0">
                <a:ea typeface="Times New Roman" panose="02020603050405020304" pitchFamily="18" charset="0"/>
                <a:cs typeface="Times New Roman" panose="02020603050405020304" pitchFamily="18" charset="0"/>
              </a:rPr>
              <a:t>*</a:t>
            </a:r>
            <a:r>
              <a:rPr lang="en-US" sz="2800" i="1" dirty="0">
                <a:ea typeface="Times New Roman" panose="02020603050405020304" pitchFamily="18" charset="0"/>
                <a:cs typeface="Times New Roman" panose="02020603050405020304" pitchFamily="18" charset="0"/>
              </a:rPr>
              <a:t> </a:t>
            </a:r>
            <a:r>
              <a:rPr lang="en-US" sz="2800" i="1" dirty="0" smtClean="0">
                <a:ea typeface="Times New Roman" panose="02020603050405020304" pitchFamily="18" charset="0"/>
                <a:cs typeface="Times New Roman" panose="02020603050405020304" pitchFamily="18" charset="0"/>
              </a:rPr>
              <a:t> </a:t>
            </a:r>
            <a:r>
              <a:rPr lang="en-US" sz="2800" dirty="0" err="1" smtClean="0">
                <a:ea typeface="Times New Roman" panose="02020603050405020304" pitchFamily="18" charset="0"/>
                <a:cs typeface="Times New Roman" panose="02020603050405020304" pitchFamily="18" charset="0"/>
              </a:rPr>
              <a:t>bo’lishi</a:t>
            </a:r>
            <a:r>
              <a:rPr lang="en-US" sz="2800" dirty="0" smtClean="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kerak</a:t>
            </a:r>
            <a:r>
              <a:rPr lang="en-US" sz="2800" dirty="0">
                <a:ea typeface="Times New Roman" panose="02020603050405020304" pitchFamily="18" charset="0"/>
                <a:cs typeface="Times New Roman" panose="02020603050405020304" pitchFamily="18" charset="0"/>
              </a:rPr>
              <a:t>.</a:t>
            </a:r>
            <a:endParaRPr lang="ru-RU" sz="2800" dirty="0">
              <a:ea typeface="Times New Roman" panose="02020603050405020304" pitchFamily="18" charset="0"/>
              <a:cs typeface="Times New Roman" panose="02020603050405020304" pitchFamily="18" charset="0"/>
            </a:endParaRPr>
          </a:p>
          <a:p>
            <a:pPr marL="0" indent="447675" algn="just">
              <a:lnSpc>
                <a:spcPct val="100000"/>
              </a:lnSpc>
              <a:spcBef>
                <a:spcPts val="0"/>
              </a:spcBef>
              <a:spcAft>
                <a:spcPts val="0"/>
              </a:spcAft>
              <a:buNone/>
            </a:pPr>
            <a:r>
              <a:rPr lang="en-US" sz="2800" dirty="0">
                <a:ea typeface="Times New Roman" panose="02020603050405020304" pitchFamily="18" charset="0"/>
                <a:cs typeface="Times New Roman" panose="02020603050405020304" pitchFamily="18" charset="0"/>
              </a:rPr>
              <a:t>Agar </a:t>
            </a:r>
            <a:r>
              <a:rPr lang="en-US" sz="2800" dirty="0" err="1">
                <a:ea typeface="Times New Roman" panose="02020603050405020304" pitchFamily="18" charset="0"/>
                <a:cs typeface="Times New Roman" panose="02020603050405020304" pitchFamily="18" charset="0"/>
              </a:rPr>
              <a:t>qo’yilgan</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bog’lanishlar</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soni</a:t>
            </a:r>
            <a:r>
              <a:rPr lang="en-US" sz="2800" dirty="0">
                <a:ea typeface="Times New Roman" panose="02020603050405020304" pitchFamily="18" charset="0"/>
                <a:cs typeface="Times New Roman" panose="02020603050405020304" pitchFamily="18" charset="0"/>
              </a:rPr>
              <a:t> </a:t>
            </a:r>
            <a:r>
              <a:rPr lang="en-US" sz="2800" i="1" dirty="0">
                <a:ea typeface="Times New Roman" panose="02020603050405020304" pitchFamily="18" charset="0"/>
                <a:cs typeface="Times New Roman" panose="02020603050405020304" pitchFamily="18" charset="0"/>
              </a:rPr>
              <a:t>s</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bo’lsa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ushbu</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xolda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bog’lanishning</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uchta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turi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sanab</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o’tilgan</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erkinlik</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darajasi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miqdori</a:t>
            </a:r>
            <a:r>
              <a:rPr lang="en-US" sz="2800" dirty="0">
                <a:ea typeface="Times New Roman" panose="02020603050405020304" pitchFamily="18" charset="0"/>
                <a:cs typeface="Times New Roman" panose="02020603050405020304" pitchFamily="18" charset="0"/>
              </a:rPr>
              <a:t> </a:t>
            </a:r>
            <a:r>
              <a:rPr lang="en-US" sz="2800" i="1" dirty="0">
                <a:ea typeface="Times New Roman" panose="02020603050405020304" pitchFamily="18" charset="0"/>
                <a:cs typeface="Times New Roman" panose="02020603050405020304" pitchFamily="18" charset="0"/>
              </a:rPr>
              <a:t>f=r-s. </a:t>
            </a:r>
            <a:r>
              <a:rPr lang="en-US" sz="2800" dirty="0">
                <a:ea typeface="Times New Roman" panose="02020603050405020304" pitchFamily="18" charset="0"/>
                <a:cs typeface="Times New Roman" panose="02020603050405020304" pitchFamily="18" charset="0"/>
              </a:rPr>
              <a:t>Normal </a:t>
            </a:r>
            <a:r>
              <a:rPr lang="en-US" sz="2800" dirty="0" err="1">
                <a:ea typeface="Times New Roman" panose="02020603050405020304" pitchFamily="18" charset="0"/>
                <a:cs typeface="Times New Roman" panose="02020603050405020304" pitchFamily="18" charset="0"/>
              </a:rPr>
              <a:t>taqsimlanish</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parametrlarini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aniqlashda</a:t>
            </a:r>
            <a:r>
              <a:rPr lang="en-US" sz="2800" dirty="0">
                <a:ea typeface="Times New Roman" panose="02020603050405020304" pitchFamily="18" charset="0"/>
                <a:cs typeface="Times New Roman" panose="02020603050405020304" pitchFamily="18" charset="0"/>
              </a:rPr>
              <a:t> </a:t>
            </a:r>
            <a:r>
              <a:rPr lang="en-US" sz="2800" i="1" dirty="0">
                <a:ea typeface="Times New Roman" panose="02020603050405020304" pitchFamily="18" charset="0"/>
                <a:cs typeface="Times New Roman" panose="02020603050405020304" pitchFamily="18" charset="0"/>
              </a:rPr>
              <a:t>m=m</a:t>
            </a:r>
            <a:r>
              <a:rPr lang="en-US" sz="2800" i="1" baseline="30000" dirty="0">
                <a:ea typeface="Times New Roman" panose="02020603050405020304" pitchFamily="18" charset="0"/>
                <a:cs typeface="Times New Roman" panose="02020603050405020304" pitchFamily="18" charset="0"/>
              </a:rPr>
              <a:t>*</a:t>
            </a:r>
            <a:r>
              <a:rPr lang="en-US" sz="2800" i="1" dirty="0">
                <a:ea typeface="Times New Roman" panose="02020603050405020304" pitchFamily="18" charset="0"/>
                <a:cs typeface="Times New Roman" panose="02020603050405020304" pitchFamily="18" charset="0"/>
              </a:rPr>
              <a:t>;  D=D</a:t>
            </a:r>
            <a:r>
              <a:rPr lang="en-US" sz="2800" i="1" baseline="30000" dirty="0">
                <a:ea typeface="Times New Roman" panose="02020603050405020304" pitchFamily="18" charset="0"/>
                <a:cs typeface="Times New Roman" panose="02020603050405020304" pitchFamily="18" charset="0"/>
              </a:rPr>
              <a:t>*</a:t>
            </a:r>
            <a:r>
              <a:rPr lang="en-US" sz="2800" i="1"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shartlaridan</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kelib</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chiqiladi</a:t>
            </a:r>
            <a:r>
              <a:rPr lang="en-US" sz="2800" dirty="0">
                <a:ea typeface="Times New Roman" panose="02020603050405020304" pitchFamily="18" charset="0"/>
                <a:cs typeface="Times New Roman" panose="02020603050405020304" pitchFamily="18" charset="0"/>
              </a:rPr>
              <a:t>. </a:t>
            </a:r>
            <a:endParaRPr lang="ru-RU" sz="2800" dirty="0">
              <a:ea typeface="Times New Roman" panose="02020603050405020304" pitchFamily="18" charset="0"/>
              <a:cs typeface="Times New Roman" panose="02020603050405020304" pitchFamily="18" charset="0"/>
            </a:endParaRPr>
          </a:p>
          <a:p>
            <a:pPr marL="0" indent="447675" algn="just">
              <a:lnSpc>
                <a:spcPct val="100000"/>
              </a:lnSpc>
              <a:spcBef>
                <a:spcPts val="0"/>
              </a:spcBef>
              <a:buNone/>
            </a:pPr>
            <a:r>
              <a:rPr lang="ru-RU" sz="2800" dirty="0">
                <a:ea typeface="Times New Roman" panose="02020603050405020304" pitchFamily="18" charset="0"/>
                <a:cs typeface="Times New Roman" panose="02020603050405020304" pitchFamily="18" charset="0"/>
                <a:sym typeface="Symbol" panose="05050102010706020507" pitchFamily="18" charset="2"/>
              </a:rPr>
              <a:t></a:t>
            </a:r>
            <a:r>
              <a:rPr lang="en-US" sz="2800" baseline="30000" dirty="0">
                <a:ea typeface="Times New Roman" panose="02020603050405020304" pitchFamily="18" charset="0"/>
              </a:rPr>
              <a:t>2 </a:t>
            </a:r>
            <a:r>
              <a:rPr lang="en-US" sz="2800" dirty="0" err="1">
                <a:ea typeface="Times New Roman" panose="02020603050405020304" pitchFamily="18" charset="0"/>
              </a:rPr>
              <a:t>taqsimlanish</a:t>
            </a:r>
            <a:r>
              <a:rPr lang="en-US" sz="2800" dirty="0">
                <a:ea typeface="Times New Roman" panose="02020603050405020304" pitchFamily="18" charset="0"/>
              </a:rPr>
              <a:t> </a:t>
            </a:r>
            <a:r>
              <a:rPr lang="en-US" sz="2800" dirty="0" err="1">
                <a:ea typeface="Times New Roman" panose="02020603050405020304" pitchFamily="18" charset="0"/>
              </a:rPr>
              <a:t>uchun</a:t>
            </a:r>
            <a:r>
              <a:rPr lang="en-US" sz="2800" dirty="0">
                <a:ea typeface="Times New Roman" panose="02020603050405020304" pitchFamily="18" charset="0"/>
              </a:rPr>
              <a:t> </a:t>
            </a:r>
            <a:r>
              <a:rPr lang="en-US" sz="2800" dirty="0" err="1">
                <a:ea typeface="Times New Roman" panose="02020603050405020304" pitchFamily="18" charset="0"/>
              </a:rPr>
              <a:t>maxsus</a:t>
            </a:r>
            <a:r>
              <a:rPr lang="en-US" sz="2800" dirty="0">
                <a:ea typeface="Times New Roman" panose="02020603050405020304" pitchFamily="18" charset="0"/>
              </a:rPr>
              <a:t> </a:t>
            </a:r>
            <a:r>
              <a:rPr lang="en-US" sz="2800" dirty="0" err="1">
                <a:ea typeface="Times New Roman" panose="02020603050405020304" pitchFamily="18" charset="0"/>
              </a:rPr>
              <a:t>jadvallar</a:t>
            </a:r>
            <a:r>
              <a:rPr lang="en-US" sz="2800" dirty="0">
                <a:ea typeface="Times New Roman" panose="02020603050405020304" pitchFamily="18" charset="0"/>
              </a:rPr>
              <a:t> </a:t>
            </a:r>
            <a:r>
              <a:rPr lang="en-US" sz="2800" dirty="0" err="1">
                <a:ea typeface="Times New Roman" panose="02020603050405020304" pitchFamily="18" charset="0"/>
              </a:rPr>
              <a:t>tuzilgan</a:t>
            </a:r>
            <a:r>
              <a:rPr lang="en-US" sz="2800" dirty="0">
                <a:ea typeface="Times New Roman" panose="02020603050405020304" pitchFamily="18" charset="0"/>
              </a:rPr>
              <a:t> </a:t>
            </a:r>
            <a:r>
              <a:rPr lang="en-US" sz="2800" dirty="0" err="1">
                <a:ea typeface="Times New Roman" panose="02020603050405020304" pitchFamily="18" charset="0"/>
              </a:rPr>
              <a:t>bo’lib</a:t>
            </a:r>
            <a:r>
              <a:rPr lang="en-US" sz="2800" dirty="0">
                <a:ea typeface="Times New Roman" panose="02020603050405020304" pitchFamily="18" charset="0"/>
              </a:rPr>
              <a:t>,  </a:t>
            </a:r>
            <a:r>
              <a:rPr lang="en-US" sz="2800" dirty="0" err="1">
                <a:ea typeface="Times New Roman" panose="02020603050405020304" pitchFamily="18" charset="0"/>
              </a:rPr>
              <a:t>ulardan</a:t>
            </a:r>
            <a:r>
              <a:rPr lang="en-US" sz="2800" dirty="0">
                <a:ea typeface="Times New Roman" panose="02020603050405020304" pitchFamily="18" charset="0"/>
              </a:rPr>
              <a:t>  </a:t>
            </a:r>
            <a:r>
              <a:rPr lang="ru-RU" sz="2800" dirty="0">
                <a:ea typeface="Times New Roman" panose="02020603050405020304" pitchFamily="18" charset="0"/>
                <a:cs typeface="Times New Roman" panose="02020603050405020304" pitchFamily="18" charset="0"/>
                <a:sym typeface="Symbol" panose="05050102010706020507" pitchFamily="18" charset="2"/>
              </a:rPr>
              <a:t></a:t>
            </a:r>
            <a:r>
              <a:rPr lang="en-US" sz="2800" baseline="30000" dirty="0">
                <a:ea typeface="Times New Roman" panose="02020603050405020304" pitchFamily="18" charset="0"/>
              </a:rPr>
              <a:t>2 </a:t>
            </a:r>
            <a:r>
              <a:rPr lang="en-US" sz="2800" dirty="0">
                <a:ea typeface="Times New Roman" panose="02020603050405020304" pitchFamily="18" charset="0"/>
              </a:rPr>
              <a:t>  </a:t>
            </a:r>
            <a:r>
              <a:rPr lang="en-US" sz="2800" dirty="0" err="1">
                <a:ea typeface="Times New Roman" panose="02020603050405020304" pitchFamily="18" charset="0"/>
              </a:rPr>
              <a:t>ning</a:t>
            </a:r>
            <a:r>
              <a:rPr lang="en-US" sz="2800" dirty="0">
                <a:ea typeface="Times New Roman" panose="02020603050405020304" pitchFamily="18" charset="0"/>
              </a:rPr>
              <a:t> </a:t>
            </a:r>
            <a:r>
              <a:rPr lang="en-US" sz="2800" dirty="0" err="1">
                <a:ea typeface="Times New Roman" panose="02020603050405020304" pitchFamily="18" charset="0"/>
              </a:rPr>
              <a:t>har</a:t>
            </a:r>
            <a:r>
              <a:rPr lang="en-US" sz="2800" dirty="0">
                <a:ea typeface="Times New Roman" panose="02020603050405020304" pitchFamily="18" charset="0"/>
              </a:rPr>
              <a:t> </a:t>
            </a:r>
            <a:r>
              <a:rPr lang="en-US" sz="2800" dirty="0" err="1">
                <a:ea typeface="Times New Roman" panose="02020603050405020304" pitchFamily="18" charset="0"/>
              </a:rPr>
              <a:t>bir</a:t>
            </a:r>
            <a:r>
              <a:rPr lang="en-US" sz="2800" dirty="0">
                <a:ea typeface="Times New Roman" panose="02020603050405020304" pitchFamily="18" charset="0"/>
              </a:rPr>
              <a:t> </a:t>
            </a:r>
            <a:r>
              <a:rPr lang="en-US" sz="2800" dirty="0" err="1">
                <a:ea typeface="Times New Roman" panose="02020603050405020304" pitchFamily="18" charset="0"/>
              </a:rPr>
              <a:t>qiymati</a:t>
            </a:r>
            <a:r>
              <a:rPr lang="en-US" sz="2800" dirty="0">
                <a:ea typeface="Times New Roman" panose="02020603050405020304" pitchFamily="18" charset="0"/>
              </a:rPr>
              <a:t> </a:t>
            </a:r>
            <a:r>
              <a:rPr lang="en-US" sz="2800" dirty="0" err="1">
                <a:ea typeface="Times New Roman" panose="02020603050405020304" pitchFamily="18" charset="0"/>
              </a:rPr>
              <a:t>va</a:t>
            </a:r>
            <a:r>
              <a:rPr lang="en-US" sz="2800" dirty="0">
                <a:ea typeface="Times New Roman" panose="02020603050405020304" pitchFamily="18" charset="0"/>
              </a:rPr>
              <a:t> </a:t>
            </a:r>
            <a:r>
              <a:rPr lang="en-US" sz="2800" dirty="0" err="1">
                <a:ea typeface="Times New Roman" panose="02020603050405020304" pitchFamily="18" charset="0"/>
              </a:rPr>
              <a:t>erkinlik</a:t>
            </a:r>
            <a:r>
              <a:rPr lang="en-US" sz="2800" dirty="0">
                <a:ea typeface="Times New Roman" panose="02020603050405020304" pitchFamily="18" charset="0"/>
              </a:rPr>
              <a:t> </a:t>
            </a:r>
            <a:r>
              <a:rPr lang="en-US" sz="2800" dirty="0" err="1">
                <a:ea typeface="Times New Roman" panose="02020603050405020304" pitchFamily="18" charset="0"/>
              </a:rPr>
              <a:t>darajasi</a:t>
            </a:r>
            <a:r>
              <a:rPr lang="en-US" sz="2800" dirty="0">
                <a:ea typeface="Times New Roman" panose="02020603050405020304" pitchFamily="18" charset="0"/>
              </a:rPr>
              <a:t> </a:t>
            </a:r>
            <a:r>
              <a:rPr lang="en-US" sz="2800" i="1" dirty="0">
                <a:ea typeface="Times New Roman" panose="02020603050405020304" pitchFamily="18" charset="0"/>
              </a:rPr>
              <a:t>f</a:t>
            </a:r>
            <a:r>
              <a:rPr lang="en-US" sz="2800" dirty="0">
                <a:ea typeface="Times New Roman" panose="02020603050405020304" pitchFamily="18" charset="0"/>
              </a:rPr>
              <a:t> </a:t>
            </a:r>
            <a:r>
              <a:rPr lang="en-US" sz="2800" dirty="0" smtClean="0">
                <a:ea typeface="Times New Roman" panose="02020603050405020304" pitchFamily="18" charset="0"/>
              </a:rPr>
              <a:t> </a:t>
            </a:r>
            <a:r>
              <a:rPr lang="en-US" sz="2800" dirty="0" err="1" smtClean="0">
                <a:ea typeface="Times New Roman" panose="02020603050405020304" pitchFamily="18" charset="0"/>
              </a:rPr>
              <a:t>soni</a:t>
            </a:r>
            <a:r>
              <a:rPr lang="en-US" sz="2800" dirty="0" smtClean="0">
                <a:ea typeface="Times New Roman" panose="02020603050405020304" pitchFamily="18" charset="0"/>
              </a:rPr>
              <a:t> </a:t>
            </a:r>
            <a:r>
              <a:rPr lang="en-US" sz="2800" dirty="0" err="1">
                <a:ea typeface="Times New Roman" panose="02020603050405020304" pitchFamily="18" charset="0"/>
              </a:rPr>
              <a:t>uchun</a:t>
            </a:r>
            <a:r>
              <a:rPr lang="en-US" sz="2800" dirty="0">
                <a:ea typeface="Times New Roman" panose="02020603050405020304" pitchFamily="18" charset="0"/>
              </a:rPr>
              <a:t>,  </a:t>
            </a:r>
            <a:r>
              <a:rPr lang="en-US" sz="2800" dirty="0" err="1">
                <a:ea typeface="Times New Roman" panose="02020603050405020304" pitchFamily="18" charset="0"/>
              </a:rPr>
              <a:t>farq</a:t>
            </a:r>
            <a:r>
              <a:rPr lang="en-US" sz="2800" dirty="0">
                <a:ea typeface="Times New Roman" panose="02020603050405020304" pitchFamily="18" charset="0"/>
              </a:rPr>
              <a:t> </a:t>
            </a:r>
            <a:r>
              <a:rPr lang="en-US" sz="2800" dirty="0" err="1">
                <a:ea typeface="Times New Roman" panose="02020603050405020304" pitchFamily="18" charset="0"/>
              </a:rPr>
              <a:t>ehtimolligi</a:t>
            </a:r>
            <a:r>
              <a:rPr lang="en-US" sz="2800" dirty="0">
                <a:ea typeface="Times New Roman" panose="02020603050405020304" pitchFamily="18" charset="0"/>
              </a:rPr>
              <a:t> </a:t>
            </a:r>
            <a:r>
              <a:rPr lang="en-US" sz="2800" i="1" dirty="0">
                <a:ea typeface="Times New Roman" panose="02020603050405020304" pitchFamily="18" charset="0"/>
              </a:rPr>
              <a:t>p</a:t>
            </a:r>
            <a:r>
              <a:rPr lang="en-US" sz="2800" dirty="0">
                <a:ea typeface="Times New Roman" panose="02020603050405020304" pitchFamily="18" charset="0"/>
              </a:rPr>
              <a:t> </a:t>
            </a:r>
            <a:r>
              <a:rPr lang="en-US" sz="2800" dirty="0" smtClean="0">
                <a:ea typeface="Times New Roman" panose="02020603050405020304" pitchFamily="18" charset="0"/>
              </a:rPr>
              <a:t> </a:t>
            </a:r>
            <a:r>
              <a:rPr lang="en-US" sz="2800" dirty="0" err="1" smtClean="0">
                <a:ea typeface="Times New Roman" panose="02020603050405020304" pitchFamily="18" charset="0"/>
              </a:rPr>
              <a:t>ni</a:t>
            </a:r>
            <a:r>
              <a:rPr lang="en-US" sz="2800" dirty="0" smtClean="0">
                <a:ea typeface="Times New Roman" panose="02020603050405020304" pitchFamily="18" charset="0"/>
              </a:rPr>
              <a:t> </a:t>
            </a:r>
            <a:r>
              <a:rPr lang="en-US" sz="2800" dirty="0" err="1">
                <a:ea typeface="Times New Roman" panose="02020603050405020304" pitchFamily="18" charset="0"/>
              </a:rPr>
              <a:t>sof</a:t>
            </a:r>
            <a:r>
              <a:rPr lang="en-US" sz="2800" dirty="0">
                <a:ea typeface="Times New Roman" panose="02020603050405020304" pitchFamily="18" charset="0"/>
              </a:rPr>
              <a:t> </a:t>
            </a:r>
            <a:r>
              <a:rPr lang="en-US" sz="2800" dirty="0" err="1">
                <a:ea typeface="Times New Roman" panose="02020603050405020304" pitchFamily="18" charset="0"/>
              </a:rPr>
              <a:t>tasodifiy</a:t>
            </a:r>
            <a:r>
              <a:rPr lang="en-US" sz="2800" dirty="0">
                <a:ea typeface="Times New Roman" panose="02020603050405020304" pitchFamily="18" charset="0"/>
              </a:rPr>
              <a:t> </a:t>
            </a:r>
            <a:r>
              <a:rPr lang="en-US" sz="2800" dirty="0" err="1">
                <a:ea typeface="Times New Roman" panose="02020603050405020304" pitchFamily="18" charset="0"/>
              </a:rPr>
              <a:t>sabablarga</a:t>
            </a:r>
            <a:r>
              <a:rPr lang="en-US" sz="2800" dirty="0">
                <a:ea typeface="Times New Roman" panose="02020603050405020304" pitchFamily="18" charset="0"/>
              </a:rPr>
              <a:t> </a:t>
            </a:r>
            <a:r>
              <a:rPr lang="en-US" sz="2800" dirty="0" err="1">
                <a:ea typeface="Times New Roman" panose="02020603050405020304" pitchFamily="18" charset="0"/>
              </a:rPr>
              <a:t>asoslanib</a:t>
            </a:r>
            <a:r>
              <a:rPr lang="en-US" sz="2800" dirty="0">
                <a:ea typeface="Times New Roman" panose="02020603050405020304" pitchFamily="18" charset="0"/>
              </a:rPr>
              <a:t> </a:t>
            </a:r>
            <a:r>
              <a:rPr lang="en-US" sz="2800" dirty="0" err="1">
                <a:ea typeface="Times New Roman" panose="02020603050405020304" pitchFamily="18" charset="0"/>
              </a:rPr>
              <a:t>topish</a:t>
            </a:r>
            <a:r>
              <a:rPr lang="en-US" sz="2800" dirty="0">
                <a:ea typeface="Times New Roman" panose="02020603050405020304" pitchFamily="18" charset="0"/>
              </a:rPr>
              <a:t> </a:t>
            </a:r>
            <a:r>
              <a:rPr lang="en-US" sz="2800" dirty="0" err="1">
                <a:ea typeface="Times New Roman" panose="02020603050405020304" pitchFamily="18" charset="0"/>
              </a:rPr>
              <a:t>mumkin</a:t>
            </a:r>
            <a:r>
              <a:rPr lang="en-US" sz="2800" dirty="0">
                <a:ea typeface="Times New Roman" panose="02020603050405020304" pitchFamily="18" charset="0"/>
              </a:rPr>
              <a:t>. </a:t>
            </a:r>
            <a:r>
              <a:rPr lang="en-US" sz="2800" i="1" dirty="0">
                <a:ea typeface="Times New Roman" panose="02020603050405020304" pitchFamily="18" charset="0"/>
              </a:rPr>
              <a:t>p</a:t>
            </a:r>
            <a:r>
              <a:rPr lang="en-US" sz="2800" dirty="0">
                <a:ea typeface="Times New Roman" panose="02020603050405020304" pitchFamily="18" charset="0"/>
              </a:rPr>
              <a:t> </a:t>
            </a:r>
            <a:r>
              <a:rPr lang="en-US" sz="2800" dirty="0" err="1">
                <a:ea typeface="Times New Roman" panose="02020603050405020304" pitchFamily="18" charset="0"/>
              </a:rPr>
              <a:t>katta</a:t>
            </a:r>
            <a:r>
              <a:rPr lang="en-US" sz="2800" dirty="0">
                <a:ea typeface="Times New Roman" panose="02020603050405020304" pitchFamily="18" charset="0"/>
              </a:rPr>
              <a:t> </a:t>
            </a:r>
            <a:r>
              <a:rPr lang="en-US" sz="2800" dirty="0" err="1">
                <a:ea typeface="Times New Roman" panose="02020603050405020304" pitchFamily="18" charset="0"/>
              </a:rPr>
              <a:t>qiymatida</a:t>
            </a:r>
            <a:r>
              <a:rPr lang="en-US" sz="2800" dirty="0">
                <a:ea typeface="Times New Roman" panose="02020603050405020304" pitchFamily="18" charset="0"/>
              </a:rPr>
              <a:t> </a:t>
            </a:r>
            <a:r>
              <a:rPr lang="en-US" sz="2800" dirty="0" err="1">
                <a:ea typeface="Times New Roman" panose="02020603050405020304" pitchFamily="18" charset="0"/>
              </a:rPr>
              <a:t>farq</a:t>
            </a:r>
            <a:r>
              <a:rPr lang="en-US" sz="2800" dirty="0">
                <a:ea typeface="Times New Roman" panose="02020603050405020304" pitchFamily="18" charset="0"/>
              </a:rPr>
              <a:t> </a:t>
            </a:r>
            <a:r>
              <a:rPr lang="en-US" sz="2800" dirty="0" err="1">
                <a:ea typeface="Times New Roman" panose="02020603050405020304" pitchFamily="18" charset="0"/>
              </a:rPr>
              <a:t>ehtimolligi</a:t>
            </a:r>
            <a:r>
              <a:rPr lang="en-US" sz="2800" dirty="0">
                <a:ea typeface="Times New Roman" panose="02020603050405020304" pitchFamily="18" charset="0"/>
              </a:rPr>
              <a:t> </a:t>
            </a:r>
            <a:r>
              <a:rPr lang="en-US" sz="2800" dirty="0" err="1">
                <a:ea typeface="Times New Roman" panose="02020603050405020304" pitchFamily="18" charset="0"/>
              </a:rPr>
              <a:t>statistik</a:t>
            </a:r>
            <a:r>
              <a:rPr lang="en-US" sz="2800" dirty="0">
                <a:ea typeface="Times New Roman" panose="02020603050405020304" pitchFamily="18" charset="0"/>
              </a:rPr>
              <a:t> </a:t>
            </a:r>
            <a:r>
              <a:rPr lang="en-US" sz="2800" dirty="0" err="1">
                <a:ea typeface="Times New Roman" panose="02020603050405020304" pitchFamily="18" charset="0"/>
              </a:rPr>
              <a:t>va</a:t>
            </a:r>
            <a:r>
              <a:rPr lang="en-US" sz="2800" dirty="0">
                <a:ea typeface="Times New Roman" panose="02020603050405020304" pitchFamily="18" charset="0"/>
              </a:rPr>
              <a:t> </a:t>
            </a:r>
            <a:r>
              <a:rPr lang="en-US" sz="2800" dirty="0" err="1">
                <a:ea typeface="Times New Roman" panose="02020603050405020304" pitchFamily="18" charset="0"/>
              </a:rPr>
              <a:t>analitik</a:t>
            </a:r>
            <a:r>
              <a:rPr lang="en-US" sz="2800" dirty="0">
                <a:ea typeface="Times New Roman" panose="02020603050405020304" pitchFamily="18" charset="0"/>
              </a:rPr>
              <a:t> </a:t>
            </a:r>
            <a:r>
              <a:rPr lang="en-US" sz="2800" dirty="0" err="1">
                <a:ea typeface="Times New Roman" panose="02020603050405020304" pitchFamily="18" charset="0"/>
              </a:rPr>
              <a:t>taqsimlanishlar</a:t>
            </a:r>
            <a:r>
              <a:rPr lang="en-US" sz="2800" dirty="0">
                <a:ea typeface="Times New Roman" panose="02020603050405020304" pitchFamily="18" charset="0"/>
              </a:rPr>
              <a:t> </a:t>
            </a:r>
            <a:r>
              <a:rPr lang="en-US" sz="2800" dirty="0" err="1">
                <a:ea typeface="Times New Roman" panose="02020603050405020304" pitchFamily="18" charset="0"/>
              </a:rPr>
              <a:t>orasida</a:t>
            </a:r>
            <a:r>
              <a:rPr lang="en-US" sz="2800" dirty="0">
                <a:ea typeface="Times New Roman" panose="02020603050405020304" pitchFamily="18" charset="0"/>
              </a:rPr>
              <a:t> </a:t>
            </a:r>
            <a:r>
              <a:rPr lang="en-US" sz="2800" dirty="0" err="1">
                <a:ea typeface="Times New Roman" panose="02020603050405020304" pitchFamily="18" charset="0"/>
              </a:rPr>
              <a:t>tasodifiy</a:t>
            </a:r>
            <a:r>
              <a:rPr lang="en-US" sz="2800" dirty="0">
                <a:ea typeface="Times New Roman" panose="02020603050405020304" pitchFamily="18" charset="0"/>
              </a:rPr>
              <a:t> </a:t>
            </a:r>
            <a:r>
              <a:rPr lang="en-US" sz="2800" dirty="0" err="1">
                <a:ea typeface="Times New Roman" panose="02020603050405020304" pitchFamily="18" charset="0"/>
              </a:rPr>
              <a:t>bo’ladi</a:t>
            </a:r>
            <a:r>
              <a:rPr lang="en-US" sz="2800" dirty="0">
                <a:ea typeface="Times New Roman" panose="02020603050405020304" pitchFamily="18" charset="0"/>
              </a:rPr>
              <a:t>.</a:t>
            </a:r>
            <a:endParaRPr lang="en-US" sz="2800" dirty="0"/>
          </a:p>
        </p:txBody>
      </p:sp>
    </p:spTree>
    <p:extLst>
      <p:ext uri="{BB962C8B-B14F-4D97-AF65-F5344CB8AC3E}">
        <p14:creationId xmlns:p14="http://schemas.microsoft.com/office/powerpoint/2010/main" val="202752089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685800" y="123825"/>
            <a:ext cx="10394707" cy="5419725"/>
          </a:xfrm>
        </p:spPr>
        <p:txBody>
          <a:bodyPr>
            <a:noAutofit/>
          </a:bodyPr>
          <a:lstStyle/>
          <a:p>
            <a:pPr marL="0" indent="542925" algn="just">
              <a:lnSpc>
                <a:spcPct val="100000"/>
              </a:lnSpc>
              <a:spcBef>
                <a:spcPts val="0"/>
              </a:spcBef>
              <a:spcAft>
                <a:spcPts val="0"/>
              </a:spcAft>
              <a:buNone/>
            </a:pPr>
            <a:r>
              <a:rPr lang="en-US" sz="2800" dirty="0">
                <a:ea typeface="Times New Roman" panose="02020603050405020304" pitchFamily="18" charset="0"/>
                <a:cs typeface="Times New Roman" panose="02020603050405020304" pitchFamily="18" charset="0"/>
              </a:rPr>
              <a:t>Agar p </a:t>
            </a:r>
            <a:r>
              <a:rPr lang="en-US" sz="2800" dirty="0" err="1">
                <a:ea typeface="Times New Roman" panose="02020603050405020304" pitchFamily="18" charset="0"/>
                <a:cs typeface="Times New Roman" panose="02020603050405020304" pitchFamily="18" charset="0"/>
              </a:rPr>
              <a:t>ehtimollik</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juda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kichik</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bo’lsa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taqsimlanishdagi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tasodifiylik</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ehtimoli</a:t>
            </a:r>
            <a:r>
              <a:rPr lang="en-US" sz="2800" dirty="0">
                <a:ea typeface="Times New Roman" panose="02020603050405020304" pitchFamily="18" charset="0"/>
                <a:cs typeface="Times New Roman" panose="02020603050405020304" pitchFamily="18" charset="0"/>
              </a:rPr>
              <a:t> ham </a:t>
            </a:r>
            <a:r>
              <a:rPr lang="en-US" sz="2800" dirty="0" err="1">
                <a:ea typeface="Times New Roman" panose="02020603050405020304" pitchFamily="18" charset="0"/>
                <a:cs typeface="Times New Roman" panose="02020603050405020304" pitchFamily="18" charset="0"/>
              </a:rPr>
              <a:t>statistik</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va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analitik</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taqsimlanishlar</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orasida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kichik</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ular</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bir-biri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bilan</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to’g’ri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kelmaydi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ushbu</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farqlar</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tasodifiy</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emas</a:t>
            </a:r>
            <a:r>
              <a:rPr lang="en-US" sz="2800" dirty="0">
                <a:ea typeface="Times New Roman" panose="02020603050405020304" pitchFamily="18" charset="0"/>
                <a:cs typeface="Times New Roman" panose="02020603050405020304" pitchFamily="18" charset="0"/>
              </a:rPr>
              <a:t>.  p </a:t>
            </a:r>
            <a:r>
              <a:rPr lang="en-US" sz="2800" dirty="0" err="1">
                <a:ea typeface="Times New Roman" panose="02020603050405020304" pitchFamily="18" charset="0"/>
                <a:cs typeface="Times New Roman" panose="02020603050405020304" pitchFamily="18" charset="0"/>
              </a:rPr>
              <a:t>ning</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kichik</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ehtimolligida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taxmin</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maqbul</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emas</a:t>
            </a:r>
            <a:r>
              <a:rPr lang="en-US" sz="2800" dirty="0">
                <a:ea typeface="Times New Roman" panose="02020603050405020304" pitchFamily="18" charset="0"/>
                <a:cs typeface="Times New Roman" panose="02020603050405020304" pitchFamily="18" charset="0"/>
              </a:rPr>
              <a:t>, agar p </a:t>
            </a:r>
            <a:r>
              <a:rPr lang="en-US" sz="2800" dirty="0" err="1">
                <a:ea typeface="Times New Roman" panose="02020603050405020304" pitchFamily="18" charset="0"/>
                <a:cs typeface="Times New Roman" panose="02020603050405020304" pitchFamily="18" charset="0"/>
              </a:rPr>
              <a:t>ehtimollik</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nisbatan</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katta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bo’lsa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taxminni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tajriba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natijalariga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qarshi</a:t>
            </a:r>
            <a:r>
              <a:rPr lang="en-US" sz="2800" dirty="0">
                <a:ea typeface="Times New Roman" panose="02020603050405020304" pitchFamily="18" charset="0"/>
                <a:cs typeface="Times New Roman" panose="02020603050405020304" pitchFamily="18" charset="0"/>
              </a:rPr>
              <a:t> deb </a:t>
            </a:r>
            <a:r>
              <a:rPr lang="en-US" sz="2800" dirty="0" err="1">
                <a:ea typeface="Times New Roman" panose="02020603050405020304" pitchFamily="18" charset="0"/>
                <a:cs typeface="Times New Roman" panose="02020603050405020304" pitchFamily="18" charset="0"/>
              </a:rPr>
              <a:t>bo’lmaydi</a:t>
            </a:r>
            <a:r>
              <a:rPr lang="en-US" sz="2800" dirty="0">
                <a:ea typeface="Times New Roman" panose="02020603050405020304" pitchFamily="18" charset="0"/>
                <a:cs typeface="Times New Roman" panose="02020603050405020304" pitchFamily="18" charset="0"/>
              </a:rPr>
              <a:t>. Bu </a:t>
            </a:r>
            <a:r>
              <a:rPr lang="en-US" sz="2800" dirty="0" err="1">
                <a:ea typeface="Times New Roman" panose="02020603050405020304" pitchFamily="18" charset="0"/>
                <a:cs typeface="Times New Roman" panose="02020603050405020304" pitchFamily="18" charset="0"/>
              </a:rPr>
              <a:t>esa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taxminni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xaqqoniyligini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ifodalamaydi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Ehtimollikning</a:t>
            </a:r>
            <a:r>
              <a:rPr lang="en-US" sz="2800" dirty="0">
                <a:ea typeface="Times New Roman" panose="02020603050405020304" pitchFamily="18" charset="0"/>
                <a:cs typeface="Times New Roman" panose="02020603050405020304" pitchFamily="18" charset="0"/>
              </a:rPr>
              <a:t> p </a:t>
            </a:r>
            <a:r>
              <a:rPr lang="en-US" sz="2800" dirty="0" err="1">
                <a:ea typeface="Times New Roman" panose="02020603050405020304" pitchFamily="18" charset="0"/>
                <a:cs typeface="Times New Roman" panose="02020603050405020304" pitchFamily="18" charset="0"/>
              </a:rPr>
              <a:t>qiymati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bo’yicha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taxminni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yo’qqa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chiqaradigan</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tavsiya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berib</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bo’lmaydi</a:t>
            </a:r>
            <a:r>
              <a:rPr lang="en-US" sz="2800" dirty="0">
                <a:ea typeface="Times New Roman" panose="02020603050405020304" pitchFamily="18" charset="0"/>
                <a:cs typeface="Times New Roman" panose="02020603050405020304" pitchFamily="18" charset="0"/>
              </a:rPr>
              <a:t>.</a:t>
            </a:r>
            <a:endParaRPr lang="ru-RU" sz="2800" dirty="0">
              <a:ea typeface="Times New Roman" panose="02020603050405020304" pitchFamily="18" charset="0"/>
              <a:cs typeface="Times New Roman" panose="02020603050405020304" pitchFamily="18" charset="0"/>
            </a:endParaRPr>
          </a:p>
          <a:p>
            <a:pPr marL="0" indent="542925" algn="just">
              <a:lnSpc>
                <a:spcPct val="100000"/>
              </a:lnSpc>
              <a:spcBef>
                <a:spcPts val="0"/>
              </a:spcBef>
              <a:spcAft>
                <a:spcPts val="0"/>
              </a:spcAft>
              <a:buNone/>
            </a:pPr>
            <a:r>
              <a:rPr lang="en-US" sz="2800" dirty="0">
                <a:ea typeface="Times New Roman" panose="02020603050405020304" pitchFamily="18" charset="0"/>
                <a:cs typeface="Times New Roman" panose="02020603050405020304" pitchFamily="18" charset="0"/>
              </a:rPr>
              <a:t> </a:t>
            </a:r>
            <a:r>
              <a:rPr lang="ru-RU" sz="2800" dirty="0">
                <a:ea typeface="Times New Roman" panose="02020603050405020304" pitchFamily="18" charset="0"/>
                <a:cs typeface="Times New Roman" panose="02020603050405020304" pitchFamily="18" charset="0"/>
                <a:sym typeface="Symbol" panose="05050102010706020507" pitchFamily="18" charset="2"/>
              </a:rPr>
              <a:t></a:t>
            </a:r>
            <a:r>
              <a:rPr lang="en-US" sz="2800" baseline="30000" dirty="0">
                <a:ea typeface="Times New Roman" panose="02020603050405020304" pitchFamily="18" charset="0"/>
                <a:cs typeface="Times New Roman" panose="02020603050405020304" pitchFamily="18" charset="0"/>
              </a:rPr>
              <a:t>2 </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mezonni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qo’llaganda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kuzatishlar</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soni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n</a:t>
            </a:r>
            <a:r>
              <a:rPr lang="en-US" sz="2800" baseline="-25000" dirty="0" err="1">
                <a:ea typeface="Times New Roman" panose="02020603050405020304" pitchFamily="18" charset="0"/>
                <a:cs typeface="Times New Roman" panose="02020603050405020304" pitchFamily="18" charset="0"/>
              </a:rPr>
              <a:t>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ni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alohida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oraliqlarda</a:t>
            </a:r>
            <a:r>
              <a:rPr lang="en-US" sz="2800" dirty="0">
                <a:ea typeface="Times New Roman" panose="02020603050405020304" pitchFamily="18" charset="0"/>
                <a:cs typeface="Times New Roman" panose="02020603050405020304" pitchFamily="18" charset="0"/>
              </a:rPr>
              <a:t> 5 </a:t>
            </a:r>
            <a:r>
              <a:rPr lang="en-US" sz="2800" dirty="0" err="1">
                <a:ea typeface="Times New Roman" panose="02020603050405020304" pitchFamily="18" charset="0"/>
                <a:cs typeface="Times New Roman" panose="02020603050405020304" pitchFamily="18" charset="0"/>
              </a:rPr>
              <a:t>tadan</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kam</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olmaslik</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tavsiya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qilinadi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Kichik</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qiymatlarda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oraliqlarni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yaxshisi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birlashtirgan</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ma’qul</a:t>
            </a:r>
            <a:r>
              <a:rPr lang="en-US" sz="2800" dirty="0">
                <a:ea typeface="Times New Roman" panose="02020603050405020304" pitchFamily="18" charset="0"/>
                <a:cs typeface="Times New Roman" panose="02020603050405020304" pitchFamily="18" charset="0"/>
              </a:rPr>
              <a:t> [8]. </a:t>
            </a:r>
            <a:endParaRPr lang="ru-RU" sz="2800" dirty="0">
              <a:ea typeface="Times New Roman" panose="02020603050405020304" pitchFamily="18" charset="0"/>
              <a:cs typeface="Times New Roman" panose="02020603050405020304" pitchFamily="18" charset="0"/>
            </a:endParaRPr>
          </a:p>
          <a:p>
            <a:pPr marL="0" indent="0" algn="just">
              <a:lnSpc>
                <a:spcPct val="100000"/>
              </a:lnSpc>
              <a:spcBef>
                <a:spcPts val="0"/>
              </a:spcBef>
              <a:buNone/>
            </a:pPr>
            <a:endParaRPr lang="en-US" sz="2800" dirty="0"/>
          </a:p>
        </p:txBody>
      </p:sp>
    </p:spTree>
    <p:extLst>
      <p:ext uri="{BB962C8B-B14F-4D97-AF65-F5344CB8AC3E}">
        <p14:creationId xmlns:p14="http://schemas.microsoft.com/office/powerpoint/2010/main" val="502109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323850" y="123825"/>
            <a:ext cx="11068050" cy="5419725"/>
          </a:xfrm>
        </p:spPr>
        <p:txBody>
          <a:bodyPr>
            <a:noAutofit/>
          </a:bodyPr>
          <a:lstStyle/>
          <a:p>
            <a:pPr marL="0" indent="0" algn="just">
              <a:lnSpc>
                <a:spcPct val="100000"/>
              </a:lnSpc>
              <a:spcBef>
                <a:spcPts val="0"/>
              </a:spcBef>
              <a:spcAft>
                <a:spcPts val="0"/>
              </a:spcAft>
              <a:buNone/>
            </a:pPr>
            <a:r>
              <a:rPr lang="ru-RU" sz="2600" dirty="0">
                <a:ea typeface="Times New Roman" panose="02020603050405020304" pitchFamily="18" charset="0"/>
                <a:cs typeface="Times New Roman" panose="02020603050405020304" pitchFamily="18" charset="0"/>
                <a:sym typeface="Symbol" panose="05050102010706020507" pitchFamily="18" charset="2"/>
              </a:rPr>
              <a:t></a:t>
            </a:r>
            <a:r>
              <a:rPr lang="en-US" sz="2600" baseline="30000" dirty="0">
                <a:ea typeface="Times New Roman" panose="02020603050405020304" pitchFamily="18" charset="0"/>
                <a:cs typeface="Times New Roman" panose="02020603050405020304" pitchFamily="18" charset="0"/>
              </a:rPr>
              <a:t>2 </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mezon</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yordamida</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ikki</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yoki</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undan</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ko’p</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voqealar</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guruhini</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bitta</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to’plamga</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kirishini</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tekshirib</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ko’rish</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mumkin</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Masalan</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korxonaning</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ikki</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guruh</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avtomobillari</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har</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xil</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sharoitlarda</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ishlamoqda</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Qandaydir</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yo’l</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bosib</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o’tilgach</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birinchi</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guruhning</a:t>
            </a:r>
            <a:r>
              <a:rPr lang="en-US" sz="2600" dirty="0">
                <a:ea typeface="Times New Roman" panose="02020603050405020304" pitchFamily="18" charset="0"/>
                <a:cs typeface="Times New Roman" panose="02020603050405020304" pitchFamily="18" charset="0"/>
              </a:rPr>
              <a:t> </a:t>
            </a:r>
            <a:r>
              <a:rPr lang="en-US" sz="2600" i="1" dirty="0">
                <a:ea typeface="Times New Roman" panose="02020603050405020304" pitchFamily="18" charset="0"/>
                <a:cs typeface="Times New Roman" panose="02020603050405020304" pitchFamily="18" charset="0"/>
              </a:rPr>
              <a:t>n</a:t>
            </a:r>
            <a:r>
              <a:rPr lang="en-US" sz="2600" i="1" baseline="-25000" dirty="0">
                <a:ea typeface="Times New Roman" panose="02020603050405020304" pitchFamily="18" charset="0"/>
                <a:cs typeface="Times New Roman" panose="02020603050405020304" pitchFamily="18" charset="0"/>
              </a:rPr>
              <a:t>1</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avtomobillarini</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va</a:t>
            </a:r>
            <a:r>
              <a:rPr lang="en-US" sz="2600" dirty="0">
                <a:ea typeface="Times New Roman" panose="02020603050405020304" pitchFamily="18" charset="0"/>
                <a:cs typeface="Times New Roman" panose="02020603050405020304" pitchFamily="18" charset="0"/>
              </a:rPr>
              <a:t> 2-guruhning </a:t>
            </a:r>
            <a:r>
              <a:rPr lang="en-US" sz="2600" i="1" dirty="0">
                <a:ea typeface="Times New Roman" panose="02020603050405020304" pitchFamily="18" charset="0"/>
                <a:cs typeface="Times New Roman" panose="02020603050405020304" pitchFamily="18" charset="0"/>
              </a:rPr>
              <a:t>n</a:t>
            </a:r>
            <a:r>
              <a:rPr lang="en-US" sz="2600" i="1" baseline="-25000" dirty="0">
                <a:ea typeface="Times New Roman" panose="02020603050405020304" pitchFamily="18" charset="0"/>
                <a:cs typeface="Times New Roman" panose="02020603050405020304" pitchFamily="18" charset="0"/>
              </a:rPr>
              <a:t>2</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avtomobillarini</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ta’mirlashga</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to’g’ri</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keldi</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Ta’mirlashdagi</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avtomobillar</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soni</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doimiy</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va</a:t>
            </a:r>
            <a:r>
              <a:rPr lang="en-US" sz="2600" dirty="0">
                <a:ea typeface="Times New Roman" panose="02020603050405020304" pitchFamily="18" charset="0"/>
                <a:cs typeface="Times New Roman" panose="02020603050405020304" pitchFamily="18" charset="0"/>
              </a:rPr>
              <a:t>  </a:t>
            </a:r>
            <a:r>
              <a:rPr lang="en-US" sz="2600" i="1" dirty="0">
                <a:ea typeface="Times New Roman" panose="02020603050405020304" pitchFamily="18" charset="0"/>
                <a:cs typeface="Times New Roman" panose="02020603050405020304" pitchFamily="18" charset="0"/>
              </a:rPr>
              <a:t>(n</a:t>
            </a:r>
            <a:r>
              <a:rPr lang="en-US" sz="2600" i="1" baseline="-25000" dirty="0">
                <a:ea typeface="Times New Roman" panose="02020603050405020304" pitchFamily="18" charset="0"/>
                <a:cs typeface="Times New Roman" panose="02020603050405020304" pitchFamily="18" charset="0"/>
              </a:rPr>
              <a:t>1</a:t>
            </a:r>
            <a:r>
              <a:rPr lang="en-US" sz="2600" i="1" dirty="0">
                <a:ea typeface="Times New Roman" panose="02020603050405020304" pitchFamily="18" charset="0"/>
                <a:cs typeface="Times New Roman" panose="02020603050405020304" pitchFamily="18" charset="0"/>
              </a:rPr>
              <a:t> +n</a:t>
            </a:r>
            <a:r>
              <a:rPr lang="en-US" sz="2600" i="1" baseline="-25000" dirty="0">
                <a:ea typeface="Times New Roman" panose="02020603050405020304" pitchFamily="18" charset="0"/>
                <a:cs typeface="Times New Roman" panose="02020603050405020304" pitchFamily="18" charset="0"/>
              </a:rPr>
              <a:t>2</a:t>
            </a:r>
            <a:r>
              <a:rPr lang="en-US" sz="2600" i="1" dirty="0">
                <a:ea typeface="Times New Roman" panose="02020603050405020304" pitchFamily="18" charset="0"/>
                <a:cs typeface="Times New Roman" panose="02020603050405020304" pitchFamily="18" charset="0"/>
              </a:rPr>
              <a:t>)/2 </a:t>
            </a:r>
            <a:r>
              <a:rPr lang="en-US" sz="2600" dirty="0" err="1">
                <a:ea typeface="Times New Roman" panose="02020603050405020304" pitchFamily="18" charset="0"/>
                <a:cs typeface="Times New Roman" panose="02020603050405020304" pitchFamily="18" charset="0"/>
              </a:rPr>
              <a:t>ga</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teng</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Har</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xil</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sharoitlarda</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ishlovchi</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turli</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guruhdagi</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avtomobillarni</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ta’mirlashga</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bir</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xil</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tushishini</a:t>
            </a:r>
            <a:r>
              <a:rPr lang="en-US" sz="2600" dirty="0">
                <a:ea typeface="Times New Roman" panose="02020603050405020304" pitchFamily="18" charset="0"/>
                <a:cs typeface="Times New Roman" panose="02020603050405020304" pitchFamily="18" charset="0"/>
              </a:rPr>
              <a:t>, </a:t>
            </a:r>
            <a:endParaRPr lang="en-US" sz="2600" dirty="0" smtClean="0">
              <a:ea typeface="Times New Roman" panose="02020603050405020304" pitchFamily="18" charset="0"/>
              <a:cs typeface="Times New Roman" panose="02020603050405020304" pitchFamily="18" charset="0"/>
            </a:endParaRPr>
          </a:p>
          <a:p>
            <a:pPr marL="0" indent="0" algn="just">
              <a:lnSpc>
                <a:spcPct val="100000"/>
              </a:lnSpc>
              <a:spcBef>
                <a:spcPts val="0"/>
              </a:spcBef>
              <a:spcAft>
                <a:spcPts val="0"/>
              </a:spcAft>
              <a:buNone/>
            </a:pPr>
            <a:r>
              <a:rPr lang="en-US" sz="2600" dirty="0" err="1" smtClean="0">
                <a:ea typeface="Times New Roman" panose="02020603050405020304" pitchFamily="18" charset="0"/>
                <a:cs typeface="Times New Roman" panose="02020603050405020304" pitchFamily="18" charset="0"/>
              </a:rPr>
              <a:t>ya’ni</a:t>
            </a:r>
            <a:r>
              <a:rPr lang="en-US" sz="2600" dirty="0" smtClean="0">
                <a:ea typeface="Times New Roman" panose="02020603050405020304" pitchFamily="18" charset="0"/>
                <a:cs typeface="Times New Roman" panose="02020603050405020304" pitchFamily="18" charset="0"/>
              </a:rPr>
              <a:t> </a:t>
            </a:r>
            <a:r>
              <a:rPr lang="en-US" sz="2600" i="1" dirty="0">
                <a:ea typeface="Times New Roman" panose="02020603050405020304" pitchFamily="18" charset="0"/>
                <a:cs typeface="Times New Roman" panose="02020603050405020304" pitchFamily="18" charset="0"/>
              </a:rPr>
              <a:t>n</a:t>
            </a:r>
            <a:r>
              <a:rPr lang="en-US" sz="2600" i="1" baseline="-25000" dirty="0">
                <a:ea typeface="Times New Roman" panose="02020603050405020304" pitchFamily="18" charset="0"/>
                <a:cs typeface="Times New Roman" panose="02020603050405020304" pitchFamily="18" charset="0"/>
              </a:rPr>
              <a:t>1</a:t>
            </a:r>
            <a:r>
              <a:rPr lang="en-US" sz="2600" i="1" dirty="0">
                <a:ea typeface="Times New Roman" panose="02020603050405020304" pitchFamily="18" charset="0"/>
                <a:cs typeface="Times New Roman" panose="02020603050405020304" pitchFamily="18" charset="0"/>
              </a:rPr>
              <a:t> =n</a:t>
            </a:r>
            <a:r>
              <a:rPr lang="en-US" sz="2600" i="1" baseline="-25000" dirty="0">
                <a:ea typeface="Times New Roman" panose="02020603050405020304" pitchFamily="18" charset="0"/>
                <a:cs typeface="Times New Roman" panose="02020603050405020304" pitchFamily="18" charset="0"/>
              </a:rPr>
              <a:t>2</a:t>
            </a:r>
            <a:r>
              <a:rPr lang="en-US" sz="2600" i="1" dirty="0">
                <a:ea typeface="Times New Roman" panose="02020603050405020304" pitchFamily="18" charset="0"/>
                <a:cs typeface="Times New Roman" panose="02020603050405020304" pitchFamily="18" charset="0"/>
              </a:rPr>
              <a:t> =(n</a:t>
            </a:r>
            <a:r>
              <a:rPr lang="en-US" sz="2600" i="1" baseline="-25000" dirty="0">
                <a:ea typeface="Times New Roman" panose="02020603050405020304" pitchFamily="18" charset="0"/>
                <a:cs typeface="Times New Roman" panose="02020603050405020304" pitchFamily="18" charset="0"/>
              </a:rPr>
              <a:t>1</a:t>
            </a:r>
            <a:r>
              <a:rPr lang="en-US" sz="2600" i="1" dirty="0">
                <a:ea typeface="Times New Roman" panose="02020603050405020304" pitchFamily="18" charset="0"/>
                <a:cs typeface="Times New Roman" panose="02020603050405020304" pitchFamily="18" charset="0"/>
              </a:rPr>
              <a:t> +n</a:t>
            </a:r>
            <a:r>
              <a:rPr lang="en-US" sz="2600" i="1" baseline="-25000" dirty="0">
                <a:ea typeface="Times New Roman" panose="02020603050405020304" pitchFamily="18" charset="0"/>
                <a:cs typeface="Times New Roman" panose="02020603050405020304" pitchFamily="18" charset="0"/>
              </a:rPr>
              <a:t>2</a:t>
            </a:r>
            <a:r>
              <a:rPr lang="en-US" sz="2600" i="1" dirty="0">
                <a:ea typeface="Times New Roman" panose="02020603050405020304" pitchFamily="18" charset="0"/>
                <a:cs typeface="Times New Roman" panose="02020603050405020304" pitchFamily="18" charset="0"/>
              </a:rPr>
              <a:t> )/2 </a:t>
            </a:r>
            <a:r>
              <a:rPr lang="en-US" sz="2600" i="1" dirty="0" smtClean="0">
                <a:ea typeface="Times New Roman" panose="02020603050405020304" pitchFamily="18" charset="0"/>
                <a:cs typeface="Times New Roman" panose="02020603050405020304" pitchFamily="18" charset="0"/>
              </a:rPr>
              <a:t>   </a:t>
            </a:r>
            <a:r>
              <a:rPr lang="en-US" sz="2600" dirty="0" err="1" smtClean="0">
                <a:ea typeface="Times New Roman" panose="02020603050405020304" pitchFamily="18" charset="0"/>
                <a:cs typeface="Times New Roman" panose="02020603050405020304" pitchFamily="18" charset="0"/>
              </a:rPr>
              <a:t>bo’lishini</a:t>
            </a:r>
            <a:r>
              <a:rPr lang="en-US" sz="2600" dirty="0" smtClean="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tekshirib</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ko’rish</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kerak</a:t>
            </a:r>
            <a:r>
              <a:rPr lang="en-US" sz="2600" dirty="0">
                <a:ea typeface="Times New Roman" panose="02020603050405020304" pitchFamily="18" charset="0"/>
                <a:cs typeface="Times New Roman" panose="02020603050405020304" pitchFamily="18" charset="0"/>
              </a:rPr>
              <a:t>.</a:t>
            </a:r>
            <a:endParaRPr lang="ru-RU" sz="2600" dirty="0">
              <a:ea typeface="Times New Roman" panose="02020603050405020304" pitchFamily="18" charset="0"/>
              <a:cs typeface="Times New Roman" panose="02020603050405020304" pitchFamily="18" charset="0"/>
            </a:endParaRPr>
          </a:p>
          <a:p>
            <a:pPr marL="0" indent="0" algn="just">
              <a:lnSpc>
                <a:spcPct val="100000"/>
              </a:lnSpc>
              <a:spcBef>
                <a:spcPts val="0"/>
              </a:spcBef>
              <a:spcAft>
                <a:spcPts val="0"/>
              </a:spcAft>
              <a:buNone/>
            </a:pPr>
            <a:r>
              <a:rPr lang="en-US" sz="2600" dirty="0">
                <a:ea typeface="Times New Roman" panose="02020603050405020304" pitchFamily="18" charset="0"/>
                <a:cs typeface="Times New Roman" panose="02020603050405020304" pitchFamily="18" charset="0"/>
              </a:rPr>
              <a:t>Bu </a:t>
            </a:r>
            <a:r>
              <a:rPr lang="en-US" sz="2600" dirty="0" err="1">
                <a:ea typeface="Times New Roman" panose="02020603050405020304" pitchFamily="18" charset="0"/>
                <a:cs typeface="Times New Roman" panose="02020603050405020304" pitchFamily="18" charset="0"/>
              </a:rPr>
              <a:t>yerda</a:t>
            </a:r>
            <a:r>
              <a:rPr lang="en-US" sz="2600" dirty="0">
                <a:ea typeface="Times New Roman" panose="02020603050405020304" pitchFamily="18" charset="0"/>
                <a:cs typeface="Times New Roman" panose="02020603050405020304" pitchFamily="18" charset="0"/>
              </a:rPr>
              <a:t> biz </a:t>
            </a:r>
            <a:r>
              <a:rPr lang="en-US" sz="2600" dirty="0" err="1">
                <a:ea typeface="Times New Roman" panose="02020603050405020304" pitchFamily="18" charset="0"/>
                <a:cs typeface="Times New Roman" panose="02020603050405020304" pitchFamily="18" charset="0"/>
              </a:rPr>
              <a:t>faqat</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bitta</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sonni</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tanlaganimiz</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uchun</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bitta</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erkinlik</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darajasiga</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ega</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bo’lamiz</a:t>
            </a:r>
            <a:r>
              <a:rPr lang="en-US" sz="2600" dirty="0">
                <a:ea typeface="Times New Roman" panose="02020603050405020304" pitchFamily="18" charset="0"/>
                <a:cs typeface="Times New Roman" panose="02020603050405020304" pitchFamily="18" charset="0"/>
              </a:rPr>
              <a:t>. </a:t>
            </a:r>
            <a:r>
              <a:rPr lang="ru-RU" sz="2600" dirty="0">
                <a:ea typeface="Times New Roman" panose="02020603050405020304" pitchFamily="18" charset="0"/>
                <a:cs typeface="Times New Roman" panose="02020603050405020304" pitchFamily="18" charset="0"/>
                <a:sym typeface="Symbol" panose="05050102010706020507" pitchFamily="18" charset="2"/>
              </a:rPr>
              <a:t></a:t>
            </a:r>
            <a:r>
              <a:rPr lang="en-US" sz="2600" baseline="30000" dirty="0">
                <a:ea typeface="Times New Roman" panose="02020603050405020304" pitchFamily="18" charset="0"/>
                <a:cs typeface="Times New Roman" panose="02020603050405020304" pitchFamily="18" charset="0"/>
              </a:rPr>
              <a:t>2</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kattaligi</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ushbu</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formuladan</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aniqlanadi</a:t>
            </a:r>
            <a:r>
              <a:rPr lang="en-US" sz="2600" dirty="0" smtClean="0">
                <a:ea typeface="Times New Roman" panose="02020603050405020304" pitchFamily="18" charset="0"/>
                <a:cs typeface="Times New Roman" panose="02020603050405020304" pitchFamily="18" charset="0"/>
              </a:rPr>
              <a:t>:</a:t>
            </a:r>
          </a:p>
          <a:p>
            <a:pPr marL="0" indent="0" algn="just">
              <a:lnSpc>
                <a:spcPct val="100000"/>
              </a:lnSpc>
              <a:spcBef>
                <a:spcPts val="0"/>
              </a:spcBef>
              <a:spcAft>
                <a:spcPts val="0"/>
              </a:spcAft>
              <a:buNone/>
            </a:pPr>
            <a:endParaRPr lang="en-US" sz="2600" dirty="0">
              <a:ea typeface="Times New Roman" panose="02020603050405020304" pitchFamily="18" charset="0"/>
              <a:cs typeface="Times New Roman" panose="02020603050405020304" pitchFamily="18" charset="0"/>
            </a:endParaRPr>
          </a:p>
          <a:p>
            <a:pPr marL="0" indent="0" algn="just">
              <a:lnSpc>
                <a:spcPct val="100000"/>
              </a:lnSpc>
              <a:spcBef>
                <a:spcPts val="0"/>
              </a:spcBef>
              <a:spcAft>
                <a:spcPts val="0"/>
              </a:spcAft>
              <a:buNone/>
            </a:pPr>
            <a:endParaRPr lang="en-US" sz="2600" dirty="0" smtClean="0">
              <a:ea typeface="Times New Roman" panose="02020603050405020304" pitchFamily="18" charset="0"/>
              <a:cs typeface="Times New Roman" panose="02020603050405020304" pitchFamily="18" charset="0"/>
            </a:endParaRPr>
          </a:p>
          <a:p>
            <a:pPr marL="0" indent="0" algn="just">
              <a:lnSpc>
                <a:spcPct val="100000"/>
              </a:lnSpc>
              <a:spcBef>
                <a:spcPts val="0"/>
              </a:spcBef>
              <a:spcAft>
                <a:spcPts val="0"/>
              </a:spcAft>
              <a:buNone/>
            </a:pPr>
            <a:r>
              <a:rPr lang="en-US" sz="2600" dirty="0" err="1">
                <a:ea typeface="Times New Roman" panose="02020603050405020304" pitchFamily="18" charset="0"/>
                <a:cs typeface="Times New Roman" panose="02020603050405020304" pitchFamily="18" charset="0"/>
              </a:rPr>
              <a:t>bu</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yerda</a:t>
            </a:r>
            <a:r>
              <a:rPr lang="en-US" sz="2600" dirty="0">
                <a:ea typeface="Times New Roman" panose="02020603050405020304" pitchFamily="18" charset="0"/>
                <a:cs typeface="Times New Roman" panose="02020603050405020304" pitchFamily="18" charset="0"/>
              </a:rPr>
              <a:t>: </a:t>
            </a:r>
            <a:r>
              <a:rPr lang="en-US" sz="2600" i="1" dirty="0" err="1">
                <a:ea typeface="Times New Roman" panose="02020603050405020304" pitchFamily="18" charset="0"/>
                <a:cs typeface="Times New Roman" panose="02020603050405020304" pitchFamily="18" charset="0"/>
              </a:rPr>
              <a:t>n</a:t>
            </a:r>
            <a:r>
              <a:rPr lang="en-US" sz="2600" i="1" baseline="-25000" dirty="0" err="1">
                <a:ea typeface="Times New Roman" panose="02020603050405020304" pitchFamily="18" charset="0"/>
                <a:cs typeface="Times New Roman" panose="02020603050405020304" pitchFamily="18" charset="0"/>
              </a:rPr>
              <a:t>i</a:t>
            </a:r>
            <a:r>
              <a:rPr lang="en-US" sz="2600" dirty="0">
                <a:ea typeface="Times New Roman" panose="02020603050405020304" pitchFamily="18" charset="0"/>
                <a:cs typeface="Times New Roman" panose="02020603050405020304" pitchFamily="18" charset="0"/>
              </a:rPr>
              <a:t> - </a:t>
            </a:r>
            <a:r>
              <a:rPr lang="en-US" sz="2600" dirty="0" err="1">
                <a:ea typeface="Times New Roman" panose="02020603050405020304" pitchFamily="18" charset="0"/>
                <a:cs typeface="Times New Roman" panose="02020603050405020304" pitchFamily="18" charset="0"/>
              </a:rPr>
              <a:t>xodisalarning</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kuzatiladigan</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soni</a:t>
            </a:r>
            <a:r>
              <a:rPr lang="en-US" sz="2600" dirty="0">
                <a:ea typeface="Times New Roman" panose="02020603050405020304" pitchFamily="18" charset="0"/>
                <a:cs typeface="Times New Roman" panose="02020603050405020304" pitchFamily="18" charset="0"/>
              </a:rPr>
              <a:t> (</a:t>
            </a:r>
            <a:r>
              <a:rPr lang="en-US" sz="2600" i="1" dirty="0">
                <a:ea typeface="Times New Roman" panose="02020603050405020304" pitchFamily="18" charset="0"/>
                <a:cs typeface="Times New Roman" panose="02020603050405020304" pitchFamily="18" charset="0"/>
              </a:rPr>
              <a:t>n</a:t>
            </a:r>
            <a:r>
              <a:rPr lang="en-US" sz="2600" i="1" baseline="-25000" dirty="0">
                <a:ea typeface="Times New Roman" panose="02020603050405020304" pitchFamily="18" charset="0"/>
                <a:cs typeface="Times New Roman" panose="02020603050405020304" pitchFamily="18" charset="0"/>
              </a:rPr>
              <a:t>1</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yoki</a:t>
            </a:r>
            <a:r>
              <a:rPr lang="en-US" sz="2600" dirty="0">
                <a:ea typeface="Times New Roman" panose="02020603050405020304" pitchFamily="18" charset="0"/>
                <a:cs typeface="Times New Roman" panose="02020603050405020304" pitchFamily="18" charset="0"/>
              </a:rPr>
              <a:t> </a:t>
            </a:r>
            <a:r>
              <a:rPr lang="en-US" sz="2600" i="1" dirty="0" smtClean="0">
                <a:ea typeface="Times New Roman" panose="02020603050405020304" pitchFamily="18" charset="0"/>
                <a:cs typeface="Times New Roman" panose="02020603050405020304" pitchFamily="18" charset="0"/>
              </a:rPr>
              <a:t>n</a:t>
            </a:r>
            <a:r>
              <a:rPr lang="en-US" sz="2600" i="1" baseline="-25000" dirty="0" smtClean="0">
                <a:ea typeface="Times New Roman" panose="02020603050405020304" pitchFamily="18" charset="0"/>
                <a:cs typeface="Times New Roman" panose="02020603050405020304" pitchFamily="18" charset="0"/>
              </a:rPr>
              <a:t>2 </a:t>
            </a:r>
            <a:r>
              <a:rPr lang="en-US" sz="2600" dirty="0" smtClean="0">
                <a:ea typeface="Times New Roman" panose="02020603050405020304" pitchFamily="18" charset="0"/>
                <a:cs typeface="Times New Roman" panose="02020603050405020304" pitchFamily="18" charset="0"/>
              </a:rPr>
              <a:t>); </a:t>
            </a:r>
            <a:r>
              <a:rPr lang="en-US" sz="2600" i="1" dirty="0">
                <a:ea typeface="Times New Roman" panose="02020603050405020304" pitchFamily="18" charset="0"/>
                <a:cs typeface="Times New Roman" panose="02020603050405020304" pitchFamily="18" charset="0"/>
              </a:rPr>
              <a:t>m</a:t>
            </a:r>
            <a:r>
              <a:rPr lang="en-US" sz="2600" dirty="0">
                <a:ea typeface="Times New Roman" panose="02020603050405020304" pitchFamily="18" charset="0"/>
                <a:cs typeface="Times New Roman" panose="02020603050405020304" pitchFamily="18" charset="0"/>
              </a:rPr>
              <a:t> - </a:t>
            </a:r>
            <a:r>
              <a:rPr lang="en-US" sz="2600" dirty="0" err="1">
                <a:ea typeface="Times New Roman" panose="02020603050405020304" pitchFamily="18" charset="0"/>
                <a:cs typeface="Times New Roman" panose="02020603050405020304" pitchFamily="18" charset="0"/>
              </a:rPr>
              <a:t>yuritilgan</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taxmin</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bo’yicha</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ushbu</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xodisalar</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sonining</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matematik</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kutilmasi</a:t>
            </a:r>
            <a:r>
              <a:rPr lang="en-US" sz="2600" dirty="0" smtClean="0">
                <a:ea typeface="Times New Roman" panose="02020603050405020304" pitchFamily="18" charset="0"/>
                <a:cs typeface="Times New Roman" panose="02020603050405020304" pitchFamily="18" charset="0"/>
              </a:rPr>
              <a:t>.</a:t>
            </a:r>
            <a:endParaRPr lang="en-US" sz="2600" dirty="0"/>
          </a:p>
        </p:txBody>
      </p:sp>
      <p:sp>
        <p:nvSpPr>
          <p:cNvPr id="2"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4" name="Объект 3"/>
          <p:cNvGraphicFramePr>
            <a:graphicFrameLocks noChangeAspect="1"/>
          </p:cNvGraphicFramePr>
          <p:nvPr>
            <p:extLst>
              <p:ext uri="{D42A27DB-BD31-4B8C-83A1-F6EECF244321}">
                <p14:modId xmlns:p14="http://schemas.microsoft.com/office/powerpoint/2010/main" val="1663832554"/>
              </p:ext>
            </p:extLst>
          </p:nvPr>
        </p:nvGraphicFramePr>
        <p:xfrm>
          <a:off x="4616450" y="3876675"/>
          <a:ext cx="2532062" cy="1047750"/>
        </p:xfrm>
        <a:graphic>
          <a:graphicData uri="http://schemas.openxmlformats.org/presentationml/2006/ole">
            <mc:AlternateContent xmlns:mc="http://schemas.openxmlformats.org/markup-compatibility/2006">
              <mc:Choice xmlns:v="urn:schemas-microsoft-com:vml" Requires="v">
                <p:oleObj spid="_x0000_s23558" name="Уравнение" r:id="rId3" imgW="1104900" imgH="457200" progId="Equation.3">
                  <p:embed/>
                </p:oleObj>
              </mc:Choice>
              <mc:Fallback>
                <p:oleObj name="Уравнение" r:id="rId3" imgW="1104900" imgH="457200"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16450" y="3876675"/>
                        <a:ext cx="2532062" cy="1047750"/>
                      </a:xfrm>
                      <a:prstGeom prst="rect">
                        <a:avLst/>
                      </a:prstGeom>
                      <a:noFill/>
                    </p:spPr>
                  </p:pic>
                </p:oleObj>
              </mc:Fallback>
            </mc:AlternateContent>
          </a:graphicData>
        </a:graphic>
      </p:graphicFrame>
    </p:spTree>
    <p:extLst>
      <p:ext uri="{BB962C8B-B14F-4D97-AF65-F5344CB8AC3E}">
        <p14:creationId xmlns:p14="http://schemas.microsoft.com/office/powerpoint/2010/main" val="413696045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685800" y="123825"/>
            <a:ext cx="10394707" cy="5419725"/>
          </a:xfrm>
        </p:spPr>
        <p:txBody>
          <a:bodyPr>
            <a:noAutofit/>
          </a:bodyPr>
          <a:lstStyle/>
          <a:p>
            <a:pPr marL="0" indent="0" algn="just">
              <a:lnSpc>
                <a:spcPct val="100000"/>
              </a:lnSpc>
              <a:spcBef>
                <a:spcPts val="0"/>
              </a:spcBef>
              <a:spcAft>
                <a:spcPts val="0"/>
              </a:spcAft>
              <a:buNone/>
            </a:pPr>
            <a:r>
              <a:rPr lang="en-US" sz="2800" dirty="0" err="1">
                <a:ea typeface="Times New Roman" panose="02020603050405020304" pitchFamily="18" charset="0"/>
                <a:cs typeface="Times New Roman" panose="02020603050405020304" pitchFamily="18" charset="0"/>
              </a:rPr>
              <a:t>Berilgan</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ushbu</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misol</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uchun</a:t>
            </a:r>
            <a:r>
              <a:rPr lang="en-US" sz="2800" dirty="0">
                <a:ea typeface="Times New Roman" panose="02020603050405020304" pitchFamily="18" charset="0"/>
                <a:cs typeface="Times New Roman" panose="02020603050405020304" pitchFamily="18" charset="0"/>
              </a:rPr>
              <a:t>  </a:t>
            </a:r>
            <a:r>
              <a:rPr lang="en-US" sz="2800" i="1" dirty="0" err="1">
                <a:ea typeface="Times New Roman" panose="02020603050405020304" pitchFamily="18" charset="0"/>
                <a:cs typeface="Times New Roman" panose="02020603050405020304" pitchFamily="18" charset="0"/>
              </a:rPr>
              <a:t>n</a:t>
            </a:r>
            <a:r>
              <a:rPr lang="en-US" sz="2800" i="1" baseline="-25000" dirty="0" err="1">
                <a:ea typeface="Times New Roman" panose="02020603050405020304" pitchFamily="18" charset="0"/>
                <a:cs typeface="Times New Roman" panose="02020603050405020304" pitchFamily="18" charset="0"/>
              </a:rPr>
              <a:t>i</a:t>
            </a:r>
            <a:r>
              <a:rPr lang="en-US" sz="2800" i="1" dirty="0">
                <a:ea typeface="Times New Roman" panose="02020603050405020304" pitchFamily="18" charset="0"/>
                <a:cs typeface="Times New Roman" panose="02020603050405020304" pitchFamily="18" charset="0"/>
              </a:rPr>
              <a:t>  n</a:t>
            </a:r>
            <a:r>
              <a:rPr lang="en-US" sz="2800" i="1" baseline="-25000" dirty="0">
                <a:ea typeface="Times New Roman" panose="02020603050405020304" pitchFamily="18" charset="0"/>
                <a:cs typeface="Times New Roman" panose="02020603050405020304" pitchFamily="18" charset="0"/>
              </a:rPr>
              <a:t>1</a:t>
            </a:r>
            <a:r>
              <a:rPr lang="en-US" sz="2800" i="1"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yoki</a:t>
            </a:r>
            <a:r>
              <a:rPr lang="en-US" sz="2800" dirty="0">
                <a:ea typeface="Times New Roman" panose="02020603050405020304" pitchFamily="18" charset="0"/>
                <a:cs typeface="Times New Roman" panose="02020603050405020304" pitchFamily="18" charset="0"/>
              </a:rPr>
              <a:t> </a:t>
            </a:r>
            <a:r>
              <a:rPr lang="en-US" sz="2800" i="1" dirty="0">
                <a:ea typeface="Times New Roman" panose="02020603050405020304" pitchFamily="18" charset="0"/>
                <a:cs typeface="Times New Roman" panose="02020603050405020304" pitchFamily="18" charset="0"/>
              </a:rPr>
              <a:t>n</a:t>
            </a:r>
            <a:r>
              <a:rPr lang="en-US" sz="2800" i="1" baseline="-25000" dirty="0">
                <a:ea typeface="Times New Roman" panose="02020603050405020304" pitchFamily="18" charset="0"/>
                <a:cs typeface="Times New Roman" panose="02020603050405020304" pitchFamily="18" charset="0"/>
              </a:rPr>
              <a:t>2</a:t>
            </a:r>
            <a:r>
              <a:rPr lang="en-US" sz="2800" dirty="0">
                <a:ea typeface="Times New Roman" panose="02020603050405020304" pitchFamily="18" charset="0"/>
                <a:cs typeface="Times New Roman" panose="02020603050405020304" pitchFamily="18" charset="0"/>
              </a:rPr>
              <a:t> </a:t>
            </a:r>
            <a:r>
              <a:rPr lang="en-US" sz="2800" dirty="0" smtClean="0">
                <a:ea typeface="Times New Roman" panose="02020603050405020304" pitchFamily="18" charset="0"/>
                <a:cs typeface="Times New Roman" panose="02020603050405020304" pitchFamily="18" charset="0"/>
              </a:rPr>
              <a:t> </a:t>
            </a:r>
            <a:r>
              <a:rPr lang="en-US" sz="2800" dirty="0" err="1" smtClean="0">
                <a:ea typeface="Times New Roman" panose="02020603050405020304" pitchFamily="18" charset="0"/>
                <a:cs typeface="Times New Roman" panose="02020603050405020304" pitchFamily="18" charset="0"/>
              </a:rPr>
              <a:t>ga</a:t>
            </a:r>
            <a:r>
              <a:rPr lang="en-US" sz="2800" dirty="0" smtClean="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teng</a:t>
            </a:r>
            <a:r>
              <a:rPr lang="en-US" sz="2800" dirty="0">
                <a:ea typeface="Times New Roman" panose="02020603050405020304" pitchFamily="18" charset="0"/>
                <a:cs typeface="Times New Roman" panose="02020603050405020304" pitchFamily="18" charset="0"/>
              </a:rPr>
              <a:t>;  </a:t>
            </a:r>
            <a:r>
              <a:rPr lang="en-US" sz="2800" i="1" dirty="0">
                <a:ea typeface="Times New Roman" panose="02020603050405020304" pitchFamily="18" charset="0"/>
                <a:cs typeface="Times New Roman" panose="02020603050405020304" pitchFamily="18" charset="0"/>
              </a:rPr>
              <a:t>m=(n</a:t>
            </a:r>
            <a:r>
              <a:rPr lang="en-US" sz="2800" i="1" baseline="-25000" dirty="0">
                <a:ea typeface="Times New Roman" panose="02020603050405020304" pitchFamily="18" charset="0"/>
                <a:cs typeface="Times New Roman" panose="02020603050405020304" pitchFamily="18" charset="0"/>
              </a:rPr>
              <a:t>1</a:t>
            </a:r>
            <a:r>
              <a:rPr lang="en-US" sz="2800" i="1" dirty="0">
                <a:ea typeface="Times New Roman" panose="02020603050405020304" pitchFamily="18" charset="0"/>
                <a:cs typeface="Times New Roman" panose="02020603050405020304" pitchFamily="18" charset="0"/>
              </a:rPr>
              <a:t>+n</a:t>
            </a:r>
            <a:r>
              <a:rPr lang="en-US" sz="2800" i="1" baseline="-25000" dirty="0">
                <a:ea typeface="Times New Roman" panose="02020603050405020304" pitchFamily="18" charset="0"/>
                <a:cs typeface="Times New Roman" panose="02020603050405020304" pitchFamily="18" charset="0"/>
              </a:rPr>
              <a:t>2</a:t>
            </a:r>
            <a:r>
              <a:rPr lang="en-US" sz="2800" i="1" dirty="0">
                <a:ea typeface="Times New Roman" panose="02020603050405020304" pitchFamily="18" charset="0"/>
                <a:cs typeface="Times New Roman" panose="02020603050405020304" pitchFamily="18" charset="0"/>
              </a:rPr>
              <a:t>)/2. </a:t>
            </a:r>
            <a:r>
              <a:rPr lang="en-US" sz="2800" i="1" dirty="0" smtClean="0">
                <a:ea typeface="Times New Roman" panose="02020603050405020304" pitchFamily="18" charset="0"/>
                <a:cs typeface="Times New Roman" panose="02020603050405020304" pitchFamily="18" charset="0"/>
              </a:rPr>
              <a:t>5 </a:t>
            </a:r>
            <a:r>
              <a:rPr lang="en-US" sz="2800" dirty="0" smtClean="0">
                <a:ea typeface="Times New Roman" panose="02020603050405020304" pitchFamily="18" charset="0"/>
                <a:cs typeface="Times New Roman" panose="02020603050405020304" pitchFamily="18" charset="0"/>
              </a:rPr>
              <a:t>% </a:t>
            </a:r>
            <a:r>
              <a:rPr lang="en-US" sz="2800" dirty="0">
                <a:ea typeface="Times New Roman" panose="02020603050405020304" pitchFamily="18" charset="0"/>
                <a:cs typeface="Times New Roman" panose="02020603050405020304" pitchFamily="18" charset="0"/>
              </a:rPr>
              <a:t>li </a:t>
            </a:r>
            <a:r>
              <a:rPr lang="en-US" sz="2800" dirty="0" err="1">
                <a:ea typeface="Times New Roman" panose="02020603050405020304" pitchFamily="18" charset="0"/>
                <a:cs typeface="Times New Roman" panose="02020603050405020304" pitchFamily="18" charset="0"/>
              </a:rPr>
              <a:t>ahamiyatlilik</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darajasida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ehtimollik</a:t>
            </a:r>
            <a:r>
              <a:rPr lang="en-US" sz="2800" dirty="0">
                <a:ea typeface="Times New Roman" panose="02020603050405020304" pitchFamily="18" charset="0"/>
                <a:cs typeface="Times New Roman" panose="02020603050405020304" pitchFamily="18" charset="0"/>
              </a:rPr>
              <a:t> p=0,05) </a:t>
            </a:r>
            <a:r>
              <a:rPr lang="en-US" sz="2800" dirty="0" err="1">
                <a:ea typeface="Times New Roman" panose="02020603050405020304" pitchFamily="18" charset="0"/>
                <a:cs typeface="Times New Roman" panose="02020603050405020304" pitchFamily="18" charset="0"/>
              </a:rPr>
              <a:t>shubha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tug’ilishi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mumkin</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hisoblanadi</a:t>
            </a:r>
            <a:r>
              <a:rPr lang="en-US" sz="2800" dirty="0">
                <a:ea typeface="Times New Roman" panose="02020603050405020304" pitchFamily="18" charset="0"/>
                <a:cs typeface="Times New Roman" panose="02020603050405020304" pitchFamily="18" charset="0"/>
              </a:rPr>
              <a:t>,  7% </a:t>
            </a:r>
            <a:r>
              <a:rPr lang="en-US" sz="2800" dirty="0" err="1" smtClean="0">
                <a:ea typeface="Times New Roman" panose="02020603050405020304" pitchFamily="18" charset="0"/>
                <a:cs typeface="Times New Roman" panose="02020603050405020304" pitchFamily="18" charset="0"/>
              </a:rPr>
              <a:t>ligida</a:t>
            </a:r>
            <a:r>
              <a:rPr lang="en-US" sz="2800" dirty="0" smtClean="0">
                <a:ea typeface="Times New Roman" panose="02020603050405020304" pitchFamily="18" charset="0"/>
                <a:cs typeface="Times New Roman" panose="02020603050405020304" pitchFamily="18" charset="0"/>
              </a:rPr>
              <a:t> </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natija</a:t>
            </a:r>
            <a:r>
              <a:rPr lang="en-US" sz="2800" dirty="0">
                <a:ea typeface="Times New Roman" panose="02020603050405020304" pitchFamily="18" charset="0"/>
                <a:cs typeface="Times New Roman" panose="02020603050405020304" pitchFamily="18" charset="0"/>
              </a:rPr>
              <a:t> </a:t>
            </a:r>
            <a:r>
              <a:rPr lang="en-US" sz="2800" dirty="0" smtClean="0">
                <a:ea typeface="Times New Roman" panose="02020603050405020304" pitchFamily="18" charset="0"/>
                <a:cs typeface="Times New Roman" panose="02020603050405020304" pitchFamily="18" charset="0"/>
              </a:rPr>
              <a:t>  </a:t>
            </a:r>
            <a:r>
              <a:rPr lang="en-US" sz="2800" dirty="0" err="1" smtClean="0">
                <a:ea typeface="Times New Roman" panose="02020603050405020304" pitchFamily="18" charset="0"/>
                <a:cs typeface="Times New Roman" panose="02020603050405020304" pitchFamily="18" charset="0"/>
              </a:rPr>
              <a:t>xaqiqatga</a:t>
            </a:r>
            <a:r>
              <a:rPr lang="en-US" sz="2800" dirty="0" smtClean="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yaqin</a:t>
            </a:r>
            <a:r>
              <a:rPr lang="en-US" sz="2800" dirty="0">
                <a:ea typeface="Times New Roman" panose="02020603050405020304" pitchFamily="18" charset="0"/>
                <a:cs typeface="Times New Roman" panose="02020603050405020304" pitchFamily="18" charset="0"/>
              </a:rPr>
              <a:t>, agar </a:t>
            </a:r>
            <a:r>
              <a:rPr lang="en-US" sz="2800" i="1" dirty="0">
                <a:ea typeface="Times New Roman" panose="02020603050405020304" pitchFamily="18" charset="0"/>
                <a:cs typeface="Times New Roman" panose="02020603050405020304" pitchFamily="18" charset="0"/>
              </a:rPr>
              <a:t>n</a:t>
            </a:r>
            <a:r>
              <a:rPr lang="en-US" sz="2800" i="1" baseline="-25000" dirty="0">
                <a:ea typeface="Times New Roman" panose="02020603050405020304" pitchFamily="18" charset="0"/>
                <a:cs typeface="Times New Roman" panose="02020603050405020304" pitchFamily="18" charset="0"/>
              </a:rPr>
              <a:t>1</a:t>
            </a:r>
            <a:r>
              <a:rPr lang="en-US" sz="2800" dirty="0">
                <a:ea typeface="Times New Roman" panose="02020603050405020304" pitchFamily="18" charset="0"/>
                <a:cs typeface="Times New Roman" panose="02020603050405020304" pitchFamily="18" charset="0"/>
              </a:rPr>
              <a:t> =5 </a:t>
            </a:r>
            <a:r>
              <a:rPr lang="en-US" sz="2800" dirty="0" err="1">
                <a:ea typeface="Times New Roman" panose="02020603050405020304" pitchFamily="18" charset="0"/>
                <a:cs typeface="Times New Roman" panose="02020603050405020304" pitchFamily="18" charset="0"/>
              </a:rPr>
              <a:t>va</a:t>
            </a:r>
            <a:r>
              <a:rPr lang="en-US" sz="2800" dirty="0">
                <a:ea typeface="Times New Roman" panose="02020603050405020304" pitchFamily="18" charset="0"/>
                <a:cs typeface="Times New Roman" panose="02020603050405020304" pitchFamily="18" charset="0"/>
              </a:rPr>
              <a:t> </a:t>
            </a:r>
            <a:r>
              <a:rPr lang="en-US" sz="2800" i="1" dirty="0">
                <a:ea typeface="Times New Roman" panose="02020603050405020304" pitchFamily="18" charset="0"/>
                <a:cs typeface="Times New Roman" panose="02020603050405020304" pitchFamily="18" charset="0"/>
              </a:rPr>
              <a:t>n</a:t>
            </a:r>
            <a:r>
              <a:rPr lang="en-US" sz="2800" i="1" baseline="-25000" dirty="0">
                <a:ea typeface="Times New Roman" panose="02020603050405020304" pitchFamily="18" charset="0"/>
                <a:cs typeface="Times New Roman" panose="02020603050405020304" pitchFamily="18" charset="0"/>
              </a:rPr>
              <a:t>2</a:t>
            </a:r>
            <a:r>
              <a:rPr lang="en-US" sz="2800" dirty="0">
                <a:ea typeface="Times New Roman" panose="02020603050405020304" pitchFamily="18" charset="0"/>
                <a:cs typeface="Times New Roman" panose="02020603050405020304" pitchFamily="18" charset="0"/>
              </a:rPr>
              <a:t> =9  </a:t>
            </a:r>
            <a:r>
              <a:rPr lang="en-US" sz="2800" dirty="0" err="1">
                <a:ea typeface="Times New Roman" panose="02020603050405020304" pitchFamily="18" charset="0"/>
                <a:cs typeface="Times New Roman" panose="02020603050405020304" pitchFamily="18" charset="0"/>
              </a:rPr>
              <a:t>bo’lsa</a:t>
            </a:r>
            <a:r>
              <a:rPr lang="en-US" sz="2800" dirty="0">
                <a:ea typeface="Times New Roman" panose="02020603050405020304" pitchFamily="18" charset="0"/>
                <a:cs typeface="Times New Roman" panose="02020603050405020304" pitchFamily="18" charset="0"/>
              </a:rPr>
              <a:t> </a:t>
            </a:r>
            <a:r>
              <a:rPr lang="en-US" sz="2800" dirty="0" smtClean="0">
                <a:ea typeface="Times New Roman" panose="02020603050405020304" pitchFamily="18" charset="0"/>
                <a:cs typeface="Times New Roman" panose="02020603050405020304" pitchFamily="18" charset="0"/>
              </a:rPr>
              <a:t>m=7</a:t>
            </a:r>
          </a:p>
          <a:p>
            <a:pPr marL="0" indent="0" algn="just">
              <a:lnSpc>
                <a:spcPct val="100000"/>
              </a:lnSpc>
              <a:spcBef>
                <a:spcPts val="0"/>
              </a:spcBef>
              <a:spcAft>
                <a:spcPts val="0"/>
              </a:spcAft>
              <a:buNone/>
            </a:pPr>
            <a:endParaRPr lang="en-US" sz="2800" dirty="0" smtClean="0">
              <a:ea typeface="Times New Roman" panose="02020603050405020304" pitchFamily="18" charset="0"/>
              <a:cs typeface="Times New Roman" panose="02020603050405020304" pitchFamily="18" charset="0"/>
            </a:endParaRPr>
          </a:p>
          <a:p>
            <a:pPr marL="0" indent="0" algn="ctr">
              <a:lnSpc>
                <a:spcPct val="100000"/>
              </a:lnSpc>
              <a:spcBef>
                <a:spcPts val="0"/>
              </a:spcBef>
              <a:spcAft>
                <a:spcPts val="0"/>
              </a:spcAft>
              <a:buNone/>
            </a:pPr>
            <a:r>
              <a:rPr lang="ru-RU" sz="2800" dirty="0">
                <a:ea typeface="Times New Roman" panose="02020603050405020304" pitchFamily="18" charset="0"/>
                <a:cs typeface="Times New Roman" panose="02020603050405020304" pitchFamily="18" charset="0"/>
                <a:sym typeface="Symbol" panose="05050102010706020507" pitchFamily="18" charset="2"/>
              </a:rPr>
              <a:t></a:t>
            </a:r>
            <a:r>
              <a:rPr lang="en-US" sz="2800" baseline="30000" dirty="0">
                <a:ea typeface="Times New Roman" panose="02020603050405020304" pitchFamily="18" charset="0"/>
                <a:cs typeface="Times New Roman" panose="02020603050405020304" pitchFamily="18" charset="0"/>
              </a:rPr>
              <a:t>2</a:t>
            </a:r>
            <a:r>
              <a:rPr lang="en-US" sz="2800" dirty="0">
                <a:ea typeface="Times New Roman" panose="02020603050405020304" pitchFamily="18" charset="0"/>
                <a:cs typeface="Times New Roman" panose="02020603050405020304" pitchFamily="18" charset="0"/>
              </a:rPr>
              <a:t>=(5-9)</a:t>
            </a:r>
            <a:r>
              <a:rPr lang="en-US" sz="2800" baseline="30000" dirty="0">
                <a:ea typeface="Times New Roman" panose="02020603050405020304" pitchFamily="18" charset="0"/>
                <a:cs typeface="Times New Roman" panose="02020603050405020304" pitchFamily="18" charset="0"/>
              </a:rPr>
              <a:t>2</a:t>
            </a:r>
            <a:r>
              <a:rPr lang="en-US" sz="2800" dirty="0">
                <a:ea typeface="Times New Roman" panose="02020603050405020304" pitchFamily="18" charset="0"/>
                <a:cs typeface="Times New Roman" panose="02020603050405020304" pitchFamily="18" charset="0"/>
              </a:rPr>
              <a:t>/7+(9-7)</a:t>
            </a:r>
            <a:r>
              <a:rPr lang="en-US" sz="2800" baseline="30000" dirty="0">
                <a:ea typeface="Times New Roman" panose="02020603050405020304" pitchFamily="18" charset="0"/>
                <a:cs typeface="Times New Roman" panose="02020603050405020304" pitchFamily="18" charset="0"/>
              </a:rPr>
              <a:t>2</a:t>
            </a:r>
            <a:r>
              <a:rPr lang="en-US" sz="2800" dirty="0">
                <a:ea typeface="Times New Roman" panose="02020603050405020304" pitchFamily="18" charset="0"/>
                <a:cs typeface="Times New Roman" panose="02020603050405020304" pitchFamily="18" charset="0"/>
              </a:rPr>
              <a:t>/7=8/7</a:t>
            </a:r>
            <a:r>
              <a:rPr lang="en-US" sz="2800" dirty="0">
                <a:ea typeface="Times New Roman" panose="02020603050405020304" pitchFamily="18" charset="0"/>
                <a:cs typeface="Times New Roman" panose="02020603050405020304" pitchFamily="18" charset="0"/>
                <a:sym typeface="Symbol" panose="05050102010706020507" pitchFamily="18" charset="2"/>
              </a:rPr>
              <a:t></a:t>
            </a:r>
            <a:r>
              <a:rPr lang="en-US" sz="2800" dirty="0">
                <a:ea typeface="Times New Roman" panose="02020603050405020304" pitchFamily="18" charset="0"/>
                <a:cs typeface="Times New Roman" panose="02020603050405020304" pitchFamily="18" charset="0"/>
              </a:rPr>
              <a:t>1,14</a:t>
            </a:r>
            <a:r>
              <a:rPr lang="en-US" sz="2800" dirty="0" smtClean="0">
                <a:ea typeface="Times New Roman" panose="02020603050405020304" pitchFamily="18" charset="0"/>
                <a:cs typeface="Times New Roman" panose="02020603050405020304" pitchFamily="18" charset="0"/>
              </a:rPr>
              <a:t>.</a:t>
            </a:r>
          </a:p>
          <a:p>
            <a:pPr marL="0" indent="0" algn="ctr">
              <a:lnSpc>
                <a:spcPct val="100000"/>
              </a:lnSpc>
              <a:spcBef>
                <a:spcPts val="0"/>
              </a:spcBef>
              <a:spcAft>
                <a:spcPts val="0"/>
              </a:spcAft>
              <a:buNone/>
            </a:pPr>
            <a:endParaRPr lang="ru-RU" sz="2800" dirty="0">
              <a:ea typeface="Times New Roman" panose="02020603050405020304" pitchFamily="18" charset="0"/>
              <a:cs typeface="Times New Roman" panose="02020603050405020304" pitchFamily="18" charset="0"/>
            </a:endParaRPr>
          </a:p>
          <a:p>
            <a:pPr marL="0" indent="0" algn="just">
              <a:lnSpc>
                <a:spcPct val="100000"/>
              </a:lnSpc>
              <a:spcBef>
                <a:spcPts val="0"/>
              </a:spcBef>
              <a:spcAft>
                <a:spcPts val="0"/>
              </a:spcAft>
              <a:buNone/>
            </a:pPr>
            <a:r>
              <a:rPr lang="en-US" sz="2800" dirty="0" err="1" smtClean="0">
                <a:ea typeface="Times New Roman" panose="02020603050405020304" pitchFamily="18" charset="0"/>
                <a:cs typeface="Times New Roman" panose="02020603050405020304" pitchFamily="18" charset="0"/>
              </a:rPr>
              <a:t>Jadvaldan</a:t>
            </a:r>
            <a:r>
              <a:rPr lang="en-US" sz="2800" dirty="0" smtClean="0">
                <a:ea typeface="Times New Roman" panose="02020603050405020304" pitchFamily="18" charset="0"/>
                <a:cs typeface="Times New Roman" panose="02020603050405020304" pitchFamily="18" charset="0"/>
              </a:rPr>
              <a:t> </a:t>
            </a:r>
            <a:r>
              <a:rPr lang="en-US" sz="2800" i="1" dirty="0" smtClean="0">
                <a:ea typeface="Times New Roman" panose="02020603050405020304" pitchFamily="18" charset="0"/>
                <a:cs typeface="Times New Roman" panose="02020603050405020304" pitchFamily="18" charset="0"/>
              </a:rPr>
              <a:t>f </a:t>
            </a:r>
            <a:r>
              <a:rPr lang="en-US" sz="2800" dirty="0" smtClean="0">
                <a:ea typeface="Times New Roman" panose="02020603050405020304" pitchFamily="18" charset="0"/>
                <a:cs typeface="Times New Roman" panose="02020603050405020304" pitchFamily="18" charset="0"/>
              </a:rPr>
              <a:t>=</a:t>
            </a:r>
            <a:r>
              <a:rPr lang="en-US" sz="2800" dirty="0">
                <a:ea typeface="Times New Roman" panose="02020603050405020304" pitchFamily="18" charset="0"/>
                <a:cs typeface="Times New Roman" panose="02020603050405020304" pitchFamily="18" charset="0"/>
              </a:rPr>
              <a:t>1, </a:t>
            </a:r>
            <a:r>
              <a:rPr lang="ru-RU" sz="2800" dirty="0">
                <a:ea typeface="Times New Roman" panose="02020603050405020304" pitchFamily="18" charset="0"/>
                <a:cs typeface="Times New Roman" panose="02020603050405020304" pitchFamily="18" charset="0"/>
                <a:sym typeface="Symbol" panose="05050102010706020507" pitchFamily="18" charset="2"/>
              </a:rPr>
              <a:t></a:t>
            </a:r>
            <a:r>
              <a:rPr lang="en-US" sz="2800" baseline="30000" dirty="0">
                <a:ea typeface="Times New Roman" panose="02020603050405020304" pitchFamily="18" charset="0"/>
                <a:cs typeface="Times New Roman" panose="02020603050405020304" pitchFamily="18" charset="0"/>
              </a:rPr>
              <a:t>2</a:t>
            </a:r>
            <a:r>
              <a:rPr lang="en-US" sz="2800" dirty="0">
                <a:ea typeface="Times New Roman" panose="02020603050405020304" pitchFamily="18" charset="0"/>
                <a:cs typeface="Times New Roman" panose="02020603050405020304" pitchFamily="18" charset="0"/>
              </a:rPr>
              <a:t>=1.14; </a:t>
            </a:r>
            <a:r>
              <a:rPr lang="en-US" sz="2800" dirty="0" err="1">
                <a:ea typeface="Times New Roman" panose="02020603050405020304" pitchFamily="18" charset="0"/>
                <a:cs typeface="Times New Roman" panose="02020603050405020304" pitchFamily="18" charset="0"/>
              </a:rPr>
              <a:t>ehtimollik</a:t>
            </a:r>
            <a:r>
              <a:rPr lang="en-US" sz="2800" dirty="0">
                <a:ea typeface="Times New Roman" panose="02020603050405020304" pitchFamily="18" charset="0"/>
                <a:cs typeface="Times New Roman" panose="02020603050405020304" pitchFamily="18" charset="0"/>
              </a:rPr>
              <a:t> </a:t>
            </a:r>
            <a:r>
              <a:rPr lang="en-US" sz="2800" i="1" dirty="0" smtClean="0">
                <a:ea typeface="Times New Roman" panose="02020603050405020304" pitchFamily="18" charset="0"/>
                <a:cs typeface="Times New Roman" panose="02020603050405020304" pitchFamily="18" charset="0"/>
              </a:rPr>
              <a:t>p </a:t>
            </a:r>
            <a:r>
              <a:rPr lang="en-US" sz="2800" dirty="0" smtClean="0">
                <a:ea typeface="Times New Roman" panose="02020603050405020304" pitchFamily="18" charset="0"/>
                <a:cs typeface="Times New Roman" panose="02020603050405020304" pitchFamily="18" charset="0"/>
              </a:rPr>
              <a:t>&gt;</a:t>
            </a:r>
            <a:r>
              <a:rPr lang="en-US" sz="2800" dirty="0">
                <a:ea typeface="Times New Roman" panose="02020603050405020304" pitchFamily="18" charset="0"/>
                <a:cs typeface="Times New Roman" panose="02020603050405020304" pitchFamily="18" charset="0"/>
              </a:rPr>
              <a:t>0,2 </a:t>
            </a:r>
            <a:r>
              <a:rPr lang="en-US" sz="2800" dirty="0" err="1">
                <a:ea typeface="Times New Roman" panose="02020603050405020304" pitchFamily="18" charset="0"/>
                <a:cs typeface="Times New Roman" panose="02020603050405020304" pitchFamily="18" charset="0"/>
              </a:rPr>
              <a:t>bo’lganda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gipoteza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maqbul</a:t>
            </a:r>
            <a:r>
              <a:rPr lang="en-US" sz="2800" dirty="0">
                <a:ea typeface="Times New Roman" panose="02020603050405020304" pitchFamily="18" charset="0"/>
                <a:cs typeface="Times New Roman" panose="02020603050405020304" pitchFamily="18" charset="0"/>
              </a:rPr>
              <a:t>, </a:t>
            </a:r>
            <a:r>
              <a:rPr lang="en-US" sz="2800" i="1" dirty="0" smtClean="0">
                <a:ea typeface="Times New Roman" panose="02020603050405020304" pitchFamily="18" charset="0"/>
                <a:cs typeface="Times New Roman" panose="02020603050405020304" pitchFamily="18" charset="0"/>
              </a:rPr>
              <a:t>n</a:t>
            </a:r>
            <a:r>
              <a:rPr lang="en-US" sz="2800" i="1" baseline="-25000" dirty="0" smtClean="0">
                <a:ea typeface="Times New Roman" panose="02020603050405020304" pitchFamily="18" charset="0"/>
                <a:cs typeface="Times New Roman" panose="02020603050405020304" pitchFamily="18" charset="0"/>
              </a:rPr>
              <a:t>1</a:t>
            </a:r>
            <a:r>
              <a:rPr lang="en-US" sz="2800" baseline="-25000" dirty="0" smtClean="0">
                <a:ea typeface="Times New Roman" panose="02020603050405020304" pitchFamily="18" charset="0"/>
                <a:cs typeface="Times New Roman" panose="02020603050405020304" pitchFamily="18" charset="0"/>
              </a:rPr>
              <a:t> </a:t>
            </a:r>
            <a:r>
              <a:rPr lang="en-US" sz="2800" dirty="0" smtClean="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va</a:t>
            </a:r>
            <a:r>
              <a:rPr lang="en-US" sz="2800" dirty="0">
                <a:ea typeface="Times New Roman" panose="02020603050405020304" pitchFamily="18" charset="0"/>
                <a:cs typeface="Times New Roman" panose="02020603050405020304" pitchFamily="18" charset="0"/>
              </a:rPr>
              <a:t> </a:t>
            </a:r>
            <a:r>
              <a:rPr lang="en-US" sz="2800" i="1" dirty="0">
                <a:ea typeface="Times New Roman" panose="02020603050405020304" pitchFamily="18" charset="0"/>
                <a:cs typeface="Times New Roman" panose="02020603050405020304" pitchFamily="18" charset="0"/>
              </a:rPr>
              <a:t>n</a:t>
            </a:r>
            <a:r>
              <a:rPr lang="en-US" sz="2800" i="1" baseline="-25000" dirty="0">
                <a:ea typeface="Times New Roman" panose="02020603050405020304" pitchFamily="18" charset="0"/>
                <a:cs typeface="Times New Roman" panose="02020603050405020304" pitchFamily="18" charset="0"/>
              </a:rPr>
              <a:t>2</a:t>
            </a:r>
            <a:r>
              <a:rPr lang="en-US" sz="2800" dirty="0">
                <a:ea typeface="Times New Roman" panose="02020603050405020304" pitchFamily="18" charset="0"/>
                <a:cs typeface="Times New Roman" panose="02020603050405020304" pitchFamily="18" charset="0"/>
              </a:rPr>
              <a:t> </a:t>
            </a:r>
            <a:r>
              <a:rPr lang="en-US" sz="2800" dirty="0" smtClean="0">
                <a:ea typeface="Times New Roman" panose="02020603050405020304" pitchFamily="18" charset="0"/>
                <a:cs typeface="Times New Roman" panose="02020603050405020304" pitchFamily="18" charset="0"/>
              </a:rPr>
              <a:t> </a:t>
            </a:r>
            <a:r>
              <a:rPr lang="en-US" sz="2800" dirty="0" err="1" smtClean="0">
                <a:ea typeface="Times New Roman" panose="02020603050405020304" pitchFamily="18" charset="0"/>
                <a:cs typeface="Times New Roman" panose="02020603050405020304" pitchFamily="18" charset="0"/>
              </a:rPr>
              <a:t>ning</a:t>
            </a:r>
            <a:r>
              <a:rPr lang="en-US" sz="2800" dirty="0" smtClean="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boshqa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qiymatlarda</a:t>
            </a:r>
            <a:r>
              <a:rPr lang="en-US" sz="2800" dirty="0">
                <a:ea typeface="Times New Roman" panose="02020603050405020304" pitchFamily="18" charset="0"/>
                <a:cs typeface="Times New Roman" panose="02020603050405020304" pitchFamily="18" charset="0"/>
              </a:rPr>
              <a:t> </a:t>
            </a:r>
            <a:r>
              <a:rPr lang="en-US" sz="2800" i="1" dirty="0">
                <a:ea typeface="Times New Roman" panose="02020603050405020304" pitchFamily="18" charset="0"/>
                <a:cs typeface="Times New Roman" panose="02020603050405020304" pitchFamily="18" charset="0"/>
              </a:rPr>
              <a:t>p</a:t>
            </a:r>
            <a:r>
              <a:rPr lang="en-US" sz="2800" dirty="0">
                <a:ea typeface="Times New Roman" panose="02020603050405020304" pitchFamily="18" charset="0"/>
                <a:cs typeface="Times New Roman" panose="02020603050405020304" pitchFamily="18" charset="0"/>
              </a:rPr>
              <a:t> </a:t>
            </a:r>
            <a:r>
              <a:rPr lang="en-US" sz="2800" dirty="0" smtClean="0">
                <a:ea typeface="Times New Roman" panose="02020603050405020304" pitchFamily="18" charset="0"/>
                <a:cs typeface="Times New Roman" panose="02020603050405020304" pitchFamily="18" charset="0"/>
              </a:rPr>
              <a:t> </a:t>
            </a:r>
            <a:r>
              <a:rPr lang="en-US" sz="2800" dirty="0" err="1" smtClean="0">
                <a:ea typeface="Times New Roman" panose="02020603050405020304" pitchFamily="18" charset="0"/>
                <a:cs typeface="Times New Roman" panose="02020603050405020304" pitchFamily="18" charset="0"/>
              </a:rPr>
              <a:t>ehtimollik</a:t>
            </a:r>
            <a:r>
              <a:rPr lang="en-US" sz="2800" dirty="0" smtClean="0">
                <a:ea typeface="Times New Roman" panose="02020603050405020304" pitchFamily="18" charset="0"/>
                <a:cs typeface="Times New Roman" panose="02020603050405020304" pitchFamily="18" charset="0"/>
              </a:rPr>
              <a:t> </a:t>
            </a:r>
            <a:r>
              <a:rPr lang="en-US" sz="2800" dirty="0">
                <a:ea typeface="Times New Roman" panose="02020603050405020304" pitchFamily="18" charset="0"/>
                <a:cs typeface="Times New Roman" panose="02020603050405020304" pitchFamily="18" charset="0"/>
              </a:rPr>
              <a:t>5% </a:t>
            </a:r>
            <a:r>
              <a:rPr lang="en-US" sz="2800" dirty="0" err="1">
                <a:ea typeface="Times New Roman" panose="02020603050405020304" pitchFamily="18" charset="0"/>
                <a:cs typeface="Times New Roman" panose="02020603050405020304" pitchFamily="18" charset="0"/>
              </a:rPr>
              <a:t>gacha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tushsa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yuritilgan</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gipoteza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shubhalidir</a:t>
            </a:r>
            <a:r>
              <a:rPr lang="en-US" sz="2800" dirty="0">
                <a:ea typeface="Times New Roman" panose="02020603050405020304" pitchFamily="18" charset="0"/>
                <a:cs typeface="Times New Roman" panose="02020603050405020304" pitchFamily="18" charset="0"/>
              </a:rPr>
              <a:t>. </a:t>
            </a:r>
            <a:r>
              <a:rPr lang="ru-RU" sz="2800" dirty="0">
                <a:ea typeface="Times New Roman" panose="02020603050405020304" pitchFamily="18" charset="0"/>
                <a:cs typeface="Times New Roman" panose="02020603050405020304" pitchFamily="18" charset="0"/>
                <a:sym typeface="Symbol" panose="05050102010706020507" pitchFamily="18" charset="2"/>
              </a:rPr>
              <a:t></a:t>
            </a:r>
            <a:r>
              <a:rPr lang="ru-RU" sz="2800" baseline="30000" dirty="0">
                <a:ea typeface="Times New Roman" panose="02020603050405020304" pitchFamily="18" charset="0"/>
                <a:cs typeface="Times New Roman" panose="02020603050405020304" pitchFamily="18" charset="0"/>
              </a:rPr>
              <a:t>2</a:t>
            </a:r>
            <a:r>
              <a:rPr lang="ru-RU" sz="2800" dirty="0">
                <a:ea typeface="Times New Roman" panose="02020603050405020304" pitchFamily="18" charset="0"/>
                <a:cs typeface="Times New Roman" panose="02020603050405020304" pitchFamily="18" charset="0"/>
              </a:rPr>
              <a:t> </a:t>
            </a:r>
            <a:r>
              <a:rPr lang="ru-RU" sz="2800" dirty="0" err="1">
                <a:ea typeface="Times New Roman" panose="02020603050405020304" pitchFamily="18" charset="0"/>
                <a:cs typeface="Times New Roman" panose="02020603050405020304" pitchFamily="18" charset="0"/>
              </a:rPr>
              <a:t>qiymati</a:t>
            </a:r>
            <a:r>
              <a:rPr lang="ru-RU" sz="2800" dirty="0">
                <a:ea typeface="Times New Roman" panose="02020603050405020304" pitchFamily="18" charset="0"/>
                <a:cs typeface="Times New Roman" panose="02020603050405020304" pitchFamily="18" charset="0"/>
              </a:rPr>
              <a:t> </a:t>
            </a:r>
            <a:r>
              <a:rPr lang="ru-RU" sz="2800" i="1" dirty="0" smtClean="0">
                <a:ea typeface="Times New Roman" panose="02020603050405020304" pitchFamily="18" charset="0"/>
                <a:cs typeface="Times New Roman" panose="02020603050405020304" pitchFamily="18" charset="0"/>
              </a:rPr>
              <a:t>n</a:t>
            </a:r>
            <a:r>
              <a:rPr lang="ru-RU" sz="2800" i="1" baseline="-25000" dirty="0" smtClean="0">
                <a:ea typeface="Times New Roman" panose="02020603050405020304" pitchFamily="18" charset="0"/>
                <a:cs typeface="Times New Roman" panose="02020603050405020304" pitchFamily="18" charset="0"/>
              </a:rPr>
              <a:t>1</a:t>
            </a:r>
            <a:r>
              <a:rPr lang="en-US" sz="2800" baseline="-25000" dirty="0" smtClean="0">
                <a:ea typeface="Times New Roman" panose="02020603050405020304" pitchFamily="18" charset="0"/>
                <a:cs typeface="Times New Roman" panose="02020603050405020304" pitchFamily="18" charset="0"/>
              </a:rPr>
              <a:t> </a:t>
            </a:r>
            <a:r>
              <a:rPr lang="ru-RU" sz="2800" dirty="0" smtClean="0">
                <a:ea typeface="Times New Roman" panose="02020603050405020304" pitchFamily="18" charset="0"/>
                <a:cs typeface="Times New Roman" panose="02020603050405020304" pitchFamily="18" charset="0"/>
              </a:rPr>
              <a:t> </a:t>
            </a:r>
            <a:r>
              <a:rPr lang="ru-RU" sz="2800" dirty="0" err="1">
                <a:ea typeface="Times New Roman" panose="02020603050405020304" pitchFamily="18" charset="0"/>
                <a:cs typeface="Times New Roman" panose="02020603050405020304" pitchFamily="18" charset="0"/>
              </a:rPr>
              <a:t>yoki</a:t>
            </a:r>
            <a:r>
              <a:rPr lang="ru-RU" sz="2800" dirty="0">
                <a:ea typeface="Times New Roman" panose="02020603050405020304" pitchFamily="18" charset="0"/>
                <a:cs typeface="Times New Roman" panose="02020603050405020304" pitchFamily="18" charset="0"/>
              </a:rPr>
              <a:t> </a:t>
            </a:r>
            <a:r>
              <a:rPr lang="ru-RU" sz="2800" i="1" dirty="0">
                <a:ea typeface="Times New Roman" panose="02020603050405020304" pitchFamily="18" charset="0"/>
                <a:cs typeface="Times New Roman" panose="02020603050405020304" pitchFamily="18" charset="0"/>
              </a:rPr>
              <a:t>n</a:t>
            </a:r>
            <a:r>
              <a:rPr lang="ru-RU" sz="2800" i="1" baseline="-25000" dirty="0">
                <a:ea typeface="Times New Roman" panose="02020603050405020304" pitchFamily="18" charset="0"/>
                <a:cs typeface="Times New Roman" panose="02020603050405020304" pitchFamily="18" charset="0"/>
              </a:rPr>
              <a:t>2</a:t>
            </a:r>
            <a:r>
              <a:rPr lang="ru-RU" sz="2800" baseline="-25000" dirty="0">
                <a:ea typeface="Times New Roman" panose="02020603050405020304" pitchFamily="18" charset="0"/>
                <a:cs typeface="Times New Roman" panose="02020603050405020304" pitchFamily="18" charset="0"/>
              </a:rPr>
              <a:t> </a:t>
            </a:r>
            <a:r>
              <a:rPr lang="ru-RU" sz="2800" dirty="0">
                <a:ea typeface="Times New Roman" panose="02020603050405020304" pitchFamily="18" charset="0"/>
                <a:cs typeface="Times New Roman" panose="02020603050405020304" pitchFamily="18" charset="0"/>
                <a:sym typeface="Symbol" panose="05050102010706020507" pitchFamily="18" charset="2"/>
              </a:rPr>
              <a:t></a:t>
            </a:r>
            <a:r>
              <a:rPr lang="ru-RU" sz="2800" dirty="0">
                <a:ea typeface="Times New Roman" panose="02020603050405020304" pitchFamily="18" charset="0"/>
                <a:cs typeface="Times New Roman" panose="02020603050405020304" pitchFamily="18" charset="0"/>
              </a:rPr>
              <a:t>5 </a:t>
            </a:r>
            <a:r>
              <a:rPr lang="ru-RU" sz="2800" dirty="0" err="1">
                <a:ea typeface="Times New Roman" panose="02020603050405020304" pitchFamily="18" charset="0"/>
                <a:cs typeface="Times New Roman" panose="02020603050405020304" pitchFamily="18" charset="0"/>
              </a:rPr>
              <a:t>bo’lganda</a:t>
            </a:r>
            <a:r>
              <a:rPr lang="ru-RU" sz="2800" dirty="0">
                <a:ea typeface="Times New Roman" panose="02020603050405020304" pitchFamily="18" charset="0"/>
                <a:cs typeface="Times New Roman" panose="02020603050405020304" pitchFamily="18" charset="0"/>
              </a:rPr>
              <a:t> </a:t>
            </a:r>
            <a:r>
              <a:rPr lang="ru-RU" sz="2800" dirty="0" err="1" smtClean="0">
                <a:ea typeface="Times New Roman" panose="02020603050405020304" pitchFamily="18" charset="0"/>
                <a:cs typeface="Times New Roman" panose="02020603050405020304" pitchFamily="18" charset="0"/>
              </a:rPr>
              <a:t>aniqlanadi</a:t>
            </a:r>
            <a:endParaRPr lang="ru-RU" sz="2800" dirty="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9563302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07370" y="393405"/>
            <a:ext cx="10727472" cy="997245"/>
          </a:xfrm>
        </p:spPr>
        <p:txBody>
          <a:bodyPr>
            <a:noAutofit/>
          </a:bodyPr>
          <a:lstStyle/>
          <a:p>
            <a:pPr algn="ctr"/>
            <a:r>
              <a:rPr lang="en-US" sz="3600" dirty="0" smtClean="0"/>
              <a:t>4</a:t>
            </a:r>
            <a:r>
              <a:rPr lang="en-US" sz="3600" dirty="0"/>
              <a:t>.	STYUDENT MEZONI YORDAMIDA AHAMIYATGA EGALIKNI TEKSHIRISH</a:t>
            </a:r>
            <a:endParaRPr lang="ru-RU" sz="3600" dirty="0"/>
          </a:p>
        </p:txBody>
      </p:sp>
      <p:sp>
        <p:nvSpPr>
          <p:cNvPr id="3" name="Объект 2"/>
          <p:cNvSpPr>
            <a:spLocks noGrp="1"/>
          </p:cNvSpPr>
          <p:nvPr>
            <p:ph sz="quarter" idx="13"/>
          </p:nvPr>
        </p:nvSpPr>
        <p:spPr>
          <a:xfrm>
            <a:off x="695325" y="1390650"/>
            <a:ext cx="10551563" cy="4149319"/>
          </a:xfrm>
        </p:spPr>
        <p:txBody>
          <a:bodyPr>
            <a:noAutofit/>
          </a:bodyPr>
          <a:lstStyle/>
          <a:p>
            <a:pPr marL="0" indent="446088" algn="just">
              <a:lnSpc>
                <a:spcPct val="130000"/>
              </a:lnSpc>
              <a:spcBef>
                <a:spcPts val="0"/>
              </a:spcBef>
              <a:buNone/>
            </a:pPr>
            <a:r>
              <a:rPr lang="en-US" sz="2800" dirty="0" err="1"/>
              <a:t>Ahamiyatga</a:t>
            </a:r>
            <a:r>
              <a:rPr lang="en-US" sz="2800" dirty="0"/>
              <a:t> </a:t>
            </a:r>
            <a:r>
              <a:rPr lang="en-US" sz="2800" dirty="0" err="1"/>
              <a:t>egalikni</a:t>
            </a:r>
            <a:r>
              <a:rPr lang="en-US" sz="2800" dirty="0"/>
              <a:t> </a:t>
            </a:r>
            <a:r>
              <a:rPr lang="en-US" sz="2800" dirty="0" err="1"/>
              <a:t>tekshirishning</a:t>
            </a:r>
            <a:r>
              <a:rPr lang="en-US" sz="2800" dirty="0"/>
              <a:t>  </a:t>
            </a:r>
            <a:r>
              <a:rPr lang="en-US" sz="2800" dirty="0" err="1"/>
              <a:t>boshqa</a:t>
            </a:r>
            <a:r>
              <a:rPr lang="en-US" sz="2800" dirty="0"/>
              <a:t>  </a:t>
            </a:r>
            <a:r>
              <a:rPr lang="en-US" sz="2800" dirty="0" err="1"/>
              <a:t>statistik</a:t>
            </a:r>
            <a:r>
              <a:rPr lang="en-US" sz="2800" dirty="0"/>
              <a:t>  </a:t>
            </a:r>
            <a:r>
              <a:rPr lang="en-US" sz="2800" dirty="0" err="1"/>
              <a:t>usullaridan</a:t>
            </a:r>
            <a:r>
              <a:rPr lang="en-US" sz="2800" dirty="0"/>
              <a:t> </a:t>
            </a:r>
            <a:r>
              <a:rPr lang="en-US" sz="2800" dirty="0" err="1"/>
              <a:t>Syudent</a:t>
            </a:r>
            <a:r>
              <a:rPr lang="en-US" sz="2800" dirty="0"/>
              <a:t> </a:t>
            </a:r>
            <a:r>
              <a:rPr lang="en-US" sz="2800" dirty="0" err="1"/>
              <a:t>mezoni</a:t>
            </a:r>
            <a:r>
              <a:rPr lang="en-US" sz="2800" dirty="0"/>
              <a:t> </a:t>
            </a:r>
            <a:r>
              <a:rPr lang="en-US" sz="2800" dirty="0" err="1"/>
              <a:t>ishlatiladi</a:t>
            </a:r>
            <a:r>
              <a:rPr lang="en-US" sz="2800" dirty="0"/>
              <a:t>. </a:t>
            </a:r>
            <a:r>
              <a:rPr lang="en-US" sz="2800" dirty="0" err="1"/>
              <a:t>Ko’proq</a:t>
            </a:r>
            <a:r>
              <a:rPr lang="en-US" sz="2800" dirty="0"/>
              <a:t> </a:t>
            </a:r>
            <a:r>
              <a:rPr lang="en-US" sz="2800" dirty="0" err="1"/>
              <a:t>bu</a:t>
            </a:r>
            <a:r>
              <a:rPr lang="en-US" sz="2800" dirty="0"/>
              <a:t> </a:t>
            </a:r>
            <a:r>
              <a:rPr lang="en-US" sz="2800" dirty="0" err="1"/>
              <a:t>mezon</a:t>
            </a:r>
            <a:r>
              <a:rPr lang="en-US" sz="2800" dirty="0"/>
              <a:t> </a:t>
            </a:r>
            <a:r>
              <a:rPr lang="en-US" sz="2800" dirty="0" err="1"/>
              <a:t>ikki</a:t>
            </a:r>
            <a:r>
              <a:rPr lang="en-US" sz="2800" dirty="0"/>
              <a:t> </a:t>
            </a:r>
            <a:r>
              <a:rPr lang="en-US" sz="2800" dirty="0" err="1"/>
              <a:t>tanlanmani</a:t>
            </a:r>
            <a:r>
              <a:rPr lang="en-US" sz="2800" dirty="0"/>
              <a:t> </a:t>
            </a:r>
            <a:r>
              <a:rPr lang="en-US" sz="2800" dirty="0" err="1"/>
              <a:t>o’rtacha</a:t>
            </a:r>
            <a:r>
              <a:rPr lang="en-US" sz="2800" dirty="0"/>
              <a:t> </a:t>
            </a:r>
            <a:r>
              <a:rPr lang="en-US" sz="2800" dirty="0" err="1"/>
              <a:t>bir</a:t>
            </a:r>
            <a:r>
              <a:rPr lang="en-US" sz="2800" dirty="0"/>
              <a:t>  </a:t>
            </a:r>
            <a:r>
              <a:rPr lang="en-US" sz="2800" dirty="0" err="1"/>
              <a:t>to’plamga</a:t>
            </a:r>
            <a:r>
              <a:rPr lang="en-US" sz="2800" dirty="0"/>
              <a:t> </a:t>
            </a:r>
            <a:r>
              <a:rPr lang="en-US" sz="2800" dirty="0" err="1"/>
              <a:t>kiri-shi</a:t>
            </a:r>
            <a:r>
              <a:rPr lang="en-US" sz="2800" dirty="0"/>
              <a:t> </a:t>
            </a:r>
            <a:r>
              <a:rPr lang="en-US" sz="2800" dirty="0" err="1"/>
              <a:t>taxminini</a:t>
            </a:r>
            <a:r>
              <a:rPr lang="en-US" sz="2800" dirty="0"/>
              <a:t> </a:t>
            </a:r>
            <a:r>
              <a:rPr lang="en-US" sz="2800" dirty="0" err="1"/>
              <a:t>tekshirish</a:t>
            </a:r>
            <a:r>
              <a:rPr lang="en-US" sz="2800" dirty="0"/>
              <a:t> </a:t>
            </a:r>
            <a:r>
              <a:rPr lang="en-US" sz="2800" dirty="0" err="1"/>
              <a:t>uchun</a:t>
            </a:r>
            <a:r>
              <a:rPr lang="en-US" sz="2800" dirty="0"/>
              <a:t> </a:t>
            </a:r>
            <a:r>
              <a:rPr lang="en-US" sz="2800" dirty="0" err="1"/>
              <a:t>ishlatiladi</a:t>
            </a:r>
            <a:r>
              <a:rPr lang="en-US" sz="2800" dirty="0"/>
              <a:t>.  </a:t>
            </a:r>
            <a:r>
              <a:rPr lang="en-US" sz="2800" dirty="0" err="1"/>
              <a:t>Ushbu</a:t>
            </a:r>
            <a:r>
              <a:rPr lang="en-US" sz="2800" dirty="0"/>
              <a:t> </a:t>
            </a:r>
            <a:r>
              <a:rPr lang="en-US" sz="2800" dirty="0" err="1"/>
              <a:t>usulni</a:t>
            </a:r>
            <a:r>
              <a:rPr lang="en-US" sz="2800" dirty="0"/>
              <a:t> </a:t>
            </a:r>
            <a:r>
              <a:rPr lang="en-US" sz="2800" dirty="0" err="1"/>
              <a:t>diskret</a:t>
            </a:r>
            <a:r>
              <a:rPr lang="en-US" sz="2800" dirty="0"/>
              <a:t> </a:t>
            </a:r>
            <a:r>
              <a:rPr lang="en-US" sz="2800" dirty="0" err="1"/>
              <a:t>bo’lmagan</a:t>
            </a:r>
            <a:r>
              <a:rPr lang="en-US" sz="2800" dirty="0"/>
              <a:t> </a:t>
            </a:r>
            <a:r>
              <a:rPr lang="en-US" sz="2800" dirty="0" err="1"/>
              <a:t>hodisalar</a:t>
            </a:r>
            <a:r>
              <a:rPr lang="en-US" sz="2800" dirty="0"/>
              <a:t> </a:t>
            </a:r>
            <a:r>
              <a:rPr lang="en-US" sz="2800" dirty="0" err="1"/>
              <a:t>uchun</a:t>
            </a:r>
            <a:r>
              <a:rPr lang="en-US" sz="2800" dirty="0"/>
              <a:t> </a:t>
            </a:r>
            <a:r>
              <a:rPr lang="en-US" sz="2800" dirty="0" err="1"/>
              <a:t>qo’llaniladi</a:t>
            </a:r>
            <a:r>
              <a:rPr lang="en-US" sz="2800" dirty="0"/>
              <a:t>. </a:t>
            </a:r>
            <a:r>
              <a:rPr lang="en-US" sz="2800" dirty="0" err="1"/>
              <a:t>Masalan</a:t>
            </a:r>
            <a:r>
              <a:rPr lang="en-US" sz="2800" dirty="0"/>
              <a:t>, </a:t>
            </a:r>
            <a:r>
              <a:rPr lang="en-US" sz="2800" dirty="0" err="1"/>
              <a:t>birinchi</a:t>
            </a:r>
            <a:r>
              <a:rPr lang="en-US" sz="2800" dirty="0"/>
              <a:t> motor </a:t>
            </a:r>
            <a:r>
              <a:rPr lang="en-US" sz="2800" dirty="0" err="1"/>
              <a:t>bo’yinchalarining</a:t>
            </a:r>
            <a:r>
              <a:rPr lang="en-US" sz="2800" dirty="0"/>
              <a:t> </a:t>
            </a:r>
            <a:r>
              <a:rPr lang="en-US" sz="2800" dirty="0" err="1"/>
              <a:t>o’rtacha</a:t>
            </a:r>
            <a:r>
              <a:rPr lang="en-US" sz="2800" dirty="0"/>
              <a:t> </a:t>
            </a:r>
            <a:r>
              <a:rPr lang="en-US" sz="2800" dirty="0" err="1"/>
              <a:t>yeyilishi</a:t>
            </a:r>
            <a:r>
              <a:rPr lang="en-US" sz="2800" dirty="0"/>
              <a:t> 0,12 mm; </a:t>
            </a:r>
            <a:r>
              <a:rPr lang="en-US" sz="2800" dirty="0" err="1"/>
              <a:t>ikkinchisiniki</a:t>
            </a:r>
            <a:r>
              <a:rPr lang="en-US" sz="2800" dirty="0"/>
              <a:t> 0,13 mm. </a:t>
            </a:r>
            <a:r>
              <a:rPr lang="en-US" sz="2800" dirty="0" err="1"/>
              <a:t>Ikkita</a:t>
            </a:r>
            <a:r>
              <a:rPr lang="en-US" sz="2800" dirty="0"/>
              <a:t> </a:t>
            </a:r>
            <a:r>
              <a:rPr lang="en-US" sz="2800" dirty="0" err="1"/>
              <a:t>o’rtacha</a:t>
            </a:r>
            <a:r>
              <a:rPr lang="en-US" sz="2800" dirty="0"/>
              <a:t> </a:t>
            </a:r>
            <a:r>
              <a:rPr lang="en-US" sz="2800" dirty="0" err="1"/>
              <a:t>qiymat</a:t>
            </a:r>
            <a:r>
              <a:rPr lang="en-US" sz="2800" dirty="0"/>
              <a:t> </a:t>
            </a:r>
            <a:r>
              <a:rPr lang="en-US" sz="2800" dirty="0" err="1"/>
              <a:t>o’rtasidagi</a:t>
            </a:r>
            <a:r>
              <a:rPr lang="en-US" sz="2800" dirty="0"/>
              <a:t> </a:t>
            </a:r>
            <a:r>
              <a:rPr lang="en-US" sz="2800" dirty="0" err="1"/>
              <a:t>farq</a:t>
            </a:r>
            <a:r>
              <a:rPr lang="en-US" sz="2800" dirty="0"/>
              <a:t> </a:t>
            </a:r>
            <a:r>
              <a:rPr lang="en-US" sz="2800" dirty="0" err="1"/>
              <a:t>bor</a:t>
            </a:r>
            <a:r>
              <a:rPr lang="en-US" sz="2800" dirty="0"/>
              <a:t> </a:t>
            </a:r>
            <a:r>
              <a:rPr lang="en-US" sz="2800" dirty="0" err="1"/>
              <a:t>yo’qligini</a:t>
            </a:r>
            <a:r>
              <a:rPr lang="en-US" sz="2800" dirty="0"/>
              <a:t> </a:t>
            </a:r>
            <a:r>
              <a:rPr lang="en-US" sz="2800" dirty="0" err="1"/>
              <a:t>aniqlash</a:t>
            </a:r>
            <a:r>
              <a:rPr lang="en-US" sz="2800" dirty="0"/>
              <a:t> </a:t>
            </a:r>
            <a:r>
              <a:rPr lang="en-US" sz="2800" dirty="0" err="1"/>
              <a:t>lozim</a:t>
            </a:r>
            <a:r>
              <a:rPr lang="en-US" sz="2800" dirty="0"/>
              <a:t>. </a:t>
            </a:r>
            <a:endParaRPr lang="en-US" sz="2600" dirty="0" smtClean="0"/>
          </a:p>
        </p:txBody>
      </p:sp>
    </p:spTree>
    <p:extLst>
      <p:ext uri="{BB962C8B-B14F-4D97-AF65-F5344CB8AC3E}">
        <p14:creationId xmlns:p14="http://schemas.microsoft.com/office/powerpoint/2010/main" val="234795313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323850" y="123825"/>
            <a:ext cx="11258550" cy="5419725"/>
          </a:xfrm>
        </p:spPr>
        <p:txBody>
          <a:bodyPr>
            <a:noAutofit/>
          </a:bodyPr>
          <a:lstStyle/>
          <a:p>
            <a:pPr marL="0" indent="0" algn="just">
              <a:lnSpc>
                <a:spcPct val="100000"/>
              </a:lnSpc>
              <a:spcBef>
                <a:spcPts val="0"/>
              </a:spcBef>
              <a:buNone/>
            </a:pPr>
            <a:r>
              <a:rPr lang="en-US" sz="2800" dirty="0" err="1"/>
              <a:t>Mezon</a:t>
            </a:r>
            <a:r>
              <a:rPr lang="en-US" sz="2800" dirty="0"/>
              <a:t> </a:t>
            </a:r>
            <a:r>
              <a:rPr lang="en-US" sz="2800" dirty="0" err="1"/>
              <a:t>ushbu</a:t>
            </a:r>
            <a:r>
              <a:rPr lang="en-US" sz="2800" dirty="0"/>
              <a:t> </a:t>
            </a:r>
            <a:r>
              <a:rPr lang="en-US" sz="2800" dirty="0" err="1"/>
              <a:t>formuladan</a:t>
            </a:r>
            <a:r>
              <a:rPr lang="en-US" sz="2800" dirty="0"/>
              <a:t> </a:t>
            </a:r>
            <a:r>
              <a:rPr lang="en-US" sz="2800" dirty="0" err="1"/>
              <a:t>aniqlanadi</a:t>
            </a:r>
            <a:r>
              <a:rPr lang="en-US" sz="2800" dirty="0"/>
              <a:t> </a:t>
            </a:r>
            <a:r>
              <a:rPr lang="en-US" sz="2800" dirty="0" smtClean="0"/>
              <a:t>:</a:t>
            </a:r>
          </a:p>
          <a:p>
            <a:pPr marL="0" indent="0" algn="just">
              <a:lnSpc>
                <a:spcPct val="100000"/>
              </a:lnSpc>
              <a:spcBef>
                <a:spcPts val="0"/>
              </a:spcBef>
              <a:buNone/>
            </a:pPr>
            <a:endParaRPr lang="en-US" sz="2800" dirty="0" smtClean="0"/>
          </a:p>
          <a:p>
            <a:pPr marL="0" indent="0" algn="just">
              <a:lnSpc>
                <a:spcPct val="100000"/>
              </a:lnSpc>
              <a:spcBef>
                <a:spcPts val="0"/>
              </a:spcBef>
              <a:buNone/>
            </a:pPr>
            <a:r>
              <a:rPr lang="en-US" sz="2800" dirty="0" smtClean="0">
                <a:ea typeface="Times New Roman" panose="02020603050405020304" pitchFamily="18" charset="0"/>
              </a:rPr>
              <a:t>                                                                                  </a:t>
            </a:r>
            <a:r>
              <a:rPr lang="en-US" sz="2800" dirty="0" err="1" smtClean="0">
                <a:ea typeface="Times New Roman" panose="02020603050405020304" pitchFamily="18" charset="0"/>
              </a:rPr>
              <a:t>chunki</a:t>
            </a:r>
            <a:r>
              <a:rPr lang="en-US" sz="2800" dirty="0" smtClean="0">
                <a:ea typeface="Times New Roman" panose="02020603050405020304" pitchFamily="18" charset="0"/>
              </a:rPr>
              <a:t>  </a:t>
            </a:r>
            <a:r>
              <a:rPr lang="ru-RU" sz="2800" dirty="0">
                <a:ea typeface="Times New Roman" panose="02020603050405020304" pitchFamily="18" charset="0"/>
                <a:cs typeface="Times New Roman" panose="02020603050405020304" pitchFamily="18" charset="0"/>
                <a:sym typeface="Symbol" panose="05050102010706020507" pitchFamily="18" charset="2"/>
              </a:rPr>
              <a:t></a:t>
            </a:r>
            <a:r>
              <a:rPr lang="en-US" sz="2800" baseline="30000" dirty="0">
                <a:ea typeface="Times New Roman" panose="02020603050405020304" pitchFamily="18" charset="0"/>
              </a:rPr>
              <a:t>2</a:t>
            </a:r>
            <a:r>
              <a:rPr lang="en-US" sz="2800" baseline="-25000" dirty="0">
                <a:ea typeface="Times New Roman" panose="02020603050405020304" pitchFamily="18" charset="0"/>
              </a:rPr>
              <a:t>m</a:t>
            </a:r>
            <a:r>
              <a:rPr lang="en-US" sz="2800" dirty="0">
                <a:ea typeface="Times New Roman" panose="02020603050405020304" pitchFamily="18" charset="0"/>
              </a:rPr>
              <a:t>=</a:t>
            </a:r>
            <a:r>
              <a:rPr lang="ru-RU" sz="2800" dirty="0">
                <a:ea typeface="Times New Roman" panose="02020603050405020304" pitchFamily="18" charset="0"/>
                <a:cs typeface="Times New Roman" panose="02020603050405020304" pitchFamily="18" charset="0"/>
                <a:sym typeface="Symbol" panose="05050102010706020507" pitchFamily="18" charset="2"/>
              </a:rPr>
              <a:t></a:t>
            </a:r>
            <a:r>
              <a:rPr lang="en-US" sz="2800" baseline="30000" dirty="0">
                <a:ea typeface="Times New Roman" panose="02020603050405020304" pitchFamily="18" charset="0"/>
              </a:rPr>
              <a:t>2</a:t>
            </a:r>
            <a:r>
              <a:rPr lang="en-US" sz="2800" baseline="-25000" dirty="0">
                <a:ea typeface="Times New Roman" panose="02020603050405020304" pitchFamily="18" charset="0"/>
              </a:rPr>
              <a:t>1</a:t>
            </a:r>
            <a:r>
              <a:rPr lang="en-US" sz="2800" dirty="0">
                <a:ea typeface="Times New Roman" panose="02020603050405020304" pitchFamily="18" charset="0"/>
              </a:rPr>
              <a:t>/n</a:t>
            </a:r>
            <a:r>
              <a:rPr lang="en-US" sz="2800" baseline="-25000" dirty="0">
                <a:ea typeface="Times New Roman" panose="02020603050405020304" pitchFamily="18" charset="0"/>
              </a:rPr>
              <a:t>1</a:t>
            </a:r>
            <a:r>
              <a:rPr lang="en-US" sz="2800" dirty="0">
                <a:ea typeface="Times New Roman" panose="02020603050405020304" pitchFamily="18" charset="0"/>
              </a:rPr>
              <a:t>+</a:t>
            </a:r>
            <a:r>
              <a:rPr lang="ru-RU" sz="2800" dirty="0">
                <a:ea typeface="Times New Roman" panose="02020603050405020304" pitchFamily="18" charset="0"/>
                <a:cs typeface="Times New Roman" panose="02020603050405020304" pitchFamily="18" charset="0"/>
                <a:sym typeface="Symbol" panose="05050102010706020507" pitchFamily="18" charset="2"/>
              </a:rPr>
              <a:t></a:t>
            </a:r>
            <a:r>
              <a:rPr lang="en-US" sz="2800" baseline="30000" dirty="0" smtClean="0">
                <a:ea typeface="Times New Roman" panose="02020603050405020304" pitchFamily="18" charset="0"/>
              </a:rPr>
              <a:t>2</a:t>
            </a:r>
            <a:r>
              <a:rPr lang="en-US" sz="2800" baseline="-25000" dirty="0" smtClean="0">
                <a:ea typeface="Times New Roman" panose="02020603050405020304" pitchFamily="18" charset="0"/>
              </a:rPr>
              <a:t>2</a:t>
            </a:r>
            <a:r>
              <a:rPr lang="en-US" sz="2800" dirty="0" smtClean="0">
                <a:ea typeface="Times New Roman" panose="02020603050405020304" pitchFamily="18" charset="0"/>
              </a:rPr>
              <a:t>/n</a:t>
            </a:r>
            <a:r>
              <a:rPr lang="en-US" sz="2800" baseline="-25000" dirty="0" smtClean="0">
                <a:ea typeface="Times New Roman" panose="02020603050405020304" pitchFamily="18" charset="0"/>
              </a:rPr>
              <a:t>2</a:t>
            </a:r>
          </a:p>
          <a:p>
            <a:pPr marL="0" indent="0" algn="just">
              <a:lnSpc>
                <a:spcPct val="100000"/>
              </a:lnSpc>
              <a:spcBef>
                <a:spcPts val="0"/>
              </a:spcBef>
              <a:buNone/>
            </a:pPr>
            <a:endParaRPr lang="en-US" sz="2800" dirty="0" smtClean="0"/>
          </a:p>
          <a:p>
            <a:pPr marL="0" indent="0" algn="just">
              <a:lnSpc>
                <a:spcPct val="100000"/>
              </a:lnSpc>
              <a:spcBef>
                <a:spcPts val="0"/>
              </a:spcBef>
              <a:buNone/>
            </a:pPr>
            <a:r>
              <a:rPr lang="en-US" sz="2800" dirty="0" err="1">
                <a:ea typeface="Times New Roman" panose="02020603050405020304" pitchFamily="18" charset="0"/>
                <a:cs typeface="Times New Roman" panose="02020603050405020304" pitchFamily="18" charset="0"/>
              </a:rPr>
              <a:t>bu</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yerda</a:t>
            </a:r>
            <a:r>
              <a:rPr lang="en-US" sz="2800" dirty="0">
                <a:ea typeface="Times New Roman" panose="02020603050405020304" pitchFamily="18" charset="0"/>
                <a:cs typeface="Times New Roman" panose="02020603050405020304" pitchFamily="18" charset="0"/>
              </a:rPr>
              <a:t>: m</a:t>
            </a:r>
            <a:r>
              <a:rPr lang="en-US" sz="2800" baseline="-25000" dirty="0">
                <a:ea typeface="Times New Roman" panose="02020603050405020304" pitchFamily="18" charset="0"/>
                <a:cs typeface="Times New Roman" panose="02020603050405020304" pitchFamily="18" charset="0"/>
              </a:rPr>
              <a:t>1</a:t>
            </a:r>
            <a:r>
              <a:rPr lang="en-US" sz="2800" dirty="0">
                <a:ea typeface="Times New Roman" panose="02020603050405020304" pitchFamily="18" charset="0"/>
                <a:cs typeface="Times New Roman" panose="02020603050405020304" pitchFamily="18" charset="0"/>
              </a:rPr>
              <a:t> ;m</a:t>
            </a:r>
            <a:r>
              <a:rPr lang="en-US" sz="2800" baseline="-25000" dirty="0">
                <a:ea typeface="Times New Roman" panose="02020603050405020304" pitchFamily="18" charset="0"/>
                <a:cs typeface="Times New Roman" panose="02020603050405020304" pitchFamily="18" charset="0"/>
              </a:rPr>
              <a:t>2</a:t>
            </a:r>
            <a:r>
              <a:rPr lang="en-US" sz="2800" dirty="0">
                <a:ea typeface="Times New Roman" panose="02020603050405020304" pitchFamily="18" charset="0"/>
                <a:cs typeface="Times New Roman" panose="02020603050405020304" pitchFamily="18" charset="0"/>
              </a:rPr>
              <a:t>  - </a:t>
            </a:r>
            <a:r>
              <a:rPr lang="en-US" sz="2800" dirty="0" err="1">
                <a:ea typeface="Times New Roman" panose="02020603050405020304" pitchFamily="18" charset="0"/>
                <a:cs typeface="Times New Roman" panose="02020603050405020304" pitchFamily="18" charset="0"/>
              </a:rPr>
              <a:t>tegishli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ravishda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birinchi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va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ikkinchi</a:t>
            </a:r>
            <a:r>
              <a:rPr lang="en-US" sz="2800" dirty="0">
                <a:ea typeface="Times New Roman" panose="02020603050405020304" pitchFamily="18" charset="0"/>
                <a:cs typeface="Times New Roman" panose="02020603050405020304" pitchFamily="18" charset="0"/>
              </a:rPr>
              <a:t> motor </a:t>
            </a:r>
            <a:r>
              <a:rPr lang="en-US" sz="2800" dirty="0" err="1">
                <a:ea typeface="Times New Roman" panose="02020603050405020304" pitchFamily="18" charset="0"/>
                <a:cs typeface="Times New Roman" panose="02020603050405020304" pitchFamily="18" charset="0"/>
              </a:rPr>
              <a:t>bo’yinchalarining</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yeyilishi</a:t>
            </a:r>
            <a:r>
              <a:rPr lang="en-US" sz="2800" dirty="0">
                <a:ea typeface="Times New Roman" panose="02020603050405020304" pitchFamily="18" charset="0"/>
                <a:cs typeface="Times New Roman" panose="02020603050405020304" pitchFamily="18" charset="0"/>
              </a:rPr>
              <a:t>; n</a:t>
            </a:r>
            <a:r>
              <a:rPr lang="en-US" sz="2800" baseline="-25000" dirty="0">
                <a:ea typeface="Times New Roman" panose="02020603050405020304" pitchFamily="18" charset="0"/>
                <a:cs typeface="Times New Roman" panose="02020603050405020304" pitchFamily="18" charset="0"/>
              </a:rPr>
              <a:t>1</a:t>
            </a:r>
            <a:r>
              <a:rPr lang="en-US" sz="2800" dirty="0">
                <a:ea typeface="Times New Roman" panose="02020603050405020304" pitchFamily="18" charset="0"/>
                <a:cs typeface="Times New Roman" panose="02020603050405020304" pitchFamily="18" charset="0"/>
              </a:rPr>
              <a:t>; n</a:t>
            </a:r>
            <a:r>
              <a:rPr lang="en-US" sz="2800" baseline="-25000" dirty="0">
                <a:ea typeface="Times New Roman" panose="02020603050405020304" pitchFamily="18" charset="0"/>
                <a:cs typeface="Times New Roman" panose="02020603050405020304" pitchFamily="18" charset="0"/>
              </a:rPr>
              <a:t>2</a:t>
            </a:r>
            <a:r>
              <a:rPr lang="en-US" sz="2800" dirty="0">
                <a:ea typeface="Times New Roman" panose="02020603050405020304" pitchFamily="18" charset="0"/>
                <a:cs typeface="Times New Roman" panose="02020603050405020304" pitchFamily="18" charset="0"/>
              </a:rPr>
              <a:t> - </a:t>
            </a:r>
            <a:r>
              <a:rPr lang="en-US" sz="2800" dirty="0" err="1">
                <a:ea typeface="Times New Roman" panose="02020603050405020304" pitchFamily="18" charset="0"/>
                <a:cs typeface="Times New Roman" panose="02020603050405020304" pitchFamily="18" charset="0"/>
              </a:rPr>
              <a:t>tegishli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ravishda</a:t>
            </a:r>
            <a:r>
              <a:rPr lang="en-US" sz="2800" dirty="0">
                <a:ea typeface="Times New Roman" panose="02020603050405020304" pitchFamily="18" charset="0"/>
                <a:cs typeface="Times New Roman" panose="02020603050405020304" pitchFamily="18" charset="0"/>
              </a:rPr>
              <a:t> 1- </a:t>
            </a:r>
            <a:r>
              <a:rPr lang="en-US" sz="2800" dirty="0" err="1">
                <a:ea typeface="Times New Roman" panose="02020603050405020304" pitchFamily="18" charset="0"/>
                <a:cs typeface="Times New Roman" panose="02020603050405020304" pitchFamily="18" charset="0"/>
              </a:rPr>
              <a:t>va</a:t>
            </a:r>
            <a:r>
              <a:rPr lang="en-US" sz="2800" dirty="0">
                <a:ea typeface="Times New Roman" panose="02020603050405020304" pitchFamily="18" charset="0"/>
                <a:cs typeface="Times New Roman" panose="02020603050405020304" pitchFamily="18" charset="0"/>
              </a:rPr>
              <a:t>  2- </a:t>
            </a:r>
            <a:r>
              <a:rPr lang="en-US" sz="2800" dirty="0" err="1">
                <a:ea typeface="Times New Roman" panose="02020603050405020304" pitchFamily="18" charset="0"/>
                <a:cs typeface="Times New Roman" panose="02020603050405020304" pitchFamily="18" charset="0"/>
              </a:rPr>
              <a:t>motordagi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o’lchangan</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bo’yinchalar</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soni</a:t>
            </a:r>
            <a:r>
              <a:rPr lang="en-US" sz="2800" dirty="0">
                <a:ea typeface="Times New Roman" panose="02020603050405020304" pitchFamily="18" charset="0"/>
                <a:cs typeface="Times New Roman" panose="02020603050405020304" pitchFamily="18" charset="0"/>
              </a:rPr>
              <a:t>; </a:t>
            </a:r>
            <a:r>
              <a:rPr lang="ru-RU" sz="2800" dirty="0">
                <a:ea typeface="Times New Roman" panose="02020603050405020304" pitchFamily="18" charset="0"/>
                <a:cs typeface="Times New Roman" panose="02020603050405020304" pitchFamily="18" charset="0"/>
                <a:sym typeface="Symbol" panose="05050102010706020507" pitchFamily="18" charset="2"/>
              </a:rPr>
              <a:t></a:t>
            </a:r>
            <a:r>
              <a:rPr lang="en-US" sz="2800" baseline="30000" dirty="0">
                <a:ea typeface="Times New Roman" panose="02020603050405020304" pitchFamily="18" charset="0"/>
                <a:cs typeface="Times New Roman" panose="02020603050405020304" pitchFamily="18" charset="0"/>
              </a:rPr>
              <a:t>*</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ikkala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motorning</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birgalikdagi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bo’yinchalari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yeyilishining</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o’rtacha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kvadratik</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chetlanishi</a:t>
            </a:r>
            <a:r>
              <a:rPr lang="en-US" sz="2800" dirty="0">
                <a:ea typeface="Times New Roman" panose="02020603050405020304" pitchFamily="18" charset="0"/>
                <a:cs typeface="Times New Roman" panose="02020603050405020304" pitchFamily="18" charset="0"/>
              </a:rPr>
              <a:t>; (n</a:t>
            </a:r>
            <a:r>
              <a:rPr lang="en-US" sz="2800" baseline="-25000" dirty="0">
                <a:ea typeface="Times New Roman" panose="02020603050405020304" pitchFamily="18" charset="0"/>
                <a:cs typeface="Times New Roman" panose="02020603050405020304" pitchFamily="18" charset="0"/>
              </a:rPr>
              <a:t>1</a:t>
            </a:r>
            <a:r>
              <a:rPr lang="en-US" sz="2800" dirty="0">
                <a:ea typeface="Times New Roman" panose="02020603050405020304" pitchFamily="18" charset="0"/>
                <a:cs typeface="Times New Roman" panose="02020603050405020304" pitchFamily="18" charset="0"/>
              </a:rPr>
              <a:t> +n</a:t>
            </a:r>
            <a:r>
              <a:rPr lang="en-US" sz="2800" baseline="-25000" dirty="0">
                <a:ea typeface="Times New Roman" panose="02020603050405020304" pitchFamily="18" charset="0"/>
                <a:cs typeface="Times New Roman" panose="02020603050405020304" pitchFamily="18" charset="0"/>
              </a:rPr>
              <a:t>2</a:t>
            </a:r>
            <a:r>
              <a:rPr lang="en-US" sz="2800" dirty="0">
                <a:ea typeface="Times New Roman" panose="02020603050405020304" pitchFamily="18" charset="0"/>
                <a:cs typeface="Times New Roman" panose="02020603050405020304" pitchFamily="18" charset="0"/>
              </a:rPr>
              <a:t>  -2) - </a:t>
            </a:r>
            <a:r>
              <a:rPr lang="en-US" sz="2800" dirty="0" err="1">
                <a:ea typeface="Times New Roman" panose="02020603050405020304" pitchFamily="18" charset="0"/>
                <a:cs typeface="Times New Roman" panose="02020603050405020304" pitchFamily="18" charset="0"/>
              </a:rPr>
              <a:t>yuritilgan</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taxmin</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uchun</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erkinlik</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darajasi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soni</a:t>
            </a:r>
            <a:r>
              <a:rPr lang="en-US" sz="2800" dirty="0">
                <a:ea typeface="Times New Roman" panose="02020603050405020304" pitchFamily="18" charset="0"/>
                <a:cs typeface="Times New Roman" panose="02020603050405020304" pitchFamily="18" charset="0"/>
              </a:rPr>
              <a:t>.</a:t>
            </a:r>
            <a:endParaRPr lang="ru-RU" sz="2800" dirty="0">
              <a:ea typeface="Times New Roman" panose="02020603050405020304" pitchFamily="18" charset="0"/>
              <a:cs typeface="Times New Roman" panose="02020603050405020304" pitchFamily="18" charset="0"/>
            </a:endParaRPr>
          </a:p>
          <a:p>
            <a:pPr marL="0" indent="0" algn="just">
              <a:lnSpc>
                <a:spcPct val="100000"/>
              </a:lnSpc>
              <a:spcBef>
                <a:spcPts val="0"/>
              </a:spcBef>
              <a:buNone/>
            </a:pPr>
            <a:r>
              <a:rPr lang="en-US" sz="2800" dirty="0">
                <a:ea typeface="Times New Roman" panose="02020603050405020304" pitchFamily="18" charset="0"/>
                <a:cs typeface="Times New Roman" panose="02020603050405020304" pitchFamily="18" charset="0"/>
              </a:rPr>
              <a:t>Agar </a:t>
            </a:r>
            <a:r>
              <a:rPr lang="en-US" sz="2800" dirty="0" err="1">
                <a:ea typeface="Times New Roman" panose="02020603050405020304" pitchFamily="18" charset="0"/>
                <a:cs typeface="Times New Roman" panose="02020603050405020304" pitchFamily="18" charset="0"/>
              </a:rPr>
              <a:t>o’rtacha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qiymatlar</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aynan</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bitta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to’plamga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kirsa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ma’lum</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bo’lgan</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erkinlik</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darajasi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soni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va</a:t>
            </a:r>
            <a:r>
              <a:rPr lang="en-US" sz="2800" dirty="0">
                <a:ea typeface="Times New Roman" panose="02020603050405020304" pitchFamily="18" charset="0"/>
                <a:cs typeface="Times New Roman" panose="02020603050405020304" pitchFamily="18" charset="0"/>
              </a:rPr>
              <a:t> t </a:t>
            </a:r>
            <a:r>
              <a:rPr lang="en-US" sz="2800" dirty="0" err="1">
                <a:ea typeface="Times New Roman" panose="02020603050405020304" pitchFamily="18" charset="0"/>
                <a:cs typeface="Times New Roman" panose="02020603050405020304" pitchFamily="18" charset="0"/>
              </a:rPr>
              <a:t>mezon</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kattaligi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uchun</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jadvaldan</a:t>
            </a:r>
            <a:r>
              <a:rPr lang="en-US" sz="2800" dirty="0">
                <a:ea typeface="Times New Roman" panose="02020603050405020304" pitchFamily="18" charset="0"/>
                <a:cs typeface="Times New Roman" panose="02020603050405020304" pitchFamily="18" charset="0"/>
              </a:rPr>
              <a:t> t </a:t>
            </a:r>
            <a:r>
              <a:rPr lang="en-US" sz="2800" dirty="0" err="1">
                <a:ea typeface="Times New Roman" panose="02020603050405020304" pitchFamily="18" charset="0"/>
                <a:cs typeface="Times New Roman" panose="02020603050405020304" pitchFamily="18" charset="0"/>
              </a:rPr>
              <a:t>mezonning</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shu</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yoki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katta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qiymatini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yuzaga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kelishi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ehtimolligi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topiladi</a:t>
            </a:r>
            <a:r>
              <a:rPr lang="en-US" sz="2800" dirty="0">
                <a:ea typeface="Times New Roman" panose="02020603050405020304" pitchFamily="18" charset="0"/>
                <a:cs typeface="Times New Roman" panose="02020603050405020304" pitchFamily="18" charset="0"/>
              </a:rPr>
              <a:t>. </a:t>
            </a:r>
            <a:endParaRPr lang="en-US" sz="2800" dirty="0"/>
          </a:p>
        </p:txBody>
      </p:sp>
      <p:sp>
        <p:nvSpPr>
          <p:cNvPr id="2"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4" name="Объект 3"/>
          <p:cNvGraphicFramePr>
            <a:graphicFrameLocks noChangeAspect="1"/>
          </p:cNvGraphicFramePr>
          <p:nvPr>
            <p:extLst>
              <p:ext uri="{D42A27DB-BD31-4B8C-83A1-F6EECF244321}">
                <p14:modId xmlns:p14="http://schemas.microsoft.com/office/powerpoint/2010/main" val="100258529"/>
              </p:ext>
            </p:extLst>
          </p:nvPr>
        </p:nvGraphicFramePr>
        <p:xfrm>
          <a:off x="1394249" y="706438"/>
          <a:ext cx="3342851" cy="1255712"/>
        </p:xfrm>
        <a:graphic>
          <a:graphicData uri="http://schemas.openxmlformats.org/presentationml/2006/ole">
            <mc:AlternateContent xmlns:mc="http://schemas.openxmlformats.org/markup-compatibility/2006">
              <mc:Choice xmlns:v="urn:schemas-microsoft-com:vml" Requires="v">
                <p:oleObj spid="_x0000_s24583" name="Уравнение" r:id="rId3" imgW="1054080" imgH="761760" progId="Equation.3">
                  <p:embed/>
                </p:oleObj>
              </mc:Choice>
              <mc:Fallback>
                <p:oleObj name="Уравнение" r:id="rId3" imgW="1054080" imgH="761760" progId="Equation.3">
                  <p:embed/>
                  <p:pic>
                    <p:nvPicPr>
                      <p:cNvPr id="0" name="Object 1"/>
                      <p:cNvPicPr>
                        <a:picLocks noChangeAspect="1" noChangeArrowheads="1"/>
                      </p:cNvPicPr>
                      <p:nvPr/>
                    </p:nvPicPr>
                    <p:blipFill>
                      <a:blip r:embed="rId4"/>
                      <a:srcRect/>
                      <a:stretch>
                        <a:fillRect/>
                      </a:stretch>
                    </p:blipFill>
                    <p:spPr bwMode="auto">
                      <a:xfrm>
                        <a:off x="1394249" y="706438"/>
                        <a:ext cx="3342851" cy="1255712"/>
                      </a:xfrm>
                      <a:prstGeom prst="rect">
                        <a:avLst/>
                      </a:prstGeom>
                      <a:noFill/>
                    </p:spPr>
                  </p:pic>
                </p:oleObj>
              </mc:Fallback>
            </mc:AlternateContent>
          </a:graphicData>
        </a:graphic>
      </p:graphicFrame>
    </p:spTree>
    <p:extLst>
      <p:ext uri="{BB962C8B-B14F-4D97-AF65-F5344CB8AC3E}">
        <p14:creationId xmlns:p14="http://schemas.microsoft.com/office/powerpoint/2010/main" val="397031949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685800" y="533400"/>
            <a:ext cx="10394707" cy="5010150"/>
          </a:xfrm>
        </p:spPr>
        <p:txBody>
          <a:bodyPr>
            <a:noAutofit/>
          </a:bodyPr>
          <a:lstStyle/>
          <a:p>
            <a:pPr marL="0" indent="447675" algn="just">
              <a:lnSpc>
                <a:spcPct val="100000"/>
              </a:lnSpc>
              <a:spcBef>
                <a:spcPts val="0"/>
              </a:spcBef>
              <a:spcAft>
                <a:spcPts val="0"/>
              </a:spcAft>
              <a:buNone/>
            </a:pPr>
            <a:r>
              <a:rPr lang="en-US" sz="2800" dirty="0" err="1">
                <a:ea typeface="Times New Roman" panose="02020603050405020304" pitchFamily="18" charset="0"/>
                <a:cs typeface="Times New Roman" panose="02020603050405020304" pitchFamily="18" charset="0"/>
              </a:rPr>
              <a:t>Yuqoridagidek</a:t>
            </a:r>
            <a:r>
              <a:rPr lang="en-US" sz="2800" dirty="0">
                <a:ea typeface="Times New Roman" panose="02020603050405020304" pitchFamily="18" charset="0"/>
                <a:cs typeface="Times New Roman" panose="02020603050405020304" pitchFamily="18" charset="0"/>
              </a:rPr>
              <a:t>,  0,01  </a:t>
            </a:r>
            <a:r>
              <a:rPr lang="en-US" sz="2800" dirty="0" err="1">
                <a:ea typeface="Times New Roman" panose="02020603050405020304" pitchFamily="18" charset="0"/>
                <a:cs typeface="Times New Roman" panose="02020603050405020304" pitchFamily="18" charset="0"/>
              </a:rPr>
              <a:t>ehtimollikda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ushbu</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ikki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tanlanmalar</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xar</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xil</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to’plamlarga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kiradi</a:t>
            </a:r>
            <a:r>
              <a:rPr lang="en-US" sz="2800" dirty="0">
                <a:ea typeface="Times New Roman" panose="02020603050405020304" pitchFamily="18" charset="0"/>
                <a:cs typeface="Times New Roman" panose="02020603050405020304" pitchFamily="18" charset="0"/>
              </a:rPr>
              <a:t>; 0,001 </a:t>
            </a:r>
            <a:r>
              <a:rPr lang="en-US" sz="2800" dirty="0" err="1">
                <a:ea typeface="Times New Roman" panose="02020603050405020304" pitchFamily="18" charset="0"/>
                <a:cs typeface="Times New Roman" panose="02020603050405020304" pitchFamily="18" charset="0"/>
              </a:rPr>
              <a:t>va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kichik</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qiymatlarda</a:t>
            </a:r>
            <a:r>
              <a:rPr lang="en-US" sz="2800" dirty="0">
                <a:ea typeface="Times New Roman" panose="02020603050405020304" pitchFamily="18" charset="0"/>
                <a:cs typeface="Times New Roman" panose="02020603050405020304" pitchFamily="18" charset="0"/>
              </a:rPr>
              <a:t> - </a:t>
            </a:r>
            <a:r>
              <a:rPr lang="en-US" sz="2800" dirty="0" err="1">
                <a:ea typeface="Times New Roman" panose="02020603050405020304" pitchFamily="18" charset="0"/>
                <a:cs typeface="Times New Roman" panose="02020603050405020304" pitchFamily="18" charset="0"/>
              </a:rPr>
              <a:t>shakllantirilgan</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taxminning</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to’liq</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xatoligi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ko’rinib</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turadi</a:t>
            </a:r>
            <a:r>
              <a:rPr lang="en-US" sz="2800" dirty="0">
                <a:ea typeface="Times New Roman" panose="02020603050405020304" pitchFamily="18" charset="0"/>
                <a:cs typeface="Times New Roman" panose="02020603050405020304" pitchFamily="18" charset="0"/>
              </a:rPr>
              <a:t>.</a:t>
            </a:r>
            <a:endParaRPr lang="ru-RU" sz="2800" dirty="0">
              <a:ea typeface="Times New Roman" panose="02020603050405020304" pitchFamily="18" charset="0"/>
              <a:cs typeface="Times New Roman" panose="02020603050405020304" pitchFamily="18" charset="0"/>
            </a:endParaRPr>
          </a:p>
          <a:p>
            <a:pPr marL="0" indent="447675" algn="just">
              <a:lnSpc>
                <a:spcPct val="100000"/>
              </a:lnSpc>
              <a:spcBef>
                <a:spcPts val="0"/>
              </a:spcBef>
              <a:spcAft>
                <a:spcPts val="0"/>
              </a:spcAft>
              <a:buNone/>
            </a:pPr>
            <a:r>
              <a:rPr lang="en-US" sz="2800" dirty="0" err="1">
                <a:ea typeface="Times New Roman" panose="02020603050405020304" pitchFamily="18" charset="0"/>
                <a:cs typeface="Times New Roman" panose="02020603050405020304" pitchFamily="18" charset="0"/>
              </a:rPr>
              <a:t>Ikki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o’zgaruvchi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orasidagi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bog’liqlik</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borligini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korrelyatsiyalash</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koeffitsienti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qiymatiga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ko’ra</a:t>
            </a:r>
            <a:r>
              <a:rPr lang="en-US" sz="2800" dirty="0">
                <a:ea typeface="Times New Roman" panose="02020603050405020304" pitchFamily="18" charset="0"/>
                <a:cs typeface="Times New Roman" panose="02020603050405020304" pitchFamily="18" charset="0"/>
              </a:rPr>
              <a:t>, regression  </a:t>
            </a:r>
            <a:r>
              <a:rPr lang="en-US" sz="2800" dirty="0" err="1">
                <a:ea typeface="Times New Roman" panose="02020603050405020304" pitchFamily="18" charset="0"/>
                <a:cs typeface="Times New Roman" panose="02020603050405020304" pitchFamily="18" charset="0"/>
              </a:rPr>
              <a:t>taxlil</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yordamida</a:t>
            </a:r>
            <a:r>
              <a:rPr lang="en-US" sz="2800" dirty="0">
                <a:ea typeface="Times New Roman" panose="02020603050405020304" pitchFamily="18" charset="0"/>
                <a:cs typeface="Times New Roman" panose="02020603050405020304" pitchFamily="18" charset="0"/>
              </a:rPr>
              <a:t>, F-</a:t>
            </a:r>
            <a:r>
              <a:rPr lang="en-US" sz="2800" dirty="0" err="1">
                <a:ea typeface="Times New Roman" panose="02020603050405020304" pitchFamily="18" charset="0"/>
                <a:cs typeface="Times New Roman" panose="02020603050405020304" pitchFamily="18" charset="0"/>
              </a:rPr>
              <a:t>taqsimlanish</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va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boshqa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matematik</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usullarni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qo’llab</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tekshirib</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ko’riladi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Qabul</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qilingan</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tenglamaning</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tajriba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qiymatlar</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bilan</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mos</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tushishining</a:t>
            </a:r>
            <a:r>
              <a:rPr lang="en-US" sz="2800" dirty="0">
                <a:ea typeface="Times New Roman" panose="02020603050405020304" pitchFamily="18" charset="0"/>
                <a:cs typeface="Times New Roman" panose="02020603050405020304" pitchFamily="18" charset="0"/>
              </a:rPr>
              <a:t> Fisher </a:t>
            </a:r>
            <a:r>
              <a:rPr lang="en-US" sz="2800" dirty="0" err="1">
                <a:ea typeface="Times New Roman" panose="02020603050405020304" pitchFamily="18" charset="0"/>
                <a:cs typeface="Times New Roman" panose="02020603050405020304" pitchFamily="18" charset="0"/>
              </a:rPr>
              <a:t>mezoni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yordamida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tekshirib</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ko’riladi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Ta’kidlash</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lozimki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statistik</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taxlil</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taxlil</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qilishning</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boshlang’ich</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bosqichidir</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bunda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yuritilgan</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taxmin</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sinchiklab</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tekshiriladi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yoki</a:t>
            </a:r>
            <a:r>
              <a:rPr lang="en-US" sz="2800" dirty="0">
                <a:ea typeface="Times New Roman" panose="02020603050405020304" pitchFamily="18" charset="0"/>
                <a:cs typeface="Times New Roman" panose="02020603050405020304" pitchFamily="18" charset="0"/>
              </a:rPr>
              <a:t> rad </a:t>
            </a:r>
            <a:r>
              <a:rPr lang="en-US" sz="2800" dirty="0" err="1">
                <a:ea typeface="Times New Roman" panose="02020603050405020304" pitchFamily="18" charset="0"/>
                <a:cs typeface="Times New Roman" panose="02020603050405020304" pitchFamily="18" charset="0"/>
              </a:rPr>
              <a:t>etiladi</a:t>
            </a:r>
            <a:r>
              <a:rPr lang="en-US" sz="2800" dirty="0">
                <a:ea typeface="Times New Roman" panose="02020603050405020304" pitchFamily="18" charset="0"/>
                <a:cs typeface="Times New Roman" panose="02020603050405020304" pitchFamily="18" charset="0"/>
              </a:rPr>
              <a:t>.</a:t>
            </a:r>
            <a:endParaRPr lang="ru-RU" sz="2800" dirty="0">
              <a:ea typeface="Times New Roman" panose="02020603050405020304" pitchFamily="18" charset="0"/>
              <a:cs typeface="Times New Roman" panose="02020603050405020304" pitchFamily="18" charset="0"/>
            </a:endParaRPr>
          </a:p>
          <a:p>
            <a:pPr marL="0" indent="0" algn="just">
              <a:lnSpc>
                <a:spcPct val="100000"/>
              </a:lnSpc>
              <a:spcBef>
                <a:spcPts val="0"/>
              </a:spcBef>
              <a:buNone/>
            </a:pPr>
            <a:endParaRPr lang="en-US" sz="2800" dirty="0"/>
          </a:p>
        </p:txBody>
      </p:sp>
    </p:spTree>
    <p:extLst>
      <p:ext uri="{BB962C8B-B14F-4D97-AF65-F5344CB8AC3E}">
        <p14:creationId xmlns:p14="http://schemas.microsoft.com/office/powerpoint/2010/main" val="298573602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07370" y="393405"/>
            <a:ext cx="10727472" cy="616245"/>
          </a:xfrm>
        </p:spPr>
        <p:txBody>
          <a:bodyPr>
            <a:noAutofit/>
          </a:bodyPr>
          <a:lstStyle/>
          <a:p>
            <a:pPr algn="ctr"/>
            <a:r>
              <a:rPr lang="en-US" sz="3600" dirty="0" smtClean="0"/>
              <a:t>5</a:t>
            </a:r>
            <a:r>
              <a:rPr lang="en-US" sz="3600" dirty="0"/>
              <a:t>.	BOG’LIQLIK VA UNING PARAMETRLARINI ANIQLASH</a:t>
            </a:r>
            <a:endParaRPr lang="ru-RU" sz="3600" dirty="0"/>
          </a:p>
        </p:txBody>
      </p:sp>
      <p:sp>
        <p:nvSpPr>
          <p:cNvPr id="3" name="Объект 2"/>
          <p:cNvSpPr>
            <a:spLocks noGrp="1"/>
          </p:cNvSpPr>
          <p:nvPr>
            <p:ph sz="quarter" idx="13"/>
          </p:nvPr>
        </p:nvSpPr>
        <p:spPr>
          <a:xfrm>
            <a:off x="695324" y="1162050"/>
            <a:ext cx="10551563" cy="4149319"/>
          </a:xfrm>
        </p:spPr>
        <p:txBody>
          <a:bodyPr>
            <a:noAutofit/>
          </a:bodyPr>
          <a:lstStyle/>
          <a:p>
            <a:pPr marL="0" indent="446088" algn="just">
              <a:lnSpc>
                <a:spcPct val="130000"/>
              </a:lnSpc>
              <a:spcBef>
                <a:spcPts val="0"/>
              </a:spcBef>
              <a:buNone/>
            </a:pPr>
            <a:r>
              <a:rPr lang="en-US" sz="2800" dirty="0" err="1"/>
              <a:t>Ma’lum</a:t>
            </a:r>
            <a:r>
              <a:rPr lang="en-US" sz="2800" dirty="0"/>
              <a:t> </a:t>
            </a:r>
            <a:r>
              <a:rPr lang="en-US" sz="2800" dirty="0" err="1"/>
              <a:t>yoki</a:t>
            </a:r>
            <a:r>
              <a:rPr lang="en-US" sz="2800" dirty="0"/>
              <a:t> </a:t>
            </a:r>
            <a:r>
              <a:rPr lang="en-US" sz="2800" dirty="0" err="1"/>
              <a:t>olingan</a:t>
            </a:r>
            <a:r>
              <a:rPr lang="en-US" sz="2800" dirty="0"/>
              <a:t> </a:t>
            </a:r>
            <a:r>
              <a:rPr lang="en-US" sz="2800" dirty="0" err="1"/>
              <a:t>bog’liqliklarni</a:t>
            </a:r>
            <a:r>
              <a:rPr lang="en-US" sz="2800" dirty="0"/>
              <a:t> </a:t>
            </a:r>
            <a:r>
              <a:rPr lang="en-US" sz="2800" dirty="0" err="1"/>
              <a:t>amaliy</a:t>
            </a:r>
            <a:r>
              <a:rPr lang="en-US" sz="2800" dirty="0"/>
              <a:t> </a:t>
            </a:r>
            <a:r>
              <a:rPr lang="en-US" sz="2800" dirty="0" err="1"/>
              <a:t>qo’llash</a:t>
            </a:r>
            <a:r>
              <a:rPr lang="en-US" sz="2800" dirty="0"/>
              <a:t> </a:t>
            </a:r>
            <a:r>
              <a:rPr lang="en-US" sz="2800" dirty="0" err="1"/>
              <a:t>uchun</a:t>
            </a:r>
            <a:r>
              <a:rPr lang="en-US" sz="2800" dirty="0"/>
              <a:t> </a:t>
            </a:r>
            <a:r>
              <a:rPr lang="en-US" sz="2800" dirty="0" err="1"/>
              <a:t>parametrlarning</a:t>
            </a:r>
            <a:r>
              <a:rPr lang="en-US" sz="2800" dirty="0"/>
              <a:t> </a:t>
            </a:r>
            <a:r>
              <a:rPr lang="en-US" sz="2800" dirty="0" err="1"/>
              <a:t>sonli</a:t>
            </a:r>
            <a:r>
              <a:rPr lang="en-US" sz="2800" dirty="0"/>
              <a:t> </a:t>
            </a:r>
            <a:r>
              <a:rPr lang="en-US" sz="2800" dirty="0" err="1"/>
              <a:t>kattaliklarni</a:t>
            </a:r>
            <a:r>
              <a:rPr lang="en-US" sz="2800" dirty="0"/>
              <a:t> </a:t>
            </a:r>
            <a:r>
              <a:rPr lang="en-US" sz="2800" dirty="0" err="1"/>
              <a:t>aniqlash</a:t>
            </a:r>
            <a:r>
              <a:rPr lang="en-US" sz="2800" dirty="0"/>
              <a:t> </a:t>
            </a:r>
            <a:r>
              <a:rPr lang="en-US" sz="2800" dirty="0" err="1"/>
              <a:t>zarur</a:t>
            </a:r>
            <a:r>
              <a:rPr lang="en-US" sz="2800" dirty="0"/>
              <a:t>. </a:t>
            </a:r>
            <a:r>
              <a:rPr lang="en-US" sz="2800" dirty="0" err="1"/>
              <a:t>Tasodifiy</a:t>
            </a:r>
            <a:r>
              <a:rPr lang="en-US" sz="2800" dirty="0"/>
              <a:t> </a:t>
            </a:r>
            <a:r>
              <a:rPr lang="en-US" sz="2800" dirty="0" err="1"/>
              <a:t>kattalik</a:t>
            </a:r>
            <a:r>
              <a:rPr lang="en-US" sz="2800" dirty="0"/>
              <a:t> </a:t>
            </a:r>
            <a:r>
              <a:rPr lang="en-US" sz="2800" dirty="0" err="1"/>
              <a:t>taqsimlanish</a:t>
            </a:r>
            <a:r>
              <a:rPr lang="en-US" sz="2800" dirty="0"/>
              <a:t> </a:t>
            </a:r>
            <a:r>
              <a:rPr lang="en-US" sz="2800" dirty="0" err="1"/>
              <a:t>zichligi</a:t>
            </a:r>
            <a:r>
              <a:rPr lang="en-US" sz="2800" dirty="0"/>
              <a:t> </a:t>
            </a:r>
            <a:r>
              <a:rPr lang="en-US" sz="2800" dirty="0" err="1"/>
              <a:t>parametr-larini</a:t>
            </a:r>
            <a:r>
              <a:rPr lang="en-US" sz="2800" dirty="0"/>
              <a:t>, </a:t>
            </a:r>
            <a:r>
              <a:rPr lang="en-US" sz="2800" dirty="0" err="1"/>
              <a:t>korrelyatsiya</a:t>
            </a:r>
            <a:r>
              <a:rPr lang="en-US" sz="2800" dirty="0"/>
              <a:t> </a:t>
            </a:r>
            <a:r>
              <a:rPr lang="en-US" sz="2800" dirty="0" err="1"/>
              <a:t>koeffitsientlari</a:t>
            </a:r>
            <a:r>
              <a:rPr lang="en-US" sz="2800" dirty="0"/>
              <a:t> </a:t>
            </a:r>
            <a:r>
              <a:rPr lang="en-US" sz="2800" dirty="0" err="1"/>
              <a:t>va</a:t>
            </a:r>
            <a:r>
              <a:rPr lang="en-US" sz="2800" dirty="0"/>
              <a:t> </a:t>
            </a:r>
            <a:r>
              <a:rPr lang="en-US" sz="2800" dirty="0" err="1"/>
              <a:t>nisbatlarini</a:t>
            </a:r>
            <a:r>
              <a:rPr lang="en-US" sz="2800" dirty="0"/>
              <a:t> </a:t>
            </a:r>
            <a:r>
              <a:rPr lang="en-US" sz="2800" dirty="0" err="1"/>
              <a:t>aniqlash</a:t>
            </a:r>
            <a:r>
              <a:rPr lang="en-US" sz="2800" dirty="0"/>
              <a:t> </a:t>
            </a:r>
            <a:r>
              <a:rPr lang="en-US" sz="2800" dirty="0" err="1"/>
              <a:t>nisbatan</a:t>
            </a:r>
            <a:r>
              <a:rPr lang="en-US" sz="2800" dirty="0"/>
              <a:t> </a:t>
            </a:r>
            <a:r>
              <a:rPr lang="en-US" sz="2800" dirty="0" err="1"/>
              <a:t>oson</a:t>
            </a:r>
            <a:r>
              <a:rPr lang="en-US" sz="2800" dirty="0"/>
              <a:t>, </a:t>
            </a:r>
            <a:r>
              <a:rPr lang="en-US" sz="2800" dirty="0" err="1"/>
              <a:t>eng</a:t>
            </a:r>
            <a:r>
              <a:rPr lang="en-US" sz="2800" dirty="0"/>
              <a:t> </a:t>
            </a:r>
            <a:r>
              <a:rPr lang="en-US" sz="2800" dirty="0" err="1"/>
              <a:t>kichik</a:t>
            </a:r>
            <a:r>
              <a:rPr lang="en-US" sz="2800" dirty="0"/>
              <a:t> </a:t>
            </a:r>
            <a:r>
              <a:rPr lang="en-US" sz="2800" dirty="0" err="1"/>
              <a:t>kvadratlar</a:t>
            </a:r>
            <a:r>
              <a:rPr lang="en-US" sz="2800" dirty="0"/>
              <a:t> </a:t>
            </a:r>
            <a:r>
              <a:rPr lang="en-US" sz="2800" dirty="0" err="1"/>
              <a:t>usulida</a:t>
            </a:r>
            <a:r>
              <a:rPr lang="en-US" sz="2800" dirty="0"/>
              <a:t> </a:t>
            </a:r>
            <a:r>
              <a:rPr lang="en-US" sz="2800" dirty="0" err="1"/>
              <a:t>aniqlash</a:t>
            </a:r>
            <a:r>
              <a:rPr lang="en-US" sz="2800" dirty="0"/>
              <a:t> </a:t>
            </a:r>
            <a:r>
              <a:rPr lang="en-US" sz="2800" dirty="0" err="1"/>
              <a:t>esa</a:t>
            </a:r>
            <a:r>
              <a:rPr lang="en-US" sz="2800" dirty="0"/>
              <a:t> </a:t>
            </a:r>
            <a:r>
              <a:rPr lang="en-US" sz="2800" dirty="0" err="1"/>
              <a:t>murakkabroqdir</a:t>
            </a:r>
            <a:r>
              <a:rPr lang="en-US" sz="2800" dirty="0"/>
              <a:t> (</a:t>
            </a:r>
            <a:r>
              <a:rPr lang="en-US" sz="2800" dirty="0" err="1"/>
              <a:t>chiziqli</a:t>
            </a:r>
            <a:r>
              <a:rPr lang="en-US" sz="2800" dirty="0"/>
              <a:t>, </a:t>
            </a:r>
            <a:r>
              <a:rPr lang="en-US" sz="2800" dirty="0" err="1"/>
              <a:t>ayniqsa</a:t>
            </a:r>
            <a:r>
              <a:rPr lang="en-US" sz="2800" dirty="0"/>
              <a:t> </a:t>
            </a:r>
            <a:r>
              <a:rPr lang="en-US" sz="2800" dirty="0" err="1"/>
              <a:t>parabolik</a:t>
            </a:r>
            <a:r>
              <a:rPr lang="en-US" sz="2800" dirty="0"/>
              <a:t> </a:t>
            </a:r>
            <a:r>
              <a:rPr lang="en-US" sz="2800" dirty="0" err="1"/>
              <a:t>bog’liqliklik</a:t>
            </a:r>
            <a:r>
              <a:rPr lang="en-US" sz="2800" dirty="0"/>
              <a:t>; </a:t>
            </a:r>
            <a:r>
              <a:rPr lang="en-US" sz="2800" dirty="0" err="1"/>
              <a:t>qolgan</a:t>
            </a:r>
            <a:r>
              <a:rPr lang="en-US" sz="2800" dirty="0"/>
              <a:t> </a:t>
            </a:r>
            <a:r>
              <a:rPr lang="en-US" sz="2800" dirty="0" err="1"/>
              <a:t>bog’liqliklarni</a:t>
            </a:r>
            <a:r>
              <a:rPr lang="en-US" sz="2800" dirty="0"/>
              <a:t> </a:t>
            </a:r>
            <a:r>
              <a:rPr lang="en-US" sz="2800" dirty="0" err="1"/>
              <a:t>matematik</a:t>
            </a:r>
            <a:r>
              <a:rPr lang="en-US" sz="2800" dirty="0"/>
              <a:t> </a:t>
            </a:r>
            <a:r>
              <a:rPr lang="en-US" sz="2800" dirty="0" err="1"/>
              <a:t>o’zgartirishlar</a:t>
            </a:r>
            <a:r>
              <a:rPr lang="en-US" sz="2800" dirty="0"/>
              <a:t> </a:t>
            </a:r>
            <a:r>
              <a:rPr lang="en-US" sz="2800" dirty="0" err="1"/>
              <a:t>bilan</a:t>
            </a:r>
            <a:r>
              <a:rPr lang="en-US" sz="2800" dirty="0"/>
              <a:t> </a:t>
            </a:r>
            <a:r>
              <a:rPr lang="en-US" sz="2800" dirty="0" err="1"/>
              <a:t>sanab</a:t>
            </a:r>
            <a:r>
              <a:rPr lang="en-US" sz="2800" dirty="0"/>
              <a:t>  </a:t>
            </a:r>
            <a:r>
              <a:rPr lang="en-US" sz="2800" dirty="0" err="1"/>
              <a:t>o’tilganlarning</a:t>
            </a:r>
            <a:r>
              <a:rPr lang="en-US" sz="2800" dirty="0"/>
              <a:t>    </a:t>
            </a:r>
            <a:r>
              <a:rPr lang="en-US" sz="2800" dirty="0" err="1"/>
              <a:t>birortasiga</a:t>
            </a:r>
            <a:r>
              <a:rPr lang="en-US" sz="2800" dirty="0"/>
              <a:t> </a:t>
            </a:r>
            <a:r>
              <a:rPr lang="en-US" sz="2800" dirty="0" err="1"/>
              <a:t>olib</a:t>
            </a:r>
            <a:r>
              <a:rPr lang="en-US" sz="2800" dirty="0"/>
              <a:t> </a:t>
            </a:r>
            <a:r>
              <a:rPr lang="en-US" sz="2800" dirty="0" err="1"/>
              <a:t>kelinadi</a:t>
            </a:r>
            <a:r>
              <a:rPr lang="en-US" sz="2800" dirty="0" smtClean="0"/>
              <a:t>). </a:t>
            </a:r>
            <a:endParaRPr lang="en-US" sz="2600" dirty="0" smtClean="0"/>
          </a:p>
        </p:txBody>
      </p:sp>
    </p:spTree>
    <p:extLst>
      <p:ext uri="{BB962C8B-B14F-4D97-AF65-F5344CB8AC3E}">
        <p14:creationId xmlns:p14="http://schemas.microsoft.com/office/powerpoint/2010/main" val="172662558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523875" y="133350"/>
            <a:ext cx="10810876" cy="5419725"/>
          </a:xfrm>
        </p:spPr>
        <p:txBody>
          <a:bodyPr>
            <a:noAutofit/>
          </a:bodyPr>
          <a:lstStyle/>
          <a:p>
            <a:pPr indent="0" algn="ctr">
              <a:lnSpc>
                <a:spcPct val="100000"/>
              </a:lnSpc>
              <a:spcBef>
                <a:spcPts val="0"/>
              </a:spcBef>
              <a:spcAft>
                <a:spcPts val="0"/>
              </a:spcAft>
              <a:buNone/>
            </a:pPr>
            <a:r>
              <a:rPr lang="en-US" sz="2800" b="1" i="1" dirty="0" err="1">
                <a:ea typeface="Times New Roman" panose="02020603050405020304" pitchFamily="18" charset="0"/>
                <a:cs typeface="Times New Roman" panose="02020603050405020304" pitchFamily="18" charset="0"/>
              </a:rPr>
              <a:t>Taqsimlanish</a:t>
            </a:r>
            <a:r>
              <a:rPr lang="en-US" sz="2800" b="1" i="1" dirty="0">
                <a:ea typeface="Times New Roman" panose="02020603050405020304" pitchFamily="18" charset="0"/>
                <a:cs typeface="Times New Roman" panose="02020603050405020304" pitchFamily="18" charset="0"/>
              </a:rPr>
              <a:t> </a:t>
            </a:r>
            <a:r>
              <a:rPr lang="en-US" sz="2800" b="1" i="1" dirty="0" err="1">
                <a:ea typeface="Times New Roman" panose="02020603050405020304" pitchFamily="18" charset="0"/>
                <a:cs typeface="Times New Roman" panose="02020603050405020304" pitchFamily="18" charset="0"/>
              </a:rPr>
              <a:t>parametrlarni</a:t>
            </a:r>
            <a:r>
              <a:rPr lang="en-US" sz="2800" b="1" i="1" dirty="0">
                <a:ea typeface="Times New Roman" panose="02020603050405020304" pitchFamily="18" charset="0"/>
                <a:cs typeface="Times New Roman" panose="02020603050405020304" pitchFamily="18" charset="0"/>
              </a:rPr>
              <a:t> </a:t>
            </a:r>
            <a:r>
              <a:rPr lang="en-US" sz="2800" b="1" i="1" dirty="0" err="1">
                <a:ea typeface="Times New Roman" panose="02020603050405020304" pitchFamily="18" charset="0"/>
                <a:cs typeface="Times New Roman" panose="02020603050405020304" pitchFamily="18" charset="0"/>
              </a:rPr>
              <a:t>aniqlash</a:t>
            </a:r>
            <a:r>
              <a:rPr lang="en-US" sz="2800" b="1" i="1" dirty="0">
                <a:ea typeface="Times New Roman" panose="02020603050405020304" pitchFamily="18" charset="0"/>
                <a:cs typeface="Times New Roman" panose="02020603050405020304" pitchFamily="18" charset="0"/>
              </a:rPr>
              <a:t>.</a:t>
            </a:r>
            <a:endParaRPr lang="ru-RU" sz="2800" dirty="0">
              <a:ea typeface="Times New Roman" panose="02020603050405020304" pitchFamily="18" charset="0"/>
              <a:cs typeface="Times New Roman" panose="02020603050405020304" pitchFamily="18" charset="0"/>
            </a:endParaRPr>
          </a:p>
          <a:p>
            <a:pPr indent="314325" algn="just">
              <a:lnSpc>
                <a:spcPct val="100000"/>
              </a:lnSpc>
              <a:spcBef>
                <a:spcPts val="0"/>
              </a:spcBef>
              <a:spcAft>
                <a:spcPts val="0"/>
              </a:spcAft>
              <a:buNone/>
            </a:pPr>
            <a:r>
              <a:rPr lang="en-US" sz="2800" dirty="0" err="1" smtClean="0">
                <a:ea typeface="Times New Roman" panose="02020603050405020304" pitchFamily="18" charset="0"/>
                <a:cs typeface="Times New Roman" panose="02020603050405020304" pitchFamily="18" charset="0"/>
              </a:rPr>
              <a:t>Amaliyotda</a:t>
            </a:r>
            <a:r>
              <a:rPr lang="en-US" sz="2800" dirty="0" smtClean="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ba’zan</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taqsimlanish</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qonunining</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turi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oldindan</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ma’lum</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bo’lgan</a:t>
            </a:r>
            <a:r>
              <a:rPr lang="en-US" sz="2800" dirty="0">
                <a:ea typeface="Times New Roman" panose="02020603050405020304" pitchFamily="18" charset="0"/>
                <a:cs typeface="Times New Roman" panose="02020603050405020304" pitchFamily="18" charset="0"/>
              </a:rPr>
              <a:t>,  20-30  </a:t>
            </a:r>
            <a:r>
              <a:rPr lang="en-US" sz="2800" dirty="0" err="1">
                <a:ea typeface="Times New Roman" panose="02020603050405020304" pitchFamily="18" charset="0"/>
                <a:cs typeface="Times New Roman" panose="02020603050405020304" pitchFamily="18" charset="0"/>
              </a:rPr>
              <a:t>kuzatishlarning</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statistik</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ma’lumotlari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bilan</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ishlashga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to’g’ri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keladi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Ushbu</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taqsimlanish</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uchun</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xech</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bo’lmaganda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tasodifiy</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kattalikning</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asosiy</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sonli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tavsiflarini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matematik</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kutilma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va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dispersiyani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topish</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kerak</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Tajribalarning</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chekli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soni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asosida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hisoblangan</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parametr</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qiymati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doimo</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tasodifiylik</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elementiga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ega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bo’ladi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Ushbu</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usulda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parametr</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qiymatini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topish</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parametrni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baholash</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deyiladi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Baholashni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shunday</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tanlash</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kerakki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bunda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xatoliklar</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imkon</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darajasida</a:t>
            </a:r>
            <a:r>
              <a:rPr lang="en-US" sz="2800" dirty="0">
                <a:ea typeface="Times New Roman" panose="02020603050405020304" pitchFamily="18" charset="0"/>
                <a:cs typeface="Times New Roman" panose="02020603050405020304" pitchFamily="18" charset="0"/>
              </a:rPr>
              <a:t> minimal </a:t>
            </a:r>
            <a:r>
              <a:rPr lang="en-US" sz="2800" dirty="0" err="1">
                <a:ea typeface="Times New Roman" panose="02020603050405020304" pitchFamily="18" charset="0"/>
                <a:cs typeface="Times New Roman" panose="02020603050405020304" pitchFamily="18" charset="0"/>
              </a:rPr>
              <a:t>bo’lishi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lozim</a:t>
            </a:r>
            <a:r>
              <a:rPr lang="en-US" sz="2800" dirty="0">
                <a:ea typeface="Times New Roman" panose="02020603050405020304" pitchFamily="18" charset="0"/>
                <a:cs typeface="Times New Roman" panose="02020603050405020304" pitchFamily="18" charset="0"/>
              </a:rPr>
              <a:t>. Minimal </a:t>
            </a:r>
            <a:r>
              <a:rPr lang="en-US" sz="2800" dirty="0" err="1">
                <a:ea typeface="Times New Roman" panose="02020603050405020304" pitchFamily="18" charset="0"/>
                <a:cs typeface="Times New Roman" panose="02020603050405020304" pitchFamily="18" charset="0"/>
              </a:rPr>
              <a:t>xatolikka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tajribalar</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soni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ortganda</a:t>
            </a:r>
            <a:r>
              <a:rPr lang="en-US" sz="2800" dirty="0">
                <a:ea typeface="Times New Roman" panose="02020603050405020304" pitchFamily="18" charset="0"/>
                <a:cs typeface="Times New Roman" panose="02020603050405020304" pitchFamily="18" charset="0"/>
              </a:rPr>
              <a:t> </a:t>
            </a:r>
            <a:r>
              <a:rPr lang="en-US" sz="2800" i="1" dirty="0">
                <a:ea typeface="Times New Roman" panose="02020603050405020304" pitchFamily="18" charset="0"/>
                <a:cs typeface="Times New Roman" panose="02020603050405020304" pitchFamily="18" charset="0"/>
              </a:rPr>
              <a:t>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parametrga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intiluvchi</a:t>
            </a:r>
            <a:r>
              <a:rPr lang="en-US" sz="2800" dirty="0">
                <a:ea typeface="Times New Roman" panose="02020603050405020304" pitchFamily="18" charset="0"/>
                <a:cs typeface="Times New Roman" panose="02020603050405020304" pitchFamily="18" charset="0"/>
              </a:rPr>
              <a:t> </a:t>
            </a:r>
            <a:r>
              <a:rPr lang="en-US" sz="2800" i="1" dirty="0">
                <a:ea typeface="Times New Roman" panose="02020603050405020304" pitchFamily="18" charset="0"/>
                <a:cs typeface="Times New Roman" panose="02020603050405020304" pitchFamily="18" charset="0"/>
              </a:rPr>
              <a:t>a</a:t>
            </a:r>
            <a:r>
              <a:rPr lang="en-US" sz="2800" baseline="30000" dirty="0">
                <a:ea typeface="Times New Roman" panose="02020603050405020304" pitchFamily="18" charset="0"/>
                <a:cs typeface="Times New Roman" panose="02020603050405020304" pitchFamily="18" charset="0"/>
              </a:rPr>
              <a:t>*</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baholash</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ega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bo’ladi</a:t>
            </a:r>
            <a:r>
              <a:rPr lang="en-US" sz="2800" dirty="0">
                <a:ea typeface="Times New Roman" panose="02020603050405020304" pitchFamily="18" charset="0"/>
                <a:cs typeface="Times New Roman" panose="02020603050405020304" pitchFamily="18" charset="0"/>
              </a:rPr>
              <a:t>, </a:t>
            </a:r>
            <a:endParaRPr lang="en-US" sz="2800" dirty="0"/>
          </a:p>
        </p:txBody>
      </p:sp>
    </p:spTree>
    <p:extLst>
      <p:ext uri="{BB962C8B-B14F-4D97-AF65-F5344CB8AC3E}">
        <p14:creationId xmlns:p14="http://schemas.microsoft.com/office/powerpoint/2010/main" val="219068471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352425" y="190500"/>
            <a:ext cx="11144249" cy="5419725"/>
          </a:xfrm>
        </p:spPr>
        <p:txBody>
          <a:bodyPr>
            <a:noAutofit/>
          </a:bodyPr>
          <a:lstStyle/>
          <a:p>
            <a:pPr marL="0" lvl="0" indent="361950" algn="just">
              <a:lnSpc>
                <a:spcPct val="100000"/>
              </a:lnSpc>
              <a:spcBef>
                <a:spcPts val="0"/>
              </a:spcBef>
              <a:buClr>
                <a:srgbClr val="B80E0F"/>
              </a:buClr>
              <a:buNone/>
            </a:pPr>
            <a:r>
              <a:rPr lang="en-US" sz="2600" i="1" dirty="0">
                <a:solidFill>
                  <a:prstClr val="black"/>
                </a:solidFill>
                <a:ea typeface="Times New Roman" panose="02020603050405020304" pitchFamily="18" charset="0"/>
                <a:cs typeface="Times New Roman" panose="02020603050405020304" pitchFamily="18" charset="0"/>
              </a:rPr>
              <a:t>a</a:t>
            </a:r>
            <a:r>
              <a:rPr lang="en-US" sz="2600" i="1" baseline="30000" dirty="0">
                <a:solidFill>
                  <a:prstClr val="black"/>
                </a:solidFill>
                <a:ea typeface="Times New Roman" panose="02020603050405020304" pitchFamily="18" charset="0"/>
                <a:cs typeface="Times New Roman" panose="02020603050405020304" pitchFamily="18" charset="0"/>
              </a:rPr>
              <a:t>*</a:t>
            </a:r>
            <a:r>
              <a:rPr lang="en-US" sz="2600" i="1" dirty="0">
                <a:solidFill>
                  <a:prstClr val="black"/>
                </a:solidFill>
                <a:ea typeface="Times New Roman" panose="02020603050405020304" pitchFamily="18" charset="0"/>
                <a:cs typeface="Times New Roman" panose="02020603050405020304" pitchFamily="18" charset="0"/>
              </a:rPr>
              <a:t> </a:t>
            </a:r>
            <a:r>
              <a:rPr lang="en-US" sz="2600" dirty="0" err="1">
                <a:solidFill>
                  <a:prstClr val="black"/>
                </a:solidFill>
                <a:ea typeface="Times New Roman" panose="02020603050405020304" pitchFamily="18" charset="0"/>
                <a:cs typeface="Times New Roman" panose="02020603050405020304" pitchFamily="18" charset="0"/>
              </a:rPr>
              <a:t>parametr</a:t>
            </a:r>
            <a:r>
              <a:rPr lang="en-US" sz="2600" dirty="0">
                <a:solidFill>
                  <a:prstClr val="black"/>
                </a:solidFill>
                <a:ea typeface="Times New Roman" panose="02020603050405020304" pitchFamily="18" charset="0"/>
                <a:cs typeface="Times New Roman" panose="02020603050405020304" pitchFamily="18" charset="0"/>
              </a:rPr>
              <a:t> </a:t>
            </a:r>
            <a:r>
              <a:rPr lang="en-US" sz="2600" i="1" dirty="0">
                <a:solidFill>
                  <a:prstClr val="black"/>
                </a:solidFill>
                <a:ea typeface="Times New Roman" panose="02020603050405020304" pitchFamily="18" charset="0"/>
                <a:cs typeface="Times New Roman" panose="02020603050405020304" pitchFamily="18" charset="0"/>
              </a:rPr>
              <a:t>"a"</a:t>
            </a:r>
            <a:r>
              <a:rPr lang="en-US" sz="2600" dirty="0">
                <a:solidFill>
                  <a:prstClr val="black"/>
                </a:solidFill>
                <a:ea typeface="Times New Roman" panose="02020603050405020304" pitchFamily="18" charset="0"/>
                <a:cs typeface="Times New Roman" panose="02020603050405020304" pitchFamily="18" charset="0"/>
              </a:rPr>
              <a:t> </a:t>
            </a:r>
            <a:r>
              <a:rPr lang="en-US" sz="2600" dirty="0" err="1">
                <a:solidFill>
                  <a:prstClr val="black"/>
                </a:solidFill>
                <a:ea typeface="Times New Roman" panose="02020603050405020304" pitchFamily="18" charset="0"/>
                <a:cs typeface="Times New Roman" panose="02020603050405020304" pitchFamily="18" charset="0"/>
              </a:rPr>
              <a:t>o’rnida</a:t>
            </a:r>
            <a:r>
              <a:rPr lang="en-US" sz="2600" dirty="0">
                <a:solidFill>
                  <a:prstClr val="black"/>
                </a:solidFill>
                <a:ea typeface="Times New Roman" panose="02020603050405020304" pitchFamily="18" charset="0"/>
                <a:cs typeface="Times New Roman" panose="02020603050405020304" pitchFamily="18" charset="0"/>
              </a:rPr>
              <a:t> </a:t>
            </a:r>
            <a:r>
              <a:rPr lang="en-US" sz="2600" dirty="0" err="1">
                <a:solidFill>
                  <a:prstClr val="black"/>
                </a:solidFill>
                <a:ea typeface="Times New Roman" panose="02020603050405020304" pitchFamily="18" charset="0"/>
                <a:cs typeface="Times New Roman" panose="02020603050405020304" pitchFamily="18" charset="0"/>
              </a:rPr>
              <a:t>ishlatilganda</a:t>
            </a:r>
            <a:r>
              <a:rPr lang="en-US" sz="2600" dirty="0">
                <a:solidFill>
                  <a:prstClr val="black"/>
                </a:solidFill>
                <a:ea typeface="Times New Roman" panose="02020603050405020304" pitchFamily="18" charset="0"/>
                <a:cs typeface="Times New Roman" panose="02020603050405020304" pitchFamily="18" charset="0"/>
              </a:rPr>
              <a:t> </a:t>
            </a:r>
            <a:r>
              <a:rPr lang="en-US" sz="2600" dirty="0" err="1">
                <a:solidFill>
                  <a:prstClr val="black"/>
                </a:solidFill>
                <a:ea typeface="Times New Roman" panose="02020603050405020304" pitchFamily="18" charset="0"/>
                <a:cs typeface="Times New Roman" panose="02020603050405020304" pitchFamily="18" charset="0"/>
              </a:rPr>
              <a:t>oshish</a:t>
            </a:r>
            <a:r>
              <a:rPr lang="en-US" sz="2600" dirty="0">
                <a:solidFill>
                  <a:prstClr val="black"/>
                </a:solidFill>
                <a:ea typeface="Times New Roman" panose="02020603050405020304" pitchFamily="18" charset="0"/>
                <a:cs typeface="Times New Roman" panose="02020603050405020304" pitchFamily="18" charset="0"/>
              </a:rPr>
              <a:t> </a:t>
            </a:r>
            <a:r>
              <a:rPr lang="en-US" sz="2600" dirty="0" err="1">
                <a:solidFill>
                  <a:prstClr val="black"/>
                </a:solidFill>
                <a:ea typeface="Times New Roman" panose="02020603050405020304" pitchFamily="18" charset="0"/>
                <a:cs typeface="Times New Roman" panose="02020603050405020304" pitchFamily="18" charset="0"/>
              </a:rPr>
              <a:t>yoki</a:t>
            </a:r>
            <a:r>
              <a:rPr lang="en-US" sz="2600" dirty="0">
                <a:solidFill>
                  <a:prstClr val="black"/>
                </a:solidFill>
                <a:ea typeface="Times New Roman" panose="02020603050405020304" pitchFamily="18" charset="0"/>
                <a:cs typeface="Times New Roman" panose="02020603050405020304" pitchFamily="18" charset="0"/>
              </a:rPr>
              <a:t> </a:t>
            </a:r>
            <a:r>
              <a:rPr lang="en-US" sz="2600" dirty="0" err="1">
                <a:solidFill>
                  <a:prstClr val="black"/>
                </a:solidFill>
                <a:ea typeface="Times New Roman" panose="02020603050405020304" pitchFamily="18" charset="0"/>
                <a:cs typeface="Times New Roman" panose="02020603050405020304" pitchFamily="18" charset="0"/>
              </a:rPr>
              <a:t>kamayish</a:t>
            </a:r>
            <a:r>
              <a:rPr lang="en-US" sz="2600" dirty="0">
                <a:solidFill>
                  <a:prstClr val="black"/>
                </a:solidFill>
                <a:ea typeface="Times New Roman" panose="02020603050405020304" pitchFamily="18" charset="0"/>
                <a:cs typeface="Times New Roman" panose="02020603050405020304" pitchFamily="18" charset="0"/>
              </a:rPr>
              <a:t>  </a:t>
            </a:r>
            <a:r>
              <a:rPr lang="en-US" sz="2600" dirty="0" err="1">
                <a:solidFill>
                  <a:prstClr val="black"/>
                </a:solidFill>
                <a:ea typeface="Times New Roman" panose="02020603050405020304" pitchFamily="18" charset="0"/>
                <a:cs typeface="Times New Roman" panose="02020603050405020304" pitchFamily="18" charset="0"/>
              </a:rPr>
              <a:t>tomoniga</a:t>
            </a:r>
            <a:r>
              <a:rPr lang="en-US" sz="2600" dirty="0">
                <a:solidFill>
                  <a:prstClr val="black"/>
                </a:solidFill>
                <a:ea typeface="Times New Roman" panose="02020603050405020304" pitchFamily="18" charset="0"/>
                <a:cs typeface="Times New Roman" panose="02020603050405020304" pitchFamily="18" charset="0"/>
              </a:rPr>
              <a:t> </a:t>
            </a:r>
            <a:r>
              <a:rPr lang="en-US" sz="2600" dirty="0" err="1">
                <a:solidFill>
                  <a:prstClr val="black"/>
                </a:solidFill>
                <a:ea typeface="Times New Roman" panose="02020603050405020304" pitchFamily="18" charset="0"/>
                <a:cs typeface="Times New Roman" panose="02020603050405020304" pitchFamily="18" charset="0"/>
              </a:rPr>
              <a:t>siljiydigan</a:t>
            </a:r>
            <a:r>
              <a:rPr lang="en-US" sz="2600" dirty="0">
                <a:solidFill>
                  <a:prstClr val="black"/>
                </a:solidFill>
                <a:ea typeface="Times New Roman" panose="02020603050405020304" pitchFamily="18" charset="0"/>
                <a:cs typeface="Times New Roman" panose="02020603050405020304" pitchFamily="18" charset="0"/>
              </a:rPr>
              <a:t>  </a:t>
            </a:r>
            <a:r>
              <a:rPr lang="en-US" sz="2600" dirty="0" err="1">
                <a:solidFill>
                  <a:prstClr val="black"/>
                </a:solidFill>
                <a:ea typeface="Times New Roman" panose="02020603050405020304" pitchFamily="18" charset="0"/>
                <a:cs typeface="Times New Roman" panose="02020603050405020304" pitchFamily="18" charset="0"/>
              </a:rPr>
              <a:t>muntazam</a:t>
            </a:r>
            <a:r>
              <a:rPr lang="en-US" sz="2600" dirty="0">
                <a:solidFill>
                  <a:prstClr val="black"/>
                </a:solidFill>
                <a:ea typeface="Times New Roman" panose="02020603050405020304" pitchFamily="18" charset="0"/>
                <a:cs typeface="Times New Roman" panose="02020603050405020304" pitchFamily="18" charset="0"/>
              </a:rPr>
              <a:t>  </a:t>
            </a:r>
            <a:r>
              <a:rPr lang="en-US" sz="2600" dirty="0" err="1">
                <a:solidFill>
                  <a:prstClr val="black"/>
                </a:solidFill>
                <a:ea typeface="Times New Roman" panose="02020603050405020304" pitchFamily="18" charset="0"/>
                <a:cs typeface="Times New Roman" panose="02020603050405020304" pitchFamily="18" charset="0"/>
              </a:rPr>
              <a:t>xatoliklar</a:t>
            </a:r>
            <a:r>
              <a:rPr lang="en-US" sz="2600" dirty="0">
                <a:solidFill>
                  <a:prstClr val="black"/>
                </a:solidFill>
                <a:ea typeface="Times New Roman" panose="02020603050405020304" pitchFamily="18" charset="0"/>
                <a:cs typeface="Times New Roman" panose="02020603050405020304" pitchFamily="18" charset="0"/>
              </a:rPr>
              <a:t>  </a:t>
            </a:r>
            <a:r>
              <a:rPr lang="en-US" sz="2600" dirty="0" err="1">
                <a:solidFill>
                  <a:prstClr val="black"/>
                </a:solidFill>
                <a:ea typeface="Times New Roman" panose="02020603050405020304" pitchFamily="18" charset="0"/>
                <a:cs typeface="Times New Roman" panose="02020603050405020304" pitchFamily="18" charset="0"/>
              </a:rPr>
              <a:t>bermaydi</a:t>
            </a:r>
            <a:r>
              <a:rPr lang="en-US" sz="2600" dirty="0">
                <a:solidFill>
                  <a:prstClr val="black"/>
                </a:solidFill>
                <a:ea typeface="Times New Roman" panose="02020603050405020304" pitchFamily="18" charset="0"/>
                <a:cs typeface="Times New Roman" panose="02020603050405020304" pitchFamily="18" charset="0"/>
              </a:rPr>
              <a:t>,  </a:t>
            </a:r>
            <a:r>
              <a:rPr lang="en-US" sz="2600" dirty="0" err="1">
                <a:solidFill>
                  <a:prstClr val="black"/>
                </a:solidFill>
                <a:ea typeface="Times New Roman" panose="02020603050405020304" pitchFamily="18" charset="0"/>
                <a:cs typeface="Times New Roman" panose="02020603050405020304" pitchFamily="18" charset="0"/>
              </a:rPr>
              <a:t>ya’ni</a:t>
            </a:r>
            <a:r>
              <a:rPr lang="en-US" sz="2600" dirty="0">
                <a:solidFill>
                  <a:prstClr val="black"/>
                </a:solidFill>
                <a:ea typeface="Times New Roman" panose="02020603050405020304" pitchFamily="18" charset="0"/>
                <a:cs typeface="Times New Roman" panose="02020603050405020304" pitchFamily="18" charset="0"/>
              </a:rPr>
              <a:t> </a:t>
            </a:r>
            <a:r>
              <a:rPr lang="en-US" sz="2600" i="1" dirty="0">
                <a:solidFill>
                  <a:prstClr val="black"/>
                </a:solidFill>
                <a:ea typeface="Times New Roman" panose="02020603050405020304" pitchFamily="18" charset="0"/>
                <a:cs typeface="Times New Roman" panose="02020603050405020304" pitchFamily="18" charset="0"/>
              </a:rPr>
              <a:t>M[a</a:t>
            </a:r>
            <a:r>
              <a:rPr lang="en-US" sz="2600" i="1" baseline="30000" dirty="0">
                <a:solidFill>
                  <a:prstClr val="black"/>
                </a:solidFill>
                <a:ea typeface="Times New Roman" panose="02020603050405020304" pitchFamily="18" charset="0"/>
                <a:cs typeface="Times New Roman" panose="02020603050405020304" pitchFamily="18" charset="0"/>
              </a:rPr>
              <a:t>*</a:t>
            </a:r>
            <a:r>
              <a:rPr lang="en-US" sz="2600" i="1" dirty="0">
                <a:solidFill>
                  <a:prstClr val="black"/>
                </a:solidFill>
                <a:ea typeface="Times New Roman" panose="02020603050405020304" pitchFamily="18" charset="0"/>
                <a:cs typeface="Times New Roman" panose="02020603050405020304" pitchFamily="18" charset="0"/>
              </a:rPr>
              <a:t>]=a </a:t>
            </a:r>
            <a:r>
              <a:rPr lang="en-US" sz="2600" i="1" dirty="0" smtClean="0">
                <a:solidFill>
                  <a:prstClr val="black"/>
                </a:solidFill>
                <a:ea typeface="Times New Roman" panose="02020603050405020304" pitchFamily="18" charset="0"/>
                <a:cs typeface="Times New Roman" panose="02020603050405020304" pitchFamily="18" charset="0"/>
              </a:rPr>
              <a:t> </a:t>
            </a:r>
            <a:r>
              <a:rPr lang="en-US" sz="2600" dirty="0" err="1" smtClean="0">
                <a:solidFill>
                  <a:prstClr val="black"/>
                </a:solidFill>
                <a:ea typeface="Times New Roman" panose="02020603050405020304" pitchFamily="18" charset="0"/>
                <a:cs typeface="Times New Roman" panose="02020603050405020304" pitchFamily="18" charset="0"/>
              </a:rPr>
              <a:t>shart</a:t>
            </a:r>
            <a:r>
              <a:rPr lang="en-US" sz="2600" dirty="0" smtClean="0">
                <a:solidFill>
                  <a:prstClr val="black"/>
                </a:solidFill>
                <a:ea typeface="Times New Roman" panose="02020603050405020304" pitchFamily="18" charset="0"/>
                <a:cs typeface="Times New Roman" panose="02020603050405020304" pitchFamily="18" charset="0"/>
              </a:rPr>
              <a:t> </a:t>
            </a:r>
            <a:r>
              <a:rPr lang="en-US" sz="2600" dirty="0" err="1">
                <a:solidFill>
                  <a:prstClr val="black"/>
                </a:solidFill>
                <a:ea typeface="Times New Roman" panose="02020603050405020304" pitchFamily="18" charset="0"/>
                <a:cs typeface="Times New Roman" panose="02020603050405020304" pitchFamily="18" charset="0"/>
              </a:rPr>
              <a:t>bajariladi</a:t>
            </a:r>
            <a:r>
              <a:rPr lang="en-US" sz="2600" dirty="0">
                <a:solidFill>
                  <a:prstClr val="black"/>
                </a:solidFill>
                <a:ea typeface="Times New Roman" panose="02020603050405020304" pitchFamily="18" charset="0"/>
                <a:cs typeface="Times New Roman" panose="02020603050405020304" pitchFamily="18" charset="0"/>
              </a:rPr>
              <a:t>, </a:t>
            </a:r>
            <a:r>
              <a:rPr lang="en-US" sz="2600" dirty="0" err="1">
                <a:solidFill>
                  <a:prstClr val="black"/>
                </a:solidFill>
                <a:ea typeface="Times New Roman" panose="02020603050405020304" pitchFamily="18" charset="0"/>
                <a:cs typeface="Times New Roman" panose="02020603050405020304" pitchFamily="18" charset="0"/>
              </a:rPr>
              <a:t>boshqa</a:t>
            </a:r>
            <a:r>
              <a:rPr lang="en-US" sz="2600" dirty="0">
                <a:solidFill>
                  <a:prstClr val="black"/>
                </a:solidFill>
                <a:ea typeface="Times New Roman" panose="02020603050405020304" pitchFamily="18" charset="0"/>
                <a:cs typeface="Times New Roman" panose="02020603050405020304" pitchFamily="18" charset="0"/>
              </a:rPr>
              <a:t> </a:t>
            </a:r>
            <a:r>
              <a:rPr lang="en-US" sz="2600" dirty="0" err="1">
                <a:solidFill>
                  <a:prstClr val="black"/>
                </a:solidFill>
                <a:ea typeface="Times New Roman" panose="02020603050405020304" pitchFamily="18" charset="0"/>
                <a:cs typeface="Times New Roman" panose="02020603050405020304" pitchFamily="18" charset="0"/>
              </a:rPr>
              <a:t>baholashlarga</a:t>
            </a:r>
            <a:r>
              <a:rPr lang="en-US" sz="2600" dirty="0">
                <a:solidFill>
                  <a:prstClr val="black"/>
                </a:solidFill>
                <a:ea typeface="Times New Roman" panose="02020603050405020304" pitchFamily="18" charset="0"/>
                <a:cs typeface="Times New Roman" panose="02020603050405020304" pitchFamily="18" charset="0"/>
              </a:rPr>
              <a:t> </a:t>
            </a:r>
            <a:r>
              <a:rPr lang="en-US" sz="2600" dirty="0" err="1">
                <a:solidFill>
                  <a:prstClr val="black"/>
                </a:solidFill>
                <a:ea typeface="Times New Roman" panose="02020603050405020304" pitchFamily="18" charset="0"/>
                <a:cs typeface="Times New Roman" panose="02020603050405020304" pitchFamily="18" charset="0"/>
              </a:rPr>
              <a:t>ko’ra</a:t>
            </a:r>
            <a:r>
              <a:rPr lang="en-US" sz="2600" dirty="0">
                <a:solidFill>
                  <a:prstClr val="black"/>
                </a:solidFill>
                <a:ea typeface="Times New Roman" panose="02020603050405020304" pitchFamily="18" charset="0"/>
                <a:cs typeface="Times New Roman" panose="02020603050405020304" pitchFamily="18" charset="0"/>
              </a:rPr>
              <a:t> </a:t>
            </a:r>
            <a:r>
              <a:rPr lang="en-US" sz="2600" dirty="0" err="1">
                <a:solidFill>
                  <a:prstClr val="black"/>
                </a:solidFill>
                <a:ea typeface="Times New Roman" panose="02020603050405020304" pitchFamily="18" charset="0"/>
                <a:cs typeface="Times New Roman" panose="02020603050405020304" pitchFamily="18" charset="0"/>
              </a:rPr>
              <a:t>eng</a:t>
            </a:r>
            <a:r>
              <a:rPr lang="en-US" sz="2600" dirty="0">
                <a:solidFill>
                  <a:prstClr val="black"/>
                </a:solidFill>
                <a:ea typeface="Times New Roman" panose="02020603050405020304" pitchFamily="18" charset="0"/>
                <a:cs typeface="Times New Roman" panose="02020603050405020304" pitchFamily="18" charset="0"/>
              </a:rPr>
              <a:t> </a:t>
            </a:r>
            <a:r>
              <a:rPr lang="en-US" sz="2600" dirty="0" err="1">
                <a:solidFill>
                  <a:prstClr val="black"/>
                </a:solidFill>
                <a:ea typeface="Times New Roman" panose="02020603050405020304" pitchFamily="18" charset="0"/>
                <a:cs typeface="Times New Roman" panose="02020603050405020304" pitchFamily="18" charset="0"/>
              </a:rPr>
              <a:t>kichik</a:t>
            </a:r>
            <a:r>
              <a:rPr lang="en-US" sz="2600" dirty="0">
                <a:solidFill>
                  <a:prstClr val="black"/>
                </a:solidFill>
                <a:ea typeface="Times New Roman" panose="02020603050405020304" pitchFamily="18" charset="0"/>
                <a:cs typeface="Times New Roman" panose="02020603050405020304" pitchFamily="18" charset="0"/>
              </a:rPr>
              <a:t> </a:t>
            </a:r>
            <a:r>
              <a:rPr lang="en-US" sz="2600" dirty="0" err="1">
                <a:solidFill>
                  <a:prstClr val="black"/>
                </a:solidFill>
                <a:ea typeface="Times New Roman" panose="02020603050405020304" pitchFamily="18" charset="0"/>
                <a:cs typeface="Times New Roman" panose="02020603050405020304" pitchFamily="18" charset="0"/>
              </a:rPr>
              <a:t>dispersiyaga</a:t>
            </a:r>
            <a:r>
              <a:rPr lang="en-US" sz="2600" dirty="0">
                <a:solidFill>
                  <a:prstClr val="black"/>
                </a:solidFill>
                <a:ea typeface="Times New Roman" panose="02020603050405020304" pitchFamily="18" charset="0"/>
                <a:cs typeface="Times New Roman" panose="02020603050405020304" pitchFamily="18" charset="0"/>
              </a:rPr>
              <a:t> </a:t>
            </a:r>
            <a:r>
              <a:rPr lang="en-US" sz="2600" dirty="0" err="1">
                <a:solidFill>
                  <a:prstClr val="black"/>
                </a:solidFill>
                <a:ea typeface="Times New Roman" panose="02020603050405020304" pitchFamily="18" charset="0"/>
                <a:cs typeface="Times New Roman" panose="02020603050405020304" pitchFamily="18" charset="0"/>
              </a:rPr>
              <a:t>ega</a:t>
            </a:r>
            <a:r>
              <a:rPr lang="en-US" sz="2600" dirty="0">
                <a:solidFill>
                  <a:prstClr val="black"/>
                </a:solidFill>
                <a:ea typeface="Times New Roman" panose="02020603050405020304" pitchFamily="18" charset="0"/>
                <a:cs typeface="Times New Roman" panose="02020603050405020304" pitchFamily="18" charset="0"/>
              </a:rPr>
              <a:t> </a:t>
            </a:r>
            <a:r>
              <a:rPr lang="en-US" sz="2600" dirty="0" err="1">
                <a:solidFill>
                  <a:prstClr val="black"/>
                </a:solidFill>
                <a:ea typeface="Times New Roman" panose="02020603050405020304" pitchFamily="18" charset="0"/>
                <a:cs typeface="Times New Roman" panose="02020603050405020304" pitchFamily="18" charset="0"/>
              </a:rPr>
              <a:t>bo’ladi</a:t>
            </a:r>
            <a:r>
              <a:rPr lang="en-US" sz="2600" dirty="0">
                <a:solidFill>
                  <a:prstClr val="black"/>
                </a:solidFill>
                <a:ea typeface="Times New Roman" panose="02020603050405020304" pitchFamily="18" charset="0"/>
                <a:cs typeface="Times New Roman" panose="02020603050405020304" pitchFamily="18" charset="0"/>
              </a:rPr>
              <a:t> [10</a:t>
            </a:r>
            <a:r>
              <a:rPr lang="en-US" sz="2600" dirty="0" smtClean="0">
                <a:solidFill>
                  <a:prstClr val="black"/>
                </a:solidFill>
                <a:ea typeface="Times New Roman" panose="02020603050405020304" pitchFamily="18" charset="0"/>
                <a:cs typeface="Times New Roman" panose="02020603050405020304" pitchFamily="18" charset="0"/>
              </a:rPr>
              <a:t>].</a:t>
            </a:r>
          </a:p>
          <a:p>
            <a:pPr marL="0" lvl="0" indent="361950" algn="ctr">
              <a:lnSpc>
                <a:spcPct val="100000"/>
              </a:lnSpc>
              <a:spcBef>
                <a:spcPts val="0"/>
              </a:spcBef>
              <a:buClr>
                <a:srgbClr val="B80E0F"/>
              </a:buClr>
              <a:buNone/>
            </a:pPr>
            <a:r>
              <a:rPr lang="en-US" sz="2600" i="1" dirty="0">
                <a:solidFill>
                  <a:prstClr val="black"/>
                </a:solidFill>
                <a:ea typeface="Times New Roman" panose="02020603050405020304" pitchFamily="18" charset="0"/>
                <a:cs typeface="Times New Roman" panose="02020603050405020304" pitchFamily="18" charset="0"/>
              </a:rPr>
              <a:t>D[a*]=min. </a:t>
            </a:r>
            <a:r>
              <a:rPr lang="en-US" sz="2600" i="1" dirty="0" smtClean="0">
                <a:solidFill>
                  <a:prstClr val="black"/>
                </a:solidFill>
                <a:ea typeface="Times New Roman" panose="02020603050405020304" pitchFamily="18" charset="0"/>
                <a:cs typeface="Times New Roman" panose="02020603050405020304" pitchFamily="18" charset="0"/>
              </a:rPr>
              <a:t>                              </a:t>
            </a:r>
            <a:endParaRPr lang="en-US" sz="2600" dirty="0" smtClean="0">
              <a:solidFill>
                <a:prstClr val="black"/>
              </a:solidFill>
              <a:ea typeface="Times New Roman" panose="02020603050405020304" pitchFamily="18" charset="0"/>
              <a:cs typeface="Times New Roman" panose="02020603050405020304" pitchFamily="18" charset="0"/>
            </a:endParaRPr>
          </a:p>
          <a:p>
            <a:pPr marL="0" lvl="0" indent="361950" algn="just">
              <a:lnSpc>
                <a:spcPct val="100000"/>
              </a:lnSpc>
              <a:spcBef>
                <a:spcPts val="0"/>
              </a:spcBef>
              <a:buClr>
                <a:srgbClr val="B80E0F"/>
              </a:buClr>
              <a:buNone/>
            </a:pPr>
            <a:r>
              <a:rPr lang="en-US" sz="2600" dirty="0" err="1" smtClean="0">
                <a:solidFill>
                  <a:prstClr val="black"/>
                </a:solidFill>
                <a:ea typeface="Times New Roman" panose="02020603050405020304" pitchFamily="18" charset="0"/>
                <a:cs typeface="Times New Roman" panose="02020603050405020304" pitchFamily="18" charset="0"/>
              </a:rPr>
              <a:t>Demak</a:t>
            </a:r>
            <a:r>
              <a:rPr lang="en-US" sz="2600" dirty="0" smtClean="0">
                <a:solidFill>
                  <a:prstClr val="black"/>
                </a:solidFill>
                <a:ea typeface="Times New Roman" panose="02020603050405020304" pitchFamily="18" charset="0"/>
                <a:cs typeface="Times New Roman" panose="02020603050405020304" pitchFamily="18" charset="0"/>
              </a:rPr>
              <a:t>, </a:t>
            </a:r>
            <a:r>
              <a:rPr lang="en-US" sz="2600" dirty="0" err="1" smtClean="0">
                <a:solidFill>
                  <a:prstClr val="black"/>
                </a:solidFill>
                <a:ea typeface="Times New Roman" panose="02020603050405020304" pitchFamily="18" charset="0"/>
                <a:cs typeface="Times New Roman" panose="02020603050405020304" pitchFamily="18" charset="0"/>
              </a:rPr>
              <a:t>tarkibiy</a:t>
            </a:r>
            <a:r>
              <a:rPr lang="en-US" sz="2600" dirty="0" smtClean="0">
                <a:solidFill>
                  <a:prstClr val="black"/>
                </a:solidFill>
                <a:ea typeface="Times New Roman" panose="02020603050405020304" pitchFamily="18" charset="0"/>
                <a:cs typeface="Times New Roman" panose="02020603050405020304" pitchFamily="18" charset="0"/>
              </a:rPr>
              <a:t>, </a:t>
            </a:r>
            <a:r>
              <a:rPr lang="en-US" sz="2600" dirty="0" err="1" smtClean="0">
                <a:solidFill>
                  <a:prstClr val="black"/>
                </a:solidFill>
                <a:ea typeface="Times New Roman" panose="02020603050405020304" pitchFamily="18" charset="0"/>
                <a:cs typeface="Times New Roman" panose="02020603050405020304" pitchFamily="18" charset="0"/>
              </a:rPr>
              <a:t>aralashmagan</a:t>
            </a:r>
            <a:r>
              <a:rPr lang="en-US" sz="2600" dirty="0" smtClean="0">
                <a:solidFill>
                  <a:prstClr val="black"/>
                </a:solidFill>
                <a:ea typeface="Times New Roman" panose="02020603050405020304" pitchFamily="18" charset="0"/>
                <a:cs typeface="Times New Roman" panose="02020603050405020304" pitchFamily="18" charset="0"/>
              </a:rPr>
              <a:t> </a:t>
            </a:r>
            <a:r>
              <a:rPr lang="en-US" sz="2600" dirty="0" err="1" smtClean="0">
                <a:solidFill>
                  <a:prstClr val="black"/>
                </a:solidFill>
                <a:ea typeface="Times New Roman" panose="02020603050405020304" pitchFamily="18" charset="0"/>
                <a:cs typeface="Times New Roman" panose="02020603050405020304" pitchFamily="18" charset="0"/>
              </a:rPr>
              <a:t>va</a:t>
            </a:r>
            <a:r>
              <a:rPr lang="en-US" sz="2600" dirty="0" smtClean="0">
                <a:solidFill>
                  <a:prstClr val="black"/>
                </a:solidFill>
                <a:ea typeface="Times New Roman" panose="02020603050405020304" pitchFamily="18" charset="0"/>
                <a:cs typeface="Times New Roman" panose="02020603050405020304" pitchFamily="18" charset="0"/>
              </a:rPr>
              <a:t> </a:t>
            </a:r>
            <a:r>
              <a:rPr lang="en-US" sz="2600" dirty="0" err="1" smtClean="0">
                <a:solidFill>
                  <a:prstClr val="black"/>
                </a:solidFill>
                <a:ea typeface="Times New Roman" panose="02020603050405020304" pitchFamily="18" charset="0"/>
                <a:cs typeface="Times New Roman" panose="02020603050405020304" pitchFamily="18" charset="0"/>
              </a:rPr>
              <a:t>samarali</a:t>
            </a:r>
            <a:r>
              <a:rPr lang="en-US" sz="2600" dirty="0" smtClean="0">
                <a:solidFill>
                  <a:prstClr val="black"/>
                </a:solidFill>
                <a:ea typeface="Times New Roman" panose="02020603050405020304" pitchFamily="18" charset="0"/>
                <a:cs typeface="Times New Roman" panose="02020603050405020304" pitchFamily="18" charset="0"/>
              </a:rPr>
              <a:t> </a:t>
            </a:r>
            <a:r>
              <a:rPr lang="en-US" sz="2600" dirty="0" err="1" smtClean="0">
                <a:solidFill>
                  <a:prstClr val="black"/>
                </a:solidFill>
                <a:ea typeface="Times New Roman" panose="02020603050405020304" pitchFamily="18" charset="0"/>
                <a:cs typeface="Times New Roman" panose="02020603050405020304" pitchFamily="18" charset="0"/>
              </a:rPr>
              <a:t>baholash</a:t>
            </a:r>
            <a:r>
              <a:rPr lang="en-US" sz="2600" dirty="0" smtClean="0">
                <a:solidFill>
                  <a:prstClr val="black"/>
                </a:solidFill>
                <a:ea typeface="Times New Roman" panose="02020603050405020304" pitchFamily="18" charset="0"/>
                <a:cs typeface="Times New Roman" panose="02020603050405020304" pitchFamily="18" charset="0"/>
              </a:rPr>
              <a:t> minimal </a:t>
            </a:r>
            <a:r>
              <a:rPr lang="en-US" sz="2600" dirty="0" err="1" smtClean="0">
                <a:solidFill>
                  <a:prstClr val="black"/>
                </a:solidFill>
                <a:ea typeface="Times New Roman" panose="02020603050405020304" pitchFamily="18" charset="0"/>
                <a:cs typeface="Times New Roman" panose="02020603050405020304" pitchFamily="18" charset="0"/>
              </a:rPr>
              <a:t>xatolikka</a:t>
            </a:r>
            <a:r>
              <a:rPr lang="en-US" sz="2600" dirty="0" smtClean="0">
                <a:solidFill>
                  <a:prstClr val="black"/>
                </a:solidFill>
                <a:ea typeface="Times New Roman" panose="02020603050405020304" pitchFamily="18" charset="0"/>
                <a:cs typeface="Times New Roman" panose="02020603050405020304" pitchFamily="18" charset="0"/>
              </a:rPr>
              <a:t> </a:t>
            </a:r>
            <a:r>
              <a:rPr lang="en-US" sz="2600" dirty="0" err="1" smtClean="0">
                <a:solidFill>
                  <a:prstClr val="black"/>
                </a:solidFill>
                <a:ea typeface="Times New Roman" panose="02020603050405020304" pitchFamily="18" charset="0"/>
                <a:cs typeface="Times New Roman" panose="02020603050405020304" pitchFamily="18" charset="0"/>
              </a:rPr>
              <a:t>ega</a:t>
            </a:r>
            <a:r>
              <a:rPr lang="en-US" sz="2600" dirty="0" smtClean="0">
                <a:solidFill>
                  <a:prstClr val="black"/>
                </a:solidFill>
                <a:ea typeface="Times New Roman" panose="02020603050405020304" pitchFamily="18" charset="0"/>
                <a:cs typeface="Times New Roman" panose="02020603050405020304" pitchFamily="18" charset="0"/>
              </a:rPr>
              <a:t> </a:t>
            </a:r>
            <a:r>
              <a:rPr lang="en-US" sz="2600" dirty="0" err="1" smtClean="0">
                <a:solidFill>
                  <a:prstClr val="black"/>
                </a:solidFill>
                <a:ea typeface="Times New Roman" panose="02020603050405020304" pitchFamily="18" charset="0"/>
                <a:cs typeface="Times New Roman" panose="02020603050405020304" pitchFamily="18" charset="0"/>
              </a:rPr>
              <a:t>bo’ladi</a:t>
            </a:r>
            <a:r>
              <a:rPr lang="en-US" sz="2600" dirty="0" smtClean="0">
                <a:solidFill>
                  <a:prstClr val="black"/>
                </a:solidFill>
                <a:ea typeface="Times New Roman" panose="02020603050405020304" pitchFamily="18" charset="0"/>
                <a:cs typeface="Times New Roman" panose="02020603050405020304" pitchFamily="18" charset="0"/>
              </a:rPr>
              <a:t>. </a:t>
            </a:r>
            <a:r>
              <a:rPr lang="en-US" sz="2600" dirty="0" err="1" smtClean="0">
                <a:solidFill>
                  <a:prstClr val="black"/>
                </a:solidFill>
                <a:ea typeface="Times New Roman" panose="02020603050405020304" pitchFamily="18" charset="0"/>
                <a:cs typeface="Times New Roman" panose="02020603050405020304" pitchFamily="18" charset="0"/>
              </a:rPr>
              <a:t>Amaliyotda</a:t>
            </a:r>
            <a:r>
              <a:rPr lang="en-US" sz="2600" dirty="0" smtClean="0">
                <a:solidFill>
                  <a:prstClr val="black"/>
                </a:solidFill>
                <a:ea typeface="Times New Roman" panose="02020603050405020304" pitchFamily="18" charset="0"/>
                <a:cs typeface="Times New Roman" panose="02020603050405020304" pitchFamily="18" charset="0"/>
              </a:rPr>
              <a:t> </a:t>
            </a:r>
            <a:r>
              <a:rPr lang="en-US" sz="2600" dirty="0" err="1" smtClean="0">
                <a:solidFill>
                  <a:prstClr val="black"/>
                </a:solidFill>
                <a:ea typeface="Times New Roman" panose="02020603050405020304" pitchFamily="18" charset="0"/>
                <a:cs typeface="Times New Roman" panose="02020603050405020304" pitchFamily="18" charset="0"/>
              </a:rPr>
              <a:t>bunga</a:t>
            </a:r>
            <a:r>
              <a:rPr lang="en-US" sz="2600" dirty="0" smtClean="0">
                <a:solidFill>
                  <a:prstClr val="black"/>
                </a:solidFill>
                <a:ea typeface="Times New Roman" panose="02020603050405020304" pitchFamily="18" charset="0"/>
                <a:cs typeface="Times New Roman" panose="02020603050405020304" pitchFamily="18" charset="0"/>
              </a:rPr>
              <a:t> </a:t>
            </a:r>
            <a:r>
              <a:rPr lang="en-US" sz="2600" dirty="0" err="1" smtClean="0">
                <a:solidFill>
                  <a:prstClr val="black"/>
                </a:solidFill>
                <a:ea typeface="Times New Roman" panose="02020603050405020304" pitchFamily="18" charset="0"/>
                <a:cs typeface="Times New Roman" panose="02020603050405020304" pitchFamily="18" charset="0"/>
              </a:rPr>
              <a:t>har</a:t>
            </a:r>
            <a:r>
              <a:rPr lang="en-US" sz="2600" dirty="0" smtClean="0">
                <a:solidFill>
                  <a:prstClr val="black"/>
                </a:solidFill>
                <a:ea typeface="Times New Roman" panose="02020603050405020304" pitchFamily="18" charset="0"/>
                <a:cs typeface="Times New Roman" panose="02020603050405020304" pitchFamily="18" charset="0"/>
              </a:rPr>
              <a:t> </a:t>
            </a:r>
            <a:r>
              <a:rPr lang="en-US" sz="2600" dirty="0" err="1" smtClean="0">
                <a:solidFill>
                  <a:prstClr val="black"/>
                </a:solidFill>
                <a:ea typeface="Times New Roman" panose="02020603050405020304" pitchFamily="18" charset="0"/>
                <a:cs typeface="Times New Roman" panose="02020603050405020304" pitchFamily="18" charset="0"/>
              </a:rPr>
              <a:t>doim</a:t>
            </a:r>
            <a:r>
              <a:rPr lang="en-US" sz="2600" dirty="0" smtClean="0">
                <a:solidFill>
                  <a:prstClr val="black"/>
                </a:solidFill>
                <a:ea typeface="Times New Roman" panose="02020603050405020304" pitchFamily="18" charset="0"/>
                <a:cs typeface="Times New Roman" panose="02020603050405020304" pitchFamily="18" charset="0"/>
              </a:rPr>
              <a:t> ham </a:t>
            </a:r>
            <a:r>
              <a:rPr lang="en-US" sz="2600" dirty="0" err="1" smtClean="0">
                <a:solidFill>
                  <a:prstClr val="black"/>
                </a:solidFill>
                <a:ea typeface="Times New Roman" panose="02020603050405020304" pitchFamily="18" charset="0"/>
                <a:cs typeface="Times New Roman" panose="02020603050405020304" pitchFamily="18" charset="0"/>
              </a:rPr>
              <a:t>erishib</a:t>
            </a:r>
            <a:r>
              <a:rPr lang="en-US" sz="2600" dirty="0" smtClean="0">
                <a:solidFill>
                  <a:prstClr val="black"/>
                </a:solidFill>
                <a:ea typeface="Times New Roman" panose="02020603050405020304" pitchFamily="18" charset="0"/>
                <a:cs typeface="Times New Roman" panose="02020603050405020304" pitchFamily="18" charset="0"/>
              </a:rPr>
              <a:t> </a:t>
            </a:r>
            <a:r>
              <a:rPr lang="en-US" sz="2600" dirty="0" err="1" smtClean="0">
                <a:solidFill>
                  <a:prstClr val="black"/>
                </a:solidFill>
                <a:ea typeface="Times New Roman" panose="02020603050405020304" pitchFamily="18" charset="0"/>
                <a:cs typeface="Times New Roman" panose="02020603050405020304" pitchFamily="18" charset="0"/>
              </a:rPr>
              <a:t>bo’lmaydi</a:t>
            </a:r>
            <a:r>
              <a:rPr lang="en-US" sz="2600" dirty="0" smtClean="0">
                <a:solidFill>
                  <a:prstClr val="black"/>
                </a:solidFill>
                <a:ea typeface="Times New Roman" panose="02020603050405020304" pitchFamily="18" charset="0"/>
                <a:cs typeface="Times New Roman" panose="02020603050405020304" pitchFamily="18" charset="0"/>
              </a:rPr>
              <a:t> </a:t>
            </a:r>
            <a:r>
              <a:rPr lang="en-US" sz="2600" dirty="0" err="1" smtClean="0">
                <a:solidFill>
                  <a:prstClr val="black"/>
                </a:solidFill>
                <a:ea typeface="Times New Roman" panose="02020603050405020304" pitchFamily="18" charset="0"/>
                <a:cs typeface="Times New Roman" panose="02020603050405020304" pitchFamily="18" charset="0"/>
              </a:rPr>
              <a:t>va</a:t>
            </a:r>
            <a:r>
              <a:rPr lang="en-US" sz="2600" dirty="0" smtClean="0">
                <a:solidFill>
                  <a:prstClr val="black"/>
                </a:solidFill>
                <a:ea typeface="Times New Roman" panose="02020603050405020304" pitchFamily="18" charset="0"/>
                <a:cs typeface="Times New Roman" panose="02020603050405020304" pitchFamily="18" charset="0"/>
              </a:rPr>
              <a:t> </a:t>
            </a:r>
            <a:r>
              <a:rPr lang="en-US" sz="2600" dirty="0" err="1" smtClean="0">
                <a:solidFill>
                  <a:prstClr val="black"/>
                </a:solidFill>
                <a:ea typeface="Times New Roman" panose="02020603050405020304" pitchFamily="18" charset="0"/>
                <a:cs typeface="Times New Roman" panose="02020603050405020304" pitchFamily="18" charset="0"/>
              </a:rPr>
              <a:t>xatoliklarga</a:t>
            </a:r>
            <a:r>
              <a:rPr lang="en-US" sz="2600" dirty="0" smtClean="0">
                <a:solidFill>
                  <a:prstClr val="black"/>
                </a:solidFill>
                <a:ea typeface="Times New Roman" panose="02020603050405020304" pitchFamily="18" charset="0"/>
                <a:cs typeface="Times New Roman" panose="02020603050405020304" pitchFamily="18" charset="0"/>
              </a:rPr>
              <a:t> </a:t>
            </a:r>
            <a:r>
              <a:rPr lang="en-US" sz="2600" dirty="0" err="1" smtClean="0">
                <a:solidFill>
                  <a:prstClr val="black"/>
                </a:solidFill>
                <a:ea typeface="Times New Roman" panose="02020603050405020304" pitchFamily="18" charset="0"/>
                <a:cs typeface="Times New Roman" panose="02020603050405020304" pitchFamily="18" charset="0"/>
              </a:rPr>
              <a:t>yo’l</a:t>
            </a:r>
            <a:r>
              <a:rPr lang="en-US" sz="2600" dirty="0" smtClean="0">
                <a:solidFill>
                  <a:prstClr val="black"/>
                </a:solidFill>
                <a:ea typeface="Times New Roman" panose="02020603050405020304" pitchFamily="18" charset="0"/>
                <a:cs typeface="Times New Roman" panose="02020603050405020304" pitchFamily="18" charset="0"/>
              </a:rPr>
              <a:t> </a:t>
            </a:r>
            <a:r>
              <a:rPr lang="en-US" sz="2600" dirty="0" err="1" smtClean="0">
                <a:solidFill>
                  <a:prstClr val="black"/>
                </a:solidFill>
                <a:ea typeface="Times New Roman" panose="02020603050405020304" pitchFamily="18" charset="0"/>
                <a:cs typeface="Times New Roman" panose="02020603050405020304" pitchFamily="18" charset="0"/>
              </a:rPr>
              <a:t>qo’yiladi</a:t>
            </a:r>
            <a:r>
              <a:rPr lang="en-US" sz="2600" dirty="0" smtClean="0">
                <a:solidFill>
                  <a:prstClr val="black"/>
                </a:solidFill>
                <a:ea typeface="Times New Roman" panose="02020603050405020304" pitchFamily="18" charset="0"/>
                <a:cs typeface="Times New Roman" panose="02020603050405020304" pitchFamily="18" charset="0"/>
              </a:rPr>
              <a:t>. </a:t>
            </a:r>
            <a:r>
              <a:rPr lang="en-US" sz="2600" dirty="0" err="1" smtClean="0">
                <a:solidFill>
                  <a:prstClr val="black"/>
                </a:solidFill>
                <a:ea typeface="Times New Roman" panose="02020603050405020304" pitchFamily="18" charset="0"/>
                <a:cs typeface="Times New Roman" panose="02020603050405020304" pitchFamily="18" charset="0"/>
              </a:rPr>
              <a:t>Mustaqil</a:t>
            </a:r>
            <a:r>
              <a:rPr lang="en-US" sz="2600" dirty="0" smtClean="0">
                <a:solidFill>
                  <a:prstClr val="black"/>
                </a:solidFill>
                <a:ea typeface="Times New Roman" panose="02020603050405020304" pitchFamily="18" charset="0"/>
                <a:cs typeface="Times New Roman" panose="02020603050405020304" pitchFamily="18" charset="0"/>
              </a:rPr>
              <a:t> </a:t>
            </a:r>
            <a:r>
              <a:rPr lang="en-US" sz="2600" dirty="0" err="1" smtClean="0">
                <a:solidFill>
                  <a:prstClr val="black"/>
                </a:solidFill>
                <a:ea typeface="Times New Roman" panose="02020603050405020304" pitchFamily="18" charset="0"/>
                <a:cs typeface="Times New Roman" panose="02020603050405020304" pitchFamily="18" charset="0"/>
              </a:rPr>
              <a:t>tajribalarda</a:t>
            </a:r>
            <a:r>
              <a:rPr lang="en-US" sz="2600" dirty="0" smtClean="0">
                <a:solidFill>
                  <a:prstClr val="black"/>
                </a:solidFill>
                <a:ea typeface="Times New Roman" panose="02020603050405020304" pitchFamily="18" charset="0"/>
                <a:cs typeface="Times New Roman" panose="02020603050405020304" pitchFamily="18" charset="0"/>
              </a:rPr>
              <a:t> </a:t>
            </a:r>
            <a:r>
              <a:rPr lang="en-US" sz="2600" i="1" dirty="0" smtClean="0">
                <a:solidFill>
                  <a:prstClr val="black"/>
                </a:solidFill>
                <a:ea typeface="Times New Roman" panose="02020603050405020304" pitchFamily="18" charset="0"/>
                <a:cs typeface="Times New Roman" panose="02020603050405020304" pitchFamily="18" charset="0"/>
              </a:rPr>
              <a:t>x</a:t>
            </a:r>
            <a:r>
              <a:rPr lang="en-US" sz="2600" dirty="0" smtClean="0">
                <a:solidFill>
                  <a:prstClr val="black"/>
                </a:solidFill>
                <a:ea typeface="Times New Roman" panose="02020603050405020304" pitchFamily="18" charset="0"/>
                <a:cs typeface="Times New Roman" panose="02020603050405020304" pitchFamily="18" charset="0"/>
              </a:rPr>
              <a:t>  </a:t>
            </a:r>
            <a:r>
              <a:rPr lang="en-US" sz="2600" dirty="0" err="1" smtClean="0">
                <a:solidFill>
                  <a:prstClr val="black"/>
                </a:solidFill>
                <a:ea typeface="Times New Roman" panose="02020603050405020304" pitchFamily="18" charset="0"/>
                <a:cs typeface="Times New Roman" panose="02020603050405020304" pitchFamily="18" charset="0"/>
              </a:rPr>
              <a:t>tasodifiy</a:t>
            </a:r>
            <a:r>
              <a:rPr lang="en-US" sz="2600" dirty="0" smtClean="0">
                <a:solidFill>
                  <a:prstClr val="black"/>
                </a:solidFill>
                <a:ea typeface="Times New Roman" panose="02020603050405020304" pitchFamily="18" charset="0"/>
                <a:cs typeface="Times New Roman" panose="02020603050405020304" pitchFamily="18" charset="0"/>
              </a:rPr>
              <a:t> </a:t>
            </a:r>
            <a:r>
              <a:rPr lang="en-US" sz="2600" dirty="0" err="1" smtClean="0">
                <a:solidFill>
                  <a:prstClr val="black"/>
                </a:solidFill>
                <a:ea typeface="Times New Roman" panose="02020603050405020304" pitchFamily="18" charset="0"/>
                <a:cs typeface="Times New Roman" panose="02020603050405020304" pitchFamily="18" charset="0"/>
              </a:rPr>
              <a:t>kattalik</a:t>
            </a:r>
            <a:r>
              <a:rPr lang="en-US" sz="2600" dirty="0" smtClean="0">
                <a:solidFill>
                  <a:prstClr val="black"/>
                </a:solidFill>
                <a:ea typeface="Times New Roman" panose="02020603050405020304" pitchFamily="18" charset="0"/>
                <a:cs typeface="Times New Roman" panose="02020603050405020304" pitchFamily="18" charset="0"/>
              </a:rPr>
              <a:t>,  m </a:t>
            </a:r>
            <a:r>
              <a:rPr lang="en-US" sz="2600" dirty="0" err="1" smtClean="0">
                <a:solidFill>
                  <a:prstClr val="black"/>
                </a:solidFill>
                <a:ea typeface="Times New Roman" panose="02020603050405020304" pitchFamily="18" charset="0"/>
                <a:cs typeface="Times New Roman" panose="02020603050405020304" pitchFamily="18" charset="0"/>
              </a:rPr>
              <a:t>matematik</a:t>
            </a:r>
            <a:r>
              <a:rPr lang="en-US" sz="2600" dirty="0" smtClean="0">
                <a:solidFill>
                  <a:prstClr val="black"/>
                </a:solidFill>
                <a:ea typeface="Times New Roman" panose="02020603050405020304" pitchFamily="18" charset="0"/>
                <a:cs typeface="Times New Roman" panose="02020603050405020304" pitchFamily="18" charset="0"/>
              </a:rPr>
              <a:t> </a:t>
            </a:r>
            <a:r>
              <a:rPr lang="en-US" sz="2600" dirty="0" err="1" smtClean="0">
                <a:solidFill>
                  <a:prstClr val="black"/>
                </a:solidFill>
                <a:ea typeface="Times New Roman" panose="02020603050405020304" pitchFamily="18" charset="0"/>
                <a:cs typeface="Times New Roman" panose="02020603050405020304" pitchFamily="18" charset="0"/>
              </a:rPr>
              <a:t>kutilma</a:t>
            </a:r>
            <a:r>
              <a:rPr lang="en-US" sz="2600" dirty="0" smtClean="0">
                <a:solidFill>
                  <a:prstClr val="black"/>
                </a:solidFill>
                <a:ea typeface="Times New Roman" panose="02020603050405020304" pitchFamily="18" charset="0"/>
                <a:cs typeface="Times New Roman" panose="02020603050405020304" pitchFamily="18" charset="0"/>
              </a:rPr>
              <a:t> </a:t>
            </a:r>
            <a:r>
              <a:rPr lang="en-US" sz="2600" dirty="0" err="1" smtClean="0">
                <a:solidFill>
                  <a:prstClr val="black"/>
                </a:solidFill>
                <a:ea typeface="Times New Roman" panose="02020603050405020304" pitchFamily="18" charset="0"/>
                <a:cs typeface="Times New Roman" panose="02020603050405020304" pitchFamily="18" charset="0"/>
              </a:rPr>
              <a:t>va</a:t>
            </a:r>
            <a:r>
              <a:rPr lang="en-US" sz="2600" dirty="0" smtClean="0">
                <a:solidFill>
                  <a:prstClr val="black"/>
                </a:solidFill>
                <a:ea typeface="Times New Roman" panose="02020603050405020304" pitchFamily="18" charset="0"/>
                <a:cs typeface="Times New Roman" panose="02020603050405020304" pitchFamily="18" charset="0"/>
              </a:rPr>
              <a:t> </a:t>
            </a:r>
            <a:r>
              <a:rPr lang="en-US" sz="2600" i="1" dirty="0" smtClean="0">
                <a:solidFill>
                  <a:prstClr val="black"/>
                </a:solidFill>
                <a:ea typeface="Times New Roman" panose="02020603050405020304" pitchFamily="18" charset="0"/>
                <a:cs typeface="Times New Roman" panose="02020603050405020304" pitchFamily="18" charset="0"/>
              </a:rPr>
              <a:t>D</a:t>
            </a:r>
            <a:r>
              <a:rPr lang="en-US" sz="2600" dirty="0" smtClean="0">
                <a:solidFill>
                  <a:prstClr val="black"/>
                </a:solidFill>
                <a:ea typeface="Times New Roman" panose="02020603050405020304" pitchFamily="18" charset="0"/>
                <a:cs typeface="Times New Roman" panose="02020603050405020304" pitchFamily="18" charset="0"/>
              </a:rPr>
              <a:t>  </a:t>
            </a:r>
            <a:r>
              <a:rPr lang="en-US" sz="2600" dirty="0" err="1" smtClean="0">
                <a:solidFill>
                  <a:prstClr val="black"/>
                </a:solidFill>
                <a:ea typeface="Times New Roman" panose="02020603050405020304" pitchFamily="18" charset="0"/>
                <a:cs typeface="Times New Roman" panose="02020603050405020304" pitchFamily="18" charset="0"/>
              </a:rPr>
              <a:t>dispersiyasi</a:t>
            </a:r>
            <a:r>
              <a:rPr lang="en-US" sz="2600" dirty="0" smtClean="0">
                <a:solidFill>
                  <a:prstClr val="black"/>
                </a:solidFill>
                <a:ea typeface="Times New Roman" panose="02020603050405020304" pitchFamily="18" charset="0"/>
                <a:cs typeface="Times New Roman" panose="02020603050405020304" pitchFamily="18" charset="0"/>
              </a:rPr>
              <a:t> </a:t>
            </a:r>
            <a:r>
              <a:rPr lang="en-US" sz="2600" dirty="0" err="1" smtClean="0">
                <a:solidFill>
                  <a:prstClr val="black"/>
                </a:solidFill>
                <a:ea typeface="Times New Roman" panose="02020603050405020304" pitchFamily="18" charset="0"/>
                <a:cs typeface="Times New Roman" panose="02020603050405020304" pitchFamily="18" charset="0"/>
              </a:rPr>
              <a:t>noma’lum</a:t>
            </a:r>
            <a:r>
              <a:rPr lang="en-US" sz="2600" dirty="0" smtClean="0">
                <a:solidFill>
                  <a:prstClr val="black"/>
                </a:solidFill>
                <a:ea typeface="Times New Roman" panose="02020603050405020304" pitchFamily="18" charset="0"/>
                <a:cs typeface="Times New Roman" panose="02020603050405020304" pitchFamily="18" charset="0"/>
              </a:rPr>
              <a:t>  </a:t>
            </a:r>
            <a:r>
              <a:rPr lang="en-US" sz="2600" dirty="0" err="1" smtClean="0">
                <a:solidFill>
                  <a:prstClr val="black"/>
                </a:solidFill>
                <a:ea typeface="Times New Roman" panose="02020603050405020304" pitchFamily="18" charset="0"/>
                <a:cs typeface="Times New Roman" panose="02020603050405020304" pitchFamily="18" charset="0"/>
              </a:rPr>
              <a:t>bo’lgan</a:t>
            </a:r>
            <a:r>
              <a:rPr lang="en-US" sz="2600" dirty="0" smtClean="0">
                <a:solidFill>
                  <a:prstClr val="black"/>
                </a:solidFill>
                <a:ea typeface="Times New Roman" panose="02020603050405020304" pitchFamily="18" charset="0"/>
                <a:cs typeface="Times New Roman" panose="02020603050405020304" pitchFamily="18" charset="0"/>
              </a:rPr>
              <a:t>, </a:t>
            </a:r>
            <a:r>
              <a:rPr lang="en-US" sz="2600" dirty="0" err="1" smtClean="0">
                <a:solidFill>
                  <a:prstClr val="black"/>
                </a:solidFill>
                <a:ea typeface="Times New Roman" panose="02020603050405020304" pitchFamily="18" charset="0"/>
                <a:cs typeface="Times New Roman" panose="02020603050405020304" pitchFamily="18" charset="0"/>
              </a:rPr>
              <a:t>olingan</a:t>
            </a:r>
            <a:r>
              <a:rPr lang="en-US" sz="2600" dirty="0" smtClean="0">
                <a:solidFill>
                  <a:prstClr val="black"/>
                </a:solidFill>
                <a:ea typeface="Times New Roman" panose="02020603050405020304" pitchFamily="18" charset="0"/>
                <a:cs typeface="Times New Roman" panose="02020603050405020304" pitchFamily="18" charset="0"/>
              </a:rPr>
              <a:t> x</a:t>
            </a:r>
            <a:r>
              <a:rPr lang="en-US" sz="2600" baseline="-25000" dirty="0" smtClean="0">
                <a:solidFill>
                  <a:prstClr val="black"/>
                </a:solidFill>
                <a:ea typeface="Times New Roman" panose="02020603050405020304" pitchFamily="18" charset="0"/>
                <a:cs typeface="Times New Roman" panose="02020603050405020304" pitchFamily="18" charset="0"/>
              </a:rPr>
              <a:t>1</a:t>
            </a:r>
            <a:r>
              <a:rPr lang="en-US" sz="2600" dirty="0" smtClean="0">
                <a:solidFill>
                  <a:prstClr val="black"/>
                </a:solidFill>
                <a:ea typeface="Times New Roman" panose="02020603050405020304" pitchFamily="18" charset="0"/>
                <a:cs typeface="Times New Roman" panose="02020603050405020304" pitchFamily="18" charset="0"/>
              </a:rPr>
              <a:t> , x</a:t>
            </a:r>
            <a:r>
              <a:rPr lang="en-US" sz="2600" baseline="-25000" dirty="0" smtClean="0">
                <a:solidFill>
                  <a:prstClr val="black"/>
                </a:solidFill>
                <a:ea typeface="Times New Roman" panose="02020603050405020304" pitchFamily="18" charset="0"/>
                <a:cs typeface="Times New Roman" panose="02020603050405020304" pitchFamily="18" charset="0"/>
              </a:rPr>
              <a:t>2</a:t>
            </a:r>
            <a:r>
              <a:rPr lang="en-US" sz="2600" dirty="0" smtClean="0">
                <a:solidFill>
                  <a:prstClr val="black"/>
                </a:solidFill>
                <a:ea typeface="Times New Roman" panose="02020603050405020304" pitchFamily="18" charset="0"/>
                <a:cs typeface="Times New Roman" panose="02020603050405020304" pitchFamily="18" charset="0"/>
              </a:rPr>
              <a:t> , x</a:t>
            </a:r>
            <a:r>
              <a:rPr lang="en-US" sz="2600" baseline="-25000" dirty="0" smtClean="0">
                <a:solidFill>
                  <a:prstClr val="black"/>
                </a:solidFill>
                <a:ea typeface="Times New Roman" panose="02020603050405020304" pitchFamily="18" charset="0"/>
                <a:cs typeface="Times New Roman" panose="02020603050405020304" pitchFamily="18" charset="0"/>
              </a:rPr>
              <a:t>3</a:t>
            </a:r>
            <a:r>
              <a:rPr lang="en-US" sz="2600" dirty="0" smtClean="0">
                <a:solidFill>
                  <a:prstClr val="black"/>
                </a:solidFill>
                <a:ea typeface="Times New Roman" panose="02020603050405020304" pitchFamily="18" charset="0"/>
                <a:cs typeface="Times New Roman" panose="02020603050405020304" pitchFamily="18" charset="0"/>
              </a:rPr>
              <a:t> , ..., </a:t>
            </a:r>
            <a:r>
              <a:rPr lang="en-US" sz="2600" dirty="0" err="1" smtClean="0">
                <a:solidFill>
                  <a:prstClr val="black"/>
                </a:solidFill>
                <a:ea typeface="Times New Roman" panose="02020603050405020304" pitchFamily="18" charset="0"/>
                <a:cs typeface="Times New Roman" panose="02020603050405020304" pitchFamily="18" charset="0"/>
              </a:rPr>
              <a:t>x</a:t>
            </a:r>
            <a:r>
              <a:rPr lang="en-US" sz="2600" baseline="-25000" dirty="0" err="1" smtClean="0">
                <a:solidFill>
                  <a:prstClr val="black"/>
                </a:solidFill>
                <a:ea typeface="Times New Roman" panose="02020603050405020304" pitchFamily="18" charset="0"/>
                <a:cs typeface="Times New Roman" panose="02020603050405020304" pitchFamily="18" charset="0"/>
              </a:rPr>
              <a:t>n</a:t>
            </a:r>
            <a:r>
              <a:rPr lang="en-US" sz="2600" dirty="0" smtClean="0">
                <a:solidFill>
                  <a:prstClr val="black"/>
                </a:solidFill>
                <a:ea typeface="Times New Roman" panose="02020603050405020304" pitchFamily="18" charset="0"/>
                <a:cs typeface="Times New Roman" panose="02020603050405020304" pitchFamily="18" charset="0"/>
              </a:rPr>
              <a:t> </a:t>
            </a:r>
            <a:r>
              <a:rPr lang="en-US" sz="2600" dirty="0" err="1" smtClean="0">
                <a:solidFill>
                  <a:prstClr val="black"/>
                </a:solidFill>
                <a:ea typeface="Times New Roman" panose="02020603050405020304" pitchFamily="18" charset="0"/>
                <a:cs typeface="Times New Roman" panose="02020603050405020304" pitchFamily="18" charset="0"/>
              </a:rPr>
              <a:t>qiymatlar</a:t>
            </a:r>
            <a:r>
              <a:rPr lang="en-US" sz="2600" dirty="0" smtClean="0">
                <a:solidFill>
                  <a:prstClr val="black"/>
                </a:solidFill>
                <a:ea typeface="Times New Roman" panose="02020603050405020304" pitchFamily="18" charset="0"/>
                <a:cs typeface="Times New Roman" panose="02020603050405020304" pitchFamily="18" charset="0"/>
              </a:rPr>
              <a:t> </a:t>
            </a:r>
            <a:r>
              <a:rPr lang="en-US" sz="2600" dirty="0" err="1" smtClean="0">
                <a:solidFill>
                  <a:prstClr val="black"/>
                </a:solidFill>
                <a:ea typeface="Times New Roman" panose="02020603050405020304" pitchFamily="18" charset="0"/>
                <a:cs typeface="Times New Roman" panose="02020603050405020304" pitchFamily="18" charset="0"/>
              </a:rPr>
              <a:t>bilan</a:t>
            </a:r>
            <a:r>
              <a:rPr lang="en-US" sz="2600" dirty="0" smtClean="0">
                <a:solidFill>
                  <a:prstClr val="black"/>
                </a:solidFill>
                <a:ea typeface="Times New Roman" panose="02020603050405020304" pitchFamily="18" charset="0"/>
                <a:cs typeface="Times New Roman" panose="02020603050405020304" pitchFamily="18" charset="0"/>
              </a:rPr>
              <a:t> </a:t>
            </a:r>
            <a:r>
              <a:rPr lang="en-US" sz="2600" dirty="0" err="1" smtClean="0">
                <a:solidFill>
                  <a:prstClr val="black"/>
                </a:solidFill>
                <a:ea typeface="Times New Roman" panose="02020603050405020304" pitchFamily="18" charset="0"/>
                <a:cs typeface="Times New Roman" panose="02020603050405020304" pitchFamily="18" charset="0"/>
              </a:rPr>
              <a:t>chegaralangan</a:t>
            </a:r>
            <a:r>
              <a:rPr lang="en-US" sz="2600" dirty="0" smtClean="0">
                <a:solidFill>
                  <a:prstClr val="black"/>
                </a:solidFill>
                <a:ea typeface="Times New Roman" panose="02020603050405020304" pitchFamily="18" charset="0"/>
                <a:cs typeface="Times New Roman" panose="02020603050405020304" pitchFamily="18" charset="0"/>
              </a:rPr>
              <a:t> </a:t>
            </a:r>
            <a:r>
              <a:rPr lang="en-US" sz="2600" dirty="0" err="1" smtClean="0">
                <a:solidFill>
                  <a:prstClr val="black"/>
                </a:solidFill>
                <a:ea typeface="Times New Roman" panose="02020603050405020304" pitchFamily="18" charset="0"/>
                <a:cs typeface="Times New Roman" panose="02020603050405020304" pitchFamily="18" charset="0"/>
              </a:rPr>
              <a:t>xajmdagi</a:t>
            </a:r>
            <a:r>
              <a:rPr lang="en-US" sz="2600" dirty="0" smtClean="0">
                <a:solidFill>
                  <a:prstClr val="black"/>
                </a:solidFill>
                <a:ea typeface="Times New Roman" panose="02020603050405020304" pitchFamily="18" charset="0"/>
                <a:cs typeface="Times New Roman" panose="02020603050405020304" pitchFamily="18" charset="0"/>
              </a:rPr>
              <a:t> </a:t>
            </a:r>
            <a:r>
              <a:rPr lang="en-US" sz="2600" dirty="0" err="1" smtClean="0">
                <a:solidFill>
                  <a:prstClr val="black"/>
                </a:solidFill>
                <a:ea typeface="Times New Roman" panose="02020603050405020304" pitchFamily="18" charset="0"/>
                <a:cs typeface="Times New Roman" panose="02020603050405020304" pitchFamily="18" charset="0"/>
              </a:rPr>
              <a:t>statistik</a:t>
            </a:r>
            <a:r>
              <a:rPr lang="en-US" sz="2600" dirty="0" smtClean="0">
                <a:solidFill>
                  <a:prstClr val="black"/>
                </a:solidFill>
                <a:ea typeface="Times New Roman" panose="02020603050405020304" pitchFamily="18" charset="0"/>
                <a:cs typeface="Times New Roman" panose="02020603050405020304" pitchFamily="18" charset="0"/>
              </a:rPr>
              <a:t> </a:t>
            </a:r>
            <a:r>
              <a:rPr lang="en-US" sz="2600" dirty="0" err="1" smtClean="0">
                <a:solidFill>
                  <a:prstClr val="black"/>
                </a:solidFill>
                <a:ea typeface="Times New Roman" panose="02020603050405020304" pitchFamily="18" charset="0"/>
                <a:cs typeface="Times New Roman" panose="02020603050405020304" pitchFamily="18" charset="0"/>
              </a:rPr>
              <a:t>ma’lumotni</a:t>
            </a:r>
            <a:r>
              <a:rPr lang="en-US" sz="2600" dirty="0" smtClean="0">
                <a:solidFill>
                  <a:prstClr val="black"/>
                </a:solidFill>
                <a:ea typeface="Times New Roman" panose="02020603050405020304" pitchFamily="18" charset="0"/>
                <a:cs typeface="Times New Roman" panose="02020603050405020304" pitchFamily="18" charset="0"/>
              </a:rPr>
              <a:t> </a:t>
            </a:r>
            <a:r>
              <a:rPr lang="en-US" sz="2600" dirty="0" err="1" smtClean="0">
                <a:solidFill>
                  <a:prstClr val="black"/>
                </a:solidFill>
                <a:ea typeface="Times New Roman" panose="02020603050405020304" pitchFamily="18" charset="0"/>
                <a:cs typeface="Times New Roman" panose="02020603050405020304" pitchFamily="18" charset="0"/>
              </a:rPr>
              <a:t>qayta</a:t>
            </a:r>
            <a:r>
              <a:rPr lang="en-US" sz="2600" dirty="0" smtClean="0">
                <a:solidFill>
                  <a:prstClr val="black"/>
                </a:solidFill>
                <a:ea typeface="Times New Roman" panose="02020603050405020304" pitchFamily="18" charset="0"/>
                <a:cs typeface="Times New Roman" panose="02020603050405020304" pitchFamily="18" charset="0"/>
              </a:rPr>
              <a:t> </a:t>
            </a:r>
            <a:r>
              <a:rPr lang="en-US" sz="2600" dirty="0" err="1" smtClean="0">
                <a:solidFill>
                  <a:prstClr val="black"/>
                </a:solidFill>
                <a:ea typeface="Times New Roman" panose="02020603050405020304" pitchFamily="18" charset="0"/>
                <a:cs typeface="Times New Roman" panose="02020603050405020304" pitchFamily="18" charset="0"/>
              </a:rPr>
              <a:t>ishlashda</a:t>
            </a:r>
            <a:r>
              <a:rPr lang="en-US" sz="2600" dirty="0" smtClean="0">
                <a:solidFill>
                  <a:prstClr val="black"/>
                </a:solidFill>
                <a:ea typeface="Times New Roman" panose="02020603050405020304" pitchFamily="18" charset="0"/>
                <a:cs typeface="Times New Roman" panose="02020603050405020304" pitchFamily="18" charset="0"/>
              </a:rPr>
              <a:t>, </a:t>
            </a:r>
            <a:r>
              <a:rPr lang="en-US" sz="2600" dirty="0" err="1" smtClean="0">
                <a:solidFill>
                  <a:prstClr val="black"/>
                </a:solidFill>
                <a:ea typeface="Times New Roman" panose="02020603050405020304" pitchFamily="18" charset="0"/>
                <a:cs typeface="Times New Roman" panose="02020603050405020304" pitchFamily="18" charset="0"/>
              </a:rPr>
              <a:t>bu</a:t>
            </a:r>
            <a:r>
              <a:rPr lang="en-US" sz="2600" dirty="0" smtClean="0">
                <a:solidFill>
                  <a:prstClr val="black"/>
                </a:solidFill>
                <a:ea typeface="Times New Roman" panose="02020603050405020304" pitchFamily="18" charset="0"/>
                <a:cs typeface="Times New Roman" panose="02020603050405020304" pitchFamily="18" charset="0"/>
              </a:rPr>
              <a:t> </a:t>
            </a:r>
            <a:r>
              <a:rPr lang="en-US" sz="2600" dirty="0" err="1" smtClean="0">
                <a:solidFill>
                  <a:prstClr val="black"/>
                </a:solidFill>
                <a:ea typeface="Times New Roman" panose="02020603050405020304" pitchFamily="18" charset="0"/>
                <a:cs typeface="Times New Roman" panose="02020603050405020304" pitchFamily="18" charset="0"/>
              </a:rPr>
              <a:t>parametrlarni</a:t>
            </a:r>
            <a:r>
              <a:rPr lang="en-US" sz="2600" dirty="0" smtClean="0">
                <a:solidFill>
                  <a:prstClr val="black"/>
                </a:solidFill>
                <a:ea typeface="Times New Roman" panose="02020603050405020304" pitchFamily="18" charset="0"/>
                <a:cs typeface="Times New Roman" panose="02020603050405020304" pitchFamily="18" charset="0"/>
              </a:rPr>
              <a:t> </a:t>
            </a:r>
            <a:r>
              <a:rPr lang="en-US" sz="2600" dirty="0" err="1" smtClean="0">
                <a:solidFill>
                  <a:prstClr val="black"/>
                </a:solidFill>
                <a:ea typeface="Times New Roman" panose="02020603050405020304" pitchFamily="18" charset="0"/>
                <a:cs typeface="Times New Roman" panose="02020603050405020304" pitchFamily="18" charset="0"/>
              </a:rPr>
              <a:t>aniqlash</a:t>
            </a:r>
            <a:r>
              <a:rPr lang="en-US" sz="2600" dirty="0" smtClean="0">
                <a:solidFill>
                  <a:prstClr val="black"/>
                </a:solidFill>
                <a:ea typeface="Times New Roman" panose="02020603050405020304" pitchFamily="18" charset="0"/>
                <a:cs typeface="Times New Roman" panose="02020603050405020304" pitchFamily="18" charset="0"/>
              </a:rPr>
              <a:t> </a:t>
            </a:r>
            <a:r>
              <a:rPr lang="en-US" sz="2600" dirty="0" err="1" smtClean="0">
                <a:solidFill>
                  <a:prstClr val="black"/>
                </a:solidFill>
                <a:ea typeface="Times New Roman" panose="02020603050405020304" pitchFamily="18" charset="0"/>
                <a:cs typeface="Times New Roman" panose="02020603050405020304" pitchFamily="18" charset="0"/>
              </a:rPr>
              <a:t>uchun</a:t>
            </a:r>
            <a:r>
              <a:rPr lang="en-US" sz="2600" dirty="0" smtClean="0">
                <a:solidFill>
                  <a:prstClr val="black"/>
                </a:solidFill>
                <a:ea typeface="Times New Roman" panose="02020603050405020304" pitchFamily="18" charset="0"/>
                <a:cs typeface="Times New Roman" panose="02020603050405020304" pitchFamily="18" charset="0"/>
              </a:rPr>
              <a:t> </a:t>
            </a:r>
            <a:r>
              <a:rPr lang="en-US" sz="2600" dirty="0" err="1" smtClean="0">
                <a:solidFill>
                  <a:prstClr val="black"/>
                </a:solidFill>
                <a:ea typeface="Times New Roman" panose="02020603050405020304" pitchFamily="18" charset="0"/>
                <a:cs typeface="Times New Roman" panose="02020603050405020304" pitchFamily="18" charset="0"/>
              </a:rPr>
              <a:t>yaqinlashtirilgan</a:t>
            </a:r>
            <a:r>
              <a:rPr lang="en-US" sz="2600" dirty="0" smtClean="0">
                <a:solidFill>
                  <a:prstClr val="black"/>
                </a:solidFill>
                <a:ea typeface="Times New Roman" panose="02020603050405020304" pitchFamily="18" charset="0"/>
                <a:cs typeface="Times New Roman" panose="02020603050405020304" pitchFamily="18" charset="0"/>
              </a:rPr>
              <a:t> </a:t>
            </a:r>
            <a:r>
              <a:rPr lang="en-US" sz="2600" dirty="0" err="1" smtClean="0">
                <a:solidFill>
                  <a:prstClr val="black"/>
                </a:solidFill>
                <a:ea typeface="Times New Roman" panose="02020603050405020304" pitchFamily="18" charset="0"/>
                <a:cs typeface="Times New Roman" panose="02020603050405020304" pitchFamily="18" charset="0"/>
              </a:rPr>
              <a:t>qiymatlar</a:t>
            </a:r>
            <a:r>
              <a:rPr lang="en-US" sz="2600" dirty="0" smtClean="0">
                <a:solidFill>
                  <a:prstClr val="black"/>
                </a:solidFill>
                <a:ea typeface="Times New Roman" panose="02020603050405020304" pitchFamily="18" charset="0"/>
                <a:cs typeface="Times New Roman" panose="02020603050405020304" pitchFamily="18" charset="0"/>
              </a:rPr>
              <a:t> (</a:t>
            </a:r>
            <a:r>
              <a:rPr lang="en-US" sz="2600" dirty="0" err="1" smtClean="0">
                <a:solidFill>
                  <a:prstClr val="black"/>
                </a:solidFill>
                <a:ea typeface="Times New Roman" panose="02020603050405020304" pitchFamily="18" charset="0"/>
                <a:cs typeface="Times New Roman" panose="02020603050405020304" pitchFamily="18" charset="0"/>
              </a:rPr>
              <a:t>baholashlar</a:t>
            </a:r>
            <a:r>
              <a:rPr lang="en-US" sz="2600" dirty="0" smtClean="0">
                <a:solidFill>
                  <a:prstClr val="black"/>
                </a:solidFill>
                <a:ea typeface="Times New Roman" panose="02020603050405020304" pitchFamily="18" charset="0"/>
                <a:cs typeface="Times New Roman" panose="02020603050405020304" pitchFamily="18" charset="0"/>
              </a:rPr>
              <a:t>) </a:t>
            </a:r>
            <a:r>
              <a:rPr lang="en-US" sz="2600" dirty="0" err="1" smtClean="0">
                <a:solidFill>
                  <a:prstClr val="black"/>
                </a:solidFill>
                <a:ea typeface="Times New Roman" panose="02020603050405020304" pitchFamily="18" charset="0"/>
                <a:cs typeface="Times New Roman" panose="02020603050405020304" pitchFamily="18" charset="0"/>
              </a:rPr>
              <a:t>dan</a:t>
            </a:r>
            <a:r>
              <a:rPr lang="en-US" sz="2600" dirty="0" smtClean="0">
                <a:solidFill>
                  <a:prstClr val="black"/>
                </a:solidFill>
                <a:ea typeface="Times New Roman" panose="02020603050405020304" pitchFamily="18" charset="0"/>
                <a:cs typeface="Times New Roman" panose="02020603050405020304" pitchFamily="18" charset="0"/>
              </a:rPr>
              <a:t> </a:t>
            </a:r>
            <a:r>
              <a:rPr lang="en-US" sz="2600" dirty="0" err="1" smtClean="0">
                <a:solidFill>
                  <a:prstClr val="black"/>
                </a:solidFill>
                <a:ea typeface="Times New Roman" panose="02020603050405020304" pitchFamily="18" charset="0"/>
                <a:cs typeface="Times New Roman" panose="02020603050405020304" pitchFamily="18" charset="0"/>
              </a:rPr>
              <a:t>foydalanish</a:t>
            </a:r>
            <a:r>
              <a:rPr lang="en-US" sz="2600" dirty="0" smtClean="0">
                <a:solidFill>
                  <a:prstClr val="black"/>
                </a:solidFill>
                <a:ea typeface="Times New Roman" panose="02020603050405020304" pitchFamily="18" charset="0"/>
                <a:cs typeface="Times New Roman" panose="02020603050405020304" pitchFamily="18" charset="0"/>
              </a:rPr>
              <a:t> </a:t>
            </a:r>
            <a:r>
              <a:rPr lang="en-US" sz="2600" dirty="0" err="1" smtClean="0">
                <a:solidFill>
                  <a:prstClr val="black"/>
                </a:solidFill>
                <a:ea typeface="Times New Roman" panose="02020603050405020304" pitchFamily="18" charset="0"/>
                <a:cs typeface="Times New Roman" panose="02020603050405020304" pitchFamily="18" charset="0"/>
              </a:rPr>
              <a:t>zarur</a:t>
            </a:r>
            <a:r>
              <a:rPr lang="en-US" sz="2600" dirty="0" smtClean="0">
                <a:solidFill>
                  <a:prstClr val="black"/>
                </a:solidFill>
                <a:ea typeface="Times New Roman" panose="02020603050405020304" pitchFamily="18" charset="0"/>
                <a:cs typeface="Times New Roman" panose="02020603050405020304" pitchFamily="18" charset="0"/>
              </a:rPr>
              <a:t>. </a:t>
            </a:r>
            <a:r>
              <a:rPr lang="en-US" sz="2600" dirty="0" err="1" smtClean="0">
                <a:solidFill>
                  <a:prstClr val="black"/>
                </a:solidFill>
                <a:ea typeface="Times New Roman" panose="02020603050405020304" pitchFamily="18" charset="0"/>
                <a:cs typeface="Times New Roman" panose="02020603050405020304" pitchFamily="18" charset="0"/>
              </a:rPr>
              <a:t>Birlik</a:t>
            </a:r>
            <a:r>
              <a:rPr lang="en-US" sz="2600" dirty="0" smtClean="0">
                <a:solidFill>
                  <a:prstClr val="black"/>
                </a:solidFill>
                <a:ea typeface="Times New Roman" panose="02020603050405020304" pitchFamily="18" charset="0"/>
                <a:cs typeface="Times New Roman" panose="02020603050405020304" pitchFamily="18" charset="0"/>
              </a:rPr>
              <a:t> </a:t>
            </a:r>
            <a:r>
              <a:rPr lang="en-US" sz="2600" dirty="0" err="1" smtClean="0">
                <a:solidFill>
                  <a:prstClr val="black"/>
                </a:solidFill>
                <a:ea typeface="Times New Roman" panose="02020603050405020304" pitchFamily="18" charset="0"/>
                <a:cs typeface="Times New Roman" panose="02020603050405020304" pitchFamily="18" charset="0"/>
              </a:rPr>
              <a:t>o’lchashning</a:t>
            </a:r>
            <a:r>
              <a:rPr lang="en-US" sz="2600" dirty="0" smtClean="0">
                <a:solidFill>
                  <a:prstClr val="black"/>
                </a:solidFill>
                <a:ea typeface="Times New Roman" panose="02020603050405020304" pitchFamily="18" charset="0"/>
                <a:cs typeface="Times New Roman" panose="02020603050405020304" pitchFamily="18" charset="0"/>
              </a:rPr>
              <a:t> </a:t>
            </a:r>
            <a:r>
              <a:rPr lang="en-US" sz="2600" dirty="0" err="1" smtClean="0">
                <a:solidFill>
                  <a:prstClr val="black"/>
                </a:solidFill>
                <a:ea typeface="Times New Roman" panose="02020603050405020304" pitchFamily="18" charset="0"/>
                <a:cs typeface="Times New Roman" panose="02020603050405020304" pitchFamily="18" charset="0"/>
              </a:rPr>
              <a:t>kvadrat</a:t>
            </a:r>
            <a:r>
              <a:rPr lang="en-US" sz="2600" dirty="0" smtClean="0">
                <a:solidFill>
                  <a:prstClr val="black"/>
                </a:solidFill>
                <a:ea typeface="Times New Roman" panose="02020603050405020304" pitchFamily="18" charset="0"/>
                <a:cs typeface="Times New Roman" panose="02020603050405020304" pitchFamily="18" charset="0"/>
              </a:rPr>
              <a:t> </a:t>
            </a:r>
            <a:r>
              <a:rPr lang="en-US" sz="2600" dirty="0" err="1" smtClean="0">
                <a:solidFill>
                  <a:prstClr val="black"/>
                </a:solidFill>
                <a:ea typeface="Times New Roman" panose="02020603050405020304" pitchFamily="18" charset="0"/>
                <a:cs typeface="Times New Roman" panose="02020603050405020304" pitchFamily="18" charset="0"/>
              </a:rPr>
              <a:t>chetlanishi</a:t>
            </a:r>
            <a:r>
              <a:rPr lang="en-US" sz="2600" dirty="0" smtClean="0">
                <a:solidFill>
                  <a:prstClr val="black"/>
                </a:solidFill>
                <a:ea typeface="Times New Roman" panose="02020603050405020304" pitchFamily="18" charset="0"/>
                <a:cs typeface="Times New Roman" panose="02020603050405020304" pitchFamily="18" charset="0"/>
              </a:rPr>
              <a:t>:                       </a:t>
            </a:r>
            <a:r>
              <a:rPr lang="en-US" sz="2800" dirty="0">
                <a:ea typeface="Times New Roman" panose="02020603050405020304" pitchFamily="18" charset="0"/>
              </a:rPr>
              <a:t>,</a:t>
            </a:r>
            <a:r>
              <a:rPr lang="en-US" sz="2800" baseline="30000" dirty="0">
                <a:ea typeface="Times New Roman" panose="02020603050405020304" pitchFamily="18" charset="0"/>
              </a:rPr>
              <a:t> </a:t>
            </a:r>
            <a:r>
              <a:rPr lang="en-US" sz="2800" dirty="0" err="1">
                <a:ea typeface="Times New Roman" panose="02020603050405020304" pitchFamily="18" charset="0"/>
              </a:rPr>
              <a:t>o’rtacha</a:t>
            </a:r>
            <a:r>
              <a:rPr lang="en-US" sz="2800" baseline="30000" dirty="0">
                <a:ea typeface="Times New Roman" panose="02020603050405020304" pitchFamily="18" charset="0"/>
              </a:rPr>
              <a:t> </a:t>
            </a:r>
            <a:r>
              <a:rPr lang="en-US" sz="2800" dirty="0" err="1">
                <a:ea typeface="Times New Roman" panose="02020603050405020304" pitchFamily="18" charset="0"/>
              </a:rPr>
              <a:t>qiymatlarning</a:t>
            </a:r>
            <a:r>
              <a:rPr lang="en-US" sz="2800" dirty="0">
                <a:ea typeface="Times New Roman" panose="02020603050405020304" pitchFamily="18" charset="0"/>
              </a:rPr>
              <a:t> </a:t>
            </a:r>
            <a:r>
              <a:rPr lang="en-US" sz="2800" dirty="0" err="1">
                <a:ea typeface="Times New Roman" panose="02020603050405020304" pitchFamily="18" charset="0"/>
              </a:rPr>
              <a:t>esa</a:t>
            </a:r>
            <a:r>
              <a:rPr lang="en-US" sz="2800" dirty="0">
                <a:ea typeface="Times New Roman" panose="02020603050405020304" pitchFamily="18" charset="0"/>
              </a:rPr>
              <a:t>: </a:t>
            </a:r>
            <a:r>
              <a:rPr lang="en-US" sz="2600" dirty="0" smtClean="0">
                <a:solidFill>
                  <a:prstClr val="black"/>
                </a:solidFill>
                <a:ea typeface="Times New Roman" panose="02020603050405020304" pitchFamily="18" charset="0"/>
                <a:cs typeface="Times New Roman" panose="02020603050405020304" pitchFamily="18" charset="0"/>
              </a:rPr>
              <a:t>                       </a:t>
            </a:r>
            <a:r>
              <a:rPr lang="pt-BR" sz="2600" dirty="0">
                <a:solidFill>
                  <a:prstClr val="black"/>
                </a:solidFill>
                <a:ea typeface="Times New Roman" panose="02020603050405020304" pitchFamily="18" charset="0"/>
                <a:cs typeface="Times New Roman" panose="02020603050405020304" pitchFamily="18" charset="0"/>
              </a:rPr>
              <a:t>bu yerda: n - o’lchashlar soni</a:t>
            </a:r>
            <a:r>
              <a:rPr lang="en-US" sz="2600" dirty="0" smtClean="0">
                <a:solidFill>
                  <a:prstClr val="black"/>
                </a:solidFill>
                <a:ea typeface="Times New Roman" panose="02020603050405020304" pitchFamily="18" charset="0"/>
                <a:cs typeface="Times New Roman" panose="02020603050405020304" pitchFamily="18" charset="0"/>
              </a:rPr>
              <a:t>     </a:t>
            </a:r>
            <a:endParaRPr lang="en-US" sz="2600" dirty="0"/>
          </a:p>
        </p:txBody>
      </p:sp>
      <p:sp>
        <p:nvSpPr>
          <p:cNvPr id="2" name="Rectangle 2"/>
          <p:cNvSpPr>
            <a:spLocks noChangeArrowheads="1"/>
          </p:cNvSpPr>
          <p:nvPr/>
        </p:nvSpPr>
        <p:spPr bwMode="auto">
          <a:xfrm>
            <a:off x="0" y="66675"/>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4" name="Объект 3"/>
          <p:cNvGraphicFramePr>
            <a:graphicFrameLocks noChangeAspect="1"/>
          </p:cNvGraphicFramePr>
          <p:nvPr>
            <p:extLst>
              <p:ext uri="{D42A27DB-BD31-4B8C-83A1-F6EECF244321}">
                <p14:modId xmlns:p14="http://schemas.microsoft.com/office/powerpoint/2010/main" val="1727436222"/>
              </p:ext>
            </p:extLst>
          </p:nvPr>
        </p:nvGraphicFramePr>
        <p:xfrm>
          <a:off x="2343149" y="4640614"/>
          <a:ext cx="1352551" cy="475898"/>
        </p:xfrm>
        <a:graphic>
          <a:graphicData uri="http://schemas.openxmlformats.org/presentationml/2006/ole">
            <mc:AlternateContent xmlns:mc="http://schemas.openxmlformats.org/markup-compatibility/2006">
              <mc:Choice xmlns:v="urn:schemas-microsoft-com:vml" Requires="v">
                <p:oleObj spid="_x0000_s25612" name="Уравнение" r:id="rId3" imgW="685800" imgH="241300" progId="Equation.3">
                  <p:embed/>
                </p:oleObj>
              </mc:Choice>
              <mc:Fallback>
                <p:oleObj name="Уравнение" r:id="rId3" imgW="685800" imgH="241300"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343149" y="4640614"/>
                        <a:ext cx="1352551" cy="475898"/>
                      </a:xfrm>
                      <a:prstGeom prst="rect">
                        <a:avLst/>
                      </a:prstGeom>
                      <a:noFill/>
                    </p:spPr>
                  </p:pic>
                </p:oleObj>
              </mc:Fallback>
            </mc:AlternateContent>
          </a:graphicData>
        </a:graphic>
      </p:graphicFrame>
      <p:sp>
        <p:nvSpPr>
          <p:cNvPr id="5" name="Rectangle 5"/>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6" name="Объект 5"/>
          <p:cNvGraphicFramePr>
            <a:graphicFrameLocks noChangeAspect="1"/>
          </p:cNvGraphicFramePr>
          <p:nvPr>
            <p:extLst>
              <p:ext uri="{D42A27DB-BD31-4B8C-83A1-F6EECF244321}">
                <p14:modId xmlns:p14="http://schemas.microsoft.com/office/powerpoint/2010/main" val="3835520865"/>
              </p:ext>
            </p:extLst>
          </p:nvPr>
        </p:nvGraphicFramePr>
        <p:xfrm>
          <a:off x="8143874" y="4507876"/>
          <a:ext cx="1564057" cy="845174"/>
        </p:xfrm>
        <a:graphic>
          <a:graphicData uri="http://schemas.openxmlformats.org/presentationml/2006/ole">
            <mc:AlternateContent xmlns:mc="http://schemas.openxmlformats.org/markup-compatibility/2006">
              <mc:Choice xmlns:v="urn:schemas-microsoft-com:vml" Requires="v">
                <p:oleObj spid="_x0000_s25613" name="Уравнение" r:id="rId5" imgW="622030" imgH="444307" progId="Equation.3">
                  <p:embed/>
                </p:oleObj>
              </mc:Choice>
              <mc:Fallback>
                <p:oleObj name="Уравнение" r:id="rId5" imgW="622030" imgH="444307" progId="Equation.3">
                  <p:embed/>
                  <p:pic>
                    <p:nvPicPr>
                      <p:cNvPr id="0" name="Object 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143874" y="4507876"/>
                        <a:ext cx="1564057" cy="845174"/>
                      </a:xfrm>
                      <a:prstGeom prst="rect">
                        <a:avLst/>
                      </a:prstGeom>
                      <a:noFill/>
                    </p:spPr>
                  </p:pic>
                </p:oleObj>
              </mc:Fallback>
            </mc:AlternateContent>
          </a:graphicData>
        </a:graphic>
      </p:graphicFrame>
    </p:spTree>
    <p:extLst>
      <p:ext uri="{BB962C8B-B14F-4D97-AF65-F5344CB8AC3E}">
        <p14:creationId xmlns:p14="http://schemas.microsoft.com/office/powerpoint/2010/main" val="373508562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581026" y="152400"/>
            <a:ext cx="10709032" cy="5419725"/>
          </a:xfrm>
        </p:spPr>
        <p:txBody>
          <a:bodyPr>
            <a:noAutofit/>
          </a:bodyPr>
          <a:lstStyle/>
          <a:p>
            <a:pPr marL="0" indent="0" algn="just">
              <a:lnSpc>
                <a:spcPct val="100000"/>
              </a:lnSpc>
              <a:spcBef>
                <a:spcPts val="0"/>
              </a:spcBef>
              <a:buNone/>
            </a:pPr>
            <a:r>
              <a:rPr lang="en-US" sz="2800" dirty="0" err="1">
                <a:ea typeface="Times New Roman" panose="02020603050405020304" pitchFamily="18" charset="0"/>
                <a:cs typeface="Times New Roman" panose="02020603050405020304" pitchFamily="18" charset="0"/>
              </a:rPr>
              <a:t>Matematik</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statistikada</a:t>
            </a:r>
            <a:r>
              <a:rPr lang="en-US" sz="2800" dirty="0">
                <a:ea typeface="Times New Roman" panose="02020603050405020304" pitchFamily="18" charset="0"/>
                <a:cs typeface="Times New Roman" panose="02020603050405020304" pitchFamily="18" charset="0"/>
              </a:rPr>
              <a:t> m</a:t>
            </a:r>
            <a:r>
              <a:rPr lang="en-US" sz="2800" baseline="30000" dirty="0">
                <a:ea typeface="Times New Roman" panose="02020603050405020304" pitchFamily="18" charset="0"/>
                <a:cs typeface="Times New Roman" panose="02020603050405020304" pitchFamily="18" charset="0"/>
              </a:rPr>
              <a:t>*</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va</a:t>
            </a:r>
            <a:r>
              <a:rPr lang="en-US" sz="2800" dirty="0">
                <a:ea typeface="Times New Roman" panose="02020603050405020304" pitchFamily="18" charset="0"/>
                <a:cs typeface="Times New Roman" panose="02020603050405020304" pitchFamily="18" charset="0"/>
              </a:rPr>
              <a:t> D</a:t>
            </a:r>
            <a:r>
              <a:rPr lang="en-US" sz="2800" baseline="30000" dirty="0">
                <a:ea typeface="Times New Roman" panose="02020603050405020304" pitchFamily="18" charset="0"/>
                <a:cs typeface="Times New Roman" panose="02020603050405020304" pitchFamily="18" charset="0"/>
              </a:rPr>
              <a:t>*</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baholashlarning</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aniqligi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haqida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berilgan</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ishonchli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ehtimollikda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ishonarli</a:t>
            </a:r>
            <a:r>
              <a:rPr lang="en-US" sz="2800" dirty="0">
                <a:ea typeface="Times New Roman" panose="02020603050405020304" pitchFamily="18" charset="0"/>
                <a:cs typeface="Times New Roman" panose="02020603050405020304" pitchFamily="18" charset="0"/>
              </a:rPr>
              <a:t> interval </a:t>
            </a:r>
            <a:r>
              <a:rPr lang="en-US" sz="2800" dirty="0" err="1">
                <a:ea typeface="Times New Roman" panose="02020603050405020304" pitchFamily="18" charset="0"/>
                <a:cs typeface="Times New Roman" panose="02020603050405020304" pitchFamily="18" charset="0"/>
              </a:rPr>
              <a:t>kattaligiga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ko’ra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fikr</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yuritiladi</a:t>
            </a:r>
            <a:r>
              <a:rPr lang="en-US" sz="2800" dirty="0">
                <a:ea typeface="Times New Roman" panose="02020603050405020304" pitchFamily="18" charset="0"/>
                <a:cs typeface="Times New Roman" panose="02020603050405020304" pitchFamily="18" charset="0"/>
              </a:rPr>
              <a:t>. </a:t>
            </a:r>
            <a:r>
              <a:rPr lang="en-US" sz="2800" dirty="0" err="1" smtClean="0">
                <a:ea typeface="Times New Roman" panose="02020603050405020304" pitchFamily="18" charset="0"/>
                <a:cs typeface="Times New Roman" panose="02020603050405020304" pitchFamily="18" charset="0"/>
              </a:rPr>
              <a:t>O`lchashlarning</a:t>
            </a:r>
            <a:r>
              <a:rPr lang="en-US" sz="2800" dirty="0" smtClean="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berilgan</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soni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uchun</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ishonarli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darajani</a:t>
            </a:r>
            <a:r>
              <a:rPr lang="en-US" sz="2800" dirty="0">
                <a:ea typeface="Times New Roman" panose="02020603050405020304" pitchFamily="18" charset="0"/>
                <a:cs typeface="Times New Roman" panose="02020603050405020304" pitchFamily="18" charset="0"/>
              </a:rPr>
              <a:t> </a:t>
            </a:r>
            <a:r>
              <a:rPr lang="ru-RU" sz="2800" dirty="0">
                <a:ea typeface="Times New Roman" panose="02020603050405020304" pitchFamily="18" charset="0"/>
                <a:cs typeface="Times New Roman" panose="02020603050405020304" pitchFamily="18" charset="0"/>
                <a:sym typeface="Symbol" panose="05050102010706020507" pitchFamily="18" charset="2"/>
              </a:rPr>
              <a:t></a:t>
            </a:r>
            <a:r>
              <a:rPr lang="en-US" sz="2800" dirty="0">
                <a:ea typeface="Times New Roman" panose="02020603050405020304" pitchFamily="18" charset="0"/>
                <a:cs typeface="Times New Roman" panose="02020603050405020304" pitchFamily="18" charset="0"/>
              </a:rPr>
              <a:t>=0,9 </a:t>
            </a:r>
            <a:r>
              <a:rPr lang="en-US" sz="2800" dirty="0" err="1">
                <a:ea typeface="Times New Roman" panose="02020603050405020304" pitchFamily="18" charset="0"/>
                <a:cs typeface="Times New Roman" panose="02020603050405020304" pitchFamily="18" charset="0"/>
              </a:rPr>
              <a:t>yoki</a:t>
            </a:r>
            <a:r>
              <a:rPr lang="en-US" sz="2800" dirty="0">
                <a:ea typeface="Times New Roman" panose="02020603050405020304" pitchFamily="18" charset="0"/>
                <a:cs typeface="Times New Roman" panose="02020603050405020304" pitchFamily="18" charset="0"/>
              </a:rPr>
              <a:t> 0,95 deb </a:t>
            </a:r>
            <a:r>
              <a:rPr lang="en-US" sz="2800" dirty="0" err="1">
                <a:ea typeface="Times New Roman" panose="02020603050405020304" pitchFamily="18" charset="0"/>
                <a:cs typeface="Times New Roman" panose="02020603050405020304" pitchFamily="18" charset="0"/>
              </a:rPr>
              <a:t>qabul</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qilib</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Styudent</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koeffitsienti</a:t>
            </a:r>
            <a:r>
              <a:rPr lang="en-US" sz="2800" dirty="0">
                <a:ea typeface="Times New Roman" panose="02020603050405020304" pitchFamily="18" charset="0"/>
                <a:cs typeface="Times New Roman" panose="02020603050405020304" pitchFamily="18" charset="0"/>
              </a:rPr>
              <a:t> t</a:t>
            </a:r>
            <a:r>
              <a:rPr lang="ru-RU" sz="2800" baseline="-25000" dirty="0">
                <a:ea typeface="Times New Roman" panose="02020603050405020304" pitchFamily="18" charset="0"/>
                <a:cs typeface="Times New Roman" panose="02020603050405020304" pitchFamily="18" charset="0"/>
                <a:sym typeface="Symbol" panose="05050102010706020507" pitchFamily="18" charset="2"/>
              </a:rPr>
              <a:t></a:t>
            </a:r>
            <a:r>
              <a:rPr lang="en-US" sz="2800" baseline="-25000" dirty="0">
                <a:ea typeface="Times New Roman" panose="02020603050405020304" pitchFamily="18" charset="0"/>
                <a:cs typeface="Times New Roman" panose="02020603050405020304" pitchFamily="18" charset="0"/>
              </a:rPr>
              <a:t>n</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aniqlanadi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uning</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yordamida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esa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xatolik</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kattaligi</a:t>
            </a:r>
            <a:r>
              <a:rPr lang="en-US" sz="2800" dirty="0">
                <a:ea typeface="Times New Roman" panose="02020603050405020304" pitchFamily="18" charset="0"/>
                <a:cs typeface="Times New Roman" panose="02020603050405020304" pitchFamily="18" charset="0"/>
              </a:rPr>
              <a:t>   </a:t>
            </a:r>
            <a:r>
              <a:rPr lang="ru-RU" sz="2800" dirty="0">
                <a:ea typeface="Times New Roman" panose="02020603050405020304" pitchFamily="18" charset="0"/>
                <a:cs typeface="Times New Roman" panose="02020603050405020304" pitchFamily="18" charset="0"/>
                <a:sym typeface="Symbol" panose="05050102010706020507" pitchFamily="18" charset="2"/>
              </a:rPr>
              <a:t></a:t>
            </a:r>
            <a:r>
              <a:rPr lang="en-US" sz="2800" dirty="0">
                <a:ea typeface="Times New Roman" panose="02020603050405020304" pitchFamily="18" charset="0"/>
                <a:cs typeface="Times New Roman" panose="02020603050405020304" pitchFamily="18" charset="0"/>
              </a:rPr>
              <a:t>m= t</a:t>
            </a:r>
            <a:r>
              <a:rPr lang="ru-RU" sz="2800" baseline="-25000" dirty="0">
                <a:ea typeface="Times New Roman" panose="02020603050405020304" pitchFamily="18" charset="0"/>
                <a:cs typeface="Times New Roman" panose="02020603050405020304" pitchFamily="18" charset="0"/>
                <a:sym typeface="Symbol" panose="05050102010706020507" pitchFamily="18" charset="2"/>
              </a:rPr>
              <a:t></a:t>
            </a:r>
            <a:r>
              <a:rPr lang="en-US" sz="2800" baseline="-25000" dirty="0">
                <a:ea typeface="Times New Roman" panose="02020603050405020304" pitchFamily="18" charset="0"/>
                <a:cs typeface="Times New Roman" panose="02020603050405020304" pitchFamily="18" charset="0"/>
              </a:rPr>
              <a:t>n</a:t>
            </a:r>
            <a:r>
              <a:rPr lang="en-US" sz="2800" dirty="0">
                <a:ea typeface="Times New Roman" panose="02020603050405020304" pitchFamily="18" charset="0"/>
                <a:cs typeface="Times New Roman" panose="02020603050405020304" pitchFamily="18" charset="0"/>
              </a:rPr>
              <a:t> </a:t>
            </a:r>
            <a:r>
              <a:rPr lang="ru-RU" sz="2800" dirty="0">
                <a:ea typeface="Times New Roman" panose="02020603050405020304" pitchFamily="18" charset="0"/>
                <a:cs typeface="Times New Roman" panose="02020603050405020304" pitchFamily="18" charset="0"/>
                <a:sym typeface="Symbol" panose="05050102010706020507" pitchFamily="18" charset="2"/>
              </a:rPr>
              <a:t></a:t>
            </a:r>
            <a:r>
              <a:rPr lang="en-US" sz="2800" baseline="-25000" dirty="0">
                <a:ea typeface="Times New Roman" panose="02020603050405020304" pitchFamily="18" charset="0"/>
                <a:cs typeface="Times New Roman" panose="02020603050405020304" pitchFamily="18" charset="0"/>
              </a:rPr>
              <a:t>m  </a:t>
            </a:r>
            <a:r>
              <a:rPr lang="en-US" sz="2800" dirty="0">
                <a:ea typeface="Times New Roman" panose="02020603050405020304" pitchFamily="18" charset="0"/>
                <a:cs typeface="Times New Roman" panose="02020603050405020304" pitchFamily="18" charset="0"/>
              </a:rPr>
              <a:t>ham </a:t>
            </a:r>
            <a:r>
              <a:rPr lang="en-US" sz="2800" dirty="0" err="1">
                <a:ea typeface="Times New Roman" panose="02020603050405020304" pitchFamily="18" charset="0"/>
                <a:cs typeface="Times New Roman" panose="02020603050405020304" pitchFamily="18" charset="0"/>
              </a:rPr>
              <a:t>aniqlanadi</a:t>
            </a:r>
            <a:r>
              <a:rPr lang="en-US" sz="2800" dirty="0">
                <a:ea typeface="Times New Roman" panose="02020603050405020304" pitchFamily="18" charset="0"/>
                <a:cs typeface="Times New Roman" panose="02020603050405020304" pitchFamily="18" charset="0"/>
              </a:rPr>
              <a:t>.</a:t>
            </a:r>
            <a:endParaRPr lang="ru-RU" sz="2800" dirty="0">
              <a:ea typeface="Times New Roman" panose="02020603050405020304" pitchFamily="18" charset="0"/>
              <a:cs typeface="Times New Roman" panose="02020603050405020304" pitchFamily="18" charset="0"/>
            </a:endParaRPr>
          </a:p>
          <a:p>
            <a:pPr marL="0" indent="0" algn="just">
              <a:lnSpc>
                <a:spcPct val="100000"/>
              </a:lnSpc>
              <a:spcBef>
                <a:spcPts val="0"/>
              </a:spcBef>
              <a:buNone/>
            </a:pPr>
            <a:r>
              <a:rPr lang="en-US" sz="2800" dirty="0" err="1" smtClean="0">
                <a:ea typeface="Times New Roman" panose="02020603050405020304" pitchFamily="18" charset="0"/>
                <a:cs typeface="Times New Roman" panose="02020603050405020304" pitchFamily="18" charset="0"/>
              </a:rPr>
              <a:t>O`rtacha</a:t>
            </a:r>
            <a:r>
              <a:rPr lang="en-US" sz="2800" dirty="0" smtClean="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kattalik</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va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o’rtacha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kvadratik</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chetlanishlar</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qiymati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oxirida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ushbu</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ko’rinishga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keladi</a:t>
            </a:r>
            <a:r>
              <a:rPr lang="en-US" sz="2800" dirty="0">
                <a:ea typeface="Times New Roman" panose="02020603050405020304" pitchFamily="18" charset="0"/>
                <a:cs typeface="Times New Roman" panose="02020603050405020304" pitchFamily="18" charset="0"/>
              </a:rPr>
              <a:t>: </a:t>
            </a:r>
            <a:endParaRPr lang="ru-RU" sz="2800" dirty="0">
              <a:ea typeface="Times New Roman" panose="02020603050405020304" pitchFamily="18" charset="0"/>
              <a:cs typeface="Times New Roman" panose="02020603050405020304" pitchFamily="18" charset="0"/>
            </a:endParaRPr>
          </a:p>
          <a:p>
            <a:pPr marL="0" indent="0" algn="ctr">
              <a:lnSpc>
                <a:spcPct val="100000"/>
              </a:lnSpc>
              <a:spcBef>
                <a:spcPts val="0"/>
              </a:spcBef>
              <a:buNone/>
            </a:pPr>
            <a:r>
              <a:rPr lang="en-US" sz="2800" dirty="0">
                <a:ea typeface="Times New Roman" panose="02020603050405020304" pitchFamily="18" charset="0"/>
              </a:rPr>
              <a:t>m </a:t>
            </a:r>
            <a:r>
              <a:rPr lang="ru-RU" sz="2800" dirty="0">
                <a:ea typeface="Times New Roman" panose="02020603050405020304" pitchFamily="18" charset="0"/>
                <a:cs typeface="Times New Roman" panose="02020603050405020304" pitchFamily="18" charset="0"/>
                <a:sym typeface="Symbol" panose="05050102010706020507" pitchFamily="18" charset="2"/>
              </a:rPr>
              <a:t></a:t>
            </a:r>
            <a:r>
              <a:rPr lang="ru-RU" sz="2800" dirty="0">
                <a:ea typeface="Times New Roman" panose="02020603050405020304" pitchFamily="18" charset="0"/>
              </a:rPr>
              <a:t> </a:t>
            </a:r>
            <a:r>
              <a:rPr lang="ru-RU" sz="2800" dirty="0">
                <a:ea typeface="Times New Roman" panose="02020603050405020304" pitchFamily="18" charset="0"/>
                <a:cs typeface="Times New Roman" panose="02020603050405020304" pitchFamily="18" charset="0"/>
                <a:sym typeface="Symbol" panose="05050102010706020507" pitchFamily="18" charset="2"/>
              </a:rPr>
              <a:t></a:t>
            </a:r>
            <a:r>
              <a:rPr lang="en-US" sz="2800" dirty="0">
                <a:ea typeface="Times New Roman" panose="02020603050405020304" pitchFamily="18" charset="0"/>
              </a:rPr>
              <a:t>m=m </a:t>
            </a:r>
            <a:r>
              <a:rPr lang="ru-RU" sz="2800" dirty="0">
                <a:ea typeface="Times New Roman" panose="02020603050405020304" pitchFamily="18" charset="0"/>
                <a:cs typeface="Times New Roman" panose="02020603050405020304" pitchFamily="18" charset="0"/>
                <a:sym typeface="Symbol" panose="05050102010706020507" pitchFamily="18" charset="2"/>
              </a:rPr>
              <a:t></a:t>
            </a:r>
            <a:r>
              <a:rPr lang="en-US" sz="2800" dirty="0">
                <a:ea typeface="Times New Roman" panose="02020603050405020304" pitchFamily="18" charset="0"/>
              </a:rPr>
              <a:t> t</a:t>
            </a:r>
            <a:r>
              <a:rPr lang="ru-RU" sz="2800" baseline="-25000" dirty="0">
                <a:ea typeface="Times New Roman" panose="02020603050405020304" pitchFamily="18" charset="0"/>
                <a:cs typeface="Times New Roman" panose="02020603050405020304" pitchFamily="18" charset="0"/>
                <a:sym typeface="Symbol" panose="05050102010706020507" pitchFamily="18" charset="2"/>
              </a:rPr>
              <a:t></a:t>
            </a:r>
            <a:r>
              <a:rPr lang="en-US" sz="2800" baseline="-25000" dirty="0">
                <a:ea typeface="Times New Roman" panose="02020603050405020304" pitchFamily="18" charset="0"/>
              </a:rPr>
              <a:t>n</a:t>
            </a:r>
            <a:r>
              <a:rPr lang="ru-RU" sz="2800" dirty="0">
                <a:ea typeface="Times New Roman" panose="02020603050405020304" pitchFamily="18" charset="0"/>
                <a:cs typeface="Times New Roman" panose="02020603050405020304" pitchFamily="18" charset="0"/>
                <a:sym typeface="Symbol" panose="05050102010706020507" pitchFamily="18" charset="2"/>
              </a:rPr>
              <a:t></a:t>
            </a:r>
            <a:r>
              <a:rPr lang="en-US" sz="2800" baseline="-25000" dirty="0">
                <a:ea typeface="Times New Roman" panose="02020603050405020304" pitchFamily="18" charset="0"/>
              </a:rPr>
              <a:t>m</a:t>
            </a:r>
            <a:r>
              <a:rPr lang="en-US" sz="2800" dirty="0">
                <a:ea typeface="Times New Roman" panose="02020603050405020304" pitchFamily="18" charset="0"/>
              </a:rPr>
              <a:t> ;  </a:t>
            </a:r>
            <a:r>
              <a:rPr lang="ru-RU" sz="2800" dirty="0">
                <a:ea typeface="Times New Roman" panose="02020603050405020304" pitchFamily="18" charset="0"/>
                <a:cs typeface="Times New Roman" panose="02020603050405020304" pitchFamily="18" charset="0"/>
                <a:sym typeface="Symbol" panose="05050102010706020507" pitchFamily="18" charset="2"/>
              </a:rPr>
              <a:t></a:t>
            </a:r>
            <a:r>
              <a:rPr lang="ru-RU" sz="2800" dirty="0">
                <a:ea typeface="Times New Roman" panose="02020603050405020304" pitchFamily="18" charset="0"/>
              </a:rPr>
              <a:t> </a:t>
            </a:r>
            <a:r>
              <a:rPr lang="ru-RU" sz="2800" dirty="0">
                <a:ea typeface="Times New Roman" panose="02020603050405020304" pitchFamily="18" charset="0"/>
                <a:cs typeface="Times New Roman" panose="02020603050405020304" pitchFamily="18" charset="0"/>
                <a:sym typeface="Symbol" panose="05050102010706020507" pitchFamily="18" charset="2"/>
              </a:rPr>
              <a:t></a:t>
            </a:r>
            <a:r>
              <a:rPr lang="ru-RU" sz="2800" dirty="0">
                <a:ea typeface="Times New Roman" panose="02020603050405020304" pitchFamily="18" charset="0"/>
              </a:rPr>
              <a:t> </a:t>
            </a:r>
            <a:r>
              <a:rPr lang="ru-RU" sz="2800" dirty="0">
                <a:ea typeface="Times New Roman" panose="02020603050405020304" pitchFamily="18" charset="0"/>
                <a:cs typeface="Times New Roman" panose="02020603050405020304" pitchFamily="18" charset="0"/>
                <a:sym typeface="Symbol" panose="05050102010706020507" pitchFamily="18" charset="2"/>
              </a:rPr>
              <a:t></a:t>
            </a:r>
            <a:r>
              <a:rPr lang="en-US" sz="2800" dirty="0">
                <a:ea typeface="Times New Roman" panose="02020603050405020304" pitchFamily="18" charset="0"/>
              </a:rPr>
              <a:t> = </a:t>
            </a:r>
            <a:r>
              <a:rPr lang="ru-RU" sz="2800" dirty="0">
                <a:ea typeface="Times New Roman" panose="02020603050405020304" pitchFamily="18" charset="0"/>
                <a:cs typeface="Times New Roman" panose="02020603050405020304" pitchFamily="18" charset="0"/>
                <a:sym typeface="Symbol" panose="05050102010706020507" pitchFamily="18" charset="2"/>
              </a:rPr>
              <a:t></a:t>
            </a:r>
            <a:r>
              <a:rPr lang="ru-RU" sz="2800" dirty="0">
                <a:ea typeface="Times New Roman" panose="02020603050405020304" pitchFamily="18" charset="0"/>
              </a:rPr>
              <a:t> </a:t>
            </a:r>
            <a:r>
              <a:rPr lang="ru-RU" sz="2800" dirty="0">
                <a:ea typeface="Times New Roman" panose="02020603050405020304" pitchFamily="18" charset="0"/>
                <a:cs typeface="Times New Roman" panose="02020603050405020304" pitchFamily="18" charset="0"/>
                <a:sym typeface="Symbol" panose="05050102010706020507" pitchFamily="18" charset="2"/>
              </a:rPr>
              <a:t></a:t>
            </a:r>
            <a:r>
              <a:rPr lang="ru-RU" sz="2800" dirty="0">
                <a:ea typeface="Times New Roman" panose="02020603050405020304" pitchFamily="18" charset="0"/>
              </a:rPr>
              <a:t> </a:t>
            </a:r>
            <a:r>
              <a:rPr lang="en-US" sz="2800" dirty="0" err="1">
                <a:ea typeface="Times New Roman" panose="02020603050405020304" pitchFamily="18" charset="0"/>
              </a:rPr>
              <a:t>t</a:t>
            </a:r>
            <a:r>
              <a:rPr lang="en-US" sz="2800" baseline="-25000" dirty="0" err="1">
                <a:ea typeface="Times New Roman" panose="02020603050405020304" pitchFamily="18" charset="0"/>
                <a:cs typeface="Times New Roman" panose="02020603050405020304" pitchFamily="18" charset="0"/>
                <a:sym typeface="Symbol" panose="05050102010706020507" pitchFamily="18" charset="2"/>
              </a:rPr>
              <a:t></a:t>
            </a:r>
            <a:r>
              <a:rPr lang="en-US" sz="2800" baseline="-25000" dirty="0" err="1">
                <a:ea typeface="Times New Roman" panose="02020603050405020304" pitchFamily="18" charset="0"/>
              </a:rPr>
              <a:t>n</a:t>
            </a:r>
            <a:r>
              <a:rPr lang="en-US" sz="2800" dirty="0">
                <a:ea typeface="Times New Roman" panose="02020603050405020304" pitchFamily="18" charset="0"/>
                <a:cs typeface="Times New Roman" panose="02020603050405020304" pitchFamily="18" charset="0"/>
                <a:sym typeface="Symbol" panose="05050102010706020507" pitchFamily="18" charset="2"/>
              </a:rPr>
              <a:t></a:t>
            </a:r>
            <a:r>
              <a:rPr lang="ru-RU" sz="2800" dirty="0">
                <a:ea typeface="Times New Roman" panose="02020603050405020304" pitchFamily="18" charset="0"/>
                <a:cs typeface="Times New Roman" panose="02020603050405020304" pitchFamily="18" charset="0"/>
                <a:sym typeface="Symbol" panose="05050102010706020507" pitchFamily="18" charset="2"/>
              </a:rPr>
              <a:t></a:t>
            </a:r>
            <a:r>
              <a:rPr lang="ru-RU" sz="2800" baseline="-25000" dirty="0">
                <a:ea typeface="Times New Roman" panose="02020603050405020304" pitchFamily="18" charset="0"/>
                <a:cs typeface="Times New Roman" panose="02020603050405020304" pitchFamily="18" charset="0"/>
                <a:sym typeface="Symbol" panose="05050102010706020507" pitchFamily="18" charset="2"/>
              </a:rPr>
              <a:t></a:t>
            </a:r>
            <a:r>
              <a:rPr lang="ru-RU" sz="2800" baseline="-25000" dirty="0">
                <a:ea typeface="Times New Roman" panose="02020603050405020304" pitchFamily="18" charset="0"/>
              </a:rPr>
              <a:t> </a:t>
            </a:r>
            <a:r>
              <a:rPr lang="en-US" sz="2800" dirty="0">
                <a:ea typeface="Times New Roman" panose="02020603050405020304" pitchFamily="18" charset="0"/>
              </a:rPr>
              <a:t>.</a:t>
            </a:r>
            <a:endParaRPr lang="en-US" sz="2800" dirty="0"/>
          </a:p>
        </p:txBody>
      </p:sp>
    </p:spTree>
    <p:extLst>
      <p:ext uri="{BB962C8B-B14F-4D97-AF65-F5344CB8AC3E}">
        <p14:creationId xmlns:p14="http://schemas.microsoft.com/office/powerpoint/2010/main" val="411390170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07395" y="393405"/>
            <a:ext cx="10727472" cy="1016295"/>
          </a:xfrm>
        </p:spPr>
        <p:txBody>
          <a:bodyPr>
            <a:noAutofit/>
          </a:bodyPr>
          <a:lstStyle/>
          <a:p>
            <a:pPr algn="ctr"/>
            <a:r>
              <a:rPr lang="en-US" sz="3600" dirty="0" smtClean="0"/>
              <a:t>6</a:t>
            </a:r>
            <a:r>
              <a:rPr lang="en-US" sz="3600" dirty="0"/>
              <a:t>.	KORRELYATSIYA KOEFFITSIENTI  VA  KORRELYATSION  MUNOSABATLARNI ANIQLASH</a:t>
            </a:r>
            <a:endParaRPr lang="ru-RU" sz="3600" dirty="0"/>
          </a:p>
        </p:txBody>
      </p:sp>
      <p:sp>
        <p:nvSpPr>
          <p:cNvPr id="3" name="Объект 2"/>
          <p:cNvSpPr>
            <a:spLocks noGrp="1"/>
          </p:cNvSpPr>
          <p:nvPr>
            <p:ph sz="quarter" idx="13"/>
          </p:nvPr>
        </p:nvSpPr>
        <p:spPr>
          <a:xfrm>
            <a:off x="695324" y="1857375"/>
            <a:ext cx="10551563" cy="3453994"/>
          </a:xfrm>
        </p:spPr>
        <p:txBody>
          <a:bodyPr>
            <a:noAutofit/>
          </a:bodyPr>
          <a:lstStyle/>
          <a:p>
            <a:pPr marL="0" indent="446088" algn="just">
              <a:lnSpc>
                <a:spcPct val="100000"/>
              </a:lnSpc>
              <a:spcBef>
                <a:spcPts val="0"/>
              </a:spcBef>
              <a:buNone/>
            </a:pPr>
            <a:r>
              <a:rPr lang="en-US" sz="2600" dirty="0" err="1"/>
              <a:t>Olingan</a:t>
            </a:r>
            <a:r>
              <a:rPr lang="en-US" sz="2600" dirty="0"/>
              <a:t> </a:t>
            </a:r>
            <a:r>
              <a:rPr lang="en-US" sz="2600" dirty="0" err="1"/>
              <a:t>to’g’ri</a:t>
            </a:r>
            <a:r>
              <a:rPr lang="en-US" sz="2600" dirty="0"/>
              <a:t> </a:t>
            </a:r>
            <a:r>
              <a:rPr lang="en-US" sz="2600" dirty="0" err="1"/>
              <a:t>chiziqli</a:t>
            </a:r>
            <a:r>
              <a:rPr lang="en-US" sz="2600" dirty="0"/>
              <a:t> </a:t>
            </a:r>
            <a:r>
              <a:rPr lang="en-US" sz="2600" dirty="0" err="1"/>
              <a:t>bog’liqlikka</a:t>
            </a:r>
            <a:r>
              <a:rPr lang="en-US" sz="2600" dirty="0"/>
              <a:t> </a:t>
            </a:r>
            <a:r>
              <a:rPr lang="en-US" sz="2600" dirty="0" err="1"/>
              <a:t>ega</a:t>
            </a:r>
            <a:r>
              <a:rPr lang="en-US" sz="2600" dirty="0"/>
              <a:t> </a:t>
            </a:r>
            <a:r>
              <a:rPr lang="en-US" sz="2600" dirty="0" err="1"/>
              <a:t>bo’lgan</a:t>
            </a:r>
            <a:r>
              <a:rPr lang="en-US" sz="2600" dirty="0"/>
              <a:t> </a:t>
            </a:r>
            <a:r>
              <a:rPr lang="en-US" sz="2600" dirty="0" err="1"/>
              <a:t>ma’lumotlarning</a:t>
            </a:r>
            <a:r>
              <a:rPr lang="en-US" sz="2600" dirty="0"/>
              <a:t>  </a:t>
            </a:r>
            <a:r>
              <a:rPr lang="en-US" sz="2600" dirty="0" err="1"/>
              <a:t>moslanish</a:t>
            </a:r>
            <a:r>
              <a:rPr lang="en-US" sz="2600" dirty="0"/>
              <a:t> </a:t>
            </a:r>
            <a:r>
              <a:rPr lang="en-US" sz="2600" dirty="0" err="1"/>
              <a:t>darajasini</a:t>
            </a:r>
            <a:r>
              <a:rPr lang="en-US" sz="2600" dirty="0"/>
              <a:t> </a:t>
            </a:r>
            <a:r>
              <a:rPr lang="en-US" sz="2600" dirty="0" err="1"/>
              <a:t>korrellyatsiya</a:t>
            </a:r>
            <a:r>
              <a:rPr lang="en-US" sz="2600" dirty="0"/>
              <a:t> </a:t>
            </a:r>
            <a:r>
              <a:rPr lang="en-US" sz="2600" dirty="0" err="1"/>
              <a:t>koeffitsienti</a:t>
            </a:r>
            <a:r>
              <a:rPr lang="en-US" sz="2600" dirty="0"/>
              <a:t> </a:t>
            </a:r>
            <a:r>
              <a:rPr lang="en-US" sz="2600" dirty="0" err="1"/>
              <a:t>yordamida</a:t>
            </a:r>
            <a:r>
              <a:rPr lang="en-US" sz="2600" dirty="0"/>
              <a:t> </a:t>
            </a:r>
            <a:r>
              <a:rPr lang="en-US" sz="2600" dirty="0" err="1" smtClean="0"/>
              <a:t>baholanadi</a:t>
            </a:r>
            <a:r>
              <a:rPr lang="en-US" sz="2600" dirty="0" smtClean="0"/>
              <a:t>:</a:t>
            </a:r>
          </a:p>
          <a:p>
            <a:pPr marL="0" indent="446088" algn="just">
              <a:lnSpc>
                <a:spcPct val="100000"/>
              </a:lnSpc>
              <a:spcBef>
                <a:spcPts val="0"/>
              </a:spcBef>
              <a:buNone/>
            </a:pPr>
            <a:endParaRPr lang="en-US" sz="2600" dirty="0"/>
          </a:p>
          <a:p>
            <a:pPr marL="0" indent="446088" algn="just">
              <a:lnSpc>
                <a:spcPct val="100000"/>
              </a:lnSpc>
              <a:spcBef>
                <a:spcPts val="0"/>
              </a:spcBef>
              <a:buNone/>
            </a:pPr>
            <a:endParaRPr lang="en-US" sz="2600" dirty="0" smtClean="0"/>
          </a:p>
          <a:p>
            <a:pPr marL="0" indent="0" algn="just">
              <a:lnSpc>
                <a:spcPct val="100000"/>
              </a:lnSpc>
              <a:spcBef>
                <a:spcPts val="0"/>
              </a:spcBef>
              <a:spcAft>
                <a:spcPts val="0"/>
              </a:spcAft>
              <a:buNone/>
            </a:pPr>
            <a:r>
              <a:rPr lang="en-US" sz="2600" dirty="0" smtClean="0"/>
              <a:t> </a:t>
            </a:r>
            <a:r>
              <a:rPr lang="en-US" sz="2800" dirty="0" err="1">
                <a:ea typeface="Times New Roman" panose="02020603050405020304" pitchFamily="18" charset="0"/>
                <a:cs typeface="Times New Roman" panose="02020603050405020304" pitchFamily="18" charset="0"/>
              </a:rPr>
              <a:t>bu</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yerda</a:t>
            </a:r>
            <a:r>
              <a:rPr lang="en-US" sz="2800" dirty="0">
                <a:ea typeface="Times New Roman" panose="02020603050405020304" pitchFamily="18" charset="0"/>
                <a:cs typeface="Times New Roman" panose="02020603050405020304" pitchFamily="18" charset="0"/>
              </a:rPr>
              <a:t>:  K</a:t>
            </a:r>
            <a:r>
              <a:rPr lang="en-US" sz="2800" baseline="30000" dirty="0">
                <a:ea typeface="Times New Roman" panose="02020603050405020304" pitchFamily="18" charset="0"/>
                <a:cs typeface="Times New Roman" panose="02020603050405020304" pitchFamily="18" charset="0"/>
              </a:rPr>
              <a:t>*</a:t>
            </a:r>
            <a:r>
              <a:rPr lang="en-US" sz="2800" baseline="-25000" dirty="0" err="1">
                <a:ea typeface="Times New Roman" panose="02020603050405020304" pitchFamily="18" charset="0"/>
                <a:cs typeface="Times New Roman" panose="02020603050405020304" pitchFamily="18" charset="0"/>
              </a:rPr>
              <a:t>xy</a:t>
            </a:r>
            <a:r>
              <a:rPr lang="en-US" sz="2800" dirty="0">
                <a:ea typeface="Times New Roman" panose="02020603050405020304" pitchFamily="18" charset="0"/>
                <a:cs typeface="Times New Roman" panose="02020603050405020304" pitchFamily="18" charset="0"/>
              </a:rPr>
              <a:t>  - </a:t>
            </a:r>
            <a:r>
              <a:rPr lang="en-US" sz="2800" dirty="0" err="1">
                <a:ea typeface="Times New Roman" panose="02020603050405020304" pitchFamily="18" charset="0"/>
                <a:cs typeface="Times New Roman" panose="02020603050405020304" pitchFamily="18" charset="0"/>
              </a:rPr>
              <a:t>statistik</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korrelyatsiya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momenti</a:t>
            </a:r>
            <a:r>
              <a:rPr lang="en-US" sz="2800" dirty="0">
                <a:ea typeface="Times New Roman" panose="02020603050405020304" pitchFamily="18" charset="0"/>
                <a:cs typeface="Times New Roman" panose="02020603050405020304" pitchFamily="18" charset="0"/>
              </a:rPr>
              <a:t>;</a:t>
            </a:r>
            <a:endParaRPr lang="ru-RU" sz="2800" dirty="0">
              <a:ea typeface="Times New Roman" panose="02020603050405020304" pitchFamily="18" charset="0"/>
              <a:cs typeface="Times New Roman" panose="02020603050405020304" pitchFamily="18" charset="0"/>
            </a:endParaRPr>
          </a:p>
          <a:p>
            <a:pPr marL="0" indent="0" algn="just">
              <a:lnSpc>
                <a:spcPct val="100000"/>
              </a:lnSpc>
              <a:spcBef>
                <a:spcPts val="0"/>
              </a:spcBef>
              <a:spcAft>
                <a:spcPts val="0"/>
              </a:spcAft>
              <a:buNone/>
            </a:pPr>
            <a:r>
              <a:rPr lang="ru-RU" sz="2800" dirty="0">
                <a:ea typeface="Times New Roman" panose="02020603050405020304" pitchFamily="18" charset="0"/>
                <a:cs typeface="Times New Roman" panose="02020603050405020304" pitchFamily="18" charset="0"/>
                <a:sym typeface="Symbol" panose="05050102010706020507" pitchFamily="18" charset="2"/>
              </a:rPr>
              <a:t></a:t>
            </a:r>
            <a:r>
              <a:rPr lang="en-US" sz="2800" baseline="30000" dirty="0">
                <a:ea typeface="Times New Roman" panose="02020603050405020304" pitchFamily="18" charset="0"/>
                <a:cs typeface="Times New Roman" panose="02020603050405020304" pitchFamily="18" charset="0"/>
              </a:rPr>
              <a:t>*</a:t>
            </a:r>
            <a:r>
              <a:rPr lang="en-US" sz="2800" baseline="-25000" dirty="0">
                <a:ea typeface="Times New Roman" panose="02020603050405020304" pitchFamily="18" charset="0"/>
                <a:cs typeface="Times New Roman" panose="02020603050405020304" pitchFamily="18" charset="0"/>
              </a:rPr>
              <a:t>x</a:t>
            </a:r>
            <a:r>
              <a:rPr lang="en-US" sz="2800" dirty="0">
                <a:ea typeface="Times New Roman" panose="02020603050405020304" pitchFamily="18" charset="0"/>
                <a:cs typeface="Times New Roman" panose="02020603050405020304" pitchFamily="18" charset="0"/>
              </a:rPr>
              <a:t>, </a:t>
            </a:r>
            <a:r>
              <a:rPr lang="ru-RU" sz="2800" dirty="0">
                <a:ea typeface="Times New Roman" panose="02020603050405020304" pitchFamily="18" charset="0"/>
                <a:cs typeface="Times New Roman" panose="02020603050405020304" pitchFamily="18" charset="0"/>
                <a:sym typeface="Symbol" panose="05050102010706020507" pitchFamily="18" charset="2"/>
              </a:rPr>
              <a:t></a:t>
            </a:r>
            <a:r>
              <a:rPr lang="en-US" sz="2800" baseline="30000" dirty="0">
                <a:ea typeface="Times New Roman" panose="02020603050405020304" pitchFamily="18" charset="0"/>
                <a:cs typeface="Times New Roman" panose="02020603050405020304" pitchFamily="18" charset="0"/>
              </a:rPr>
              <a:t>*</a:t>
            </a:r>
            <a:r>
              <a:rPr lang="en-US" sz="2800" baseline="-25000" dirty="0">
                <a:ea typeface="Times New Roman" panose="02020603050405020304" pitchFamily="18" charset="0"/>
                <a:cs typeface="Times New Roman" panose="02020603050405020304" pitchFamily="18" charset="0"/>
              </a:rPr>
              <a:t>y</a:t>
            </a:r>
            <a:r>
              <a:rPr lang="en-US" sz="2800" dirty="0">
                <a:ea typeface="Times New Roman" panose="02020603050405020304" pitchFamily="18" charset="0"/>
                <a:cs typeface="Times New Roman" panose="02020603050405020304" pitchFamily="18" charset="0"/>
              </a:rPr>
              <a:t> - </a:t>
            </a:r>
            <a:r>
              <a:rPr lang="en-US" sz="2800" i="1" dirty="0">
                <a:ea typeface="Times New Roman" panose="02020603050405020304" pitchFamily="18" charset="0"/>
                <a:cs typeface="Times New Roman" panose="02020603050405020304" pitchFamily="18" charset="0"/>
              </a:rPr>
              <a:t>x</a:t>
            </a:r>
            <a:r>
              <a:rPr lang="en-US" sz="2800" dirty="0">
                <a:ea typeface="Times New Roman" panose="02020603050405020304" pitchFamily="18" charset="0"/>
                <a:cs typeface="Times New Roman" panose="02020603050405020304" pitchFamily="18" charset="0"/>
              </a:rPr>
              <a:t> </a:t>
            </a:r>
            <a:r>
              <a:rPr lang="en-US" sz="2800" dirty="0" smtClean="0">
                <a:ea typeface="Times New Roman" panose="02020603050405020304" pitchFamily="18" charset="0"/>
                <a:cs typeface="Times New Roman" panose="02020603050405020304" pitchFamily="18" charset="0"/>
              </a:rPr>
              <a:t> </a:t>
            </a:r>
            <a:r>
              <a:rPr lang="en-US" sz="2800" dirty="0" err="1" smtClean="0">
                <a:ea typeface="Times New Roman" panose="02020603050405020304" pitchFamily="18" charset="0"/>
                <a:cs typeface="Times New Roman" panose="02020603050405020304" pitchFamily="18" charset="0"/>
              </a:rPr>
              <a:t>va</a:t>
            </a:r>
            <a:r>
              <a:rPr lang="en-US" sz="2800" dirty="0" smtClean="0">
                <a:ea typeface="Times New Roman" panose="02020603050405020304" pitchFamily="18" charset="0"/>
                <a:cs typeface="Times New Roman" panose="02020603050405020304" pitchFamily="18" charset="0"/>
              </a:rPr>
              <a:t> </a:t>
            </a:r>
            <a:r>
              <a:rPr lang="en-US" sz="2800" i="1" dirty="0">
                <a:ea typeface="Times New Roman" panose="02020603050405020304" pitchFamily="18" charset="0"/>
                <a:cs typeface="Times New Roman" panose="02020603050405020304" pitchFamily="18" charset="0"/>
              </a:rPr>
              <a:t>y</a:t>
            </a:r>
            <a:r>
              <a:rPr lang="en-US" sz="2800" dirty="0">
                <a:ea typeface="Times New Roman" panose="02020603050405020304" pitchFamily="18" charset="0"/>
                <a:cs typeface="Times New Roman" panose="02020603050405020304" pitchFamily="18" charset="0"/>
              </a:rPr>
              <a:t> </a:t>
            </a:r>
            <a:r>
              <a:rPr lang="en-US" sz="2800" dirty="0" smtClean="0">
                <a:ea typeface="Times New Roman" panose="02020603050405020304" pitchFamily="18" charset="0"/>
                <a:cs typeface="Times New Roman" panose="02020603050405020304" pitchFamily="18" charset="0"/>
              </a:rPr>
              <a:t>  </a:t>
            </a:r>
            <a:r>
              <a:rPr lang="en-US" sz="2800" dirty="0" err="1" smtClean="0">
                <a:ea typeface="Times New Roman" panose="02020603050405020304" pitchFamily="18" charset="0"/>
                <a:cs typeface="Times New Roman" panose="02020603050405020304" pitchFamily="18" charset="0"/>
              </a:rPr>
              <a:t>kattaliklarning</a:t>
            </a:r>
            <a:r>
              <a:rPr lang="en-US" sz="2800" dirty="0" smtClean="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o’rtacha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kvadratik</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chetlanishi</a:t>
            </a:r>
            <a:r>
              <a:rPr lang="en-US" sz="2800" dirty="0">
                <a:ea typeface="Times New Roman" panose="02020603050405020304" pitchFamily="18" charset="0"/>
                <a:cs typeface="Times New Roman" panose="02020603050405020304" pitchFamily="18" charset="0"/>
              </a:rPr>
              <a:t>. </a:t>
            </a:r>
            <a:endParaRPr lang="ru-RU" sz="2800" dirty="0">
              <a:ea typeface="Times New Roman" panose="02020603050405020304" pitchFamily="18" charset="0"/>
              <a:cs typeface="Times New Roman" panose="02020603050405020304" pitchFamily="18" charset="0"/>
            </a:endParaRPr>
          </a:p>
          <a:p>
            <a:pPr marL="0" indent="446088" algn="just">
              <a:lnSpc>
                <a:spcPct val="100000"/>
              </a:lnSpc>
              <a:spcBef>
                <a:spcPts val="0"/>
              </a:spcBef>
              <a:buNone/>
            </a:pPr>
            <a:endParaRPr lang="en-US" sz="2600" dirty="0" smtClean="0"/>
          </a:p>
        </p:txBody>
      </p:sp>
      <p:sp>
        <p:nvSpPr>
          <p:cNvPr id="4" name="Rectangle 2"/>
          <p:cNvSpPr>
            <a:spLocks noChangeArrowheads="1"/>
          </p:cNvSpPr>
          <p:nvPr/>
        </p:nvSpPr>
        <p:spPr bwMode="auto">
          <a:xfrm>
            <a:off x="200025"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5" name="Объект 4"/>
          <p:cNvGraphicFramePr>
            <a:graphicFrameLocks noChangeAspect="1"/>
          </p:cNvGraphicFramePr>
          <p:nvPr>
            <p:extLst>
              <p:ext uri="{D42A27DB-BD31-4B8C-83A1-F6EECF244321}">
                <p14:modId xmlns:p14="http://schemas.microsoft.com/office/powerpoint/2010/main" val="3831375705"/>
              </p:ext>
            </p:extLst>
          </p:nvPr>
        </p:nvGraphicFramePr>
        <p:xfrm>
          <a:off x="3524249" y="2698748"/>
          <a:ext cx="1666875" cy="1276201"/>
        </p:xfrm>
        <a:graphic>
          <a:graphicData uri="http://schemas.openxmlformats.org/presentationml/2006/ole">
            <mc:AlternateContent xmlns:mc="http://schemas.openxmlformats.org/markup-compatibility/2006">
              <mc:Choice xmlns:v="urn:schemas-microsoft-com:vml" Requires="v">
                <p:oleObj spid="_x0000_s26629" name="Уравнение" r:id="rId3" imgW="622030" imgH="482391" progId="Equation.3">
                  <p:embed/>
                </p:oleObj>
              </mc:Choice>
              <mc:Fallback>
                <p:oleObj name="Уравнение" r:id="rId3" imgW="622030" imgH="482391"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24249" y="2698748"/>
                        <a:ext cx="1666875" cy="1276201"/>
                      </a:xfrm>
                      <a:prstGeom prst="rect">
                        <a:avLst/>
                      </a:prstGeom>
                      <a:noFill/>
                    </p:spPr>
                  </p:pic>
                </p:oleObj>
              </mc:Fallback>
            </mc:AlternateContent>
          </a:graphicData>
        </a:graphic>
      </p:graphicFrame>
    </p:spTree>
    <p:extLst>
      <p:ext uri="{BB962C8B-B14F-4D97-AF65-F5344CB8AC3E}">
        <p14:creationId xmlns:p14="http://schemas.microsoft.com/office/powerpoint/2010/main" val="294716268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685800" y="342900"/>
            <a:ext cx="10394707" cy="5200650"/>
          </a:xfrm>
        </p:spPr>
        <p:txBody>
          <a:bodyPr>
            <a:noAutofit/>
          </a:bodyPr>
          <a:lstStyle/>
          <a:p>
            <a:pPr marL="0" indent="447675" algn="just">
              <a:lnSpc>
                <a:spcPct val="100000"/>
              </a:lnSpc>
              <a:spcBef>
                <a:spcPts val="0"/>
              </a:spcBef>
              <a:spcAft>
                <a:spcPts val="0"/>
              </a:spcAft>
              <a:buNone/>
            </a:pPr>
            <a:r>
              <a:rPr lang="en-US" sz="2800" dirty="0" err="1">
                <a:ea typeface="Times New Roman" panose="02020603050405020304" pitchFamily="18" charset="0"/>
                <a:cs typeface="Times New Roman" panose="02020603050405020304" pitchFamily="18" charset="0"/>
              </a:rPr>
              <a:t>Korrelyatsiyalash</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koeffitsientini</a:t>
            </a:r>
            <a:r>
              <a:rPr lang="en-US" sz="2800" dirty="0">
                <a:ea typeface="Times New Roman" panose="02020603050405020304" pitchFamily="18" charset="0"/>
                <a:cs typeface="Times New Roman" panose="02020603050405020304" pitchFamily="18" charset="0"/>
              </a:rPr>
              <a:t> 0,3 </a:t>
            </a:r>
            <a:r>
              <a:rPr lang="en-US" sz="2800" dirty="0" err="1">
                <a:ea typeface="Times New Roman" panose="02020603050405020304" pitchFamily="18" charset="0"/>
                <a:cs typeface="Times New Roman" panose="02020603050405020304" pitchFamily="18" charset="0"/>
              </a:rPr>
              <a:t>va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undan</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kichik</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kichik</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qiymatida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bog’lanish</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zichligi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kuchsiz</a:t>
            </a:r>
            <a:r>
              <a:rPr lang="en-US" sz="2800" dirty="0">
                <a:ea typeface="Times New Roman" panose="02020603050405020304" pitchFamily="18" charset="0"/>
                <a:cs typeface="Times New Roman" panose="02020603050405020304" pitchFamily="18" charset="0"/>
              </a:rPr>
              <a:t>;  0,3 </a:t>
            </a:r>
            <a:r>
              <a:rPr lang="en-US" sz="2800" dirty="0" err="1">
                <a:ea typeface="Times New Roman" panose="02020603050405020304" pitchFamily="18" charset="0"/>
                <a:cs typeface="Times New Roman" panose="02020603050405020304" pitchFamily="18" charset="0"/>
              </a:rPr>
              <a:t>dan</a:t>
            </a:r>
            <a:r>
              <a:rPr lang="en-US" sz="2800" dirty="0">
                <a:ea typeface="Times New Roman" panose="02020603050405020304" pitchFamily="18" charset="0"/>
                <a:cs typeface="Times New Roman" panose="02020603050405020304" pitchFamily="18" charset="0"/>
              </a:rPr>
              <a:t> 0,5 </a:t>
            </a:r>
            <a:r>
              <a:rPr lang="en-US" sz="2800" dirty="0" err="1">
                <a:ea typeface="Times New Roman" panose="02020603050405020304" pitchFamily="18" charset="0"/>
                <a:cs typeface="Times New Roman" panose="02020603050405020304" pitchFamily="18" charset="0"/>
              </a:rPr>
              <a:t>gacha</a:t>
            </a:r>
            <a:r>
              <a:rPr lang="en-US" sz="2800" dirty="0">
                <a:ea typeface="Times New Roman" panose="02020603050405020304" pitchFamily="18" charset="0"/>
                <a:cs typeface="Times New Roman" panose="02020603050405020304" pitchFamily="18" charset="0"/>
              </a:rPr>
              <a:t> - </a:t>
            </a:r>
            <a:r>
              <a:rPr lang="en-US" sz="2800" dirty="0" err="1">
                <a:ea typeface="Times New Roman" panose="02020603050405020304" pitchFamily="18" charset="0"/>
                <a:cs typeface="Times New Roman" panose="02020603050405020304" pitchFamily="18" charset="0"/>
              </a:rPr>
              <a:t>o’rtacha</a:t>
            </a:r>
            <a:r>
              <a:rPr lang="en-US" sz="2800" dirty="0">
                <a:ea typeface="Times New Roman" panose="02020603050405020304" pitchFamily="18" charset="0"/>
                <a:cs typeface="Times New Roman" panose="02020603050405020304" pitchFamily="18" charset="0"/>
              </a:rPr>
              <a:t>; 0,7 </a:t>
            </a:r>
            <a:r>
              <a:rPr lang="en-US" sz="2800" dirty="0" err="1">
                <a:ea typeface="Times New Roman" panose="02020603050405020304" pitchFamily="18" charset="0"/>
                <a:cs typeface="Times New Roman" panose="02020603050405020304" pitchFamily="18" charset="0"/>
              </a:rPr>
              <a:t>va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undan</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katta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qiymatlarida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yuqori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bo’lishi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qabul</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qilingan</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Regressiya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korrelyatsiya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egri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chiziqlari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to’g’ri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chiziqdan</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sezilarli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farq</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qilganda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berilgan</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tanlanmalar</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uchun</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bog’lanish</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zichligini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o’lchovi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sifatida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korrelyatsion</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munosabatlardan</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foydalaniladi</a:t>
            </a:r>
            <a:r>
              <a:rPr lang="en-US" sz="2800" dirty="0" smtClean="0">
                <a:ea typeface="Times New Roman" panose="02020603050405020304" pitchFamily="18" charset="0"/>
                <a:cs typeface="Times New Roman" panose="02020603050405020304" pitchFamily="18" charset="0"/>
              </a:rPr>
              <a:t>:</a:t>
            </a:r>
          </a:p>
          <a:p>
            <a:pPr marL="0" indent="447675" algn="just">
              <a:lnSpc>
                <a:spcPct val="100000"/>
              </a:lnSpc>
              <a:spcBef>
                <a:spcPts val="0"/>
              </a:spcBef>
              <a:spcAft>
                <a:spcPts val="0"/>
              </a:spcAft>
              <a:buNone/>
            </a:pPr>
            <a:endParaRPr lang="en-US" sz="2800" dirty="0">
              <a:ea typeface="Times New Roman" panose="02020603050405020304" pitchFamily="18" charset="0"/>
              <a:cs typeface="Times New Roman" panose="02020603050405020304" pitchFamily="18" charset="0"/>
            </a:endParaRPr>
          </a:p>
          <a:p>
            <a:pPr marL="0" indent="447675" algn="just">
              <a:lnSpc>
                <a:spcPct val="100000"/>
              </a:lnSpc>
              <a:spcBef>
                <a:spcPts val="0"/>
              </a:spcBef>
              <a:spcAft>
                <a:spcPts val="0"/>
              </a:spcAft>
              <a:buNone/>
            </a:pPr>
            <a:endParaRPr lang="en-US" sz="2800" dirty="0" smtClean="0">
              <a:ea typeface="Times New Roman" panose="02020603050405020304" pitchFamily="18" charset="0"/>
              <a:cs typeface="Times New Roman" panose="02020603050405020304" pitchFamily="18" charset="0"/>
            </a:endParaRPr>
          </a:p>
          <a:p>
            <a:pPr marL="0" indent="447675" algn="just">
              <a:lnSpc>
                <a:spcPct val="100000"/>
              </a:lnSpc>
              <a:spcBef>
                <a:spcPts val="0"/>
              </a:spcBef>
              <a:spcAft>
                <a:spcPts val="0"/>
              </a:spcAft>
              <a:buNone/>
            </a:pPr>
            <a:endParaRPr lang="en-US" sz="2800" dirty="0" smtClean="0">
              <a:ea typeface="Times New Roman" panose="02020603050405020304" pitchFamily="18" charset="0"/>
              <a:cs typeface="Times New Roman" panose="02020603050405020304" pitchFamily="18" charset="0"/>
            </a:endParaRPr>
          </a:p>
          <a:p>
            <a:pPr marL="0" indent="0" algn="just">
              <a:lnSpc>
                <a:spcPct val="100000"/>
              </a:lnSpc>
              <a:spcBef>
                <a:spcPts val="0"/>
              </a:spcBef>
              <a:spcAft>
                <a:spcPts val="0"/>
              </a:spcAft>
              <a:buNone/>
            </a:pPr>
            <a:r>
              <a:rPr lang="en-US" sz="2800" dirty="0" err="1">
                <a:ea typeface="Times New Roman" panose="02020603050405020304" pitchFamily="18" charset="0"/>
                <a:cs typeface="Times New Roman" panose="02020603050405020304" pitchFamily="18" charset="0"/>
              </a:rPr>
              <a:t>bu</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yerda</a:t>
            </a:r>
            <a:r>
              <a:rPr lang="en-US" sz="2800" dirty="0">
                <a:ea typeface="Times New Roman" panose="02020603050405020304" pitchFamily="18" charset="0"/>
                <a:cs typeface="Times New Roman" panose="02020603050405020304" pitchFamily="18" charset="0"/>
              </a:rPr>
              <a:t>: m</a:t>
            </a:r>
            <a:r>
              <a:rPr lang="en-US" sz="2800" baseline="30000" dirty="0">
                <a:ea typeface="Times New Roman" panose="02020603050405020304" pitchFamily="18" charset="0"/>
                <a:cs typeface="Times New Roman" panose="02020603050405020304" pitchFamily="18" charset="0"/>
              </a:rPr>
              <a:t>2</a:t>
            </a:r>
            <a:r>
              <a:rPr lang="en-US" sz="2800" baseline="-25000" dirty="0">
                <a:ea typeface="Times New Roman" panose="02020603050405020304" pitchFamily="18" charset="0"/>
                <a:cs typeface="Times New Roman" panose="02020603050405020304" pitchFamily="18" charset="0"/>
                <a:sym typeface="Symbol" panose="05050102010706020507" pitchFamily="18" charset="2"/>
              </a:rPr>
              <a:t></a:t>
            </a:r>
            <a:r>
              <a:rPr lang="en-US" sz="2800" baseline="-25000" dirty="0">
                <a:ea typeface="Times New Roman" panose="02020603050405020304" pitchFamily="18" charset="0"/>
                <a:cs typeface="Times New Roman" panose="02020603050405020304" pitchFamily="18" charset="0"/>
              </a:rPr>
              <a:t> </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gruppalar</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orasidagi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dispersiya</a:t>
            </a:r>
            <a:r>
              <a:rPr lang="en-US" sz="2800" dirty="0">
                <a:ea typeface="Times New Roman" panose="02020603050405020304" pitchFamily="18" charset="0"/>
                <a:cs typeface="Times New Roman" panose="02020603050405020304" pitchFamily="18" charset="0"/>
              </a:rPr>
              <a:t>;</a:t>
            </a:r>
            <a:endParaRPr lang="ru-RU" sz="2800" dirty="0">
              <a:ea typeface="Times New Roman" panose="02020603050405020304" pitchFamily="18" charset="0"/>
              <a:cs typeface="Times New Roman" panose="02020603050405020304" pitchFamily="18" charset="0"/>
            </a:endParaRPr>
          </a:p>
          <a:p>
            <a:pPr marL="0" indent="0" algn="just">
              <a:lnSpc>
                <a:spcPct val="100000"/>
              </a:lnSpc>
              <a:spcBef>
                <a:spcPts val="0"/>
              </a:spcBef>
              <a:spcAft>
                <a:spcPts val="0"/>
              </a:spcAft>
              <a:buNone/>
            </a:pPr>
            <a:r>
              <a:rPr lang="en-US" sz="2800" dirty="0">
                <a:ea typeface="Times New Roman" panose="02020603050405020304" pitchFamily="18" charset="0"/>
                <a:cs typeface="Times New Roman" panose="02020603050405020304" pitchFamily="18" charset="0"/>
              </a:rPr>
              <a:t>    </a:t>
            </a:r>
            <a:r>
              <a:rPr lang="en-US" sz="2800" dirty="0" smtClean="0">
                <a:ea typeface="Times New Roman" panose="02020603050405020304" pitchFamily="18" charset="0"/>
                <a:cs typeface="Times New Roman" panose="02020603050405020304" pitchFamily="18" charset="0"/>
              </a:rPr>
              <a:t>                    </a:t>
            </a:r>
            <a:r>
              <a:rPr lang="ru-RU" sz="2800" dirty="0">
                <a:ea typeface="Times New Roman" panose="02020603050405020304" pitchFamily="18" charset="0"/>
                <a:cs typeface="Times New Roman" panose="02020603050405020304" pitchFamily="18" charset="0"/>
                <a:sym typeface="Symbol" panose="05050102010706020507" pitchFamily="18" charset="2"/>
              </a:rPr>
              <a:t></a:t>
            </a:r>
            <a:r>
              <a:rPr lang="en-US" sz="2800" baseline="30000" dirty="0">
                <a:ea typeface="Times New Roman" panose="02020603050405020304" pitchFamily="18" charset="0"/>
                <a:cs typeface="Times New Roman" panose="02020603050405020304" pitchFamily="18" charset="0"/>
              </a:rPr>
              <a:t>2</a:t>
            </a:r>
            <a:r>
              <a:rPr lang="en-US" sz="2800" dirty="0">
                <a:ea typeface="Times New Roman" panose="02020603050405020304" pitchFamily="18" charset="0"/>
                <a:cs typeface="Times New Roman" panose="02020603050405020304" pitchFamily="18" charset="0"/>
              </a:rPr>
              <a:t> - </a:t>
            </a:r>
            <a:r>
              <a:rPr lang="en-US" sz="2800" dirty="0" err="1">
                <a:ea typeface="Times New Roman" panose="02020603050405020304" pitchFamily="18" charset="0"/>
                <a:cs typeface="Times New Roman" panose="02020603050405020304" pitchFamily="18" charset="0"/>
              </a:rPr>
              <a:t>umumiy</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dispersiya</a:t>
            </a:r>
            <a:r>
              <a:rPr lang="en-US" sz="2800" dirty="0" smtClean="0">
                <a:ea typeface="Times New Roman" panose="02020603050405020304" pitchFamily="18" charset="0"/>
                <a:cs typeface="Times New Roman" panose="02020603050405020304" pitchFamily="18" charset="0"/>
              </a:rPr>
              <a:t>.</a:t>
            </a:r>
            <a:endParaRPr lang="en-US" sz="2800" dirty="0"/>
          </a:p>
        </p:txBody>
      </p:sp>
      <p:sp>
        <p:nvSpPr>
          <p:cNvPr id="2"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4" name="Объект 3"/>
          <p:cNvGraphicFramePr>
            <a:graphicFrameLocks noChangeAspect="1"/>
          </p:cNvGraphicFramePr>
          <p:nvPr>
            <p:extLst>
              <p:ext uri="{D42A27DB-BD31-4B8C-83A1-F6EECF244321}">
                <p14:modId xmlns:p14="http://schemas.microsoft.com/office/powerpoint/2010/main" val="3949789026"/>
              </p:ext>
            </p:extLst>
          </p:nvPr>
        </p:nvGraphicFramePr>
        <p:xfrm>
          <a:off x="3724274" y="3048000"/>
          <a:ext cx="2295525" cy="1490078"/>
        </p:xfrm>
        <a:graphic>
          <a:graphicData uri="http://schemas.openxmlformats.org/presentationml/2006/ole">
            <mc:AlternateContent xmlns:mc="http://schemas.openxmlformats.org/markup-compatibility/2006">
              <mc:Choice xmlns:v="urn:schemas-microsoft-com:vml" Requires="v">
                <p:oleObj spid="_x0000_s27653" name="Уравнение" r:id="rId3" imgW="723586" imgH="469696" progId="Equation.3">
                  <p:embed/>
                </p:oleObj>
              </mc:Choice>
              <mc:Fallback>
                <p:oleObj name="Уравнение" r:id="rId3" imgW="723586" imgH="469696"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724274" y="3048000"/>
                        <a:ext cx="2295525" cy="1490078"/>
                      </a:xfrm>
                      <a:prstGeom prst="rect">
                        <a:avLst/>
                      </a:prstGeom>
                      <a:noFill/>
                    </p:spPr>
                  </p:pic>
                </p:oleObj>
              </mc:Fallback>
            </mc:AlternateContent>
          </a:graphicData>
        </a:graphic>
      </p:graphicFrame>
    </p:spTree>
    <p:extLst>
      <p:ext uri="{BB962C8B-B14F-4D97-AF65-F5344CB8AC3E}">
        <p14:creationId xmlns:p14="http://schemas.microsoft.com/office/powerpoint/2010/main" val="232210248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285750" y="266700"/>
            <a:ext cx="11334750" cy="5419725"/>
          </a:xfrm>
        </p:spPr>
        <p:txBody>
          <a:bodyPr>
            <a:noAutofit/>
          </a:bodyPr>
          <a:lstStyle/>
          <a:p>
            <a:pPr marL="0" indent="0" algn="just">
              <a:lnSpc>
                <a:spcPct val="100000"/>
              </a:lnSpc>
              <a:spcBef>
                <a:spcPts val="0"/>
              </a:spcBef>
              <a:buNone/>
            </a:pPr>
            <a:r>
              <a:rPr lang="en-US" sz="2600" dirty="0" err="1">
                <a:ea typeface="Times New Roman" panose="02020603050405020304" pitchFamily="18" charset="0"/>
                <a:cs typeface="Times New Roman" panose="02020603050405020304" pitchFamily="18" charset="0"/>
              </a:rPr>
              <a:t>Umumiy</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dispersiya</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guruhlar</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orasidagi</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dispersiyalar</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natijasi</a:t>
            </a:r>
            <a:r>
              <a:rPr lang="en-US" sz="2600" dirty="0">
                <a:ea typeface="Times New Roman" panose="02020603050405020304" pitchFamily="18" charset="0"/>
                <a:cs typeface="Times New Roman" panose="02020603050405020304" pitchFamily="18" charset="0"/>
              </a:rPr>
              <a:t> m</a:t>
            </a:r>
            <a:r>
              <a:rPr lang="en-US" sz="2600" baseline="30000" dirty="0">
                <a:ea typeface="Times New Roman" panose="02020603050405020304" pitchFamily="18" charset="0"/>
                <a:cs typeface="Times New Roman" panose="02020603050405020304" pitchFamily="18" charset="0"/>
              </a:rPr>
              <a:t>2</a:t>
            </a:r>
            <a:r>
              <a:rPr lang="en-US" sz="2600" baseline="-25000" dirty="0">
                <a:ea typeface="Times New Roman" panose="02020603050405020304" pitchFamily="18" charset="0"/>
                <a:cs typeface="Times New Roman" panose="02020603050405020304" pitchFamily="18" charset="0"/>
                <a:sym typeface="Symbol" panose="05050102010706020507" pitchFamily="18" charset="2"/>
              </a:rPr>
              <a:t></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va</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guruhlarning</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dispersiyalarining</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o’rtachasi</a:t>
            </a:r>
            <a:r>
              <a:rPr lang="en-US" sz="2600" dirty="0">
                <a:ea typeface="Times New Roman" panose="02020603050405020304" pitchFamily="18" charset="0"/>
                <a:cs typeface="Times New Roman" panose="02020603050405020304" pitchFamily="18" charset="0"/>
              </a:rPr>
              <a:t> m</a:t>
            </a:r>
            <a:r>
              <a:rPr lang="en-US" sz="2600" baseline="30000" dirty="0">
                <a:ea typeface="Times New Roman" panose="02020603050405020304" pitchFamily="18" charset="0"/>
                <a:cs typeface="Times New Roman" panose="02020603050405020304" pitchFamily="18" charset="0"/>
              </a:rPr>
              <a:t>2</a:t>
            </a:r>
            <a:r>
              <a:rPr lang="en-US" sz="2600" baseline="-25000" dirty="0">
                <a:ea typeface="Times New Roman" panose="02020603050405020304" pitchFamily="18" charset="0"/>
                <a:cs typeface="Times New Roman" panose="02020603050405020304" pitchFamily="18" charset="0"/>
                <a:sym typeface="Symbol" panose="05050102010706020507" pitchFamily="18" charset="2"/>
              </a:rPr>
              <a:t></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yig’indisiga</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tengligidan</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kelib</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chiqib</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guruhlar</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dispersiyalarining</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o’rtachasi</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ushbu</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formuladan</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aniqlanadi</a:t>
            </a:r>
            <a:r>
              <a:rPr lang="en-US" sz="2600" dirty="0" smtClean="0">
                <a:ea typeface="Times New Roman" panose="02020603050405020304" pitchFamily="18" charset="0"/>
                <a:cs typeface="Times New Roman" panose="02020603050405020304" pitchFamily="18" charset="0"/>
              </a:rPr>
              <a:t>:</a:t>
            </a:r>
          </a:p>
          <a:p>
            <a:pPr marL="0" indent="0" algn="just">
              <a:lnSpc>
                <a:spcPct val="100000"/>
              </a:lnSpc>
              <a:spcBef>
                <a:spcPts val="0"/>
              </a:spcBef>
              <a:buNone/>
            </a:pPr>
            <a:endParaRPr lang="en-US" sz="2600" dirty="0" smtClean="0">
              <a:ea typeface="Times New Roman" panose="02020603050405020304" pitchFamily="18" charset="0"/>
              <a:cs typeface="Times New Roman" panose="02020603050405020304" pitchFamily="18" charset="0"/>
            </a:endParaRPr>
          </a:p>
          <a:p>
            <a:pPr marL="0" indent="0" algn="just">
              <a:lnSpc>
                <a:spcPct val="100000"/>
              </a:lnSpc>
              <a:spcBef>
                <a:spcPts val="0"/>
              </a:spcBef>
              <a:spcAft>
                <a:spcPts val="0"/>
              </a:spcAft>
              <a:buNone/>
            </a:pPr>
            <a:r>
              <a:rPr lang="en-US" sz="2600" dirty="0" err="1">
                <a:ea typeface="Times New Roman" panose="02020603050405020304" pitchFamily="18" charset="0"/>
                <a:cs typeface="Times New Roman" panose="02020603050405020304" pitchFamily="18" charset="0"/>
              </a:rPr>
              <a:t>bu</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yerda</a:t>
            </a:r>
            <a:r>
              <a:rPr lang="en-US" sz="2600" dirty="0">
                <a:ea typeface="Times New Roman" panose="02020603050405020304" pitchFamily="18" charset="0"/>
                <a:cs typeface="Times New Roman" panose="02020603050405020304" pitchFamily="18" charset="0"/>
              </a:rPr>
              <a:t>:  </a:t>
            </a:r>
            <a:r>
              <a:rPr lang="ru-RU" sz="2600" dirty="0">
                <a:ea typeface="Times New Roman" panose="02020603050405020304" pitchFamily="18" charset="0"/>
                <a:cs typeface="Times New Roman" panose="02020603050405020304" pitchFamily="18" charset="0"/>
                <a:sym typeface="Symbol" panose="05050102010706020507" pitchFamily="18" charset="2"/>
              </a:rPr>
              <a:t></a:t>
            </a:r>
            <a:r>
              <a:rPr lang="en-US" sz="2600" baseline="30000" dirty="0">
                <a:ea typeface="Times New Roman" panose="02020603050405020304" pitchFamily="18" charset="0"/>
                <a:cs typeface="Times New Roman" panose="02020603050405020304" pitchFamily="18" charset="0"/>
              </a:rPr>
              <a:t>2</a:t>
            </a:r>
            <a:r>
              <a:rPr lang="en-US" sz="2600" baseline="-25000" dirty="0">
                <a:ea typeface="Times New Roman" panose="02020603050405020304" pitchFamily="18" charset="0"/>
                <a:cs typeface="Times New Roman" panose="02020603050405020304" pitchFamily="18" charset="0"/>
              </a:rPr>
              <a:t>i</a:t>
            </a:r>
            <a:r>
              <a:rPr lang="en-US" sz="2600" dirty="0">
                <a:ea typeface="Times New Roman" panose="02020603050405020304" pitchFamily="18" charset="0"/>
                <a:cs typeface="Times New Roman" panose="02020603050405020304" pitchFamily="18" charset="0"/>
              </a:rPr>
              <a:t> - </a:t>
            </a:r>
            <a:r>
              <a:rPr lang="en-US" sz="2600" dirty="0" err="1">
                <a:ea typeface="Times New Roman" panose="02020603050405020304" pitchFamily="18" charset="0"/>
                <a:cs typeface="Times New Roman" panose="02020603050405020304" pitchFamily="18" charset="0"/>
              </a:rPr>
              <a:t>guruh</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dispersiyasi</a:t>
            </a:r>
            <a:endParaRPr lang="ru-RU" sz="2600" dirty="0">
              <a:ea typeface="Times New Roman" panose="02020603050405020304" pitchFamily="18" charset="0"/>
              <a:cs typeface="Times New Roman" panose="02020603050405020304" pitchFamily="18" charset="0"/>
            </a:endParaRPr>
          </a:p>
          <a:p>
            <a:pPr marL="0" indent="0" algn="just">
              <a:lnSpc>
                <a:spcPct val="100000"/>
              </a:lnSpc>
              <a:spcBef>
                <a:spcPts val="0"/>
              </a:spcBef>
              <a:spcAft>
                <a:spcPts val="0"/>
              </a:spcAft>
              <a:buNone/>
            </a:pPr>
            <a:r>
              <a:rPr lang="en-US" sz="2600" dirty="0" err="1">
                <a:ea typeface="Times New Roman" panose="02020603050405020304" pitchFamily="18" charset="0"/>
                <a:cs typeface="Times New Roman" panose="02020603050405020304" pitchFamily="18" charset="0"/>
              </a:rPr>
              <a:t>Statistik</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ma’lumotlar</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uchun</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masalan</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yeyilish</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bo’yicha</a:t>
            </a:r>
            <a:r>
              <a:rPr lang="en-US" sz="2600" dirty="0" smtClean="0">
                <a:ea typeface="Times New Roman" panose="02020603050405020304" pitchFamily="18" charset="0"/>
                <a:cs typeface="Times New Roman" panose="02020603050405020304" pitchFamily="18" charset="0"/>
              </a:rPr>
              <a:t>:</a:t>
            </a:r>
          </a:p>
          <a:p>
            <a:pPr marL="0" indent="0" algn="just">
              <a:lnSpc>
                <a:spcPct val="100000"/>
              </a:lnSpc>
              <a:spcBef>
                <a:spcPts val="0"/>
              </a:spcBef>
              <a:spcAft>
                <a:spcPts val="0"/>
              </a:spcAft>
              <a:buNone/>
            </a:pPr>
            <a:endParaRPr lang="en-US" sz="2600" dirty="0" smtClean="0">
              <a:ea typeface="Times New Roman" panose="02020603050405020304" pitchFamily="18" charset="0"/>
              <a:cs typeface="Times New Roman" panose="02020603050405020304" pitchFamily="18" charset="0"/>
            </a:endParaRPr>
          </a:p>
          <a:p>
            <a:pPr marL="0" indent="0" algn="just">
              <a:lnSpc>
                <a:spcPct val="100000"/>
              </a:lnSpc>
              <a:spcBef>
                <a:spcPts val="0"/>
              </a:spcBef>
              <a:spcAft>
                <a:spcPts val="0"/>
              </a:spcAft>
              <a:buNone/>
            </a:pPr>
            <a:endParaRPr lang="en-US" sz="2600" dirty="0">
              <a:ea typeface="Times New Roman" panose="02020603050405020304" pitchFamily="18" charset="0"/>
              <a:cs typeface="Times New Roman" panose="02020603050405020304" pitchFamily="18" charset="0"/>
            </a:endParaRPr>
          </a:p>
          <a:p>
            <a:pPr marL="0" indent="0" algn="just">
              <a:lnSpc>
                <a:spcPct val="100000"/>
              </a:lnSpc>
              <a:spcBef>
                <a:spcPts val="0"/>
              </a:spcBef>
              <a:spcAft>
                <a:spcPts val="0"/>
              </a:spcAft>
              <a:buNone/>
            </a:pPr>
            <a:r>
              <a:rPr lang="en-US" sz="2600" dirty="0" err="1">
                <a:ea typeface="Times New Roman" panose="02020603050405020304" pitchFamily="18" charset="0"/>
                <a:cs typeface="Times New Roman" panose="02020603050405020304" pitchFamily="18" charset="0"/>
              </a:rPr>
              <a:t>bu</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yerda</a:t>
            </a:r>
            <a:r>
              <a:rPr lang="en-US" sz="2600" dirty="0">
                <a:ea typeface="Times New Roman" panose="02020603050405020304" pitchFamily="18" charset="0"/>
                <a:cs typeface="Times New Roman" panose="02020603050405020304" pitchFamily="18" charset="0"/>
              </a:rPr>
              <a:t>:  </a:t>
            </a:r>
            <a:r>
              <a:rPr lang="ru-RU" sz="2600" dirty="0">
                <a:ea typeface="Times New Roman" panose="02020603050405020304" pitchFamily="18" charset="0"/>
                <a:cs typeface="Times New Roman" panose="02020603050405020304" pitchFamily="18" charset="0"/>
                <a:sym typeface="Symbol" panose="05050102010706020507" pitchFamily="18" charset="2"/>
              </a:rPr>
              <a:t></a:t>
            </a:r>
            <a:r>
              <a:rPr lang="en-US" sz="2600" dirty="0" err="1">
                <a:ea typeface="Times New Roman" panose="02020603050405020304" pitchFamily="18" charset="0"/>
                <a:cs typeface="Times New Roman" panose="02020603050405020304" pitchFamily="18" charset="0"/>
              </a:rPr>
              <a:t>S</a:t>
            </a:r>
            <a:r>
              <a:rPr lang="en-US" sz="2600" baseline="-25000" dirty="0" err="1">
                <a:ea typeface="Times New Roman" panose="02020603050405020304" pitchFamily="18" charset="0"/>
                <a:cs typeface="Times New Roman" panose="02020603050405020304" pitchFamily="18" charset="0"/>
              </a:rPr>
              <a:t>k</a:t>
            </a:r>
            <a:r>
              <a:rPr lang="en-US" sz="2600" dirty="0">
                <a:ea typeface="Times New Roman" panose="02020603050405020304" pitchFamily="18" charset="0"/>
                <a:cs typeface="Times New Roman" panose="02020603050405020304" pitchFamily="18" charset="0"/>
              </a:rPr>
              <a:t> - </a:t>
            </a:r>
            <a:r>
              <a:rPr lang="en-US" sz="2600" dirty="0" err="1">
                <a:ea typeface="Times New Roman" panose="02020603050405020304" pitchFamily="18" charset="0"/>
                <a:cs typeface="Times New Roman" panose="02020603050405020304" pitchFamily="18" charset="0"/>
              </a:rPr>
              <a:t>berilgan</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bosib</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o’tish</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yo’lidagi</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yoki</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bosib</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o’tish</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yo’li</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oraligidagi</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yeyilish</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miqdori</a:t>
            </a:r>
            <a:r>
              <a:rPr lang="en-US" sz="2600" dirty="0">
                <a:ea typeface="Times New Roman" panose="02020603050405020304" pitchFamily="18" charset="0"/>
                <a:cs typeface="Times New Roman" panose="02020603050405020304" pitchFamily="18" charset="0"/>
              </a:rPr>
              <a:t>; m</a:t>
            </a:r>
            <a:r>
              <a:rPr lang="en-US" sz="2600" baseline="-25000" dirty="0">
                <a:ea typeface="Times New Roman" panose="02020603050405020304" pitchFamily="18" charset="0"/>
                <a:cs typeface="Times New Roman" panose="02020603050405020304" pitchFamily="18" charset="0"/>
              </a:rPr>
              <a:t>i</a:t>
            </a:r>
            <a:r>
              <a:rPr lang="en-US" sz="2600" dirty="0">
                <a:ea typeface="Times New Roman" panose="02020603050405020304" pitchFamily="18" charset="0"/>
                <a:cs typeface="Times New Roman" panose="02020603050405020304" pitchFamily="18" charset="0"/>
              </a:rPr>
              <a:t> - </a:t>
            </a:r>
            <a:r>
              <a:rPr lang="en-US" sz="2600" dirty="0" err="1">
                <a:ea typeface="Times New Roman" panose="02020603050405020304" pitchFamily="18" charset="0"/>
                <a:cs typeface="Times New Roman" panose="02020603050405020304" pitchFamily="18" charset="0"/>
              </a:rPr>
              <a:t>berilgan</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bosib</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o’tish</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yo’li</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oraligidagi</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yeyilishning</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o’rtacha</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miqdori</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n</a:t>
            </a:r>
            <a:r>
              <a:rPr lang="en-US" sz="2600" baseline="-25000" dirty="0" err="1">
                <a:ea typeface="Times New Roman" panose="02020603050405020304" pitchFamily="18" charset="0"/>
                <a:cs typeface="Times New Roman" panose="02020603050405020304" pitchFamily="18" charset="0"/>
              </a:rPr>
              <a:t>k</a:t>
            </a:r>
            <a:r>
              <a:rPr lang="en-US" sz="2600" dirty="0">
                <a:ea typeface="Times New Roman" panose="02020603050405020304" pitchFamily="18" charset="0"/>
                <a:cs typeface="Times New Roman" panose="02020603050405020304" pitchFamily="18" charset="0"/>
              </a:rPr>
              <a:t> - </a:t>
            </a:r>
            <a:r>
              <a:rPr lang="en-US" sz="2600" dirty="0" err="1">
                <a:ea typeface="Times New Roman" panose="02020603050405020304" pitchFamily="18" charset="0"/>
                <a:cs typeface="Times New Roman" panose="02020603050405020304" pitchFamily="18" charset="0"/>
              </a:rPr>
              <a:t>berilgan</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bosib</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o’tish</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yo’li</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oraligida</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yeyilish</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miqdori</a:t>
            </a:r>
            <a:r>
              <a:rPr lang="en-US" sz="2600" dirty="0">
                <a:ea typeface="Times New Roman" panose="02020603050405020304" pitchFamily="18" charset="0"/>
                <a:cs typeface="Times New Roman" panose="02020603050405020304" pitchFamily="18" charset="0"/>
              </a:rPr>
              <a:t> </a:t>
            </a:r>
            <a:r>
              <a:rPr lang="ru-RU" sz="2600" dirty="0">
                <a:ea typeface="Times New Roman" panose="02020603050405020304" pitchFamily="18" charset="0"/>
                <a:cs typeface="Times New Roman" panose="02020603050405020304" pitchFamily="18" charset="0"/>
                <a:sym typeface="Symbol" panose="05050102010706020507" pitchFamily="18" charset="2"/>
              </a:rPr>
              <a:t></a:t>
            </a:r>
            <a:r>
              <a:rPr lang="en-US" sz="2600" dirty="0">
                <a:ea typeface="Times New Roman" panose="02020603050405020304" pitchFamily="18" charset="0"/>
                <a:cs typeface="Times New Roman" panose="02020603050405020304" pitchFamily="18" charset="0"/>
              </a:rPr>
              <a:t>S</a:t>
            </a:r>
            <a:r>
              <a:rPr lang="en-US" sz="2600" baseline="-25000" dirty="0">
                <a:ea typeface="Times New Roman" panose="02020603050405020304" pitchFamily="18" charset="0"/>
                <a:cs typeface="Times New Roman" panose="02020603050405020304" pitchFamily="18" charset="0"/>
              </a:rPr>
              <a:t>1</a:t>
            </a:r>
            <a:r>
              <a:rPr lang="en-US" sz="2600" dirty="0">
                <a:ea typeface="Times New Roman" panose="02020603050405020304" pitchFamily="18" charset="0"/>
                <a:cs typeface="Times New Roman" panose="02020603050405020304" pitchFamily="18" charset="0"/>
              </a:rPr>
              <a:t> , </a:t>
            </a:r>
            <a:r>
              <a:rPr lang="ru-RU" sz="2600" dirty="0">
                <a:ea typeface="Times New Roman" panose="02020603050405020304" pitchFamily="18" charset="0"/>
                <a:cs typeface="Times New Roman" panose="02020603050405020304" pitchFamily="18" charset="0"/>
                <a:sym typeface="Symbol" panose="05050102010706020507" pitchFamily="18" charset="2"/>
              </a:rPr>
              <a:t></a:t>
            </a:r>
            <a:r>
              <a:rPr lang="en-US" sz="2600" dirty="0">
                <a:ea typeface="Times New Roman" panose="02020603050405020304" pitchFamily="18" charset="0"/>
                <a:cs typeface="Times New Roman" panose="02020603050405020304" pitchFamily="18" charset="0"/>
              </a:rPr>
              <a:t>S </a:t>
            </a:r>
            <a:r>
              <a:rPr lang="en-US" sz="2600" baseline="-25000" dirty="0">
                <a:ea typeface="Times New Roman" panose="02020603050405020304" pitchFamily="18" charset="0"/>
                <a:cs typeface="Times New Roman" panose="02020603050405020304" pitchFamily="18" charset="0"/>
              </a:rPr>
              <a:t>2</a:t>
            </a:r>
            <a:r>
              <a:rPr lang="en-US" sz="2600" dirty="0">
                <a:ea typeface="Times New Roman" panose="02020603050405020304" pitchFamily="18" charset="0"/>
                <a:cs typeface="Times New Roman" panose="02020603050405020304" pitchFamily="18" charset="0"/>
              </a:rPr>
              <a:t>, ..., </a:t>
            </a:r>
            <a:r>
              <a:rPr lang="ru-RU" sz="2600" dirty="0">
                <a:ea typeface="Times New Roman" panose="02020603050405020304" pitchFamily="18" charset="0"/>
                <a:cs typeface="Times New Roman" panose="02020603050405020304" pitchFamily="18" charset="0"/>
                <a:sym typeface="Symbol" panose="05050102010706020507" pitchFamily="18" charset="2"/>
              </a:rPr>
              <a:t></a:t>
            </a:r>
            <a:r>
              <a:rPr lang="en-US" sz="2600" dirty="0" err="1">
                <a:ea typeface="Times New Roman" panose="02020603050405020304" pitchFamily="18" charset="0"/>
                <a:cs typeface="Times New Roman" panose="02020603050405020304" pitchFamily="18" charset="0"/>
              </a:rPr>
              <a:t>S</a:t>
            </a:r>
            <a:r>
              <a:rPr lang="en-US" sz="2600" baseline="-25000" dirty="0" err="1">
                <a:ea typeface="Times New Roman" panose="02020603050405020304" pitchFamily="18" charset="0"/>
                <a:cs typeface="Times New Roman" panose="02020603050405020304" pitchFamily="18" charset="0"/>
              </a:rPr>
              <a:t>n</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bo’ladigan</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detal</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tutashmalar</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soni</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n</a:t>
            </a:r>
            <a:r>
              <a:rPr lang="en-US" sz="2600" baseline="-25000" dirty="0" err="1">
                <a:ea typeface="Times New Roman" panose="02020603050405020304" pitchFamily="18" charset="0"/>
                <a:cs typeface="Times New Roman" panose="02020603050405020304" pitchFamily="18" charset="0"/>
              </a:rPr>
              <a:t>i</a:t>
            </a:r>
            <a:r>
              <a:rPr lang="en-US" sz="2600" dirty="0">
                <a:ea typeface="Times New Roman" panose="02020603050405020304" pitchFamily="18" charset="0"/>
                <a:cs typeface="Times New Roman" panose="02020603050405020304" pitchFamily="18" charset="0"/>
              </a:rPr>
              <a:t> - </a:t>
            </a:r>
            <a:r>
              <a:rPr lang="en-US" sz="2600" dirty="0" err="1">
                <a:ea typeface="Times New Roman" panose="02020603050405020304" pitchFamily="18" charset="0"/>
                <a:cs typeface="Times New Roman" panose="02020603050405020304" pitchFamily="18" charset="0"/>
              </a:rPr>
              <a:t>berilgan</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bosib</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o’tish</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yo’li</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oraligiga</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ega</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bo’lgan</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detal</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tutashmalar</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soni</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n</a:t>
            </a:r>
            <a:r>
              <a:rPr lang="en-US" sz="2600" baseline="-25000" dirty="0" err="1">
                <a:ea typeface="Times New Roman" panose="02020603050405020304" pitchFamily="18" charset="0"/>
                <a:cs typeface="Times New Roman" panose="02020603050405020304" pitchFamily="18" charset="0"/>
              </a:rPr>
              <a:t>i</a:t>
            </a:r>
            <a:r>
              <a:rPr lang="en-US" sz="2600" dirty="0">
                <a:ea typeface="Times New Roman" panose="02020603050405020304" pitchFamily="18" charset="0"/>
                <a:cs typeface="Times New Roman" panose="02020603050405020304" pitchFamily="18" charset="0"/>
              </a:rPr>
              <a:t> =</a:t>
            </a:r>
            <a:r>
              <a:rPr lang="ru-RU" sz="2600" dirty="0">
                <a:ea typeface="Times New Roman" panose="02020603050405020304" pitchFamily="18" charset="0"/>
                <a:cs typeface="Times New Roman" panose="02020603050405020304" pitchFamily="18" charset="0"/>
                <a:sym typeface="Symbol" panose="05050102010706020507" pitchFamily="18" charset="2"/>
              </a:rPr>
              <a:t></a:t>
            </a:r>
            <a:r>
              <a:rPr lang="en-US" sz="2600" dirty="0" err="1" smtClean="0">
                <a:ea typeface="Times New Roman" panose="02020603050405020304" pitchFamily="18" charset="0"/>
                <a:cs typeface="Times New Roman" panose="02020603050405020304" pitchFamily="18" charset="0"/>
              </a:rPr>
              <a:t>n</a:t>
            </a:r>
            <a:r>
              <a:rPr lang="en-US" sz="2600" baseline="-25000" dirty="0" err="1" smtClean="0">
                <a:ea typeface="Times New Roman" panose="02020603050405020304" pitchFamily="18" charset="0"/>
                <a:cs typeface="Times New Roman" panose="02020603050405020304" pitchFamily="18" charset="0"/>
              </a:rPr>
              <a:t>k</a:t>
            </a:r>
            <a:endParaRPr lang="en-US" sz="2600" dirty="0"/>
          </a:p>
        </p:txBody>
      </p:sp>
      <p:sp>
        <p:nvSpPr>
          <p:cNvPr id="2" name="Rectangle 2"/>
          <p:cNvSpPr>
            <a:spLocks noChangeArrowheads="1"/>
          </p:cNvSpPr>
          <p:nvPr/>
        </p:nvSpPr>
        <p:spPr bwMode="auto">
          <a:xfrm>
            <a:off x="-219075" y="133350"/>
            <a:ext cx="1282536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graphicFrame>
        <p:nvGraphicFramePr>
          <p:cNvPr id="4" name="Объект 3"/>
          <p:cNvGraphicFramePr>
            <a:graphicFrameLocks noChangeAspect="1"/>
          </p:cNvGraphicFramePr>
          <p:nvPr>
            <p:extLst>
              <p:ext uri="{D42A27DB-BD31-4B8C-83A1-F6EECF244321}">
                <p14:modId xmlns:p14="http://schemas.microsoft.com/office/powerpoint/2010/main" val="2595360714"/>
              </p:ext>
            </p:extLst>
          </p:nvPr>
        </p:nvGraphicFramePr>
        <p:xfrm>
          <a:off x="4669604" y="1378744"/>
          <a:ext cx="1483545" cy="774662"/>
        </p:xfrm>
        <a:graphic>
          <a:graphicData uri="http://schemas.openxmlformats.org/presentationml/2006/ole">
            <mc:AlternateContent xmlns:mc="http://schemas.openxmlformats.org/markup-compatibility/2006">
              <mc:Choice xmlns:v="urn:schemas-microsoft-com:vml" Requires="v">
                <p:oleObj spid="_x0000_s28679" name="Уравнение" r:id="rId3" imgW="901309" imgH="495085" progId="Equation.3">
                  <p:embed/>
                </p:oleObj>
              </mc:Choice>
              <mc:Fallback>
                <p:oleObj name="Уравнение" r:id="rId3" imgW="901309" imgH="495085"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69604" y="1378744"/>
                        <a:ext cx="1483545" cy="774662"/>
                      </a:xfrm>
                      <a:prstGeom prst="rect">
                        <a:avLst/>
                      </a:prstGeom>
                      <a:noFill/>
                    </p:spPr>
                  </p:pic>
                </p:oleObj>
              </mc:Fallback>
            </mc:AlternateContent>
          </a:graphicData>
        </a:graphic>
      </p:graphicFrame>
      <p:sp>
        <p:nvSpPr>
          <p:cNvPr id="5" name="Rectangle 4"/>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6" name="Объект 5"/>
          <p:cNvGraphicFramePr>
            <a:graphicFrameLocks noChangeAspect="1"/>
          </p:cNvGraphicFramePr>
          <p:nvPr>
            <p:extLst>
              <p:ext uri="{D42A27DB-BD31-4B8C-83A1-F6EECF244321}">
                <p14:modId xmlns:p14="http://schemas.microsoft.com/office/powerpoint/2010/main" val="1117867901"/>
              </p:ext>
            </p:extLst>
          </p:nvPr>
        </p:nvGraphicFramePr>
        <p:xfrm>
          <a:off x="3913799" y="2726910"/>
          <a:ext cx="4078651" cy="795337"/>
        </p:xfrm>
        <a:graphic>
          <a:graphicData uri="http://schemas.openxmlformats.org/presentationml/2006/ole">
            <mc:AlternateContent xmlns:mc="http://schemas.openxmlformats.org/markup-compatibility/2006">
              <mc:Choice xmlns:v="urn:schemas-microsoft-com:vml" Requires="v">
                <p:oleObj spid="_x0000_s28680" name="Уравнение" r:id="rId5" imgW="2539800" imgH="495000" progId="Equation.3">
                  <p:embed/>
                </p:oleObj>
              </mc:Choice>
              <mc:Fallback>
                <p:oleObj name="Уравнение" r:id="rId5" imgW="2539800" imgH="495000" progId="Equation.3">
                  <p:embed/>
                  <p:pic>
                    <p:nvPicPr>
                      <p:cNvPr id="0" name="Object 3"/>
                      <p:cNvPicPr>
                        <a:picLocks noChangeAspect="1" noChangeArrowheads="1"/>
                      </p:cNvPicPr>
                      <p:nvPr/>
                    </p:nvPicPr>
                    <p:blipFill>
                      <a:blip r:embed="rId6"/>
                      <a:srcRect/>
                      <a:stretch>
                        <a:fillRect/>
                      </a:stretch>
                    </p:blipFill>
                    <p:spPr bwMode="auto">
                      <a:xfrm>
                        <a:off x="3913799" y="2726910"/>
                        <a:ext cx="4078651" cy="795337"/>
                      </a:xfrm>
                      <a:prstGeom prst="rect">
                        <a:avLst/>
                      </a:prstGeom>
                      <a:noFill/>
                    </p:spPr>
                  </p:pic>
                </p:oleObj>
              </mc:Fallback>
            </mc:AlternateContent>
          </a:graphicData>
        </a:graphic>
      </p:graphicFrame>
    </p:spTree>
    <p:extLst>
      <p:ext uri="{BB962C8B-B14F-4D97-AF65-F5344CB8AC3E}">
        <p14:creationId xmlns:p14="http://schemas.microsoft.com/office/powerpoint/2010/main" val="322706009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685800" y="123825"/>
            <a:ext cx="10394707" cy="5419725"/>
          </a:xfrm>
        </p:spPr>
        <p:txBody>
          <a:bodyPr>
            <a:noAutofit/>
          </a:bodyPr>
          <a:lstStyle/>
          <a:p>
            <a:pPr marL="0" indent="0" algn="just">
              <a:lnSpc>
                <a:spcPct val="100000"/>
              </a:lnSpc>
              <a:spcBef>
                <a:spcPts val="0"/>
              </a:spcBef>
              <a:buNone/>
            </a:pPr>
            <a:r>
              <a:rPr lang="en-US" sz="2800" dirty="0" err="1">
                <a:ea typeface="Times New Roman" panose="02020603050405020304" pitchFamily="18" charset="0"/>
                <a:cs typeface="Times New Roman" panose="02020603050405020304" pitchFamily="18" charset="0"/>
              </a:rPr>
              <a:t>Guruhlar</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orasidagi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dispersiya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kattaligi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ma’lum</a:t>
            </a:r>
            <a:r>
              <a:rPr lang="en-US" sz="2800" dirty="0">
                <a:ea typeface="Times New Roman" panose="02020603050405020304" pitchFamily="18" charset="0"/>
                <a:cs typeface="Times New Roman" panose="02020603050405020304" pitchFamily="18" charset="0"/>
              </a:rPr>
              <a:t> m</a:t>
            </a:r>
            <a:r>
              <a:rPr lang="en-US" sz="2800" baseline="-25000" dirty="0">
                <a:ea typeface="Times New Roman" panose="02020603050405020304" pitchFamily="18" charset="0"/>
                <a:cs typeface="Times New Roman" panose="02020603050405020304" pitchFamily="18" charset="0"/>
              </a:rPr>
              <a:t>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o’rtacha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yeyilish</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qiymatlarida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bosib</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o’tishning</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har</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bir</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oraligi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va</a:t>
            </a:r>
            <a:r>
              <a:rPr lang="en-US" sz="2800" dirty="0">
                <a:ea typeface="Times New Roman" panose="02020603050405020304" pitchFamily="18" charset="0"/>
                <a:cs typeface="Times New Roman" panose="02020603050405020304" pitchFamily="18" charset="0"/>
              </a:rPr>
              <a:t> m </a:t>
            </a:r>
            <a:r>
              <a:rPr lang="en-US" sz="2800" dirty="0" err="1">
                <a:ea typeface="Times New Roman" panose="02020603050405020304" pitchFamily="18" charset="0"/>
                <a:cs typeface="Times New Roman" panose="02020603050405020304" pitchFamily="18" charset="0"/>
              </a:rPr>
              <a:t>ning</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barcha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i-guruhlari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bo’yicha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aniqlanadi</a:t>
            </a:r>
            <a:r>
              <a:rPr lang="en-US" sz="2800" dirty="0" smtClean="0">
                <a:ea typeface="Times New Roman" panose="02020603050405020304" pitchFamily="18" charset="0"/>
                <a:cs typeface="Times New Roman" panose="02020603050405020304" pitchFamily="18" charset="0"/>
              </a:rPr>
              <a:t>:</a:t>
            </a:r>
          </a:p>
          <a:p>
            <a:pPr marL="0" indent="0" algn="just">
              <a:lnSpc>
                <a:spcPct val="100000"/>
              </a:lnSpc>
              <a:spcBef>
                <a:spcPts val="0"/>
              </a:spcBef>
              <a:buNone/>
            </a:pPr>
            <a:endParaRPr lang="en-US" sz="2800" dirty="0" smtClean="0">
              <a:ea typeface="Times New Roman" panose="02020603050405020304" pitchFamily="18" charset="0"/>
              <a:cs typeface="Times New Roman" panose="02020603050405020304" pitchFamily="18" charset="0"/>
            </a:endParaRPr>
          </a:p>
          <a:p>
            <a:pPr marL="0" indent="0" algn="just">
              <a:lnSpc>
                <a:spcPct val="100000"/>
              </a:lnSpc>
              <a:spcBef>
                <a:spcPts val="0"/>
              </a:spcBef>
              <a:buNone/>
            </a:pPr>
            <a:endParaRPr lang="en-US" sz="2800" dirty="0">
              <a:ea typeface="Times New Roman" panose="02020603050405020304" pitchFamily="18" charset="0"/>
              <a:cs typeface="Times New Roman" panose="02020603050405020304" pitchFamily="18" charset="0"/>
            </a:endParaRPr>
          </a:p>
          <a:p>
            <a:pPr marL="0" indent="0" algn="just">
              <a:lnSpc>
                <a:spcPct val="100000"/>
              </a:lnSpc>
              <a:spcBef>
                <a:spcPts val="0"/>
              </a:spcBef>
              <a:buNone/>
            </a:pPr>
            <a:endParaRPr lang="en-US" sz="2800" dirty="0" smtClean="0">
              <a:ea typeface="Times New Roman" panose="02020603050405020304" pitchFamily="18" charset="0"/>
              <a:cs typeface="Times New Roman" panose="02020603050405020304" pitchFamily="18" charset="0"/>
            </a:endParaRPr>
          </a:p>
          <a:p>
            <a:pPr marL="0" indent="0" algn="just">
              <a:lnSpc>
                <a:spcPct val="100000"/>
              </a:lnSpc>
              <a:spcBef>
                <a:spcPts val="0"/>
              </a:spcBef>
              <a:buNone/>
            </a:pPr>
            <a:r>
              <a:rPr lang="en-US" sz="2800" dirty="0" err="1">
                <a:ea typeface="Times New Roman" panose="02020603050405020304" pitchFamily="18" charset="0"/>
              </a:rPr>
              <a:t>bu</a:t>
            </a:r>
            <a:r>
              <a:rPr lang="en-US" sz="2800" dirty="0">
                <a:ea typeface="Times New Roman" panose="02020603050405020304" pitchFamily="18" charset="0"/>
              </a:rPr>
              <a:t> </a:t>
            </a:r>
            <a:r>
              <a:rPr lang="en-US" sz="2800" dirty="0" err="1">
                <a:ea typeface="Times New Roman" panose="02020603050405020304" pitchFamily="18" charset="0"/>
              </a:rPr>
              <a:t>yerda</a:t>
            </a:r>
            <a:r>
              <a:rPr lang="en-US" sz="2800" dirty="0">
                <a:ea typeface="Times New Roman" panose="02020603050405020304" pitchFamily="18" charset="0"/>
              </a:rPr>
              <a:t>: </a:t>
            </a:r>
            <a:r>
              <a:rPr lang="en-US" sz="2800" dirty="0" smtClean="0">
                <a:ea typeface="Times New Roman" panose="02020603050405020304" pitchFamily="18" charset="0"/>
              </a:rPr>
              <a:t>                    </a:t>
            </a:r>
            <a:r>
              <a:rPr lang="en-US" sz="2800" dirty="0" smtClean="0">
                <a:ea typeface="Times New Roman" panose="02020603050405020304" pitchFamily="18" charset="0"/>
                <a:cs typeface="Times New Roman" panose="02020603050405020304" pitchFamily="18" charset="0"/>
              </a:rPr>
              <a:t> </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bosib</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o’tish</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yo’lining</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barcha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i</a:t>
            </a:r>
            <a:r>
              <a:rPr lang="en-US" sz="2800" dirty="0">
                <a:ea typeface="Times New Roman" panose="02020603050405020304" pitchFamily="18" charset="0"/>
                <a:cs typeface="Times New Roman" panose="02020603050405020304" pitchFamily="18" charset="0"/>
              </a:rPr>
              <a:t> - </a:t>
            </a:r>
            <a:r>
              <a:rPr lang="en-US" sz="2800" dirty="0" err="1">
                <a:ea typeface="Times New Roman" panose="02020603050405020304" pitchFamily="18" charset="0"/>
                <a:cs typeface="Times New Roman" panose="02020603050405020304" pitchFamily="18" charset="0"/>
              </a:rPr>
              <a:t>oraliqlardagi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o’rtacha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yeyilish</a:t>
            </a:r>
            <a:r>
              <a:rPr lang="en-US" sz="2800" dirty="0" smtClean="0">
                <a:ea typeface="Times New Roman" panose="02020603050405020304" pitchFamily="18" charset="0"/>
                <a:cs typeface="Times New Roman" panose="02020603050405020304" pitchFamily="18" charset="0"/>
              </a:rPr>
              <a:t>.</a:t>
            </a:r>
          </a:p>
          <a:p>
            <a:pPr marL="0" indent="0" algn="just">
              <a:lnSpc>
                <a:spcPct val="100000"/>
              </a:lnSpc>
              <a:spcBef>
                <a:spcPts val="0"/>
              </a:spcBef>
              <a:buNone/>
            </a:pPr>
            <a:endParaRPr lang="ru-RU" sz="2800" dirty="0">
              <a:ea typeface="Times New Roman" panose="02020603050405020304" pitchFamily="18" charset="0"/>
              <a:cs typeface="Times New Roman" panose="02020603050405020304" pitchFamily="18" charset="0"/>
            </a:endParaRPr>
          </a:p>
          <a:p>
            <a:pPr marL="0" indent="0" algn="just">
              <a:lnSpc>
                <a:spcPct val="100000"/>
              </a:lnSpc>
              <a:spcBef>
                <a:spcPts val="0"/>
              </a:spcBef>
              <a:buNone/>
            </a:pPr>
            <a:r>
              <a:rPr lang="en-US" sz="2800" dirty="0" err="1">
                <a:ea typeface="Times New Roman" panose="02020603050405020304" pitchFamily="18" charset="0"/>
                <a:cs typeface="Times New Roman" panose="02020603050405020304" pitchFamily="18" charset="0"/>
              </a:rPr>
              <a:t>Guruhlar</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orasidagi</a:t>
            </a:r>
            <a:r>
              <a:rPr lang="en-US" sz="2800" dirty="0">
                <a:ea typeface="Times New Roman" panose="02020603050405020304" pitchFamily="18" charset="0"/>
                <a:cs typeface="Times New Roman" panose="02020603050405020304" pitchFamily="18" charset="0"/>
              </a:rPr>
              <a:t> m</a:t>
            </a:r>
            <a:r>
              <a:rPr lang="en-US" sz="2800" baseline="30000" dirty="0">
                <a:ea typeface="Times New Roman" panose="02020603050405020304" pitchFamily="18" charset="0"/>
                <a:cs typeface="Times New Roman" panose="02020603050405020304" pitchFamily="18" charset="0"/>
              </a:rPr>
              <a:t>2</a:t>
            </a:r>
            <a:r>
              <a:rPr lang="en-US" sz="2800" baseline="-25000" dirty="0">
                <a:ea typeface="Times New Roman" panose="02020603050405020304" pitchFamily="18" charset="0"/>
                <a:cs typeface="Times New Roman" panose="02020603050405020304" pitchFamily="18" charset="0"/>
                <a:sym typeface="Symbol" panose="05050102010706020507" pitchFamily="18" charset="2"/>
              </a:rPr>
              <a:t></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dispersiya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omil</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belgisi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ko’rilayotgan</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misolda</a:t>
            </a:r>
            <a:r>
              <a:rPr lang="en-US" sz="2800" dirty="0">
                <a:ea typeface="Times New Roman" panose="02020603050405020304" pitchFamily="18" charset="0"/>
                <a:cs typeface="Times New Roman" panose="02020603050405020304" pitchFamily="18" charset="0"/>
              </a:rPr>
              <a:t> - </a:t>
            </a:r>
            <a:r>
              <a:rPr lang="en-US" sz="2800" dirty="0" err="1">
                <a:ea typeface="Times New Roman" panose="02020603050405020304" pitchFamily="18" charset="0"/>
                <a:cs typeface="Times New Roman" panose="02020603050405020304" pitchFamily="18" charset="0"/>
              </a:rPr>
              <a:t>bosib</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o’tilgan</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yo’l</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hisobiga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kelib</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chiqadigan</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tarqalishni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tavsiflaydi</a:t>
            </a:r>
            <a:r>
              <a:rPr lang="en-US" sz="2800" dirty="0" smtClean="0">
                <a:ea typeface="Times New Roman" panose="02020603050405020304" pitchFamily="18" charset="0"/>
                <a:cs typeface="Times New Roman" panose="02020603050405020304" pitchFamily="18" charset="0"/>
              </a:rPr>
              <a:t>.</a:t>
            </a:r>
            <a:endParaRPr lang="en-US" sz="2400" dirty="0">
              <a:latin typeface="+mj-lt"/>
            </a:endParaRPr>
          </a:p>
        </p:txBody>
      </p:sp>
      <p:sp>
        <p:nvSpPr>
          <p:cNvPr id="2"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4" name="Объект 3"/>
          <p:cNvGraphicFramePr>
            <a:graphicFrameLocks noChangeAspect="1"/>
          </p:cNvGraphicFramePr>
          <p:nvPr>
            <p:extLst>
              <p:ext uri="{D42A27DB-BD31-4B8C-83A1-F6EECF244321}">
                <p14:modId xmlns:p14="http://schemas.microsoft.com/office/powerpoint/2010/main" val="3188364062"/>
              </p:ext>
            </p:extLst>
          </p:nvPr>
        </p:nvGraphicFramePr>
        <p:xfrm>
          <a:off x="4330577" y="1670547"/>
          <a:ext cx="2670298" cy="991825"/>
        </p:xfrm>
        <a:graphic>
          <a:graphicData uri="http://schemas.openxmlformats.org/presentationml/2006/ole">
            <mc:AlternateContent xmlns:mc="http://schemas.openxmlformats.org/markup-compatibility/2006">
              <mc:Choice xmlns:v="urn:schemas-microsoft-com:vml" Requires="v">
                <p:oleObj spid="_x0000_s29705" name="Уравнение" r:id="rId3" imgW="1333500" imgH="495300" progId="Equation.3">
                  <p:embed/>
                </p:oleObj>
              </mc:Choice>
              <mc:Fallback>
                <p:oleObj name="Уравнение" r:id="rId3" imgW="1333500" imgH="495300"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330577" y="1670547"/>
                        <a:ext cx="2670298" cy="991825"/>
                      </a:xfrm>
                      <a:prstGeom prst="rect">
                        <a:avLst/>
                      </a:prstGeom>
                      <a:noFill/>
                    </p:spPr>
                  </p:pic>
                </p:oleObj>
              </mc:Fallback>
            </mc:AlternateContent>
          </a:graphicData>
        </a:graphic>
      </p:graphicFrame>
      <p:sp>
        <p:nvSpPr>
          <p:cNvPr id="5" name="Rectangle 4"/>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6" name="Объект 5"/>
          <p:cNvGraphicFramePr>
            <a:graphicFrameLocks noChangeAspect="1"/>
          </p:cNvGraphicFramePr>
          <p:nvPr>
            <p:extLst>
              <p:ext uri="{D42A27DB-BD31-4B8C-83A1-F6EECF244321}">
                <p14:modId xmlns:p14="http://schemas.microsoft.com/office/powerpoint/2010/main" val="4189280093"/>
              </p:ext>
            </p:extLst>
          </p:nvPr>
        </p:nvGraphicFramePr>
        <p:xfrm>
          <a:off x="2324099" y="2555577"/>
          <a:ext cx="1323975" cy="786110"/>
        </p:xfrm>
        <a:graphic>
          <a:graphicData uri="http://schemas.openxmlformats.org/presentationml/2006/ole">
            <mc:AlternateContent xmlns:mc="http://schemas.openxmlformats.org/markup-compatibility/2006">
              <mc:Choice xmlns:v="urn:schemas-microsoft-com:vml" Requires="v">
                <p:oleObj spid="_x0000_s29706" name="Уравнение" r:id="rId5" imgW="812447" imgH="482391" progId="Equation.3">
                  <p:embed/>
                </p:oleObj>
              </mc:Choice>
              <mc:Fallback>
                <p:oleObj name="Уравнение" r:id="rId5" imgW="812447" imgH="482391" progId="Equation.3">
                  <p:embed/>
                  <p:pic>
                    <p:nvPicPr>
                      <p:cNvPr id="0" name="Object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324099" y="2555577"/>
                        <a:ext cx="1323975" cy="786110"/>
                      </a:xfrm>
                      <a:prstGeom prst="rect">
                        <a:avLst/>
                      </a:prstGeom>
                      <a:noFill/>
                    </p:spPr>
                  </p:pic>
                </p:oleObj>
              </mc:Fallback>
            </mc:AlternateContent>
          </a:graphicData>
        </a:graphic>
      </p:graphicFrame>
    </p:spTree>
    <p:extLst>
      <p:ext uri="{BB962C8B-B14F-4D97-AF65-F5344CB8AC3E}">
        <p14:creationId xmlns:p14="http://schemas.microsoft.com/office/powerpoint/2010/main" val="236948065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685800" y="123825"/>
            <a:ext cx="10394707" cy="5419725"/>
          </a:xfrm>
        </p:spPr>
        <p:txBody>
          <a:bodyPr>
            <a:noAutofit/>
          </a:bodyPr>
          <a:lstStyle/>
          <a:p>
            <a:pPr marL="0" indent="0" algn="just">
              <a:lnSpc>
                <a:spcPct val="100000"/>
              </a:lnSpc>
              <a:spcBef>
                <a:spcPts val="0"/>
              </a:spcBef>
              <a:spcAft>
                <a:spcPts val="0"/>
              </a:spcAft>
              <a:buNone/>
            </a:pPr>
            <a:r>
              <a:rPr lang="en-US" sz="2800" dirty="0" err="1">
                <a:ea typeface="Times New Roman" panose="02020603050405020304" pitchFamily="18" charset="0"/>
                <a:cs typeface="Times New Roman" panose="02020603050405020304" pitchFamily="18" charset="0"/>
              </a:rPr>
              <a:t>Guruhlar</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orasidagi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dispersiyadan</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tashqari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boshqa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omillar</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hisobiga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tarqalish</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ko’rsatkichi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sifatida</a:t>
            </a:r>
            <a:r>
              <a:rPr lang="en-US" sz="2800" dirty="0">
                <a:ea typeface="Times New Roman" panose="02020603050405020304" pitchFamily="18" charset="0"/>
                <a:cs typeface="Times New Roman" panose="02020603050405020304" pitchFamily="18" charset="0"/>
              </a:rPr>
              <a:t> m</a:t>
            </a:r>
            <a:r>
              <a:rPr lang="en-US" sz="2800" baseline="30000" dirty="0">
                <a:ea typeface="Times New Roman" panose="02020603050405020304" pitchFamily="18" charset="0"/>
                <a:cs typeface="Times New Roman" panose="02020603050405020304" pitchFamily="18" charset="0"/>
              </a:rPr>
              <a:t>2</a:t>
            </a:r>
            <a:r>
              <a:rPr lang="en-US" sz="2800" baseline="-25000" dirty="0">
                <a:ea typeface="Times New Roman" panose="02020603050405020304" pitchFamily="18" charset="0"/>
                <a:cs typeface="Times New Roman" panose="02020603050405020304" pitchFamily="18" charset="0"/>
                <a:sym typeface="Symbol" panose="05050102010706020507" pitchFamily="18" charset="2"/>
              </a:rPr>
              <a:t></a:t>
            </a:r>
            <a:r>
              <a:rPr lang="en-US" sz="2800" baseline="-250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dispersiyani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hisoblash</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mumkin</a:t>
            </a:r>
            <a:r>
              <a:rPr lang="en-US" sz="2800" dirty="0">
                <a:ea typeface="Times New Roman" panose="02020603050405020304" pitchFamily="18" charset="0"/>
                <a:cs typeface="Times New Roman" panose="02020603050405020304" pitchFamily="18" charset="0"/>
              </a:rPr>
              <a:t> (agar  </a:t>
            </a:r>
            <a:r>
              <a:rPr lang="en-US" sz="2800" dirty="0" err="1">
                <a:ea typeface="Times New Roman" panose="02020603050405020304" pitchFamily="18" charset="0"/>
                <a:cs typeface="Times New Roman" panose="02020603050405020304" pitchFamily="18" charset="0"/>
              </a:rPr>
              <a:t>bosib</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o’tishdan</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tashqari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boshqa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omillar</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shunday</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nomlansa</a:t>
            </a:r>
            <a:r>
              <a:rPr lang="en-US" sz="2800" dirty="0">
                <a:ea typeface="Times New Roman" panose="02020603050405020304" pitchFamily="18" charset="0"/>
                <a:cs typeface="Times New Roman" panose="02020603050405020304" pitchFamily="18" charset="0"/>
              </a:rPr>
              <a:t>). Bu </a:t>
            </a:r>
            <a:r>
              <a:rPr lang="en-US" sz="2800" dirty="0" err="1">
                <a:ea typeface="Times New Roman" panose="02020603050405020304" pitchFamily="18" charset="0"/>
                <a:cs typeface="Times New Roman" panose="02020603050405020304" pitchFamily="18" charset="0"/>
              </a:rPr>
              <a:t>dispersiyani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bosib</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o’tilgan</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yo’llar</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bosib</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o’tilgan</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yo’l</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oraliqlari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guruhlari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dispersiyasi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ko’rsatkichlarining</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o’rtachasi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sifatida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aniqlash</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mumkin</a:t>
            </a:r>
            <a:r>
              <a:rPr lang="en-US" sz="2800" dirty="0">
                <a:ea typeface="Times New Roman" panose="02020603050405020304" pitchFamily="18" charset="0"/>
                <a:cs typeface="Times New Roman" panose="02020603050405020304" pitchFamily="18" charset="0"/>
              </a:rPr>
              <a:t> [12</a:t>
            </a:r>
            <a:r>
              <a:rPr lang="en-US" sz="2800" dirty="0" smtClean="0">
                <a:ea typeface="Times New Roman" panose="02020603050405020304" pitchFamily="18" charset="0"/>
                <a:cs typeface="Times New Roman" panose="02020603050405020304" pitchFamily="18" charset="0"/>
              </a:rPr>
              <a:t>]:</a:t>
            </a:r>
          </a:p>
          <a:p>
            <a:pPr marL="0" indent="0" algn="just">
              <a:lnSpc>
                <a:spcPct val="100000"/>
              </a:lnSpc>
              <a:spcBef>
                <a:spcPts val="0"/>
              </a:spcBef>
              <a:spcAft>
                <a:spcPts val="0"/>
              </a:spcAft>
              <a:buNone/>
            </a:pPr>
            <a:endParaRPr lang="en-US" sz="2800" dirty="0">
              <a:ea typeface="Times New Roman" panose="02020603050405020304" pitchFamily="18" charset="0"/>
              <a:cs typeface="Times New Roman" panose="02020603050405020304" pitchFamily="18" charset="0"/>
            </a:endParaRPr>
          </a:p>
          <a:p>
            <a:pPr marL="0" indent="0" algn="just">
              <a:lnSpc>
                <a:spcPct val="100000"/>
              </a:lnSpc>
              <a:spcBef>
                <a:spcPts val="0"/>
              </a:spcBef>
              <a:spcAft>
                <a:spcPts val="0"/>
              </a:spcAft>
              <a:buNone/>
            </a:pPr>
            <a:endParaRPr lang="en-US" sz="2800" dirty="0" smtClean="0">
              <a:ea typeface="Times New Roman" panose="02020603050405020304" pitchFamily="18" charset="0"/>
              <a:cs typeface="Times New Roman" panose="02020603050405020304" pitchFamily="18" charset="0"/>
            </a:endParaRPr>
          </a:p>
          <a:p>
            <a:pPr marL="0" indent="0" algn="just">
              <a:lnSpc>
                <a:spcPct val="100000"/>
              </a:lnSpc>
              <a:spcBef>
                <a:spcPts val="0"/>
              </a:spcBef>
              <a:spcAft>
                <a:spcPts val="0"/>
              </a:spcAft>
              <a:buNone/>
            </a:pPr>
            <a:endParaRPr lang="en-US" sz="2800" dirty="0" smtClean="0">
              <a:ea typeface="Times New Roman" panose="02020603050405020304" pitchFamily="18" charset="0"/>
              <a:cs typeface="Times New Roman" panose="02020603050405020304" pitchFamily="18" charset="0"/>
            </a:endParaRPr>
          </a:p>
          <a:p>
            <a:pPr indent="0" algn="just">
              <a:lnSpc>
                <a:spcPct val="100000"/>
              </a:lnSpc>
              <a:spcBef>
                <a:spcPts val="0"/>
              </a:spcBef>
              <a:spcAft>
                <a:spcPts val="0"/>
              </a:spcAft>
              <a:buNone/>
            </a:pPr>
            <a:r>
              <a:rPr lang="en-US" sz="2800" dirty="0" err="1" smtClean="0">
                <a:ea typeface="Times New Roman" panose="02020603050405020304" pitchFamily="18" charset="0"/>
                <a:cs typeface="Times New Roman" panose="02020603050405020304" pitchFamily="18" charset="0"/>
              </a:rPr>
              <a:t>Keltirilgan</a:t>
            </a:r>
            <a:r>
              <a:rPr lang="en-US" sz="2800" dirty="0" smtClean="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uslubiyatni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aniq</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misolda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oson</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tushunish</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mumkin</a:t>
            </a:r>
            <a:r>
              <a:rPr lang="en-US" sz="2800" dirty="0" smtClean="0">
                <a:ea typeface="Times New Roman" panose="02020603050405020304" pitchFamily="18" charset="0"/>
                <a:cs typeface="Times New Roman" panose="02020603050405020304" pitchFamily="18" charset="0"/>
              </a:rPr>
              <a:t>.</a:t>
            </a:r>
            <a:endParaRPr lang="en-US" sz="2800" dirty="0"/>
          </a:p>
        </p:txBody>
      </p:sp>
      <p:sp>
        <p:nvSpPr>
          <p:cNvPr id="2"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4" name="Объект 3"/>
          <p:cNvGraphicFramePr>
            <a:graphicFrameLocks noChangeAspect="1"/>
          </p:cNvGraphicFramePr>
          <p:nvPr>
            <p:extLst>
              <p:ext uri="{D42A27DB-BD31-4B8C-83A1-F6EECF244321}">
                <p14:modId xmlns:p14="http://schemas.microsoft.com/office/powerpoint/2010/main" val="1964536651"/>
              </p:ext>
            </p:extLst>
          </p:nvPr>
        </p:nvGraphicFramePr>
        <p:xfrm>
          <a:off x="2457449" y="3390900"/>
          <a:ext cx="5580185" cy="1066800"/>
        </p:xfrm>
        <a:graphic>
          <a:graphicData uri="http://schemas.openxmlformats.org/presentationml/2006/ole">
            <mc:AlternateContent xmlns:mc="http://schemas.openxmlformats.org/markup-compatibility/2006">
              <mc:Choice xmlns:v="urn:schemas-microsoft-com:vml" Requires="v">
                <p:oleObj spid="_x0000_s30724" name="Уравнение" r:id="rId3" imgW="2590800" imgH="495300" progId="Equation.3">
                  <p:embed/>
                </p:oleObj>
              </mc:Choice>
              <mc:Fallback>
                <p:oleObj name="Уравнение" r:id="rId3" imgW="2590800" imgH="495300"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57449" y="3390900"/>
                        <a:ext cx="5580185" cy="1066800"/>
                      </a:xfrm>
                      <a:prstGeom prst="rect">
                        <a:avLst/>
                      </a:prstGeom>
                      <a:noFill/>
                    </p:spPr>
                  </p:pic>
                </p:oleObj>
              </mc:Fallback>
            </mc:AlternateContent>
          </a:graphicData>
        </a:graphic>
      </p:graphicFrame>
    </p:spTree>
    <p:extLst>
      <p:ext uri="{BB962C8B-B14F-4D97-AF65-F5344CB8AC3E}">
        <p14:creationId xmlns:p14="http://schemas.microsoft.com/office/powerpoint/2010/main" val="62711115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685800" y="123825"/>
            <a:ext cx="10394707" cy="5419725"/>
          </a:xfrm>
        </p:spPr>
        <p:txBody>
          <a:bodyPr>
            <a:noAutofit/>
          </a:bodyPr>
          <a:lstStyle/>
          <a:p>
            <a:pPr marL="0" indent="0" algn="just">
              <a:lnSpc>
                <a:spcPct val="150000"/>
              </a:lnSpc>
              <a:spcAft>
                <a:spcPts val="0"/>
              </a:spcAft>
              <a:buNone/>
            </a:pPr>
            <a:r>
              <a:rPr lang="en-US" sz="2800" dirty="0" err="1">
                <a:ea typeface="Times New Roman" panose="02020603050405020304" pitchFamily="18" charset="0"/>
                <a:cs typeface="Times New Roman" panose="02020603050405020304" pitchFamily="18" charset="0"/>
              </a:rPr>
              <a:t>Masalan</a:t>
            </a:r>
            <a:r>
              <a:rPr lang="en-US" sz="2800" dirty="0">
                <a:ea typeface="Times New Roman" panose="02020603050405020304" pitchFamily="18" charset="0"/>
                <a:cs typeface="Times New Roman" panose="02020603050405020304" pitchFamily="18" charset="0"/>
              </a:rPr>
              <a:t>, </a:t>
            </a:r>
            <a:r>
              <a:rPr lang="en-US" sz="2800" i="1" dirty="0">
                <a:ea typeface="Times New Roman" panose="02020603050405020304" pitchFamily="18" charset="0"/>
                <a:cs typeface="Times New Roman" panose="02020603050405020304" pitchFamily="18" charset="0"/>
              </a:rPr>
              <a:t>l</a:t>
            </a:r>
            <a:r>
              <a:rPr lang="en-US" sz="2800" dirty="0">
                <a:ea typeface="Times New Roman" panose="02020603050405020304" pitchFamily="18" charset="0"/>
                <a:cs typeface="Times New Roman" panose="02020603050405020304" pitchFamily="18" charset="0"/>
              </a:rPr>
              <a:t>=10 </a:t>
            </a:r>
            <a:r>
              <a:rPr lang="en-US" sz="2800" dirty="0" err="1">
                <a:ea typeface="Times New Roman" panose="02020603050405020304" pitchFamily="18" charset="0"/>
                <a:cs typeface="Times New Roman" panose="02020603050405020304" pitchFamily="18" charset="0"/>
              </a:rPr>
              <a:t>dan</a:t>
            </a:r>
            <a:r>
              <a:rPr lang="en-US" sz="2800" dirty="0">
                <a:ea typeface="Times New Roman" panose="02020603050405020304" pitchFamily="18" charset="0"/>
                <a:cs typeface="Times New Roman" panose="02020603050405020304" pitchFamily="18" charset="0"/>
              </a:rPr>
              <a:t> 20000 km </a:t>
            </a:r>
            <a:r>
              <a:rPr lang="en-US" sz="2800" dirty="0" err="1">
                <a:ea typeface="Times New Roman" panose="02020603050405020304" pitchFamily="18" charset="0"/>
                <a:cs typeface="Times New Roman" panose="02020603050405020304" pitchFamily="18" charset="0"/>
              </a:rPr>
              <a:t>gacha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yo’l</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bosib</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ishlagan</a:t>
            </a:r>
            <a:r>
              <a:rPr lang="en-US" sz="2800" dirty="0">
                <a:ea typeface="Times New Roman" panose="02020603050405020304" pitchFamily="18" charset="0"/>
                <a:cs typeface="Times New Roman" panose="02020603050405020304" pitchFamily="18" charset="0"/>
              </a:rPr>
              <a:t> 10 ta motor </a:t>
            </a:r>
            <a:r>
              <a:rPr lang="en-US" sz="2800" dirty="0" err="1">
                <a:ea typeface="Times New Roman" panose="02020603050405020304" pitchFamily="18" charset="0"/>
                <a:cs typeface="Times New Roman" panose="02020603050405020304" pitchFamily="18" charset="0"/>
              </a:rPr>
              <a:t>olindi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ulardan</a:t>
            </a:r>
            <a:r>
              <a:rPr lang="en-US" sz="2800" dirty="0">
                <a:ea typeface="Times New Roman" panose="02020603050405020304" pitchFamily="18" charset="0"/>
                <a:cs typeface="Times New Roman" panose="02020603050405020304" pitchFamily="18" charset="0"/>
              </a:rPr>
              <a:t> 4 ta </a:t>
            </a:r>
            <a:r>
              <a:rPr lang="en-US" sz="2800" dirty="0" err="1">
                <a:ea typeface="Times New Roman" panose="02020603050405020304" pitchFamily="18" charset="0"/>
                <a:cs typeface="Times New Roman" panose="02020603050405020304" pitchFamily="18" charset="0"/>
              </a:rPr>
              <a:t>motorda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tsilindrlar</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yeyilishish</a:t>
            </a:r>
            <a:r>
              <a:rPr lang="en-US" sz="2800" dirty="0">
                <a:ea typeface="Times New Roman" panose="02020603050405020304" pitchFamily="18" charset="0"/>
                <a:cs typeface="Times New Roman" panose="02020603050405020304" pitchFamily="18" charset="0"/>
              </a:rPr>
              <a:t> 0 </a:t>
            </a:r>
            <a:r>
              <a:rPr lang="en-US" sz="2800" dirty="0" err="1">
                <a:ea typeface="Times New Roman" panose="02020603050405020304" pitchFamily="18" charset="0"/>
                <a:cs typeface="Times New Roman" panose="02020603050405020304" pitchFamily="18" charset="0"/>
              </a:rPr>
              <a:t>dan</a:t>
            </a:r>
            <a:r>
              <a:rPr lang="en-US" sz="2800" dirty="0">
                <a:ea typeface="Times New Roman" panose="02020603050405020304" pitchFamily="18" charset="0"/>
                <a:cs typeface="Times New Roman" panose="02020603050405020304" pitchFamily="18" charset="0"/>
              </a:rPr>
              <a:t> 0,10 mm </a:t>
            </a:r>
            <a:r>
              <a:rPr lang="en-US" sz="2800" dirty="0" err="1">
                <a:ea typeface="Times New Roman" panose="02020603050405020304" pitchFamily="18" charset="0"/>
                <a:cs typeface="Times New Roman" panose="02020603050405020304" pitchFamily="18" charset="0"/>
              </a:rPr>
              <a:t>gacha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bo’lgan</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o’rtacha</a:t>
            </a:r>
            <a:r>
              <a:rPr lang="en-US" sz="2800" dirty="0">
                <a:ea typeface="Times New Roman" panose="02020603050405020304" pitchFamily="18" charset="0"/>
                <a:cs typeface="Times New Roman" panose="02020603050405020304" pitchFamily="18" charset="0"/>
              </a:rPr>
              <a:t> 0,05 mm) </a:t>
            </a:r>
            <a:r>
              <a:rPr lang="en-US" sz="2800" dirty="0" err="1">
                <a:ea typeface="Times New Roman" panose="02020603050405020304" pitchFamily="18" charset="0"/>
                <a:cs typeface="Times New Roman" panose="02020603050405020304" pitchFamily="18" charset="0"/>
              </a:rPr>
              <a:t>va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qolgan</a:t>
            </a:r>
            <a:r>
              <a:rPr lang="en-US" sz="2800" dirty="0">
                <a:ea typeface="Times New Roman" panose="02020603050405020304" pitchFamily="18" charset="0"/>
                <a:cs typeface="Times New Roman" panose="02020603050405020304" pitchFamily="18" charset="0"/>
              </a:rPr>
              <a:t> 6 </a:t>
            </a:r>
            <a:r>
              <a:rPr lang="en-US" sz="2800" dirty="0" err="1">
                <a:ea typeface="Times New Roman" panose="02020603050405020304" pitchFamily="18" charset="0"/>
                <a:cs typeface="Times New Roman" panose="02020603050405020304" pitchFamily="18" charset="0"/>
              </a:rPr>
              <a:t>tasida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yeyilish</a:t>
            </a:r>
            <a:r>
              <a:rPr lang="en-US" sz="2800" dirty="0">
                <a:ea typeface="Times New Roman" panose="02020603050405020304" pitchFamily="18" charset="0"/>
                <a:cs typeface="Times New Roman" panose="02020603050405020304" pitchFamily="18" charset="0"/>
              </a:rPr>
              <a:t> 0,10 - 0,20 mm (</a:t>
            </a:r>
            <a:r>
              <a:rPr lang="en-US" sz="2800" dirty="0" err="1">
                <a:ea typeface="Times New Roman" panose="02020603050405020304" pitchFamily="18" charset="0"/>
                <a:cs typeface="Times New Roman" panose="02020603050405020304" pitchFamily="18" charset="0"/>
              </a:rPr>
              <a:t>o’rtacha</a:t>
            </a:r>
            <a:r>
              <a:rPr lang="en-US" sz="2800" dirty="0">
                <a:ea typeface="Times New Roman" panose="02020603050405020304" pitchFamily="18" charset="0"/>
                <a:cs typeface="Times New Roman" panose="02020603050405020304" pitchFamily="18" charset="0"/>
              </a:rPr>
              <a:t> 0,15 mm) </a:t>
            </a:r>
            <a:r>
              <a:rPr lang="en-US" sz="2800" dirty="0" err="1">
                <a:ea typeface="Times New Roman" panose="02020603050405020304" pitchFamily="18" charset="0"/>
                <a:cs typeface="Times New Roman" panose="02020603050405020304" pitchFamily="18" charset="0"/>
              </a:rPr>
              <a:t>bo’lgan</a:t>
            </a:r>
            <a:r>
              <a:rPr lang="en-US" sz="2800" dirty="0">
                <a:ea typeface="Times New Roman" panose="02020603050405020304" pitchFamily="18" charset="0"/>
                <a:cs typeface="Times New Roman" panose="02020603050405020304" pitchFamily="18" charset="0"/>
              </a:rPr>
              <a:t>, </a:t>
            </a:r>
            <a:r>
              <a:rPr lang="en-US" sz="2800" dirty="0" err="1" smtClean="0">
                <a:ea typeface="Times New Roman" panose="02020603050405020304" pitchFamily="18" charset="0"/>
                <a:cs typeface="Times New Roman" panose="02020603050405020304" pitchFamily="18" charset="0"/>
              </a:rPr>
              <a:t>demak</a:t>
            </a:r>
            <a:endParaRPr lang="en-US" sz="2800" dirty="0" smtClean="0">
              <a:ea typeface="Times New Roman" panose="02020603050405020304" pitchFamily="18" charset="0"/>
              <a:cs typeface="Times New Roman" panose="02020603050405020304" pitchFamily="18" charset="0"/>
            </a:endParaRPr>
          </a:p>
          <a:p>
            <a:pPr marL="0" indent="0" algn="just">
              <a:lnSpc>
                <a:spcPct val="150000"/>
              </a:lnSpc>
              <a:spcAft>
                <a:spcPts val="0"/>
              </a:spcAft>
              <a:buNone/>
            </a:pPr>
            <a:endParaRPr lang="en-US" sz="2800" dirty="0">
              <a:ea typeface="Times New Roman" panose="02020603050405020304" pitchFamily="18" charset="0"/>
              <a:cs typeface="Times New Roman" panose="02020603050405020304" pitchFamily="18" charset="0"/>
            </a:endParaRPr>
          </a:p>
          <a:p>
            <a:pPr marL="0" indent="0" algn="just">
              <a:lnSpc>
                <a:spcPct val="150000"/>
              </a:lnSpc>
              <a:spcAft>
                <a:spcPts val="0"/>
              </a:spcAft>
              <a:buNone/>
            </a:pPr>
            <a:r>
              <a:rPr lang="en-US" sz="2800" dirty="0" err="1">
                <a:ea typeface="Times New Roman" panose="02020603050405020304" pitchFamily="18" charset="0"/>
                <a:cs typeface="Times New Roman" panose="02020603050405020304" pitchFamily="18" charset="0"/>
              </a:rPr>
              <a:t>bu</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yerda</a:t>
            </a:r>
            <a:r>
              <a:rPr lang="en-US" sz="2800" dirty="0">
                <a:ea typeface="Times New Roman" panose="02020603050405020304" pitchFamily="18" charset="0"/>
                <a:cs typeface="Times New Roman" panose="02020603050405020304" pitchFamily="18" charset="0"/>
              </a:rPr>
              <a:t>: </a:t>
            </a:r>
            <a:r>
              <a:rPr lang="ru-RU" sz="2800" dirty="0">
                <a:ea typeface="Times New Roman" panose="02020603050405020304" pitchFamily="18" charset="0"/>
                <a:cs typeface="Times New Roman" panose="02020603050405020304" pitchFamily="18" charset="0"/>
                <a:sym typeface="Symbol" panose="05050102010706020507" pitchFamily="18" charset="2"/>
              </a:rPr>
              <a:t></a:t>
            </a:r>
            <a:r>
              <a:rPr lang="en-US" sz="2800" dirty="0" err="1">
                <a:ea typeface="Times New Roman" panose="02020603050405020304" pitchFamily="18" charset="0"/>
                <a:cs typeface="Times New Roman" panose="02020603050405020304" pitchFamily="18" charset="0"/>
              </a:rPr>
              <a:t>S</a:t>
            </a:r>
            <a:r>
              <a:rPr lang="en-US" sz="2800" baseline="-25000" dirty="0" err="1">
                <a:ea typeface="Times New Roman" panose="02020603050405020304" pitchFamily="18" charset="0"/>
                <a:cs typeface="Times New Roman" panose="02020603050405020304" pitchFamily="18" charset="0"/>
              </a:rPr>
              <a:t>k</a:t>
            </a:r>
            <a:r>
              <a:rPr lang="en-US" sz="2800" dirty="0">
                <a:ea typeface="Times New Roman" panose="02020603050405020304" pitchFamily="18" charset="0"/>
                <a:cs typeface="Times New Roman" panose="02020603050405020304" pitchFamily="18" charset="0"/>
              </a:rPr>
              <a:t>  - </a:t>
            </a:r>
            <a:r>
              <a:rPr lang="en-US" sz="2800" dirty="0" err="1">
                <a:ea typeface="Times New Roman" panose="02020603050405020304" pitchFamily="18" charset="0"/>
                <a:cs typeface="Times New Roman" panose="02020603050405020304" pitchFamily="18" charset="0"/>
              </a:rPr>
              <a:t>berilgan</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i-nchi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bosib</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o’tish</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yo’li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oraligidagi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yeyilish</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kattaligi</a:t>
            </a:r>
            <a:r>
              <a:rPr lang="en-US" sz="2800" dirty="0" smtClean="0">
                <a:ea typeface="Times New Roman" panose="02020603050405020304" pitchFamily="18" charset="0"/>
                <a:cs typeface="Times New Roman" panose="02020603050405020304" pitchFamily="18" charset="0"/>
              </a:rPr>
              <a:t>.</a:t>
            </a:r>
            <a:endParaRPr lang="en-US" sz="2800" dirty="0"/>
          </a:p>
        </p:txBody>
      </p:sp>
      <p:sp>
        <p:nvSpPr>
          <p:cNvPr id="2"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4" name="Объект 3"/>
          <p:cNvGraphicFramePr>
            <a:graphicFrameLocks noChangeAspect="1"/>
          </p:cNvGraphicFramePr>
          <p:nvPr>
            <p:extLst>
              <p:ext uri="{D42A27DB-BD31-4B8C-83A1-F6EECF244321}">
                <p14:modId xmlns:p14="http://schemas.microsoft.com/office/powerpoint/2010/main" val="1539841872"/>
              </p:ext>
            </p:extLst>
          </p:nvPr>
        </p:nvGraphicFramePr>
        <p:xfrm>
          <a:off x="3492377" y="3021011"/>
          <a:ext cx="4855497" cy="931863"/>
        </p:xfrm>
        <a:graphic>
          <a:graphicData uri="http://schemas.openxmlformats.org/presentationml/2006/ole">
            <mc:AlternateContent xmlns:mc="http://schemas.openxmlformats.org/markup-compatibility/2006">
              <mc:Choice xmlns:v="urn:schemas-microsoft-com:vml" Requires="v">
                <p:oleObj spid="_x0000_s31748" name="Уравнение" r:id="rId3" imgW="2514600" imgH="482600" progId="Equation.3">
                  <p:embed/>
                </p:oleObj>
              </mc:Choice>
              <mc:Fallback>
                <p:oleObj name="Уравнение" r:id="rId3" imgW="2514600" imgH="482600"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492377" y="3021011"/>
                        <a:ext cx="4855497" cy="931863"/>
                      </a:xfrm>
                      <a:prstGeom prst="rect">
                        <a:avLst/>
                      </a:prstGeom>
                      <a:noFill/>
                    </p:spPr>
                  </p:pic>
                </p:oleObj>
              </mc:Fallback>
            </mc:AlternateContent>
          </a:graphicData>
        </a:graphic>
      </p:graphicFrame>
    </p:spTree>
    <p:extLst>
      <p:ext uri="{BB962C8B-B14F-4D97-AF65-F5344CB8AC3E}">
        <p14:creationId xmlns:p14="http://schemas.microsoft.com/office/powerpoint/2010/main" val="112793646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371476" y="123825"/>
            <a:ext cx="11134724" cy="5419725"/>
          </a:xfrm>
        </p:spPr>
        <p:txBody>
          <a:bodyPr>
            <a:noAutofit/>
          </a:bodyPr>
          <a:lstStyle/>
          <a:p>
            <a:pPr marL="0" indent="0" algn="just">
              <a:lnSpc>
                <a:spcPct val="100000"/>
              </a:lnSpc>
              <a:spcBef>
                <a:spcPts val="0"/>
              </a:spcBef>
              <a:buNone/>
            </a:pPr>
            <a:r>
              <a:rPr lang="en-US" sz="2600" dirty="0" err="1">
                <a:ea typeface="Times New Roman" panose="02020603050405020304" pitchFamily="18" charset="0"/>
                <a:cs typeface="Times New Roman" panose="02020603050405020304" pitchFamily="18" charset="0"/>
              </a:rPr>
              <a:t>Hamma</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keltirilganlarni</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hisobga</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olib</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korrelyatsiya</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munosabatlari</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kattaligi</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aniqlanadi</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Korrelyatsiya</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koeffitsientini</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aniqlik</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va</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ahamiyatga</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egalik</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nuqtai-nazaridan</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baholashda</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korrelyatsiya</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koeffitsientining</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o’rtacha</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xatoligi</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ishlatiladi</a:t>
            </a:r>
            <a:r>
              <a:rPr lang="en-US" sz="2600" dirty="0" smtClean="0">
                <a:ea typeface="Times New Roman" panose="02020603050405020304" pitchFamily="18" charset="0"/>
                <a:cs typeface="Times New Roman" panose="02020603050405020304" pitchFamily="18" charset="0"/>
              </a:rPr>
              <a:t>:</a:t>
            </a:r>
          </a:p>
          <a:p>
            <a:pPr marL="0" indent="0" algn="r">
              <a:lnSpc>
                <a:spcPct val="100000"/>
              </a:lnSpc>
              <a:spcBef>
                <a:spcPts val="0"/>
              </a:spcBef>
              <a:spcAft>
                <a:spcPts val="0"/>
              </a:spcAft>
              <a:buNone/>
            </a:pPr>
            <a:r>
              <a:rPr lang="ru-RU" sz="2600" dirty="0">
                <a:ea typeface="Times New Roman" panose="02020603050405020304" pitchFamily="18" charset="0"/>
                <a:cs typeface="Times New Roman" panose="02020603050405020304" pitchFamily="18" charset="0"/>
              </a:rPr>
              <a:t>n&gt;100 </a:t>
            </a:r>
            <a:r>
              <a:rPr lang="ru-RU" sz="2600" dirty="0" err="1">
                <a:ea typeface="Times New Roman" panose="02020603050405020304" pitchFamily="18" charset="0"/>
                <a:cs typeface="Times New Roman" panose="02020603050405020304" pitchFamily="18" charset="0"/>
              </a:rPr>
              <a:t>bo’lganda</a:t>
            </a:r>
            <a:endParaRPr lang="ru-RU" sz="2600" dirty="0">
              <a:ea typeface="Times New Roman" panose="02020603050405020304" pitchFamily="18" charset="0"/>
              <a:cs typeface="Times New Roman" panose="02020603050405020304" pitchFamily="18" charset="0"/>
            </a:endParaRPr>
          </a:p>
          <a:p>
            <a:pPr marL="0" indent="0" algn="just">
              <a:lnSpc>
                <a:spcPct val="100000"/>
              </a:lnSpc>
              <a:spcBef>
                <a:spcPts val="0"/>
              </a:spcBef>
              <a:spcAft>
                <a:spcPts val="0"/>
              </a:spcAft>
              <a:buNone/>
            </a:pPr>
            <a:r>
              <a:rPr lang="ru-RU" sz="2600" dirty="0" err="1">
                <a:ea typeface="Times New Roman" panose="02020603050405020304" pitchFamily="18" charset="0"/>
                <a:cs typeface="Times New Roman" panose="02020603050405020304" pitchFamily="18" charset="0"/>
              </a:rPr>
              <a:t>Agar</a:t>
            </a:r>
            <a:r>
              <a:rPr lang="ru-RU" sz="2600" dirty="0">
                <a:ea typeface="Times New Roman" panose="02020603050405020304" pitchFamily="18" charset="0"/>
                <a:cs typeface="Times New Roman" panose="02020603050405020304" pitchFamily="18" charset="0"/>
              </a:rPr>
              <a:t> </a:t>
            </a:r>
            <a:r>
              <a:rPr lang="ru-RU" sz="2600" dirty="0" err="1">
                <a:ea typeface="Times New Roman" panose="02020603050405020304" pitchFamily="18" charset="0"/>
                <a:cs typeface="Times New Roman" panose="02020603050405020304" pitchFamily="18" charset="0"/>
              </a:rPr>
              <a:t>korrelyatsiyalash</a:t>
            </a:r>
            <a:r>
              <a:rPr lang="ru-RU" sz="2600" dirty="0">
                <a:ea typeface="Times New Roman" panose="02020603050405020304" pitchFamily="18" charset="0"/>
                <a:cs typeface="Times New Roman" panose="02020603050405020304" pitchFamily="18" charset="0"/>
              </a:rPr>
              <a:t> </a:t>
            </a:r>
            <a:r>
              <a:rPr lang="ru-RU" sz="2600" dirty="0" err="1">
                <a:ea typeface="Times New Roman" panose="02020603050405020304" pitchFamily="18" charset="0"/>
                <a:cs typeface="Times New Roman" panose="02020603050405020304" pitchFamily="18" charset="0"/>
              </a:rPr>
              <a:t>koeffitsienti</a:t>
            </a:r>
            <a:r>
              <a:rPr lang="ru-RU" sz="2600" dirty="0">
                <a:ea typeface="Times New Roman" panose="02020603050405020304" pitchFamily="18" charset="0"/>
                <a:cs typeface="Times New Roman" panose="02020603050405020304" pitchFamily="18" charset="0"/>
              </a:rPr>
              <a:t> 3 </a:t>
            </a:r>
            <a:r>
              <a:rPr lang="ru-RU" sz="2600" dirty="0" err="1">
                <a:ea typeface="Times New Roman" panose="02020603050405020304" pitchFamily="18" charset="0"/>
                <a:cs typeface="Times New Roman" panose="02020603050405020304" pitchFamily="18" charset="0"/>
              </a:rPr>
              <a:t>yoki</a:t>
            </a:r>
            <a:r>
              <a:rPr lang="ru-RU" sz="2600" dirty="0">
                <a:ea typeface="Times New Roman" panose="02020603050405020304" pitchFamily="18" charset="0"/>
                <a:cs typeface="Times New Roman" panose="02020603050405020304" pitchFamily="18" charset="0"/>
              </a:rPr>
              <a:t> </a:t>
            </a:r>
            <a:r>
              <a:rPr lang="ru-RU" sz="2600" dirty="0" err="1">
                <a:ea typeface="Times New Roman" panose="02020603050405020304" pitchFamily="18" charset="0"/>
                <a:cs typeface="Times New Roman" panose="02020603050405020304" pitchFamily="18" charset="0"/>
              </a:rPr>
              <a:t>undan</a:t>
            </a:r>
            <a:r>
              <a:rPr lang="ru-RU" sz="2600" dirty="0">
                <a:ea typeface="Times New Roman" panose="02020603050405020304" pitchFamily="18" charset="0"/>
                <a:cs typeface="Times New Roman" panose="02020603050405020304" pitchFamily="18" charset="0"/>
              </a:rPr>
              <a:t> </a:t>
            </a:r>
            <a:r>
              <a:rPr lang="ru-RU" sz="2600" dirty="0" err="1">
                <a:ea typeface="Times New Roman" panose="02020603050405020304" pitchFamily="18" charset="0"/>
                <a:cs typeface="Times New Roman" panose="02020603050405020304" pitchFamily="18" charset="0"/>
              </a:rPr>
              <a:t>ortiq</a:t>
            </a:r>
            <a:r>
              <a:rPr lang="ru-RU" sz="2600" dirty="0">
                <a:ea typeface="Times New Roman" panose="02020603050405020304" pitchFamily="18" charset="0"/>
                <a:cs typeface="Times New Roman" panose="02020603050405020304" pitchFamily="18" charset="0"/>
              </a:rPr>
              <a:t> </a:t>
            </a:r>
            <a:r>
              <a:rPr lang="ru-RU" sz="2600" dirty="0" err="1">
                <a:ea typeface="Times New Roman" panose="02020603050405020304" pitchFamily="18" charset="0"/>
                <a:cs typeface="Times New Roman" panose="02020603050405020304" pitchFamily="18" charset="0"/>
              </a:rPr>
              <a:t>marotaba</a:t>
            </a:r>
            <a:r>
              <a:rPr lang="ru-RU" sz="2600" dirty="0">
                <a:ea typeface="Times New Roman" panose="02020603050405020304" pitchFamily="18" charset="0"/>
                <a:cs typeface="Times New Roman" panose="02020603050405020304" pitchFamily="18" charset="0"/>
              </a:rPr>
              <a:t> </a:t>
            </a:r>
            <a:r>
              <a:rPr lang="ru-RU" sz="2600" dirty="0" err="1">
                <a:ea typeface="Times New Roman" panose="02020603050405020304" pitchFamily="18" charset="0"/>
                <a:cs typeface="Times New Roman" panose="02020603050405020304" pitchFamily="18" charset="0"/>
              </a:rPr>
              <a:t>o’zining</a:t>
            </a:r>
            <a:r>
              <a:rPr lang="ru-RU" sz="2600" dirty="0">
                <a:ea typeface="Times New Roman" panose="02020603050405020304" pitchFamily="18" charset="0"/>
                <a:cs typeface="Times New Roman" panose="02020603050405020304" pitchFamily="18" charset="0"/>
              </a:rPr>
              <a:t> </a:t>
            </a:r>
            <a:r>
              <a:rPr lang="ru-RU" sz="2600" dirty="0" err="1">
                <a:ea typeface="Times New Roman" panose="02020603050405020304" pitchFamily="18" charset="0"/>
                <a:cs typeface="Times New Roman" panose="02020603050405020304" pitchFamily="18" charset="0"/>
              </a:rPr>
              <a:t>xatoligidan</a:t>
            </a:r>
            <a:r>
              <a:rPr lang="ru-RU" sz="2600" dirty="0">
                <a:ea typeface="Times New Roman" panose="02020603050405020304" pitchFamily="18" charset="0"/>
                <a:cs typeface="Times New Roman" panose="02020603050405020304" pitchFamily="18" charset="0"/>
              </a:rPr>
              <a:t> </a:t>
            </a:r>
            <a:r>
              <a:rPr lang="ru-RU" sz="2600" dirty="0" err="1">
                <a:ea typeface="Times New Roman" panose="02020603050405020304" pitchFamily="18" charset="0"/>
                <a:cs typeface="Times New Roman" panose="02020603050405020304" pitchFamily="18" charset="0"/>
              </a:rPr>
              <a:t>oshib</a:t>
            </a:r>
            <a:r>
              <a:rPr lang="ru-RU" sz="2600" dirty="0">
                <a:ea typeface="Times New Roman" panose="02020603050405020304" pitchFamily="18" charset="0"/>
                <a:cs typeface="Times New Roman" panose="02020603050405020304" pitchFamily="18" charset="0"/>
              </a:rPr>
              <a:t> </a:t>
            </a:r>
            <a:r>
              <a:rPr lang="ru-RU" sz="2600" dirty="0" err="1">
                <a:ea typeface="Times New Roman" panose="02020603050405020304" pitchFamily="18" charset="0"/>
                <a:cs typeface="Times New Roman" panose="02020603050405020304" pitchFamily="18" charset="0"/>
              </a:rPr>
              <a:t>ketsa</a:t>
            </a:r>
            <a:r>
              <a:rPr lang="ru-RU" sz="2600" dirty="0">
                <a:ea typeface="Times New Roman" panose="02020603050405020304" pitchFamily="18" charset="0"/>
                <a:cs typeface="Times New Roman" panose="02020603050405020304" pitchFamily="18" charset="0"/>
              </a:rPr>
              <a:t>,  </a:t>
            </a:r>
            <a:r>
              <a:rPr lang="ru-RU" sz="2600" dirty="0" err="1">
                <a:ea typeface="Times New Roman" panose="02020603050405020304" pitchFamily="18" charset="0"/>
                <a:cs typeface="Times New Roman" panose="02020603050405020304" pitchFamily="18" charset="0"/>
              </a:rPr>
              <a:t>ko’rilayotgan</a:t>
            </a:r>
            <a:r>
              <a:rPr lang="ru-RU" sz="2600" dirty="0">
                <a:ea typeface="Times New Roman" panose="02020603050405020304" pitchFamily="18" charset="0"/>
                <a:cs typeface="Times New Roman" panose="02020603050405020304" pitchFamily="18" charset="0"/>
              </a:rPr>
              <a:t> </a:t>
            </a:r>
            <a:r>
              <a:rPr lang="ru-RU" sz="2600" dirty="0" err="1">
                <a:ea typeface="Times New Roman" panose="02020603050405020304" pitchFamily="18" charset="0"/>
                <a:cs typeface="Times New Roman" panose="02020603050405020304" pitchFamily="18" charset="0"/>
              </a:rPr>
              <a:t>belgilar</a:t>
            </a:r>
            <a:r>
              <a:rPr lang="ru-RU" sz="2600" dirty="0">
                <a:ea typeface="Times New Roman" panose="02020603050405020304" pitchFamily="18" charset="0"/>
                <a:cs typeface="Times New Roman" panose="02020603050405020304" pitchFamily="18" charset="0"/>
              </a:rPr>
              <a:t> </a:t>
            </a:r>
            <a:r>
              <a:rPr lang="ru-RU" sz="2600" dirty="0" err="1">
                <a:ea typeface="Times New Roman" panose="02020603050405020304" pitchFamily="18" charset="0"/>
                <a:cs typeface="Times New Roman" panose="02020603050405020304" pitchFamily="18" charset="0"/>
              </a:rPr>
              <a:t>o’rtasida</a:t>
            </a:r>
            <a:r>
              <a:rPr lang="ru-RU" sz="2600" dirty="0">
                <a:ea typeface="Times New Roman" panose="02020603050405020304" pitchFamily="18" charset="0"/>
                <a:cs typeface="Times New Roman" panose="02020603050405020304" pitchFamily="18" charset="0"/>
              </a:rPr>
              <a:t> </a:t>
            </a:r>
            <a:r>
              <a:rPr lang="ru-RU" sz="2600" dirty="0" err="1">
                <a:ea typeface="Times New Roman" panose="02020603050405020304" pitchFamily="18" charset="0"/>
                <a:cs typeface="Times New Roman" panose="02020603050405020304" pitchFamily="18" charset="0"/>
              </a:rPr>
              <a:t>korrelyatsiya</a:t>
            </a:r>
            <a:r>
              <a:rPr lang="ru-RU" sz="2600" dirty="0">
                <a:ea typeface="Times New Roman" panose="02020603050405020304" pitchFamily="18" charset="0"/>
                <a:cs typeface="Times New Roman" panose="02020603050405020304" pitchFamily="18" charset="0"/>
              </a:rPr>
              <a:t> </a:t>
            </a:r>
            <a:r>
              <a:rPr lang="ru-RU" sz="2600" dirty="0" err="1">
                <a:ea typeface="Times New Roman" panose="02020603050405020304" pitchFamily="18" charset="0"/>
                <a:cs typeface="Times New Roman" panose="02020603050405020304" pitchFamily="18" charset="0"/>
              </a:rPr>
              <a:t>bog’liqligi</a:t>
            </a:r>
            <a:r>
              <a:rPr lang="ru-RU" sz="2600" dirty="0">
                <a:ea typeface="Times New Roman" panose="02020603050405020304" pitchFamily="18" charset="0"/>
                <a:cs typeface="Times New Roman" panose="02020603050405020304" pitchFamily="18" charset="0"/>
              </a:rPr>
              <a:t> </a:t>
            </a:r>
            <a:r>
              <a:rPr lang="ru-RU" sz="2600" dirty="0" err="1">
                <a:ea typeface="Times New Roman" panose="02020603050405020304" pitchFamily="18" charset="0"/>
                <a:cs typeface="Times New Roman" panose="02020603050405020304" pitchFamily="18" charset="0"/>
              </a:rPr>
              <a:t>mavjud</a:t>
            </a:r>
            <a:r>
              <a:rPr lang="ru-RU" sz="2600" dirty="0">
                <a:ea typeface="Times New Roman" panose="02020603050405020304" pitchFamily="18" charset="0"/>
                <a:cs typeface="Times New Roman" panose="02020603050405020304" pitchFamily="18" charset="0"/>
              </a:rPr>
              <a:t> </a:t>
            </a:r>
            <a:r>
              <a:rPr lang="ru-RU" sz="2600" dirty="0" err="1">
                <a:ea typeface="Times New Roman" panose="02020603050405020304" pitchFamily="18" charset="0"/>
                <a:cs typeface="Times New Roman" panose="02020603050405020304" pitchFamily="18" charset="0"/>
              </a:rPr>
              <a:t>bo’ladi</a:t>
            </a:r>
            <a:r>
              <a:rPr lang="ru-RU" sz="2600" dirty="0">
                <a:ea typeface="Times New Roman" panose="02020603050405020304" pitchFamily="18" charset="0"/>
                <a:cs typeface="Times New Roman" panose="02020603050405020304" pitchFamily="18" charset="0"/>
              </a:rPr>
              <a:t>.</a:t>
            </a:r>
          </a:p>
          <a:p>
            <a:pPr marL="0" indent="0" algn="just">
              <a:lnSpc>
                <a:spcPct val="100000"/>
              </a:lnSpc>
              <a:spcBef>
                <a:spcPts val="0"/>
              </a:spcBef>
              <a:spcAft>
                <a:spcPts val="0"/>
              </a:spcAft>
              <a:buNone/>
            </a:pPr>
            <a:r>
              <a:rPr lang="ru-RU" sz="2600" dirty="0" err="1">
                <a:ea typeface="Times New Roman" panose="02020603050405020304" pitchFamily="18" charset="0"/>
                <a:cs typeface="Times New Roman" panose="02020603050405020304" pitchFamily="18" charset="0"/>
              </a:rPr>
              <a:t>Kichik</a:t>
            </a:r>
            <a:r>
              <a:rPr lang="ru-RU" sz="2600" dirty="0">
                <a:ea typeface="Times New Roman" panose="02020603050405020304" pitchFamily="18" charset="0"/>
                <a:cs typeface="Times New Roman" panose="02020603050405020304" pitchFamily="18" charset="0"/>
              </a:rPr>
              <a:t> </a:t>
            </a:r>
            <a:r>
              <a:rPr lang="ru-RU" sz="2600" dirty="0" err="1">
                <a:ea typeface="Times New Roman" panose="02020603050405020304" pitchFamily="18" charset="0"/>
                <a:cs typeface="Times New Roman" panose="02020603050405020304" pitchFamily="18" charset="0"/>
              </a:rPr>
              <a:t>sonli</a:t>
            </a:r>
            <a:r>
              <a:rPr lang="ru-RU" sz="2600" dirty="0">
                <a:ea typeface="Times New Roman" panose="02020603050405020304" pitchFamily="18" charset="0"/>
                <a:cs typeface="Times New Roman" panose="02020603050405020304" pitchFamily="18" charset="0"/>
              </a:rPr>
              <a:t> </a:t>
            </a:r>
            <a:r>
              <a:rPr lang="ru-RU" sz="2600" dirty="0" err="1">
                <a:ea typeface="Times New Roman" panose="02020603050405020304" pitchFamily="18" charset="0"/>
                <a:cs typeface="Times New Roman" panose="02020603050405020304" pitchFamily="18" charset="0"/>
              </a:rPr>
              <a:t>kuzatishlar</a:t>
            </a:r>
            <a:r>
              <a:rPr lang="ru-RU" sz="2600" dirty="0">
                <a:ea typeface="Times New Roman" panose="02020603050405020304" pitchFamily="18" charset="0"/>
                <a:cs typeface="Times New Roman" panose="02020603050405020304" pitchFamily="18" charset="0"/>
              </a:rPr>
              <a:t> </a:t>
            </a:r>
            <a:r>
              <a:rPr lang="ru-RU" sz="2600" dirty="0" err="1">
                <a:ea typeface="Times New Roman" panose="02020603050405020304" pitchFamily="18" charset="0"/>
                <a:cs typeface="Times New Roman" panose="02020603050405020304" pitchFamily="18" charset="0"/>
              </a:rPr>
              <a:t>uchun</a:t>
            </a:r>
            <a:r>
              <a:rPr lang="ru-RU" sz="2600" dirty="0">
                <a:ea typeface="Times New Roman" panose="02020603050405020304" pitchFamily="18" charset="0"/>
                <a:cs typeface="Times New Roman" panose="02020603050405020304" pitchFamily="18" charset="0"/>
              </a:rPr>
              <a:t> (n&lt;100) </a:t>
            </a:r>
            <a:r>
              <a:rPr lang="ru-RU" sz="2600" dirty="0" err="1">
                <a:ea typeface="Times New Roman" panose="02020603050405020304" pitchFamily="18" charset="0"/>
                <a:cs typeface="Times New Roman" panose="02020603050405020304" pitchFamily="18" charset="0"/>
              </a:rPr>
              <a:t>da</a:t>
            </a:r>
            <a:r>
              <a:rPr lang="ru-RU" sz="2600" dirty="0">
                <a:ea typeface="Times New Roman" panose="02020603050405020304" pitchFamily="18" charset="0"/>
                <a:cs typeface="Times New Roman" panose="02020603050405020304" pitchFamily="18" charset="0"/>
              </a:rPr>
              <a:t> </a:t>
            </a:r>
            <a:r>
              <a:rPr lang="ru-RU" sz="2600" dirty="0" err="1">
                <a:ea typeface="Times New Roman" panose="02020603050405020304" pitchFamily="18" charset="0"/>
                <a:cs typeface="Times New Roman" panose="02020603050405020304" pitchFamily="18" charset="0"/>
              </a:rPr>
              <a:t>korrelyatsiya</a:t>
            </a:r>
            <a:r>
              <a:rPr lang="ru-RU" sz="2600" dirty="0">
                <a:ea typeface="Times New Roman" panose="02020603050405020304" pitchFamily="18" charset="0"/>
                <a:cs typeface="Times New Roman" panose="02020603050405020304" pitchFamily="18" charset="0"/>
              </a:rPr>
              <a:t> </a:t>
            </a:r>
            <a:r>
              <a:rPr lang="ru-RU" sz="2600" dirty="0" err="1">
                <a:ea typeface="Times New Roman" panose="02020603050405020304" pitchFamily="18" charset="0"/>
                <a:cs typeface="Times New Roman" panose="02020603050405020304" pitchFamily="18" charset="0"/>
              </a:rPr>
              <a:t>koeffitsientining</a:t>
            </a:r>
            <a:r>
              <a:rPr lang="ru-RU" sz="2600" dirty="0">
                <a:ea typeface="Times New Roman" panose="02020603050405020304" pitchFamily="18" charset="0"/>
                <a:cs typeface="Times New Roman" panose="02020603050405020304" pitchFamily="18" charset="0"/>
              </a:rPr>
              <a:t> </a:t>
            </a:r>
            <a:r>
              <a:rPr lang="ru-RU" sz="2600" dirty="0" err="1">
                <a:ea typeface="Times New Roman" panose="02020603050405020304" pitchFamily="18" charset="0"/>
                <a:cs typeface="Times New Roman" panose="02020603050405020304" pitchFamily="18" charset="0"/>
              </a:rPr>
              <a:t>hisoblash</a:t>
            </a:r>
            <a:r>
              <a:rPr lang="ru-RU" sz="2600" dirty="0">
                <a:ea typeface="Times New Roman" panose="02020603050405020304" pitchFamily="18" charset="0"/>
                <a:cs typeface="Times New Roman" panose="02020603050405020304" pitchFamily="18" charset="0"/>
              </a:rPr>
              <a:t> </a:t>
            </a:r>
            <a:r>
              <a:rPr lang="ru-RU" sz="2600" dirty="0" err="1">
                <a:ea typeface="Times New Roman" panose="02020603050405020304" pitchFamily="18" charset="0"/>
                <a:cs typeface="Times New Roman" panose="02020603050405020304" pitchFamily="18" charset="0"/>
              </a:rPr>
              <a:t>aniqliklari</a:t>
            </a:r>
            <a:r>
              <a:rPr lang="ru-RU" sz="2600" dirty="0">
                <a:ea typeface="Times New Roman" panose="02020603050405020304" pitchFamily="18" charset="0"/>
                <a:cs typeface="Times New Roman" panose="02020603050405020304" pitchFamily="18" charset="0"/>
              </a:rPr>
              <a:t>  </a:t>
            </a:r>
            <a:r>
              <a:rPr lang="ru-RU" sz="2600" dirty="0" err="1">
                <a:ea typeface="Times New Roman" panose="02020603050405020304" pitchFamily="18" charset="0"/>
                <a:cs typeface="Times New Roman" panose="02020603050405020304" pitchFamily="18" charset="0"/>
              </a:rPr>
              <a:t>va</a:t>
            </a:r>
            <a:r>
              <a:rPr lang="ru-RU" sz="2600" dirty="0">
                <a:ea typeface="Times New Roman" panose="02020603050405020304" pitchFamily="18" charset="0"/>
                <a:cs typeface="Times New Roman" panose="02020603050405020304" pitchFamily="18" charset="0"/>
              </a:rPr>
              <a:t>  </a:t>
            </a:r>
            <a:r>
              <a:rPr lang="ru-RU" sz="2600" dirty="0" err="1">
                <a:ea typeface="Times New Roman" panose="02020603050405020304" pitchFamily="18" charset="0"/>
                <a:cs typeface="Times New Roman" panose="02020603050405020304" pitchFamily="18" charset="0"/>
              </a:rPr>
              <a:t>ishonarli</a:t>
            </a:r>
            <a:r>
              <a:rPr lang="ru-RU" sz="2600" dirty="0">
                <a:ea typeface="Times New Roman" panose="02020603050405020304" pitchFamily="18" charset="0"/>
                <a:cs typeface="Times New Roman" panose="02020603050405020304" pitchFamily="18" charset="0"/>
              </a:rPr>
              <a:t>  </a:t>
            </a:r>
            <a:r>
              <a:rPr lang="ru-RU" sz="2600" dirty="0" err="1">
                <a:ea typeface="Times New Roman" panose="02020603050405020304" pitchFamily="18" charset="0"/>
                <a:cs typeface="Times New Roman" panose="02020603050405020304" pitchFamily="18" charset="0"/>
              </a:rPr>
              <a:t>chegaralarini</a:t>
            </a:r>
            <a:r>
              <a:rPr lang="ru-RU" sz="2600" dirty="0">
                <a:ea typeface="Times New Roman" panose="02020603050405020304" pitchFamily="18" charset="0"/>
                <a:cs typeface="Times New Roman" panose="02020603050405020304" pitchFamily="18" charset="0"/>
              </a:rPr>
              <a:t> </a:t>
            </a:r>
            <a:r>
              <a:rPr lang="ru-RU" sz="2600" dirty="0" err="1">
                <a:ea typeface="Times New Roman" panose="02020603050405020304" pitchFamily="18" charset="0"/>
                <a:cs typeface="Times New Roman" panose="02020603050405020304" pitchFamily="18" charset="0"/>
              </a:rPr>
              <a:t>Fisherning</a:t>
            </a:r>
            <a:r>
              <a:rPr lang="ru-RU" sz="2600" dirty="0">
                <a:ea typeface="Times New Roman" panose="02020603050405020304" pitchFamily="18" charset="0"/>
                <a:cs typeface="Times New Roman" panose="02020603050405020304" pitchFamily="18" charset="0"/>
              </a:rPr>
              <a:t> </a:t>
            </a:r>
            <a:r>
              <a:rPr lang="ru-RU" sz="2600" dirty="0" err="1">
                <a:ea typeface="Times New Roman" panose="02020603050405020304" pitchFamily="18" charset="0"/>
                <a:cs typeface="Times New Roman" panose="02020603050405020304" pitchFamily="18" charset="0"/>
              </a:rPr>
              <a:t>maxsus</a:t>
            </a:r>
            <a:r>
              <a:rPr lang="ru-RU" sz="2600" dirty="0">
                <a:ea typeface="Times New Roman" panose="02020603050405020304" pitchFamily="18" charset="0"/>
                <a:cs typeface="Times New Roman" panose="02020603050405020304" pitchFamily="18" charset="0"/>
              </a:rPr>
              <a:t> </a:t>
            </a:r>
            <a:r>
              <a:rPr lang="ru-RU" sz="2600" dirty="0" err="1">
                <a:ea typeface="Times New Roman" panose="02020603050405020304" pitchFamily="18" charset="0"/>
                <a:cs typeface="Times New Roman" panose="02020603050405020304" pitchFamily="18" charset="0"/>
              </a:rPr>
              <a:t>jadvali</a:t>
            </a:r>
            <a:r>
              <a:rPr lang="ru-RU" sz="2600" dirty="0">
                <a:ea typeface="Times New Roman" panose="02020603050405020304" pitchFamily="18" charset="0"/>
                <a:cs typeface="Times New Roman" panose="02020603050405020304" pitchFamily="18" charset="0"/>
              </a:rPr>
              <a:t> </a:t>
            </a:r>
            <a:r>
              <a:rPr lang="ru-RU" sz="2600" dirty="0" err="1">
                <a:ea typeface="Times New Roman" panose="02020603050405020304" pitchFamily="18" charset="0"/>
                <a:cs typeface="Times New Roman" panose="02020603050405020304" pitchFamily="18" charset="0"/>
              </a:rPr>
              <a:t>yordamida</a:t>
            </a:r>
            <a:r>
              <a:rPr lang="ru-RU" sz="2600" dirty="0">
                <a:ea typeface="Times New Roman" panose="02020603050405020304" pitchFamily="18" charset="0"/>
                <a:cs typeface="Times New Roman" panose="02020603050405020304" pitchFamily="18" charset="0"/>
              </a:rPr>
              <a:t> </a:t>
            </a:r>
            <a:r>
              <a:rPr lang="ru-RU" sz="2600" dirty="0" err="1">
                <a:ea typeface="Times New Roman" panose="02020603050405020304" pitchFamily="18" charset="0"/>
                <a:cs typeface="Times New Roman" panose="02020603050405020304" pitchFamily="18" charset="0"/>
              </a:rPr>
              <a:t>aniqlanadi</a:t>
            </a:r>
            <a:r>
              <a:rPr lang="ru-RU" sz="2600" dirty="0">
                <a:ea typeface="Times New Roman" panose="02020603050405020304" pitchFamily="18" charset="0"/>
                <a:cs typeface="Times New Roman" panose="02020603050405020304" pitchFamily="18" charset="0"/>
              </a:rPr>
              <a:t>.  </a:t>
            </a:r>
            <a:r>
              <a:rPr lang="ru-RU" sz="2600" dirty="0" err="1">
                <a:ea typeface="Times New Roman" panose="02020603050405020304" pitchFamily="18" charset="0"/>
                <a:cs typeface="Times New Roman" panose="02020603050405020304" pitchFamily="18" charset="0"/>
              </a:rPr>
              <a:t>Hisoblashlarda</a:t>
            </a:r>
            <a:r>
              <a:rPr lang="ru-RU" sz="2600" dirty="0">
                <a:ea typeface="Times New Roman" panose="02020603050405020304" pitchFamily="18" charset="0"/>
                <a:cs typeface="Times New Roman" panose="02020603050405020304" pitchFamily="18" charset="0"/>
              </a:rPr>
              <a:t> </a:t>
            </a:r>
            <a:r>
              <a:rPr lang="ru-RU" sz="2600" dirty="0" err="1">
                <a:ea typeface="Times New Roman" panose="02020603050405020304" pitchFamily="18" charset="0"/>
                <a:cs typeface="Times New Roman" panose="02020603050405020304" pitchFamily="18" charset="0"/>
              </a:rPr>
              <a:t>olingan</a:t>
            </a:r>
            <a:r>
              <a:rPr lang="ru-RU" sz="2600" dirty="0">
                <a:ea typeface="Times New Roman" panose="02020603050405020304" pitchFamily="18" charset="0"/>
                <a:cs typeface="Times New Roman" panose="02020603050405020304" pitchFamily="18" charset="0"/>
              </a:rPr>
              <a:t> </a:t>
            </a:r>
            <a:r>
              <a:rPr lang="ru-RU" sz="2600" dirty="0" err="1">
                <a:ea typeface="Times New Roman" panose="02020603050405020304" pitchFamily="18" charset="0"/>
                <a:cs typeface="Times New Roman" panose="02020603050405020304" pitchFamily="18" charset="0"/>
              </a:rPr>
              <a:t>korrelyatsiya</a:t>
            </a:r>
            <a:r>
              <a:rPr lang="ru-RU" sz="2600" dirty="0">
                <a:ea typeface="Times New Roman" panose="02020603050405020304" pitchFamily="18" charset="0"/>
                <a:cs typeface="Times New Roman" panose="02020603050405020304" pitchFamily="18" charset="0"/>
              </a:rPr>
              <a:t> </a:t>
            </a:r>
            <a:r>
              <a:rPr lang="ru-RU" sz="2600" dirty="0" err="1">
                <a:ea typeface="Times New Roman" panose="02020603050405020304" pitchFamily="18" charset="0"/>
                <a:cs typeface="Times New Roman" panose="02020603050405020304" pitchFamily="18" charset="0"/>
              </a:rPr>
              <a:t>koeffitsientini</a:t>
            </a:r>
            <a:r>
              <a:rPr lang="ru-RU" sz="2600" dirty="0">
                <a:ea typeface="Times New Roman" panose="02020603050405020304" pitchFamily="18" charset="0"/>
                <a:cs typeface="Times New Roman" panose="02020603050405020304" pitchFamily="18" charset="0"/>
              </a:rPr>
              <a:t>, </a:t>
            </a:r>
            <a:r>
              <a:rPr lang="ru-RU" sz="2600" dirty="0" err="1">
                <a:ea typeface="Times New Roman" panose="02020603050405020304" pitchFamily="18" charset="0"/>
                <a:cs typeface="Times New Roman" panose="02020603050405020304" pitchFamily="18" charset="0"/>
              </a:rPr>
              <a:t>erkinlik</a:t>
            </a:r>
            <a:r>
              <a:rPr lang="ru-RU" sz="2600" dirty="0">
                <a:ea typeface="Times New Roman" panose="02020603050405020304" pitchFamily="18" charset="0"/>
                <a:cs typeface="Times New Roman" panose="02020603050405020304" pitchFamily="18" charset="0"/>
              </a:rPr>
              <a:t> </a:t>
            </a:r>
            <a:r>
              <a:rPr lang="ru-RU" sz="2600" dirty="0" err="1">
                <a:ea typeface="Times New Roman" panose="02020603050405020304" pitchFamily="18" charset="0"/>
                <a:cs typeface="Times New Roman" panose="02020603050405020304" pitchFamily="18" charset="0"/>
              </a:rPr>
              <a:t>darajasi</a:t>
            </a:r>
            <a:r>
              <a:rPr lang="ru-RU" sz="2600" dirty="0">
                <a:ea typeface="Times New Roman" panose="02020603050405020304" pitchFamily="18" charset="0"/>
                <a:cs typeface="Times New Roman" panose="02020603050405020304" pitchFamily="18" charset="0"/>
              </a:rPr>
              <a:t> </a:t>
            </a:r>
            <a:r>
              <a:rPr lang="ru-RU" sz="2600" dirty="0" err="1">
                <a:ea typeface="Times New Roman" panose="02020603050405020304" pitchFamily="18" charset="0"/>
                <a:cs typeface="Times New Roman" panose="02020603050405020304" pitchFamily="18" charset="0"/>
              </a:rPr>
              <a:t>soni</a:t>
            </a:r>
            <a:r>
              <a:rPr lang="ru-RU" sz="2600" dirty="0">
                <a:ea typeface="Times New Roman" panose="02020603050405020304" pitchFamily="18" charset="0"/>
                <a:cs typeface="Times New Roman" panose="02020603050405020304" pitchFamily="18" charset="0"/>
              </a:rPr>
              <a:t> </a:t>
            </a:r>
            <a:r>
              <a:rPr lang="ru-RU" sz="2600" dirty="0" err="1">
                <a:ea typeface="Times New Roman" panose="02020603050405020304" pitchFamily="18" charset="0"/>
                <a:cs typeface="Times New Roman" panose="02020603050405020304" pitchFamily="18" charset="0"/>
              </a:rPr>
              <a:t>va</a:t>
            </a:r>
            <a:r>
              <a:rPr lang="ru-RU" sz="2600" dirty="0">
                <a:ea typeface="Times New Roman" panose="02020603050405020304" pitchFamily="18" charset="0"/>
                <a:cs typeface="Times New Roman" panose="02020603050405020304" pitchFamily="18" charset="0"/>
              </a:rPr>
              <a:t> p  </a:t>
            </a:r>
            <a:r>
              <a:rPr lang="ru-RU" sz="2600" dirty="0" err="1">
                <a:ea typeface="Times New Roman" panose="02020603050405020304" pitchFamily="18" charset="0"/>
                <a:cs typeface="Times New Roman" panose="02020603050405020304" pitchFamily="18" charset="0"/>
              </a:rPr>
              <a:t>qiymatlilik</a:t>
            </a:r>
            <a:r>
              <a:rPr lang="ru-RU" sz="2600" dirty="0">
                <a:ea typeface="Times New Roman" panose="02020603050405020304" pitchFamily="18" charset="0"/>
                <a:cs typeface="Times New Roman" panose="02020603050405020304" pitchFamily="18" charset="0"/>
              </a:rPr>
              <a:t> </a:t>
            </a:r>
            <a:r>
              <a:rPr lang="ru-RU" sz="2600" dirty="0" err="1">
                <a:ea typeface="Times New Roman" panose="02020603050405020304" pitchFamily="18" charset="0"/>
                <a:cs typeface="Times New Roman" panose="02020603050405020304" pitchFamily="18" charset="0"/>
              </a:rPr>
              <a:t>miqdoriga</a:t>
            </a:r>
            <a:r>
              <a:rPr lang="ru-RU" sz="2600" dirty="0">
                <a:ea typeface="Times New Roman" panose="02020603050405020304" pitchFamily="18" charset="0"/>
                <a:cs typeface="Times New Roman" panose="02020603050405020304" pitchFamily="18" charset="0"/>
              </a:rPr>
              <a:t> </a:t>
            </a:r>
            <a:r>
              <a:rPr lang="ru-RU" sz="2600" dirty="0" err="1">
                <a:ea typeface="Times New Roman" panose="02020603050405020304" pitchFamily="18" charset="0"/>
                <a:cs typeface="Times New Roman" panose="02020603050405020304" pitchFamily="18" charset="0"/>
              </a:rPr>
              <a:t>bog’liq</a:t>
            </a:r>
            <a:r>
              <a:rPr lang="ru-RU" sz="2600" dirty="0">
                <a:ea typeface="Times New Roman" panose="02020603050405020304" pitchFamily="18" charset="0"/>
                <a:cs typeface="Times New Roman" panose="02020603050405020304" pitchFamily="18" charset="0"/>
              </a:rPr>
              <a:t> </a:t>
            </a:r>
            <a:r>
              <a:rPr lang="ru-RU" sz="2600" dirty="0" err="1">
                <a:ea typeface="Times New Roman" panose="02020603050405020304" pitchFamily="18" charset="0"/>
                <a:cs typeface="Times New Roman" panose="02020603050405020304" pitchFamily="18" charset="0"/>
              </a:rPr>
              <a:t>ravishda</a:t>
            </a:r>
            <a:r>
              <a:rPr lang="ru-RU" sz="2600" dirty="0">
                <a:ea typeface="Times New Roman" panose="02020603050405020304" pitchFamily="18" charset="0"/>
                <a:cs typeface="Times New Roman" panose="02020603050405020304" pitchFamily="18" charset="0"/>
              </a:rPr>
              <a:t>, </a:t>
            </a:r>
            <a:r>
              <a:rPr lang="ru-RU" sz="2600" dirty="0" err="1">
                <a:ea typeface="Times New Roman" panose="02020603050405020304" pitchFamily="18" charset="0"/>
                <a:cs typeface="Times New Roman" panose="02020603050405020304" pitchFamily="18" charset="0"/>
              </a:rPr>
              <a:t>jadvaldan</a:t>
            </a:r>
            <a:r>
              <a:rPr lang="ru-RU" sz="2600" dirty="0">
                <a:ea typeface="Times New Roman" panose="02020603050405020304" pitchFamily="18" charset="0"/>
                <a:cs typeface="Times New Roman" panose="02020603050405020304" pitchFamily="18" charset="0"/>
              </a:rPr>
              <a:t> </a:t>
            </a:r>
            <a:r>
              <a:rPr lang="ru-RU" sz="2600" dirty="0" err="1">
                <a:ea typeface="Times New Roman" panose="02020603050405020304" pitchFamily="18" charset="0"/>
                <a:cs typeface="Times New Roman" panose="02020603050405020304" pitchFamily="18" charset="0"/>
              </a:rPr>
              <a:t>tanlangan</a:t>
            </a:r>
            <a:r>
              <a:rPr lang="ru-RU" sz="2600" dirty="0">
                <a:ea typeface="Times New Roman" panose="02020603050405020304" pitchFamily="18" charset="0"/>
                <a:cs typeface="Times New Roman" panose="02020603050405020304" pitchFamily="18" charset="0"/>
              </a:rPr>
              <a:t> </a:t>
            </a:r>
            <a:r>
              <a:rPr lang="ru-RU" sz="2600" dirty="0" err="1">
                <a:ea typeface="Times New Roman" panose="02020603050405020304" pitchFamily="18" charset="0"/>
                <a:cs typeface="Times New Roman" panose="02020603050405020304" pitchFamily="18" charset="0"/>
              </a:rPr>
              <a:t>koeffitsient</a:t>
            </a:r>
            <a:r>
              <a:rPr lang="ru-RU" sz="2600" dirty="0">
                <a:ea typeface="Times New Roman" panose="02020603050405020304" pitchFamily="18" charset="0"/>
                <a:cs typeface="Times New Roman" panose="02020603050405020304" pitchFamily="18" charset="0"/>
              </a:rPr>
              <a:t> </a:t>
            </a:r>
            <a:r>
              <a:rPr lang="ru-RU" sz="2600" dirty="0" err="1">
                <a:ea typeface="Times New Roman" panose="02020603050405020304" pitchFamily="18" charset="0"/>
                <a:cs typeface="Times New Roman" panose="02020603050405020304" pitchFamily="18" charset="0"/>
              </a:rPr>
              <a:t>qiymati</a:t>
            </a:r>
            <a:r>
              <a:rPr lang="ru-RU" sz="2600" dirty="0">
                <a:ea typeface="Times New Roman" panose="02020603050405020304" pitchFamily="18" charset="0"/>
                <a:cs typeface="Times New Roman" panose="02020603050405020304" pitchFamily="18" charset="0"/>
              </a:rPr>
              <a:t> </a:t>
            </a:r>
            <a:r>
              <a:rPr lang="ru-RU" sz="2600" dirty="0" err="1">
                <a:ea typeface="Times New Roman" panose="02020603050405020304" pitchFamily="18" charset="0"/>
                <a:cs typeface="Times New Roman" panose="02020603050405020304" pitchFamily="18" charset="0"/>
              </a:rPr>
              <a:t>bilan</a:t>
            </a:r>
            <a:r>
              <a:rPr lang="ru-RU" sz="2600" dirty="0">
                <a:ea typeface="Times New Roman" panose="02020603050405020304" pitchFamily="18" charset="0"/>
                <a:cs typeface="Times New Roman" panose="02020603050405020304" pitchFamily="18" charset="0"/>
              </a:rPr>
              <a:t> </a:t>
            </a:r>
            <a:r>
              <a:rPr lang="ru-RU" sz="2600" dirty="0" err="1">
                <a:ea typeface="Times New Roman" panose="02020603050405020304" pitchFamily="18" charset="0"/>
                <a:cs typeface="Times New Roman" panose="02020603050405020304" pitchFamily="18" charset="0"/>
              </a:rPr>
              <a:t>solishtiriladi</a:t>
            </a:r>
            <a:r>
              <a:rPr lang="ru-RU" sz="2600" dirty="0" smtClean="0">
                <a:ea typeface="Times New Roman" panose="02020603050405020304" pitchFamily="18" charset="0"/>
                <a:cs typeface="Times New Roman" panose="02020603050405020304" pitchFamily="18" charset="0"/>
              </a:rPr>
              <a:t>.</a:t>
            </a:r>
            <a:endParaRPr lang="en-US" sz="2600" dirty="0"/>
          </a:p>
        </p:txBody>
      </p:sp>
      <p:sp>
        <p:nvSpPr>
          <p:cNvPr id="2"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4" name="Объект 3"/>
          <p:cNvGraphicFramePr>
            <a:graphicFrameLocks noChangeAspect="1"/>
          </p:cNvGraphicFramePr>
          <p:nvPr>
            <p:extLst>
              <p:ext uri="{D42A27DB-BD31-4B8C-83A1-F6EECF244321}">
                <p14:modId xmlns:p14="http://schemas.microsoft.com/office/powerpoint/2010/main" val="1558996282"/>
              </p:ext>
            </p:extLst>
          </p:nvPr>
        </p:nvGraphicFramePr>
        <p:xfrm>
          <a:off x="4076700" y="1543050"/>
          <a:ext cx="3848878" cy="685800"/>
        </p:xfrm>
        <a:graphic>
          <a:graphicData uri="http://schemas.openxmlformats.org/presentationml/2006/ole">
            <mc:AlternateContent xmlns:mc="http://schemas.openxmlformats.org/markup-compatibility/2006">
              <mc:Choice xmlns:v="urn:schemas-microsoft-com:vml" Requires="v">
                <p:oleObj spid="_x0000_s32772" name="Уравнение" r:id="rId3" imgW="1282700" imgH="241300" progId="Equation.3">
                  <p:embed/>
                </p:oleObj>
              </mc:Choice>
              <mc:Fallback>
                <p:oleObj name="Уравнение" r:id="rId3" imgW="1282700" imgH="241300"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076700" y="1543050"/>
                        <a:ext cx="3848878" cy="685800"/>
                      </a:xfrm>
                      <a:prstGeom prst="rect">
                        <a:avLst/>
                      </a:prstGeom>
                      <a:noFill/>
                    </p:spPr>
                  </p:pic>
                </p:oleObj>
              </mc:Fallback>
            </mc:AlternateContent>
          </a:graphicData>
        </a:graphic>
      </p:graphicFrame>
    </p:spTree>
    <p:extLst>
      <p:ext uri="{BB962C8B-B14F-4D97-AF65-F5344CB8AC3E}">
        <p14:creationId xmlns:p14="http://schemas.microsoft.com/office/powerpoint/2010/main" val="144538461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333376" y="571500"/>
            <a:ext cx="11153774" cy="4972050"/>
          </a:xfrm>
        </p:spPr>
        <p:txBody>
          <a:bodyPr>
            <a:noAutofit/>
          </a:bodyPr>
          <a:lstStyle/>
          <a:p>
            <a:pPr indent="485775" algn="just">
              <a:lnSpc>
                <a:spcPct val="100000"/>
              </a:lnSpc>
              <a:spcBef>
                <a:spcPts val="0"/>
              </a:spcBef>
              <a:spcAft>
                <a:spcPts val="0"/>
              </a:spcAft>
              <a:buNone/>
            </a:pPr>
            <a:r>
              <a:rPr lang="ru-RU" sz="2800" dirty="0" err="1">
                <a:ea typeface="Times New Roman" panose="02020603050405020304" pitchFamily="18" charset="0"/>
                <a:cs typeface="Times New Roman" panose="02020603050405020304" pitchFamily="18" charset="0"/>
              </a:rPr>
              <a:t>Agar</a:t>
            </a:r>
            <a:r>
              <a:rPr lang="ru-RU" sz="2800" dirty="0">
                <a:ea typeface="Times New Roman" panose="02020603050405020304" pitchFamily="18" charset="0"/>
                <a:cs typeface="Times New Roman" panose="02020603050405020304" pitchFamily="18" charset="0"/>
              </a:rPr>
              <a:t> </a:t>
            </a:r>
            <a:r>
              <a:rPr lang="ru-RU" sz="2800" dirty="0" err="1">
                <a:ea typeface="Times New Roman" panose="02020603050405020304" pitchFamily="18" charset="0"/>
                <a:cs typeface="Times New Roman" panose="02020603050405020304" pitchFamily="18" charset="0"/>
              </a:rPr>
              <a:t>korrelyatsiya</a:t>
            </a:r>
            <a:r>
              <a:rPr lang="ru-RU" sz="2800" dirty="0">
                <a:ea typeface="Times New Roman" panose="02020603050405020304" pitchFamily="18" charset="0"/>
                <a:cs typeface="Times New Roman" panose="02020603050405020304" pitchFamily="18" charset="0"/>
              </a:rPr>
              <a:t> </a:t>
            </a:r>
            <a:r>
              <a:rPr lang="ru-RU" sz="2800" dirty="0" err="1">
                <a:ea typeface="Times New Roman" panose="02020603050405020304" pitchFamily="18" charset="0"/>
                <a:cs typeface="Times New Roman" panose="02020603050405020304" pitchFamily="18" charset="0"/>
              </a:rPr>
              <a:t>koeffitsientining</a:t>
            </a:r>
            <a:r>
              <a:rPr lang="ru-RU" sz="2800" dirty="0">
                <a:ea typeface="Times New Roman" panose="02020603050405020304" pitchFamily="18" charset="0"/>
                <a:cs typeface="Times New Roman" panose="02020603050405020304" pitchFamily="18" charset="0"/>
              </a:rPr>
              <a:t> </a:t>
            </a:r>
            <a:r>
              <a:rPr lang="ru-RU" sz="2800" dirty="0" err="1">
                <a:ea typeface="Times New Roman" panose="02020603050405020304" pitchFamily="18" charset="0"/>
                <a:cs typeface="Times New Roman" panose="02020603050405020304" pitchFamily="18" charset="0"/>
              </a:rPr>
              <a:t>topilgan</a:t>
            </a:r>
            <a:r>
              <a:rPr lang="ru-RU" sz="2800" dirty="0">
                <a:ea typeface="Times New Roman" panose="02020603050405020304" pitchFamily="18" charset="0"/>
                <a:cs typeface="Times New Roman" panose="02020603050405020304" pitchFamily="18" charset="0"/>
              </a:rPr>
              <a:t> </a:t>
            </a:r>
            <a:r>
              <a:rPr lang="ru-RU" sz="2800" dirty="0" err="1">
                <a:ea typeface="Times New Roman" panose="02020603050405020304" pitchFamily="18" charset="0"/>
                <a:cs typeface="Times New Roman" panose="02020603050405020304" pitchFamily="18" charset="0"/>
              </a:rPr>
              <a:t>qiymati</a:t>
            </a:r>
            <a:r>
              <a:rPr lang="ru-RU" sz="2800" dirty="0">
                <a:ea typeface="Times New Roman" panose="02020603050405020304" pitchFamily="18" charset="0"/>
                <a:cs typeface="Times New Roman" panose="02020603050405020304" pitchFamily="18" charset="0"/>
              </a:rPr>
              <a:t> </a:t>
            </a:r>
            <a:r>
              <a:rPr lang="ru-RU" sz="2800" dirty="0" err="1">
                <a:ea typeface="Times New Roman" panose="02020603050405020304" pitchFamily="18" charset="0"/>
                <a:cs typeface="Times New Roman" panose="02020603050405020304" pitchFamily="18" charset="0"/>
              </a:rPr>
              <a:t>jadval</a:t>
            </a:r>
            <a:r>
              <a:rPr lang="ru-RU" sz="2800" dirty="0">
                <a:ea typeface="Times New Roman" panose="02020603050405020304" pitchFamily="18" charset="0"/>
                <a:cs typeface="Times New Roman" panose="02020603050405020304" pitchFamily="18" charset="0"/>
              </a:rPr>
              <a:t> </a:t>
            </a:r>
            <a:r>
              <a:rPr lang="ru-RU" sz="2800" dirty="0" err="1">
                <a:ea typeface="Times New Roman" panose="02020603050405020304" pitchFamily="18" charset="0"/>
                <a:cs typeface="Times New Roman" panose="02020603050405020304" pitchFamily="18" charset="0"/>
              </a:rPr>
              <a:t>qiymatidan</a:t>
            </a:r>
            <a:r>
              <a:rPr lang="ru-RU" sz="2800" dirty="0">
                <a:ea typeface="Times New Roman" panose="02020603050405020304" pitchFamily="18" charset="0"/>
                <a:cs typeface="Times New Roman" panose="02020603050405020304" pitchFamily="18" charset="0"/>
              </a:rPr>
              <a:t> </a:t>
            </a:r>
            <a:r>
              <a:rPr lang="ru-RU" sz="2800" dirty="0" err="1">
                <a:ea typeface="Times New Roman" panose="02020603050405020304" pitchFamily="18" charset="0"/>
                <a:cs typeface="Times New Roman" panose="02020603050405020304" pitchFamily="18" charset="0"/>
              </a:rPr>
              <a:t>katta</a:t>
            </a:r>
            <a:r>
              <a:rPr lang="ru-RU" sz="2800" dirty="0">
                <a:ea typeface="Times New Roman" panose="02020603050405020304" pitchFamily="18" charset="0"/>
                <a:cs typeface="Times New Roman" panose="02020603050405020304" pitchFamily="18" charset="0"/>
              </a:rPr>
              <a:t> </a:t>
            </a:r>
            <a:r>
              <a:rPr lang="ru-RU" sz="2800" dirty="0" err="1">
                <a:ea typeface="Times New Roman" panose="02020603050405020304" pitchFamily="18" charset="0"/>
                <a:cs typeface="Times New Roman" panose="02020603050405020304" pitchFamily="18" charset="0"/>
              </a:rPr>
              <a:t>bo’lib</a:t>
            </a:r>
            <a:r>
              <a:rPr lang="ru-RU" sz="2800" dirty="0">
                <a:ea typeface="Times New Roman" panose="02020603050405020304" pitchFamily="18" charset="0"/>
                <a:cs typeface="Times New Roman" panose="02020603050405020304" pitchFamily="18" charset="0"/>
              </a:rPr>
              <a:t> </a:t>
            </a:r>
            <a:r>
              <a:rPr lang="ru-RU" sz="2800" dirty="0" err="1">
                <a:ea typeface="Times New Roman" panose="02020603050405020304" pitchFamily="18" charset="0"/>
                <a:cs typeface="Times New Roman" panose="02020603050405020304" pitchFamily="18" charset="0"/>
              </a:rPr>
              <a:t>chiqsa</a:t>
            </a:r>
            <a:r>
              <a:rPr lang="ru-RU" sz="2800" dirty="0">
                <a:ea typeface="Times New Roman" panose="02020603050405020304" pitchFamily="18" charset="0"/>
                <a:cs typeface="Times New Roman" panose="02020603050405020304" pitchFamily="18" charset="0"/>
              </a:rPr>
              <a:t>, </a:t>
            </a:r>
            <a:r>
              <a:rPr lang="ru-RU" sz="2800" dirty="0" err="1">
                <a:ea typeface="Times New Roman" panose="02020603050405020304" pitchFamily="18" charset="0"/>
                <a:cs typeface="Times New Roman" panose="02020603050405020304" pitchFamily="18" charset="0"/>
              </a:rPr>
              <a:t>bog’lanish</a:t>
            </a:r>
            <a:r>
              <a:rPr lang="ru-RU" sz="2800" dirty="0">
                <a:ea typeface="Times New Roman" panose="02020603050405020304" pitchFamily="18" charset="0"/>
                <a:cs typeface="Times New Roman" panose="02020603050405020304" pitchFamily="18" charset="0"/>
              </a:rPr>
              <a:t> </a:t>
            </a:r>
            <a:r>
              <a:rPr lang="ru-RU" sz="2800" dirty="0" err="1">
                <a:ea typeface="Times New Roman" panose="02020603050405020304" pitchFamily="18" charset="0"/>
                <a:cs typeface="Times New Roman" panose="02020603050405020304" pitchFamily="18" charset="0"/>
              </a:rPr>
              <a:t>eichligini</a:t>
            </a:r>
            <a:r>
              <a:rPr lang="ru-RU" sz="2800" dirty="0">
                <a:ea typeface="Times New Roman" panose="02020603050405020304" pitchFamily="18" charset="0"/>
                <a:cs typeface="Times New Roman" panose="02020603050405020304" pitchFamily="18" charset="0"/>
              </a:rPr>
              <a:t> (</a:t>
            </a:r>
            <a:r>
              <a:rPr lang="ru-RU" sz="2800" dirty="0" err="1">
                <a:ea typeface="Times New Roman" panose="02020603050405020304" pitchFamily="18" charset="0"/>
                <a:cs typeface="Times New Roman" panose="02020603050405020304" pitchFamily="18" charset="0"/>
              </a:rPr>
              <a:t>ishonchliligini</a:t>
            </a:r>
            <a:r>
              <a:rPr lang="ru-RU" sz="2800" dirty="0">
                <a:ea typeface="Times New Roman" panose="02020603050405020304" pitchFamily="18" charset="0"/>
                <a:cs typeface="Times New Roman" panose="02020603050405020304" pitchFamily="18" charset="0"/>
              </a:rPr>
              <a:t>) </a:t>
            </a:r>
            <a:r>
              <a:rPr lang="ru-RU" sz="2800" dirty="0" err="1">
                <a:ea typeface="Times New Roman" panose="02020603050405020304" pitchFamily="18" charset="0"/>
                <a:cs typeface="Times New Roman" panose="02020603050405020304" pitchFamily="18" charset="0"/>
              </a:rPr>
              <a:t>qabul</a:t>
            </a:r>
            <a:r>
              <a:rPr lang="ru-RU" sz="2800" dirty="0">
                <a:ea typeface="Times New Roman" panose="02020603050405020304" pitchFamily="18" charset="0"/>
                <a:cs typeface="Times New Roman" panose="02020603050405020304" pitchFamily="18" charset="0"/>
              </a:rPr>
              <a:t>  </a:t>
            </a:r>
            <a:r>
              <a:rPr lang="ru-RU" sz="2800" dirty="0" err="1">
                <a:ea typeface="Times New Roman" panose="02020603050405020304" pitchFamily="18" charset="0"/>
                <a:cs typeface="Times New Roman" panose="02020603050405020304" pitchFamily="18" charset="0"/>
              </a:rPr>
              <a:t>qilingan</a:t>
            </a:r>
            <a:r>
              <a:rPr lang="ru-RU" sz="2800" dirty="0">
                <a:ea typeface="Times New Roman" panose="02020603050405020304" pitchFamily="18" charset="0"/>
                <a:cs typeface="Times New Roman" panose="02020603050405020304" pitchFamily="18" charset="0"/>
              </a:rPr>
              <a:t>  </a:t>
            </a:r>
            <a:r>
              <a:rPr lang="ru-RU" sz="2800" dirty="0" err="1">
                <a:ea typeface="Times New Roman" panose="02020603050405020304" pitchFamily="18" charset="0"/>
                <a:cs typeface="Times New Roman" panose="02020603050405020304" pitchFamily="18" charset="0"/>
              </a:rPr>
              <a:t>tekshirilayotgan</a:t>
            </a:r>
            <a:r>
              <a:rPr lang="ru-RU" sz="2800" dirty="0">
                <a:ea typeface="Times New Roman" panose="02020603050405020304" pitchFamily="18" charset="0"/>
                <a:cs typeface="Times New Roman" panose="02020603050405020304" pitchFamily="18" charset="0"/>
              </a:rPr>
              <a:t> </a:t>
            </a:r>
            <a:r>
              <a:rPr lang="ru-RU" sz="2800" dirty="0" err="1">
                <a:ea typeface="Times New Roman" panose="02020603050405020304" pitchFamily="18" charset="0"/>
                <a:cs typeface="Times New Roman" panose="02020603050405020304" pitchFamily="18" charset="0"/>
              </a:rPr>
              <a:t>belgilar</a:t>
            </a:r>
            <a:r>
              <a:rPr lang="ru-RU" sz="2800" dirty="0">
                <a:ea typeface="Times New Roman" panose="02020603050405020304" pitchFamily="18" charset="0"/>
                <a:cs typeface="Times New Roman" panose="02020603050405020304" pitchFamily="18" charset="0"/>
              </a:rPr>
              <a:t> </a:t>
            </a:r>
            <a:r>
              <a:rPr lang="ru-RU" sz="2800" dirty="0" err="1">
                <a:ea typeface="Times New Roman" panose="02020603050405020304" pitchFamily="18" charset="0"/>
                <a:cs typeface="Times New Roman" panose="02020603050405020304" pitchFamily="18" charset="0"/>
              </a:rPr>
              <a:t>orasidagi</a:t>
            </a:r>
            <a:r>
              <a:rPr lang="ru-RU" sz="2800" dirty="0">
                <a:ea typeface="Times New Roman" panose="02020603050405020304" pitchFamily="18" charset="0"/>
                <a:cs typeface="Times New Roman" panose="02020603050405020304" pitchFamily="18" charset="0"/>
              </a:rPr>
              <a:t> </a:t>
            </a:r>
            <a:r>
              <a:rPr lang="ru-RU" sz="2800" dirty="0" err="1">
                <a:ea typeface="Times New Roman" panose="02020603050405020304" pitchFamily="18" charset="0"/>
                <a:cs typeface="Times New Roman" panose="02020603050405020304" pitchFamily="18" charset="0"/>
              </a:rPr>
              <a:t>chiziqli</a:t>
            </a:r>
            <a:r>
              <a:rPr lang="ru-RU" sz="2800" dirty="0">
                <a:ea typeface="Times New Roman" panose="02020603050405020304" pitchFamily="18" charset="0"/>
                <a:cs typeface="Times New Roman" panose="02020603050405020304" pitchFamily="18" charset="0"/>
              </a:rPr>
              <a:t> </a:t>
            </a:r>
            <a:r>
              <a:rPr lang="ru-RU" sz="2800" dirty="0" err="1">
                <a:ea typeface="Times New Roman" panose="02020603050405020304" pitchFamily="18" charset="0"/>
                <a:cs typeface="Times New Roman" panose="02020603050405020304" pitchFamily="18" charset="0"/>
              </a:rPr>
              <a:t>bog’liqlikka</a:t>
            </a:r>
            <a:r>
              <a:rPr lang="ru-RU" sz="2800" dirty="0">
                <a:ea typeface="Times New Roman" panose="02020603050405020304" pitchFamily="18" charset="0"/>
                <a:cs typeface="Times New Roman" panose="02020603050405020304" pitchFamily="18" charset="0"/>
              </a:rPr>
              <a:t> </a:t>
            </a:r>
            <a:r>
              <a:rPr lang="ru-RU" sz="2800" dirty="0" err="1">
                <a:ea typeface="Times New Roman" panose="02020603050405020304" pitchFamily="18" charset="0"/>
                <a:cs typeface="Times New Roman" panose="02020603050405020304" pitchFamily="18" charset="0"/>
              </a:rPr>
              <a:t>ko’ra</a:t>
            </a:r>
            <a:r>
              <a:rPr lang="ru-RU" sz="2800" dirty="0">
                <a:ea typeface="Times New Roman" panose="02020603050405020304" pitchFamily="18" charset="0"/>
                <a:cs typeface="Times New Roman" panose="02020603050405020304" pitchFamily="18" charset="0"/>
              </a:rPr>
              <a:t> </a:t>
            </a:r>
            <a:r>
              <a:rPr lang="ru-RU" sz="2800" dirty="0" err="1">
                <a:ea typeface="Times New Roman" panose="02020603050405020304" pitchFamily="18" charset="0"/>
                <a:cs typeface="Times New Roman" panose="02020603050405020304" pitchFamily="18" charset="0"/>
              </a:rPr>
              <a:t>yetarli</a:t>
            </a:r>
            <a:r>
              <a:rPr lang="ru-RU" sz="2800" dirty="0">
                <a:ea typeface="Times New Roman" panose="02020603050405020304" pitchFamily="18" charset="0"/>
                <a:cs typeface="Times New Roman" panose="02020603050405020304" pitchFamily="18" charset="0"/>
              </a:rPr>
              <a:t> </a:t>
            </a:r>
            <a:r>
              <a:rPr lang="ru-RU" sz="2800" dirty="0" err="1">
                <a:ea typeface="Times New Roman" panose="02020603050405020304" pitchFamily="18" charset="0"/>
                <a:cs typeface="Times New Roman" panose="02020603050405020304" pitchFamily="18" charset="0"/>
              </a:rPr>
              <a:t>deb</a:t>
            </a:r>
            <a:r>
              <a:rPr lang="ru-RU" sz="2800" dirty="0">
                <a:ea typeface="Times New Roman" panose="02020603050405020304" pitchFamily="18" charset="0"/>
                <a:cs typeface="Times New Roman" panose="02020603050405020304" pitchFamily="18" charset="0"/>
              </a:rPr>
              <a:t> </a:t>
            </a:r>
            <a:r>
              <a:rPr lang="ru-RU" sz="2800" dirty="0" err="1">
                <a:ea typeface="Times New Roman" panose="02020603050405020304" pitchFamily="18" charset="0"/>
                <a:cs typeface="Times New Roman" panose="02020603050405020304" pitchFamily="18" charset="0"/>
              </a:rPr>
              <a:t>baholash</a:t>
            </a:r>
            <a:r>
              <a:rPr lang="ru-RU" sz="2800" dirty="0">
                <a:ea typeface="Times New Roman" panose="02020603050405020304" pitchFamily="18" charset="0"/>
                <a:cs typeface="Times New Roman" panose="02020603050405020304" pitchFamily="18" charset="0"/>
              </a:rPr>
              <a:t> </a:t>
            </a:r>
            <a:r>
              <a:rPr lang="ru-RU" sz="2800" dirty="0" err="1">
                <a:ea typeface="Times New Roman" panose="02020603050405020304" pitchFamily="18" charset="0"/>
                <a:cs typeface="Times New Roman" panose="02020603050405020304" pitchFamily="18" charset="0"/>
              </a:rPr>
              <a:t>mumkin</a:t>
            </a:r>
            <a:r>
              <a:rPr lang="ru-RU" sz="2800" dirty="0">
                <a:ea typeface="Times New Roman" panose="02020603050405020304" pitchFamily="18" charset="0"/>
                <a:cs typeface="Times New Roman" panose="02020603050405020304" pitchFamily="18" charset="0"/>
              </a:rPr>
              <a:t>.  </a:t>
            </a:r>
            <a:r>
              <a:rPr lang="ru-RU" sz="2800" dirty="0" err="1">
                <a:ea typeface="Times New Roman" panose="02020603050405020304" pitchFamily="18" charset="0"/>
                <a:cs typeface="Times New Roman" panose="02020603050405020304" pitchFamily="18" charset="0"/>
              </a:rPr>
              <a:t>Agar</a:t>
            </a:r>
            <a:r>
              <a:rPr lang="ru-RU" sz="2800" dirty="0">
                <a:ea typeface="Times New Roman" panose="02020603050405020304" pitchFamily="18" charset="0"/>
                <a:cs typeface="Times New Roman" panose="02020603050405020304" pitchFamily="18" charset="0"/>
              </a:rPr>
              <a:t> </a:t>
            </a:r>
            <a:r>
              <a:rPr lang="ru-RU" sz="2800" dirty="0" err="1">
                <a:ea typeface="Times New Roman" panose="02020603050405020304" pitchFamily="18" charset="0"/>
                <a:cs typeface="Times New Roman" panose="02020603050405020304" pitchFamily="18" charset="0"/>
              </a:rPr>
              <a:t>olingan</a:t>
            </a:r>
            <a:r>
              <a:rPr lang="ru-RU" sz="2800" dirty="0">
                <a:ea typeface="Times New Roman" panose="02020603050405020304" pitchFamily="18" charset="0"/>
                <a:cs typeface="Times New Roman" panose="02020603050405020304" pitchFamily="18" charset="0"/>
              </a:rPr>
              <a:t> </a:t>
            </a:r>
            <a:r>
              <a:rPr lang="ru-RU" sz="2800" dirty="0" err="1">
                <a:ea typeface="Times New Roman" panose="02020603050405020304" pitchFamily="18" charset="0"/>
                <a:cs typeface="Times New Roman" panose="02020603050405020304" pitchFamily="18" charset="0"/>
              </a:rPr>
              <a:t>korrelyatsiya</a:t>
            </a:r>
            <a:r>
              <a:rPr lang="ru-RU" sz="2800" dirty="0">
                <a:ea typeface="Times New Roman" panose="02020603050405020304" pitchFamily="18" charset="0"/>
                <a:cs typeface="Times New Roman" panose="02020603050405020304" pitchFamily="18" charset="0"/>
              </a:rPr>
              <a:t> </a:t>
            </a:r>
            <a:r>
              <a:rPr lang="ru-RU" sz="2800" dirty="0" err="1">
                <a:ea typeface="Times New Roman" panose="02020603050405020304" pitchFamily="18" charset="0"/>
                <a:cs typeface="Times New Roman" panose="02020603050405020304" pitchFamily="18" charset="0"/>
              </a:rPr>
              <a:t>koeffitsienti</a:t>
            </a:r>
            <a:r>
              <a:rPr lang="ru-RU" sz="2800" dirty="0">
                <a:ea typeface="Times New Roman" panose="02020603050405020304" pitchFamily="18" charset="0"/>
                <a:cs typeface="Times New Roman" panose="02020603050405020304" pitchFamily="18" charset="0"/>
              </a:rPr>
              <a:t> </a:t>
            </a:r>
            <a:r>
              <a:rPr lang="ru-RU" sz="2800" dirty="0" err="1">
                <a:ea typeface="Times New Roman" panose="02020603050405020304" pitchFamily="18" charset="0"/>
                <a:cs typeface="Times New Roman" panose="02020603050405020304" pitchFamily="18" charset="0"/>
              </a:rPr>
              <a:t>qiymati</a:t>
            </a:r>
            <a:r>
              <a:rPr lang="ru-RU" sz="2800" dirty="0">
                <a:ea typeface="Times New Roman" panose="02020603050405020304" pitchFamily="18" charset="0"/>
                <a:cs typeface="Times New Roman" panose="02020603050405020304" pitchFamily="18" charset="0"/>
              </a:rPr>
              <a:t> </a:t>
            </a:r>
            <a:r>
              <a:rPr lang="ru-RU" sz="2800" dirty="0" err="1">
                <a:ea typeface="Times New Roman" panose="02020603050405020304" pitchFamily="18" charset="0"/>
                <a:cs typeface="Times New Roman" panose="02020603050405020304" pitchFamily="18" charset="0"/>
              </a:rPr>
              <a:t>jadval</a:t>
            </a:r>
            <a:r>
              <a:rPr lang="ru-RU" sz="2800" dirty="0">
                <a:ea typeface="Times New Roman" panose="02020603050405020304" pitchFamily="18" charset="0"/>
                <a:cs typeface="Times New Roman" panose="02020603050405020304" pitchFamily="18" charset="0"/>
              </a:rPr>
              <a:t>  </a:t>
            </a:r>
            <a:r>
              <a:rPr lang="ru-RU" sz="2800" dirty="0" err="1">
                <a:ea typeface="Times New Roman" panose="02020603050405020304" pitchFamily="18" charset="0"/>
                <a:cs typeface="Times New Roman" panose="02020603050405020304" pitchFamily="18" charset="0"/>
              </a:rPr>
              <a:t>qiymatidan</a:t>
            </a:r>
            <a:r>
              <a:rPr lang="ru-RU" sz="2800" dirty="0">
                <a:ea typeface="Times New Roman" panose="02020603050405020304" pitchFamily="18" charset="0"/>
                <a:cs typeface="Times New Roman" panose="02020603050405020304" pitchFamily="18" charset="0"/>
              </a:rPr>
              <a:t>  </a:t>
            </a:r>
            <a:r>
              <a:rPr lang="ru-RU" sz="2800" dirty="0" err="1">
                <a:ea typeface="Times New Roman" panose="02020603050405020304" pitchFamily="18" charset="0"/>
                <a:cs typeface="Times New Roman" panose="02020603050405020304" pitchFamily="18" charset="0"/>
              </a:rPr>
              <a:t>kichik</a:t>
            </a:r>
            <a:r>
              <a:rPr lang="ru-RU" sz="2800" dirty="0">
                <a:ea typeface="Times New Roman" panose="02020603050405020304" pitchFamily="18" charset="0"/>
                <a:cs typeface="Times New Roman" panose="02020603050405020304" pitchFamily="18" charset="0"/>
              </a:rPr>
              <a:t> </a:t>
            </a:r>
            <a:r>
              <a:rPr lang="ru-RU" sz="2800" dirty="0" err="1">
                <a:ea typeface="Times New Roman" panose="02020603050405020304" pitchFamily="18" charset="0"/>
                <a:cs typeface="Times New Roman" panose="02020603050405020304" pitchFamily="18" charset="0"/>
              </a:rPr>
              <a:t>bo’lsa</a:t>
            </a:r>
            <a:r>
              <a:rPr lang="ru-RU" sz="2800" dirty="0">
                <a:ea typeface="Times New Roman" panose="02020603050405020304" pitchFamily="18" charset="0"/>
                <a:cs typeface="Times New Roman" panose="02020603050405020304" pitchFamily="18" charset="0"/>
              </a:rPr>
              <a:t>,  </a:t>
            </a:r>
            <a:r>
              <a:rPr lang="ru-RU" sz="2800" dirty="0" err="1">
                <a:ea typeface="Times New Roman" panose="02020603050405020304" pitchFamily="18" charset="0"/>
                <a:cs typeface="Times New Roman" panose="02020603050405020304" pitchFamily="18" charset="0"/>
              </a:rPr>
              <a:t>bu</a:t>
            </a:r>
            <a:r>
              <a:rPr lang="ru-RU" sz="2800" dirty="0">
                <a:ea typeface="Times New Roman" panose="02020603050405020304" pitchFamily="18" charset="0"/>
                <a:cs typeface="Times New Roman" panose="02020603050405020304" pitchFamily="18" charset="0"/>
              </a:rPr>
              <a:t> </a:t>
            </a:r>
            <a:r>
              <a:rPr lang="ru-RU" sz="2800" dirty="0" err="1">
                <a:ea typeface="Times New Roman" panose="02020603050405020304" pitchFamily="18" charset="0"/>
                <a:cs typeface="Times New Roman" panose="02020603050405020304" pitchFamily="18" charset="0"/>
              </a:rPr>
              <a:t>o’rganilayotgan</a:t>
            </a:r>
            <a:r>
              <a:rPr lang="ru-RU" sz="2800" dirty="0">
                <a:ea typeface="Times New Roman" panose="02020603050405020304" pitchFamily="18" charset="0"/>
                <a:cs typeface="Times New Roman" panose="02020603050405020304" pitchFamily="18" charset="0"/>
              </a:rPr>
              <a:t> </a:t>
            </a:r>
            <a:r>
              <a:rPr lang="ru-RU" sz="2800" dirty="0" err="1">
                <a:ea typeface="Times New Roman" panose="02020603050405020304" pitchFamily="18" charset="0"/>
                <a:cs typeface="Times New Roman" panose="02020603050405020304" pitchFamily="18" charset="0"/>
              </a:rPr>
              <a:t>belgilar</a:t>
            </a:r>
            <a:r>
              <a:rPr lang="ru-RU" sz="2800" dirty="0">
                <a:ea typeface="Times New Roman" panose="02020603050405020304" pitchFamily="18" charset="0"/>
                <a:cs typeface="Times New Roman" panose="02020603050405020304" pitchFamily="18" charset="0"/>
              </a:rPr>
              <a:t> </a:t>
            </a:r>
            <a:r>
              <a:rPr lang="ru-RU" sz="2800" dirty="0" err="1">
                <a:ea typeface="Times New Roman" panose="02020603050405020304" pitchFamily="18" charset="0"/>
                <a:cs typeface="Times New Roman" panose="02020603050405020304" pitchFamily="18" charset="0"/>
              </a:rPr>
              <a:t>orasida</a:t>
            </a:r>
            <a:r>
              <a:rPr lang="ru-RU" sz="2800" dirty="0">
                <a:ea typeface="Times New Roman" panose="02020603050405020304" pitchFamily="18" charset="0"/>
                <a:cs typeface="Times New Roman" panose="02020603050405020304" pitchFamily="18" charset="0"/>
              </a:rPr>
              <a:t> </a:t>
            </a:r>
            <a:r>
              <a:rPr lang="ru-RU" sz="2800" dirty="0" err="1">
                <a:ea typeface="Times New Roman" panose="02020603050405020304" pitchFamily="18" charset="0"/>
                <a:cs typeface="Times New Roman" panose="02020603050405020304" pitchFamily="18" charset="0"/>
              </a:rPr>
              <a:t>kuzatishlarning</a:t>
            </a:r>
            <a:r>
              <a:rPr lang="ru-RU" sz="2800" dirty="0">
                <a:ea typeface="Times New Roman" panose="02020603050405020304" pitchFamily="18" charset="0"/>
                <a:cs typeface="Times New Roman" panose="02020603050405020304" pitchFamily="18" charset="0"/>
              </a:rPr>
              <a:t> </a:t>
            </a:r>
            <a:r>
              <a:rPr lang="ru-RU" sz="2800" dirty="0" err="1">
                <a:ea typeface="Times New Roman" panose="02020603050405020304" pitchFamily="18" charset="0"/>
                <a:cs typeface="Times New Roman" panose="02020603050405020304" pitchFamily="18" charset="0"/>
              </a:rPr>
              <a:t>berilgan</a:t>
            </a:r>
            <a:r>
              <a:rPr lang="ru-RU" sz="2800" dirty="0">
                <a:ea typeface="Times New Roman" panose="02020603050405020304" pitchFamily="18" charset="0"/>
                <a:cs typeface="Times New Roman" panose="02020603050405020304" pitchFamily="18" charset="0"/>
              </a:rPr>
              <a:t> </a:t>
            </a:r>
            <a:r>
              <a:rPr lang="ru-RU" sz="2800" dirty="0" err="1">
                <a:ea typeface="Times New Roman" panose="02020603050405020304" pitchFamily="18" charset="0"/>
                <a:cs typeface="Times New Roman" panose="02020603050405020304" pitchFamily="18" charset="0"/>
              </a:rPr>
              <a:t>sonida</a:t>
            </a:r>
            <a:r>
              <a:rPr lang="ru-RU" sz="2800" dirty="0">
                <a:ea typeface="Times New Roman" panose="02020603050405020304" pitchFamily="18" charset="0"/>
                <a:cs typeface="Times New Roman" panose="02020603050405020304" pitchFamily="18" charset="0"/>
              </a:rPr>
              <a:t> (n=f+2), </a:t>
            </a:r>
            <a:r>
              <a:rPr lang="ru-RU" sz="2800" dirty="0" err="1">
                <a:ea typeface="Times New Roman" panose="02020603050405020304" pitchFamily="18" charset="0"/>
                <a:cs typeface="Times New Roman" panose="02020603050405020304" pitchFamily="18" charset="0"/>
              </a:rPr>
              <a:t>xatto</a:t>
            </a:r>
            <a:r>
              <a:rPr lang="ru-RU" sz="2800" dirty="0">
                <a:ea typeface="Times New Roman" panose="02020603050405020304" pitchFamily="18" charset="0"/>
                <a:cs typeface="Times New Roman" panose="02020603050405020304" pitchFamily="18" charset="0"/>
              </a:rPr>
              <a:t> </a:t>
            </a:r>
            <a:r>
              <a:rPr lang="en-US" sz="2800" dirty="0">
                <a:ea typeface="Times New Roman" panose="02020603050405020304" pitchFamily="18" charset="0"/>
                <a:cs typeface="Times New Roman" panose="02020603050405020304" pitchFamily="18" charset="0"/>
              </a:rPr>
              <a:t>r</a:t>
            </a:r>
            <a:r>
              <a:rPr lang="ru-RU" sz="2800" dirty="0">
                <a:ea typeface="Times New Roman" panose="02020603050405020304" pitchFamily="18" charset="0"/>
                <a:cs typeface="Times New Roman" panose="02020603050405020304" pitchFamily="18" charset="0"/>
              </a:rPr>
              <a:t>&gt;0,6  </a:t>
            </a:r>
            <a:r>
              <a:rPr lang="ru-RU" sz="2800" dirty="0" err="1">
                <a:ea typeface="Times New Roman" panose="02020603050405020304" pitchFamily="18" charset="0"/>
                <a:cs typeface="Times New Roman" panose="02020603050405020304" pitchFamily="18" charset="0"/>
              </a:rPr>
              <a:t>bo’lganda</a:t>
            </a:r>
            <a:r>
              <a:rPr lang="ru-RU" sz="2800" dirty="0">
                <a:ea typeface="Times New Roman" panose="02020603050405020304" pitchFamily="18" charset="0"/>
                <a:cs typeface="Times New Roman" panose="02020603050405020304" pitchFamily="18" charset="0"/>
              </a:rPr>
              <a:t> </a:t>
            </a:r>
            <a:r>
              <a:rPr lang="ru-RU" sz="2800" dirty="0" err="1">
                <a:ea typeface="Times New Roman" panose="02020603050405020304" pitchFamily="18" charset="0"/>
                <a:cs typeface="Times New Roman" panose="02020603050405020304" pitchFamily="18" charset="0"/>
              </a:rPr>
              <a:t>ham</a:t>
            </a:r>
            <a:r>
              <a:rPr lang="ru-RU" sz="2800" dirty="0">
                <a:ea typeface="Times New Roman" panose="02020603050405020304" pitchFamily="18" charset="0"/>
                <a:cs typeface="Times New Roman" panose="02020603050405020304" pitchFamily="18" charset="0"/>
              </a:rPr>
              <a:t>, </a:t>
            </a:r>
            <a:r>
              <a:rPr lang="ru-RU" sz="2800" dirty="0" err="1">
                <a:ea typeface="Times New Roman" panose="02020603050405020304" pitchFamily="18" charset="0"/>
                <a:cs typeface="Times New Roman" panose="02020603050405020304" pitchFamily="18" charset="0"/>
              </a:rPr>
              <a:t>bog’lanish</a:t>
            </a:r>
            <a:r>
              <a:rPr lang="ru-RU" sz="2800" dirty="0">
                <a:ea typeface="Times New Roman" panose="02020603050405020304" pitchFamily="18" charset="0"/>
                <a:cs typeface="Times New Roman" panose="02020603050405020304" pitchFamily="18" charset="0"/>
              </a:rPr>
              <a:t>  </a:t>
            </a:r>
            <a:r>
              <a:rPr lang="ru-RU" sz="2800" dirty="0" err="1">
                <a:ea typeface="Times New Roman" panose="02020603050405020304" pitchFamily="18" charset="0"/>
                <a:cs typeface="Times New Roman" panose="02020603050405020304" pitchFamily="18" charset="0"/>
              </a:rPr>
              <a:t>yo’qligini</a:t>
            </a:r>
            <a:r>
              <a:rPr lang="ru-RU" sz="2800" dirty="0">
                <a:ea typeface="Times New Roman" panose="02020603050405020304" pitchFamily="18" charset="0"/>
                <a:cs typeface="Times New Roman" panose="02020603050405020304" pitchFamily="18" charset="0"/>
              </a:rPr>
              <a:t>  </a:t>
            </a:r>
            <a:r>
              <a:rPr lang="ru-RU" sz="2800" dirty="0" err="1">
                <a:ea typeface="Times New Roman" panose="02020603050405020304" pitchFamily="18" charset="0"/>
                <a:cs typeface="Times New Roman" panose="02020603050405020304" pitchFamily="18" charset="0"/>
              </a:rPr>
              <a:t>ko’rsatadi</a:t>
            </a:r>
            <a:r>
              <a:rPr lang="ru-RU" sz="2800" dirty="0">
                <a:ea typeface="Times New Roman" panose="02020603050405020304" pitchFamily="18" charset="0"/>
                <a:cs typeface="Times New Roman" panose="02020603050405020304" pitchFamily="18" charset="0"/>
              </a:rPr>
              <a:t>.  </a:t>
            </a:r>
            <a:r>
              <a:rPr lang="ru-RU" sz="2800" dirty="0" err="1">
                <a:ea typeface="Times New Roman" panose="02020603050405020304" pitchFamily="18" charset="0"/>
                <a:cs typeface="Times New Roman" panose="02020603050405020304" pitchFamily="18" charset="0"/>
              </a:rPr>
              <a:t>Masalan</a:t>
            </a:r>
            <a:r>
              <a:rPr lang="ru-RU" sz="2800" dirty="0">
                <a:ea typeface="Times New Roman" panose="02020603050405020304" pitchFamily="18" charset="0"/>
                <a:cs typeface="Times New Roman" panose="02020603050405020304" pitchFamily="18" charset="0"/>
              </a:rPr>
              <a:t>,  </a:t>
            </a:r>
            <a:r>
              <a:rPr lang="ru-RU" sz="2800" dirty="0" err="1">
                <a:ea typeface="Times New Roman" panose="02020603050405020304" pitchFamily="18" charset="0"/>
                <a:cs typeface="Times New Roman" panose="02020603050405020304" pitchFamily="18" charset="0"/>
              </a:rPr>
              <a:t>agar</a:t>
            </a:r>
            <a:r>
              <a:rPr lang="ru-RU" sz="2800" dirty="0">
                <a:ea typeface="Times New Roman" panose="02020603050405020304" pitchFamily="18" charset="0"/>
                <a:cs typeface="Times New Roman" panose="02020603050405020304" pitchFamily="18" charset="0"/>
              </a:rPr>
              <a:t>  f=0,25 </a:t>
            </a:r>
            <a:r>
              <a:rPr lang="ru-RU" sz="2800" dirty="0" err="1">
                <a:ea typeface="Times New Roman" panose="02020603050405020304" pitchFamily="18" charset="0"/>
                <a:cs typeface="Times New Roman" panose="02020603050405020304" pitchFamily="18" charset="0"/>
              </a:rPr>
              <a:t>va</a:t>
            </a:r>
            <a:r>
              <a:rPr lang="ru-RU" sz="2800" dirty="0">
                <a:ea typeface="Times New Roman" panose="02020603050405020304" pitchFamily="18" charset="0"/>
                <a:cs typeface="Times New Roman" panose="02020603050405020304" pitchFamily="18" charset="0"/>
              </a:rPr>
              <a:t> p=0,01 </a:t>
            </a:r>
            <a:r>
              <a:rPr lang="ru-RU" sz="2800" dirty="0" err="1">
                <a:ea typeface="Times New Roman" panose="02020603050405020304" pitchFamily="18" charset="0"/>
                <a:cs typeface="Times New Roman" panose="02020603050405020304" pitchFamily="18" charset="0"/>
              </a:rPr>
              <a:t>bo’lganda</a:t>
            </a:r>
            <a:r>
              <a:rPr lang="ru-RU" sz="2800" dirty="0">
                <a:ea typeface="Times New Roman" panose="02020603050405020304" pitchFamily="18" charset="0"/>
                <a:cs typeface="Times New Roman" panose="02020603050405020304" pitchFamily="18" charset="0"/>
              </a:rPr>
              <a:t> </a:t>
            </a:r>
            <a:r>
              <a:rPr lang="ru-RU" sz="2800" dirty="0" err="1">
                <a:ea typeface="Times New Roman" panose="02020603050405020304" pitchFamily="18" charset="0"/>
                <a:cs typeface="Times New Roman" panose="02020603050405020304" pitchFamily="18" charset="0"/>
              </a:rPr>
              <a:t>korrelyatsiyaning</a:t>
            </a:r>
            <a:r>
              <a:rPr lang="ru-RU" sz="2800" dirty="0">
                <a:ea typeface="Times New Roman" panose="02020603050405020304" pitchFamily="18" charset="0"/>
                <a:cs typeface="Times New Roman" panose="02020603050405020304" pitchFamily="18" charset="0"/>
              </a:rPr>
              <a:t> </a:t>
            </a:r>
            <a:r>
              <a:rPr lang="ru-RU" sz="2800" dirty="0" err="1">
                <a:ea typeface="Times New Roman" panose="02020603050405020304" pitchFamily="18" charset="0"/>
                <a:cs typeface="Times New Roman" panose="02020603050405020304" pitchFamily="18" charset="0"/>
              </a:rPr>
              <a:t>jadval</a:t>
            </a:r>
            <a:r>
              <a:rPr lang="ru-RU" sz="2800" dirty="0">
                <a:ea typeface="Times New Roman" panose="02020603050405020304" pitchFamily="18" charset="0"/>
                <a:cs typeface="Times New Roman" panose="02020603050405020304" pitchFamily="18" charset="0"/>
              </a:rPr>
              <a:t> </a:t>
            </a:r>
            <a:r>
              <a:rPr lang="ru-RU" sz="2800" dirty="0" err="1">
                <a:ea typeface="Times New Roman" panose="02020603050405020304" pitchFamily="18" charset="0"/>
                <a:cs typeface="Times New Roman" panose="02020603050405020304" pitchFamily="18" charset="0"/>
              </a:rPr>
              <a:t>qiymati</a:t>
            </a:r>
            <a:r>
              <a:rPr lang="ru-RU" sz="2800" dirty="0">
                <a:ea typeface="Times New Roman" panose="02020603050405020304" pitchFamily="18" charset="0"/>
                <a:cs typeface="Times New Roman" panose="02020603050405020304" pitchFamily="18" charset="0"/>
              </a:rPr>
              <a:t> r=0,487;  </a:t>
            </a:r>
            <a:r>
              <a:rPr lang="ru-RU" sz="2800" dirty="0" err="1">
                <a:ea typeface="Times New Roman" panose="02020603050405020304" pitchFamily="18" charset="0"/>
                <a:cs typeface="Times New Roman" panose="02020603050405020304" pitchFamily="18" charset="0"/>
              </a:rPr>
              <a:t>hisoblangan</a:t>
            </a:r>
            <a:r>
              <a:rPr lang="ru-RU" sz="2800" dirty="0">
                <a:ea typeface="Times New Roman" panose="02020603050405020304" pitchFamily="18" charset="0"/>
                <a:cs typeface="Times New Roman" panose="02020603050405020304" pitchFamily="18" charset="0"/>
              </a:rPr>
              <a:t> </a:t>
            </a:r>
            <a:r>
              <a:rPr lang="ru-RU" sz="2800" dirty="0" err="1">
                <a:ea typeface="Times New Roman" panose="02020603050405020304" pitchFamily="18" charset="0"/>
                <a:cs typeface="Times New Roman" panose="02020603050405020304" pitchFamily="18" charset="0"/>
              </a:rPr>
              <a:t>qiymati</a:t>
            </a:r>
            <a:r>
              <a:rPr lang="ru-RU" sz="2800" dirty="0">
                <a:ea typeface="Times New Roman" panose="02020603050405020304" pitchFamily="18" charset="0"/>
                <a:cs typeface="Times New Roman" panose="02020603050405020304" pitchFamily="18" charset="0"/>
              </a:rPr>
              <a:t> </a:t>
            </a:r>
            <a:r>
              <a:rPr lang="ru-RU" sz="2800" dirty="0" err="1">
                <a:ea typeface="Times New Roman" panose="02020603050405020304" pitchFamily="18" charset="0"/>
                <a:cs typeface="Times New Roman" panose="02020603050405020304" pitchFamily="18" charset="0"/>
              </a:rPr>
              <a:t>esa</a:t>
            </a:r>
            <a:r>
              <a:rPr lang="ru-RU" sz="2800" dirty="0">
                <a:ea typeface="Times New Roman" panose="02020603050405020304" pitchFamily="18" charset="0"/>
                <a:cs typeface="Times New Roman" panose="02020603050405020304" pitchFamily="18" charset="0"/>
              </a:rPr>
              <a:t> 0,538; </a:t>
            </a:r>
            <a:r>
              <a:rPr lang="ru-RU" sz="2800" dirty="0" err="1">
                <a:ea typeface="Times New Roman" panose="02020603050405020304" pitchFamily="18" charset="0"/>
                <a:cs typeface="Times New Roman" panose="02020603050405020304" pitchFamily="18" charset="0"/>
              </a:rPr>
              <a:t>bu</a:t>
            </a:r>
            <a:r>
              <a:rPr lang="ru-RU" sz="2800" dirty="0">
                <a:ea typeface="Times New Roman" panose="02020603050405020304" pitchFamily="18" charset="0"/>
                <a:cs typeface="Times New Roman" panose="02020603050405020304" pitchFamily="18" charset="0"/>
              </a:rPr>
              <a:t> </a:t>
            </a:r>
            <a:r>
              <a:rPr lang="ru-RU" sz="2800" dirty="0" err="1">
                <a:ea typeface="Times New Roman" panose="02020603050405020304" pitchFamily="18" charset="0"/>
                <a:cs typeface="Times New Roman" panose="02020603050405020304" pitchFamily="18" charset="0"/>
              </a:rPr>
              <a:t>tekshirilayotgan</a:t>
            </a:r>
            <a:r>
              <a:rPr lang="ru-RU" sz="2800" dirty="0">
                <a:ea typeface="Times New Roman" panose="02020603050405020304" pitchFamily="18" charset="0"/>
                <a:cs typeface="Times New Roman" panose="02020603050405020304" pitchFamily="18" charset="0"/>
              </a:rPr>
              <a:t> </a:t>
            </a:r>
            <a:r>
              <a:rPr lang="ru-RU" sz="2800" dirty="0" err="1">
                <a:ea typeface="Times New Roman" panose="02020603050405020304" pitchFamily="18" charset="0"/>
                <a:cs typeface="Times New Roman" panose="02020603050405020304" pitchFamily="18" charset="0"/>
              </a:rPr>
              <a:t>belgilar</a:t>
            </a:r>
            <a:r>
              <a:rPr lang="ru-RU" sz="2800" dirty="0">
                <a:ea typeface="Times New Roman" panose="02020603050405020304" pitchFamily="18" charset="0"/>
                <a:cs typeface="Times New Roman" panose="02020603050405020304" pitchFamily="18" charset="0"/>
              </a:rPr>
              <a:t> </a:t>
            </a:r>
            <a:r>
              <a:rPr lang="ru-RU" sz="2800" dirty="0" err="1">
                <a:ea typeface="Times New Roman" panose="02020603050405020304" pitchFamily="18" charset="0"/>
                <a:cs typeface="Times New Roman" panose="02020603050405020304" pitchFamily="18" charset="0"/>
              </a:rPr>
              <a:t>orasida</a:t>
            </a:r>
            <a:r>
              <a:rPr lang="ru-RU" sz="2800" dirty="0">
                <a:ea typeface="Times New Roman" panose="02020603050405020304" pitchFamily="18" charset="0"/>
                <a:cs typeface="Times New Roman" panose="02020603050405020304" pitchFamily="18" charset="0"/>
              </a:rPr>
              <a:t> </a:t>
            </a:r>
            <a:r>
              <a:rPr lang="ru-RU" sz="2800" dirty="0" err="1">
                <a:ea typeface="Times New Roman" panose="02020603050405020304" pitchFamily="18" charset="0"/>
                <a:cs typeface="Times New Roman" panose="02020603050405020304" pitchFamily="18" charset="0"/>
              </a:rPr>
              <a:t>kuzatishlarning</a:t>
            </a:r>
            <a:r>
              <a:rPr lang="ru-RU" sz="2800" dirty="0">
                <a:ea typeface="Times New Roman" panose="02020603050405020304" pitchFamily="18" charset="0"/>
                <a:cs typeface="Times New Roman" panose="02020603050405020304" pitchFamily="18" charset="0"/>
              </a:rPr>
              <a:t> </a:t>
            </a:r>
            <a:r>
              <a:rPr lang="ru-RU" sz="2800" dirty="0" err="1">
                <a:ea typeface="Times New Roman" panose="02020603050405020304" pitchFamily="18" charset="0"/>
                <a:cs typeface="Times New Roman" panose="02020603050405020304" pitchFamily="18" charset="0"/>
              </a:rPr>
              <a:t>berilgan</a:t>
            </a:r>
            <a:r>
              <a:rPr lang="ru-RU" sz="2800" dirty="0">
                <a:ea typeface="Times New Roman" panose="02020603050405020304" pitchFamily="18" charset="0"/>
                <a:cs typeface="Times New Roman" panose="02020603050405020304" pitchFamily="18" charset="0"/>
              </a:rPr>
              <a:t> </a:t>
            </a:r>
            <a:r>
              <a:rPr lang="ru-RU" sz="2800" dirty="0" err="1">
                <a:ea typeface="Times New Roman" panose="02020603050405020304" pitchFamily="18" charset="0"/>
                <a:cs typeface="Times New Roman" panose="02020603050405020304" pitchFamily="18" charset="0"/>
              </a:rPr>
              <a:t>sonida</a:t>
            </a:r>
            <a:r>
              <a:rPr lang="ru-RU" sz="2800" dirty="0">
                <a:ea typeface="Times New Roman" panose="02020603050405020304" pitchFamily="18" charset="0"/>
                <a:cs typeface="Times New Roman" panose="02020603050405020304" pitchFamily="18" charset="0"/>
              </a:rPr>
              <a:t> </a:t>
            </a:r>
            <a:r>
              <a:rPr lang="ru-RU" sz="2800" dirty="0" err="1">
                <a:ea typeface="Times New Roman" panose="02020603050405020304" pitchFamily="18" charset="0"/>
                <a:cs typeface="Times New Roman" panose="02020603050405020304" pitchFamily="18" charset="0"/>
              </a:rPr>
              <a:t>yetarlicha</a:t>
            </a:r>
            <a:r>
              <a:rPr lang="ru-RU" sz="2800" dirty="0">
                <a:ea typeface="Times New Roman" panose="02020603050405020304" pitchFamily="18" charset="0"/>
                <a:cs typeface="Times New Roman" panose="02020603050405020304" pitchFamily="18" charset="0"/>
              </a:rPr>
              <a:t> </a:t>
            </a:r>
            <a:r>
              <a:rPr lang="ru-RU" sz="2800" dirty="0" err="1">
                <a:ea typeface="Times New Roman" panose="02020603050405020304" pitchFamily="18" charset="0"/>
                <a:cs typeface="Times New Roman" panose="02020603050405020304" pitchFamily="18" charset="0"/>
              </a:rPr>
              <a:t>zich</a:t>
            </a:r>
            <a:r>
              <a:rPr lang="ru-RU" sz="2800" dirty="0">
                <a:ea typeface="Times New Roman" panose="02020603050405020304" pitchFamily="18" charset="0"/>
                <a:cs typeface="Times New Roman" panose="02020603050405020304" pitchFamily="18" charset="0"/>
              </a:rPr>
              <a:t> </a:t>
            </a:r>
            <a:r>
              <a:rPr lang="ru-RU" sz="2800" dirty="0" err="1">
                <a:ea typeface="Times New Roman" panose="02020603050405020304" pitchFamily="18" charset="0"/>
                <a:cs typeface="Times New Roman" panose="02020603050405020304" pitchFamily="18" charset="0"/>
              </a:rPr>
              <a:t>bog’lanish</a:t>
            </a:r>
            <a:r>
              <a:rPr lang="ru-RU" sz="2800" dirty="0">
                <a:ea typeface="Times New Roman" panose="02020603050405020304" pitchFamily="18" charset="0"/>
                <a:cs typeface="Times New Roman" panose="02020603050405020304" pitchFamily="18" charset="0"/>
              </a:rPr>
              <a:t> </a:t>
            </a:r>
            <a:r>
              <a:rPr lang="ru-RU" sz="2800" dirty="0" err="1">
                <a:ea typeface="Times New Roman" panose="02020603050405020304" pitchFamily="18" charset="0"/>
                <a:cs typeface="Times New Roman" panose="02020603050405020304" pitchFamily="18" charset="0"/>
              </a:rPr>
              <a:t>borligini</a:t>
            </a:r>
            <a:r>
              <a:rPr lang="ru-RU" sz="2800" dirty="0">
                <a:ea typeface="Times New Roman" panose="02020603050405020304" pitchFamily="18" charset="0"/>
                <a:cs typeface="Times New Roman" panose="02020603050405020304" pitchFamily="18" charset="0"/>
              </a:rPr>
              <a:t> </a:t>
            </a:r>
            <a:r>
              <a:rPr lang="ru-RU" sz="2800" dirty="0" err="1">
                <a:ea typeface="Times New Roman" panose="02020603050405020304" pitchFamily="18" charset="0"/>
                <a:cs typeface="Times New Roman" panose="02020603050405020304" pitchFamily="18" charset="0"/>
              </a:rPr>
              <a:t>ko’rsatadi</a:t>
            </a:r>
            <a:r>
              <a:rPr lang="ru-RU" sz="2800" dirty="0" smtClean="0">
                <a:ea typeface="Times New Roman" panose="02020603050405020304" pitchFamily="18" charset="0"/>
                <a:cs typeface="Times New Roman" panose="02020603050405020304" pitchFamily="18" charset="0"/>
              </a:rPr>
              <a:t>.</a:t>
            </a:r>
            <a:endParaRPr lang="en-US" sz="2800" dirty="0"/>
          </a:p>
        </p:txBody>
      </p:sp>
    </p:spTree>
    <p:extLst>
      <p:ext uri="{BB962C8B-B14F-4D97-AF65-F5344CB8AC3E}">
        <p14:creationId xmlns:p14="http://schemas.microsoft.com/office/powerpoint/2010/main" val="147629295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sz="quarter" idx="13"/>
          </p:nvPr>
        </p:nvSpPr>
        <p:spPr>
          <a:xfrm>
            <a:off x="685800" y="514350"/>
            <a:ext cx="10394707" cy="4860235"/>
          </a:xfrm>
        </p:spPr>
        <p:txBody>
          <a:bodyPr>
            <a:normAutofit/>
          </a:bodyPr>
          <a:lstStyle/>
          <a:p>
            <a:pPr marL="0" indent="0" algn="ctr">
              <a:buNone/>
            </a:pPr>
            <a:r>
              <a:rPr lang="en-US" sz="7200" dirty="0" err="1" smtClean="0"/>
              <a:t>Etiboringiz</a:t>
            </a:r>
            <a:r>
              <a:rPr lang="en-US" sz="7200" dirty="0" smtClean="0"/>
              <a:t> </a:t>
            </a:r>
            <a:r>
              <a:rPr lang="en-US" sz="7200" dirty="0" err="1" smtClean="0"/>
              <a:t>uchun</a:t>
            </a:r>
            <a:r>
              <a:rPr lang="en-US" sz="7200" dirty="0" smtClean="0"/>
              <a:t> </a:t>
            </a:r>
            <a:r>
              <a:rPr lang="en-US" sz="7200" dirty="0" err="1" smtClean="0"/>
              <a:t>raHmat</a:t>
            </a:r>
            <a:r>
              <a:rPr lang="en-US" sz="7200" dirty="0" smtClean="0"/>
              <a:t>!</a:t>
            </a:r>
            <a:endParaRPr lang="ru-RU" sz="7200" dirty="0"/>
          </a:p>
        </p:txBody>
      </p:sp>
    </p:spTree>
    <p:extLst>
      <p:ext uri="{BB962C8B-B14F-4D97-AF65-F5344CB8AC3E}">
        <p14:creationId xmlns:p14="http://schemas.microsoft.com/office/powerpoint/2010/main" val="1132140839"/>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Главное мероприятие">
  <a:themeElements>
    <a:clrScheme name="Main Event">
      <a:dk1>
        <a:sysClr val="windowText" lastClr="000000"/>
      </a:dk1>
      <a:lt1>
        <a:sysClr val="window" lastClr="FFFFFF"/>
      </a:lt1>
      <a:dk2>
        <a:srgbClr val="424242"/>
      </a:dk2>
      <a:lt2>
        <a:srgbClr val="C8C8C8"/>
      </a:lt2>
      <a:accent1>
        <a:srgbClr val="B80E0F"/>
      </a:accent1>
      <a:accent2>
        <a:srgbClr val="A6987D"/>
      </a:accent2>
      <a:accent3>
        <a:srgbClr val="7F9A71"/>
      </a:accent3>
      <a:accent4>
        <a:srgbClr val="64969F"/>
      </a:accent4>
      <a:accent5>
        <a:srgbClr val="9B75B2"/>
      </a:accent5>
      <a:accent6>
        <a:srgbClr val="80737A"/>
      </a:accent6>
      <a:hlink>
        <a:srgbClr val="F21213"/>
      </a:hlink>
      <a:folHlink>
        <a:srgbClr val="B6A394"/>
      </a:folHlink>
    </a:clrScheme>
    <a:fontScheme name="Main Event">
      <a:majorFont>
        <a:latin typeface="Impact" panose="020B080603090205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Impact" panose="020B080603090205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ain Event">
      <a:fillStyleLst>
        <a:solidFill>
          <a:schemeClr val="phClr"/>
        </a:solidFill>
        <a:solidFill>
          <a:schemeClr val="phClr">
            <a:tint val="69000"/>
            <a:satMod val="105000"/>
            <a:lumMod val="110000"/>
          </a:schemeClr>
        </a:solidFill>
        <a:blipFill>
          <a:blip xmlns:r="http://schemas.openxmlformats.org/officeDocument/2006/relationships" r:embed="rId1">
            <a:duotone>
              <a:schemeClr val="phClr">
                <a:shade val="88000"/>
                <a:lumMod val="88000"/>
              </a:schemeClr>
              <a:schemeClr val="phClr"/>
            </a:duotone>
          </a:blip>
          <a:tile tx="0" ty="0" sx="100000" sy="100000" flip="none" algn="tl"/>
        </a:blipFill>
      </a:fillStyleLst>
      <a:lnStyleLst>
        <a:ln w="9525" cap="flat" cmpd="sng" algn="ctr">
          <a:solidFill>
            <a:schemeClr val="phClr">
              <a:shade val="60000"/>
            </a:scheme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effectStyle>
        <a:effectStyle>
          <a:effectLst>
            <a:outerShdw blurRad="25400" dist="127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88000"/>
              </a:schemeClr>
            </a:gs>
          </a:gsLst>
          <a:lin ang="5400000" scaled="0"/>
        </a:gradFill>
        <a:blipFill>
          <a:blip xmlns:r="http://schemas.openxmlformats.org/officeDocument/2006/relationships" r:embed="rId2">
            <a:duotone>
              <a:schemeClr val="phClr">
                <a:shade val="48000"/>
                <a:satMod val="110000"/>
                <a:lumMod val="40000"/>
              </a:schemeClr>
              <a:schemeClr val="phClr">
                <a:tint val="90000"/>
                <a:lumMod val="106000"/>
              </a:schemeClr>
            </a:duotone>
          </a:blip>
          <a:stretch/>
        </a:blipFill>
      </a:bgFillStyleLst>
    </a:fmtScheme>
  </a:themeElements>
  <a:objectDefaults/>
  <a:extraClrSchemeLst/>
  <a:extLst>
    <a:ext uri="{05A4C25C-085E-4340-85A3-A5531E510DB2}">
      <thm15:themeFamily xmlns:thm15="http://schemas.microsoft.com/office/thememl/2012/main" name="Main Event" id="{AC372BB4-D83D-411E-B849-B641926BA760}" vid="{F1EFBDE3-1A95-4E3D-81AD-1F53D65BEA01}"/>
    </a:ext>
  </a:extLst>
</a:theme>
</file>

<file path=docProps/app.xml><?xml version="1.0" encoding="utf-8"?>
<Properties xmlns="http://schemas.openxmlformats.org/officeDocument/2006/extended-properties" xmlns:vt="http://schemas.openxmlformats.org/officeDocument/2006/docPropsVTypes">
  <Template>Главное мероприятие</Template>
  <TotalTime>471</TotalTime>
  <Words>2441</Words>
  <Application>Microsoft Office PowerPoint</Application>
  <PresentationFormat>Широкоэкранный</PresentationFormat>
  <Paragraphs>128</Paragraphs>
  <Slides>33</Slides>
  <Notes>0</Notes>
  <HiddenSlides>0</HiddenSlides>
  <MMClips>0</MMClips>
  <ScaleCrop>false</ScaleCrop>
  <HeadingPairs>
    <vt:vector size="8" baseType="variant">
      <vt:variant>
        <vt:lpstr>Использованные шрифты</vt:lpstr>
      </vt:variant>
      <vt:variant>
        <vt:i4>6</vt:i4>
      </vt:variant>
      <vt:variant>
        <vt:lpstr>Тема</vt:lpstr>
      </vt:variant>
      <vt:variant>
        <vt:i4>1</vt:i4>
      </vt:variant>
      <vt:variant>
        <vt:lpstr>Внедренные серверы OLE</vt:lpstr>
      </vt:variant>
      <vt:variant>
        <vt:i4>2</vt:i4>
      </vt:variant>
      <vt:variant>
        <vt:lpstr>Заголовки слайдов</vt:lpstr>
      </vt:variant>
      <vt:variant>
        <vt:i4>33</vt:i4>
      </vt:variant>
    </vt:vector>
  </HeadingPairs>
  <TitlesOfParts>
    <vt:vector size="42" baseType="lpstr">
      <vt:lpstr>Arial</vt:lpstr>
      <vt:lpstr>Calibri</vt:lpstr>
      <vt:lpstr>Courier New</vt:lpstr>
      <vt:lpstr>Impact</vt:lpstr>
      <vt:lpstr>Symbol</vt:lpstr>
      <vt:lpstr>Times New Roman</vt:lpstr>
      <vt:lpstr>Главное мероприятие</vt:lpstr>
      <vt:lpstr>Уравнение</vt:lpstr>
      <vt:lpstr>Microsoft Equation 3.0</vt:lpstr>
      <vt:lpstr>7-MAVZU:  MA’LUMOTLARGA STATISTIK ISHLOV BERISH. 1-QISM </vt:lpstr>
      <vt:lpstr>Презентация PowerPoint</vt:lpstr>
      <vt:lpstr>1. O’LCHASH NATIJALARINING STATISTIK KO’RSATKICHLARI</vt:lpstr>
      <vt:lpstr>Презентация PowerPoint</vt:lpstr>
      <vt:lpstr>Презентация PowerPoint</vt:lpstr>
      <vt:lpstr>Презентация PowerPoint</vt:lpstr>
      <vt:lpstr>2. MA’LUMOTLARGA ISHLOV BERISH IZCHILLIGI</vt:lpstr>
      <vt:lpstr>Презентация PowerPoint</vt:lpstr>
      <vt:lpstr>Презентация PowerPoint</vt:lpstr>
      <vt:lpstr>Презентация PowerPoint</vt:lpstr>
      <vt:lpstr>3. QIYMATLARNING STATISTIK TAHLILI</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4. STYUDENT MEZONI YORDAMIDA AHAMIYATGA EGALIKNI TEKSHIRISH</vt:lpstr>
      <vt:lpstr>Презентация PowerPoint</vt:lpstr>
      <vt:lpstr>Презентация PowerPoint</vt:lpstr>
      <vt:lpstr>5. BOG’LIQLIK VA UNING PARAMETRLARINI ANIQLASH</vt:lpstr>
      <vt:lpstr>Презентация PowerPoint</vt:lpstr>
      <vt:lpstr>Презентация PowerPoint</vt:lpstr>
      <vt:lpstr>Презентация PowerPoint</vt:lpstr>
      <vt:lpstr>6. KORRELYATSIYA KOEFFITSIENTI  VA  KORRELYATSION  MUNOSABATLARNI ANIQLASH</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1-MAVZU:  “Eksperimentni rejalashtirish va statistik taxlil” fanining umumiy asoslari.</dc:title>
  <dc:creator>Пользователь Windows</dc:creator>
  <cp:lastModifiedBy>Пользователь Windows</cp:lastModifiedBy>
  <cp:revision>42</cp:revision>
  <dcterms:created xsi:type="dcterms:W3CDTF">2021-03-23T03:40:31Z</dcterms:created>
  <dcterms:modified xsi:type="dcterms:W3CDTF">2021-05-10T05:26:24Z</dcterms:modified>
</cp:coreProperties>
</file>