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94" r:id="rId5"/>
    <p:sldId id="260" r:id="rId6"/>
    <p:sldId id="320" r:id="rId7"/>
    <p:sldId id="344" r:id="rId8"/>
    <p:sldId id="345" r:id="rId9"/>
    <p:sldId id="347" r:id="rId10"/>
    <p:sldId id="346" r:id="rId11"/>
    <p:sldId id="348" r:id="rId12"/>
    <p:sldId id="261" r:id="rId13"/>
    <p:sldId id="349" r:id="rId14"/>
    <p:sldId id="350" r:id="rId15"/>
    <p:sldId id="284" r:id="rId16"/>
    <p:sldId id="351" r:id="rId17"/>
    <p:sldId id="352" r:id="rId18"/>
    <p:sldId id="353" r:id="rId19"/>
    <p:sldId id="354" r:id="rId20"/>
    <p:sldId id="355" r:id="rId21"/>
    <p:sldId id="356" r:id="rId22"/>
    <p:sldId id="357" r:id="rId23"/>
    <p:sldId id="358" r:id="rId24"/>
    <p:sldId id="341" r:id="rId25"/>
    <p:sldId id="374" r:id="rId26"/>
    <p:sldId id="359" r:id="rId27"/>
    <p:sldId id="360" r:id="rId28"/>
    <p:sldId id="361" r:id="rId29"/>
    <p:sldId id="362" r:id="rId30"/>
    <p:sldId id="363" r:id="rId31"/>
    <p:sldId id="364" r:id="rId32"/>
    <p:sldId id="343"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57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4"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2.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5/10/2021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5/10/2021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5/10/2021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5/10/2021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wmf"/><Relationship Id="rId5" Type="http://schemas.openxmlformats.org/officeDocument/2006/relationships/oleObject" Target="../embeddings/oleObject2.bin"/><Relationship Id="rId4" Type="http://schemas.openxmlformats.org/officeDocument/2006/relationships/image" Target="../media/image4.wmf"/></Relationships>
</file>

<file path=ppt/slides/_rels/slide6.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8.wmf"/><Relationship Id="rId5" Type="http://schemas.openxmlformats.org/officeDocument/2006/relationships/oleObject" Target="../embeddings/oleObject5.bin"/><Relationship Id="rId10" Type="http://schemas.openxmlformats.org/officeDocument/2006/relationships/image" Target="../media/image10.wmf"/><Relationship Id="rId4" Type="http://schemas.openxmlformats.org/officeDocument/2006/relationships/image" Target="../media/image7.wmf"/><Relationship Id="rId9" Type="http://schemas.openxmlformats.org/officeDocument/2006/relationships/oleObject" Target="../embeddings/oleObject7.bin"/></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11.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3.wmf"/><Relationship Id="rId5" Type="http://schemas.openxmlformats.org/officeDocument/2006/relationships/oleObject" Target="../embeddings/oleObject10.bin"/><Relationship Id="rId4" Type="http://schemas.openxmlformats.org/officeDocument/2006/relationships/image" Target="../media/image12.w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15.wmf"/><Relationship Id="rId5" Type="http://schemas.openxmlformats.org/officeDocument/2006/relationships/oleObject" Target="../embeddings/oleObject12.bin"/><Relationship Id="rId4" Type="http://schemas.openxmlformats.org/officeDocument/2006/relationships/image" Target="../media/image14.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7.wmf"/><Relationship Id="rId5" Type="http://schemas.openxmlformats.org/officeDocument/2006/relationships/oleObject" Target="../embeddings/oleObject14.bin"/><Relationship Id="rId4" Type="http://schemas.openxmlformats.org/officeDocument/2006/relationships/image" Target="../media/image16.wmf"/></Relationships>
</file>

<file path=ppt/slides/_rels/slide21.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oleObject" Target="../embeddings/oleObject15.bin"/><Relationship Id="rId7"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19.wmf"/><Relationship Id="rId5" Type="http://schemas.openxmlformats.org/officeDocument/2006/relationships/oleObject" Target="../embeddings/oleObject16.bin"/><Relationship Id="rId4" Type="http://schemas.openxmlformats.org/officeDocument/2006/relationships/image" Target="../media/image18.wmf"/></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22.w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uz-Cyrl-UZ" sz="4800" dirty="0" smtClean="0"/>
              <a:t>8</a:t>
            </a:r>
            <a:r>
              <a:rPr lang="en-US" sz="4800" dirty="0" smtClean="0"/>
              <a:t>-MAVZU</a:t>
            </a:r>
            <a:r>
              <a:rPr lang="en-US" sz="4800" dirty="0"/>
              <a:t>: </a:t>
            </a:r>
            <a:r>
              <a:rPr lang="en-US" sz="4800" dirty="0" smtClean="0"/>
              <a:t/>
            </a:r>
            <a:br>
              <a:rPr lang="en-US" sz="4800" dirty="0" smtClean="0"/>
            </a:br>
            <a:r>
              <a:rPr lang="en-US" sz="4800" dirty="0" smtClean="0"/>
              <a:t>MA’LUMOTLARGA STATISTIK</a:t>
            </a:r>
            <a:br>
              <a:rPr lang="en-US" sz="4800" dirty="0" smtClean="0"/>
            </a:br>
            <a:r>
              <a:rPr lang="en-US" sz="4800" dirty="0" smtClean="0"/>
              <a:t>ISHLOV </a:t>
            </a:r>
            <a:r>
              <a:rPr lang="en-US" sz="4800" dirty="0"/>
              <a:t>BERISH. </a:t>
            </a:r>
            <a:r>
              <a:rPr lang="uz-Cyrl-UZ" sz="4800" dirty="0" smtClean="0"/>
              <a:t>2</a:t>
            </a:r>
            <a:r>
              <a:rPr lang="en-US" sz="4800" dirty="0" smtClean="0"/>
              <a:t>-QISM </a:t>
            </a:r>
            <a:endParaRPr lang="ru-RU" sz="4800" dirty="0"/>
          </a:p>
        </p:txBody>
      </p:sp>
      <p:sp>
        <p:nvSpPr>
          <p:cNvPr id="3" name="Подзаголовок 2"/>
          <p:cNvSpPr>
            <a:spLocks noGrp="1"/>
          </p:cNvSpPr>
          <p:nvPr>
            <p:ph type="subTitle" idx="1"/>
          </p:nvPr>
        </p:nvSpPr>
        <p:spPr/>
        <p:txBody>
          <a:bodyPr/>
          <a:lstStyle/>
          <a:p>
            <a:r>
              <a:rPr lang="en-US" sz="2000" dirty="0">
                <a:solidFill>
                  <a:schemeClr val="tx1"/>
                </a:solidFill>
              </a:rPr>
              <a:t>LECTURE </a:t>
            </a:r>
            <a:r>
              <a:rPr lang="uz-Cyrl-UZ" sz="2000" dirty="0" smtClean="0">
                <a:solidFill>
                  <a:schemeClr val="tx1"/>
                </a:solidFill>
              </a:rPr>
              <a:t>8</a:t>
            </a:r>
            <a:r>
              <a:rPr lang="en-US" sz="2000" dirty="0" smtClean="0">
                <a:solidFill>
                  <a:schemeClr val="tx1"/>
                </a:solidFill>
              </a:rPr>
              <a:t>. </a:t>
            </a:r>
            <a:r>
              <a:rPr lang="en-US" sz="2000" dirty="0">
                <a:solidFill>
                  <a:schemeClr val="tx1"/>
                </a:solidFill>
              </a:rPr>
              <a:t>STATISTICAL PROCESSING OF DATA. PART </a:t>
            </a:r>
            <a:r>
              <a:rPr lang="uz-Cyrl-UZ" sz="2000" dirty="0" smtClean="0">
                <a:solidFill>
                  <a:schemeClr val="tx1"/>
                </a:solidFill>
              </a:rPr>
              <a:t>2</a:t>
            </a:r>
            <a:endParaRPr lang="ru-RU" sz="2000" dirty="0">
              <a:solidFill>
                <a:schemeClr val="tx1"/>
              </a:solidFill>
            </a:endParaRPr>
          </a:p>
        </p:txBody>
      </p:sp>
      <p:sp>
        <p:nvSpPr>
          <p:cNvPr id="4" name="Прямоугольник 3"/>
          <p:cNvSpPr/>
          <p:nvPr/>
        </p:nvSpPr>
        <p:spPr>
          <a:xfrm rot="21387261">
            <a:off x="825492" y="4570825"/>
            <a:ext cx="9920474" cy="707886"/>
          </a:xfrm>
          <a:prstGeom prst="rect">
            <a:avLst/>
          </a:prstGeom>
        </p:spPr>
        <p:txBody>
          <a:bodyPr wrap="square">
            <a:spAutoFit/>
          </a:bodyPr>
          <a:lstStyle/>
          <a:p>
            <a:pPr algn="just">
              <a:spcAft>
                <a:spcPts val="0"/>
              </a:spcAft>
            </a:pPr>
            <a:r>
              <a:rPr lang="en-US" sz="2000" b="1" dirty="0" err="1">
                <a:solidFill>
                  <a:schemeClr val="bg1"/>
                </a:solidFill>
                <a:latin typeface="Times New Roman" panose="02020603050405020304" pitchFamily="18" charset="0"/>
                <a:ea typeface="Calibri" panose="020F0502020204030204" pitchFamily="34" charset="0"/>
              </a:rPr>
              <a:t>Ma’ruza</a:t>
            </a:r>
            <a:r>
              <a:rPr lang="en-US" sz="2000" b="1" dirty="0">
                <a:solidFill>
                  <a:schemeClr val="bg1"/>
                </a:solidFill>
                <a:latin typeface="Times New Roman" panose="02020603050405020304" pitchFamily="18" charset="0"/>
                <a:ea typeface="Calibri" panose="020F0502020204030204" pitchFamily="34" charset="0"/>
              </a:rPr>
              <a:t> </a:t>
            </a:r>
            <a:r>
              <a:rPr lang="en-US" sz="2000" b="1" dirty="0" err="1">
                <a:solidFill>
                  <a:schemeClr val="bg1"/>
                </a:solidFill>
                <a:latin typeface="Times New Roman" panose="02020603050405020304" pitchFamily="18" charset="0"/>
                <a:ea typeface="Calibri" panose="020F0502020204030204" pitchFamily="34" charset="0"/>
              </a:rPr>
              <a:t>maqsadi</a:t>
            </a:r>
            <a:r>
              <a:rPr lang="en-US" sz="2000" b="1" dirty="0">
                <a:solidFill>
                  <a:schemeClr val="bg1"/>
                </a:solidFill>
                <a:latin typeface="Times New Roman" panose="02020603050405020304" pitchFamily="18" charset="0"/>
                <a:ea typeface="Calibri" panose="020F0502020204030204" pitchFamily="34" charset="0"/>
              </a:rPr>
              <a:t>:</a:t>
            </a:r>
            <a:r>
              <a:rPr lang="en-US" sz="2000" dirty="0">
                <a:solidFill>
                  <a:schemeClr val="bg1"/>
                </a:solidFill>
                <a:latin typeface="Times New Roman" panose="02020603050405020304" pitchFamily="18" charset="0"/>
                <a:ea typeface="Calibri" panose="020F0502020204030204" pitchFamily="34" charset="0"/>
              </a:rPr>
              <a:t> </a:t>
            </a:r>
            <a:r>
              <a:rPr lang="en-US" sz="2000" i="1" dirty="0" err="1">
                <a:solidFill>
                  <a:schemeClr val="bg1"/>
                </a:solidFill>
              </a:rPr>
              <a:t>Tadqiqotlar</a:t>
            </a:r>
            <a:r>
              <a:rPr lang="en-US" sz="2000" i="1" dirty="0">
                <a:solidFill>
                  <a:schemeClr val="bg1"/>
                </a:solidFill>
              </a:rPr>
              <a:t> </a:t>
            </a:r>
            <a:r>
              <a:rPr lang="en-US" sz="2000" i="1" dirty="0" err="1">
                <a:solidFill>
                  <a:schemeClr val="bg1"/>
                </a:solidFill>
              </a:rPr>
              <a:t>natijasida</a:t>
            </a:r>
            <a:r>
              <a:rPr lang="en-US" sz="2000" i="1" dirty="0">
                <a:solidFill>
                  <a:schemeClr val="bg1"/>
                </a:solidFill>
              </a:rPr>
              <a:t> </a:t>
            </a:r>
            <a:r>
              <a:rPr lang="en-US" sz="2000" i="1" dirty="0" err="1">
                <a:solidFill>
                  <a:schemeClr val="bg1"/>
                </a:solidFill>
              </a:rPr>
              <a:t>olingan</a:t>
            </a:r>
            <a:r>
              <a:rPr lang="en-US" sz="2000" i="1" dirty="0">
                <a:solidFill>
                  <a:schemeClr val="bg1"/>
                </a:solidFill>
              </a:rPr>
              <a:t> </a:t>
            </a:r>
            <a:r>
              <a:rPr lang="en-US" sz="2000" i="1" dirty="0" err="1">
                <a:solidFill>
                  <a:schemeClr val="bg1"/>
                </a:solidFill>
              </a:rPr>
              <a:t>statistik</a:t>
            </a:r>
            <a:r>
              <a:rPr lang="en-US" sz="2000" i="1" dirty="0">
                <a:solidFill>
                  <a:schemeClr val="bg1"/>
                </a:solidFill>
              </a:rPr>
              <a:t> </a:t>
            </a:r>
            <a:r>
              <a:rPr lang="en-US" sz="2000" i="1" dirty="0" err="1">
                <a:solidFill>
                  <a:schemeClr val="bg1"/>
                </a:solidFill>
              </a:rPr>
              <a:t>ma’lumotlarni</a:t>
            </a:r>
            <a:r>
              <a:rPr lang="en-US" sz="2000" i="1" dirty="0">
                <a:solidFill>
                  <a:schemeClr val="bg1"/>
                </a:solidFill>
              </a:rPr>
              <a:t> </a:t>
            </a:r>
            <a:r>
              <a:rPr lang="en-US" sz="2000" i="1" dirty="0" err="1">
                <a:solidFill>
                  <a:schemeClr val="bg1"/>
                </a:solidFill>
              </a:rPr>
              <a:t>tartibga</a:t>
            </a:r>
            <a:r>
              <a:rPr lang="en-US" sz="2000" i="1" dirty="0">
                <a:solidFill>
                  <a:schemeClr val="bg1"/>
                </a:solidFill>
              </a:rPr>
              <a:t> </a:t>
            </a:r>
            <a:r>
              <a:rPr lang="en-US" sz="2000" i="1" dirty="0" err="1">
                <a:solidFill>
                  <a:schemeClr val="bg1"/>
                </a:solidFill>
              </a:rPr>
              <a:t>solish</a:t>
            </a:r>
            <a:r>
              <a:rPr lang="en-US" sz="2000" i="1" dirty="0">
                <a:solidFill>
                  <a:schemeClr val="bg1"/>
                </a:solidFill>
              </a:rPr>
              <a:t>, </a:t>
            </a:r>
            <a:r>
              <a:rPr lang="en-US" sz="2000" i="1" dirty="0" err="1">
                <a:solidFill>
                  <a:schemeClr val="bg1"/>
                </a:solidFill>
              </a:rPr>
              <a:t>ularni</a:t>
            </a:r>
            <a:r>
              <a:rPr lang="en-US" sz="2000" i="1" dirty="0">
                <a:solidFill>
                  <a:schemeClr val="bg1"/>
                </a:solidFill>
              </a:rPr>
              <a:t> </a:t>
            </a:r>
            <a:r>
              <a:rPr lang="en-US" sz="2000" i="1" dirty="0" err="1">
                <a:solidFill>
                  <a:schemeClr val="bg1"/>
                </a:solidFill>
              </a:rPr>
              <a:t>tahlil</a:t>
            </a:r>
            <a:r>
              <a:rPr lang="en-US" sz="2000" i="1" dirty="0">
                <a:solidFill>
                  <a:schemeClr val="bg1"/>
                </a:solidFill>
              </a:rPr>
              <a:t> </a:t>
            </a:r>
            <a:r>
              <a:rPr lang="en-US" sz="2000" i="1" dirty="0" err="1">
                <a:solidFill>
                  <a:schemeClr val="bg1"/>
                </a:solidFill>
              </a:rPr>
              <a:t>qilish</a:t>
            </a:r>
            <a:r>
              <a:rPr lang="en-US" sz="2000" i="1" dirty="0">
                <a:solidFill>
                  <a:schemeClr val="bg1"/>
                </a:solidFill>
              </a:rPr>
              <a:t> </a:t>
            </a:r>
            <a:r>
              <a:rPr lang="en-US" sz="2000" i="1" dirty="0" err="1">
                <a:solidFill>
                  <a:schemeClr val="bg1"/>
                </a:solidFill>
              </a:rPr>
              <a:t>uchun</a:t>
            </a:r>
            <a:r>
              <a:rPr lang="en-US" sz="2000" i="1" dirty="0">
                <a:solidFill>
                  <a:schemeClr val="bg1"/>
                </a:solidFill>
              </a:rPr>
              <a:t> </a:t>
            </a:r>
            <a:r>
              <a:rPr lang="en-US" sz="2000" i="1" dirty="0" err="1">
                <a:solidFill>
                  <a:schemeClr val="bg1"/>
                </a:solidFill>
              </a:rPr>
              <a:t>ishlov</a:t>
            </a:r>
            <a:r>
              <a:rPr lang="en-US" sz="2000" i="1" dirty="0">
                <a:solidFill>
                  <a:schemeClr val="bg1"/>
                </a:solidFill>
              </a:rPr>
              <a:t> </a:t>
            </a:r>
            <a:r>
              <a:rPr lang="en-US" sz="2000" i="1" dirty="0" err="1">
                <a:solidFill>
                  <a:schemeClr val="bg1"/>
                </a:solidFill>
              </a:rPr>
              <a:t>berish</a:t>
            </a:r>
            <a:r>
              <a:rPr lang="en-US" sz="2000" i="1" dirty="0">
                <a:solidFill>
                  <a:schemeClr val="bg1"/>
                </a:solidFill>
              </a:rPr>
              <a:t> </a:t>
            </a:r>
            <a:r>
              <a:rPr lang="en-US" sz="2000" i="1" dirty="0" err="1">
                <a:solidFill>
                  <a:schemeClr val="bg1"/>
                </a:solidFill>
              </a:rPr>
              <a:t>usullarini</a:t>
            </a:r>
            <a:r>
              <a:rPr lang="en-US" sz="2000" i="1" dirty="0">
                <a:solidFill>
                  <a:schemeClr val="bg1"/>
                </a:solidFill>
              </a:rPr>
              <a:t> </a:t>
            </a:r>
            <a:r>
              <a:rPr lang="en-US" sz="2000" i="1" dirty="0" err="1">
                <a:solidFill>
                  <a:schemeClr val="bg1"/>
                </a:solidFill>
              </a:rPr>
              <a:t>o`rgatish</a:t>
            </a:r>
            <a:r>
              <a:rPr lang="en-US" sz="2000" i="1" dirty="0">
                <a:solidFill>
                  <a:schemeClr val="bg1"/>
                </a:solidFill>
              </a:rPr>
              <a:t>. </a:t>
            </a:r>
            <a:r>
              <a:rPr lang="en-US" sz="2000" dirty="0" smtClean="0">
                <a:solidFill>
                  <a:schemeClr val="bg1"/>
                </a:solidFill>
                <a:latin typeface="Arial" panose="020B0604020202020204" pitchFamily="34" charset="0"/>
                <a:cs typeface="Arial" panose="020B0604020202020204" pitchFamily="34" charset="0"/>
              </a:rPr>
              <a:t>. </a:t>
            </a:r>
            <a:endParaRPr lang="ru-RU" sz="2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40015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850" y="257175"/>
            <a:ext cx="11182350" cy="5117411"/>
          </a:xfrm>
        </p:spPr>
        <p:txBody>
          <a:bodyPr>
            <a:noAutofit/>
          </a:bodyPr>
          <a:lstStyle/>
          <a:p>
            <a:pPr marL="0" indent="0" algn="just">
              <a:spcBef>
                <a:spcPts val="0"/>
              </a:spcBef>
              <a:spcAft>
                <a:spcPts val="0"/>
              </a:spcAft>
              <a:buNone/>
            </a:pPr>
            <a:r>
              <a:rPr lang="uz-Cyrl-UZ" sz="2400" b="1" dirty="0" smtClean="0">
                <a:latin typeface="Times New Roman" panose="02020603050405020304" pitchFamily="18" charset="0"/>
                <a:ea typeface="Calibri" panose="020F0502020204030204" pitchFamily="34" charset="0"/>
              </a:rPr>
              <a:t>8</a:t>
            </a:r>
            <a:r>
              <a:rPr lang="de-DE" sz="2400" b="1" dirty="0" smtClean="0">
                <a:latin typeface="Times New Roman" panose="02020603050405020304" pitchFamily="18" charset="0"/>
                <a:ea typeface="Calibri" panose="020F0502020204030204" pitchFamily="34" charset="0"/>
              </a:rPr>
              <a:t>-MAVZU</a:t>
            </a:r>
            <a:r>
              <a:rPr lang="de-DE" sz="2400" b="1" dirty="0">
                <a:latin typeface="Times New Roman" panose="02020603050405020304" pitchFamily="18" charset="0"/>
                <a:ea typeface="Calibri" panose="020F0502020204030204" pitchFamily="34" charset="0"/>
              </a:rPr>
              <a:t>: MA’LUMOTLARGA STATISTIK ISHLOV BERISH. </a:t>
            </a:r>
            <a:r>
              <a:rPr lang="uz-Cyrl-UZ" sz="2400" b="1" dirty="0" smtClean="0">
                <a:latin typeface="Times New Roman" panose="02020603050405020304" pitchFamily="18" charset="0"/>
                <a:ea typeface="Calibri" panose="020F0502020204030204" pitchFamily="34" charset="0"/>
              </a:rPr>
              <a:t>2</a:t>
            </a:r>
            <a:r>
              <a:rPr lang="de-DE" sz="2400" b="1" dirty="0" smtClean="0">
                <a:latin typeface="Times New Roman" panose="02020603050405020304" pitchFamily="18" charset="0"/>
                <a:ea typeface="Calibri" panose="020F0502020204030204" pitchFamily="34" charset="0"/>
              </a:rPr>
              <a:t>-QISM </a:t>
            </a:r>
            <a:endParaRPr lang="de-DE" sz="2400" b="1" dirty="0">
              <a:latin typeface="Times New Roman" panose="02020603050405020304" pitchFamily="18" charset="0"/>
              <a:ea typeface="Calibri" panose="020F0502020204030204" pitchFamily="34" charset="0"/>
            </a:endParaRPr>
          </a:p>
          <a:p>
            <a:pPr marL="0" indent="0" algn="ctr">
              <a:lnSpc>
                <a:spcPct val="100000"/>
              </a:lnSpc>
              <a:spcBef>
                <a:spcPts val="0"/>
              </a:spcBef>
              <a:spcAft>
                <a:spcPts val="0"/>
              </a:spcAft>
              <a:buNone/>
            </a:pPr>
            <a:r>
              <a:rPr lang="de-DE" sz="2400" b="1" dirty="0" smtClean="0">
                <a:latin typeface="Times New Roman" panose="02020603050405020304" pitchFamily="18" charset="0"/>
                <a:ea typeface="Calibri" panose="020F0502020204030204" pitchFamily="34" charset="0"/>
              </a:rPr>
              <a:t>    </a:t>
            </a:r>
            <a:r>
              <a:rPr lang="de-DE" sz="2400" b="1" dirty="0" err="1" smtClean="0">
                <a:latin typeface="Times New Roman" panose="02020603050405020304" pitchFamily="18" charset="0"/>
                <a:ea typeface="Calibri" panose="020F0502020204030204" pitchFamily="34" charset="0"/>
              </a:rPr>
              <a:t>Reja</a:t>
            </a:r>
            <a:r>
              <a:rPr lang="de-DE" sz="2400" b="1" dirty="0">
                <a:latin typeface="Times New Roman" panose="02020603050405020304" pitchFamily="18" charset="0"/>
                <a:ea typeface="Calibri" panose="020F0502020204030204" pitchFamily="34" charset="0"/>
              </a:rPr>
              <a:t>:</a:t>
            </a:r>
          </a:p>
          <a:p>
            <a:pPr marL="457200" lvl="0" indent="-457200">
              <a:spcBef>
                <a:spcPts val="0"/>
              </a:spcBef>
              <a:buFont typeface="+mj-lt"/>
              <a:buAutoNum type="arabicPeriod"/>
            </a:pPr>
            <a:r>
              <a:rPr lang="en-US" sz="2800" b="1" dirty="0" err="1" smtClean="0"/>
              <a:t>Bog’liqlik</a:t>
            </a:r>
            <a:r>
              <a:rPr lang="en-US" sz="2800" b="1" dirty="0" smtClean="0"/>
              <a:t> </a:t>
            </a:r>
            <a:r>
              <a:rPr lang="en-US" sz="2800" b="1" dirty="0" err="1"/>
              <a:t>parametrlarini</a:t>
            </a:r>
            <a:r>
              <a:rPr lang="en-US" sz="2800" b="1" dirty="0"/>
              <a:t>  </a:t>
            </a:r>
            <a:r>
              <a:rPr lang="en-US" sz="2800" b="1" dirty="0" err="1"/>
              <a:t>eng</a:t>
            </a:r>
            <a:r>
              <a:rPr lang="en-US" sz="2800" b="1" dirty="0"/>
              <a:t>  </a:t>
            </a:r>
            <a:r>
              <a:rPr lang="en-US" sz="2800" b="1" dirty="0" err="1"/>
              <a:t>kichik</a:t>
            </a:r>
            <a:r>
              <a:rPr lang="en-US" sz="2800" b="1" dirty="0"/>
              <a:t>  </a:t>
            </a:r>
            <a:r>
              <a:rPr lang="en-US" sz="2800" b="1" dirty="0" err="1"/>
              <a:t>kvadratlar</a:t>
            </a:r>
            <a:r>
              <a:rPr lang="en-US" sz="2800" b="1" dirty="0"/>
              <a:t>  </a:t>
            </a:r>
            <a:r>
              <a:rPr lang="en-US" sz="2800" b="1" dirty="0" err="1"/>
              <a:t>usulida</a:t>
            </a:r>
            <a:r>
              <a:rPr lang="en-US" sz="2800" b="1" dirty="0"/>
              <a:t> </a:t>
            </a:r>
            <a:r>
              <a:rPr lang="en-US" sz="2800" b="1" dirty="0" err="1"/>
              <a:t>aniqlash</a:t>
            </a:r>
            <a:r>
              <a:rPr lang="en-US" sz="2800" b="1" dirty="0"/>
              <a:t>.</a:t>
            </a:r>
            <a:endParaRPr lang="ru-RU" sz="2800" dirty="0"/>
          </a:p>
          <a:p>
            <a:pPr marL="457200" lvl="0" indent="-457200">
              <a:spcBef>
                <a:spcPts val="0"/>
              </a:spcBef>
              <a:buFont typeface="+mj-lt"/>
              <a:buAutoNum type="arabicPeriod"/>
            </a:pPr>
            <a:r>
              <a:rPr lang="en-US" sz="2800" b="1" dirty="0" err="1"/>
              <a:t>Chiziqli</a:t>
            </a:r>
            <a:r>
              <a:rPr lang="en-US" sz="2800" b="1" dirty="0"/>
              <a:t> </a:t>
            </a:r>
            <a:r>
              <a:rPr lang="en-US" sz="2800" b="1" dirty="0" err="1"/>
              <a:t>bog’liqliklar</a:t>
            </a:r>
            <a:r>
              <a:rPr lang="en-US" sz="2800" b="1" dirty="0"/>
              <a:t> </a:t>
            </a:r>
            <a:r>
              <a:rPr lang="en-US" sz="2800" b="1" dirty="0" err="1"/>
              <a:t>parametrlarini</a:t>
            </a:r>
            <a:r>
              <a:rPr lang="en-US" sz="2800" b="1" dirty="0"/>
              <a:t> </a:t>
            </a:r>
            <a:r>
              <a:rPr lang="en-US" sz="2800" b="1" dirty="0" err="1"/>
              <a:t>aniqlash</a:t>
            </a:r>
            <a:r>
              <a:rPr lang="en-US" sz="2800" b="1" dirty="0"/>
              <a:t>.</a:t>
            </a:r>
            <a:endParaRPr lang="ru-RU" sz="2800" dirty="0"/>
          </a:p>
          <a:p>
            <a:pPr marL="457200" lvl="0" indent="-457200">
              <a:spcBef>
                <a:spcPts val="0"/>
              </a:spcBef>
              <a:buFont typeface="+mj-lt"/>
              <a:buAutoNum type="arabicPeriod"/>
            </a:pPr>
            <a:r>
              <a:rPr lang="en-US" sz="2800" b="1" dirty="0" err="1"/>
              <a:t>Parabolik</a:t>
            </a:r>
            <a:r>
              <a:rPr lang="en-US" sz="2800" b="1" dirty="0"/>
              <a:t> </a:t>
            </a:r>
            <a:r>
              <a:rPr lang="en-US" sz="2800" b="1" dirty="0" err="1"/>
              <a:t>bog’liqlik</a:t>
            </a:r>
            <a:r>
              <a:rPr lang="en-US" sz="2800" b="1" dirty="0"/>
              <a:t> </a:t>
            </a:r>
            <a:r>
              <a:rPr lang="en-US" sz="2800" b="1" dirty="0" err="1"/>
              <a:t>parametrlarni</a:t>
            </a:r>
            <a:r>
              <a:rPr lang="en-US" sz="2800" b="1" dirty="0"/>
              <a:t> </a:t>
            </a:r>
            <a:r>
              <a:rPr lang="en-US" sz="2800" b="1" dirty="0" err="1"/>
              <a:t>aniqlash</a:t>
            </a:r>
            <a:r>
              <a:rPr lang="en-US" sz="2800" b="1" dirty="0"/>
              <a:t>.</a:t>
            </a:r>
            <a:endParaRPr lang="ru-RU" sz="2800" dirty="0"/>
          </a:p>
          <a:p>
            <a:pPr marL="457200" lvl="0" indent="-457200">
              <a:spcBef>
                <a:spcPts val="0"/>
              </a:spcBef>
              <a:buFont typeface="+mj-lt"/>
              <a:buAutoNum type="arabicPeriod"/>
            </a:pPr>
            <a:r>
              <a:rPr lang="en-US" sz="2800" b="1" dirty="0" err="1"/>
              <a:t>Bog’liqlik</a:t>
            </a:r>
            <a:r>
              <a:rPr lang="en-US" sz="2800" b="1" dirty="0"/>
              <a:t> </a:t>
            </a:r>
            <a:r>
              <a:rPr lang="en-US" sz="2800" b="1" dirty="0" err="1"/>
              <a:t>parametrlarining</a:t>
            </a:r>
            <a:r>
              <a:rPr lang="en-US" sz="2800" b="1" dirty="0"/>
              <a:t> </a:t>
            </a:r>
            <a:r>
              <a:rPr lang="en-US" sz="2800" b="1" dirty="0" err="1"/>
              <a:t>xatolarini</a:t>
            </a:r>
            <a:r>
              <a:rPr lang="en-US" sz="2800" b="1" dirty="0"/>
              <a:t> </a:t>
            </a:r>
            <a:r>
              <a:rPr lang="en-US" sz="2800" b="1" dirty="0" err="1"/>
              <a:t>aniqlash</a:t>
            </a:r>
            <a:r>
              <a:rPr lang="en-US" sz="2800" b="1" dirty="0"/>
              <a:t>.</a:t>
            </a:r>
            <a:endParaRPr lang="ru-RU" sz="2800" dirty="0"/>
          </a:p>
          <a:p>
            <a:pPr marL="457200" lvl="0" indent="-457200">
              <a:spcBef>
                <a:spcPts val="0"/>
              </a:spcBef>
              <a:buFont typeface="+mj-lt"/>
              <a:buAutoNum type="arabicPeriod"/>
            </a:pPr>
            <a:r>
              <a:rPr lang="en-US" sz="2800" b="1" dirty="0" err="1"/>
              <a:t>Bog’liqlikning</a:t>
            </a:r>
            <a:r>
              <a:rPr lang="en-US" sz="2800" b="1" dirty="0"/>
              <a:t> </a:t>
            </a:r>
            <a:r>
              <a:rPr lang="en-US" sz="2800" b="1" dirty="0" err="1"/>
              <a:t>parametrlarini</a:t>
            </a:r>
            <a:r>
              <a:rPr lang="en-US" sz="2800" b="1" dirty="0"/>
              <a:t> </a:t>
            </a:r>
            <a:r>
              <a:rPr lang="en-US" sz="2800" b="1" dirty="0" err="1"/>
              <a:t>baholashning</a:t>
            </a:r>
            <a:r>
              <a:rPr lang="en-US" sz="2800" b="1" dirty="0"/>
              <a:t> </a:t>
            </a:r>
            <a:r>
              <a:rPr lang="en-US" sz="2800" b="1" dirty="0" err="1"/>
              <a:t>amaliy</a:t>
            </a:r>
            <a:r>
              <a:rPr lang="en-US" sz="2800" b="1" dirty="0"/>
              <a:t> </a:t>
            </a:r>
            <a:r>
              <a:rPr lang="en-US" sz="2800" b="1" dirty="0" err="1"/>
              <a:t>usuli</a:t>
            </a:r>
            <a:r>
              <a:rPr lang="en-US" sz="2800" b="1" dirty="0"/>
              <a:t>. </a:t>
            </a:r>
            <a:endParaRPr lang="ru-RU" sz="2800" dirty="0"/>
          </a:p>
          <a:p>
            <a:pPr marL="457200" lvl="0" indent="-457200">
              <a:spcBef>
                <a:spcPts val="0"/>
              </a:spcBef>
              <a:buFont typeface="+mj-lt"/>
              <a:buAutoNum type="arabicPeriod"/>
            </a:pPr>
            <a:r>
              <a:rPr lang="en-US" sz="2800" b="1" dirty="0" err="1"/>
              <a:t>Funktsional</a:t>
            </a:r>
            <a:r>
              <a:rPr lang="en-US" sz="2800" b="1" dirty="0"/>
              <a:t> </a:t>
            </a:r>
            <a:r>
              <a:rPr lang="en-US" sz="2800" b="1" dirty="0" err="1"/>
              <a:t>bog’liqlikning</a:t>
            </a:r>
            <a:r>
              <a:rPr lang="en-US" sz="2800" b="1" dirty="0"/>
              <a:t> </a:t>
            </a:r>
            <a:r>
              <a:rPr lang="en-US" sz="2800" b="1" dirty="0" err="1"/>
              <a:t>ko’rinishini</a:t>
            </a:r>
            <a:r>
              <a:rPr lang="en-US" sz="2800" b="1" dirty="0"/>
              <a:t> </a:t>
            </a:r>
            <a:r>
              <a:rPr lang="en-US" sz="2800" b="1" dirty="0" err="1"/>
              <a:t>aniqlash</a:t>
            </a:r>
            <a:r>
              <a:rPr lang="en-US" sz="2800" b="1" dirty="0"/>
              <a:t>.</a:t>
            </a:r>
            <a:endParaRPr lang="ru-RU" sz="2800" dirty="0"/>
          </a:p>
          <a:p>
            <a:pPr marL="0" indent="0" algn="just">
              <a:lnSpc>
                <a:spcPct val="100000"/>
              </a:lnSpc>
              <a:spcBef>
                <a:spcPts val="0"/>
              </a:spcBef>
              <a:spcAft>
                <a:spcPts val="0"/>
              </a:spcAft>
              <a:buNone/>
            </a:pPr>
            <a:r>
              <a:rPr lang="en-US" sz="2400" b="1" dirty="0" err="1" smtClean="0">
                <a:solidFill>
                  <a:srgbClr val="000000"/>
                </a:solidFill>
                <a:latin typeface="Times New Roman" panose="02020603050405020304" pitchFamily="18" charset="0"/>
                <a:ea typeface="Calibri" panose="020F0502020204030204" pitchFamily="34" charset="0"/>
              </a:rPr>
              <a:t>Tayanch</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iboralar</a:t>
            </a:r>
            <a:r>
              <a:rPr lang="en-US" sz="2400" b="1" dirty="0">
                <a:solidFill>
                  <a:srgbClr val="000000"/>
                </a:solidFill>
                <a:latin typeface="Times New Roman" panose="02020603050405020304" pitchFamily="18" charset="0"/>
                <a:ea typeface="Calibri" panose="020F0502020204030204" pitchFamily="34" charset="0"/>
              </a:rPr>
              <a:t>:</a:t>
            </a:r>
            <a:endParaRPr lang="ru-RU" sz="2400" b="1" dirty="0">
              <a:latin typeface="Times New Roman" panose="02020603050405020304" pitchFamily="18" charset="0"/>
              <a:ea typeface="Times New Roman" panose="02020603050405020304" pitchFamily="18" charset="0"/>
            </a:endParaRPr>
          </a:p>
          <a:p>
            <a:pPr marL="0" indent="0" algn="just">
              <a:buNone/>
            </a:pPr>
            <a:r>
              <a:rPr lang="en-US" sz="2400" i="1" dirty="0" err="1"/>
              <a:t>Tasodif</a:t>
            </a:r>
            <a:r>
              <a:rPr lang="en-US" sz="2400" i="1" dirty="0"/>
              <a:t>, </a:t>
            </a:r>
            <a:r>
              <a:rPr lang="en-US" sz="2400" i="1" dirty="0" err="1"/>
              <a:t>diskret</a:t>
            </a:r>
            <a:r>
              <a:rPr lang="en-US" sz="2400" i="1" dirty="0"/>
              <a:t>, </a:t>
            </a:r>
            <a:r>
              <a:rPr lang="en-US" sz="2400" i="1" dirty="0" err="1"/>
              <a:t>taqsimot</a:t>
            </a:r>
            <a:r>
              <a:rPr lang="en-US" sz="2400" i="1" dirty="0"/>
              <a:t> </a:t>
            </a:r>
            <a:r>
              <a:rPr lang="en-US" sz="2400" i="1" dirty="0" err="1"/>
              <a:t>poligoni</a:t>
            </a:r>
            <a:r>
              <a:rPr lang="en-US" sz="2400" i="1" dirty="0"/>
              <a:t>, </a:t>
            </a:r>
            <a:r>
              <a:rPr lang="en-US" sz="2400" i="1" dirty="0" err="1"/>
              <a:t>tajriba</a:t>
            </a:r>
            <a:r>
              <a:rPr lang="en-US" sz="2400" i="1" dirty="0"/>
              <a:t>, empiric </a:t>
            </a:r>
            <a:r>
              <a:rPr lang="en-US" sz="2400" i="1" dirty="0" err="1"/>
              <a:t>egri</a:t>
            </a:r>
            <a:r>
              <a:rPr lang="en-US" sz="2400" i="1" dirty="0"/>
              <a:t> </a:t>
            </a:r>
            <a:r>
              <a:rPr lang="en-US" sz="2400" i="1" dirty="0" err="1"/>
              <a:t>chiziq</a:t>
            </a:r>
            <a:r>
              <a:rPr lang="en-US" sz="2400" i="1" dirty="0"/>
              <a:t>, </a:t>
            </a:r>
            <a:r>
              <a:rPr lang="en-US" sz="2400" i="1" dirty="0" err="1"/>
              <a:t>statistika</a:t>
            </a:r>
            <a:r>
              <a:rPr lang="en-US" sz="2400" i="1" dirty="0"/>
              <a:t>, </a:t>
            </a:r>
            <a:r>
              <a:rPr lang="en-US" sz="2400" i="1" dirty="0" err="1"/>
              <a:t>Pirson</a:t>
            </a:r>
            <a:r>
              <a:rPr lang="en-US" sz="2400" i="1" dirty="0"/>
              <a:t> </a:t>
            </a:r>
            <a:r>
              <a:rPr lang="en-US" sz="2400" i="1" dirty="0" err="1"/>
              <a:t>mezoni</a:t>
            </a:r>
            <a:r>
              <a:rPr lang="en-US" sz="2400" i="1" dirty="0"/>
              <a:t>, </a:t>
            </a:r>
            <a:r>
              <a:rPr lang="en-US" sz="2400" i="1" dirty="0" err="1"/>
              <a:t>taqsimot</a:t>
            </a:r>
            <a:r>
              <a:rPr lang="en-US" sz="2400" i="1" dirty="0"/>
              <a:t> </a:t>
            </a:r>
            <a:r>
              <a:rPr lang="en-US" sz="2400" i="1" dirty="0" err="1"/>
              <a:t>qonuniyatlari</a:t>
            </a:r>
            <a:r>
              <a:rPr lang="en-US" sz="2400" i="1" dirty="0"/>
              <a:t>, </a:t>
            </a:r>
            <a:r>
              <a:rPr lang="en-US" sz="2400" i="1" dirty="0" err="1"/>
              <a:t>Styudent</a:t>
            </a:r>
            <a:r>
              <a:rPr lang="en-US" sz="2400" i="1" dirty="0"/>
              <a:t> </a:t>
            </a:r>
            <a:r>
              <a:rPr lang="en-US" sz="2400" i="1" dirty="0" err="1"/>
              <a:t>mezoni</a:t>
            </a:r>
            <a:r>
              <a:rPr lang="en-US" sz="2400" i="1" dirty="0"/>
              <a:t>, </a:t>
            </a:r>
            <a:r>
              <a:rPr lang="en-US" sz="2400" i="1" dirty="0" err="1"/>
              <a:t>korrelyatsiya</a:t>
            </a:r>
            <a:r>
              <a:rPr lang="en-US" sz="2400" i="1" dirty="0"/>
              <a:t> </a:t>
            </a:r>
            <a:r>
              <a:rPr lang="en-US" sz="2400" i="1" dirty="0" err="1"/>
              <a:t>koeffitsienti</a:t>
            </a:r>
            <a:r>
              <a:rPr lang="en-US" sz="2400" i="1" dirty="0"/>
              <a:t>.  </a:t>
            </a:r>
            <a:endParaRPr lang="ru-RU" sz="2400" dirty="0"/>
          </a:p>
        </p:txBody>
      </p:sp>
    </p:spTree>
    <p:extLst>
      <p:ext uri="{BB962C8B-B14F-4D97-AF65-F5344CB8AC3E}">
        <p14:creationId xmlns:p14="http://schemas.microsoft.com/office/powerpoint/2010/main" val="1814987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3875" y="238126"/>
            <a:ext cx="10991850" cy="1076324"/>
          </a:xfrm>
        </p:spPr>
        <p:txBody>
          <a:bodyPr>
            <a:noAutofit/>
          </a:bodyPr>
          <a:lstStyle/>
          <a:p>
            <a:pPr lvl="0" algn="ctr">
              <a:lnSpc>
                <a:spcPct val="100000"/>
              </a:lnSpc>
            </a:pPr>
            <a:r>
              <a:rPr lang="en-US" sz="3800" b="1" dirty="0" smtClean="0"/>
              <a:t>1</a:t>
            </a:r>
            <a:r>
              <a:rPr lang="en-US" sz="3800" b="1" dirty="0"/>
              <a:t>.	BOG’LIQLIK PARAMETRLARINI  ENG  KICHIK  KVADRATLAR  USULIDA ANIQLASH</a:t>
            </a:r>
            <a:endParaRPr lang="ru-RU" sz="3800" dirty="0"/>
          </a:p>
        </p:txBody>
      </p:sp>
      <p:sp>
        <p:nvSpPr>
          <p:cNvPr id="3" name="Объект 2"/>
          <p:cNvSpPr>
            <a:spLocks noGrp="1"/>
          </p:cNvSpPr>
          <p:nvPr>
            <p:ph sz="quarter" idx="13"/>
          </p:nvPr>
        </p:nvSpPr>
        <p:spPr>
          <a:xfrm>
            <a:off x="276225" y="1314451"/>
            <a:ext cx="11239500" cy="4391024"/>
          </a:xfrm>
        </p:spPr>
        <p:txBody>
          <a:bodyPr>
            <a:noAutofit/>
          </a:bodyPr>
          <a:lstStyle/>
          <a:p>
            <a:pPr marL="0" indent="54292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Odatda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grafikdagi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nuqtalari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ko’rinib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turgan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umumiy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qonuniyatdan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chetlanishga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chetlanishlar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qanday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tajribada</a:t>
            </a:r>
            <a:r>
              <a:rPr lang="en-US" sz="2800" dirty="0">
                <a:ea typeface="Times New Roman" panose="02020603050405020304" pitchFamily="18" charset="0"/>
                <a:cs typeface="Times New Roman" panose="02020603050405020304" pitchFamily="18" charset="0"/>
              </a:rPr>
              <a:t> ham </a:t>
            </a:r>
            <a:r>
              <a:rPr lang="en-US" sz="2800" dirty="0" err="1">
                <a:ea typeface="Times New Roman" panose="02020603050405020304" pitchFamily="18" charset="0"/>
                <a:cs typeface="Times New Roman" panose="02020603050405020304" pitchFamily="18" charset="0"/>
              </a:rPr>
              <a:t>mavjud</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xatoliklar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bog’liq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ma’lumotlarini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shunday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qayta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lozimki</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ning</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x</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bog’liqligining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umumiy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yo’nalishini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iloji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boricha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aniqroq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tasvirlansin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turdagi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masalalarni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yechishda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kichik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kvadratlar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usuli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umumiy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qabul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nuqtalari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chiziqning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yaxshi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mos</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talabi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nuqtalarining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silliq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chiziqdan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chetlanishi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kvadratlarining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yig’indisi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minimumga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intilishiga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kelinadi</a:t>
            </a:r>
            <a:r>
              <a:rPr lang="en-US" sz="2800" dirty="0" smtClean="0">
                <a:ea typeface="Times New Roman" panose="02020603050405020304" pitchFamily="18" charset="0"/>
                <a:cs typeface="Times New Roman" panose="02020603050405020304" pitchFamily="18" charset="0"/>
              </a:rPr>
              <a:t>.</a:t>
            </a:r>
            <a:endParaRPr lang="en-US" sz="2800" dirty="0"/>
          </a:p>
        </p:txBody>
      </p:sp>
    </p:spTree>
    <p:extLst>
      <p:ext uri="{BB962C8B-B14F-4D97-AF65-F5344CB8AC3E}">
        <p14:creationId xmlns:p14="http://schemas.microsoft.com/office/powerpoint/2010/main" val="193602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7" name="Rectangle 5"/>
          <p:cNvSpPr>
            <a:spLocks noChangeArrowheads="1"/>
          </p:cNvSpPr>
          <p:nvPr/>
        </p:nvSpPr>
        <p:spPr bwMode="auto">
          <a:xfrm>
            <a:off x="704849" y="160870"/>
            <a:ext cx="10325101" cy="5175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defTabSz="914400" eaLnBrk="0" fontAlgn="base" hangingPunct="0">
              <a:lnSpc>
                <a:spcPct val="150000"/>
              </a:lnSpc>
              <a:spcBef>
                <a:spcPct val="0"/>
              </a:spcBef>
              <a:spcAft>
                <a:spcPct val="0"/>
              </a:spcAft>
            </a:pPr>
            <a:r>
              <a:rPr lang="en-US" sz="2800" dirty="0" smtClean="0">
                <a:ea typeface="Times New Roman" panose="02020603050405020304" pitchFamily="18" charset="0"/>
                <a:cs typeface="Times New Roman" panose="02020603050405020304" pitchFamily="18" charset="0"/>
              </a:rPr>
              <a:t>PARAMETRLARNI ANIQLASHNING  BOSHQA  USULLARI BILAN SOLISHTIRGANDA, ENG KICHIK KVADRATLAR USULI PARAMETRLARNI  ANIQLASHNING  NISBATAN ODDIY MATEMATIK USULIGA OLIB KELADI, EHTIMOLLIK NUQTAI NAZARIDAN YETARLI NAZARIY ASOSGA EGA BO’LADI (O’LCHASH XATOLIKLARINING ME’YORIDA TAQSIMLANISH  QONUNIDA, XATOLIKLARNING USHBU TO’PLAMI UCHUN, MAKSIMAL EHTIMOLLIK TALABINI O’RTACHA QIYMAT KATTALIGI QONIQTIRADI). CHIZIQLI VA PARABOLIK BOG’LIQLIKLAR PARAMETRLARINI OSON ANIQLASH MUMKIN [1].</a:t>
            </a:r>
            <a:endParaRPr kumimoji="0" lang="en-US" sz="2800" b="0" i="0" u="none" strike="noStrike" cap="none" normalizeH="0" baseline="0" dirty="0" smtClean="0">
              <a:ln>
                <a:noFill/>
              </a:ln>
              <a:effectLst/>
              <a:ea typeface="Times New Roman" panose="02020603050405020304" pitchFamily="18" charset="0"/>
              <a:cs typeface="Courier New" panose="02070309020205020404" pitchFamily="49" charset="0"/>
              <a:sym typeface="Symbol" panose="05050102010706020507" pitchFamily="18" charset="2"/>
            </a:endParaRPr>
          </a:p>
        </p:txBody>
      </p:sp>
    </p:spTree>
    <p:extLst>
      <p:ext uri="{BB962C8B-B14F-4D97-AF65-F5344CB8AC3E}">
        <p14:creationId xmlns:p14="http://schemas.microsoft.com/office/powerpoint/2010/main" val="2215405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059" y="228600"/>
            <a:ext cx="10396882" cy="523875"/>
          </a:xfrm>
        </p:spPr>
        <p:txBody>
          <a:bodyPr>
            <a:normAutofit fontScale="90000"/>
          </a:bodyPr>
          <a:lstStyle/>
          <a:p>
            <a:pPr algn="ctr"/>
            <a:r>
              <a:rPr lang="en-US" sz="4000" dirty="0" smtClean="0"/>
              <a:t>2</a:t>
            </a:r>
            <a:r>
              <a:rPr lang="en-US" sz="4000" dirty="0"/>
              <a:t>.	CHIZIQLI BOG’LIQLIKLAR PARAMETRLARINI ANIQLASH</a:t>
            </a:r>
            <a:endParaRPr lang="ru-RU" sz="4000" dirty="0"/>
          </a:p>
        </p:txBody>
      </p:sp>
      <p:sp>
        <p:nvSpPr>
          <p:cNvPr id="3" name="Объект 2"/>
          <p:cNvSpPr>
            <a:spLocks noGrp="1"/>
          </p:cNvSpPr>
          <p:nvPr>
            <p:ph sz="quarter" idx="13"/>
          </p:nvPr>
        </p:nvSpPr>
        <p:spPr>
          <a:xfrm>
            <a:off x="419100" y="685800"/>
            <a:ext cx="10972800" cy="4924425"/>
          </a:xfrm>
        </p:spPr>
        <p:txBody>
          <a:bodyPr>
            <a:noAutofit/>
          </a:bodyPr>
          <a:lstStyle/>
          <a:p>
            <a:pPr marL="0" indent="0" algn="just">
              <a:lnSpc>
                <a:spcPct val="100000"/>
              </a:lnSpc>
              <a:spcBef>
                <a:spcPts val="0"/>
              </a:spcBef>
              <a:buNone/>
            </a:pPr>
            <a:r>
              <a:rPr lang="en-US" sz="2800" dirty="0">
                <a:ea typeface="Times New Roman" panose="02020603050405020304" pitchFamily="18" charset="0"/>
                <a:cs typeface="Times New Roman" panose="02020603050405020304" pitchFamily="18" charset="0"/>
              </a:rPr>
              <a:t>Agar </a:t>
            </a:r>
            <a:r>
              <a:rPr lang="en-US" sz="2800" dirty="0" err="1">
                <a:ea typeface="Times New Roman" panose="02020603050405020304" pitchFamily="18" charset="0"/>
                <a:cs typeface="Times New Roman" panose="02020603050405020304" pitchFamily="18" charset="0"/>
              </a:rPr>
              <a:t>bog’liqlikning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chiziqli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ekanligi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ma’lum</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bo’lsa</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 y=</a:t>
            </a:r>
            <a:r>
              <a:rPr lang="en-US" sz="2800" i="1" dirty="0" err="1">
                <a:ea typeface="Times New Roman" panose="02020603050405020304" pitchFamily="18" charset="0"/>
                <a:cs typeface="Times New Roman" panose="02020603050405020304" pitchFamily="18" charset="0"/>
              </a:rPr>
              <a:t>a+bx</a:t>
            </a:r>
            <a:r>
              <a:rPr lang="en-US" sz="2800" i="1"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                                (2.14)</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natijalariga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a:t>
            </a:r>
            <a:r>
              <a:rPr lang="en-US" sz="2800" dirty="0">
                <a:ea typeface="Times New Roman" panose="02020603050405020304" pitchFamily="18" charset="0"/>
                <a:cs typeface="Times New Roman" panose="02020603050405020304" pitchFamily="18" charset="0"/>
              </a:rPr>
              <a:t> x</a:t>
            </a:r>
            <a:r>
              <a:rPr lang="en-US" sz="2800" baseline="-25000" dirty="0">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a:t>
            </a:r>
            <a:r>
              <a:rPr lang="en-US" sz="2800" baseline="-25000" dirty="0" err="1">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=1, 2, 3, .., n) </a:t>
            </a:r>
            <a:r>
              <a:rPr lang="en-US" sz="2800" dirty="0" err="1">
                <a:ea typeface="Times New Roman" panose="02020603050405020304" pitchFamily="18" charset="0"/>
                <a:cs typeface="Times New Roman" panose="02020603050405020304" pitchFamily="18" charset="0"/>
              </a:rPr>
              <a:t>olingan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kichik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kvadratlar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usuliga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mos</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ravishda</a:t>
            </a:r>
            <a:r>
              <a:rPr lang="en-US" sz="2800" dirty="0">
                <a:ea typeface="Times New Roman" panose="02020603050405020304" pitchFamily="18" charset="0"/>
                <a:cs typeface="Times New Roman" panose="02020603050405020304" pitchFamily="18" charset="0"/>
              </a:rPr>
              <a:t> a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b </a:t>
            </a:r>
            <a:r>
              <a:rPr lang="en-US" sz="2800" dirty="0" err="1">
                <a:ea typeface="Times New Roman" panose="02020603050405020304" pitchFamily="18" charset="0"/>
                <a:cs typeface="Times New Roman" panose="02020603050405020304" pitchFamily="18" charset="0"/>
              </a:rPr>
              <a:t>parametrlar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shunday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tanlanishi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kerakki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bunda</a:t>
            </a:r>
            <a:r>
              <a:rPr lang="en-US"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a:t>
            </a:r>
            <a:r>
              <a:rPr lang="en-US" sz="2800" dirty="0" err="1">
                <a:ea typeface="Times New Roman" panose="02020603050405020304" pitchFamily="18" charset="0"/>
                <a:cs typeface="Times New Roman" panose="02020603050405020304" pitchFamily="18" charset="0"/>
              </a:rPr>
              <a:t>y</a:t>
            </a:r>
            <a:r>
              <a:rPr lang="en-US" sz="2800" baseline="-25000" dirty="0" err="1">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a:t>
            </a:r>
            <a:r>
              <a:rPr lang="en-US" sz="2800" dirty="0" err="1">
                <a:ea typeface="Times New Roman" panose="02020603050405020304" pitchFamily="18" charset="0"/>
                <a:cs typeface="Times New Roman" panose="02020603050405020304" pitchFamily="18" charset="0"/>
              </a:rPr>
              <a:t>bx</a:t>
            </a:r>
            <a:r>
              <a:rPr lang="en-US" sz="2800" baseline="-25000" dirty="0" err="1">
                <a:ea typeface="Times New Roman" panose="02020603050405020304" pitchFamily="18" charset="0"/>
                <a:cs typeface="Times New Roman" panose="02020603050405020304" pitchFamily="18" charset="0"/>
              </a:rPr>
              <a:t>i</a:t>
            </a:r>
            <a:r>
              <a:rPr lang="en-US" sz="2800" dirty="0" err="1">
                <a:ea typeface="Times New Roman" panose="02020603050405020304" pitchFamily="18" charset="0"/>
                <a:cs typeface="Times New Roman" panose="02020603050405020304" pitchFamily="18" charset="0"/>
              </a:rPr>
              <a:t>+a</a:t>
            </a:r>
            <a:r>
              <a:rPr lang="en-US" sz="2800" dirty="0">
                <a:ea typeface="Times New Roman" panose="02020603050405020304" pitchFamily="18" charset="0"/>
                <a:cs typeface="Times New Roman" panose="02020603050405020304" pitchFamily="18" charset="0"/>
              </a:rPr>
              <a:t>)]</a:t>
            </a:r>
            <a:r>
              <a:rPr lang="en-US" sz="2800" baseline="30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=min </a:t>
            </a:r>
            <a:r>
              <a:rPr lang="en-US" sz="2800" dirty="0" err="1">
                <a:ea typeface="Times New Roman" panose="02020603050405020304" pitchFamily="18" charset="0"/>
                <a:cs typeface="Times New Roman" panose="02020603050405020304" pitchFamily="18" charset="0"/>
              </a:rPr>
              <a:t>shart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bajarilsin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ifodaning</a:t>
            </a:r>
            <a:r>
              <a:rPr lang="en-US" sz="2800" dirty="0">
                <a:ea typeface="Times New Roman" panose="02020603050405020304" pitchFamily="18" charset="0"/>
                <a:cs typeface="Times New Roman" panose="02020603050405020304" pitchFamily="18" charset="0"/>
              </a:rPr>
              <a:t> chap </a:t>
            </a:r>
            <a:r>
              <a:rPr lang="en-US" sz="2800" dirty="0" err="1">
                <a:ea typeface="Times New Roman" panose="02020603050405020304" pitchFamily="18" charset="0"/>
                <a:cs typeface="Times New Roman" panose="02020603050405020304" pitchFamily="18" charset="0"/>
              </a:rPr>
              <a:t>qismi</a:t>
            </a:r>
            <a:r>
              <a:rPr lang="en-US" sz="2800" dirty="0">
                <a:ea typeface="Times New Roman" panose="02020603050405020304" pitchFamily="18" charset="0"/>
                <a:cs typeface="Times New Roman" panose="02020603050405020304" pitchFamily="18" charset="0"/>
              </a:rPr>
              <a:t> minimal </a:t>
            </a:r>
            <a:r>
              <a:rPr lang="en-US" sz="2800" dirty="0" err="1">
                <a:ea typeface="Times New Roman" panose="02020603050405020304" pitchFamily="18" charset="0"/>
                <a:cs typeface="Times New Roman" panose="02020603050405020304" pitchFamily="18" charset="0"/>
              </a:rPr>
              <a:t>bo’ladigan</a:t>
            </a:r>
            <a:r>
              <a:rPr lang="en-US" sz="2800" dirty="0">
                <a:ea typeface="Times New Roman" panose="02020603050405020304" pitchFamily="18" charset="0"/>
                <a:cs typeface="Times New Roman" panose="02020603050405020304" pitchFamily="18" charset="0"/>
              </a:rPr>
              <a:t> a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b </a:t>
            </a:r>
            <a:r>
              <a:rPr lang="en-US" sz="2800" dirty="0" err="1">
                <a:ea typeface="Times New Roman" panose="02020603050405020304" pitchFamily="18" charset="0"/>
                <a:cs typeface="Times New Roman" panose="02020603050405020304" pitchFamily="18" charset="0"/>
              </a:rPr>
              <a:t>qiymatlarini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topish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funktsiyani</a:t>
            </a:r>
            <a:r>
              <a:rPr lang="en-US" sz="2800" dirty="0">
                <a:ea typeface="Times New Roman" panose="02020603050405020304" pitchFamily="18" charset="0"/>
                <a:cs typeface="Times New Roman" panose="02020603050405020304" pitchFamily="18" charset="0"/>
              </a:rPr>
              <a:t> a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b </a:t>
            </a:r>
            <a:r>
              <a:rPr lang="en-US" sz="2800" dirty="0" err="1">
                <a:ea typeface="Times New Roman" panose="02020603050405020304" pitchFamily="18" charset="0"/>
                <a:cs typeface="Times New Roman" panose="02020603050405020304" pitchFamily="18" charset="0"/>
              </a:rPr>
              <a:t>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differentsiallaymiz</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hosilalarni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nolga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tenglaymiz</a:t>
            </a:r>
            <a:r>
              <a:rPr lang="en-US" sz="2800" dirty="0">
                <a:ea typeface="Times New Roman" panose="02020603050405020304" pitchFamily="18" charset="0"/>
                <a:cs typeface="Times New Roman" panose="02020603050405020304" pitchFamily="18" charset="0"/>
              </a:rPr>
              <a:t> [2</a:t>
            </a:r>
            <a:r>
              <a:rPr lang="en-US" sz="2800" dirty="0" smtClean="0">
                <a:ea typeface="Times New Roman" panose="02020603050405020304" pitchFamily="18" charset="0"/>
                <a:cs typeface="Times New Roman" panose="02020603050405020304" pitchFamily="18" charset="0"/>
              </a:rPr>
              <a:t>]:</a:t>
            </a:r>
            <a:endParaRPr lang="uz-Cyrl-UZ"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buNone/>
            </a:pPr>
            <a:endParaRPr lang="uz-Cyrl-UZ"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endParaRPr lang="uz-Cyrl-UZ" sz="2800" dirty="0" smtClean="0">
              <a:ea typeface="Times New Roman" panose="02020603050405020304" pitchFamily="18" charset="0"/>
              <a:cs typeface="Times New Roman" panose="02020603050405020304" pitchFamily="18" charset="0"/>
            </a:endParaRPr>
          </a:p>
          <a:p>
            <a:pPr marL="0" lvl="0" indent="0" algn="just" eaLnBrk="0" fontAlgn="base" hangingPunct="0">
              <a:lnSpc>
                <a:spcPct val="100000"/>
              </a:lnSpc>
              <a:spcBef>
                <a:spcPts val="0"/>
              </a:spcBef>
              <a:buClrTx/>
              <a:buSzTx/>
              <a:buNone/>
            </a:pPr>
            <a:r>
              <a:rPr lang="en-US" sz="2800" cap="none" dirty="0" err="1">
                <a:ea typeface="Times New Roman" panose="02020603050405020304" pitchFamily="18" charset="0"/>
                <a:cs typeface="Times New Roman" panose="02020603050405020304" pitchFamily="18" charset="0"/>
              </a:rPr>
              <a:t>bu</a:t>
            </a:r>
            <a:r>
              <a:rPr lang="en-US" sz="2800" cap="none" dirty="0">
                <a:ea typeface="Times New Roman" panose="02020603050405020304" pitchFamily="18" charset="0"/>
                <a:cs typeface="Times New Roman" panose="02020603050405020304" pitchFamily="18" charset="0"/>
              </a:rPr>
              <a:t> </a:t>
            </a:r>
            <a:r>
              <a:rPr lang="en-US" sz="2800" cap="none" dirty="0" err="1">
                <a:ea typeface="Times New Roman" panose="02020603050405020304" pitchFamily="18" charset="0"/>
                <a:cs typeface="Times New Roman" panose="02020603050405020304" pitchFamily="18" charset="0"/>
              </a:rPr>
              <a:t>yerda</a:t>
            </a:r>
            <a:r>
              <a:rPr lang="en-US" sz="2800" cap="none" dirty="0">
                <a:ea typeface="Times New Roman" panose="02020603050405020304" pitchFamily="18" charset="0"/>
                <a:cs typeface="Times New Roman" panose="02020603050405020304" pitchFamily="18" charset="0"/>
              </a:rPr>
              <a:t>:  </a:t>
            </a:r>
            <a:r>
              <a:rPr lang="uz-Cyrl-UZ" sz="2800" cap="none" dirty="0" smtClean="0">
                <a:ea typeface="Times New Roman" panose="02020603050405020304" pitchFamily="18" charset="0"/>
                <a:cs typeface="Times New Roman" panose="02020603050405020304" pitchFamily="18" charset="0"/>
              </a:rPr>
              <a:t>     </a:t>
            </a:r>
            <a:r>
              <a:rPr lang="en-US" sz="2800" cap="none" dirty="0" smtClean="0">
                <a:ea typeface="Times New Roman" panose="02020603050405020304" pitchFamily="18" charset="0"/>
                <a:cs typeface="Times New Roman" panose="02020603050405020304" pitchFamily="18" charset="0"/>
              </a:rPr>
              <a:t>- </a:t>
            </a:r>
            <a:r>
              <a:rPr lang="en-US" sz="2800" cap="none" dirty="0">
                <a:ea typeface="Times New Roman" panose="02020603050405020304" pitchFamily="18" charset="0"/>
                <a:cs typeface="Times New Roman" panose="02020603050405020304" pitchFamily="18" charset="0"/>
              </a:rPr>
              <a:t>x </a:t>
            </a:r>
            <a:r>
              <a:rPr lang="en-US" sz="2800" cap="none" dirty="0" err="1">
                <a:ea typeface="Times New Roman" panose="02020603050405020304" pitchFamily="18" charset="0"/>
                <a:cs typeface="Times New Roman" panose="02020603050405020304" pitchFamily="18" charset="0"/>
              </a:rPr>
              <a:t>nuqtada</a:t>
            </a:r>
            <a:r>
              <a:rPr lang="en-US" sz="2800" cap="none" dirty="0">
                <a:ea typeface="Times New Roman" panose="02020603050405020304" pitchFamily="18" charset="0"/>
                <a:cs typeface="Times New Roman" panose="02020603050405020304" pitchFamily="18" charset="0"/>
              </a:rPr>
              <a:t> a </a:t>
            </a:r>
            <a:r>
              <a:rPr lang="en-US" sz="2800" cap="none" dirty="0" err="1">
                <a:ea typeface="Times New Roman" panose="02020603050405020304" pitchFamily="18" charset="0"/>
                <a:cs typeface="Times New Roman" panose="02020603050405020304" pitchFamily="18" charset="0"/>
              </a:rPr>
              <a:t>parametr</a:t>
            </a:r>
            <a:r>
              <a:rPr lang="en-US" sz="2800" cap="none" dirty="0">
                <a:ea typeface="Times New Roman" panose="02020603050405020304" pitchFamily="18" charset="0"/>
                <a:cs typeface="Times New Roman" panose="02020603050405020304" pitchFamily="18" charset="0"/>
              </a:rPr>
              <a:t> </a:t>
            </a:r>
            <a:r>
              <a:rPr lang="en-US" sz="2800" cap="none" dirty="0" err="1">
                <a:ea typeface="Times New Roman" panose="02020603050405020304" pitchFamily="18" charset="0"/>
                <a:cs typeface="Times New Roman" panose="02020603050405020304" pitchFamily="18" charset="0"/>
              </a:rPr>
              <a:t>bo’yicha</a:t>
            </a:r>
            <a:r>
              <a:rPr lang="en-US" sz="2800" cap="none" dirty="0">
                <a:ea typeface="Times New Roman" panose="02020603050405020304" pitchFamily="18" charset="0"/>
                <a:cs typeface="Times New Roman" panose="02020603050405020304" pitchFamily="18" charset="0"/>
              </a:rPr>
              <a:t>; </a:t>
            </a:r>
            <a:r>
              <a:rPr lang="uz-Cyrl-UZ" sz="2800" cap="none" dirty="0" smtClean="0">
                <a:ea typeface="Times New Roman" panose="02020603050405020304" pitchFamily="18" charset="0"/>
                <a:cs typeface="Times New Roman" panose="02020603050405020304" pitchFamily="18" charset="0"/>
              </a:rPr>
              <a:t>      </a:t>
            </a:r>
            <a:r>
              <a:rPr lang="en-US" sz="2800" cap="none" dirty="0" smtClean="0">
                <a:solidFill>
                  <a:prstClr val="black"/>
                </a:solidFill>
                <a:ea typeface="Times New Roman" panose="02020603050405020304" pitchFamily="18" charset="0"/>
                <a:cs typeface="Times New Roman" panose="02020603050405020304" pitchFamily="18" charset="0"/>
              </a:rPr>
              <a:t>- </a:t>
            </a:r>
            <a:r>
              <a:rPr lang="en-US" sz="2800" cap="none" dirty="0">
                <a:solidFill>
                  <a:prstClr val="black"/>
                </a:solidFill>
                <a:ea typeface="Times New Roman" panose="02020603050405020304" pitchFamily="18" charset="0"/>
                <a:cs typeface="Times New Roman" panose="02020603050405020304" pitchFamily="18" charset="0"/>
              </a:rPr>
              <a:t>b </a:t>
            </a:r>
            <a:r>
              <a:rPr lang="en-US" sz="2800" cap="none" dirty="0" err="1">
                <a:solidFill>
                  <a:prstClr val="black"/>
                </a:solidFill>
                <a:ea typeface="Times New Roman" panose="02020603050405020304" pitchFamily="18" charset="0"/>
                <a:cs typeface="Times New Roman" panose="02020603050405020304" pitchFamily="18" charset="0"/>
              </a:rPr>
              <a:t>parametr</a:t>
            </a:r>
            <a:r>
              <a:rPr lang="en-US" sz="2800" cap="none" dirty="0">
                <a:solidFill>
                  <a:prstClr val="black"/>
                </a:solidFill>
                <a:ea typeface="Times New Roman" panose="02020603050405020304" pitchFamily="18" charset="0"/>
                <a:cs typeface="Times New Roman" panose="02020603050405020304" pitchFamily="18" charset="0"/>
              </a:rPr>
              <a:t> </a:t>
            </a:r>
            <a:r>
              <a:rPr lang="en-US" sz="2800" cap="none" dirty="0" err="1">
                <a:solidFill>
                  <a:prstClr val="black"/>
                </a:solidFill>
                <a:ea typeface="Times New Roman" panose="02020603050405020304" pitchFamily="18" charset="0"/>
                <a:cs typeface="Times New Roman" panose="02020603050405020304" pitchFamily="18" charset="0"/>
              </a:rPr>
              <a:t>bo’yicha</a:t>
            </a:r>
            <a:r>
              <a:rPr lang="en-US" sz="2800" cap="none" dirty="0">
                <a:solidFill>
                  <a:prstClr val="black"/>
                </a:solidFill>
                <a:ea typeface="Times New Roman" panose="02020603050405020304" pitchFamily="18" charset="0"/>
                <a:cs typeface="Times New Roman" panose="02020603050405020304" pitchFamily="18" charset="0"/>
              </a:rPr>
              <a:t> </a:t>
            </a:r>
            <a:r>
              <a:rPr lang="en-US" sz="2800" cap="none" dirty="0" err="1">
                <a:solidFill>
                  <a:prstClr val="black"/>
                </a:solidFill>
                <a:ea typeface="Times New Roman" panose="02020603050405020304" pitchFamily="18" charset="0"/>
                <a:cs typeface="Times New Roman" panose="02020603050405020304" pitchFamily="18" charset="0"/>
              </a:rPr>
              <a:t>funktsiyaning</a:t>
            </a:r>
            <a:r>
              <a:rPr lang="en-US" sz="2800" cap="none" dirty="0">
                <a:solidFill>
                  <a:prstClr val="black"/>
                </a:solidFill>
                <a:ea typeface="Times New Roman" panose="02020603050405020304" pitchFamily="18" charset="0"/>
                <a:cs typeface="Times New Roman" panose="02020603050405020304" pitchFamily="18" charset="0"/>
              </a:rPr>
              <a:t> </a:t>
            </a:r>
            <a:r>
              <a:rPr lang="en-US" sz="2800" cap="none" dirty="0" err="1">
                <a:solidFill>
                  <a:prstClr val="black"/>
                </a:solidFill>
                <a:ea typeface="Times New Roman" panose="02020603050405020304" pitchFamily="18" charset="0"/>
                <a:cs typeface="Times New Roman" panose="02020603050405020304" pitchFamily="18" charset="0"/>
              </a:rPr>
              <a:t>xususiy</a:t>
            </a:r>
            <a:r>
              <a:rPr lang="en-US" sz="2800" cap="none" dirty="0">
                <a:solidFill>
                  <a:prstClr val="black"/>
                </a:solidFill>
                <a:ea typeface="Times New Roman" panose="02020603050405020304" pitchFamily="18" charset="0"/>
                <a:cs typeface="Times New Roman" panose="02020603050405020304" pitchFamily="18" charset="0"/>
              </a:rPr>
              <a:t> </a:t>
            </a:r>
            <a:r>
              <a:rPr lang="en-US" sz="2800" cap="none" dirty="0" err="1">
                <a:solidFill>
                  <a:prstClr val="black"/>
                </a:solidFill>
                <a:ea typeface="Times New Roman" panose="02020603050405020304" pitchFamily="18" charset="0"/>
                <a:cs typeface="Times New Roman" panose="02020603050405020304" pitchFamily="18" charset="0"/>
              </a:rPr>
              <a:t>hosilasi</a:t>
            </a:r>
            <a:r>
              <a:rPr lang="en-US" sz="2800" cap="none" dirty="0">
                <a:solidFill>
                  <a:prstClr val="black"/>
                </a:solidFill>
                <a:ea typeface="Times New Roman" panose="02020603050405020304" pitchFamily="18" charset="0"/>
                <a:cs typeface="Times New Roman" panose="02020603050405020304" pitchFamily="18" charset="0"/>
              </a:rPr>
              <a:t> </a:t>
            </a:r>
            <a:r>
              <a:rPr lang="en-US" sz="2800" cap="none" dirty="0" err="1" smtClean="0">
                <a:solidFill>
                  <a:prstClr val="black"/>
                </a:solidFill>
                <a:ea typeface="Times New Roman" panose="02020603050405020304" pitchFamily="18" charset="0"/>
                <a:cs typeface="Times New Roman" panose="02020603050405020304" pitchFamily="18" charset="0"/>
              </a:rPr>
              <a:t>qiymati</a:t>
            </a:r>
            <a:r>
              <a:rPr lang="uz-Cyrl-UZ" sz="2800" cap="none" dirty="0" smtClean="0">
                <a:solidFill>
                  <a:prstClr val="black"/>
                </a:solidFill>
                <a:ea typeface="Times New Roman" panose="02020603050405020304" pitchFamily="18" charset="0"/>
                <a:cs typeface="Times New Roman" panose="02020603050405020304" pitchFamily="18" charset="0"/>
              </a:rPr>
              <a:t>.</a:t>
            </a:r>
            <a:endParaRPr lang="en-US" sz="2800" dirty="0">
              <a:ea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ChangeAspect="1"/>
          </p:cNvGraphicFramePr>
          <p:nvPr>
            <p:extLst>
              <p:ext uri="{D42A27DB-BD31-4B8C-83A1-F6EECF244321}">
                <p14:modId xmlns:p14="http://schemas.microsoft.com/office/powerpoint/2010/main" val="569932525"/>
              </p:ext>
            </p:extLst>
          </p:nvPr>
        </p:nvGraphicFramePr>
        <p:xfrm>
          <a:off x="2257050" y="4764487"/>
          <a:ext cx="391833" cy="617137"/>
        </p:xfrm>
        <a:graphic>
          <a:graphicData uri="http://schemas.openxmlformats.org/presentationml/2006/ole">
            <mc:AlternateContent xmlns:mc="http://schemas.openxmlformats.org/markup-compatibility/2006">
              <mc:Choice xmlns:v="urn:schemas-microsoft-com:vml" Requires="v">
                <p:oleObj spid="_x0000_s33803" name="Уравнение" r:id="rId3" imgW="253800" imgH="393480" progId="Equation.3">
                  <p:embed/>
                </p:oleObj>
              </mc:Choice>
              <mc:Fallback>
                <p:oleObj name="Уравнение" r:id="rId3" imgW="253800" imgH="393480" progId="Equation.3">
                  <p:embed/>
                  <p:pic>
                    <p:nvPicPr>
                      <p:cNvPr id="0" name="Object 2"/>
                      <p:cNvPicPr>
                        <a:picLocks noChangeAspect="1" noChangeArrowheads="1"/>
                      </p:cNvPicPr>
                      <p:nvPr/>
                    </p:nvPicPr>
                    <p:blipFill>
                      <a:blip r:embed="rId4"/>
                      <a:srcRect/>
                      <a:stretch>
                        <a:fillRect/>
                      </a:stretch>
                    </p:blipFill>
                    <p:spPr bwMode="auto">
                      <a:xfrm>
                        <a:off x="2257050" y="4764487"/>
                        <a:ext cx="391833" cy="617137"/>
                      </a:xfrm>
                      <a:prstGeom prst="rect">
                        <a:avLst/>
                      </a:prstGeom>
                      <a:noFill/>
                    </p:spPr>
                  </p:pic>
                </p:oleObj>
              </mc:Fallback>
            </mc:AlternateContent>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1763612997"/>
              </p:ext>
            </p:extLst>
          </p:nvPr>
        </p:nvGraphicFramePr>
        <p:xfrm>
          <a:off x="7677150" y="4815091"/>
          <a:ext cx="419100" cy="660083"/>
        </p:xfrm>
        <a:graphic>
          <a:graphicData uri="http://schemas.openxmlformats.org/presentationml/2006/ole">
            <mc:AlternateContent xmlns:mc="http://schemas.openxmlformats.org/markup-compatibility/2006">
              <mc:Choice xmlns:v="urn:schemas-microsoft-com:vml" Requires="v">
                <p:oleObj spid="_x0000_s33804" name="Уравнение" r:id="rId5" imgW="253890" imgH="393529" progId="Equation.3">
                  <p:embed/>
                </p:oleObj>
              </mc:Choice>
              <mc:Fallback>
                <p:oleObj name="Уравнение" r:id="rId5" imgW="253890" imgH="393529"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77150" y="4815091"/>
                        <a:ext cx="419100" cy="660083"/>
                      </a:xfrm>
                      <a:prstGeom prst="rect">
                        <a:avLst/>
                      </a:prstGeom>
                      <a:noFill/>
                    </p:spPr>
                  </p:pic>
                </p:oleObj>
              </mc:Fallback>
            </mc:AlternateContent>
          </a:graphicData>
        </a:graphic>
      </p:graphicFrame>
      <p:sp>
        <p:nvSpPr>
          <p:cNvPr id="9"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031623094"/>
              </p:ext>
            </p:extLst>
          </p:nvPr>
        </p:nvGraphicFramePr>
        <p:xfrm>
          <a:off x="1896035" y="4072141"/>
          <a:ext cx="6905065" cy="742950"/>
        </p:xfrm>
        <a:graphic>
          <a:graphicData uri="http://schemas.openxmlformats.org/presentationml/2006/ole">
            <mc:AlternateContent xmlns:mc="http://schemas.openxmlformats.org/markup-compatibility/2006">
              <mc:Choice xmlns:v="urn:schemas-microsoft-com:vml" Requires="v">
                <p:oleObj spid="_x0000_s33805" name="Уравнение" r:id="rId7" imgW="4013200" imgH="431800" progId="Equation.3">
                  <p:embed/>
                </p:oleObj>
              </mc:Choice>
              <mc:Fallback>
                <p:oleObj name="Уравнение" r:id="rId7" imgW="4013200" imgH="431800"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96035" y="4072141"/>
                        <a:ext cx="6905065" cy="742950"/>
                      </a:xfrm>
                      <a:prstGeom prst="rect">
                        <a:avLst/>
                      </a:prstGeom>
                      <a:noFill/>
                    </p:spPr>
                  </p:pic>
                </p:oleObj>
              </mc:Fallback>
            </mc:AlternateContent>
          </a:graphicData>
        </a:graphic>
      </p:graphicFrame>
    </p:spTree>
    <p:extLst>
      <p:ext uri="{BB962C8B-B14F-4D97-AF65-F5344CB8AC3E}">
        <p14:creationId xmlns:p14="http://schemas.microsoft.com/office/powerpoint/2010/main" val="3470548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00026" y="123825"/>
            <a:ext cx="10925174" cy="5495925"/>
          </a:xfrm>
        </p:spPr>
        <p:txBody>
          <a:bodyPr>
            <a:noAutofit/>
          </a:bodyPr>
          <a:lstStyle/>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tenglamalarni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yechishda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yozuvning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yanada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qulay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shakli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olinadi</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ctr">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en-GB" sz="2800" dirty="0">
                <a:ea typeface="Times New Roman" panose="02020603050405020304" pitchFamily="18" charset="0"/>
                <a:cs typeface="Times New Roman" panose="02020603050405020304" pitchFamily="18" charset="0"/>
              </a:rPr>
              <a:t>b=K</a:t>
            </a:r>
            <a:r>
              <a:rPr lang="en-US" sz="2800" baseline="30000" dirty="0">
                <a:ea typeface="Times New Roman" panose="02020603050405020304" pitchFamily="18" charset="0"/>
                <a:cs typeface="Times New Roman" panose="02020603050405020304" pitchFamily="18" charset="0"/>
              </a:rPr>
              <a:t>*</a:t>
            </a:r>
            <a:r>
              <a:rPr lang="en-US" sz="2800" baseline="-25000" dirty="0" err="1">
                <a:ea typeface="Times New Roman" panose="02020603050405020304" pitchFamily="18" charset="0"/>
                <a:cs typeface="Times New Roman" panose="02020603050405020304" pitchFamily="18" charset="0"/>
              </a:rPr>
              <a:t>xy</a:t>
            </a:r>
            <a:r>
              <a:rPr lang="en-GB" sz="2800" dirty="0">
                <a:ea typeface="Times New Roman" panose="02020603050405020304" pitchFamily="18" charset="0"/>
                <a:cs typeface="Times New Roman" panose="02020603050405020304" pitchFamily="18" charset="0"/>
              </a:rPr>
              <a:t>/D</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x</a:t>
            </a:r>
            <a:r>
              <a:rPr lang="en-GB" sz="2800" dirty="0">
                <a:ea typeface="Times New Roman" panose="02020603050405020304" pitchFamily="18" charset="0"/>
                <a:cs typeface="Times New Roman" panose="02020603050405020304" pitchFamily="18" charset="0"/>
              </a:rPr>
              <a:t>                                   (2.16)</a:t>
            </a:r>
            <a:endParaRPr lang="ru-RU" sz="2800" dirty="0">
              <a:ea typeface="Calibri" panose="020F0502020204030204" pitchFamily="34" charset="0"/>
              <a:cs typeface="Times New Roman" panose="02020603050405020304" pitchFamily="18" charset="0"/>
            </a:endParaRPr>
          </a:p>
          <a:p>
            <a:pPr marL="0" indent="0" algn="ctr">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en-GB" sz="2800" dirty="0" smtClean="0">
                <a:ea typeface="Times New Roman" panose="02020603050405020304" pitchFamily="18" charset="0"/>
                <a:cs typeface="Times New Roman" panose="02020603050405020304" pitchFamily="18" charset="0"/>
              </a:rPr>
              <a:t>    </a:t>
            </a:r>
            <a:r>
              <a:rPr lang="en-GB" sz="2800" dirty="0">
                <a:ea typeface="Times New Roman" panose="02020603050405020304" pitchFamily="18" charset="0"/>
                <a:cs typeface="Times New Roman" panose="02020603050405020304" pitchFamily="18" charset="0"/>
              </a:rPr>
              <a:t>a=m</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y</a:t>
            </a:r>
            <a:r>
              <a:rPr lang="en-GB" sz="2800" dirty="0">
                <a:ea typeface="Times New Roman" panose="02020603050405020304" pitchFamily="18" charset="0"/>
                <a:cs typeface="Times New Roman" panose="02020603050405020304" pitchFamily="18" charset="0"/>
              </a:rPr>
              <a:t>-</a:t>
            </a:r>
            <a:r>
              <a:rPr lang="en-GB" sz="2800" dirty="0" err="1">
                <a:ea typeface="Times New Roman" panose="02020603050405020304" pitchFamily="18" charset="0"/>
                <a:cs typeface="Times New Roman" panose="02020603050405020304" pitchFamily="18" charset="0"/>
              </a:rPr>
              <a:t>bm</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x</a:t>
            </a:r>
            <a:r>
              <a:rPr lang="en-GB"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      </a:t>
            </a:r>
            <a:r>
              <a:rPr lang="en-GB" sz="2800" dirty="0">
                <a:ea typeface="Times New Roman" panose="02020603050405020304" pitchFamily="18" charset="0"/>
                <a:cs typeface="Times New Roman" panose="02020603050405020304" pitchFamily="18" charset="0"/>
              </a:rPr>
              <a:t>                          (2.17)</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ru-RU" sz="2800" dirty="0" err="1">
                <a:ea typeface="Times New Roman" panose="02020603050405020304" pitchFamily="18" charset="0"/>
                <a:cs typeface="Times New Roman" panose="02020603050405020304" pitchFamily="18" charset="0"/>
              </a:rPr>
              <a:t>bu</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yerda</a:t>
            </a:r>
            <a:r>
              <a:rPr lang="ru-RU" sz="2800" dirty="0">
                <a:ea typeface="Times New Roman" panose="02020603050405020304" pitchFamily="18" charset="0"/>
                <a:cs typeface="Times New Roman" panose="02020603050405020304" pitchFamily="18" charset="0"/>
              </a:rPr>
              <a:t>: </a:t>
            </a:r>
            <a:endParaRPr lang="ru-RU"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uz-Cyrl-UZ"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endParaRPr lang="uz-Cyrl-UZ" sz="2800" dirty="0" smtClean="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endParaRPr lang="uz-Cyrl-UZ"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endParaRPr lang="uz-Cyrl-UZ" sz="2800" dirty="0" smtClean="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endParaRPr lang="uz-Cyrl-UZ"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US" sz="2800" dirty="0" err="1"/>
              <a:t>Parametrlarni</a:t>
            </a:r>
            <a:r>
              <a:rPr lang="en-US" sz="2800" dirty="0"/>
              <a:t> </a:t>
            </a:r>
            <a:r>
              <a:rPr lang="en-US" sz="2800" dirty="0" err="1"/>
              <a:t>aniqlashdagi</a:t>
            </a:r>
            <a:r>
              <a:rPr lang="en-US" sz="2800" dirty="0"/>
              <a:t> </a:t>
            </a:r>
            <a:r>
              <a:rPr lang="en-US" sz="2800" dirty="0" err="1"/>
              <a:t>hamma</a:t>
            </a:r>
            <a:r>
              <a:rPr lang="en-US" sz="2800" dirty="0"/>
              <a:t> </a:t>
            </a:r>
            <a:r>
              <a:rPr lang="en-US" sz="2800" dirty="0" err="1"/>
              <a:t>hisoblarni</a:t>
            </a:r>
            <a:r>
              <a:rPr lang="en-US" sz="2800" dirty="0"/>
              <a:t> </a:t>
            </a:r>
            <a:r>
              <a:rPr lang="en-US" sz="2800" dirty="0" err="1"/>
              <a:t>jadvalga</a:t>
            </a:r>
            <a:r>
              <a:rPr lang="en-US" sz="2800" dirty="0"/>
              <a:t> </a:t>
            </a:r>
            <a:r>
              <a:rPr lang="en-US" sz="2800" dirty="0" err="1"/>
              <a:t>solish</a:t>
            </a:r>
            <a:r>
              <a:rPr lang="en-US" sz="2800" dirty="0"/>
              <a:t> </a:t>
            </a:r>
            <a:r>
              <a:rPr lang="en-US" sz="2800" dirty="0" err="1"/>
              <a:t>tavsiya</a:t>
            </a:r>
            <a:r>
              <a:rPr lang="en-US" sz="2800" dirty="0"/>
              <a:t> </a:t>
            </a:r>
            <a:r>
              <a:rPr lang="en-US" sz="2800" dirty="0" err="1"/>
              <a:t>qilinadi</a:t>
            </a:r>
            <a:r>
              <a:rPr lang="en-US" sz="2800" dirty="0"/>
              <a:t> </a:t>
            </a:r>
            <a:endParaRPr lang="en-US" sz="2800" dirty="0"/>
          </a:p>
        </p:txBody>
      </p:sp>
      <p:sp>
        <p:nvSpPr>
          <p:cNvPr id="2" name="Rectangle 2"/>
          <p:cNvSpPr>
            <a:spLocks noChangeArrowheads="1"/>
          </p:cNvSpPr>
          <p:nvPr/>
        </p:nvSpPr>
        <p:spPr bwMode="auto">
          <a:xfrm>
            <a:off x="-17145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4042109553"/>
              </p:ext>
            </p:extLst>
          </p:nvPr>
        </p:nvGraphicFramePr>
        <p:xfrm>
          <a:off x="3299034" y="1788315"/>
          <a:ext cx="4888274" cy="1058068"/>
        </p:xfrm>
        <a:graphic>
          <a:graphicData uri="http://schemas.openxmlformats.org/presentationml/2006/ole">
            <mc:AlternateContent xmlns:mc="http://schemas.openxmlformats.org/markup-compatibility/2006">
              <mc:Choice xmlns:v="urn:schemas-microsoft-com:vml" Requires="v">
                <p:oleObj spid="_x0000_s34829" name="Уравнение" r:id="rId3" imgW="2933700" imgH="635000" progId="Equation.3">
                  <p:embed/>
                </p:oleObj>
              </mc:Choice>
              <mc:Fallback>
                <p:oleObj name="Уравнение" r:id="rId3" imgW="2933700" imgH="635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99034" y="1788315"/>
                        <a:ext cx="4888274" cy="1058068"/>
                      </a:xfrm>
                      <a:prstGeom prst="rect">
                        <a:avLst/>
                      </a:prstGeom>
                      <a:no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540128248"/>
              </p:ext>
            </p:extLst>
          </p:nvPr>
        </p:nvGraphicFramePr>
        <p:xfrm>
          <a:off x="3299034" y="2770182"/>
          <a:ext cx="4727158" cy="1142208"/>
        </p:xfrm>
        <a:graphic>
          <a:graphicData uri="http://schemas.openxmlformats.org/presentationml/2006/ole">
            <mc:AlternateContent xmlns:mc="http://schemas.openxmlformats.org/markup-compatibility/2006">
              <mc:Choice xmlns:v="urn:schemas-microsoft-com:vml" Requires="v">
                <p:oleObj spid="_x0000_s34830" name="Уравнение" r:id="rId5" imgW="2654300" imgH="647700" progId="Equation.3">
                  <p:embed/>
                </p:oleObj>
              </mc:Choice>
              <mc:Fallback>
                <p:oleObj name="Уравнение" r:id="rId5" imgW="2654300" imgH="6477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99034" y="2770182"/>
                        <a:ext cx="4727158" cy="1142208"/>
                      </a:xfrm>
                      <a:prstGeom prst="rect">
                        <a:avLst/>
                      </a:prstGeom>
                      <a:noFill/>
                    </p:spPr>
                  </p:pic>
                </p:oleObj>
              </mc:Fallback>
            </mc:AlternateContent>
          </a:graphicData>
        </a:graphic>
      </p:graphicFrame>
      <p:graphicFrame>
        <p:nvGraphicFramePr>
          <p:cNvPr id="7" name="Объект 6"/>
          <p:cNvGraphicFramePr>
            <a:graphicFrameLocks noChangeAspect="1"/>
          </p:cNvGraphicFramePr>
          <p:nvPr>
            <p:extLst>
              <p:ext uri="{D42A27DB-BD31-4B8C-83A1-F6EECF244321}">
                <p14:modId xmlns:p14="http://schemas.microsoft.com/office/powerpoint/2010/main" val="3187655435"/>
              </p:ext>
            </p:extLst>
          </p:nvPr>
        </p:nvGraphicFramePr>
        <p:xfrm>
          <a:off x="3299034" y="4002877"/>
          <a:ext cx="1647825" cy="823913"/>
        </p:xfrm>
        <a:graphic>
          <a:graphicData uri="http://schemas.openxmlformats.org/presentationml/2006/ole">
            <mc:AlternateContent xmlns:mc="http://schemas.openxmlformats.org/markup-compatibility/2006">
              <mc:Choice xmlns:v="urn:schemas-microsoft-com:vml" Requires="v">
                <p:oleObj spid="_x0000_s34831" name="Уравнение" r:id="rId7" imgW="863225" imgH="431613" progId="Equation.3">
                  <p:embed/>
                </p:oleObj>
              </mc:Choice>
              <mc:Fallback>
                <p:oleObj name="Уравнение" r:id="rId7" imgW="863225" imgH="431613"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99034" y="4002877"/>
                        <a:ext cx="1647825" cy="823913"/>
                      </a:xfrm>
                      <a:prstGeom prst="rect">
                        <a:avLst/>
                      </a:prstGeom>
                      <a:noFill/>
                    </p:spPr>
                  </p:pic>
                </p:oleObj>
              </mc:Fallback>
            </mc:AlternateContent>
          </a:graphicData>
        </a:graphic>
      </p:graphicFrame>
      <p:graphicFrame>
        <p:nvGraphicFramePr>
          <p:cNvPr id="8" name="Объект 7"/>
          <p:cNvGraphicFramePr>
            <a:graphicFrameLocks noChangeAspect="1"/>
          </p:cNvGraphicFramePr>
          <p:nvPr>
            <p:extLst>
              <p:ext uri="{D42A27DB-BD31-4B8C-83A1-F6EECF244321}">
                <p14:modId xmlns:p14="http://schemas.microsoft.com/office/powerpoint/2010/main" val="1680385157"/>
              </p:ext>
            </p:extLst>
          </p:nvPr>
        </p:nvGraphicFramePr>
        <p:xfrm>
          <a:off x="6191250" y="4036214"/>
          <a:ext cx="1581152" cy="790576"/>
        </p:xfrm>
        <a:graphic>
          <a:graphicData uri="http://schemas.openxmlformats.org/presentationml/2006/ole">
            <mc:AlternateContent xmlns:mc="http://schemas.openxmlformats.org/markup-compatibility/2006">
              <mc:Choice xmlns:v="urn:schemas-microsoft-com:vml" Requires="v">
                <p:oleObj spid="_x0000_s34832" name="Уравнение" r:id="rId9" imgW="863225" imgH="431613" progId="Equation.3">
                  <p:embed/>
                </p:oleObj>
              </mc:Choice>
              <mc:Fallback>
                <p:oleObj name="Уравнение" r:id="rId9" imgW="863225" imgH="431613"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91250" y="4036214"/>
                        <a:ext cx="1581152" cy="790576"/>
                      </a:xfrm>
                      <a:prstGeom prst="rect">
                        <a:avLst/>
                      </a:prstGeom>
                      <a:noFill/>
                    </p:spPr>
                  </p:pic>
                </p:oleObj>
              </mc:Fallback>
            </mc:AlternateContent>
          </a:graphicData>
        </a:graphic>
      </p:graphicFrame>
      <p:sp>
        <p:nvSpPr>
          <p:cNvPr id="9" name="Rectangle 7"/>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0" name="Rectangle 8"/>
          <p:cNvSpPr>
            <a:spLocks noChangeArrowheads="1"/>
          </p:cNvSpPr>
          <p:nvPr/>
        </p:nvSpPr>
        <p:spPr bwMode="auto">
          <a:xfrm>
            <a:off x="0" y="8890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173196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800" y="146388"/>
            <a:ext cx="11010900" cy="3108543"/>
          </a:xfrm>
          <a:prstGeom prst="rect">
            <a:avLst/>
          </a:prstGeom>
        </p:spPr>
        <p:txBody>
          <a:bodyPr wrap="square">
            <a:spAutoFit/>
          </a:bodyPr>
          <a:lstStyle/>
          <a:p>
            <a:pPr algn="just">
              <a:spcAft>
                <a:spcPts val="0"/>
              </a:spcAft>
            </a:pP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M</a:t>
            </a:r>
            <a:r>
              <a:rPr lang="en-US" sz="2800" baseline="30000" dirty="0" smtClean="0">
                <a:ea typeface="Times New Roman" panose="02020603050405020304" pitchFamily="18" charset="0"/>
                <a:cs typeface="Times New Roman" panose="02020603050405020304" pitchFamily="18" charset="0"/>
              </a:rPr>
              <a:t>*</a:t>
            </a:r>
            <a:r>
              <a:rPr lang="en-US" sz="2800" baseline="-25000" dirty="0" smtClean="0">
                <a:ea typeface="Times New Roman" panose="02020603050405020304" pitchFamily="18" charset="0"/>
                <a:cs typeface="Times New Roman" panose="02020603050405020304" pitchFamily="18" charset="0"/>
              </a:rPr>
              <a:t>X</a:t>
            </a:r>
            <a:r>
              <a:rPr lang="en-US" sz="2800" dirty="0" smtClean="0">
                <a:ea typeface="Times New Roman" panose="02020603050405020304" pitchFamily="18" charset="0"/>
                <a:cs typeface="Times New Roman" panose="02020603050405020304" pitchFamily="18" charset="0"/>
              </a:rPr>
              <a:t> VA M</a:t>
            </a:r>
            <a:r>
              <a:rPr lang="en-US" sz="2800" baseline="30000" dirty="0" smtClean="0">
                <a:ea typeface="Times New Roman" panose="02020603050405020304" pitchFamily="18" charset="0"/>
                <a:cs typeface="Times New Roman" panose="02020603050405020304" pitchFamily="18" charset="0"/>
              </a:rPr>
              <a:t>*</a:t>
            </a:r>
            <a:r>
              <a:rPr lang="en-US" sz="2800" baseline="-25000" dirty="0" smtClean="0">
                <a:ea typeface="Times New Roman" panose="02020603050405020304" pitchFamily="18" charset="0"/>
                <a:cs typeface="Times New Roman" panose="02020603050405020304" pitchFamily="18" charset="0"/>
              </a:rPr>
              <a:t>Y</a:t>
            </a:r>
            <a:r>
              <a:rPr lang="en-US" sz="2800" dirty="0" smtClean="0">
                <a:ea typeface="Times New Roman" panose="02020603050405020304" pitchFamily="18" charset="0"/>
                <a:cs typeface="Times New Roman" panose="02020603050405020304" pitchFamily="18" charset="0"/>
              </a:rPr>
              <a:t> O’RTACHA QIYMATLARINI TEGISHLI RAVISHDA 1 VA 2 USTUNLARINI JAMLASH VA KEYINCHALIK HAR BIR YIG’INDINI O’LCHOVLAR  SONIGA BO’LISH BILAN OLINADI.  USHBU TARTIBDA K</a:t>
            </a:r>
            <a:r>
              <a:rPr lang="en-US" sz="2800" baseline="30000" dirty="0" smtClean="0">
                <a:ea typeface="Times New Roman" panose="02020603050405020304" pitchFamily="18" charset="0"/>
                <a:cs typeface="Times New Roman" panose="02020603050405020304" pitchFamily="18" charset="0"/>
              </a:rPr>
              <a:t>*</a:t>
            </a:r>
            <a:r>
              <a:rPr lang="en-US" sz="2800" baseline="-25000" dirty="0" smtClean="0">
                <a:ea typeface="Times New Roman" panose="02020603050405020304" pitchFamily="18" charset="0"/>
                <a:cs typeface="Times New Roman" panose="02020603050405020304" pitchFamily="18" charset="0"/>
              </a:rPr>
              <a:t>XY</a:t>
            </a:r>
            <a:r>
              <a:rPr lang="en-US" sz="2800" dirty="0" smtClean="0">
                <a:ea typeface="Times New Roman" panose="02020603050405020304" pitchFamily="18" charset="0"/>
                <a:cs typeface="Times New Roman" panose="02020603050405020304" pitchFamily="18" charset="0"/>
              </a:rPr>
              <a:t> ARALASH MOMENTNI 7-USTUN BO’YICHA D</a:t>
            </a:r>
            <a:r>
              <a:rPr lang="en-US" sz="2800" baseline="30000" dirty="0" smtClean="0">
                <a:ea typeface="Times New Roman" panose="02020603050405020304" pitchFamily="18" charset="0"/>
                <a:cs typeface="Times New Roman" panose="02020603050405020304" pitchFamily="18" charset="0"/>
              </a:rPr>
              <a:t>*</a:t>
            </a:r>
            <a:r>
              <a:rPr lang="en-US" sz="2800" baseline="-25000" dirty="0" smtClean="0">
                <a:ea typeface="Times New Roman" panose="02020603050405020304" pitchFamily="18" charset="0"/>
                <a:cs typeface="Times New Roman" panose="02020603050405020304" pitchFamily="18" charset="0"/>
              </a:rPr>
              <a:t>X</a:t>
            </a:r>
            <a:r>
              <a:rPr lang="en-US" sz="2800" dirty="0" smtClean="0">
                <a:ea typeface="Times New Roman" panose="02020603050405020304" pitchFamily="18" charset="0"/>
                <a:cs typeface="Times New Roman" panose="02020603050405020304" pitchFamily="18" charset="0"/>
              </a:rPr>
              <a:t> VA D</a:t>
            </a:r>
            <a:r>
              <a:rPr lang="en-US" sz="2800" baseline="30000" dirty="0" smtClean="0">
                <a:ea typeface="Times New Roman" panose="02020603050405020304" pitchFamily="18" charset="0"/>
                <a:cs typeface="Times New Roman" panose="02020603050405020304" pitchFamily="18" charset="0"/>
              </a:rPr>
              <a:t>*</a:t>
            </a:r>
            <a:r>
              <a:rPr lang="en-US" sz="2800" baseline="-25000" dirty="0" smtClean="0">
                <a:ea typeface="Times New Roman" panose="02020603050405020304" pitchFamily="18" charset="0"/>
                <a:cs typeface="Times New Roman" panose="02020603050405020304" pitchFamily="18" charset="0"/>
              </a:rPr>
              <a:t>Y</a:t>
            </a:r>
            <a:r>
              <a:rPr lang="en-US" sz="2800" dirty="0" smtClean="0">
                <a:ea typeface="Times New Roman" panose="02020603050405020304" pitchFamily="18" charset="0"/>
                <a:cs typeface="Times New Roman" panose="02020603050405020304" pitchFamily="18" charset="0"/>
              </a:rPr>
              <a:t> DISPERSIYALARNI JAMLAB VA YIG’INDINI  TEGISHLI  RAVISHDA  4 VA 6 USTUNLAR BO’YICHA BITTASIDAN TASHQARI O’LCHOVLAR SONIGA BO’LISH BILAN OLINADI. 8-USTUN MA’LUMOTLARINI PARAMETRLARNI ANIQLAB BO’LGACH TO’LDIRILADI [3].</a:t>
            </a:r>
            <a:endParaRPr lang="ru-RU" sz="2800" dirty="0">
              <a:effectLst/>
              <a:ea typeface="Calibri" panose="020F0502020204030204" pitchFamily="34"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3067875210"/>
              </p:ext>
            </p:extLst>
          </p:nvPr>
        </p:nvGraphicFramePr>
        <p:xfrm>
          <a:off x="459631" y="3516541"/>
          <a:ext cx="10856069" cy="2133600"/>
        </p:xfrm>
        <a:graphic>
          <a:graphicData uri="http://schemas.openxmlformats.org/drawingml/2006/table">
            <a:tbl>
              <a:tblPr/>
              <a:tblGrid>
                <a:gridCol w="1216956"/>
                <a:gridCol w="1183584"/>
                <a:gridCol w="1182392"/>
                <a:gridCol w="1182392"/>
                <a:gridCol w="1346878"/>
                <a:gridCol w="1668696"/>
                <a:gridCol w="1710414"/>
                <a:gridCol w="1364757"/>
              </a:tblGrid>
              <a:tr h="681314">
                <a:tc gridSpan="2">
                  <a:txBody>
                    <a:bodyPr/>
                    <a:lstStyle/>
                    <a:p>
                      <a:pPr algn="just">
                        <a:lnSpc>
                          <a:spcPct val="100000"/>
                        </a:lnSpc>
                        <a:spcAft>
                          <a:spcPts val="0"/>
                        </a:spcAft>
                      </a:pPr>
                      <a:r>
                        <a:rPr lang="ru-RU" sz="2800" dirty="0" err="1">
                          <a:effectLst/>
                          <a:latin typeface="+mn-lt"/>
                          <a:ea typeface="Times New Roman" panose="02020603050405020304" pitchFamily="18" charset="0"/>
                          <a:cs typeface="Times New Roman" panose="02020603050405020304" pitchFamily="18" charset="0"/>
                        </a:rPr>
                        <a:t>Boshlang’ich</a:t>
                      </a:r>
                      <a:r>
                        <a:rPr lang="ru-RU" sz="2800" dirty="0">
                          <a:effectLst/>
                          <a:latin typeface="+mn-lt"/>
                          <a:ea typeface="Times New Roman" panose="02020603050405020304" pitchFamily="18" charset="0"/>
                          <a:cs typeface="Times New Roman" panose="02020603050405020304" pitchFamily="18" charset="0"/>
                        </a:rPr>
                        <a:t> </a:t>
                      </a:r>
                      <a:r>
                        <a:rPr lang="ru-RU" sz="2800" dirty="0" err="1">
                          <a:effectLst/>
                          <a:latin typeface="+mn-lt"/>
                          <a:ea typeface="Times New Roman" panose="02020603050405020304" pitchFamily="18" charset="0"/>
                          <a:cs typeface="Times New Roman" panose="02020603050405020304" pitchFamily="18" charset="0"/>
                        </a:rPr>
                        <a:t>ma’lumotlar</a:t>
                      </a:r>
                      <a:endParaRPr lang="ru-RU"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rowSpan="2">
                  <a:txBody>
                    <a:bodyPr/>
                    <a:lstStyle/>
                    <a:p>
                      <a:pPr marR="71755" algn="just">
                        <a:lnSpc>
                          <a:spcPct val="100000"/>
                        </a:lnSpc>
                        <a:spcAft>
                          <a:spcPts val="0"/>
                        </a:spcAft>
                      </a:pPr>
                      <a:r>
                        <a:rPr lang="en-US" sz="2800" i="1">
                          <a:effectLst/>
                          <a:latin typeface="+mn-lt"/>
                          <a:ea typeface="Times New Roman" panose="02020603050405020304" pitchFamily="18" charset="0"/>
                          <a:cs typeface="Times New Roman" panose="02020603050405020304" pitchFamily="18" charset="0"/>
                        </a:rPr>
                        <a:t>(x</a:t>
                      </a:r>
                      <a:r>
                        <a:rPr lang="en-US" sz="2800" i="1" baseline="-25000">
                          <a:effectLst/>
                          <a:latin typeface="+mn-lt"/>
                          <a:ea typeface="Times New Roman" panose="02020603050405020304" pitchFamily="18" charset="0"/>
                          <a:cs typeface="Times New Roman" panose="02020603050405020304" pitchFamily="18" charset="0"/>
                        </a:rPr>
                        <a:t>i</a:t>
                      </a:r>
                      <a:r>
                        <a:rPr lang="en-US" sz="2800" i="1">
                          <a:effectLst/>
                          <a:latin typeface="+mn-lt"/>
                          <a:ea typeface="Times New Roman" panose="02020603050405020304" pitchFamily="18" charset="0"/>
                          <a:cs typeface="Times New Roman" panose="02020603050405020304" pitchFamily="18" charset="0"/>
                        </a:rPr>
                        <a:t>-m</a:t>
                      </a:r>
                      <a:r>
                        <a:rPr lang="en-US" sz="2800" i="1" baseline="-25000">
                          <a:effectLst/>
                          <a:latin typeface="+mn-lt"/>
                          <a:ea typeface="Times New Roman" panose="02020603050405020304" pitchFamily="18" charset="0"/>
                          <a:cs typeface="Times New Roman" panose="02020603050405020304" pitchFamily="18" charset="0"/>
                        </a:rPr>
                        <a:t>x</a:t>
                      </a:r>
                      <a:r>
                        <a:rPr lang="en-US" sz="2800" i="1" baseline="30000">
                          <a:effectLst/>
                          <a:latin typeface="+mn-lt"/>
                          <a:ea typeface="Times New Roman" panose="02020603050405020304" pitchFamily="18" charset="0"/>
                          <a:cs typeface="Times New Roman" panose="02020603050405020304" pitchFamily="18" charset="0"/>
                        </a:rPr>
                        <a:t>*</a:t>
                      </a:r>
                      <a:r>
                        <a:rPr lang="en-US" sz="2800" i="1">
                          <a:effectLst/>
                          <a:latin typeface="+mn-lt"/>
                          <a:ea typeface="Times New Roman" panose="02020603050405020304" pitchFamily="18" charset="0"/>
                          <a:cs typeface="Times New Roman" panose="02020603050405020304" pitchFamily="18" charset="0"/>
                        </a:rPr>
                        <a:t>)</a:t>
                      </a:r>
                      <a:endParaRPr lang="ru-RU" sz="2800">
                        <a:effectLst/>
                        <a:latin typeface="+mn-lt"/>
                        <a:ea typeface="Calibri" panose="020F0502020204030204" pitchFamily="34" charset="0"/>
                        <a:cs typeface="Times New Roman" panose="02020603050405020304" pitchFamily="18" charset="0"/>
                      </a:endParaRPr>
                    </a:p>
                  </a:txBody>
                  <a:tcPr marL="68580" marR="68580"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R="71755" algn="just">
                        <a:lnSpc>
                          <a:spcPct val="100000"/>
                        </a:lnSpc>
                        <a:spcAft>
                          <a:spcPts val="0"/>
                        </a:spcAft>
                      </a:pPr>
                      <a:r>
                        <a:rPr lang="en-US" sz="2800" i="1">
                          <a:effectLst/>
                          <a:latin typeface="+mn-lt"/>
                          <a:ea typeface="Times New Roman" panose="02020603050405020304" pitchFamily="18" charset="0"/>
                          <a:cs typeface="Times New Roman" panose="02020603050405020304" pitchFamily="18" charset="0"/>
                        </a:rPr>
                        <a:t>(x</a:t>
                      </a:r>
                      <a:r>
                        <a:rPr lang="en-US" sz="2800" i="1" baseline="-25000">
                          <a:effectLst/>
                          <a:latin typeface="+mn-lt"/>
                          <a:ea typeface="Times New Roman" panose="02020603050405020304" pitchFamily="18" charset="0"/>
                          <a:cs typeface="Times New Roman" panose="02020603050405020304" pitchFamily="18" charset="0"/>
                        </a:rPr>
                        <a:t>i</a:t>
                      </a:r>
                      <a:r>
                        <a:rPr lang="en-US" sz="2800" i="1">
                          <a:effectLst/>
                          <a:latin typeface="+mn-lt"/>
                          <a:ea typeface="Times New Roman" panose="02020603050405020304" pitchFamily="18" charset="0"/>
                          <a:cs typeface="Times New Roman" panose="02020603050405020304" pitchFamily="18" charset="0"/>
                        </a:rPr>
                        <a:t>-m</a:t>
                      </a:r>
                      <a:r>
                        <a:rPr lang="en-US" sz="2800" i="1" baseline="-25000">
                          <a:effectLst/>
                          <a:latin typeface="+mn-lt"/>
                          <a:ea typeface="Times New Roman" panose="02020603050405020304" pitchFamily="18" charset="0"/>
                          <a:cs typeface="Times New Roman" panose="02020603050405020304" pitchFamily="18" charset="0"/>
                        </a:rPr>
                        <a:t>x</a:t>
                      </a:r>
                      <a:r>
                        <a:rPr lang="en-US" sz="2800" i="1" baseline="30000">
                          <a:effectLst/>
                          <a:latin typeface="+mn-lt"/>
                          <a:ea typeface="Times New Roman" panose="02020603050405020304" pitchFamily="18" charset="0"/>
                          <a:cs typeface="Times New Roman" panose="02020603050405020304" pitchFamily="18" charset="0"/>
                        </a:rPr>
                        <a:t>*</a:t>
                      </a:r>
                      <a:r>
                        <a:rPr lang="en-US" sz="2800" i="1">
                          <a:effectLst/>
                          <a:latin typeface="+mn-lt"/>
                          <a:ea typeface="Times New Roman" panose="02020603050405020304" pitchFamily="18" charset="0"/>
                          <a:cs typeface="Times New Roman" panose="02020603050405020304" pitchFamily="18" charset="0"/>
                        </a:rPr>
                        <a:t>)</a:t>
                      </a:r>
                      <a:r>
                        <a:rPr lang="en-US" sz="2800" i="1" baseline="30000">
                          <a:effectLst/>
                          <a:latin typeface="+mn-lt"/>
                          <a:ea typeface="Times New Roman" panose="02020603050405020304" pitchFamily="18" charset="0"/>
                          <a:cs typeface="Times New Roman" panose="02020603050405020304" pitchFamily="18" charset="0"/>
                        </a:rPr>
                        <a:t>2</a:t>
                      </a:r>
                      <a:endParaRPr lang="ru-RU" sz="2800">
                        <a:effectLst/>
                        <a:latin typeface="+mn-lt"/>
                        <a:ea typeface="Calibri" panose="020F0502020204030204" pitchFamily="34" charset="0"/>
                        <a:cs typeface="Times New Roman" panose="02020603050405020304" pitchFamily="18" charset="0"/>
                      </a:endParaRPr>
                    </a:p>
                  </a:txBody>
                  <a:tcPr marL="68580" marR="68580"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R="71755" algn="just">
                        <a:lnSpc>
                          <a:spcPct val="100000"/>
                        </a:lnSpc>
                        <a:spcAft>
                          <a:spcPts val="0"/>
                        </a:spcAft>
                      </a:pPr>
                      <a:r>
                        <a:rPr lang="en-US" sz="2800" i="1">
                          <a:effectLst/>
                          <a:latin typeface="+mn-lt"/>
                          <a:ea typeface="Times New Roman" panose="02020603050405020304" pitchFamily="18" charset="0"/>
                          <a:cs typeface="Times New Roman" panose="02020603050405020304" pitchFamily="18" charset="0"/>
                        </a:rPr>
                        <a:t>(y</a:t>
                      </a:r>
                      <a:r>
                        <a:rPr lang="en-US" sz="2800" i="1" baseline="-25000">
                          <a:effectLst/>
                          <a:latin typeface="+mn-lt"/>
                          <a:ea typeface="Times New Roman" panose="02020603050405020304" pitchFamily="18" charset="0"/>
                          <a:cs typeface="Times New Roman" panose="02020603050405020304" pitchFamily="18" charset="0"/>
                        </a:rPr>
                        <a:t>i</a:t>
                      </a:r>
                      <a:r>
                        <a:rPr lang="en-US" sz="2800" i="1">
                          <a:effectLst/>
                          <a:latin typeface="+mn-lt"/>
                          <a:ea typeface="Times New Roman" panose="02020603050405020304" pitchFamily="18" charset="0"/>
                          <a:cs typeface="Times New Roman" panose="02020603050405020304" pitchFamily="18" charset="0"/>
                        </a:rPr>
                        <a:t>-m</a:t>
                      </a:r>
                      <a:r>
                        <a:rPr lang="en-US" sz="2800" i="1" baseline="-25000">
                          <a:effectLst/>
                          <a:latin typeface="+mn-lt"/>
                          <a:ea typeface="Times New Roman" panose="02020603050405020304" pitchFamily="18" charset="0"/>
                          <a:cs typeface="Times New Roman" panose="02020603050405020304" pitchFamily="18" charset="0"/>
                        </a:rPr>
                        <a:t>y</a:t>
                      </a:r>
                      <a:r>
                        <a:rPr lang="en-US" sz="2800" i="1" baseline="30000">
                          <a:effectLst/>
                          <a:latin typeface="+mn-lt"/>
                          <a:ea typeface="Times New Roman" panose="02020603050405020304" pitchFamily="18" charset="0"/>
                          <a:cs typeface="Times New Roman" panose="02020603050405020304" pitchFamily="18" charset="0"/>
                        </a:rPr>
                        <a:t>*</a:t>
                      </a:r>
                      <a:r>
                        <a:rPr lang="en-US" sz="2800" i="1">
                          <a:effectLst/>
                          <a:latin typeface="+mn-lt"/>
                          <a:ea typeface="Times New Roman" panose="02020603050405020304" pitchFamily="18" charset="0"/>
                          <a:cs typeface="Times New Roman" panose="02020603050405020304" pitchFamily="18" charset="0"/>
                        </a:rPr>
                        <a:t>)</a:t>
                      </a:r>
                      <a:endParaRPr lang="ru-RU" sz="2800">
                        <a:effectLst/>
                        <a:latin typeface="+mn-lt"/>
                        <a:ea typeface="Calibri" panose="020F0502020204030204" pitchFamily="34" charset="0"/>
                        <a:cs typeface="Times New Roman" panose="02020603050405020304" pitchFamily="18" charset="0"/>
                      </a:endParaRPr>
                    </a:p>
                  </a:txBody>
                  <a:tcPr marL="68580" marR="68580"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R="71755" algn="just">
                        <a:lnSpc>
                          <a:spcPct val="100000"/>
                        </a:lnSpc>
                        <a:spcAft>
                          <a:spcPts val="0"/>
                        </a:spcAft>
                      </a:pPr>
                      <a:r>
                        <a:rPr lang="en-US" sz="2800" i="1">
                          <a:effectLst/>
                          <a:latin typeface="+mn-lt"/>
                          <a:ea typeface="Times New Roman" panose="02020603050405020304" pitchFamily="18" charset="0"/>
                          <a:cs typeface="Times New Roman" panose="02020603050405020304" pitchFamily="18" charset="0"/>
                        </a:rPr>
                        <a:t>(y</a:t>
                      </a:r>
                      <a:r>
                        <a:rPr lang="en-US" sz="2800" i="1" baseline="-25000">
                          <a:effectLst/>
                          <a:latin typeface="+mn-lt"/>
                          <a:ea typeface="Times New Roman" panose="02020603050405020304" pitchFamily="18" charset="0"/>
                          <a:cs typeface="Times New Roman" panose="02020603050405020304" pitchFamily="18" charset="0"/>
                        </a:rPr>
                        <a:t>i</a:t>
                      </a:r>
                      <a:r>
                        <a:rPr lang="en-US" sz="2800" i="1">
                          <a:effectLst/>
                          <a:latin typeface="+mn-lt"/>
                          <a:ea typeface="Times New Roman" panose="02020603050405020304" pitchFamily="18" charset="0"/>
                          <a:cs typeface="Times New Roman" panose="02020603050405020304" pitchFamily="18" charset="0"/>
                        </a:rPr>
                        <a:t>-m</a:t>
                      </a:r>
                      <a:r>
                        <a:rPr lang="en-US" sz="2800" i="1" baseline="-25000">
                          <a:effectLst/>
                          <a:latin typeface="+mn-lt"/>
                          <a:ea typeface="Times New Roman" panose="02020603050405020304" pitchFamily="18" charset="0"/>
                          <a:cs typeface="Times New Roman" panose="02020603050405020304" pitchFamily="18" charset="0"/>
                        </a:rPr>
                        <a:t>y</a:t>
                      </a:r>
                      <a:r>
                        <a:rPr lang="en-US" sz="2800" i="1" baseline="30000">
                          <a:effectLst/>
                          <a:latin typeface="+mn-lt"/>
                          <a:ea typeface="Times New Roman" panose="02020603050405020304" pitchFamily="18" charset="0"/>
                          <a:cs typeface="Times New Roman" panose="02020603050405020304" pitchFamily="18" charset="0"/>
                        </a:rPr>
                        <a:t>*</a:t>
                      </a:r>
                      <a:r>
                        <a:rPr lang="en-US" sz="2800" i="1">
                          <a:effectLst/>
                          <a:latin typeface="+mn-lt"/>
                          <a:ea typeface="Times New Roman" panose="02020603050405020304" pitchFamily="18" charset="0"/>
                          <a:cs typeface="Times New Roman" panose="02020603050405020304" pitchFamily="18" charset="0"/>
                        </a:rPr>
                        <a:t>)</a:t>
                      </a:r>
                      <a:r>
                        <a:rPr lang="en-US" sz="2800" i="1" baseline="30000">
                          <a:effectLst/>
                          <a:latin typeface="+mn-lt"/>
                          <a:ea typeface="Times New Roman" panose="02020603050405020304" pitchFamily="18" charset="0"/>
                          <a:cs typeface="Times New Roman" panose="02020603050405020304" pitchFamily="18" charset="0"/>
                        </a:rPr>
                        <a:t>2</a:t>
                      </a:r>
                      <a:endParaRPr lang="ru-RU" sz="2800">
                        <a:effectLst/>
                        <a:latin typeface="+mn-lt"/>
                        <a:ea typeface="Calibri" panose="020F0502020204030204" pitchFamily="34" charset="0"/>
                        <a:cs typeface="Times New Roman" panose="02020603050405020304" pitchFamily="18" charset="0"/>
                      </a:endParaRPr>
                    </a:p>
                  </a:txBody>
                  <a:tcPr marL="68580" marR="68580"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lnSpc>
                          <a:spcPct val="100000"/>
                        </a:lnSpc>
                        <a:spcAft>
                          <a:spcPts val="0"/>
                        </a:spcAft>
                      </a:pPr>
                      <a:r>
                        <a:rPr lang="en-US" sz="2800" i="1">
                          <a:effectLst/>
                          <a:latin typeface="+mn-lt"/>
                          <a:ea typeface="Times New Roman" panose="02020603050405020304" pitchFamily="18" charset="0"/>
                          <a:cs typeface="Times New Roman" panose="02020603050405020304" pitchFamily="18" charset="0"/>
                        </a:rPr>
                        <a:t>(x</a:t>
                      </a:r>
                      <a:r>
                        <a:rPr lang="en-US" sz="2800" i="1" baseline="-25000">
                          <a:effectLst/>
                          <a:latin typeface="+mn-lt"/>
                          <a:ea typeface="Times New Roman" panose="02020603050405020304" pitchFamily="18" charset="0"/>
                          <a:cs typeface="Times New Roman" panose="02020603050405020304" pitchFamily="18" charset="0"/>
                        </a:rPr>
                        <a:t>i</a:t>
                      </a:r>
                      <a:r>
                        <a:rPr lang="en-US" sz="2800" i="1">
                          <a:effectLst/>
                          <a:latin typeface="+mn-lt"/>
                          <a:ea typeface="Times New Roman" panose="02020603050405020304" pitchFamily="18" charset="0"/>
                          <a:cs typeface="Times New Roman" panose="02020603050405020304" pitchFamily="18" charset="0"/>
                        </a:rPr>
                        <a:t>-m</a:t>
                      </a:r>
                      <a:r>
                        <a:rPr lang="en-US" sz="2800" i="1" baseline="-25000">
                          <a:effectLst/>
                          <a:latin typeface="+mn-lt"/>
                          <a:ea typeface="Times New Roman" panose="02020603050405020304" pitchFamily="18" charset="0"/>
                          <a:cs typeface="Times New Roman" panose="02020603050405020304" pitchFamily="18" charset="0"/>
                        </a:rPr>
                        <a:t>x</a:t>
                      </a:r>
                      <a:r>
                        <a:rPr lang="en-US" sz="2800" i="1" baseline="30000">
                          <a:effectLst/>
                          <a:latin typeface="+mn-lt"/>
                          <a:ea typeface="Times New Roman" panose="02020603050405020304" pitchFamily="18" charset="0"/>
                          <a:cs typeface="Times New Roman" panose="02020603050405020304" pitchFamily="18" charset="0"/>
                        </a:rPr>
                        <a:t>*</a:t>
                      </a:r>
                      <a:r>
                        <a:rPr lang="en-US" sz="2800" i="1">
                          <a:effectLst/>
                          <a:latin typeface="+mn-lt"/>
                          <a:ea typeface="Times New Roman" panose="02020603050405020304" pitchFamily="18" charset="0"/>
                          <a:cs typeface="Times New Roman" panose="02020603050405020304" pitchFamily="18" charset="0"/>
                        </a:rPr>
                        <a:t>)</a:t>
                      </a:r>
                      <a:r>
                        <a:rPr lang="en-US" sz="2800" i="1">
                          <a:effectLst/>
                          <a:latin typeface="+mn-lt"/>
                          <a:ea typeface="Times New Roman" panose="02020603050405020304" pitchFamily="18" charset="0"/>
                          <a:cs typeface="Times New Roman" panose="02020603050405020304" pitchFamily="18" charset="0"/>
                          <a:sym typeface="Symbol" panose="05050102010706020507" pitchFamily="18" charset="2"/>
                        </a:rPr>
                        <a:t></a:t>
                      </a:r>
                      <a:endParaRPr lang="ru-RU" sz="2800">
                        <a:effectLst/>
                        <a:latin typeface="+mn-lt"/>
                        <a:ea typeface="Calibri" panose="020F0502020204030204" pitchFamily="34" charset="0"/>
                        <a:cs typeface="Times New Roman" panose="02020603050405020304" pitchFamily="18" charset="0"/>
                      </a:endParaRPr>
                    </a:p>
                    <a:p>
                      <a:pPr marR="71755" algn="just">
                        <a:lnSpc>
                          <a:spcPct val="100000"/>
                        </a:lnSpc>
                        <a:spcAft>
                          <a:spcPts val="0"/>
                        </a:spcAft>
                      </a:pPr>
                      <a:r>
                        <a:rPr lang="en-US" sz="2800" i="1">
                          <a:effectLst/>
                          <a:latin typeface="+mn-lt"/>
                          <a:ea typeface="Times New Roman" panose="02020603050405020304" pitchFamily="18" charset="0"/>
                          <a:cs typeface="Times New Roman" panose="02020603050405020304" pitchFamily="18" charset="0"/>
                        </a:rPr>
                        <a:t>(y</a:t>
                      </a:r>
                      <a:r>
                        <a:rPr lang="en-US" sz="2800" i="1" baseline="-25000">
                          <a:effectLst/>
                          <a:latin typeface="+mn-lt"/>
                          <a:ea typeface="Times New Roman" panose="02020603050405020304" pitchFamily="18" charset="0"/>
                          <a:cs typeface="Times New Roman" panose="02020603050405020304" pitchFamily="18" charset="0"/>
                        </a:rPr>
                        <a:t>i</a:t>
                      </a:r>
                      <a:r>
                        <a:rPr lang="en-US" sz="2800" i="1">
                          <a:effectLst/>
                          <a:latin typeface="+mn-lt"/>
                          <a:ea typeface="Times New Roman" panose="02020603050405020304" pitchFamily="18" charset="0"/>
                          <a:cs typeface="Times New Roman" panose="02020603050405020304" pitchFamily="18" charset="0"/>
                        </a:rPr>
                        <a:t>-m</a:t>
                      </a:r>
                      <a:r>
                        <a:rPr lang="en-US" sz="2800" i="1" baseline="-25000">
                          <a:effectLst/>
                          <a:latin typeface="+mn-lt"/>
                          <a:ea typeface="Times New Roman" panose="02020603050405020304" pitchFamily="18" charset="0"/>
                          <a:cs typeface="Times New Roman" panose="02020603050405020304" pitchFamily="18" charset="0"/>
                        </a:rPr>
                        <a:t>y</a:t>
                      </a:r>
                      <a:r>
                        <a:rPr lang="en-US" sz="2800" i="1" baseline="30000">
                          <a:effectLst/>
                          <a:latin typeface="+mn-lt"/>
                          <a:ea typeface="Times New Roman" panose="02020603050405020304" pitchFamily="18" charset="0"/>
                          <a:cs typeface="Times New Roman" panose="02020603050405020304" pitchFamily="18" charset="0"/>
                        </a:rPr>
                        <a:t>*</a:t>
                      </a:r>
                      <a:r>
                        <a:rPr lang="en-US" sz="2800" i="1">
                          <a:effectLst/>
                          <a:latin typeface="+mn-lt"/>
                          <a:ea typeface="Times New Roman" panose="02020603050405020304" pitchFamily="18" charset="0"/>
                          <a:cs typeface="Times New Roman" panose="02020603050405020304" pitchFamily="18" charset="0"/>
                        </a:rPr>
                        <a:t>)</a:t>
                      </a:r>
                      <a:endParaRPr lang="ru-RU" sz="2800">
                        <a:effectLst/>
                        <a:latin typeface="+mn-lt"/>
                        <a:ea typeface="Calibri" panose="020F0502020204030204" pitchFamily="34" charset="0"/>
                        <a:cs typeface="Times New Roman" panose="02020603050405020304" pitchFamily="18" charset="0"/>
                      </a:endParaRPr>
                    </a:p>
                  </a:txBody>
                  <a:tcPr marL="68580" marR="68580"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analitik</a:t>
                      </a:r>
                      <a:endParaRPr lang="ru-RU" sz="2800">
                        <a:effectLst/>
                        <a:latin typeface="+mn-lt"/>
                        <a:ea typeface="Calibri" panose="020F0502020204030204" pitchFamily="34" charset="0"/>
                        <a:cs typeface="Times New Roman" panose="02020603050405020304" pitchFamily="18" charset="0"/>
                      </a:endParaRPr>
                    </a:p>
                    <a:p>
                      <a:pPr algn="just">
                        <a:lnSpc>
                          <a:spcPct val="100000"/>
                        </a:lnSpc>
                        <a:spcAft>
                          <a:spcPts val="0"/>
                        </a:spcAft>
                      </a:pPr>
                      <a:r>
                        <a:rPr lang="en-US" sz="2800" i="1">
                          <a:effectLst/>
                          <a:latin typeface="+mn-lt"/>
                          <a:ea typeface="Times New Roman" panose="02020603050405020304" pitchFamily="18" charset="0"/>
                          <a:cs typeface="Times New Roman" panose="02020603050405020304" pitchFamily="18" charset="0"/>
                        </a:rPr>
                        <a:t>y</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4990">
                <a:tc>
                  <a:txBody>
                    <a:bodyPr/>
                    <a:lstStyle/>
                    <a:p>
                      <a:pPr algn="just">
                        <a:lnSpc>
                          <a:spcPct val="100000"/>
                        </a:lnSpc>
                        <a:spcAft>
                          <a:spcPts val="0"/>
                        </a:spcAft>
                      </a:pPr>
                      <a:r>
                        <a:rPr lang="en-US" sz="2800" i="1" dirty="0">
                          <a:effectLst/>
                          <a:latin typeface="+mn-lt"/>
                          <a:ea typeface="Times New Roman" panose="02020603050405020304" pitchFamily="18" charset="0"/>
                          <a:cs typeface="Times New Roman" panose="02020603050405020304" pitchFamily="18" charset="0"/>
                        </a:rPr>
                        <a:t>x</a:t>
                      </a:r>
                      <a:r>
                        <a:rPr lang="en-US" sz="2800" i="1" baseline="-25000" dirty="0">
                          <a:effectLst/>
                          <a:latin typeface="+mn-lt"/>
                          <a:ea typeface="Times New Roman" panose="02020603050405020304" pitchFamily="18" charset="0"/>
                          <a:cs typeface="Times New Roman" panose="02020603050405020304" pitchFamily="18" charset="0"/>
                        </a:rPr>
                        <a:t>i</a:t>
                      </a:r>
                      <a:r>
                        <a:rPr lang="en-US" sz="2800" i="1" dirty="0">
                          <a:effectLst/>
                          <a:latin typeface="+mn-lt"/>
                          <a:ea typeface="Times New Roman" panose="02020603050405020304" pitchFamily="18" charset="0"/>
                          <a:cs typeface="Times New Roman" panose="02020603050405020304" pitchFamily="18" charset="0"/>
                        </a:rPr>
                        <a:t> </a:t>
                      </a:r>
                      <a:endParaRPr lang="ru-RU"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i="1">
                          <a:effectLst/>
                          <a:latin typeface="+mn-lt"/>
                          <a:ea typeface="Times New Roman" panose="02020603050405020304" pitchFamily="18" charset="0"/>
                          <a:cs typeface="Times New Roman" panose="02020603050405020304" pitchFamily="18" charset="0"/>
                        </a:rPr>
                        <a:t>y</a:t>
                      </a:r>
                      <a:r>
                        <a:rPr lang="en-US" sz="2800" i="1" baseline="-25000">
                          <a:effectLst/>
                          <a:latin typeface="+mn-lt"/>
                          <a:ea typeface="Times New Roman" panose="02020603050405020304" pitchFamily="18" charset="0"/>
                          <a:cs typeface="Times New Roman" panose="02020603050405020304" pitchFamily="18" charset="0"/>
                        </a:rPr>
                        <a:t>i</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r>
              <a:tr h="340657">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1</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2</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3</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4</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5</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6</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7</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8</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657">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 </a:t>
                      </a:r>
                      <a:endParaRPr lang="ru-RU"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2946705" y="2993321"/>
            <a:ext cx="836899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2800" b="1" i="1"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1-jadval. </a:t>
            </a:r>
            <a:r>
              <a:rPr kumimoji="0" lang="en-US" sz="2800" b="1" i="1" u="none" strike="noStrike" cap="none" normalizeH="0" baseline="0" dirty="0" err="1" smtClean="0">
                <a:ln>
                  <a:noFill/>
                </a:ln>
                <a:solidFill>
                  <a:schemeClr val="tx1"/>
                </a:solidFill>
                <a:effectLst/>
                <a:ea typeface="Times New Roman" panose="02020603050405020304" pitchFamily="18" charset="0"/>
                <a:cs typeface="Times New Roman" panose="02020603050405020304" pitchFamily="18" charset="0"/>
              </a:rPr>
              <a:t>CHiziqli</a:t>
            </a:r>
            <a:r>
              <a:rPr kumimoji="0" lang="en-US" sz="2800" b="1" i="1"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 </a:t>
            </a:r>
            <a:r>
              <a:rPr kumimoji="0" lang="en-US" sz="2800" b="1" i="1" u="none" strike="noStrike" cap="none" normalizeH="0" baseline="0" dirty="0" err="1" smtClean="0">
                <a:ln>
                  <a:noFill/>
                </a:ln>
                <a:solidFill>
                  <a:schemeClr val="tx1"/>
                </a:solidFill>
                <a:effectLst/>
                <a:ea typeface="Times New Roman" panose="02020603050405020304" pitchFamily="18" charset="0"/>
                <a:cs typeface="Times New Roman" panose="02020603050405020304" pitchFamily="18" charset="0"/>
              </a:rPr>
              <a:t>bog’liqlik</a:t>
            </a:r>
            <a:r>
              <a:rPr kumimoji="0" lang="en-US" sz="2800" b="1" i="1"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 </a:t>
            </a:r>
            <a:r>
              <a:rPr kumimoji="0" lang="en-US" sz="2800" b="1" i="1" u="none" strike="noStrike" cap="none" normalizeH="0" baseline="0" dirty="0" err="1" smtClean="0">
                <a:ln>
                  <a:noFill/>
                </a:ln>
                <a:solidFill>
                  <a:schemeClr val="tx1"/>
                </a:solidFill>
                <a:effectLst/>
                <a:ea typeface="Times New Roman" panose="02020603050405020304" pitchFamily="18" charset="0"/>
                <a:cs typeface="Times New Roman" panose="02020603050405020304" pitchFamily="18" charset="0"/>
              </a:rPr>
              <a:t>parametrlarni</a:t>
            </a:r>
            <a:r>
              <a:rPr kumimoji="0" lang="en-US" sz="2800" b="1" i="1"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 </a:t>
            </a:r>
            <a:r>
              <a:rPr kumimoji="0" lang="en-US" sz="2800" b="1" i="1" u="none" strike="noStrike" cap="none" normalizeH="0" baseline="0" dirty="0" err="1" smtClean="0">
                <a:ln>
                  <a:noFill/>
                </a:ln>
                <a:solidFill>
                  <a:schemeClr val="tx1"/>
                </a:solidFill>
                <a:effectLst/>
                <a:ea typeface="Times New Roman" panose="02020603050405020304" pitchFamily="18" charset="0"/>
                <a:cs typeface="Times New Roman" panose="02020603050405020304" pitchFamily="18" charset="0"/>
              </a:rPr>
              <a:t>aniqlash</a:t>
            </a:r>
            <a:endParaRPr kumimoji="0" lang="en-US" sz="28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954116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554477"/>
            <a:ext cx="10925174" cy="4989073"/>
          </a:xfrm>
        </p:spPr>
        <p:txBody>
          <a:bodyPr>
            <a:noAutofit/>
          </a:bodyPr>
          <a:lstStyle/>
          <a:p>
            <a:pPr marL="0" indent="44767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uslub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parametrlarni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aniqlashda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ikkita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qo’yiladi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Birinchidan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xisoblashda</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sezilarli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chunki</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a:t>
            </a:r>
            <a:r>
              <a:rPr lang="en-US" sz="2800" dirty="0" err="1">
                <a:ea typeface="Times New Roman" panose="02020603050405020304" pitchFamily="18" charset="0"/>
                <a:cs typeface="Times New Roman" panose="02020603050405020304" pitchFamily="18" charset="0"/>
              </a:rPr>
              <a:t>dS</a:t>
            </a:r>
            <a:r>
              <a:rPr lang="en-US" sz="2800" dirty="0">
                <a:ea typeface="Times New Roman" panose="02020603050405020304" pitchFamily="18" charset="0"/>
                <a:cs typeface="Times New Roman" panose="02020603050405020304" pitchFamily="18" charset="0"/>
              </a:rPr>
              <a:t>/dl,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ma’lumotlar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borligida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esa</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err="1">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=S</a:t>
            </a:r>
            <a:r>
              <a:rPr lang="en-US" sz="2800" baseline="-25000" dirty="0">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/l</a:t>
            </a:r>
            <a:r>
              <a:rPr lang="en-US" sz="2800" baseline="-25000" dirty="0">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barcha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muddatidagi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jadalligini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vaqtdagi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yo’liga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xatolikning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sababi</a:t>
            </a:r>
            <a:r>
              <a:rPr lang="en-US" sz="2800" dirty="0">
                <a:ea typeface="Times New Roman" panose="02020603050405020304" pitchFamily="18" charset="0"/>
                <a:cs typeface="Times New Roman" panose="02020603050405020304" pitchFamily="18" charset="0"/>
              </a:rPr>
              <a:t> 5-rasmda </a:t>
            </a:r>
            <a:r>
              <a:rPr lang="en-US" sz="2800" dirty="0" err="1">
                <a:ea typeface="Times New Roman" panose="02020603050405020304" pitchFamily="18" charset="0"/>
                <a:cs typeface="Times New Roman" panose="02020603050405020304" pitchFamily="18" charset="0"/>
              </a:rPr>
              <a:t>yaxshi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o’tishda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tsilindrlar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dinamik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yuklangan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tutashmalar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chiziqlarining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kesilish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nuqtasida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jadalliklarining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arifmetik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garchi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haqiqiy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jadalligi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dinamik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yuklangan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tutashmalarda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tsilindrlarga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nisbatan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necha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barobar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ko’p</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bo’lsa</a:t>
            </a:r>
            <a:r>
              <a:rPr lang="en-US" sz="2800" dirty="0">
                <a:ea typeface="Times New Roman" panose="02020603050405020304" pitchFamily="18" charset="0"/>
                <a:cs typeface="Times New Roman" panose="02020603050405020304" pitchFamily="18" charset="0"/>
              </a:rPr>
              <a:t> ham (</a:t>
            </a:r>
            <a:r>
              <a:rPr lang="en-US" sz="2800" dirty="0" err="1">
                <a:ea typeface="Times New Roman" panose="02020603050405020304" pitchFamily="18" charset="0"/>
                <a:cs typeface="Times New Roman" panose="02020603050405020304" pitchFamily="18" charset="0"/>
              </a:rPr>
              <a:t>egri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chiziqqa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nisbatan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urinma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burchagining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tangensi</a:t>
            </a:r>
            <a:r>
              <a:rPr lang="en-US" sz="2800" dirty="0" smtClean="0">
                <a:ea typeface="Times New Roman" panose="02020603050405020304" pitchFamily="18" charset="0"/>
                <a:cs typeface="Times New Roman" panose="02020603050405020304" pitchFamily="18" charset="0"/>
              </a:rPr>
              <a:t>).</a:t>
            </a:r>
            <a:endParaRPr lang="en-US" sz="2800" dirty="0"/>
          </a:p>
        </p:txBody>
      </p:sp>
    </p:spTree>
    <p:extLst>
      <p:ext uri="{BB962C8B-B14F-4D97-AF65-F5344CB8AC3E}">
        <p14:creationId xmlns:p14="http://schemas.microsoft.com/office/powerpoint/2010/main" val="1883874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6191250"/>
          </a:xfrm>
        </p:spPr>
        <p:txBody>
          <a:bodyPr>
            <a:noAutofit/>
          </a:bodyPr>
          <a:lstStyle/>
          <a:p>
            <a:pPr marL="0" indent="0" algn="ctr">
              <a:lnSpc>
                <a:spcPct val="100000"/>
              </a:lnSpc>
              <a:spcBef>
                <a:spcPts val="0"/>
              </a:spcBef>
              <a:spcAft>
                <a:spcPts val="0"/>
              </a:spcAft>
              <a:buNone/>
            </a:pPr>
            <a:endParaRPr lang="ru-RU" sz="2800" b="1" i="1" dirty="0" smtClean="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endParaRPr lang="ru-RU" sz="2800" b="1" i="1" dirty="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endParaRPr lang="ru-RU" sz="2800" b="1" i="1" dirty="0" smtClean="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endParaRPr lang="ru-RU" sz="2800" b="1" i="1" dirty="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endParaRPr lang="ru-RU" sz="2800" b="1" i="1" dirty="0" smtClean="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endParaRPr lang="ru-RU" sz="2800" b="1" i="1" dirty="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endParaRPr lang="ru-RU" sz="2800" b="1" i="1" dirty="0" smtClean="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endParaRPr lang="ru-RU" sz="2800" b="1" i="1" dirty="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endParaRPr lang="ru-RU" sz="3200" b="1" i="1" dirty="0" smtClean="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endParaRPr lang="ru-RU" sz="3200" b="1" i="1" cap="none" dirty="0" smtClean="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endParaRPr lang="ru-RU" sz="2400" b="1" i="1" cap="none" dirty="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r>
              <a:rPr lang="ru-RU" sz="2400" b="1" i="1" cap="none" dirty="0" smtClean="0">
                <a:ea typeface="Times New Roman" panose="02020603050405020304" pitchFamily="18" charset="0"/>
                <a:cs typeface="Times New Roman" panose="02020603050405020304" pitchFamily="18" charset="0"/>
              </a:rPr>
              <a:t>1-rasm. </a:t>
            </a:r>
            <a:r>
              <a:rPr lang="ru-RU" sz="2400" b="1" i="1" cap="none" dirty="0" err="1" smtClean="0">
                <a:ea typeface="Times New Roman" panose="02020603050405020304" pitchFamily="18" charset="0"/>
                <a:cs typeface="Times New Roman" panose="02020603050405020304" pitchFamily="18" charset="0"/>
              </a:rPr>
              <a:t>Yeyilish</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jadalligi</a:t>
            </a:r>
            <a:r>
              <a:rPr lang="ru-RU" sz="2400" b="1" i="1" cap="none" dirty="0" smtClean="0">
                <a:ea typeface="Times New Roman" panose="02020603050405020304" pitchFamily="18" charset="0"/>
                <a:cs typeface="Times New Roman" panose="02020603050405020304" pitchFamily="18" charset="0"/>
              </a:rPr>
              <a:t> </a:t>
            </a:r>
            <a:r>
              <a:rPr lang="en-US" sz="2400" b="1" i="1" cap="none" dirty="0" smtClean="0">
                <a:ea typeface="Times New Roman" panose="02020603050405020304" pitchFamily="18" charset="0"/>
                <a:cs typeface="Times New Roman" panose="02020603050405020304" pitchFamily="18" charset="0"/>
                <a:sym typeface="Symbol" panose="05050102010706020507" pitchFamily="18" charset="2"/>
              </a:rPr>
              <a:t></a:t>
            </a:r>
            <a:r>
              <a:rPr lang="en-US"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kattaligini</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koordinat</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boshidan</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o’tkazilgan</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to’g’ri</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chiziqni</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og’ish</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burchagi</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tangensi</a:t>
            </a:r>
            <a:r>
              <a:rPr lang="ru-RU" sz="2400" b="1" i="1" cap="none" dirty="0" smtClean="0">
                <a:ea typeface="Times New Roman" panose="02020603050405020304" pitchFamily="18" charset="0"/>
                <a:cs typeface="Times New Roman" panose="02020603050405020304" pitchFamily="18" charset="0"/>
              </a:rPr>
              <a:t>, 1- </a:t>
            </a:r>
            <a:r>
              <a:rPr lang="ru-RU" sz="2400" b="1" i="1" cap="none" dirty="0" err="1" smtClean="0">
                <a:ea typeface="Times New Roman" panose="02020603050405020304" pitchFamily="18" charset="0"/>
                <a:cs typeface="Times New Roman" panose="02020603050405020304" pitchFamily="18" charset="0"/>
              </a:rPr>
              <a:t>dinamik</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yuklanishlardagi</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va</a:t>
            </a:r>
            <a:r>
              <a:rPr lang="ru-RU" sz="2400" b="1" i="1" cap="none" dirty="0" smtClean="0">
                <a:ea typeface="Times New Roman" panose="02020603050405020304" pitchFamily="18" charset="0"/>
                <a:cs typeface="Times New Roman" panose="02020603050405020304" pitchFamily="18" charset="0"/>
              </a:rPr>
              <a:t> 2- </a:t>
            </a:r>
            <a:r>
              <a:rPr lang="ru-RU" sz="2400" b="1" i="1" cap="none" dirty="0" err="1" smtClean="0">
                <a:ea typeface="Times New Roman" panose="02020603050405020304" pitchFamily="18" charset="0"/>
                <a:cs typeface="Times New Roman" panose="02020603050405020304" pitchFamily="18" charset="0"/>
              </a:rPr>
              <a:t>o’zi</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bo’shovchi</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birikmalar</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yeyilish</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egri</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chizig’iga</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urinmalar</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bilan</a:t>
            </a:r>
            <a:r>
              <a:rPr lang="ru-RU" sz="2400" b="1" i="1" cap="none" dirty="0" smtClean="0">
                <a:ea typeface="Times New Roman" panose="02020603050405020304" pitchFamily="18" charset="0"/>
                <a:cs typeface="Times New Roman" panose="02020603050405020304" pitchFamily="18" charset="0"/>
              </a:rPr>
              <a:t> </a:t>
            </a:r>
            <a:r>
              <a:rPr lang="ru-RU" sz="2400" b="1" i="1" cap="none" dirty="0" err="1" smtClean="0">
                <a:ea typeface="Times New Roman" panose="02020603050405020304" pitchFamily="18" charset="0"/>
                <a:cs typeface="Times New Roman" panose="02020603050405020304" pitchFamily="18" charset="0"/>
              </a:rPr>
              <a:t>aniqlash</a:t>
            </a:r>
            <a:r>
              <a:rPr lang="ru-RU" sz="2400" b="1" i="1" cap="none" dirty="0" smtClean="0">
                <a:ea typeface="Times New Roman" panose="02020603050405020304" pitchFamily="18" charset="0"/>
                <a:cs typeface="Times New Roman" panose="02020603050405020304" pitchFamily="18" charset="0"/>
              </a:rPr>
              <a:t>.</a:t>
            </a:r>
            <a:endParaRPr lang="ru-RU" sz="2400" cap="none" dirty="0" smtClean="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400" cap="none" dirty="0" smtClean="0">
                <a:ea typeface="Times New Roman" panose="02020603050405020304" pitchFamily="18" charset="0"/>
                <a:cs typeface="Times New Roman" panose="02020603050405020304" pitchFamily="18" charset="0"/>
                <a:sym typeface="Symbol" panose="05050102010706020507" pitchFamily="18" charset="2"/>
              </a:rPr>
              <a:t></a:t>
            </a:r>
            <a:r>
              <a:rPr lang="ru-RU" sz="2400" cap="none" baseline="-25000" dirty="0" smtClean="0">
                <a:ea typeface="Times New Roman" panose="02020603050405020304" pitchFamily="18" charset="0"/>
                <a:cs typeface="Times New Roman" panose="02020603050405020304" pitchFamily="18" charset="0"/>
              </a:rPr>
              <a:t>P </a:t>
            </a:r>
            <a:r>
              <a:rPr lang="ru-RU" sz="2400" cap="none" dirty="0" smtClean="0">
                <a:ea typeface="Times New Roman" panose="02020603050405020304" pitchFamily="18" charset="0"/>
                <a:cs typeface="Times New Roman" panose="02020603050405020304" pitchFamily="18" charset="0"/>
              </a:rPr>
              <a:t>, </a:t>
            </a:r>
            <a:r>
              <a:rPr lang="en-US" sz="2400" cap="none" dirty="0" smtClean="0">
                <a:ea typeface="Times New Roman" panose="02020603050405020304" pitchFamily="18" charset="0"/>
                <a:cs typeface="Times New Roman" panose="02020603050405020304" pitchFamily="18" charset="0"/>
                <a:sym typeface="Symbol" panose="05050102010706020507" pitchFamily="18" charset="2"/>
              </a:rPr>
              <a:t></a:t>
            </a:r>
            <a:r>
              <a:rPr lang="ru-RU" sz="2400" cap="none" baseline="-25000" dirty="0" err="1" smtClean="0">
                <a:ea typeface="Times New Roman" panose="02020603050405020304" pitchFamily="18" charset="0"/>
                <a:cs typeface="Times New Roman" panose="02020603050405020304" pitchFamily="18" charset="0"/>
              </a:rPr>
              <a:t>ts</a:t>
            </a:r>
            <a:r>
              <a:rPr lang="ru-RU" sz="2400" cap="none" dirty="0" smtClean="0">
                <a:ea typeface="Times New Roman" panose="02020603050405020304" pitchFamily="18" charset="0"/>
                <a:cs typeface="Times New Roman" panose="02020603050405020304" pitchFamily="18" charset="0"/>
              </a:rPr>
              <a:t> - </a:t>
            </a:r>
            <a:r>
              <a:rPr lang="ru-RU" sz="2400" cap="none" dirty="0" err="1" smtClean="0">
                <a:ea typeface="Times New Roman" panose="02020603050405020304" pitchFamily="18" charset="0"/>
                <a:cs typeface="Times New Roman" panose="02020603050405020304" pitchFamily="18" charset="0"/>
              </a:rPr>
              <a:t>mos</a:t>
            </a:r>
            <a:r>
              <a:rPr lang="ru-RU" sz="2400" cap="none" dirty="0" smtClean="0">
                <a:ea typeface="Times New Roman" panose="02020603050405020304" pitchFamily="18" charset="0"/>
                <a:cs typeface="Times New Roman" panose="02020603050405020304" pitchFamily="18" charset="0"/>
              </a:rPr>
              <a:t> </a:t>
            </a:r>
            <a:r>
              <a:rPr lang="ru-RU" sz="2400" cap="none" dirty="0" err="1" smtClean="0">
                <a:ea typeface="Times New Roman" panose="02020603050405020304" pitchFamily="18" charset="0"/>
                <a:cs typeface="Times New Roman" panose="02020603050405020304" pitchFamily="18" charset="0"/>
              </a:rPr>
              <a:t>ravishda</a:t>
            </a:r>
            <a:r>
              <a:rPr lang="ru-RU" sz="2400" cap="none" dirty="0" smtClean="0">
                <a:ea typeface="Times New Roman" panose="02020603050405020304" pitchFamily="18" charset="0"/>
                <a:cs typeface="Times New Roman" panose="02020603050405020304" pitchFamily="18" charset="0"/>
              </a:rPr>
              <a:t> </a:t>
            </a:r>
            <a:r>
              <a:rPr lang="ru-RU" sz="2400" cap="none" dirty="0" err="1" smtClean="0">
                <a:ea typeface="Times New Roman" panose="02020603050405020304" pitchFamily="18" charset="0"/>
                <a:cs typeface="Times New Roman" panose="02020603050405020304" pitchFamily="18" charset="0"/>
              </a:rPr>
              <a:t>dinamik</a:t>
            </a:r>
            <a:r>
              <a:rPr lang="ru-RU" sz="2400" cap="none" dirty="0" smtClean="0">
                <a:ea typeface="Times New Roman" panose="02020603050405020304" pitchFamily="18" charset="0"/>
                <a:cs typeface="Times New Roman" panose="02020603050405020304" pitchFamily="18" charset="0"/>
              </a:rPr>
              <a:t> </a:t>
            </a:r>
            <a:r>
              <a:rPr lang="ru-RU" sz="2400" cap="none" dirty="0" err="1" smtClean="0">
                <a:ea typeface="Times New Roman" panose="02020603050405020304" pitchFamily="18" charset="0"/>
                <a:cs typeface="Times New Roman" panose="02020603050405020304" pitchFamily="18" charset="0"/>
              </a:rPr>
              <a:t>yuklangan</a:t>
            </a:r>
            <a:r>
              <a:rPr lang="ru-RU" sz="2400" cap="none" dirty="0" smtClean="0">
                <a:ea typeface="Times New Roman" panose="02020603050405020304" pitchFamily="18" charset="0"/>
                <a:cs typeface="Times New Roman" panose="02020603050405020304" pitchFamily="18" charset="0"/>
              </a:rPr>
              <a:t> </a:t>
            </a:r>
            <a:r>
              <a:rPr lang="ru-RU" sz="2400" cap="none" dirty="0" err="1" smtClean="0">
                <a:ea typeface="Times New Roman" panose="02020603050405020304" pitchFamily="18" charset="0"/>
                <a:cs typeface="Times New Roman" panose="02020603050405020304" pitchFamily="18" charset="0"/>
              </a:rPr>
              <a:t>va</a:t>
            </a:r>
            <a:r>
              <a:rPr lang="ru-RU" sz="2400" cap="none" dirty="0" smtClean="0">
                <a:ea typeface="Times New Roman" panose="02020603050405020304" pitchFamily="18" charset="0"/>
                <a:cs typeface="Times New Roman" panose="02020603050405020304" pitchFamily="18" charset="0"/>
              </a:rPr>
              <a:t> </a:t>
            </a:r>
            <a:r>
              <a:rPr lang="ru-RU" sz="2400" cap="none" dirty="0" err="1" smtClean="0">
                <a:ea typeface="Times New Roman" panose="02020603050405020304" pitchFamily="18" charset="0"/>
                <a:cs typeface="Times New Roman" panose="02020603050405020304" pitchFamily="18" charset="0"/>
              </a:rPr>
              <a:t>yuklanishdan</a:t>
            </a:r>
            <a:r>
              <a:rPr lang="ru-RU" sz="2400" cap="none" dirty="0" smtClean="0">
                <a:ea typeface="Times New Roman" panose="02020603050405020304" pitchFamily="18" charset="0"/>
                <a:cs typeface="Times New Roman" panose="02020603050405020304" pitchFamily="18" charset="0"/>
              </a:rPr>
              <a:t> </a:t>
            </a:r>
            <a:r>
              <a:rPr lang="ru-RU" sz="2400" cap="none" dirty="0" err="1" smtClean="0">
                <a:ea typeface="Times New Roman" panose="02020603050405020304" pitchFamily="18" charset="0"/>
                <a:cs typeface="Times New Roman" panose="02020603050405020304" pitchFamily="18" charset="0"/>
              </a:rPr>
              <a:t>o’zi</a:t>
            </a:r>
            <a:r>
              <a:rPr lang="ru-RU" sz="2400" cap="none" dirty="0" smtClean="0">
                <a:ea typeface="Times New Roman" panose="02020603050405020304" pitchFamily="18" charset="0"/>
                <a:cs typeface="Times New Roman" panose="02020603050405020304" pitchFamily="18" charset="0"/>
              </a:rPr>
              <a:t> </a:t>
            </a:r>
            <a:r>
              <a:rPr lang="ru-RU" sz="2400" cap="none" dirty="0" err="1" smtClean="0">
                <a:ea typeface="Times New Roman" panose="02020603050405020304" pitchFamily="18" charset="0"/>
                <a:cs typeface="Times New Roman" panose="02020603050405020304" pitchFamily="18" charset="0"/>
              </a:rPr>
              <a:t>bo’shovchi</a:t>
            </a:r>
            <a:r>
              <a:rPr lang="ru-RU" sz="2400" cap="none" dirty="0" smtClean="0">
                <a:ea typeface="Times New Roman" panose="02020603050405020304" pitchFamily="18" charset="0"/>
                <a:cs typeface="Times New Roman" panose="02020603050405020304" pitchFamily="18" charset="0"/>
              </a:rPr>
              <a:t> </a:t>
            </a:r>
            <a:r>
              <a:rPr lang="ru-RU" sz="2400" cap="none" dirty="0" err="1" smtClean="0">
                <a:ea typeface="Times New Roman" panose="02020603050405020304" pitchFamily="18" charset="0"/>
                <a:cs typeface="Times New Roman" panose="02020603050405020304" pitchFamily="18" charset="0"/>
              </a:rPr>
              <a:t>birikmalarning</a:t>
            </a:r>
            <a:r>
              <a:rPr lang="ru-RU" sz="2400" cap="none" dirty="0" smtClean="0">
                <a:ea typeface="Times New Roman" panose="02020603050405020304" pitchFamily="18" charset="0"/>
                <a:cs typeface="Times New Roman" panose="02020603050405020304" pitchFamily="18" charset="0"/>
              </a:rPr>
              <a:t> </a:t>
            </a:r>
            <a:r>
              <a:rPr lang="ru-RU" sz="2400" cap="none" dirty="0" err="1" smtClean="0">
                <a:ea typeface="Times New Roman" panose="02020603050405020304" pitchFamily="18" charset="0"/>
                <a:cs typeface="Times New Roman" panose="02020603050405020304" pitchFamily="18" charset="0"/>
              </a:rPr>
              <a:t>yeyilish</a:t>
            </a:r>
            <a:r>
              <a:rPr lang="ru-RU" sz="2400" cap="none" dirty="0" smtClean="0">
                <a:ea typeface="Times New Roman" panose="02020603050405020304" pitchFamily="18" charset="0"/>
                <a:cs typeface="Times New Roman" panose="02020603050405020304" pitchFamily="18" charset="0"/>
              </a:rPr>
              <a:t> </a:t>
            </a:r>
            <a:r>
              <a:rPr lang="ru-RU" sz="2400" cap="none" dirty="0" err="1" smtClean="0">
                <a:ea typeface="Times New Roman" panose="02020603050405020304" pitchFamily="18" charset="0"/>
                <a:cs typeface="Times New Roman" panose="02020603050405020304" pitchFamily="18" charset="0"/>
              </a:rPr>
              <a:t>jadalligi</a:t>
            </a:r>
            <a:r>
              <a:rPr lang="ru-RU" sz="2400" cap="none" dirty="0" smtClean="0">
                <a:ea typeface="Times New Roman" panose="02020603050405020304" pitchFamily="18" charset="0"/>
                <a:cs typeface="Times New Roman" panose="02020603050405020304" pitchFamily="18" charset="0"/>
              </a:rPr>
              <a:t>.</a:t>
            </a:r>
            <a:endParaRPr lang="ru-RU" sz="2400" cap="none" dirty="0" smtClean="0">
              <a:ea typeface="Calibri" panose="020F0502020204030204" pitchFamily="34" charset="0"/>
              <a:cs typeface="Times New Roman" panose="02020603050405020304" pitchFamily="18" charset="0"/>
            </a:endParaRPr>
          </a:p>
          <a:p>
            <a:pPr marL="0" indent="0" algn="just">
              <a:lnSpc>
                <a:spcPct val="100000"/>
              </a:lnSpc>
              <a:spcBef>
                <a:spcPts val="0"/>
              </a:spcBef>
              <a:buNone/>
            </a:pP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40107432"/>
              </p:ext>
            </p:extLst>
          </p:nvPr>
        </p:nvGraphicFramePr>
        <p:xfrm>
          <a:off x="1685924" y="-1"/>
          <a:ext cx="7591425" cy="4714875"/>
        </p:xfrm>
        <a:graphic>
          <a:graphicData uri="http://schemas.openxmlformats.org/presentationml/2006/ole">
            <mc:AlternateContent xmlns:mc="http://schemas.openxmlformats.org/markup-compatibility/2006">
              <mc:Choice xmlns:v="urn:schemas-microsoft-com:vml" Requires="v">
                <p:oleObj spid="_x0000_s36869" name="Picture" r:id="rId3" imgW="3790950" imgH="2905125" progId="Word.Picture.8">
                  <p:embed/>
                </p:oleObj>
              </mc:Choice>
              <mc:Fallback>
                <p:oleObj name="Picture" r:id="rId3" imgW="3790950" imgH="2905125"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5924" y="-1"/>
                        <a:ext cx="7591425" cy="4714875"/>
                      </a:xfrm>
                      <a:prstGeom prst="rect">
                        <a:avLst/>
                      </a:prstGeom>
                      <a:noFill/>
                    </p:spPr>
                  </p:pic>
                </p:oleObj>
              </mc:Fallback>
            </mc:AlternateContent>
          </a:graphicData>
        </a:graphic>
      </p:graphicFrame>
    </p:spTree>
    <p:extLst>
      <p:ext uri="{BB962C8B-B14F-4D97-AF65-F5344CB8AC3E}">
        <p14:creationId xmlns:p14="http://schemas.microsoft.com/office/powerpoint/2010/main" val="2992319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spcAft>
                <a:spcPts val="0"/>
              </a:spcAft>
              <a:buNone/>
            </a:pPr>
            <a:r>
              <a:rPr lang="ru-RU" sz="2800" dirty="0" err="1">
                <a:ea typeface="Times New Roman" panose="02020603050405020304" pitchFamily="18" charset="0"/>
                <a:cs typeface="Times New Roman" panose="02020603050405020304" pitchFamily="18" charset="0"/>
              </a:rPr>
              <a:t>Motor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detallarining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butun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vaqtini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va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detallarning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tegishli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yeyilishlarini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hisobga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olib</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topilgan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yeyilish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tezligi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detallar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yeyilishiga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bog’liq</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ravishda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vaqtning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qisqa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ulushidagi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yeyilish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tezligidan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bir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necha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barobar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katta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bo’ladi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SHuning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uchun</a:t>
            </a:r>
            <a:r>
              <a:rPr lang="ru-RU"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baseline="-25000" dirty="0">
                <a:ea typeface="Times New Roman" panose="02020603050405020304" pitchFamily="18" charset="0"/>
                <a:cs typeface="Times New Roman" panose="02020603050405020304" pitchFamily="18" charset="0"/>
              </a:rPr>
              <a:t>0</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va</a:t>
            </a:r>
            <a:r>
              <a:rPr lang="ru-RU"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l </a:t>
            </a:r>
            <a:r>
              <a:rPr lang="ru-RU" sz="2800" dirty="0" err="1">
                <a:ea typeface="Times New Roman" panose="02020603050405020304" pitchFamily="18" charset="0"/>
                <a:cs typeface="Times New Roman" panose="02020603050405020304" pitchFamily="18" charset="0"/>
              </a:rPr>
              <a:t>parametrlari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agar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detalning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yeyilish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jadalligi</a:t>
            </a:r>
            <a:r>
              <a:rPr lang="ru-RU" sz="2800" dirty="0">
                <a:ea typeface="Times New Roman" panose="02020603050405020304" pitchFamily="18" charset="0"/>
                <a:cs typeface="Times New Roman" panose="02020603050405020304" pitchFamily="18" charset="0"/>
              </a:rPr>
              <a:t> S </a:t>
            </a:r>
            <a:r>
              <a:rPr lang="ru-RU" sz="2800" dirty="0" err="1">
                <a:ea typeface="Times New Roman" panose="02020603050405020304" pitchFamily="18" charset="0"/>
                <a:cs typeface="Times New Roman" panose="02020603050405020304" pitchFamily="18" charset="0"/>
              </a:rPr>
              <a:t>yuzadagi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umumiy</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yeyilishni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avtomobilning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butun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bosib</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o’tgan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yo’li</a:t>
            </a:r>
            <a:r>
              <a:rPr lang="ru-RU"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l </a:t>
            </a:r>
            <a:r>
              <a:rPr lang="ru-RU" sz="2800" dirty="0" err="1">
                <a:ea typeface="Times New Roman" panose="02020603050405020304" pitchFamily="18" charset="0"/>
                <a:cs typeface="Times New Roman" panose="02020603050405020304" pitchFamily="18" charset="0"/>
              </a:rPr>
              <a:t>ga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bo’lib</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topilganda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aniq</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bo’lmay</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qoladi</a:t>
            </a:r>
            <a:r>
              <a:rPr lang="ru-RU"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ru-RU" sz="2800" dirty="0" err="1">
                <a:ea typeface="Times New Roman" panose="02020603050405020304" pitchFamily="18" charset="0"/>
                <a:cs typeface="Times New Roman" panose="02020603050405020304" pitchFamily="18" charset="0"/>
              </a:rPr>
              <a:t>Ikkinchidan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chiniqtirish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paytidagi</a:t>
            </a:r>
            <a:r>
              <a:rPr lang="ru-RU" sz="2800" dirty="0">
                <a:ea typeface="Times New Roman" panose="02020603050405020304" pitchFamily="18" charset="0"/>
                <a:cs typeface="Times New Roman" panose="02020603050405020304" pitchFamily="18" charset="0"/>
              </a:rPr>
              <a:t>  S</a:t>
            </a:r>
            <a:r>
              <a:rPr lang="ru-RU" sz="2800" baseline="-25000" dirty="0">
                <a:ea typeface="Times New Roman" panose="02020603050405020304" pitchFamily="18" charset="0"/>
                <a:cs typeface="Times New Roman" panose="02020603050405020304" pitchFamily="18" charset="0"/>
              </a:rPr>
              <a:t>0</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yeyilishni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hisobga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olsak</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formula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bir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muncha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murakkablashadi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uning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parametrlarini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eng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kichik</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kvadratlar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usuli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yordamida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aniqlash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mumkin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emas</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Yozuv</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shaklini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chiziqli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ko’rinishga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keltirilsa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parametrlarni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aniqlash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oson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kechadi</a:t>
            </a:r>
            <a:r>
              <a:rPr lang="ru-RU" sz="2800" dirty="0">
                <a:ea typeface="Times New Roman" panose="02020603050405020304" pitchFamily="18" charset="0"/>
                <a:cs typeface="Times New Roman" panose="02020603050405020304" pitchFamily="18" charset="0"/>
              </a:rPr>
              <a:t>.  </a:t>
            </a:r>
            <a:endParaRPr lang="en-US" sz="2800" dirty="0"/>
          </a:p>
        </p:txBody>
      </p:sp>
    </p:spTree>
    <p:extLst>
      <p:ext uri="{BB962C8B-B14F-4D97-AF65-F5344CB8AC3E}">
        <p14:creationId xmlns:p14="http://schemas.microsoft.com/office/powerpoint/2010/main" val="1466804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indent="0" algn="just">
              <a:lnSpc>
                <a:spcPct val="100000"/>
              </a:lnSpc>
              <a:spcBef>
                <a:spcPts val="0"/>
              </a:spcBef>
              <a:spcAft>
                <a:spcPts val="0"/>
              </a:spcAft>
              <a:buNone/>
            </a:pPr>
            <a:r>
              <a:rPr lang="ru-RU" sz="2800" dirty="0" err="1">
                <a:ea typeface="Times New Roman" panose="02020603050405020304" pitchFamily="18" charset="0"/>
                <a:cs typeface="Times New Roman" panose="02020603050405020304" pitchFamily="18" charset="0"/>
              </a:rPr>
              <a:t>Masalan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dinamik</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yuklangan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tutashmalardagi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haqiqiy</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tirqish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yoki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chiniqtirish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hisobga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olingan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foydalanish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jarayonidagi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yeyilishni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quyidagi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chiziqli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ifoda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bilan</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yozish</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mumkin</a:t>
            </a:r>
            <a:r>
              <a:rPr lang="ru-RU" sz="2800" dirty="0">
                <a:ea typeface="Times New Roman" panose="02020603050405020304" pitchFamily="18" charset="0"/>
                <a:cs typeface="Times New Roman" panose="02020603050405020304" pitchFamily="18" charset="0"/>
              </a:rPr>
              <a:t> [4]:</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ru-RU" sz="2800" dirty="0">
                <a:ea typeface="Times New Roman" panose="02020603050405020304" pitchFamily="18" charset="0"/>
                <a:cs typeface="Times New Roman" panose="02020603050405020304" pitchFamily="18" charset="0"/>
              </a:rPr>
              <a:t>     </a:t>
            </a:r>
            <a:r>
              <a:rPr lang="en-GB" sz="2800" i="1" dirty="0">
                <a:ea typeface="Times New Roman" panose="02020603050405020304" pitchFamily="18" charset="0"/>
                <a:cs typeface="Times New Roman" panose="02020603050405020304" pitchFamily="18" charset="0"/>
              </a:rPr>
              <a:t>y=a</a:t>
            </a:r>
            <a:r>
              <a:rPr lang="ru-RU" sz="2800" i="1" baseline="30000" dirty="0">
                <a:ea typeface="Times New Roman" panose="02020603050405020304" pitchFamily="18" charset="0"/>
                <a:cs typeface="Times New Roman" panose="02020603050405020304" pitchFamily="18" charset="0"/>
                <a:sym typeface="Symbol" panose="05050102010706020507" pitchFamily="18" charset="2"/>
              </a:rPr>
              <a:t></a:t>
            </a:r>
            <a:r>
              <a:rPr lang="en-GB" sz="2800" i="1" dirty="0">
                <a:ea typeface="Times New Roman" panose="02020603050405020304" pitchFamily="18" charset="0"/>
                <a:cs typeface="Times New Roman" panose="02020603050405020304" pitchFamily="18" charset="0"/>
              </a:rPr>
              <a:t>+</a:t>
            </a:r>
            <a:r>
              <a:rPr lang="en-US" sz="2800" i="1" dirty="0" err="1">
                <a:ea typeface="Times New Roman" panose="02020603050405020304" pitchFamily="18" charset="0"/>
                <a:cs typeface="Times New Roman" panose="02020603050405020304" pitchFamily="18" charset="0"/>
              </a:rPr>
              <a:t>b</a:t>
            </a:r>
            <a:r>
              <a:rPr lang="en-US" sz="2800" i="1" baseline="30000" dirty="0" err="1">
                <a:ea typeface="Times New Roman" panose="02020603050405020304" pitchFamily="18" charset="0"/>
                <a:cs typeface="Times New Roman" panose="02020603050405020304" pitchFamily="18" charset="0"/>
                <a:sym typeface="Symbol" panose="05050102010706020507" pitchFamily="18" charset="2"/>
              </a:rPr>
              <a:t></a:t>
            </a:r>
            <a:r>
              <a:rPr lang="en-US" sz="2800" i="1" dirty="0" err="1">
                <a:ea typeface="Times New Roman" panose="02020603050405020304" pitchFamily="18" charset="0"/>
                <a:cs typeface="Times New Roman" panose="02020603050405020304" pitchFamily="18" charset="0"/>
              </a:rPr>
              <a:t>l</a:t>
            </a:r>
            <a:r>
              <a:rPr lang="en-GB"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a:t>
            </a:r>
            <a:r>
              <a:rPr lang="en-GB" sz="2800" dirty="0">
                <a:ea typeface="Times New Roman" panose="02020603050405020304" pitchFamily="18" charset="0"/>
                <a:cs typeface="Times New Roman" panose="02020603050405020304" pitchFamily="18" charset="0"/>
              </a:rPr>
              <a:t> ye</a:t>
            </a:r>
            <a:r>
              <a:rPr lang="en-US" sz="2800" dirty="0" err="1">
                <a:ea typeface="Times New Roman" panose="02020603050405020304" pitchFamily="18" charset="0"/>
                <a:cs typeface="Times New Roman" panose="02020603050405020304" pitchFamily="18" charset="0"/>
              </a:rPr>
              <a:t>rda</a:t>
            </a:r>
            <a:r>
              <a:rPr lang="en-GB" sz="2800" dirty="0">
                <a:ea typeface="Times New Roman" panose="02020603050405020304" pitchFamily="18" charset="0"/>
                <a:cs typeface="Times New Roman" panose="02020603050405020304" pitchFamily="18" charset="0"/>
              </a:rPr>
              <a:t>: </a:t>
            </a:r>
            <a:r>
              <a:rPr lang="en-GB" sz="2800" i="1" dirty="0">
                <a:ea typeface="Times New Roman" panose="02020603050405020304" pitchFamily="18" charset="0"/>
                <a:cs typeface="Times New Roman" panose="02020603050405020304" pitchFamily="18" charset="0"/>
              </a:rPr>
              <a:t>a</a:t>
            </a:r>
            <a:r>
              <a:rPr lang="en-US" sz="2800" i="1" baseline="30000" dirty="0">
                <a:ea typeface="Times New Roman" panose="02020603050405020304" pitchFamily="18" charset="0"/>
                <a:cs typeface="Times New Roman" panose="02020603050405020304" pitchFamily="18" charset="0"/>
                <a:sym typeface="Symbol" panose="05050102010706020507" pitchFamily="18" charset="2"/>
              </a:rPr>
              <a:t></a:t>
            </a:r>
            <a:r>
              <a:rPr lang="en-GB" sz="2800" i="1" dirty="0">
                <a:ea typeface="Times New Roman" panose="02020603050405020304" pitchFamily="18" charset="0"/>
                <a:cs typeface="Times New Roman" panose="02020603050405020304" pitchFamily="18" charset="0"/>
              </a:rPr>
              <a:t>=</a:t>
            </a:r>
            <a:r>
              <a:rPr lang="en-GB" sz="2800" i="1" dirty="0" err="1">
                <a:ea typeface="Times New Roman" panose="02020603050405020304" pitchFamily="18" charset="0"/>
                <a:cs typeface="Times New Roman" panose="02020603050405020304" pitchFamily="18" charset="0"/>
              </a:rPr>
              <a:t>lg</a:t>
            </a:r>
            <a:r>
              <a:rPr lang="en-GB" sz="2800" i="1" dirty="0">
                <a:ea typeface="Times New Roman" panose="02020603050405020304" pitchFamily="18" charset="0"/>
                <a:cs typeface="Times New Roman" panose="02020603050405020304" pitchFamily="18" charset="0"/>
              </a:rPr>
              <a:t> S</a:t>
            </a:r>
            <a:r>
              <a:rPr lang="en-GB" sz="2800" i="1" baseline="-25000" dirty="0">
                <a:ea typeface="Times New Roman" panose="02020603050405020304" pitchFamily="18" charset="0"/>
                <a:cs typeface="Times New Roman" panose="02020603050405020304" pitchFamily="18" charset="0"/>
              </a:rPr>
              <a:t>0</a:t>
            </a:r>
            <a:r>
              <a:rPr lang="en-GB" sz="2800" i="1" dirty="0">
                <a:ea typeface="Times New Roman" panose="02020603050405020304" pitchFamily="18" charset="0"/>
                <a:cs typeface="Times New Roman" panose="02020603050405020304" pitchFamily="18" charset="0"/>
              </a:rPr>
              <a:t> ,  b</a:t>
            </a:r>
            <a:r>
              <a:rPr lang="ru-RU" sz="2800" i="1" baseline="30000" dirty="0">
                <a:ea typeface="Times New Roman" panose="02020603050405020304" pitchFamily="18" charset="0"/>
                <a:cs typeface="Times New Roman" panose="02020603050405020304" pitchFamily="18" charset="0"/>
                <a:sym typeface="Symbol" panose="05050102010706020507" pitchFamily="18" charset="2"/>
              </a:rPr>
              <a:t></a:t>
            </a:r>
            <a:r>
              <a:rPr lang="en-GB" sz="2800" i="1" dirty="0">
                <a:ea typeface="Times New Roman" panose="02020603050405020304" pitchFamily="18" charset="0"/>
                <a:cs typeface="Times New Roman" panose="02020603050405020304" pitchFamily="18" charset="0"/>
              </a:rPr>
              <a:t>=b</a:t>
            </a:r>
            <a:r>
              <a:rPr lang="ru-RU"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err="1">
                <a:ea typeface="Times New Roman" panose="02020603050405020304" pitchFamily="18" charset="0"/>
                <a:cs typeface="Times New Roman" panose="02020603050405020304" pitchFamily="18" charset="0"/>
              </a:rPr>
              <a:t>lg</a:t>
            </a:r>
            <a:r>
              <a:rPr lang="en-US" sz="2800" i="1" dirty="0">
                <a:ea typeface="Times New Roman" panose="02020603050405020304" pitchFamily="18" charset="0"/>
                <a:cs typeface="Times New Roman" panose="02020603050405020304" pitchFamily="18" charset="0"/>
              </a:rPr>
              <a:t> </a:t>
            </a:r>
            <a:r>
              <a:rPr lang="en-GB" sz="2800" i="1" dirty="0">
                <a:ea typeface="Times New Roman" panose="02020603050405020304" pitchFamily="18" charset="0"/>
                <a:cs typeface="Times New Roman" panose="02020603050405020304" pitchFamily="18" charset="0"/>
              </a:rPr>
              <a:t>l     </a:t>
            </a:r>
            <a:r>
              <a:rPr lang="en-GB" sz="2800" dirty="0">
                <a:ea typeface="Times New Roman" panose="02020603050405020304" pitchFamily="18" charset="0"/>
                <a:cs typeface="Times New Roman" panose="02020603050405020304" pitchFamily="18" charset="0"/>
              </a:rPr>
              <a:t>    (2.18)</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GB" sz="2800" dirty="0" err="1">
                <a:ea typeface="Times New Roman" panose="02020603050405020304" pitchFamily="18" charset="0"/>
                <a:cs typeface="Times New Roman" panose="02020603050405020304" pitchFamily="18" charset="0"/>
              </a:rPr>
              <a:t>Eng</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kichik</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kvadratlar</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usuli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yordamida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chiziqli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bog’liqlik</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parametrlarini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aniqlash</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uslubi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yetarli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darajada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ma’lum</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va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soddadir</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Xususan</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egri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chiziq</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o’tuvchi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nuqtalarning</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birini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koordinatasi</a:t>
            </a:r>
            <a:r>
              <a:rPr lang="en-GB" sz="2800" dirty="0">
                <a:ea typeface="Times New Roman" panose="02020603050405020304" pitchFamily="18" charset="0"/>
                <a:cs typeface="Times New Roman" panose="02020603050405020304" pitchFamily="18" charset="0"/>
              </a:rPr>
              <a:t> </a:t>
            </a:r>
            <a:r>
              <a:rPr lang="en-GB" sz="2800" i="1" dirty="0">
                <a:ea typeface="Times New Roman" panose="02020603050405020304" pitchFamily="18" charset="0"/>
                <a:cs typeface="Times New Roman" panose="02020603050405020304" pitchFamily="18" charset="0"/>
              </a:rPr>
              <a:t>m</a:t>
            </a:r>
            <a:r>
              <a:rPr lang="en-US" sz="2800" i="1" baseline="-25000" dirty="0" err="1">
                <a:ea typeface="Times New Roman" panose="02020603050405020304" pitchFamily="18" charset="0"/>
                <a:cs typeface="Times New Roman" panose="02020603050405020304" pitchFamily="18" charset="0"/>
              </a:rPr>
              <a:t>lgS</a:t>
            </a:r>
            <a:r>
              <a:rPr lang="en-US"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va</a:t>
            </a:r>
            <a:r>
              <a:rPr lang="en-GB" sz="2800" dirty="0">
                <a:ea typeface="Times New Roman" panose="02020603050405020304" pitchFamily="18" charset="0"/>
                <a:cs typeface="Times New Roman" panose="02020603050405020304" pitchFamily="18" charset="0"/>
              </a:rPr>
              <a:t> </a:t>
            </a:r>
            <a:r>
              <a:rPr lang="en-GB" sz="2800" i="1" dirty="0">
                <a:ea typeface="Times New Roman" panose="02020603050405020304" pitchFamily="18" charset="0"/>
                <a:cs typeface="Times New Roman" panose="02020603050405020304" pitchFamily="18" charset="0"/>
              </a:rPr>
              <a:t>m</a:t>
            </a:r>
            <a:r>
              <a:rPr lang="en-US" sz="2800" i="1" baseline="-25000" dirty="0">
                <a:ea typeface="Times New Roman" panose="02020603050405020304" pitchFamily="18" charset="0"/>
                <a:cs typeface="Times New Roman" panose="02020603050405020304" pitchFamily="18" charset="0"/>
              </a:rPr>
              <a:t>l</a:t>
            </a:r>
            <a:r>
              <a:rPr lang="en-GB" sz="2800" dirty="0">
                <a:ea typeface="Times New Roman" panose="02020603050405020304" pitchFamily="18" charset="0"/>
                <a:cs typeface="Times New Roman" panose="02020603050405020304" pitchFamily="18" charset="0"/>
              </a:rPr>
              <a:t> ,  </a:t>
            </a:r>
            <a:r>
              <a:rPr lang="en-GB" sz="2800" dirty="0" err="1">
                <a:ea typeface="Times New Roman" panose="02020603050405020304" pitchFamily="18" charset="0"/>
                <a:cs typeface="Times New Roman" panose="02020603050405020304" pitchFamily="18" charset="0"/>
              </a:rPr>
              <a:t>o’rtacha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qiymatlari</a:t>
            </a:r>
            <a:r>
              <a:rPr lang="en-GB" sz="2800" dirty="0">
                <a:ea typeface="Times New Roman" panose="02020603050405020304" pitchFamily="18" charset="0"/>
                <a:cs typeface="Times New Roman" panose="02020603050405020304" pitchFamily="18" charset="0"/>
              </a:rPr>
              <a:t> </a:t>
            </a:r>
            <a:r>
              <a:rPr lang="en-GB" sz="2800" i="1" dirty="0" err="1">
                <a:ea typeface="Times New Roman" panose="02020603050405020304" pitchFamily="18" charset="0"/>
                <a:cs typeface="Times New Roman" panose="02020603050405020304" pitchFamily="18" charset="0"/>
              </a:rPr>
              <a:t>lgS</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va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bosib</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o’tgan</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yo’li</a:t>
            </a:r>
            <a:r>
              <a:rPr lang="en-GB" sz="2800" dirty="0">
                <a:ea typeface="Times New Roman" panose="02020603050405020304" pitchFamily="18" charset="0"/>
                <a:cs typeface="Times New Roman" panose="02020603050405020304" pitchFamily="18" charset="0"/>
              </a:rPr>
              <a:t> </a:t>
            </a:r>
            <a:r>
              <a:rPr lang="en-GB" sz="2800" i="1" dirty="0">
                <a:ea typeface="Times New Roman" panose="02020603050405020304" pitchFamily="18" charset="0"/>
                <a:cs typeface="Times New Roman" panose="02020603050405020304" pitchFamily="18" charset="0"/>
              </a:rPr>
              <a:t>l</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bo’ladi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Unda</a:t>
            </a:r>
            <a:r>
              <a:rPr lang="en-GB" sz="2800" dirty="0">
                <a:ea typeface="Times New Roman" panose="02020603050405020304" pitchFamily="18" charset="0"/>
                <a:cs typeface="Times New Roman" panose="02020603050405020304" pitchFamily="18" charset="0"/>
              </a:rPr>
              <a:t> </a:t>
            </a:r>
            <a:r>
              <a:rPr lang="en-GB" sz="2800" i="1" dirty="0" err="1">
                <a:ea typeface="Times New Roman" panose="02020603050405020304" pitchFamily="18" charset="0"/>
                <a:cs typeface="Times New Roman" panose="02020603050405020304" pitchFamily="18" charset="0"/>
              </a:rPr>
              <a:t>lgS</a:t>
            </a:r>
            <a:r>
              <a:rPr lang="en-GB" sz="2800" dirty="0">
                <a:ea typeface="Times New Roman" panose="02020603050405020304" pitchFamily="18" charset="0"/>
                <a:cs typeface="Times New Roman" panose="02020603050405020304" pitchFamily="18" charset="0"/>
              </a:rPr>
              <a:t> =</a:t>
            </a:r>
            <a:r>
              <a:rPr lang="en-GB" sz="2800" i="1" dirty="0">
                <a:ea typeface="Times New Roman" panose="02020603050405020304" pitchFamily="18" charset="0"/>
                <a:cs typeface="Times New Roman" panose="02020603050405020304" pitchFamily="18" charset="0"/>
              </a:rPr>
              <a:t>m</a:t>
            </a:r>
            <a:r>
              <a:rPr lang="en-US" sz="2800" i="1" baseline="-25000" dirty="0" err="1">
                <a:ea typeface="Times New Roman" panose="02020603050405020304" pitchFamily="18" charset="0"/>
                <a:cs typeface="Times New Roman" panose="02020603050405020304" pitchFamily="18" charset="0"/>
              </a:rPr>
              <a:t>lgS</a:t>
            </a:r>
            <a:r>
              <a:rPr lang="en-GB" sz="2800" dirty="0">
                <a:ea typeface="Times New Roman" panose="02020603050405020304" pitchFamily="18" charset="0"/>
                <a:cs typeface="Times New Roman" panose="02020603050405020304" pitchFamily="18" charset="0"/>
              </a:rPr>
              <a:t> - </a:t>
            </a:r>
            <a:r>
              <a:rPr lang="en-GB" sz="2800" i="1" dirty="0">
                <a:ea typeface="Times New Roman" panose="02020603050405020304" pitchFamily="18" charset="0"/>
                <a:cs typeface="Times New Roman" panose="02020603050405020304" pitchFamily="18" charset="0"/>
              </a:rPr>
              <a:t>m</a:t>
            </a:r>
            <a:r>
              <a:rPr lang="en-US" sz="2800" i="1" baseline="-25000" dirty="0" err="1">
                <a:ea typeface="Times New Roman" panose="02020603050405020304" pitchFamily="18" charset="0"/>
                <a:cs typeface="Times New Roman" panose="02020603050405020304" pitchFamily="18" charset="0"/>
              </a:rPr>
              <a:t>i</a:t>
            </a:r>
            <a:r>
              <a:rPr lang="en-GB" sz="2800" i="1" dirty="0" err="1">
                <a:ea typeface="Times New Roman" panose="02020603050405020304" pitchFamily="18" charset="0"/>
                <a:cs typeface="Times New Roman" panose="02020603050405020304" pitchFamily="18" charset="0"/>
              </a:rPr>
              <a:t>blgl</a:t>
            </a:r>
            <a:r>
              <a:rPr lang="en-GB" sz="2800" i="1"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kelib</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chiqadi</a:t>
            </a:r>
            <a:r>
              <a:rPr lang="en-GB" sz="2800" dirty="0">
                <a:ea typeface="Times New Roman" panose="02020603050405020304" pitchFamily="18" charset="0"/>
                <a:cs typeface="Times New Roman" panose="02020603050405020304" pitchFamily="18" charset="0"/>
              </a:rPr>
              <a:t>. Agar </a:t>
            </a:r>
            <a:r>
              <a:rPr lang="en-GB" sz="2800" dirty="0" err="1">
                <a:ea typeface="Times New Roman" panose="02020603050405020304" pitchFamily="18" charset="0"/>
                <a:cs typeface="Times New Roman" panose="02020603050405020304" pitchFamily="18" charset="0"/>
              </a:rPr>
              <a:t>bog’liqlikni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chiziqli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qonuniyat</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bilan</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ifodalab</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bo’lmasa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unda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uni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parabolik</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ko’rinishda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ifodalab</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parametrlarini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eng</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kichik</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kvadratlar</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usulida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aniqlash</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mumkin</a:t>
            </a:r>
            <a:r>
              <a:rPr lang="en-GB"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buNone/>
            </a:pPr>
            <a:endParaRPr lang="en-US" sz="2800" dirty="0"/>
          </a:p>
        </p:txBody>
      </p:sp>
    </p:spTree>
    <p:extLst>
      <p:ext uri="{BB962C8B-B14F-4D97-AF65-F5344CB8AC3E}">
        <p14:creationId xmlns:p14="http://schemas.microsoft.com/office/powerpoint/2010/main" val="2718496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5682" y="350080"/>
            <a:ext cx="11058525" cy="611945"/>
          </a:xfrm>
        </p:spPr>
        <p:txBody>
          <a:bodyPr>
            <a:noAutofit/>
          </a:bodyPr>
          <a:lstStyle/>
          <a:p>
            <a:pPr algn="ctr"/>
            <a:r>
              <a:rPr lang="en-US" sz="4000" dirty="0" smtClean="0"/>
              <a:t>3.</a:t>
            </a:r>
            <a:r>
              <a:rPr lang="uz-Cyrl-UZ" sz="4000" dirty="0" smtClean="0"/>
              <a:t> </a:t>
            </a:r>
            <a:r>
              <a:rPr lang="en-US" sz="4000" dirty="0" smtClean="0"/>
              <a:t>PARABOLIK </a:t>
            </a:r>
            <a:r>
              <a:rPr lang="en-US" sz="4000" dirty="0"/>
              <a:t>BOG’LIQLIK PARAMETRLARNI ANIQLASH</a:t>
            </a:r>
            <a:endParaRPr lang="ru-RU" sz="4000" dirty="0"/>
          </a:p>
        </p:txBody>
      </p:sp>
      <p:sp>
        <p:nvSpPr>
          <p:cNvPr id="3" name="Прямоугольник 2"/>
          <p:cNvSpPr/>
          <p:nvPr/>
        </p:nvSpPr>
        <p:spPr>
          <a:xfrm>
            <a:off x="314325" y="1123087"/>
            <a:ext cx="11149882" cy="4401205"/>
          </a:xfrm>
          <a:prstGeom prst="rect">
            <a:avLst/>
          </a:prstGeom>
        </p:spPr>
        <p:txBody>
          <a:bodyPr wrap="square">
            <a:spAutoFit/>
          </a:bodyPr>
          <a:lstStyle/>
          <a:p>
            <a:pPr algn="just"/>
            <a:r>
              <a:rPr lang="en-GB" sz="2800" dirty="0" smtClean="0">
                <a:ea typeface="Times New Roman" panose="02020603050405020304" pitchFamily="18" charset="0"/>
                <a:cs typeface="Times New Roman" panose="02020603050405020304" pitchFamily="18" charset="0"/>
              </a:rPr>
              <a:t>SILINDR -  PORSHEN HALQASI TUTASHMASINING YEYILISH QONUNIYATLARI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GB" sz="2800" baseline="-25000" dirty="0" smtClean="0">
                <a:ea typeface="Times New Roman" panose="02020603050405020304" pitchFamily="18" charset="0"/>
                <a:cs typeface="Times New Roman" panose="02020603050405020304" pitchFamily="18" charset="0"/>
              </a:rPr>
              <a:t>0</a:t>
            </a:r>
            <a:r>
              <a:rPr lang="en-GB" sz="2800" dirty="0" smtClean="0">
                <a:ea typeface="Times New Roman" panose="02020603050405020304" pitchFamily="18" charset="0"/>
                <a:cs typeface="Times New Roman" panose="02020603050405020304" pitchFamily="18" charset="0"/>
              </a:rPr>
              <a:t> , </a:t>
            </a:r>
            <a:r>
              <a:rPr lang="en-US" sz="2800" dirty="0" smtClean="0">
                <a:ea typeface="Times New Roman" panose="02020603050405020304" pitchFamily="18" charset="0"/>
                <a:cs typeface="Times New Roman" panose="02020603050405020304" pitchFamily="18" charset="0"/>
              </a:rPr>
              <a:t>B</a:t>
            </a:r>
            <a:r>
              <a:rPr lang="en-GB" sz="2800" dirty="0" smtClean="0">
                <a:ea typeface="Times New Roman" panose="02020603050405020304" pitchFamily="18" charset="0"/>
                <a:cs typeface="Times New Roman" panose="02020603050405020304" pitchFamily="18" charset="0"/>
              </a:rPr>
              <a:t> , </a:t>
            </a:r>
            <a:r>
              <a:rPr lang="en-US" sz="2800" dirty="0" smtClean="0">
                <a:ea typeface="Times New Roman" panose="02020603050405020304" pitchFamily="18" charset="0"/>
                <a:cs typeface="Times New Roman" panose="02020603050405020304" pitchFamily="18" charset="0"/>
              </a:rPr>
              <a:t>S</a:t>
            </a:r>
            <a:r>
              <a:rPr lang="en-GB" sz="2800" baseline="-25000" dirty="0" smtClean="0">
                <a:ea typeface="Times New Roman" panose="02020603050405020304" pitchFamily="18" charset="0"/>
                <a:cs typeface="Times New Roman" panose="02020603050405020304" pitchFamily="18" charset="0"/>
              </a:rPr>
              <a:t>0</a:t>
            </a:r>
            <a:r>
              <a:rPr lang="en-GB" sz="2800" dirty="0" smtClean="0">
                <a:ea typeface="Times New Roman" panose="02020603050405020304" pitchFamily="18" charset="0"/>
                <a:cs typeface="Times New Roman" panose="02020603050405020304" pitchFamily="18" charset="0"/>
              </a:rPr>
              <a:t> PARAMETRLARINI BOSIB O’TISH YO’LIGA BOG’LIQ RAVISHDA DASTLABKI YEYILISH  MA’LUMOTLARI VA BOSIB O’TISH YO’LIGA KO’RA ANIQLASH CHIGALLIK TUG’DIRADI [5]:</a:t>
            </a:r>
            <a:endParaRPr lang="ru-RU" sz="2800" dirty="0" smtClean="0">
              <a:ea typeface="Calibri" panose="020F0502020204030204" pitchFamily="34" charset="0"/>
              <a:cs typeface="Times New Roman" panose="02020603050405020304" pitchFamily="18" charset="0"/>
            </a:endParaRPr>
          </a:p>
          <a:p>
            <a:r>
              <a:rPr lang="en-US" sz="2800" dirty="0" smtClean="0">
                <a:ea typeface="Times New Roman" panose="02020603050405020304" pitchFamily="18" charset="0"/>
              </a:rPr>
              <a:t>S</a:t>
            </a:r>
            <a:r>
              <a:rPr lang="en-GB" sz="2800" dirty="0" smtClean="0">
                <a:ea typeface="Times New Roman" panose="02020603050405020304" pitchFamily="18" charset="0"/>
              </a:rPr>
              <a:t>=</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rPr>
              <a:t>S</a:t>
            </a:r>
            <a:r>
              <a:rPr lang="en-GB" sz="2800" dirty="0" smtClean="0">
                <a:ea typeface="Times New Roman" panose="02020603050405020304" pitchFamily="18" charset="0"/>
              </a:rPr>
              <a:t>+</a:t>
            </a:r>
            <a:r>
              <a:rPr lang="en-US" sz="2800" dirty="0" smtClean="0">
                <a:ea typeface="Times New Roman" panose="02020603050405020304" pitchFamily="18" charset="0"/>
              </a:rPr>
              <a:t>S</a:t>
            </a:r>
            <a:r>
              <a:rPr lang="en-GB" sz="2800" baseline="-25000" dirty="0" smtClean="0">
                <a:ea typeface="Times New Roman" panose="02020603050405020304" pitchFamily="18" charset="0"/>
              </a:rPr>
              <a:t>0   </a:t>
            </a:r>
            <a:r>
              <a:rPr lang="en-US" sz="2800" dirty="0" smtClean="0">
                <a:ea typeface="Times New Roman" panose="02020603050405020304" pitchFamily="18" charset="0"/>
              </a:rPr>
              <a:t>YOKI </a:t>
            </a:r>
            <a:endParaRPr lang="uz-Cyrl-UZ" sz="2800" dirty="0" smtClean="0">
              <a:ea typeface="Times New Roman" panose="02020603050405020304" pitchFamily="18" charset="0"/>
            </a:endParaRPr>
          </a:p>
          <a:p>
            <a:pPr algn="just"/>
            <a:r>
              <a:rPr lang="en-US" sz="2800" dirty="0" smtClean="0">
                <a:ea typeface="Times New Roman" panose="02020603050405020304" pitchFamily="18" charset="0"/>
                <a:cs typeface="Times New Roman" panose="02020603050405020304" pitchFamily="18" charset="0"/>
              </a:rPr>
              <a:t>BU</a:t>
            </a:r>
            <a:r>
              <a:rPr lang="en-GB" sz="2800" dirty="0" smtClean="0">
                <a:ea typeface="Times New Roman" panose="02020603050405020304" pitchFamily="18" charset="0"/>
                <a:cs typeface="Times New Roman" panose="02020603050405020304" pitchFamily="18" charset="0"/>
              </a:rPr>
              <a:t> YE</a:t>
            </a:r>
            <a:r>
              <a:rPr lang="en-US" sz="2800" dirty="0" smtClean="0">
                <a:ea typeface="Times New Roman" panose="02020603050405020304" pitchFamily="18" charset="0"/>
                <a:cs typeface="Times New Roman" panose="02020603050405020304" pitchFamily="18" charset="0"/>
              </a:rPr>
              <a:t>RDA</a:t>
            </a:r>
            <a:r>
              <a:rPr lang="en-GB" sz="2800" dirty="0" smtClean="0">
                <a:ea typeface="Times New Roman" panose="02020603050405020304" pitchFamily="18" charset="0"/>
                <a:cs typeface="Times New Roman" panose="02020603050405020304" pitchFamily="18" charset="0"/>
              </a:rPr>
              <a:t>: S</a:t>
            </a:r>
            <a:r>
              <a:rPr lang="en-GB" sz="2800" baseline="-25000" dirty="0" smtClean="0">
                <a:ea typeface="Times New Roman" panose="02020603050405020304" pitchFamily="18" charset="0"/>
                <a:cs typeface="Times New Roman" panose="02020603050405020304" pitchFamily="18" charset="0"/>
              </a:rPr>
              <a:t>0</a:t>
            </a:r>
            <a:r>
              <a:rPr lang="en-GB" sz="2800" dirty="0" smtClean="0">
                <a:ea typeface="Times New Roman" panose="02020603050405020304" pitchFamily="18" charset="0"/>
                <a:cs typeface="Times New Roman" panose="02020603050405020304" pitchFamily="18" charset="0"/>
              </a:rPr>
              <a:t> - </a:t>
            </a:r>
            <a:r>
              <a:rPr lang="en-US" sz="2800" dirty="0" smtClean="0">
                <a:ea typeface="Times New Roman" panose="02020603050405020304" pitchFamily="18" charset="0"/>
                <a:cs typeface="Times New Roman" panose="02020603050405020304" pitchFamily="18" charset="0"/>
              </a:rPr>
              <a:t>CHINI</a:t>
            </a:r>
            <a:r>
              <a:rPr lang="en-GB" sz="2800" dirty="0" smtClean="0">
                <a:ea typeface="Times New Roman" panose="02020603050405020304" pitchFamily="18" charset="0"/>
                <a:cs typeface="Times New Roman" panose="02020603050405020304" pitchFamily="18" charset="0"/>
              </a:rPr>
              <a:t>Q</a:t>
            </a:r>
            <a:r>
              <a:rPr lang="en-US" sz="2800" dirty="0" smtClean="0">
                <a:ea typeface="Times New Roman" panose="02020603050405020304" pitchFamily="18" charset="0"/>
                <a:cs typeface="Times New Roman" panose="02020603050405020304" pitchFamily="18" charset="0"/>
              </a:rPr>
              <a:t>TIRISH PAYTIDAGI </a:t>
            </a:r>
            <a:r>
              <a:rPr lang="en-GB" sz="2800" dirty="0" smtClean="0">
                <a:ea typeface="Times New Roman" panose="02020603050405020304" pitchFamily="18" charset="0"/>
                <a:cs typeface="Times New Roman" panose="02020603050405020304" pitchFamily="18" charset="0"/>
              </a:rPr>
              <a:t>Q</a:t>
            </a:r>
            <a:r>
              <a:rPr lang="en-US" sz="2800" dirty="0" smtClean="0">
                <a:ea typeface="Times New Roman" panose="02020603050405020304" pitchFamily="18" charset="0"/>
                <a:cs typeface="Times New Roman" panose="02020603050405020304" pitchFamily="18" charset="0"/>
              </a:rPr>
              <a:t>O’SHIMCHA</a:t>
            </a:r>
            <a:r>
              <a:rPr lang="en-GB" sz="2800" dirty="0" smtClean="0">
                <a:ea typeface="Times New Roman" panose="02020603050405020304" pitchFamily="18" charset="0"/>
                <a:cs typeface="Times New Roman" panose="02020603050405020304" pitchFamily="18" charset="0"/>
              </a:rPr>
              <a:t> YE</a:t>
            </a:r>
            <a:r>
              <a:rPr lang="en-US" sz="2800" dirty="0" smtClean="0">
                <a:ea typeface="Times New Roman" panose="02020603050405020304" pitchFamily="18" charset="0"/>
                <a:cs typeface="Times New Roman" panose="02020603050405020304" pitchFamily="18" charset="0"/>
              </a:rPr>
              <a:t>YILISH</a:t>
            </a:r>
            <a:r>
              <a:rPr lang="en-GB" sz="2800" dirty="0" smtClean="0">
                <a:ea typeface="Times New Roman" panose="02020603050405020304" pitchFamily="18" charset="0"/>
                <a:cs typeface="Times New Roman" panose="02020603050405020304" pitchFamily="18" charset="0"/>
              </a:rPr>
              <a:t>.      USHBU QONUNIYATNI SHUNDAY KO’RINISHDA YOZISH KERAKKI, NOMA’LUM B PARAMETR DARAJA KO’RSATKICHIDA BO’LMASIN. USHBU MAQSADDA FUNKTSIYANI MAKLOREN QATORI KO’RINISHIDA YOZAMIZ:</a:t>
            </a:r>
            <a:endParaRPr lang="ru-RU" sz="2800" dirty="0" smtClean="0">
              <a:ea typeface="Calibri" panose="020F0502020204030204" pitchFamily="34" charset="0"/>
              <a:cs typeface="Times New Roman" panose="02020603050405020304" pitchFamily="18" charset="0"/>
            </a:endParaRPr>
          </a:p>
          <a:p>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980626983"/>
              </p:ext>
            </p:extLst>
          </p:nvPr>
        </p:nvGraphicFramePr>
        <p:xfrm>
          <a:off x="3660774" y="4867275"/>
          <a:ext cx="4474645" cy="818079"/>
        </p:xfrm>
        <a:graphic>
          <a:graphicData uri="http://schemas.openxmlformats.org/presentationml/2006/ole">
            <mc:AlternateContent xmlns:mc="http://schemas.openxmlformats.org/markup-compatibility/2006">
              <mc:Choice xmlns:v="urn:schemas-microsoft-com:vml" Requires="v">
                <p:oleObj spid="_x0000_s37895" name="Уравнение" r:id="rId3" imgW="2286000" imgH="419100" progId="Equation.3">
                  <p:embed/>
                </p:oleObj>
              </mc:Choice>
              <mc:Fallback>
                <p:oleObj name="Уравнение" r:id="rId3" imgW="2286000" imgH="419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60774" y="4867275"/>
                        <a:ext cx="4474645" cy="818079"/>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631543993"/>
              </p:ext>
            </p:extLst>
          </p:nvPr>
        </p:nvGraphicFramePr>
        <p:xfrm>
          <a:off x="2686049" y="2567715"/>
          <a:ext cx="2524126" cy="803599"/>
        </p:xfrm>
        <a:graphic>
          <a:graphicData uri="http://schemas.openxmlformats.org/presentationml/2006/ole">
            <mc:AlternateContent xmlns:mc="http://schemas.openxmlformats.org/markup-compatibility/2006">
              <mc:Choice xmlns:v="urn:schemas-microsoft-com:vml" Requires="v">
                <p:oleObj spid="_x0000_s37896" name="Уравнение" r:id="rId5" imgW="1307532" imgH="406224" progId="Equation.3">
                  <p:embed/>
                </p:oleObj>
              </mc:Choice>
              <mc:Fallback>
                <p:oleObj name="Уравнение" r:id="rId5" imgW="1307532" imgH="406224"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86049" y="2567715"/>
                        <a:ext cx="2524126" cy="803599"/>
                      </a:xfrm>
                      <a:prstGeom prst="rect">
                        <a:avLst/>
                      </a:prstGeom>
                      <a:noFill/>
                    </p:spPr>
                  </p:pic>
                </p:oleObj>
              </mc:Fallback>
            </mc:AlternateContent>
          </a:graphicData>
        </a:graphic>
      </p:graphicFrame>
    </p:spTree>
    <p:extLst>
      <p:ext uri="{BB962C8B-B14F-4D97-AF65-F5344CB8AC3E}">
        <p14:creationId xmlns:p14="http://schemas.microsoft.com/office/powerpoint/2010/main" val="3543256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85776" y="215900"/>
            <a:ext cx="10925174" cy="5419725"/>
          </a:xfrm>
        </p:spPr>
        <p:txBody>
          <a:bodyPr>
            <a:noAutofit/>
          </a:bodyPr>
          <a:lstStyle/>
          <a:p>
            <a:pPr marL="0" indent="447675" algn="just">
              <a:lnSpc>
                <a:spcPct val="100000"/>
              </a:lnSpc>
              <a:spcBef>
                <a:spcPts val="0"/>
              </a:spcBef>
              <a:spcAft>
                <a:spcPts val="0"/>
              </a:spcAft>
              <a:buNone/>
            </a:pPr>
            <a:r>
              <a:rPr lang="en-US" sz="2800" dirty="0">
                <a:ea typeface="Times New Roman" panose="02020603050405020304" pitchFamily="18" charset="0"/>
              </a:rPr>
              <a:t>e</a:t>
            </a:r>
            <a:r>
              <a:rPr lang="en-US" sz="2800" baseline="30000" dirty="0">
                <a:ea typeface="Times New Roman" panose="02020603050405020304" pitchFamily="18" charset="0"/>
              </a:rPr>
              <a:t>t</a:t>
            </a:r>
            <a:r>
              <a:rPr lang="en-US" sz="2800" dirty="0">
                <a:ea typeface="Times New Roman" panose="02020603050405020304" pitchFamily="18" charset="0"/>
              </a:rPr>
              <a:t> </a:t>
            </a:r>
            <a:r>
              <a:rPr lang="en-GB" sz="2800" dirty="0" err="1">
                <a:ea typeface="Times New Roman" panose="02020603050405020304" pitchFamily="18" charset="0"/>
              </a:rPr>
              <a:t>funktsiyani</a:t>
            </a:r>
            <a:r>
              <a:rPr lang="en-GB" sz="2800" dirty="0">
                <a:ea typeface="Times New Roman" panose="02020603050405020304" pitchFamily="18" charset="0"/>
              </a:rPr>
              <a:t> </a:t>
            </a:r>
            <a:r>
              <a:rPr lang="en-GB" sz="2800" dirty="0" err="1">
                <a:ea typeface="Times New Roman" panose="02020603050405020304" pitchFamily="18" charset="0"/>
              </a:rPr>
              <a:t>inobatga</a:t>
            </a:r>
            <a:r>
              <a:rPr lang="en-GB" sz="2800" dirty="0">
                <a:ea typeface="Times New Roman" panose="02020603050405020304" pitchFamily="18" charset="0"/>
              </a:rPr>
              <a:t> </a:t>
            </a:r>
            <a:r>
              <a:rPr lang="en-GB" sz="2800" dirty="0" err="1" smtClean="0">
                <a:ea typeface="Times New Roman" panose="02020603050405020304" pitchFamily="18" charset="0"/>
              </a:rPr>
              <a:t>olib</a:t>
            </a:r>
            <a:r>
              <a:rPr lang="uz-Cyrl-UZ" sz="2800" dirty="0" smtClean="0">
                <a:ea typeface="Times New Roman" panose="02020603050405020304" pitchFamily="18" charset="0"/>
              </a:rPr>
              <a:t>  </a:t>
            </a:r>
            <a:r>
              <a:rPr lang="en-US" sz="2800" dirty="0" smtClean="0">
                <a:ea typeface="Times New Roman" panose="02020603050405020304" pitchFamily="18" charset="0"/>
              </a:rPr>
              <a:t>                              </a:t>
            </a:r>
            <a:r>
              <a:rPr lang="uz-Cyrl-UZ" sz="2800" dirty="0" smtClean="0">
                <a:ea typeface="Times New Roman" panose="02020603050405020304" pitchFamily="18" charset="0"/>
              </a:rPr>
              <a:t> </a:t>
            </a:r>
            <a:r>
              <a:rPr lang="en-GB" sz="2800" dirty="0" err="1" smtClean="0"/>
              <a:t>ko’rilayotgan</a:t>
            </a:r>
            <a:r>
              <a:rPr lang="en-GB" sz="2800" dirty="0" smtClean="0"/>
              <a:t> </a:t>
            </a:r>
            <a:r>
              <a:rPr lang="en-GB" sz="2800" dirty="0" err="1"/>
              <a:t>xolat</a:t>
            </a:r>
            <a:r>
              <a:rPr lang="en-GB" sz="2800" dirty="0"/>
              <a:t> </a:t>
            </a:r>
            <a:r>
              <a:rPr lang="en-GB" sz="2800" dirty="0" err="1"/>
              <a:t>uchun</a:t>
            </a:r>
            <a:r>
              <a:rPr lang="en-GB" sz="2800" dirty="0" smtClean="0"/>
              <a:t>:</a:t>
            </a:r>
          </a:p>
          <a:p>
            <a:pPr marL="0" indent="447675" algn="just">
              <a:lnSpc>
                <a:spcPct val="100000"/>
              </a:lnSpc>
              <a:spcBef>
                <a:spcPts val="0"/>
              </a:spcBef>
              <a:spcAft>
                <a:spcPts val="0"/>
              </a:spcAft>
              <a:buNone/>
            </a:pPr>
            <a:endParaRPr lang="uz-Cyrl-UZ" sz="2800" dirty="0" smtClean="0"/>
          </a:p>
          <a:p>
            <a:pPr marL="0" indent="0" algn="just">
              <a:lnSpc>
                <a:spcPct val="100000"/>
              </a:lnSpc>
              <a:spcBef>
                <a:spcPts val="0"/>
              </a:spcBef>
              <a:spcAft>
                <a:spcPts val="0"/>
              </a:spcAft>
              <a:buNone/>
            </a:pPr>
            <a:r>
              <a:rPr lang="en-US" sz="2800" dirty="0" smtClean="0">
                <a:ea typeface="Times New Roman" panose="02020603050405020304" pitchFamily="18" charset="0"/>
                <a:cs typeface="Times New Roman" panose="02020603050405020304" pitchFamily="18" charset="0"/>
              </a:rPr>
              <a:t>UNDA   </a:t>
            </a:r>
            <a:r>
              <a:rPr lang="en-GB" sz="2800" dirty="0" smtClean="0">
                <a:ea typeface="Times New Roman" panose="02020603050405020304" pitchFamily="18" charset="0"/>
                <a:cs typeface="Times New Roman" panose="02020603050405020304" pitchFamily="18" charset="0"/>
              </a:rPr>
              <a:t>P</a:t>
            </a:r>
            <a:r>
              <a:rPr lang="en-US" sz="2800" dirty="0">
                <a:ea typeface="Times New Roman" panose="02020603050405020304" pitchFamily="18" charset="0"/>
                <a:cs typeface="Times New Roman" panose="02020603050405020304" pitchFamily="18" charset="0"/>
              </a:rPr>
              <a:t>a</a:t>
            </a:r>
            <a:r>
              <a:rPr lang="en-GB" sz="2800" dirty="0" err="1">
                <a:ea typeface="Times New Roman" panose="02020603050405020304" pitchFamily="18" charset="0"/>
                <a:cs typeface="Times New Roman" panose="02020603050405020304" pitchFamily="18" charset="0"/>
              </a:rPr>
              <a:t>rabola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tenglamasi</a:t>
            </a:r>
            <a:r>
              <a:rPr lang="en-GB" sz="2800" dirty="0">
                <a:ea typeface="Times New Roman" panose="02020603050405020304" pitchFamily="18" charset="0"/>
                <a:cs typeface="Times New Roman" panose="02020603050405020304" pitchFamily="18" charset="0"/>
              </a:rPr>
              <a:t> 2-tartibliga </a:t>
            </a:r>
            <a:r>
              <a:rPr lang="en-GB" sz="2800" dirty="0" err="1">
                <a:ea typeface="Times New Roman" panose="02020603050405020304" pitchFamily="18" charset="0"/>
                <a:cs typeface="Times New Roman" panose="02020603050405020304" pitchFamily="18" charset="0"/>
              </a:rPr>
              <a:t>keladi</a:t>
            </a:r>
            <a:r>
              <a:rPr lang="en-GB"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GB" sz="2800" baseline="-25000" dirty="0">
                <a:ea typeface="Times New Roman" panose="02020603050405020304" pitchFamily="18" charset="0"/>
                <a:cs typeface="Times New Roman" panose="02020603050405020304" pitchFamily="18" charset="0"/>
              </a:rPr>
              <a:t>0</a:t>
            </a:r>
            <a:r>
              <a:rPr lang="en-GB"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GB" sz="2800" baseline="-25000" dirty="0">
                <a:ea typeface="Times New Roman" panose="02020603050405020304" pitchFamily="18" charset="0"/>
                <a:cs typeface="Times New Roman" panose="02020603050405020304" pitchFamily="18" charset="0"/>
              </a:rPr>
              <a:t>0</a:t>
            </a:r>
            <a:r>
              <a:rPr lang="en-US" sz="2800" dirty="0">
                <a:ea typeface="Times New Roman" panose="02020603050405020304" pitchFamily="18" charset="0"/>
                <a:cs typeface="Times New Roman" panose="02020603050405020304" pitchFamily="18" charset="0"/>
              </a:rPr>
              <a:t>b</a:t>
            </a:r>
            <a:r>
              <a:rPr lang="en-GB" sz="2800" dirty="0">
                <a:ea typeface="Times New Roman" panose="02020603050405020304" pitchFamily="18" charset="0"/>
                <a:cs typeface="Times New Roman" panose="02020603050405020304" pitchFamily="18" charset="0"/>
              </a:rPr>
              <a:t>/2 </a:t>
            </a:r>
            <a:r>
              <a:rPr lang="en-GB" sz="2800" dirty="0" err="1">
                <a:ea typeface="Times New Roman" panose="02020603050405020304" pitchFamily="18" charset="0"/>
                <a:cs typeface="Times New Roman" panose="02020603050405020304" pitchFamily="18" charset="0"/>
              </a:rPr>
              <a:t>va</a:t>
            </a:r>
            <a:r>
              <a:rPr lang="en-GB" sz="2800" dirty="0">
                <a:ea typeface="Times New Roman" panose="02020603050405020304" pitchFamily="18" charset="0"/>
                <a:cs typeface="Times New Roman" panose="02020603050405020304" pitchFamily="18" charset="0"/>
              </a:rPr>
              <a:t> S</a:t>
            </a:r>
            <a:r>
              <a:rPr lang="en-GB" sz="2800" baseline="-25000" dirty="0">
                <a:ea typeface="Times New Roman" panose="02020603050405020304" pitchFamily="18" charset="0"/>
                <a:cs typeface="Times New Roman" panose="02020603050405020304" pitchFamily="18" charset="0"/>
              </a:rPr>
              <a:t>0</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parametrlarini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eng</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kichik</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kvadratlar</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usulida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aniqlash</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mumkin</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shu</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maqsadda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tenglamalar</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tizimini</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hisoblash</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uchun</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qulay</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ko’rinishda</a:t>
            </a:r>
            <a:r>
              <a:rPr lang="en-GB" sz="2800" dirty="0">
                <a:ea typeface="Times New Roman" panose="02020603050405020304" pitchFamily="18" charset="0"/>
                <a:cs typeface="Times New Roman" panose="02020603050405020304" pitchFamily="18" charset="0"/>
              </a:rPr>
              <a:t> </a:t>
            </a:r>
            <a:r>
              <a:rPr lang="en-GB" sz="2800" dirty="0" err="1">
                <a:ea typeface="Times New Roman" panose="02020603050405020304" pitchFamily="18" charset="0"/>
                <a:cs typeface="Times New Roman" panose="02020603050405020304" pitchFamily="18" charset="0"/>
              </a:rPr>
              <a:t>yoziladi</a:t>
            </a:r>
            <a:r>
              <a:rPr lang="en-GB" sz="2800" dirty="0" smtClean="0">
                <a:ea typeface="Times New Roman" panose="02020603050405020304" pitchFamily="18" charset="0"/>
                <a:cs typeface="Times New Roman" panose="02020603050405020304" pitchFamily="18" charset="0"/>
              </a:rPr>
              <a:t>.</a:t>
            </a:r>
          </a:p>
          <a:p>
            <a:pPr marL="0" indent="0" algn="just">
              <a:lnSpc>
                <a:spcPct val="100000"/>
              </a:lnSpc>
              <a:spcBef>
                <a:spcPts val="0"/>
              </a:spcBef>
              <a:spcAft>
                <a:spcPts val="0"/>
              </a:spcAft>
              <a:buNone/>
            </a:pPr>
            <a:r>
              <a:rPr lang="en-US" sz="2800" i="1" dirty="0">
                <a:ea typeface="Times New Roman" panose="02020603050405020304" pitchFamily="18" charset="0"/>
                <a:cs typeface="Times New Roman" panose="02020603050405020304" pitchFamily="18" charset="0"/>
              </a:rPr>
              <a:t>S</a:t>
            </a:r>
            <a:r>
              <a:rPr lang="en-US" sz="2800" i="1" baseline="-25000" dirty="0">
                <a:ea typeface="Times New Roman" panose="02020603050405020304" pitchFamily="18" charset="0"/>
                <a:cs typeface="Times New Roman" panose="02020603050405020304" pitchFamily="18" charset="0"/>
              </a:rPr>
              <a:t>0</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cs typeface="Times New Roman" panose="02020603050405020304" pitchFamily="18" charset="0"/>
              </a:rPr>
              <a:t>l</a:t>
            </a:r>
            <a:r>
              <a:rPr lang="en-US" sz="2800" i="1" baseline="30000" dirty="0">
                <a:ea typeface="Times New Roman" panose="02020603050405020304" pitchFamily="18" charset="0"/>
                <a:cs typeface="Times New Roman" panose="02020603050405020304" pitchFamily="18" charset="0"/>
              </a:rPr>
              <a:t>2</a:t>
            </a:r>
            <a:r>
              <a:rPr lang="en-US" sz="2800" i="1"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baseline="-25000" dirty="0">
                <a:ea typeface="Times New Roman" panose="02020603050405020304" pitchFamily="18" charset="0"/>
                <a:cs typeface="Times New Roman" panose="02020603050405020304" pitchFamily="18" charset="0"/>
              </a:rPr>
              <a:t>0</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cs typeface="Times New Roman" panose="02020603050405020304" pitchFamily="18" charset="0"/>
              </a:rPr>
              <a:t>l</a:t>
            </a:r>
            <a:r>
              <a:rPr lang="en-US" sz="2800" i="1" baseline="30000" dirty="0">
                <a:ea typeface="Times New Roman" panose="02020603050405020304" pitchFamily="18" charset="0"/>
                <a:cs typeface="Times New Roman" panose="02020603050405020304" pitchFamily="18" charset="0"/>
              </a:rPr>
              <a:t>3</a:t>
            </a:r>
            <a:r>
              <a:rPr lang="en-US" sz="2800" i="1"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cs typeface="Times New Roman" panose="02020603050405020304" pitchFamily="18" charset="0"/>
              </a:rPr>
              <a:t>l</a:t>
            </a:r>
            <a:r>
              <a:rPr lang="en-US" sz="2800" i="1" baseline="30000" dirty="0">
                <a:ea typeface="Times New Roman" panose="02020603050405020304" pitchFamily="18" charset="0"/>
                <a:cs typeface="Times New Roman" panose="02020603050405020304" pitchFamily="18" charset="0"/>
              </a:rPr>
              <a:t>4</a:t>
            </a:r>
            <a:r>
              <a:rPr lang="en-US" sz="2800" i="1"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cs typeface="Times New Roman" panose="02020603050405020304" pitchFamily="18" charset="0"/>
              </a:rPr>
              <a:t>l</a:t>
            </a:r>
            <a:r>
              <a:rPr lang="en-US" sz="2800" i="1" baseline="30000" dirty="0">
                <a:ea typeface="Times New Roman" panose="02020603050405020304" pitchFamily="18" charset="0"/>
                <a:cs typeface="Times New Roman" panose="02020603050405020304" pitchFamily="18" charset="0"/>
              </a:rPr>
              <a:t>2</a:t>
            </a:r>
            <a:r>
              <a:rPr lang="en-US" sz="2800" i="1" dirty="0">
                <a:ea typeface="Times New Roman" panose="02020603050405020304" pitchFamily="18" charset="0"/>
                <a:cs typeface="Times New Roman" panose="02020603050405020304" pitchFamily="18" charset="0"/>
              </a:rPr>
              <a:t>S             </a:t>
            </a:r>
            <a:r>
              <a:rPr lang="en-US" sz="2800" dirty="0">
                <a:ea typeface="Times New Roman" panose="02020603050405020304" pitchFamily="18" charset="0"/>
                <a:cs typeface="Times New Roman" panose="02020603050405020304" pitchFamily="18" charset="0"/>
              </a:rPr>
              <a:t>                 </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800" i="1" dirty="0">
                <a:ea typeface="Times New Roman" panose="02020603050405020304" pitchFamily="18" charset="0"/>
                <a:cs typeface="Times New Roman" panose="02020603050405020304" pitchFamily="18" charset="0"/>
              </a:rPr>
              <a:t> </a:t>
            </a:r>
            <a:r>
              <a:rPr lang="en-US" sz="2800" i="1" dirty="0" smtClean="0">
                <a:ea typeface="Times New Roman" panose="02020603050405020304" pitchFamily="18" charset="0"/>
                <a:cs typeface="Times New Roman" panose="02020603050405020304" pitchFamily="18" charset="0"/>
              </a:rPr>
              <a:t>S</a:t>
            </a:r>
            <a:r>
              <a:rPr lang="en-US" sz="2800" i="1" baseline="-25000" dirty="0" smtClean="0">
                <a:ea typeface="Times New Roman" panose="02020603050405020304" pitchFamily="18" charset="0"/>
                <a:cs typeface="Times New Roman" panose="02020603050405020304" pitchFamily="18" charset="0"/>
              </a:rPr>
              <a:t>0</a:t>
            </a:r>
            <a:r>
              <a:rPr lang="en-US" sz="2800" i="1"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i="1" dirty="0" smtClean="0">
                <a:ea typeface="Times New Roman" panose="02020603050405020304" pitchFamily="18" charset="0"/>
                <a:cs typeface="Times New Roman" panose="02020603050405020304" pitchFamily="18" charset="0"/>
              </a:rPr>
              <a:t>l+</a:t>
            </a:r>
            <a:r>
              <a:rPr lang="en-US" sz="2800" i="1"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i="1" baseline="-25000" dirty="0" smtClean="0">
                <a:ea typeface="Times New Roman" panose="02020603050405020304" pitchFamily="18" charset="0"/>
                <a:cs typeface="Times New Roman" panose="02020603050405020304" pitchFamily="18" charset="0"/>
              </a:rPr>
              <a:t>0</a:t>
            </a:r>
            <a:r>
              <a:rPr lang="en-US" sz="2800" i="1"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i="1" dirty="0" smtClean="0">
                <a:ea typeface="Times New Roman" panose="02020603050405020304" pitchFamily="18" charset="0"/>
                <a:cs typeface="Times New Roman" panose="02020603050405020304" pitchFamily="18" charset="0"/>
              </a:rPr>
              <a:t>l</a:t>
            </a:r>
            <a:r>
              <a:rPr lang="en-US" sz="2800" i="1" baseline="30000" dirty="0" smtClean="0">
                <a:ea typeface="Times New Roman" panose="02020603050405020304" pitchFamily="18" charset="0"/>
                <a:cs typeface="Times New Roman" panose="02020603050405020304" pitchFamily="18" charset="0"/>
              </a:rPr>
              <a:t>2</a:t>
            </a:r>
            <a:r>
              <a:rPr lang="en-US" sz="2800" i="1" dirty="0" smtClean="0">
                <a:ea typeface="Times New Roman" panose="02020603050405020304" pitchFamily="18" charset="0"/>
                <a:cs typeface="Times New Roman" panose="02020603050405020304" pitchFamily="18" charset="0"/>
              </a:rPr>
              <a:t>-</a:t>
            </a:r>
            <a:r>
              <a:rPr lang="en-US" sz="2800" i="1"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i="1" dirty="0" smtClean="0">
                <a:ea typeface="Times New Roman" panose="02020603050405020304" pitchFamily="18" charset="0"/>
                <a:cs typeface="Times New Roman" panose="02020603050405020304" pitchFamily="18" charset="0"/>
              </a:rPr>
              <a:t>l</a:t>
            </a:r>
            <a:r>
              <a:rPr lang="en-US" sz="2800" i="1" baseline="30000" dirty="0" smtClean="0">
                <a:ea typeface="Times New Roman" panose="02020603050405020304" pitchFamily="18" charset="0"/>
                <a:cs typeface="Times New Roman" panose="02020603050405020304" pitchFamily="18" charset="0"/>
              </a:rPr>
              <a:t>3</a:t>
            </a:r>
            <a:r>
              <a:rPr lang="en-US" sz="2800" i="1" dirty="0" smtClean="0">
                <a:ea typeface="Times New Roman" panose="02020603050405020304" pitchFamily="18" charset="0"/>
                <a:cs typeface="Times New Roman" panose="02020603050405020304" pitchFamily="18" charset="0"/>
              </a:rPr>
              <a:t>=</a:t>
            </a:r>
            <a:r>
              <a:rPr lang="en-US" sz="2800" i="1"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i="1" dirty="0" err="1" smtClean="0">
                <a:ea typeface="Times New Roman" panose="02020603050405020304" pitchFamily="18" charset="0"/>
                <a:cs typeface="Times New Roman" panose="02020603050405020304" pitchFamily="18" charset="0"/>
              </a:rPr>
              <a:t>lS</a:t>
            </a:r>
            <a:endParaRPr lang="ru-RU" sz="2800" dirty="0" smtClean="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800" i="1" baseline="-25000" dirty="0">
                <a:ea typeface="Times New Roman" panose="02020603050405020304" pitchFamily="18" charset="0"/>
                <a:cs typeface="Times New Roman" panose="02020603050405020304" pitchFamily="18" charset="0"/>
              </a:rPr>
              <a:t> </a:t>
            </a:r>
            <a:r>
              <a:rPr lang="en-US" sz="2800" i="1" dirty="0" smtClean="0">
                <a:ea typeface="Times New Roman" panose="02020603050405020304" pitchFamily="18" charset="0"/>
                <a:cs typeface="Times New Roman" panose="02020603050405020304" pitchFamily="18" charset="0"/>
              </a:rPr>
              <a:t>S</a:t>
            </a:r>
            <a:r>
              <a:rPr lang="en-US" sz="2800" i="1" baseline="-25000" dirty="0" smtClean="0">
                <a:ea typeface="Times New Roman" panose="02020603050405020304" pitchFamily="18" charset="0"/>
                <a:cs typeface="Times New Roman" panose="02020603050405020304" pitchFamily="18" charset="0"/>
              </a:rPr>
              <a:t>0</a:t>
            </a:r>
            <a:r>
              <a:rPr lang="en-US" sz="2800" i="1" dirty="0" smtClean="0">
                <a:ea typeface="Times New Roman" panose="02020603050405020304" pitchFamily="18" charset="0"/>
                <a:cs typeface="Times New Roman" panose="02020603050405020304" pitchFamily="18" charset="0"/>
              </a:rPr>
              <a:t>n</a:t>
            </a:r>
            <a:r>
              <a:rPr lang="en-US" sz="2800" i="1"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baseline="-25000" dirty="0">
                <a:ea typeface="Times New Roman" panose="02020603050405020304" pitchFamily="18" charset="0"/>
                <a:cs typeface="Times New Roman" panose="02020603050405020304" pitchFamily="18" charset="0"/>
              </a:rPr>
              <a:t>0</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cs typeface="Times New Roman" panose="02020603050405020304" pitchFamily="18" charset="0"/>
              </a:rPr>
              <a:t>l-</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cs typeface="Times New Roman" panose="02020603050405020304" pitchFamily="18" charset="0"/>
              </a:rPr>
              <a:t>l</a:t>
            </a:r>
            <a:r>
              <a:rPr lang="en-US" sz="2800" i="1" baseline="30000" dirty="0">
                <a:ea typeface="Times New Roman" panose="02020603050405020304" pitchFamily="18" charset="0"/>
                <a:cs typeface="Times New Roman" panose="02020603050405020304" pitchFamily="18" charset="0"/>
              </a:rPr>
              <a:t>2</a:t>
            </a:r>
            <a:r>
              <a:rPr lang="en-US" sz="2800" i="1"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cs typeface="Times New Roman" panose="02020603050405020304" pitchFamily="18" charset="0"/>
              </a:rPr>
              <a:t>S</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GB" sz="2800" i="1" dirty="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bu</a:t>
            </a:r>
            <a:r>
              <a:rPr lang="en-GB" sz="2800" dirty="0" smtClean="0">
                <a:ea typeface="Times New Roman" panose="02020603050405020304" pitchFamily="18" charset="0"/>
                <a:cs typeface="Times New Roman" panose="02020603050405020304" pitchFamily="18" charset="0"/>
              </a:rPr>
              <a:t> </a:t>
            </a:r>
            <a:r>
              <a:rPr lang="en-GB" sz="2800" dirty="0">
                <a:ea typeface="Times New Roman" panose="02020603050405020304" pitchFamily="18" charset="0"/>
                <a:cs typeface="Times New Roman" panose="02020603050405020304" pitchFamily="18" charset="0"/>
              </a:rPr>
              <a:t>ye</a:t>
            </a:r>
            <a:r>
              <a:rPr lang="en-US" sz="2800" dirty="0" err="1">
                <a:ea typeface="Times New Roman" panose="02020603050405020304" pitchFamily="18" charset="0"/>
                <a:cs typeface="Times New Roman" panose="02020603050405020304" pitchFamily="18" charset="0"/>
              </a:rPr>
              <a:t>rda</a:t>
            </a:r>
            <a:r>
              <a:rPr lang="en-GB"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GB"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GB" sz="2800" baseline="-25000" dirty="0">
                <a:ea typeface="Times New Roman" panose="02020603050405020304" pitchFamily="18" charset="0"/>
                <a:cs typeface="Times New Roman" panose="02020603050405020304" pitchFamily="18" charset="0"/>
              </a:rPr>
              <a:t>0</a:t>
            </a:r>
            <a:r>
              <a:rPr lang="en-US" sz="2800" dirty="0">
                <a:ea typeface="Times New Roman" panose="02020603050405020304" pitchFamily="18" charset="0"/>
                <a:cs typeface="Times New Roman" panose="02020603050405020304" pitchFamily="18" charset="0"/>
              </a:rPr>
              <a:t>b/2</a:t>
            </a:r>
            <a:r>
              <a:rPr lang="en-US" sz="2800" dirty="0" smtClean="0">
                <a:ea typeface="Times New Roman" panose="02020603050405020304" pitchFamily="18" charset="0"/>
                <a:cs typeface="Times New Roman" panose="02020603050405020304" pitchFamily="18" charset="0"/>
              </a:rPr>
              <a:t>.</a:t>
            </a:r>
            <a:endParaRPr lang="en-US" sz="2800" dirty="0">
              <a:latin typeface="+mj-lt"/>
            </a:endParaRPr>
          </a:p>
        </p:txBody>
      </p:sp>
      <p:sp>
        <p:nvSpPr>
          <p:cNvPr id="10" name="Rectangle 9"/>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1865651042"/>
              </p:ext>
            </p:extLst>
          </p:nvPr>
        </p:nvGraphicFramePr>
        <p:xfrm>
          <a:off x="5471126" y="271437"/>
          <a:ext cx="2758474" cy="968400"/>
        </p:xfrm>
        <a:graphic>
          <a:graphicData uri="http://schemas.openxmlformats.org/presentationml/2006/ole">
            <mc:AlternateContent xmlns:mc="http://schemas.openxmlformats.org/markup-compatibility/2006">
              <mc:Choice xmlns:v="urn:schemas-microsoft-com:vml" Requires="v">
                <p:oleObj spid="_x0000_s38926" name="Уравнение" r:id="rId3" imgW="1193800" imgH="419100" progId="Equation.3">
                  <p:embed/>
                </p:oleObj>
              </mc:Choice>
              <mc:Fallback>
                <p:oleObj name="Уравнение" r:id="rId3" imgW="1193800" imgH="419100" progId="Equation.3">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1126" y="271437"/>
                        <a:ext cx="2758474" cy="968400"/>
                      </a:xfrm>
                      <a:prstGeom prst="rect">
                        <a:avLst/>
                      </a:prstGeom>
                      <a:noFill/>
                    </p:spPr>
                  </p:pic>
                </p:oleObj>
              </mc:Fallback>
            </mc:AlternateContent>
          </a:graphicData>
        </a:graphic>
      </p:graphicFrame>
      <p:sp>
        <p:nvSpPr>
          <p:cNvPr id="12" name="Rectangle 1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2455369784"/>
              </p:ext>
            </p:extLst>
          </p:nvPr>
        </p:nvGraphicFramePr>
        <p:xfrm>
          <a:off x="1838324" y="1024705"/>
          <a:ext cx="3135331" cy="794570"/>
        </p:xfrm>
        <a:graphic>
          <a:graphicData uri="http://schemas.openxmlformats.org/presentationml/2006/ole">
            <mc:AlternateContent xmlns:mc="http://schemas.openxmlformats.org/markup-compatibility/2006">
              <mc:Choice xmlns:v="urn:schemas-microsoft-com:vml" Requires="v">
                <p:oleObj spid="_x0000_s38927" name="Уравнение" r:id="rId5" imgW="1854000" imgH="469800" progId="Equation.3">
                  <p:embed/>
                </p:oleObj>
              </mc:Choice>
              <mc:Fallback>
                <p:oleObj name="Уравнение" r:id="rId5" imgW="1854000" imgH="469800" progId="Equation.3">
                  <p:embed/>
                  <p:pic>
                    <p:nvPicPr>
                      <p:cNvPr id="0" name="Object 10"/>
                      <p:cNvPicPr>
                        <a:picLocks noChangeAspect="1" noChangeArrowheads="1"/>
                      </p:cNvPicPr>
                      <p:nvPr/>
                    </p:nvPicPr>
                    <p:blipFill>
                      <a:blip r:embed="rId6"/>
                      <a:srcRect/>
                      <a:stretch>
                        <a:fillRect/>
                      </a:stretch>
                    </p:blipFill>
                    <p:spPr bwMode="auto">
                      <a:xfrm>
                        <a:off x="1838324" y="1024705"/>
                        <a:ext cx="3135331" cy="794570"/>
                      </a:xfrm>
                      <a:prstGeom prst="rect">
                        <a:avLst/>
                      </a:prstGeom>
                      <a:noFill/>
                    </p:spPr>
                  </p:pic>
                </p:oleObj>
              </mc:Fallback>
            </mc:AlternateContent>
          </a:graphicData>
        </a:graphic>
      </p:graphicFrame>
    </p:spTree>
    <p:extLst>
      <p:ext uri="{BB962C8B-B14F-4D97-AF65-F5344CB8AC3E}">
        <p14:creationId xmlns:p14="http://schemas.microsoft.com/office/powerpoint/2010/main" val="1352687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spcAft>
                <a:spcPts val="0"/>
              </a:spcAft>
              <a:buNone/>
            </a:pPr>
            <a:r>
              <a:rPr lang="en-US" sz="2600" dirty="0">
                <a:ea typeface="Times New Roman" panose="02020603050405020304" pitchFamily="18" charset="0"/>
                <a:cs typeface="Times New Roman" panose="02020603050405020304" pitchFamily="18" charset="0"/>
              </a:rPr>
              <a:t>b </a:t>
            </a:r>
            <a:r>
              <a:rPr lang="en-US" sz="2600" dirty="0" err="1">
                <a:ea typeface="Times New Roman" panose="02020603050405020304" pitchFamily="18" charset="0"/>
                <a:cs typeface="Times New Roman" panose="02020603050405020304" pitchFamily="18" charset="0"/>
              </a:rPr>
              <a:t>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kichik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qiymatlarida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yeyilish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tutashmaning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qanday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turi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uchun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chiniqtirish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oxirida</a:t>
            </a:r>
            <a:r>
              <a:rPr lang="en-US" sz="2600" dirty="0">
                <a:ea typeface="Times New Roman" panose="02020603050405020304" pitchFamily="18" charset="0"/>
                <a:cs typeface="Times New Roman" panose="02020603050405020304" pitchFamily="18" charset="0"/>
              </a:rPr>
              <a:t> </a:t>
            </a:r>
            <a:r>
              <a:rPr lang="ru-RU" sz="2600" i="1" dirty="0">
                <a:ea typeface="Times New Roman" panose="02020603050405020304" pitchFamily="18" charset="0"/>
                <a:cs typeface="Times New Roman" panose="02020603050405020304" pitchFamily="18" charset="0"/>
                <a:sym typeface="Symbol" panose="05050102010706020507" pitchFamily="18" charset="2"/>
              </a:rPr>
              <a:t></a:t>
            </a:r>
            <a:r>
              <a:rPr lang="en-US" sz="2600" i="1" dirty="0">
                <a:ea typeface="Times New Roman" panose="02020603050405020304" pitchFamily="18" charset="0"/>
                <a:cs typeface="Times New Roman" panose="02020603050405020304" pitchFamily="18" charset="0"/>
              </a:rPr>
              <a:t>S=</a:t>
            </a:r>
            <a:r>
              <a:rPr lang="ru-RU" sz="2600" i="1" dirty="0">
                <a:ea typeface="Times New Roman" panose="02020603050405020304" pitchFamily="18" charset="0"/>
                <a:cs typeface="Times New Roman" panose="02020603050405020304" pitchFamily="18" charset="0"/>
                <a:sym typeface="Symbol" panose="05050102010706020507" pitchFamily="18" charset="2"/>
              </a:rPr>
              <a:t></a:t>
            </a:r>
            <a:r>
              <a:rPr lang="en-US" sz="2600" i="1" baseline="-25000" dirty="0">
                <a:ea typeface="Times New Roman" panose="02020603050405020304" pitchFamily="18" charset="0"/>
                <a:cs typeface="Times New Roman" panose="02020603050405020304" pitchFamily="18" charset="0"/>
              </a:rPr>
              <a:t>0</a:t>
            </a:r>
            <a:r>
              <a:rPr lang="en-US" sz="2600" i="1" dirty="0">
                <a:ea typeface="Times New Roman" panose="02020603050405020304" pitchFamily="18" charset="0"/>
                <a:cs typeface="Times New Roman" panose="02020603050405020304" pitchFamily="18" charset="0"/>
              </a:rPr>
              <a:t>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chiniqtirishni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hisobga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olib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haqiqiy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yeyilish</a:t>
            </a:r>
            <a:r>
              <a:rPr lang="en-US" sz="2600" dirty="0">
                <a:ea typeface="Times New Roman" panose="02020603050405020304" pitchFamily="18" charset="0"/>
                <a:cs typeface="Times New Roman" panose="02020603050405020304" pitchFamily="18" charset="0"/>
              </a:rPr>
              <a:t> </a:t>
            </a:r>
            <a:r>
              <a:rPr lang="en-US" sz="2600" i="1" dirty="0">
                <a:ea typeface="Times New Roman" panose="02020603050405020304" pitchFamily="18" charset="0"/>
                <a:cs typeface="Times New Roman" panose="02020603050405020304" pitchFamily="18" charset="0"/>
              </a:rPr>
              <a:t>S=S</a:t>
            </a:r>
            <a:r>
              <a:rPr lang="en-US" sz="2600" i="1" baseline="-25000" dirty="0">
                <a:ea typeface="Times New Roman" panose="02020603050405020304" pitchFamily="18" charset="0"/>
                <a:cs typeface="Times New Roman" panose="02020603050405020304" pitchFamily="18" charset="0"/>
              </a:rPr>
              <a:t>0</a:t>
            </a:r>
            <a:r>
              <a:rPr lang="en-US" sz="2600" i="1" dirty="0">
                <a:ea typeface="Times New Roman" panose="02020603050405020304" pitchFamily="18" charset="0"/>
                <a:cs typeface="Times New Roman" panose="02020603050405020304" pitchFamily="18" charset="0"/>
              </a:rPr>
              <a:t>+</a:t>
            </a:r>
            <a:r>
              <a:rPr lang="ru-RU" sz="2600" i="1" dirty="0">
                <a:ea typeface="Times New Roman" panose="02020603050405020304" pitchFamily="18" charset="0"/>
                <a:cs typeface="Times New Roman" panose="02020603050405020304" pitchFamily="18" charset="0"/>
                <a:sym typeface="Symbol" panose="05050102010706020507" pitchFamily="18" charset="2"/>
              </a:rPr>
              <a:t></a:t>
            </a:r>
            <a:r>
              <a:rPr lang="en-US" sz="2600" i="1" baseline="-25000" dirty="0">
                <a:ea typeface="Times New Roman" panose="02020603050405020304" pitchFamily="18" charset="0"/>
                <a:cs typeface="Times New Roman" panose="02020603050405020304" pitchFamily="18" charset="0"/>
              </a:rPr>
              <a:t>0</a:t>
            </a:r>
            <a:r>
              <a:rPr lang="en-US" sz="2600" i="1" dirty="0">
                <a:ea typeface="Times New Roman" panose="02020603050405020304" pitchFamily="18" charset="0"/>
                <a:cs typeface="Times New Roman" panose="02020603050405020304" pitchFamily="18" charset="0"/>
              </a:rPr>
              <a:t>l</a:t>
            </a:r>
            <a:r>
              <a:rPr lang="en-US" sz="2600" dirty="0">
                <a:ea typeface="Times New Roman" panose="02020603050405020304" pitchFamily="18" charset="0"/>
                <a:cs typeface="Times New Roman" panose="02020603050405020304" pitchFamily="18" charset="0"/>
              </a:rPr>
              <a:t>        (7.13)      </a:t>
            </a:r>
            <a:r>
              <a:rPr lang="en-US" sz="2600" dirty="0" err="1">
                <a:ea typeface="Times New Roman" panose="02020603050405020304" pitchFamily="18" charset="0"/>
                <a:cs typeface="Times New Roman" panose="02020603050405020304" pitchFamily="18" charset="0"/>
              </a:rPr>
              <a:t>bo’ladi</a:t>
            </a:r>
            <a:r>
              <a:rPr lang="en-US" sz="2600" dirty="0">
                <a:ea typeface="Times New Roman" panose="02020603050405020304" pitchFamily="18" charset="0"/>
                <a:cs typeface="Times New Roman" panose="02020603050405020304" pitchFamily="18" charset="0"/>
              </a:rPr>
              <a:t>.</a:t>
            </a:r>
            <a:endParaRPr lang="ru-RU" sz="26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600" dirty="0" err="1">
                <a:ea typeface="Times New Roman" panose="02020603050405020304" pitchFamily="18" charset="0"/>
                <a:cs typeface="Times New Roman" panose="02020603050405020304" pitchFamily="18" charset="0"/>
              </a:rPr>
              <a:t>Tasvirlangan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ko’rinishdagi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yeyilish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egri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me’yorida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ishlatish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paytidagi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yeyilish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chizig’iga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yaqinlashtirilgan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bunda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halokatli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yeyilish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ko’rilmagan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bo’lib</a:t>
            </a:r>
            <a:r>
              <a:rPr lang="en-US" sz="2600" dirty="0">
                <a:ea typeface="Times New Roman" panose="02020603050405020304" pitchFamily="18" charset="0"/>
                <a:cs typeface="Times New Roman" panose="02020603050405020304" pitchFamily="18" charset="0"/>
              </a:rPr>
              <a:t>, u </a:t>
            </a:r>
            <a:r>
              <a:rPr lang="en-US" sz="2600" dirty="0" err="1">
                <a:ea typeface="Times New Roman" panose="02020603050405020304" pitchFamily="18" charset="0"/>
                <a:cs typeface="Times New Roman" panose="02020603050405020304" pitchFamily="18" charset="0"/>
              </a:rPr>
              <a:t>halokatli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tartib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oqibatida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ishqalanish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sharoitlari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o’zgarganida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kelib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chiqadi</a:t>
            </a:r>
            <a:r>
              <a:rPr lang="en-US" sz="2600" dirty="0">
                <a:ea typeface="Times New Roman" panose="02020603050405020304" pitchFamily="18" charset="0"/>
                <a:cs typeface="Times New Roman" panose="02020603050405020304" pitchFamily="18" charset="0"/>
              </a:rPr>
              <a:t>.</a:t>
            </a:r>
            <a:endParaRPr lang="ru-RU" sz="26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600" dirty="0" err="1">
                <a:ea typeface="Times New Roman" panose="02020603050405020304" pitchFamily="18" charset="0"/>
                <a:cs typeface="Times New Roman" panose="02020603050405020304" pitchFamily="18" charset="0"/>
              </a:rPr>
              <a:t>Ushbu</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chiziqda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chiniqtirish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davri</a:t>
            </a:r>
            <a:r>
              <a:rPr lang="en-US" sz="2600" dirty="0">
                <a:ea typeface="Times New Roman" panose="02020603050405020304" pitchFamily="18" charset="0"/>
                <a:cs typeface="Times New Roman" panose="02020603050405020304" pitchFamily="18" charset="0"/>
              </a:rPr>
              <a:t> ham </a:t>
            </a:r>
            <a:r>
              <a:rPr lang="en-US" sz="2600" dirty="0" err="1">
                <a:ea typeface="Times New Roman" panose="02020603050405020304" pitchFamily="18" charset="0"/>
                <a:cs typeface="Times New Roman" panose="02020603050405020304" pitchFamily="18" charset="0"/>
              </a:rPr>
              <a:t>ko’rilmagan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chiniqtirishni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hisoblashga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ta’siri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koordinata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boshida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chiniqtirishdagi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katta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yeyilish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miqdori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bilan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berilib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ketilgan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Tajriba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qiymatlari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analitik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olingan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qiymatlar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orasidagi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farqning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kvadratlari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yig’indisi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kattaligidan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moslik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bog’liqliklari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tanlanadi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Tajriba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ma’lumotlariga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yaxshiroq</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mos</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kelgan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ushbu</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yig’indi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boshqa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bog’liqliklarga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qaraganda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kichikroq</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bo’ladi</a:t>
            </a:r>
            <a:r>
              <a:rPr lang="en-US" sz="2600" dirty="0">
                <a:ea typeface="Times New Roman" panose="02020603050405020304" pitchFamily="18" charset="0"/>
                <a:cs typeface="Times New Roman" panose="02020603050405020304" pitchFamily="18" charset="0"/>
              </a:rPr>
              <a:t>. </a:t>
            </a:r>
            <a:endParaRPr lang="en-US" sz="2600" dirty="0"/>
          </a:p>
        </p:txBody>
      </p:sp>
    </p:spTree>
    <p:extLst>
      <p:ext uri="{BB962C8B-B14F-4D97-AF65-F5344CB8AC3E}">
        <p14:creationId xmlns:p14="http://schemas.microsoft.com/office/powerpoint/2010/main" val="2355120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7370" y="393405"/>
            <a:ext cx="10727472" cy="997245"/>
          </a:xfrm>
        </p:spPr>
        <p:txBody>
          <a:bodyPr>
            <a:noAutofit/>
          </a:bodyPr>
          <a:lstStyle/>
          <a:p>
            <a:pPr algn="ctr"/>
            <a:r>
              <a:rPr lang="en-US" sz="3600" dirty="0" smtClean="0"/>
              <a:t>4</a:t>
            </a:r>
            <a:r>
              <a:rPr lang="en-US" sz="3600" dirty="0"/>
              <a:t>.	</a:t>
            </a:r>
            <a:r>
              <a:rPr lang="en-US" sz="3600" b="1" dirty="0"/>
              <a:t>BOG’LIQLIK PARAMETRLARINING XATOLARINI ANIQLASH</a:t>
            </a:r>
            <a:endParaRPr lang="ru-RU" sz="3600" dirty="0"/>
          </a:p>
        </p:txBody>
      </p:sp>
      <p:sp>
        <p:nvSpPr>
          <p:cNvPr id="3" name="Объект 2"/>
          <p:cNvSpPr>
            <a:spLocks noGrp="1"/>
          </p:cNvSpPr>
          <p:nvPr>
            <p:ph sz="quarter" idx="13"/>
          </p:nvPr>
        </p:nvSpPr>
        <p:spPr>
          <a:xfrm>
            <a:off x="390525" y="1390650"/>
            <a:ext cx="11144250" cy="4149319"/>
          </a:xfrm>
        </p:spPr>
        <p:txBody>
          <a:bodyPr>
            <a:noAutofit/>
          </a:bodyPr>
          <a:lstStyle/>
          <a:p>
            <a:pPr marL="0" indent="0" algn="just">
              <a:lnSpc>
                <a:spcPct val="100000"/>
              </a:lnSpc>
              <a:spcBef>
                <a:spcPts val="0"/>
              </a:spcBef>
              <a:buNone/>
            </a:pPr>
            <a:r>
              <a:rPr lang="en-US" sz="2800" dirty="0" err="1"/>
              <a:t>Qonuniyatlarni</a:t>
            </a:r>
            <a:r>
              <a:rPr lang="en-US" sz="2800" dirty="0"/>
              <a:t> </a:t>
            </a:r>
            <a:r>
              <a:rPr lang="en-US" sz="2800" dirty="0" err="1"/>
              <a:t>tadqiq</a:t>
            </a:r>
            <a:r>
              <a:rPr lang="en-US" sz="2800" dirty="0"/>
              <a:t>  </a:t>
            </a:r>
            <a:r>
              <a:rPr lang="en-US" sz="2800" dirty="0" err="1"/>
              <a:t>qilishda</a:t>
            </a:r>
            <a:r>
              <a:rPr lang="en-US" sz="2800" dirty="0"/>
              <a:t>,  </a:t>
            </a:r>
            <a:r>
              <a:rPr lang="en-US" sz="2800" dirty="0" err="1"/>
              <a:t>eng</a:t>
            </a:r>
            <a:r>
              <a:rPr lang="en-US" sz="2800" dirty="0"/>
              <a:t> </a:t>
            </a:r>
            <a:r>
              <a:rPr lang="en-US" sz="2800" dirty="0" err="1"/>
              <a:t>birinchi</a:t>
            </a:r>
            <a:r>
              <a:rPr lang="en-US" sz="2800" dirty="0"/>
              <a:t> </a:t>
            </a:r>
            <a:r>
              <a:rPr lang="en-US" sz="2800" dirty="0" err="1"/>
              <a:t>ularning</a:t>
            </a:r>
            <a:r>
              <a:rPr lang="en-US" sz="2800" dirty="0"/>
              <a:t> </a:t>
            </a:r>
            <a:r>
              <a:rPr lang="en-US" sz="2800" dirty="0" err="1"/>
              <a:t>parametrlarini</a:t>
            </a:r>
            <a:r>
              <a:rPr lang="en-US" sz="2800" dirty="0"/>
              <a:t>, </a:t>
            </a:r>
            <a:r>
              <a:rPr lang="en-US" sz="2800" dirty="0" err="1"/>
              <a:t>xatoliklarini</a:t>
            </a:r>
            <a:r>
              <a:rPr lang="en-US" sz="2800" dirty="0"/>
              <a:t> </a:t>
            </a:r>
            <a:r>
              <a:rPr lang="en-US" sz="2800" dirty="0" err="1"/>
              <a:t>aniqlash</a:t>
            </a:r>
            <a:r>
              <a:rPr lang="en-US" sz="2800" dirty="0"/>
              <a:t> </a:t>
            </a:r>
            <a:r>
              <a:rPr lang="en-US" sz="2800" dirty="0" err="1"/>
              <a:t>zarur</a:t>
            </a:r>
            <a:r>
              <a:rPr lang="en-US" sz="2800" dirty="0"/>
              <a:t>. </a:t>
            </a:r>
            <a:r>
              <a:rPr lang="en-US" sz="2800" dirty="0" err="1"/>
              <a:t>Taqsimlash</a:t>
            </a:r>
            <a:r>
              <a:rPr lang="en-US" sz="2800" dirty="0"/>
              <a:t> </a:t>
            </a:r>
            <a:r>
              <a:rPr lang="en-US" sz="2800" dirty="0" err="1"/>
              <a:t>parametrlarining</a:t>
            </a:r>
            <a:r>
              <a:rPr lang="en-US" sz="2800" dirty="0"/>
              <a:t> </a:t>
            </a:r>
            <a:r>
              <a:rPr lang="en-US" sz="2800" dirty="0" err="1"/>
              <a:t>xatoliklarini</a:t>
            </a:r>
            <a:r>
              <a:rPr lang="en-US" sz="2800" dirty="0"/>
              <a:t> </a:t>
            </a:r>
            <a:r>
              <a:rPr lang="en-US" sz="2800" dirty="0" err="1"/>
              <a:t>aniqlash</a:t>
            </a:r>
            <a:r>
              <a:rPr lang="en-US" sz="2800" dirty="0"/>
              <a:t> </a:t>
            </a:r>
            <a:r>
              <a:rPr lang="en-US" sz="2800" dirty="0" err="1"/>
              <a:t>uslubi</a:t>
            </a:r>
            <a:r>
              <a:rPr lang="en-US" sz="2800" dirty="0"/>
              <a:t> </a:t>
            </a:r>
            <a:r>
              <a:rPr lang="en-US" sz="2800" dirty="0" err="1"/>
              <a:t>juda</a:t>
            </a:r>
            <a:r>
              <a:rPr lang="en-US" sz="2800" dirty="0"/>
              <a:t> </a:t>
            </a:r>
            <a:r>
              <a:rPr lang="en-US" sz="2800" dirty="0" err="1"/>
              <a:t>oddiy</a:t>
            </a:r>
            <a:r>
              <a:rPr lang="en-US" sz="2800" dirty="0"/>
              <a:t> </a:t>
            </a:r>
            <a:r>
              <a:rPr lang="en-US" sz="2800" dirty="0" err="1"/>
              <a:t>hisoblanadi</a:t>
            </a:r>
            <a:r>
              <a:rPr lang="en-US" sz="2800" dirty="0"/>
              <a:t>.</a:t>
            </a:r>
            <a:endParaRPr lang="ru-RU" sz="2800" dirty="0"/>
          </a:p>
          <a:p>
            <a:pPr marL="0" indent="0" algn="just">
              <a:lnSpc>
                <a:spcPct val="100000"/>
              </a:lnSpc>
              <a:spcBef>
                <a:spcPts val="0"/>
              </a:spcBef>
              <a:buNone/>
            </a:pPr>
            <a:r>
              <a:rPr lang="en-US" sz="2800" dirty="0" err="1"/>
              <a:t>Taqsimlanishning</a:t>
            </a:r>
            <a:r>
              <a:rPr lang="en-US" sz="2800" dirty="0"/>
              <a:t> </a:t>
            </a:r>
            <a:r>
              <a:rPr lang="en-US" sz="2800" dirty="0" err="1"/>
              <a:t>birinchi</a:t>
            </a:r>
            <a:r>
              <a:rPr lang="en-US" sz="2800" dirty="0"/>
              <a:t> </a:t>
            </a:r>
            <a:r>
              <a:rPr lang="en-US" sz="2800" dirty="0" err="1"/>
              <a:t>tavsifini</a:t>
            </a:r>
            <a:r>
              <a:rPr lang="en-US" sz="2800" dirty="0"/>
              <a:t> </a:t>
            </a:r>
            <a:r>
              <a:rPr lang="en-US" sz="2800" dirty="0" err="1"/>
              <a:t>beruvchi</a:t>
            </a:r>
            <a:r>
              <a:rPr lang="en-US" sz="2800" dirty="0"/>
              <a:t> </a:t>
            </a:r>
            <a:r>
              <a:rPr lang="en-US" sz="2800" dirty="0" err="1"/>
              <a:t>asosiy</a:t>
            </a:r>
            <a:r>
              <a:rPr lang="en-US" sz="2800" dirty="0"/>
              <a:t> </a:t>
            </a:r>
            <a:r>
              <a:rPr lang="en-US" sz="2800" dirty="0" err="1"/>
              <a:t>boshlang’ich</a:t>
            </a:r>
            <a:r>
              <a:rPr lang="en-US" sz="2800" dirty="0"/>
              <a:t> </a:t>
            </a:r>
            <a:r>
              <a:rPr lang="en-US" sz="2800" dirty="0" err="1"/>
              <a:t>parametrlar</a:t>
            </a:r>
            <a:r>
              <a:rPr lang="en-US" sz="2800" dirty="0"/>
              <a:t> - </a:t>
            </a:r>
            <a:r>
              <a:rPr lang="en-US" sz="2800" dirty="0" err="1"/>
              <a:t>matematik</a:t>
            </a:r>
            <a:r>
              <a:rPr lang="en-US" sz="2800" dirty="0"/>
              <a:t> </a:t>
            </a:r>
            <a:r>
              <a:rPr lang="en-US" sz="2800" dirty="0" err="1"/>
              <a:t>kutilma</a:t>
            </a:r>
            <a:r>
              <a:rPr lang="en-US" sz="2800" dirty="0"/>
              <a:t> </a:t>
            </a:r>
            <a:r>
              <a:rPr lang="en-US" sz="2800" dirty="0" err="1"/>
              <a:t>va</a:t>
            </a:r>
            <a:r>
              <a:rPr lang="en-US" sz="2800" dirty="0"/>
              <a:t> </a:t>
            </a:r>
            <a:r>
              <a:rPr lang="en-US" sz="2800" dirty="0" err="1"/>
              <a:t>dispersiyadir</a:t>
            </a:r>
            <a:r>
              <a:rPr lang="en-US" sz="2800" dirty="0"/>
              <a:t>. (</a:t>
            </a:r>
            <a:r>
              <a:rPr lang="en-US" sz="2800" dirty="0" err="1"/>
              <a:t>Umum</a:t>
            </a:r>
            <a:r>
              <a:rPr lang="en-US" sz="2800" dirty="0"/>
              <a:t> </a:t>
            </a:r>
            <a:r>
              <a:rPr lang="en-US" sz="2800" dirty="0" err="1"/>
              <a:t>qabul</a:t>
            </a:r>
            <a:r>
              <a:rPr lang="en-US" sz="2800" dirty="0"/>
              <a:t> </a:t>
            </a:r>
            <a:r>
              <a:rPr lang="en-US" sz="2800" dirty="0" err="1"/>
              <a:t>qilingan</a:t>
            </a:r>
            <a:r>
              <a:rPr lang="en-US" sz="2800" dirty="0"/>
              <a:t> </a:t>
            </a:r>
            <a:r>
              <a:rPr lang="en-US" sz="2800" dirty="0" err="1"/>
              <a:t>formulaga</a:t>
            </a:r>
            <a:r>
              <a:rPr lang="en-US" sz="2800" dirty="0"/>
              <a:t> </a:t>
            </a:r>
            <a:r>
              <a:rPr lang="en-US" sz="2800" dirty="0" err="1"/>
              <a:t>binoan</a:t>
            </a:r>
            <a:r>
              <a:rPr lang="en-US" sz="2800" dirty="0"/>
              <a:t>  </a:t>
            </a:r>
            <a:r>
              <a:rPr lang="en-US" sz="2800" dirty="0" err="1"/>
              <a:t>dispersiya</a:t>
            </a:r>
            <a:r>
              <a:rPr lang="en-US" sz="2800" dirty="0"/>
              <a:t> - </a:t>
            </a:r>
            <a:r>
              <a:rPr lang="en-US" sz="2800" dirty="0" err="1"/>
              <a:t>har</a:t>
            </a:r>
            <a:r>
              <a:rPr lang="en-US" sz="2800" dirty="0"/>
              <a:t>  </a:t>
            </a:r>
            <a:r>
              <a:rPr lang="en-US" sz="2800" dirty="0" err="1"/>
              <a:t>bir</a:t>
            </a:r>
            <a:r>
              <a:rPr lang="en-US" sz="2800" dirty="0"/>
              <a:t>  </a:t>
            </a:r>
            <a:r>
              <a:rPr lang="en-US" sz="2800" dirty="0" err="1"/>
              <a:t>tasodifiy</a:t>
            </a:r>
            <a:r>
              <a:rPr lang="en-US" sz="2800" dirty="0"/>
              <a:t> </a:t>
            </a:r>
            <a:r>
              <a:rPr lang="en-US" sz="2800" dirty="0" err="1"/>
              <a:t>kattalik</a:t>
            </a:r>
            <a:r>
              <a:rPr lang="en-US" sz="2800" dirty="0"/>
              <a:t> </a:t>
            </a:r>
            <a:r>
              <a:rPr lang="en-US" sz="2800" dirty="0" err="1"/>
              <a:t>va</a:t>
            </a:r>
            <a:r>
              <a:rPr lang="en-US" sz="2800" dirty="0"/>
              <a:t>  </a:t>
            </a:r>
            <a:r>
              <a:rPr lang="en-US" sz="2800" dirty="0" err="1"/>
              <a:t>o’rtacha</a:t>
            </a:r>
            <a:r>
              <a:rPr lang="en-US" sz="2800" dirty="0"/>
              <a:t> </a:t>
            </a:r>
            <a:r>
              <a:rPr lang="en-US" sz="2800" dirty="0" err="1"/>
              <a:t>arifmetiklar</a:t>
            </a:r>
            <a:r>
              <a:rPr lang="en-US" sz="2800" dirty="0"/>
              <a:t> </a:t>
            </a:r>
            <a:r>
              <a:rPr lang="en-US" sz="2800" dirty="0" err="1"/>
              <a:t>farqi</a:t>
            </a:r>
            <a:r>
              <a:rPr lang="en-US" sz="2800" dirty="0"/>
              <a:t> </a:t>
            </a:r>
            <a:r>
              <a:rPr lang="en-US" sz="2800" dirty="0" err="1"/>
              <a:t>kvadratlarining</a:t>
            </a:r>
            <a:r>
              <a:rPr lang="en-US" sz="2800" dirty="0"/>
              <a:t> </a:t>
            </a:r>
            <a:r>
              <a:rPr lang="en-US" sz="2800" dirty="0" err="1"/>
              <a:t>o’rtacha</a:t>
            </a:r>
            <a:r>
              <a:rPr lang="en-US" sz="2800" dirty="0"/>
              <a:t> </a:t>
            </a:r>
            <a:r>
              <a:rPr lang="en-US" sz="2800" dirty="0" err="1"/>
              <a:t>arifmetik</a:t>
            </a:r>
            <a:r>
              <a:rPr lang="en-US" sz="2800" dirty="0"/>
              <a:t> </a:t>
            </a:r>
            <a:r>
              <a:rPr lang="en-US" sz="2800" dirty="0" err="1"/>
              <a:t>yig’indisi</a:t>
            </a:r>
            <a:r>
              <a:rPr lang="en-US" sz="2800" dirty="0"/>
              <a:t> </a:t>
            </a:r>
            <a:r>
              <a:rPr lang="en-US" sz="2800" dirty="0" err="1"/>
              <a:t>bo’lib</a:t>
            </a:r>
            <a:r>
              <a:rPr lang="en-US" sz="2800" dirty="0"/>
              <a:t>, u </a:t>
            </a:r>
            <a:r>
              <a:rPr lang="en-US" sz="2800" dirty="0" err="1"/>
              <a:t>ushbu</a:t>
            </a:r>
            <a:r>
              <a:rPr lang="en-US" sz="2800" dirty="0"/>
              <a:t> </a:t>
            </a:r>
            <a:r>
              <a:rPr lang="en-US" sz="2800" dirty="0" err="1"/>
              <a:t>tasodifiy</a:t>
            </a:r>
            <a:r>
              <a:rPr lang="en-US" sz="2800" dirty="0"/>
              <a:t> </a:t>
            </a:r>
            <a:r>
              <a:rPr lang="en-US" sz="2800" dirty="0" err="1"/>
              <a:t>kattalikni</a:t>
            </a:r>
            <a:r>
              <a:rPr lang="en-US" sz="2800" dirty="0"/>
              <a:t> </a:t>
            </a:r>
            <a:r>
              <a:rPr lang="en-US" sz="2800" dirty="0" err="1"/>
              <a:t>va</a:t>
            </a:r>
            <a:r>
              <a:rPr lang="en-US" sz="2800" dirty="0"/>
              <a:t> </a:t>
            </a:r>
            <a:r>
              <a:rPr lang="en-US" sz="2800" dirty="0" err="1"/>
              <a:t>tajribaning</a:t>
            </a:r>
            <a:r>
              <a:rPr lang="en-US" sz="2800" dirty="0"/>
              <a:t> </a:t>
            </a:r>
            <a:r>
              <a:rPr lang="en-US" sz="2800" dirty="0" err="1"/>
              <a:t>har</a:t>
            </a:r>
            <a:r>
              <a:rPr lang="en-US" sz="2800" dirty="0"/>
              <a:t> </a:t>
            </a:r>
            <a:r>
              <a:rPr lang="en-US" sz="2800" dirty="0" err="1"/>
              <a:t>bir</a:t>
            </a:r>
            <a:r>
              <a:rPr lang="en-US" sz="2800" dirty="0"/>
              <a:t> </a:t>
            </a:r>
            <a:r>
              <a:rPr lang="en-US" sz="2800" dirty="0" err="1"/>
              <a:t>natijasini</a:t>
            </a:r>
            <a:r>
              <a:rPr lang="en-US" sz="2800" dirty="0"/>
              <a:t> </a:t>
            </a:r>
            <a:r>
              <a:rPr lang="en-US" sz="2800" dirty="0" err="1"/>
              <a:t>tarqalishini</a:t>
            </a:r>
            <a:r>
              <a:rPr lang="en-US" sz="2800" dirty="0"/>
              <a:t> </a:t>
            </a:r>
            <a:r>
              <a:rPr lang="en-US" sz="2800" dirty="0" err="1"/>
              <a:t>tasniflaydi</a:t>
            </a:r>
            <a:r>
              <a:rPr lang="en-US" sz="2800" dirty="0" smtClean="0"/>
              <a:t>).</a:t>
            </a:r>
            <a:endParaRPr lang="en-US" sz="2600" dirty="0" smtClean="0"/>
          </a:p>
        </p:txBody>
      </p:sp>
    </p:spTree>
    <p:extLst>
      <p:ext uri="{BB962C8B-B14F-4D97-AF65-F5344CB8AC3E}">
        <p14:creationId xmlns:p14="http://schemas.microsoft.com/office/powerpoint/2010/main" val="2347953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466725"/>
            <a:ext cx="10925174" cy="5076825"/>
          </a:xfrm>
        </p:spPr>
        <p:txBody>
          <a:bodyPr>
            <a:noAutofit/>
          </a:bodyPr>
          <a:lstStyle/>
          <a:p>
            <a:pPr marL="0" indent="44767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arifmetik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nisbatan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olinganda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matematik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kutilma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ehtimolligi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mos</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doimiydir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ya’ni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matematik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kutilma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nolga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SHunday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arifmetik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tebranishlarini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tavsiflaydi</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44767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arifmetigining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dispersiyasidan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birmuncha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kichikdir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o`z</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navbatida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dispersiyasi</a:t>
            </a:r>
            <a:r>
              <a:rPr lang="en-US" sz="2800" dirty="0">
                <a:ea typeface="Times New Roman" panose="02020603050405020304" pitchFamily="18" charset="0"/>
                <a:cs typeface="Times New Roman" panose="02020603050405020304" pitchFamily="18" charset="0"/>
              </a:rPr>
              <a:t>  ham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kattalikdir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m</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emas</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balki</a:t>
            </a:r>
            <a:r>
              <a:rPr lang="en-US" sz="2800" dirty="0">
                <a:ea typeface="Times New Roman" panose="02020603050405020304" pitchFamily="18" charset="0"/>
                <a:cs typeface="Times New Roman" panose="02020603050405020304" pitchFamily="18" charset="0"/>
              </a:rPr>
              <a:t> m</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m</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ko’rinishida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yozilishi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kerak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yerda</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m</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aniqlanish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xatoliklari</a:t>
            </a:r>
            <a:r>
              <a:rPr lang="en-US" sz="2800" dirty="0">
                <a:ea typeface="Times New Roman" panose="02020603050405020304" pitchFamily="18" charset="0"/>
                <a:cs typeface="Times New Roman" panose="02020603050405020304" pitchFamily="18" charset="0"/>
              </a:rPr>
              <a:t>. </a:t>
            </a:r>
            <a:endParaRPr lang="en-US" sz="2800" dirty="0"/>
          </a:p>
        </p:txBody>
      </p:sp>
    </p:spTree>
    <p:extLst>
      <p:ext uri="{BB962C8B-B14F-4D97-AF65-F5344CB8AC3E}">
        <p14:creationId xmlns:p14="http://schemas.microsoft.com/office/powerpoint/2010/main" val="33192488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spcAft>
                <a:spcPts val="0"/>
              </a:spcAft>
              <a:buNone/>
            </a:pPr>
            <a:r>
              <a:rPr lang="en-US" sz="2700" dirty="0" err="1">
                <a:ea typeface="Times New Roman" panose="02020603050405020304" pitchFamily="18" charset="0"/>
                <a:cs typeface="Times New Roman" panose="02020603050405020304" pitchFamily="18" charset="0"/>
              </a:rPr>
              <a:t>Tasodifiy</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kattalikning</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xatoliklarini</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o’rtacha</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va</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kvadratik</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chetlanish</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ulushlarida</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o’lchanadi</a:t>
            </a:r>
            <a:r>
              <a:rPr lang="en-US" sz="2700" dirty="0">
                <a:ea typeface="Times New Roman" panose="02020603050405020304" pitchFamily="18" charset="0"/>
                <a:cs typeface="Times New Roman" panose="02020603050405020304" pitchFamily="18" charset="0"/>
              </a:rPr>
              <a:t>.  Agar </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30000" dirty="0">
                <a:ea typeface="Times New Roman" panose="02020603050405020304" pitchFamily="18" charset="0"/>
                <a:cs typeface="Times New Roman" panose="02020603050405020304" pitchFamily="18" charset="0"/>
              </a:rPr>
              <a:t>*</a:t>
            </a:r>
            <a:r>
              <a:rPr lang="en-US" sz="2700" baseline="-25000" dirty="0">
                <a:ea typeface="Times New Roman" panose="02020603050405020304" pitchFamily="18" charset="0"/>
                <a:cs typeface="Times New Roman" panose="02020603050405020304" pitchFamily="18" charset="0"/>
              </a:rPr>
              <a:t>m</a:t>
            </a:r>
            <a:r>
              <a:rPr lang="en-US" sz="2700" dirty="0">
                <a:ea typeface="Times New Roman" panose="02020603050405020304" pitchFamily="18" charset="0"/>
                <a:cs typeface="Times New Roman" panose="02020603050405020304" pitchFamily="18" charset="0"/>
              </a:rPr>
              <a:t> - </a:t>
            </a:r>
            <a:r>
              <a:rPr lang="en-US" sz="2700" dirty="0" err="1">
                <a:ea typeface="Times New Roman" panose="02020603050405020304" pitchFamily="18" charset="0"/>
                <a:cs typeface="Times New Roman" panose="02020603050405020304" pitchFamily="18" charset="0"/>
              </a:rPr>
              <a:t>o’rtacha</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arifmetikning</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o’rtacha</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kvadratik</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chetlanishlari</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bo’lsa</a:t>
            </a:r>
            <a:r>
              <a:rPr lang="en-US" sz="2700" dirty="0">
                <a:ea typeface="Times New Roman" panose="02020603050405020304" pitchFamily="18" charset="0"/>
                <a:cs typeface="Times New Roman" panose="02020603050405020304" pitchFamily="18" charset="0"/>
              </a:rPr>
              <a:t>, </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dirty="0">
                <a:ea typeface="Times New Roman" panose="02020603050405020304" pitchFamily="18" charset="0"/>
                <a:cs typeface="Times New Roman" panose="02020603050405020304" pitchFamily="18" charset="0"/>
              </a:rPr>
              <a:t>m</a:t>
            </a:r>
            <a:r>
              <a:rPr lang="en-US" sz="2700" baseline="30000" dirty="0">
                <a:ea typeface="Times New Roman" panose="02020603050405020304" pitchFamily="18" charset="0"/>
                <a:cs typeface="Times New Roman" panose="02020603050405020304" pitchFamily="18" charset="0"/>
              </a:rPr>
              <a:t>*</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o’rniga</a:t>
            </a:r>
            <a:r>
              <a:rPr lang="en-US" sz="2700" dirty="0">
                <a:ea typeface="Times New Roman" panose="02020603050405020304" pitchFamily="18" charset="0"/>
                <a:cs typeface="Times New Roman" panose="02020603050405020304" pitchFamily="18" charset="0"/>
              </a:rPr>
              <a:t> 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30000" dirty="0">
                <a:ea typeface="Times New Roman" panose="02020603050405020304" pitchFamily="18" charset="0"/>
                <a:cs typeface="Times New Roman" panose="02020603050405020304" pitchFamily="18" charset="0"/>
              </a:rPr>
              <a:t>*</a:t>
            </a:r>
            <a:r>
              <a:rPr lang="en-US" sz="2700" baseline="-25000" dirty="0">
                <a:ea typeface="Times New Roman" panose="02020603050405020304" pitchFamily="18" charset="0"/>
                <a:cs typeface="Times New Roman" panose="02020603050405020304" pitchFamily="18" charset="0"/>
              </a:rPr>
              <a:t>m</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yoziladi</a:t>
            </a:r>
            <a:r>
              <a:rPr lang="en-US" sz="2700" dirty="0">
                <a:ea typeface="Times New Roman" panose="02020603050405020304" pitchFamily="18" charset="0"/>
                <a:cs typeface="Times New Roman" panose="02020603050405020304" pitchFamily="18" charset="0"/>
              </a:rPr>
              <a:t>. Bu </a:t>
            </a:r>
            <a:r>
              <a:rPr lang="en-US" sz="2700" dirty="0" err="1">
                <a:ea typeface="Times New Roman" panose="02020603050405020304" pitchFamily="18" charset="0"/>
                <a:cs typeface="Times New Roman" panose="02020603050405020304" pitchFamily="18" charset="0"/>
              </a:rPr>
              <a:t>yerda</a:t>
            </a:r>
            <a:r>
              <a:rPr lang="en-US" sz="2700" dirty="0">
                <a:ea typeface="Times New Roman" panose="02020603050405020304" pitchFamily="18" charset="0"/>
                <a:cs typeface="Times New Roman" panose="02020603050405020304" pitchFamily="18" charset="0"/>
              </a:rPr>
              <a:t>: 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700" dirty="0">
                <a:ea typeface="Times New Roman" panose="02020603050405020304" pitchFamily="18" charset="0"/>
                <a:cs typeface="Times New Roman" panose="02020603050405020304" pitchFamily="18" charset="0"/>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dirty="0">
                <a:ea typeface="Times New Roman" panose="02020603050405020304" pitchFamily="18" charset="0"/>
                <a:cs typeface="Times New Roman" panose="02020603050405020304" pitchFamily="18" charset="0"/>
              </a:rPr>
              <a:t>m</a:t>
            </a:r>
            <a:r>
              <a:rPr lang="en-US" sz="2700" baseline="30000" dirty="0">
                <a:ea typeface="Times New Roman" panose="02020603050405020304" pitchFamily="18" charset="0"/>
                <a:cs typeface="Times New Roman" panose="02020603050405020304" pitchFamily="18" charset="0"/>
              </a:rPr>
              <a:t>*</a:t>
            </a:r>
            <a:r>
              <a:rPr lang="en-US" sz="2700" dirty="0">
                <a:ea typeface="Times New Roman" panose="02020603050405020304" pitchFamily="18" charset="0"/>
                <a:cs typeface="Times New Roman" panose="02020603050405020304" pitchFamily="18" charset="0"/>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30000" dirty="0">
                <a:ea typeface="Times New Roman" panose="02020603050405020304" pitchFamily="18" charset="0"/>
                <a:cs typeface="Times New Roman" panose="02020603050405020304" pitchFamily="18" charset="0"/>
              </a:rPr>
              <a:t>*</a:t>
            </a:r>
            <a:r>
              <a:rPr lang="en-US" sz="2700" baseline="-25000" dirty="0">
                <a:ea typeface="Times New Roman" panose="02020603050405020304" pitchFamily="18" charset="0"/>
                <a:cs typeface="Times New Roman" panose="02020603050405020304" pitchFamily="18" charset="0"/>
              </a:rPr>
              <a:t>m</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yoki</a:t>
            </a:r>
            <a:r>
              <a:rPr lang="en-US" sz="2700" dirty="0">
                <a:ea typeface="Times New Roman" panose="02020603050405020304" pitchFamily="18" charset="0"/>
                <a:cs typeface="Times New Roman" panose="02020603050405020304" pitchFamily="18" charset="0"/>
              </a:rPr>
              <a:t> </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err="1">
                <a:ea typeface="Times New Roman" panose="02020603050405020304" pitchFamily="18" charset="0"/>
                <a:cs typeface="Times New Roman" panose="02020603050405020304" pitchFamily="18" charset="0"/>
              </a:rPr>
              <a:t>i</a:t>
            </a:r>
            <a:r>
              <a:rPr lang="en-US" sz="2700" baseline="30000" dirty="0">
                <a:ea typeface="Times New Roman" panose="02020603050405020304" pitchFamily="18" charset="0"/>
                <a:cs typeface="Times New Roman" panose="02020603050405020304" pitchFamily="18" charset="0"/>
              </a:rPr>
              <a:t>*</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o’rniga</a:t>
            </a:r>
            <a:r>
              <a:rPr lang="en-US" sz="2700" dirty="0">
                <a:ea typeface="Times New Roman" panose="02020603050405020304" pitchFamily="18" charset="0"/>
                <a:cs typeface="Times New Roman" panose="02020603050405020304" pitchFamily="18" charset="0"/>
              </a:rPr>
              <a:t> 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err="1">
                <a:ea typeface="Times New Roman" panose="02020603050405020304" pitchFamily="18" charset="0"/>
                <a:cs typeface="Times New Roman" panose="02020603050405020304" pitchFamily="18" charset="0"/>
              </a:rPr>
              <a:t>i</a:t>
            </a:r>
            <a:r>
              <a:rPr lang="en-US" sz="2700" baseline="30000" dirty="0">
                <a:ea typeface="Times New Roman" panose="02020603050405020304" pitchFamily="18" charset="0"/>
                <a:cs typeface="Times New Roman" panose="02020603050405020304" pitchFamily="18" charset="0"/>
              </a:rPr>
              <a:t>*</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yoziladi</a:t>
            </a:r>
            <a:r>
              <a:rPr lang="en-US" sz="2700" dirty="0">
                <a:ea typeface="Times New Roman" panose="02020603050405020304" pitchFamily="18" charset="0"/>
                <a:cs typeface="Times New Roman" panose="02020603050405020304" pitchFamily="18" charset="0"/>
              </a:rPr>
              <a:t>. Bu </a:t>
            </a:r>
            <a:r>
              <a:rPr lang="en-US" sz="2700" dirty="0" err="1">
                <a:ea typeface="Times New Roman" panose="02020603050405020304" pitchFamily="18" charset="0"/>
                <a:cs typeface="Times New Roman" panose="02020603050405020304" pitchFamily="18" charset="0"/>
              </a:rPr>
              <a:t>xolda</a:t>
            </a:r>
            <a:r>
              <a:rPr lang="en-GB" sz="2700" dirty="0">
                <a:ea typeface="Times New Roman" panose="02020603050405020304" pitchFamily="18" charset="0"/>
                <a:cs typeface="Times New Roman" panose="02020603050405020304" pitchFamily="18" charset="0"/>
              </a:rPr>
              <a:t> 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en-GB" sz="2700" dirty="0">
                <a:ea typeface="Times New Roman" panose="02020603050405020304" pitchFamily="18" charset="0"/>
                <a:cs typeface="Times New Roman" panose="02020603050405020304" pitchFamily="18" charset="0"/>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err="1">
                <a:ea typeface="Times New Roman" panose="02020603050405020304" pitchFamily="18" charset="0"/>
                <a:cs typeface="Times New Roman" panose="02020603050405020304" pitchFamily="18" charset="0"/>
              </a:rPr>
              <a:t>i</a:t>
            </a:r>
            <a:r>
              <a:rPr lang="en-US" sz="2700" baseline="30000" dirty="0">
                <a:ea typeface="Times New Roman" panose="02020603050405020304" pitchFamily="18" charset="0"/>
                <a:cs typeface="Times New Roman" panose="02020603050405020304" pitchFamily="18" charset="0"/>
              </a:rPr>
              <a:t>*</a:t>
            </a:r>
            <a:r>
              <a:rPr lang="en-GB" sz="2700" dirty="0">
                <a:ea typeface="Times New Roman" panose="02020603050405020304" pitchFamily="18" charset="0"/>
                <a:cs typeface="Times New Roman" panose="02020603050405020304" pitchFamily="18" charset="0"/>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err="1">
                <a:ea typeface="Times New Roman" panose="02020603050405020304" pitchFamily="18" charset="0"/>
                <a:cs typeface="Times New Roman" panose="02020603050405020304" pitchFamily="18" charset="0"/>
              </a:rPr>
              <a:t>i</a:t>
            </a:r>
            <a:r>
              <a:rPr lang="en-US" sz="2700" baseline="30000" dirty="0">
                <a:ea typeface="Times New Roman" panose="02020603050405020304" pitchFamily="18" charset="0"/>
                <a:cs typeface="Times New Roman" panose="02020603050405020304" pitchFamily="18" charset="0"/>
              </a:rPr>
              <a:t>*</a:t>
            </a:r>
            <a:r>
              <a:rPr lang="en-US" sz="2700" dirty="0">
                <a:ea typeface="Times New Roman" panose="02020603050405020304" pitchFamily="18" charset="0"/>
                <a:cs typeface="Times New Roman" panose="02020603050405020304" pitchFamily="18" charset="0"/>
              </a:rPr>
              <a:t> b</a:t>
            </a:r>
            <a:r>
              <a:rPr lang="en-GB" sz="2700" dirty="0">
                <a:ea typeface="Times New Roman" panose="02020603050405020304" pitchFamily="18" charset="0"/>
                <a:cs typeface="Times New Roman" panose="02020603050405020304" pitchFamily="18" charset="0"/>
              </a:rPr>
              <a:t>o’</a:t>
            </a:r>
            <a:r>
              <a:rPr lang="en-US" sz="2700" dirty="0" err="1">
                <a:ea typeface="Times New Roman" panose="02020603050405020304" pitchFamily="18" charset="0"/>
                <a:cs typeface="Times New Roman" panose="02020603050405020304" pitchFamily="18" charset="0"/>
              </a:rPr>
              <a:t>ladi</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SHundan</a:t>
            </a:r>
            <a:r>
              <a:rPr lang="en-GB" sz="2700" dirty="0">
                <a:ea typeface="Times New Roman" panose="02020603050405020304" pitchFamily="18" charset="0"/>
                <a:cs typeface="Times New Roman" panose="02020603050405020304" pitchFamily="18" charset="0"/>
              </a:rPr>
              <a:t> m</a:t>
            </a:r>
            <a:r>
              <a:rPr lang="en-US" sz="2700" baseline="30000" dirty="0">
                <a:ea typeface="Times New Roman" panose="02020603050405020304" pitchFamily="18" charset="0"/>
                <a:cs typeface="Times New Roman" panose="02020603050405020304" pitchFamily="18" charset="0"/>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GB" sz="2700" dirty="0">
                <a:ea typeface="Times New Roman" panose="02020603050405020304" pitchFamily="18" charset="0"/>
                <a:cs typeface="Times New Roman" panose="02020603050405020304" pitchFamily="18" charset="0"/>
              </a:rPr>
              <a:t>m</a:t>
            </a:r>
            <a:r>
              <a:rPr lang="en-US" sz="2700" baseline="30000" dirty="0">
                <a:ea typeface="Times New Roman" panose="02020603050405020304" pitchFamily="18" charset="0"/>
                <a:cs typeface="Times New Roman" panose="02020603050405020304" pitchFamily="18" charset="0"/>
              </a:rPr>
              <a:t>*</a:t>
            </a:r>
            <a:r>
              <a:rPr lang="en-GB" sz="2700" dirty="0">
                <a:ea typeface="Times New Roman" panose="02020603050405020304" pitchFamily="18" charset="0"/>
                <a:cs typeface="Times New Roman" panose="02020603050405020304" pitchFamily="18" charset="0"/>
              </a:rPr>
              <a:t>= m</a:t>
            </a:r>
            <a:r>
              <a:rPr lang="en-US" sz="2700" baseline="30000" dirty="0">
                <a:ea typeface="Times New Roman" panose="02020603050405020304" pitchFamily="18" charset="0"/>
                <a:cs typeface="Times New Roman" panose="02020603050405020304" pitchFamily="18" charset="0"/>
              </a:rPr>
              <a:t>*</a:t>
            </a:r>
            <a:r>
              <a:rPr lang="en-US" sz="2700" dirty="0">
                <a:ea typeface="Times New Roman" panose="02020603050405020304" pitchFamily="18" charset="0"/>
                <a:cs typeface="Times New Roman" panose="02020603050405020304" pitchFamily="18" charset="0"/>
                <a:sym typeface="Symbol" panose="05050102010706020507" pitchFamily="18" charset="2"/>
              </a:rPr>
              <a:t></a:t>
            </a:r>
            <a:r>
              <a:rPr lang="en-GB" sz="2700" dirty="0">
                <a:ea typeface="Times New Roman" panose="02020603050405020304" pitchFamily="18" charset="0"/>
                <a:cs typeface="Times New Roman" panose="02020603050405020304" pitchFamily="18" charset="0"/>
              </a:rPr>
              <a:t>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30000" dirty="0">
                <a:ea typeface="Times New Roman" panose="02020603050405020304" pitchFamily="18" charset="0"/>
                <a:cs typeface="Times New Roman" panose="02020603050405020304" pitchFamily="18" charset="0"/>
              </a:rPr>
              <a:t>*</a:t>
            </a:r>
            <a:r>
              <a:rPr lang="en-US" sz="2700" baseline="-25000" dirty="0">
                <a:ea typeface="Times New Roman" panose="02020603050405020304" pitchFamily="18" charset="0"/>
                <a:cs typeface="Times New Roman" panose="02020603050405020304" pitchFamily="18" charset="0"/>
              </a:rPr>
              <a:t>m</a:t>
            </a:r>
            <a:r>
              <a:rPr lang="en-GB" sz="2700" dirty="0">
                <a:ea typeface="Times New Roman" panose="02020603050405020304" pitchFamily="18" charset="0"/>
                <a:cs typeface="Times New Roman" panose="02020603050405020304" pitchFamily="18" charset="0"/>
              </a:rPr>
              <a:t>; </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err="1">
                <a:ea typeface="Times New Roman" panose="02020603050405020304" pitchFamily="18" charset="0"/>
                <a:cs typeface="Times New Roman" panose="02020603050405020304" pitchFamily="18" charset="0"/>
              </a:rPr>
              <a:t>i</a:t>
            </a:r>
            <a:r>
              <a:rPr lang="en-US" sz="2700" baseline="30000" dirty="0">
                <a:ea typeface="Times New Roman" panose="02020603050405020304" pitchFamily="18" charset="0"/>
                <a:cs typeface="Times New Roman" panose="02020603050405020304" pitchFamily="18" charset="0"/>
              </a:rPr>
              <a:t>*</a:t>
            </a:r>
            <a:r>
              <a:rPr lang="en-US" sz="2700" dirty="0">
                <a:ea typeface="Times New Roman" panose="02020603050405020304" pitchFamily="18" charset="0"/>
                <a:cs typeface="Times New Roman" panose="02020603050405020304" pitchFamily="18" charset="0"/>
                <a:sym typeface="Symbol" panose="05050102010706020507" pitchFamily="18" charset="2"/>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err="1">
                <a:ea typeface="Times New Roman" panose="02020603050405020304" pitchFamily="18" charset="0"/>
                <a:cs typeface="Times New Roman" panose="02020603050405020304" pitchFamily="18" charset="0"/>
              </a:rPr>
              <a:t>i</a:t>
            </a:r>
            <a:r>
              <a:rPr lang="en-US" sz="2700" baseline="30000" dirty="0">
                <a:ea typeface="Times New Roman" panose="02020603050405020304" pitchFamily="18" charset="0"/>
                <a:cs typeface="Times New Roman" panose="02020603050405020304" pitchFamily="18" charset="0"/>
              </a:rPr>
              <a:t>*</a:t>
            </a:r>
            <a:r>
              <a:rPr lang="en-US" sz="2700" dirty="0">
                <a:ea typeface="Times New Roman" panose="02020603050405020304" pitchFamily="18" charset="0"/>
                <a:cs typeface="Times New Roman" panose="02020603050405020304" pitchFamily="18" charset="0"/>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err="1">
                <a:ea typeface="Times New Roman" panose="02020603050405020304" pitchFamily="18" charset="0"/>
                <a:cs typeface="Times New Roman" panose="02020603050405020304" pitchFamily="18" charset="0"/>
              </a:rPr>
              <a:t>i</a:t>
            </a:r>
            <a:r>
              <a:rPr lang="en-US" sz="2700" baseline="30000" dirty="0">
                <a:ea typeface="Times New Roman" panose="02020603050405020304" pitchFamily="18" charset="0"/>
                <a:cs typeface="Times New Roman" panose="02020603050405020304" pitchFamily="18" charset="0"/>
              </a:rPr>
              <a:t>*</a:t>
            </a:r>
            <a:r>
              <a:rPr lang="en-US" sz="2700" dirty="0">
                <a:ea typeface="Times New Roman" panose="02020603050405020304" pitchFamily="18" charset="0"/>
                <a:cs typeface="Times New Roman" panose="02020603050405020304" pitchFamily="18" charset="0"/>
                <a:sym typeface="Symbol" panose="05050102010706020507" pitchFamily="18" charset="2"/>
              </a:rPr>
              <a:t></a:t>
            </a:r>
            <a:r>
              <a:rPr lang="en-GB" sz="2700" dirty="0">
                <a:ea typeface="Times New Roman" panose="02020603050405020304" pitchFamily="18" charset="0"/>
                <a:cs typeface="Times New Roman" panose="02020603050405020304" pitchFamily="18" charset="0"/>
              </a:rPr>
              <a:t>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30000" dirty="0">
                <a:ea typeface="Times New Roman" panose="02020603050405020304" pitchFamily="18" charset="0"/>
                <a:cs typeface="Times New Roman" panose="02020603050405020304" pitchFamily="18" charset="0"/>
              </a:rPr>
              <a:t>*</a:t>
            </a:r>
            <a:r>
              <a:rPr lang="en-US"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err="1">
                <a:ea typeface="Times New Roman" panose="02020603050405020304" pitchFamily="18" charset="0"/>
                <a:cs typeface="Times New Roman" panose="02020603050405020304" pitchFamily="18" charset="0"/>
              </a:rPr>
              <a:t>i</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kelib</a:t>
            </a:r>
            <a:r>
              <a:rPr lang="en-US" sz="2700" dirty="0">
                <a:ea typeface="Times New Roman" panose="02020603050405020304" pitchFamily="18" charset="0"/>
                <a:cs typeface="Times New Roman" panose="02020603050405020304" pitchFamily="18" charset="0"/>
              </a:rPr>
              <a:t> chi</a:t>
            </a:r>
            <a:r>
              <a:rPr lang="en-GB" sz="2700" dirty="0">
                <a:ea typeface="Times New Roman" panose="02020603050405020304" pitchFamily="18" charset="0"/>
                <a:cs typeface="Times New Roman" panose="02020603050405020304" pitchFamily="18" charset="0"/>
              </a:rPr>
              <a:t>q</a:t>
            </a:r>
            <a:r>
              <a:rPr lang="en-US" sz="2700" dirty="0" err="1">
                <a:ea typeface="Times New Roman" panose="02020603050405020304" pitchFamily="18" charset="0"/>
                <a:cs typeface="Times New Roman" panose="02020603050405020304" pitchFamily="18" charset="0"/>
              </a:rPr>
              <a:t>adi</a:t>
            </a:r>
            <a:r>
              <a:rPr lang="en-US" sz="2700" dirty="0">
                <a:ea typeface="Times New Roman" panose="02020603050405020304" pitchFamily="18" charset="0"/>
                <a:cs typeface="Times New Roman" panose="02020603050405020304" pitchFamily="18" charset="0"/>
              </a:rPr>
              <a:t> [6]</a:t>
            </a:r>
            <a:r>
              <a:rPr lang="en-GB" sz="2700" dirty="0">
                <a:ea typeface="Times New Roman" panose="02020603050405020304" pitchFamily="18" charset="0"/>
                <a:cs typeface="Times New Roman" panose="02020603050405020304" pitchFamily="18" charset="0"/>
              </a:rPr>
              <a:t>.     </a:t>
            </a:r>
            <a:endParaRPr lang="ru-RU" sz="27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GB" sz="2700" dirty="0">
                <a:ea typeface="Times New Roman" panose="02020603050405020304" pitchFamily="18" charset="0"/>
                <a:cs typeface="Times New Roman" panose="02020603050405020304" pitchFamily="18" charset="0"/>
              </a:rPr>
              <a:t> 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ru-RU" sz="2700" dirty="0">
                <a:ea typeface="Times New Roman" panose="02020603050405020304" pitchFamily="18" charset="0"/>
                <a:cs typeface="Times New Roman" panose="02020603050405020304" pitchFamily="18" charset="0"/>
              </a:rPr>
              <a:t> </a:t>
            </a:r>
            <a:r>
              <a:rPr lang="en-US" sz="2700" dirty="0">
                <a:ea typeface="Times New Roman" panose="02020603050405020304" pitchFamily="18" charset="0"/>
                <a:cs typeface="Times New Roman" panose="02020603050405020304" pitchFamily="18" charset="0"/>
              </a:rPr>
              <a:t>argument </a:t>
            </a:r>
            <a:r>
              <a:rPr lang="en-US" sz="2700" dirty="0" err="1">
                <a:ea typeface="Times New Roman" panose="02020603050405020304" pitchFamily="18" charset="0"/>
                <a:cs typeface="Times New Roman" panose="02020603050405020304" pitchFamily="18" charset="0"/>
              </a:rPr>
              <a:t>bilan</a:t>
            </a:r>
            <a:r>
              <a:rPr lang="en-US" sz="2700" dirty="0">
                <a:ea typeface="Times New Roman" panose="02020603050405020304" pitchFamily="18" charset="0"/>
                <a:cs typeface="Times New Roman" panose="02020603050405020304" pitchFamily="18" charset="0"/>
              </a:rPr>
              <a:t> </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GB" sz="2700" dirty="0">
                <a:ea typeface="Times New Roman" panose="02020603050405020304" pitchFamily="18" charset="0"/>
                <a:cs typeface="Times New Roman" panose="02020603050405020304" pitchFamily="18" charset="0"/>
              </a:rPr>
              <a:t>m</a:t>
            </a:r>
            <a:r>
              <a:rPr lang="en-US" sz="2700" baseline="30000" dirty="0">
                <a:ea typeface="Times New Roman" panose="02020603050405020304" pitchFamily="18" charset="0"/>
                <a:cs typeface="Times New Roman" panose="02020603050405020304" pitchFamily="18" charset="0"/>
              </a:rPr>
              <a:t>*</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va</a:t>
            </a:r>
            <a:r>
              <a:rPr lang="en-US" sz="2700" dirty="0">
                <a:ea typeface="Times New Roman" panose="02020603050405020304" pitchFamily="18" charset="0"/>
                <a:cs typeface="Times New Roman" panose="02020603050405020304" pitchFamily="18" charset="0"/>
              </a:rPr>
              <a:t> </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30000" dirty="0">
                <a:ea typeface="Times New Roman" panose="02020603050405020304" pitchFamily="18" charset="0"/>
                <a:cs typeface="Times New Roman" panose="02020603050405020304" pitchFamily="18" charset="0"/>
              </a:rPr>
              <a:t>*</a:t>
            </a:r>
            <a:r>
              <a:rPr lang="en-US" sz="2700" baseline="-25000" dirty="0">
                <a:ea typeface="Times New Roman" panose="02020603050405020304" pitchFamily="18" charset="0"/>
                <a:cs typeface="Times New Roman" panose="02020603050405020304" pitchFamily="18" charset="0"/>
              </a:rPr>
              <a:t>m</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munosabatlarini</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va</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tajribalarning</a:t>
            </a:r>
            <a:r>
              <a:rPr lang="en-US" sz="2700" dirty="0">
                <a:ea typeface="Times New Roman" panose="02020603050405020304" pitchFamily="18" charset="0"/>
                <a:cs typeface="Times New Roman" panose="02020603050405020304" pitchFamily="18" charset="0"/>
              </a:rPr>
              <a:t> k</a:t>
            </a:r>
            <a:r>
              <a:rPr lang="en-GB" sz="2700" dirty="0">
                <a:ea typeface="Times New Roman" panose="02020603050405020304" pitchFamily="18" charset="0"/>
                <a:cs typeface="Times New Roman" panose="02020603050405020304" pitchFamily="18" charset="0"/>
              </a:rPr>
              <a:t>o’</a:t>
            </a:r>
            <a:r>
              <a:rPr lang="en-US" sz="2700" dirty="0" err="1">
                <a:ea typeface="Times New Roman" panose="02020603050405020304" pitchFamily="18" charset="0"/>
                <a:cs typeface="Times New Roman" panose="02020603050405020304" pitchFamily="18" charset="0"/>
              </a:rPr>
              <a:t>plab</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sonida</a:t>
            </a:r>
            <a:r>
              <a:rPr lang="en-US" sz="2700" dirty="0">
                <a:ea typeface="Times New Roman" panose="02020603050405020304" pitchFamily="18" charset="0"/>
                <a:cs typeface="Times New Roman" panose="02020603050405020304" pitchFamily="18" charset="0"/>
              </a:rPr>
              <a:t> </a:t>
            </a:r>
            <a:r>
              <a:rPr lang="en-US" sz="2700" dirty="0">
                <a:ea typeface="Times New Roman" panose="02020603050405020304" pitchFamily="18" charset="0"/>
                <a:cs typeface="Times New Roman" panose="02020603050405020304" pitchFamily="18" charset="0"/>
                <a:sym typeface="Symbol" panose="05050102010706020507" pitchFamily="18" charset="2"/>
              </a:rPr>
              <a:t></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err="1">
                <a:ea typeface="Times New Roman" panose="02020603050405020304" pitchFamily="18" charset="0"/>
                <a:cs typeface="Times New Roman" panose="02020603050405020304" pitchFamily="18" charset="0"/>
              </a:rPr>
              <a:t>i</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va</a:t>
            </a:r>
            <a:r>
              <a:rPr lang="en-US" sz="2700" dirty="0">
                <a:ea typeface="Times New Roman" panose="02020603050405020304" pitchFamily="18" charset="0"/>
                <a:cs typeface="Times New Roman" panose="02020603050405020304" pitchFamily="18" charset="0"/>
              </a:rPr>
              <a:t> </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30000" dirty="0">
                <a:ea typeface="Times New Roman" panose="02020603050405020304" pitchFamily="18" charset="0"/>
                <a:cs typeface="Times New Roman" panose="02020603050405020304" pitchFamily="18" charset="0"/>
              </a:rPr>
              <a:t>*</a:t>
            </a:r>
            <a:r>
              <a:rPr lang="en-US"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err="1">
                <a:ea typeface="Times New Roman" panose="02020603050405020304" pitchFamily="18" charset="0"/>
                <a:cs typeface="Times New Roman" panose="02020603050405020304" pitchFamily="18" charset="0"/>
              </a:rPr>
              <a:t>i</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tavsiflanadi</a:t>
            </a:r>
            <a:r>
              <a:rPr lang="en-GB"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tajribalarning</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cheklangan</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sonida</a:t>
            </a:r>
            <a:r>
              <a:rPr lang="en-GB" sz="2700" dirty="0">
                <a:ea typeface="Times New Roman" panose="02020603050405020304" pitchFamily="18" charset="0"/>
                <a:cs typeface="Times New Roman" panose="02020603050405020304" pitchFamily="18" charset="0"/>
              </a:rPr>
              <a:t> 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ru-RU" sz="2700" dirty="0">
                <a:ea typeface="Times New Roman" panose="02020603050405020304" pitchFamily="18" charset="0"/>
                <a:cs typeface="Times New Roman" panose="02020603050405020304" pitchFamily="18" charset="0"/>
              </a:rPr>
              <a:t> </a:t>
            </a:r>
            <a:r>
              <a:rPr lang="en-GB" sz="2700" dirty="0">
                <a:ea typeface="Times New Roman" panose="02020603050405020304" pitchFamily="18" charset="0"/>
                <a:cs typeface="Times New Roman" panose="02020603050405020304" pitchFamily="18" charset="0"/>
              </a:rPr>
              <a:t>o’</a:t>
            </a:r>
            <a:r>
              <a:rPr lang="en-US" sz="2700" dirty="0" err="1">
                <a:ea typeface="Times New Roman" panose="02020603050405020304" pitchFamily="18" charset="0"/>
                <a:cs typeface="Times New Roman" panose="02020603050405020304" pitchFamily="18" charset="0"/>
              </a:rPr>
              <a:t>rniga</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Styudent</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koeffitsienti</a:t>
            </a:r>
            <a:r>
              <a:rPr lang="en-US" sz="2700" dirty="0">
                <a:ea typeface="Times New Roman" panose="02020603050405020304" pitchFamily="18" charset="0"/>
                <a:cs typeface="Times New Roman" panose="02020603050405020304" pitchFamily="18" charset="0"/>
              </a:rPr>
              <a:t> - </a:t>
            </a:r>
            <a:r>
              <a:rPr lang="en-GB" sz="2700" dirty="0">
                <a:ea typeface="Times New Roman" panose="02020603050405020304" pitchFamily="18" charset="0"/>
                <a:cs typeface="Times New Roman" panose="02020603050405020304" pitchFamily="18" charset="0"/>
              </a:rPr>
              <a:t>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a:ea typeface="Times New Roman" panose="02020603050405020304" pitchFamily="18" charset="0"/>
                <a:cs typeface="Times New Roman" panose="02020603050405020304" pitchFamily="18" charset="0"/>
              </a:rPr>
              <a:t>n </a:t>
            </a:r>
            <a:r>
              <a:rPr lang="en-US" sz="2700" dirty="0" err="1">
                <a:ea typeface="Times New Roman" panose="02020603050405020304" pitchFamily="18" charset="0"/>
                <a:cs typeface="Times New Roman" panose="02020603050405020304" pitchFamily="18" charset="0"/>
              </a:rPr>
              <a:t>ni</a:t>
            </a:r>
            <a:r>
              <a:rPr lang="en-US" sz="2700" dirty="0">
                <a:ea typeface="Times New Roman" panose="02020603050405020304" pitchFamily="18" charset="0"/>
                <a:cs typeface="Times New Roman" panose="02020603050405020304" pitchFamily="18" charset="0"/>
              </a:rPr>
              <a:t> </a:t>
            </a:r>
            <a:r>
              <a:rPr lang="en-US" sz="2700" dirty="0" err="1">
                <a:ea typeface="Times New Roman" panose="02020603050405020304" pitchFamily="18" charset="0"/>
                <a:cs typeface="Times New Roman" panose="02020603050405020304" pitchFamily="18" charset="0"/>
              </a:rPr>
              <a:t>ishlatiladi</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Uning</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qiymatini</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jadvaldan</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tajribalar</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soni</a:t>
            </a:r>
            <a:r>
              <a:rPr lang="en-GB" sz="2700" dirty="0">
                <a:ea typeface="Times New Roman" panose="02020603050405020304" pitchFamily="18" charset="0"/>
                <a:cs typeface="Times New Roman" panose="02020603050405020304" pitchFamily="18" charset="0"/>
              </a:rPr>
              <a:t> n </a:t>
            </a:r>
            <a:r>
              <a:rPr lang="en-GB" sz="2700" dirty="0" err="1">
                <a:ea typeface="Times New Roman" panose="02020603050405020304" pitchFamily="18" charset="0"/>
                <a:cs typeface="Times New Roman" panose="02020603050405020304" pitchFamily="18" charset="0"/>
              </a:rPr>
              <a:t>va</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ishonarli</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ehtimollik</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qiymati</a:t>
            </a:r>
            <a:r>
              <a:rPr lang="en-GB" sz="2700" dirty="0">
                <a:ea typeface="Times New Roman" panose="02020603050405020304" pitchFamily="18" charset="0"/>
                <a:cs typeface="Times New Roman" panose="02020603050405020304" pitchFamily="18" charset="0"/>
              </a:rPr>
              <a:t> </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ru-RU"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ga</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bog’liq</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ravishda</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aniqlanadi</a:t>
            </a:r>
            <a:r>
              <a:rPr lang="en-GB" sz="2700" dirty="0">
                <a:ea typeface="Times New Roman" panose="02020603050405020304" pitchFamily="18" charset="0"/>
                <a:cs typeface="Times New Roman" panose="02020603050405020304" pitchFamily="18" charset="0"/>
              </a:rPr>
              <a:t>. 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ru-RU"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argumentni</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shuningdek</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jadvaldan</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aniqlanadi</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lekin</a:t>
            </a:r>
            <a:r>
              <a:rPr lang="en-GB" sz="2700" dirty="0">
                <a:ea typeface="Times New Roman" panose="02020603050405020304" pitchFamily="18" charset="0"/>
                <a:cs typeface="Times New Roman" panose="02020603050405020304" pitchFamily="18" charset="0"/>
              </a:rPr>
              <a:t> u </a:t>
            </a:r>
            <a:r>
              <a:rPr lang="en-GB" sz="2700" dirty="0" err="1">
                <a:ea typeface="Times New Roman" panose="02020603050405020304" pitchFamily="18" charset="0"/>
                <a:cs typeface="Times New Roman" panose="02020603050405020304" pitchFamily="18" charset="0"/>
              </a:rPr>
              <a:t>faqat</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ishonarli</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ehtimollik</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kattaligiga</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bog’liq</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bo’ladi</a:t>
            </a:r>
            <a:r>
              <a:rPr lang="en-GB" sz="2700" dirty="0">
                <a:ea typeface="Times New Roman" panose="02020603050405020304" pitchFamily="18" charset="0"/>
                <a:cs typeface="Times New Roman" panose="02020603050405020304" pitchFamily="18" charset="0"/>
              </a:rPr>
              <a:t>. t</a:t>
            </a:r>
            <a:r>
              <a:rPr lang="ru-RU" sz="27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argumentining</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mazmunini</a:t>
            </a:r>
            <a:r>
              <a:rPr lang="en-GB" sz="2700" dirty="0">
                <a:ea typeface="Times New Roman" panose="02020603050405020304" pitchFamily="18" charset="0"/>
                <a:cs typeface="Times New Roman" panose="02020603050405020304" pitchFamily="18" charset="0"/>
              </a:rPr>
              <a:t> normal </a:t>
            </a:r>
            <a:r>
              <a:rPr lang="en-GB" sz="2700" dirty="0" err="1">
                <a:ea typeface="Times New Roman" panose="02020603050405020304" pitchFamily="18" charset="0"/>
                <a:cs typeface="Times New Roman" panose="02020603050405020304" pitchFamily="18" charset="0"/>
              </a:rPr>
              <a:t>taqsimlanish</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misolida</a:t>
            </a:r>
            <a:r>
              <a:rPr lang="en-GB" sz="2700" dirty="0">
                <a:ea typeface="Times New Roman" panose="02020603050405020304" pitchFamily="18" charset="0"/>
                <a:cs typeface="Times New Roman" panose="02020603050405020304" pitchFamily="18" charset="0"/>
              </a:rPr>
              <a:t> </a:t>
            </a:r>
            <a:r>
              <a:rPr lang="en-GB" sz="2700" dirty="0" err="1">
                <a:ea typeface="Times New Roman" panose="02020603050405020304" pitchFamily="18" charset="0"/>
                <a:cs typeface="Times New Roman" panose="02020603050405020304" pitchFamily="18" charset="0"/>
              </a:rPr>
              <a:t>tushuntiramiz</a:t>
            </a:r>
            <a:r>
              <a:rPr lang="en-GB" sz="2700" dirty="0">
                <a:ea typeface="Times New Roman" panose="02020603050405020304" pitchFamily="18" charset="0"/>
                <a:cs typeface="Times New Roman" panose="02020603050405020304" pitchFamily="18" charset="0"/>
              </a:rPr>
              <a:t>. </a:t>
            </a:r>
            <a:endParaRPr lang="en-US" sz="2700" dirty="0"/>
          </a:p>
        </p:txBody>
      </p:sp>
    </p:spTree>
    <p:extLst>
      <p:ext uri="{BB962C8B-B14F-4D97-AF65-F5344CB8AC3E}">
        <p14:creationId xmlns:p14="http://schemas.microsoft.com/office/powerpoint/2010/main" val="40214764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400050"/>
            <a:ext cx="10925174" cy="5143500"/>
          </a:xfrm>
        </p:spPr>
        <p:txBody>
          <a:bodyPr>
            <a:noAutofit/>
          </a:bodyPr>
          <a:lstStyle/>
          <a:p>
            <a:pPr marL="0" indent="0" algn="just">
              <a:lnSpc>
                <a:spcPct val="100000"/>
              </a:lnSpc>
              <a:spcBef>
                <a:spcPts val="0"/>
              </a:spcBef>
              <a:buNone/>
            </a:pPr>
            <a:r>
              <a:rPr lang="en-GB" sz="2600" dirty="0" err="1">
                <a:ea typeface="Times New Roman" panose="02020603050405020304" pitchFamily="18" charset="0"/>
                <a:cs typeface="Times New Roman" panose="02020603050405020304" pitchFamily="18" charset="0"/>
              </a:rPr>
              <a:t>Tasodifiy</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kattalik</a:t>
            </a:r>
            <a:r>
              <a:rPr lang="en-GB" sz="2600" dirty="0">
                <a:ea typeface="Times New Roman" panose="02020603050405020304" pitchFamily="18" charset="0"/>
                <a:cs typeface="Times New Roman" panose="02020603050405020304" pitchFamily="18" charset="0"/>
              </a:rPr>
              <a:t> normal </a:t>
            </a:r>
            <a:r>
              <a:rPr lang="en-GB" sz="2600" dirty="0" err="1">
                <a:ea typeface="Times New Roman" panose="02020603050405020304" pitchFamily="18" charset="0"/>
                <a:cs typeface="Times New Roman" panose="02020603050405020304" pitchFamily="18" charset="0"/>
              </a:rPr>
              <a:t>taqsimlanishning</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parametrlari</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bo’lib</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o’rtacha</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qiymat</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va</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o’rtacha</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kvadratik</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chetlanish</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xizmat</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qiladi</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Tasodifiy</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kattalikning</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taqsimlanish</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oralig’ini</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amalda</a:t>
            </a:r>
            <a:r>
              <a:rPr lang="en-GB" sz="2600" dirty="0">
                <a:ea typeface="Times New Roman" panose="02020603050405020304" pitchFamily="18" charset="0"/>
                <a:cs typeface="Times New Roman" panose="02020603050405020304" pitchFamily="18" charset="0"/>
              </a:rPr>
              <a:t> 6</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ru-RU"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ga</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aniq</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teng</a:t>
            </a:r>
            <a:r>
              <a:rPr lang="en-GB" sz="2600" dirty="0">
                <a:ea typeface="Times New Roman" panose="02020603050405020304" pitchFamily="18" charset="0"/>
                <a:cs typeface="Times New Roman" panose="02020603050405020304" pitchFamily="18" charset="0"/>
              </a:rPr>
              <a:t> deb </a:t>
            </a:r>
            <a:r>
              <a:rPr lang="en-GB" sz="2600" dirty="0" err="1">
                <a:ea typeface="Times New Roman" panose="02020603050405020304" pitchFamily="18" charset="0"/>
                <a:cs typeface="Times New Roman" panose="02020603050405020304" pitchFamily="18" charset="0"/>
              </a:rPr>
              <a:t>olish</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mumkin</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ya’ni</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tasodifiy</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kattalikning</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hamma</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qiymatlari</a:t>
            </a:r>
            <a:r>
              <a:rPr lang="en-GB" sz="2600" dirty="0">
                <a:ea typeface="Times New Roman" panose="02020603050405020304" pitchFamily="18" charset="0"/>
                <a:cs typeface="Times New Roman" panose="02020603050405020304" pitchFamily="18" charset="0"/>
              </a:rPr>
              <a:t> m-3</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ru-RU"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dan</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katta</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va</a:t>
            </a:r>
            <a:r>
              <a:rPr lang="en-GB" sz="2600" dirty="0">
                <a:ea typeface="Times New Roman" panose="02020603050405020304" pitchFamily="18" charset="0"/>
                <a:cs typeface="Times New Roman" panose="02020603050405020304" pitchFamily="18" charset="0"/>
              </a:rPr>
              <a:t> m+3</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ru-RU"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dan</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kichik</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bo’ladi</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nazariy</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jihatdan</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tasodifiy</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kattalikning</a:t>
            </a:r>
            <a:r>
              <a:rPr lang="en-GB" sz="2600" dirty="0">
                <a:ea typeface="Times New Roman" panose="02020603050405020304" pitchFamily="18" charset="0"/>
                <a:cs typeface="Times New Roman" panose="02020603050405020304" pitchFamily="18" charset="0"/>
              </a:rPr>
              <a:t> 0,27 % </a:t>
            </a:r>
            <a:r>
              <a:rPr lang="en-GB" sz="2600" dirty="0" err="1">
                <a:ea typeface="Times New Roman" panose="02020603050405020304" pitchFamily="18" charset="0"/>
                <a:cs typeface="Times New Roman" panose="02020603050405020304" pitchFamily="18" charset="0"/>
              </a:rPr>
              <a:t>qiymatlari</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ushbu</a:t>
            </a:r>
            <a:r>
              <a:rPr lang="en-GB" sz="2600" dirty="0">
                <a:ea typeface="Times New Roman" panose="02020603050405020304" pitchFamily="18" charset="0"/>
                <a:cs typeface="Times New Roman" panose="02020603050405020304" pitchFamily="18" charset="0"/>
              </a:rPr>
              <a:t> interval </a:t>
            </a:r>
            <a:r>
              <a:rPr lang="en-GB" sz="2600" dirty="0" err="1">
                <a:ea typeface="Times New Roman" panose="02020603050405020304" pitchFamily="18" charset="0"/>
                <a:cs typeface="Times New Roman" panose="02020603050405020304" pitchFamily="18" charset="0"/>
              </a:rPr>
              <a:t>chegaralaridan</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tashqarida</a:t>
            </a:r>
            <a:r>
              <a:rPr lang="en-GB" sz="2600" dirty="0">
                <a:ea typeface="Times New Roman" panose="02020603050405020304" pitchFamily="18" charset="0"/>
                <a:cs typeface="Times New Roman" panose="02020603050405020304" pitchFamily="18" charset="0"/>
              </a:rPr>
              <a:t> </a:t>
            </a:r>
            <a:r>
              <a:rPr lang="en-GB" sz="2600" dirty="0" err="1">
                <a:ea typeface="Times New Roman" panose="02020603050405020304" pitchFamily="18" charset="0"/>
                <a:cs typeface="Times New Roman" panose="02020603050405020304" pitchFamily="18" charset="0"/>
              </a:rPr>
              <a:t>bo’ladi</a:t>
            </a:r>
            <a:r>
              <a:rPr lang="en-GB" sz="2600" dirty="0">
                <a:ea typeface="Times New Roman" panose="02020603050405020304" pitchFamily="18" charset="0"/>
                <a:cs typeface="Times New Roman" panose="02020603050405020304" pitchFamily="18" charset="0"/>
              </a:rPr>
              <a:t>).  </a:t>
            </a:r>
            <a:r>
              <a:rPr lang="en-US" sz="2600" dirty="0">
                <a:ea typeface="Times New Roman" panose="02020603050405020304" pitchFamily="18" charset="0"/>
                <a:cs typeface="Times New Roman" panose="02020603050405020304" pitchFamily="18" charset="0"/>
              </a:rPr>
              <a:t>m</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2</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intervalga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faqat</a:t>
            </a:r>
            <a:r>
              <a:rPr lang="en-US" sz="2600" dirty="0">
                <a:ea typeface="Times New Roman" panose="02020603050405020304" pitchFamily="18" charset="0"/>
                <a:cs typeface="Times New Roman" panose="02020603050405020304" pitchFamily="18" charset="0"/>
              </a:rPr>
              <a:t> 0,95 </a:t>
            </a:r>
            <a:r>
              <a:rPr lang="en-US" sz="2600" dirty="0" err="1">
                <a:ea typeface="Times New Roman" panose="02020603050405020304" pitchFamily="18" charset="0"/>
                <a:cs typeface="Times New Roman" panose="02020603050405020304" pitchFamily="18" charset="0"/>
              </a:rPr>
              <a:t>tasodifiy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kattaliklar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tushsa</a:t>
            </a:r>
            <a:r>
              <a:rPr lang="en-US" sz="2600" dirty="0">
                <a:ea typeface="Times New Roman" panose="02020603050405020304" pitchFamily="18" charset="0"/>
                <a:cs typeface="Times New Roman" panose="02020603050405020304" pitchFamily="18" charset="0"/>
              </a:rPr>
              <a:t>, m</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ru-RU"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intervalga</a:t>
            </a:r>
            <a:r>
              <a:rPr lang="en-US" sz="2600" dirty="0">
                <a:ea typeface="Times New Roman" panose="02020603050405020304" pitchFamily="18" charset="0"/>
                <a:cs typeface="Times New Roman" panose="02020603050405020304" pitchFamily="18" charset="0"/>
              </a:rPr>
              <a:t> 0,68 </a:t>
            </a:r>
            <a:r>
              <a:rPr lang="en-US" sz="2600" dirty="0" err="1">
                <a:ea typeface="Times New Roman" panose="02020603050405020304" pitchFamily="18" charset="0"/>
                <a:cs typeface="Times New Roman" panose="02020603050405020304" pitchFamily="18" charset="0"/>
              </a:rPr>
              <a:t>qiymatlari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tushadi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SHunday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qilib</a:t>
            </a:r>
            <a:r>
              <a:rPr lang="en-US" sz="2600" dirty="0">
                <a:ea typeface="Times New Roman" panose="02020603050405020304" pitchFamily="18" charset="0"/>
                <a:cs typeface="Times New Roman" panose="02020603050405020304" pitchFamily="18" charset="0"/>
              </a:rPr>
              <a:t>, 0,68 </a:t>
            </a:r>
            <a:r>
              <a:rPr lang="en-US" sz="2600" dirty="0" err="1">
                <a:ea typeface="Times New Roman" panose="02020603050405020304" pitchFamily="18" charset="0"/>
                <a:cs typeface="Times New Roman" panose="02020603050405020304" pitchFamily="18" charset="0"/>
              </a:rPr>
              <a:t>ishonarli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ehtimollikda</a:t>
            </a:r>
            <a:r>
              <a:rPr lang="en-US" sz="2600" dirty="0">
                <a:ea typeface="Times New Roman" panose="02020603050405020304" pitchFamily="18" charset="0"/>
                <a:cs typeface="Times New Roman" panose="02020603050405020304" pitchFamily="18" charset="0"/>
              </a:rPr>
              <a:t> t=1;  0,95 </a:t>
            </a:r>
            <a:r>
              <a:rPr lang="en-US" sz="2600" dirty="0" err="1">
                <a:ea typeface="Times New Roman" panose="02020603050405020304" pitchFamily="18" charset="0"/>
                <a:cs typeface="Times New Roman" panose="02020603050405020304" pitchFamily="18" charset="0"/>
              </a:rPr>
              <a:t>ishonarli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ehtimollikda</a:t>
            </a:r>
            <a:r>
              <a:rPr lang="en-US" sz="2600" dirty="0">
                <a:ea typeface="Times New Roman" panose="02020603050405020304" pitchFamily="18" charset="0"/>
                <a:cs typeface="Times New Roman" panose="02020603050405020304" pitchFamily="18" charset="0"/>
              </a:rPr>
              <a:t> t=2; 1,00 da t=3 </a:t>
            </a:r>
            <a:r>
              <a:rPr lang="en-US" sz="2600" dirty="0" err="1">
                <a:ea typeface="Times New Roman" panose="02020603050405020304" pitchFamily="18" charset="0"/>
                <a:cs typeface="Times New Roman" panose="02020603050405020304" pitchFamily="18" charset="0"/>
              </a:rPr>
              <a:t>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teng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bu</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xolat</a:t>
            </a:r>
            <a:r>
              <a:rPr lang="en-US" sz="2600" dirty="0">
                <a:ea typeface="Times New Roman" panose="02020603050405020304" pitchFamily="18" charset="0"/>
                <a:cs typeface="Times New Roman" panose="02020603050405020304" pitchFamily="18" charset="0"/>
              </a:rPr>
              <a:t> n </a:t>
            </a:r>
            <a:r>
              <a:rPr lang="en-US" sz="2600" dirty="0" err="1">
                <a:ea typeface="Times New Roman" panose="02020603050405020304" pitchFamily="18" charset="0"/>
                <a:cs typeface="Times New Roman" panose="02020603050405020304" pitchFamily="18" charset="0"/>
              </a:rPr>
              <a:t>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katta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qiymatlarida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bo’ladi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Kichik</a:t>
            </a:r>
            <a:r>
              <a:rPr lang="en-US" sz="2600" dirty="0">
                <a:ea typeface="Times New Roman" panose="02020603050405020304" pitchFamily="18" charset="0"/>
                <a:cs typeface="Times New Roman" panose="02020603050405020304" pitchFamily="18" charset="0"/>
              </a:rPr>
              <a:t>  n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=0,95 </a:t>
            </a:r>
            <a:r>
              <a:rPr lang="en-US" sz="2600" dirty="0" err="1">
                <a:ea typeface="Times New Roman" panose="02020603050405020304" pitchFamily="18" charset="0"/>
                <a:cs typeface="Times New Roman" panose="02020603050405020304" pitchFamily="18" charset="0"/>
              </a:rPr>
              <a:t>ishonarli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ehtimollikda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tajribalarning</a:t>
            </a:r>
            <a:r>
              <a:rPr lang="en-US" sz="2600" dirty="0">
                <a:ea typeface="Times New Roman" panose="02020603050405020304" pitchFamily="18" charset="0"/>
                <a:cs typeface="Times New Roman" panose="02020603050405020304" pitchFamily="18" charset="0"/>
              </a:rPr>
              <a:t> n=5 </a:t>
            </a:r>
            <a:r>
              <a:rPr lang="en-US" sz="2600" dirty="0" err="1">
                <a:ea typeface="Times New Roman" panose="02020603050405020304" pitchFamily="18" charset="0"/>
                <a:cs typeface="Times New Roman" panose="02020603050405020304" pitchFamily="18" charset="0"/>
              </a:rPr>
              <a:t>sonida</a:t>
            </a:r>
            <a:r>
              <a:rPr lang="en-US" sz="2600" dirty="0">
                <a:ea typeface="Times New Roman" panose="02020603050405020304" pitchFamily="18" charset="0"/>
                <a:cs typeface="Times New Roman" panose="02020603050405020304" pitchFamily="18" charset="0"/>
              </a:rPr>
              <a:t> t</a:t>
            </a:r>
            <a:r>
              <a:rPr lang="ru-RU" sz="2600" baseline="-25000" dirty="0">
                <a:ea typeface="Times New Roman" panose="02020603050405020304" pitchFamily="18" charset="0"/>
                <a:cs typeface="Times New Roman" panose="02020603050405020304" pitchFamily="18" charset="0"/>
                <a:sym typeface="Symbol" panose="05050102010706020507" pitchFamily="18" charset="2"/>
              </a:rPr>
              <a:t></a:t>
            </a:r>
            <a:r>
              <a:rPr lang="ru-RU" sz="2600" baseline="-250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o’rniga</a:t>
            </a:r>
            <a:r>
              <a:rPr lang="en-US" sz="2600" dirty="0">
                <a:ea typeface="Times New Roman" panose="02020603050405020304" pitchFamily="18" charset="0"/>
                <a:cs typeface="Times New Roman" panose="02020603050405020304" pitchFamily="18" charset="0"/>
              </a:rPr>
              <a:t> t</a:t>
            </a:r>
            <a:r>
              <a:rPr lang="ru-RU" sz="26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a:ea typeface="Times New Roman" panose="02020603050405020304" pitchFamily="18" charset="0"/>
                <a:cs typeface="Times New Roman" panose="02020603050405020304" pitchFamily="18" charset="0"/>
              </a:rPr>
              <a:t>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aniqlanadi</a:t>
            </a:r>
            <a:r>
              <a:rPr lang="en-US" sz="2600" dirty="0">
                <a:ea typeface="Times New Roman" panose="02020603050405020304" pitchFamily="18" charset="0"/>
                <a:cs typeface="Times New Roman" panose="02020603050405020304" pitchFamily="18" charset="0"/>
              </a:rPr>
              <a:t>, u 2,8 </a:t>
            </a:r>
            <a:r>
              <a:rPr lang="en-US" sz="2600" dirty="0" err="1">
                <a:ea typeface="Times New Roman" panose="02020603050405020304" pitchFamily="18" charset="0"/>
                <a:cs typeface="Times New Roman" panose="02020603050405020304" pitchFamily="18" charset="0"/>
              </a:rPr>
              <a:t>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teng</a:t>
            </a:r>
            <a:r>
              <a:rPr lang="en-US" sz="2600" dirty="0">
                <a:ea typeface="Times New Roman" panose="02020603050405020304" pitchFamily="18" charset="0"/>
                <a:cs typeface="Times New Roman" panose="02020603050405020304" pitchFamily="18" charset="0"/>
              </a:rPr>
              <a:t> (7-1-jadval).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ru-RU" sz="2600" dirty="0">
                <a:ea typeface="Times New Roman" panose="02020603050405020304" pitchFamily="18" charset="0"/>
                <a:cs typeface="Times New Roman" panose="02020603050405020304" pitchFamily="18" charset="0"/>
              </a:rPr>
              <a:t>=0,95 </a:t>
            </a:r>
            <a:r>
              <a:rPr lang="ru-RU" sz="2600" dirty="0" err="1">
                <a:ea typeface="Times New Roman" panose="02020603050405020304" pitchFamily="18" charset="0"/>
                <a:cs typeface="Times New Roman" panose="02020603050405020304" pitchFamily="18" charset="0"/>
              </a:rPr>
              <a:t>da</a:t>
            </a:r>
            <a:r>
              <a:rPr lang="ru-RU" sz="2600" dirty="0">
                <a:ea typeface="Times New Roman" panose="02020603050405020304" pitchFamily="18" charset="0"/>
                <a:cs typeface="Times New Roman" panose="02020603050405020304" pitchFamily="18" charset="0"/>
              </a:rPr>
              <a:t> t=2,8; </a:t>
            </a:r>
            <a:r>
              <a:rPr lang="ru-RU" sz="2600" dirty="0" err="1">
                <a:ea typeface="Times New Roman" panose="02020603050405020304" pitchFamily="18" charset="0"/>
                <a:cs typeface="Times New Roman" panose="02020603050405020304" pitchFamily="18" charset="0"/>
              </a:rPr>
              <a:t>o’sha</a:t>
            </a:r>
            <a:r>
              <a:rPr lang="ru-RU"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ru-RU" sz="2600" dirty="0">
                <a:ea typeface="Times New Roman" panose="02020603050405020304" pitchFamily="18" charset="0"/>
                <a:cs typeface="Times New Roman" panose="02020603050405020304" pitchFamily="18" charset="0"/>
              </a:rPr>
              <a:t>=0,95 </a:t>
            </a:r>
            <a:r>
              <a:rPr lang="ru-RU" sz="2600" dirty="0" err="1">
                <a:ea typeface="Times New Roman" panose="02020603050405020304" pitchFamily="18" charset="0"/>
                <a:cs typeface="Times New Roman" panose="02020603050405020304" pitchFamily="18" charset="0"/>
              </a:rPr>
              <a:t>da</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lekin</a:t>
            </a:r>
            <a:r>
              <a:rPr lang="ru-RU" sz="2600" dirty="0">
                <a:ea typeface="Times New Roman" panose="02020603050405020304" pitchFamily="18" charset="0"/>
                <a:cs typeface="Times New Roman" panose="02020603050405020304" pitchFamily="18" charset="0"/>
              </a:rPr>
              <a:t> n=15 </a:t>
            </a:r>
            <a:r>
              <a:rPr lang="ru-RU" sz="2600" dirty="0" err="1">
                <a:ea typeface="Times New Roman" panose="02020603050405020304" pitchFamily="18" charset="0"/>
                <a:cs typeface="Times New Roman" panose="02020603050405020304" pitchFamily="18" charset="0"/>
              </a:rPr>
              <a:t>bo’lsa</a:t>
            </a:r>
            <a:r>
              <a:rPr lang="ru-RU" sz="2600" dirty="0">
                <a:ea typeface="Times New Roman" panose="02020603050405020304" pitchFamily="18" charset="0"/>
                <a:cs typeface="Times New Roman" panose="02020603050405020304" pitchFamily="18" charset="0"/>
              </a:rPr>
              <a:t>, t=2,1 </a:t>
            </a:r>
            <a:r>
              <a:rPr lang="ru-RU" sz="2600" dirty="0" err="1">
                <a:ea typeface="Times New Roman" panose="02020603050405020304" pitchFamily="18" charset="0"/>
                <a:cs typeface="Times New Roman" panose="02020603050405020304" pitchFamily="18" charset="0"/>
              </a:rPr>
              <a:t>bo’ladi</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SHuning</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uchun</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xatolar</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ham</a:t>
            </a:r>
            <a:r>
              <a:rPr lang="ru-RU" sz="2600" dirty="0">
                <a:ea typeface="Times New Roman" panose="02020603050405020304" pitchFamily="18" charset="0"/>
                <a:cs typeface="Times New Roman" panose="02020603050405020304" pitchFamily="18" charset="0"/>
              </a:rPr>
              <a:t> n=5 </a:t>
            </a:r>
            <a:r>
              <a:rPr lang="ru-RU" sz="2600" dirty="0" err="1">
                <a:ea typeface="Times New Roman" panose="02020603050405020304" pitchFamily="18" charset="0"/>
                <a:cs typeface="Times New Roman" panose="02020603050405020304" pitchFamily="18" charset="0"/>
              </a:rPr>
              <a:t>da</a:t>
            </a:r>
            <a:r>
              <a:rPr lang="ru-RU"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ru-RU" sz="2600" dirty="0">
                <a:ea typeface="Times New Roman" panose="02020603050405020304" pitchFamily="18" charset="0"/>
                <a:cs typeface="Times New Roman" panose="02020603050405020304" pitchFamily="18" charset="0"/>
              </a:rPr>
              <a:t>x=2,8</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ru-RU" sz="2600" baseline="30000" dirty="0">
                <a:ea typeface="Times New Roman" panose="02020603050405020304" pitchFamily="18" charset="0"/>
                <a:cs typeface="Times New Roman" panose="02020603050405020304" pitchFamily="18" charset="0"/>
              </a:rPr>
              <a:t>*</a:t>
            </a:r>
            <a:r>
              <a:rPr lang="ru-RU" sz="2600" dirty="0">
                <a:ea typeface="Times New Roman" panose="02020603050405020304" pitchFamily="18" charset="0"/>
                <a:cs typeface="Times New Roman" panose="02020603050405020304" pitchFamily="18" charset="0"/>
              </a:rPr>
              <a:t> </a:t>
            </a:r>
            <a:r>
              <a:rPr lang="ru-RU" sz="2600" dirty="0" err="1">
                <a:ea typeface="Times New Roman" panose="02020603050405020304" pitchFamily="18" charset="0"/>
                <a:cs typeface="Times New Roman" panose="02020603050405020304" pitchFamily="18" charset="0"/>
              </a:rPr>
              <a:t>va</a:t>
            </a:r>
            <a:r>
              <a:rPr lang="ru-RU" sz="2600" dirty="0">
                <a:ea typeface="Times New Roman" panose="02020603050405020304" pitchFamily="18" charset="0"/>
                <a:cs typeface="Times New Roman" panose="02020603050405020304" pitchFamily="18" charset="0"/>
              </a:rPr>
              <a:t> n=15 </a:t>
            </a:r>
            <a:r>
              <a:rPr lang="ru-RU" sz="2600" dirty="0" err="1">
                <a:ea typeface="Times New Roman" panose="02020603050405020304" pitchFamily="18" charset="0"/>
                <a:cs typeface="Times New Roman" panose="02020603050405020304" pitchFamily="18" charset="0"/>
              </a:rPr>
              <a:t>bo’lganda</a:t>
            </a:r>
            <a:r>
              <a:rPr lang="ru-RU"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ru-RU" sz="2600" dirty="0">
                <a:ea typeface="Times New Roman" panose="02020603050405020304" pitchFamily="18" charset="0"/>
                <a:cs typeface="Times New Roman" panose="02020603050405020304" pitchFamily="18" charset="0"/>
              </a:rPr>
              <a:t>x=2,1</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ru-RU" sz="2600" baseline="30000" dirty="0" smtClean="0">
                <a:ea typeface="Times New Roman" panose="02020603050405020304" pitchFamily="18" charset="0"/>
                <a:cs typeface="Times New Roman" panose="02020603050405020304" pitchFamily="18" charset="0"/>
              </a:rPr>
              <a:t>*</a:t>
            </a:r>
            <a:r>
              <a:rPr lang="ru-RU" sz="2600" dirty="0" smtClean="0">
                <a:ea typeface="Times New Roman" panose="02020603050405020304" pitchFamily="18" charset="0"/>
                <a:cs typeface="Times New Roman" panose="02020603050405020304" pitchFamily="18" charset="0"/>
              </a:rPr>
              <a:t>.</a:t>
            </a:r>
            <a:endParaRPr lang="en-US" sz="2600" dirty="0"/>
          </a:p>
        </p:txBody>
      </p:sp>
    </p:spTree>
    <p:extLst>
      <p:ext uri="{BB962C8B-B14F-4D97-AF65-F5344CB8AC3E}">
        <p14:creationId xmlns:p14="http://schemas.microsoft.com/office/powerpoint/2010/main" val="2280997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buNone/>
            </a:pPr>
            <a:r>
              <a:rPr lang="en-US" sz="2800" dirty="0" err="1">
                <a:ea typeface="Times New Roman" panose="02020603050405020304" pitchFamily="18" charset="0"/>
                <a:cs typeface="Times New Roman" panose="02020603050405020304" pitchFamily="18" charset="0"/>
              </a:rPr>
              <a:t>SHunday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qilib</a:t>
            </a:r>
            <a:r>
              <a:rPr lang="en-US" sz="2800" dirty="0">
                <a:ea typeface="Times New Roman" panose="02020603050405020304" pitchFamily="18" charset="0"/>
                <a:cs typeface="Times New Roman" panose="02020603050405020304" pitchFamily="18" charset="0"/>
              </a:rPr>
              <a:t>, normal  </a:t>
            </a:r>
            <a:r>
              <a:rPr lang="en-US" sz="2800" dirty="0" err="1">
                <a:ea typeface="Times New Roman" panose="02020603050405020304" pitchFamily="18" charset="0"/>
                <a:cs typeface="Times New Roman" panose="02020603050405020304" pitchFamily="18" charset="0"/>
              </a:rPr>
              <a:t>taqsimlanish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parametrlarining</a:t>
            </a:r>
            <a:r>
              <a:rPr lang="en-US" sz="2800" dirty="0">
                <a:ea typeface="Times New Roman" panose="02020603050405020304" pitchFamily="18" charset="0"/>
                <a:cs typeface="Times New Roman" panose="02020603050405020304" pitchFamily="18" charset="0"/>
              </a:rPr>
              <a:t> m</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xatoliklari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Bundan</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US" sz="2800" dirty="0">
                <a:ea typeface="Times New Roman" panose="02020603050405020304" pitchFamily="18" charset="0"/>
                <a:cs typeface="Times New Roman" panose="02020603050405020304" pitchFamily="18" charset="0"/>
              </a:rPr>
              <a:t>m</a:t>
            </a:r>
            <a:r>
              <a:rPr lang="en-US" sz="2800" baseline="300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m</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m</a:t>
            </a:r>
            <a:r>
              <a:rPr lang="en-US" sz="2800" baseline="300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 t</a:t>
            </a:r>
            <a:r>
              <a:rPr lang="ru-RU" sz="2800" baseline="-250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m</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err="1">
                <a:ea typeface="Times New Roman" panose="02020603050405020304" pitchFamily="18" charset="0"/>
                <a:cs typeface="Times New Roman" panose="02020603050405020304" pitchFamily="18" charset="0"/>
              </a:rPr>
              <a:t>i</a:t>
            </a:r>
            <a:r>
              <a:rPr lang="en-US" sz="2800" baseline="300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err="1">
                <a:ea typeface="Times New Roman" panose="02020603050405020304" pitchFamily="18" charset="0"/>
                <a:cs typeface="Times New Roman" panose="02020603050405020304" pitchFamily="18" charset="0"/>
              </a:rPr>
              <a:t>i</a:t>
            </a:r>
            <a:r>
              <a:rPr lang="en-US" sz="2800"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err="1">
                <a:ea typeface="Times New Roman" panose="02020603050405020304" pitchFamily="18" charset="0"/>
                <a:cs typeface="Times New Roman" panose="02020603050405020304" pitchFamily="18" charset="0"/>
              </a:rPr>
              <a:t>i</a:t>
            </a:r>
            <a:r>
              <a:rPr lang="en-US" sz="2800" baseline="300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 t</a:t>
            </a:r>
            <a:r>
              <a:rPr lang="ru-RU" sz="28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a:ea typeface="Times New Roman" panose="02020603050405020304" pitchFamily="18" charset="0"/>
                <a:cs typeface="Times New Roman" panose="02020603050405020304" pitchFamily="18" charset="0"/>
              </a:rPr>
              <a:t>n</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err="1">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(2.22)</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US" sz="2800" dirty="0">
                <a:ea typeface="Times New Roman" panose="02020603050405020304" pitchFamily="18" charset="0"/>
                <a:cs typeface="Times New Roman" panose="02020603050405020304" pitchFamily="18" charset="0"/>
              </a:rPr>
              <a:t>(2.14) </a:t>
            </a:r>
            <a:r>
              <a:rPr lang="en-US" sz="2800" dirty="0" err="1">
                <a:ea typeface="Times New Roman" panose="02020603050405020304" pitchFamily="18" charset="0"/>
                <a:cs typeface="Times New Roman" panose="02020603050405020304" pitchFamily="18" charset="0"/>
              </a:rPr>
              <a:t>turidagi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chiziqli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bog’liqliklar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parametrlarining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xatoliklarini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birmuncha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murakkab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bog’liqlikda</a:t>
            </a:r>
            <a:r>
              <a:rPr lang="en-US" sz="2800" dirty="0">
                <a:ea typeface="Times New Roman" panose="02020603050405020304" pitchFamily="18" charset="0"/>
                <a:cs typeface="Times New Roman" panose="02020603050405020304" pitchFamily="18" charset="0"/>
              </a:rPr>
              <a:t>  2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ishtirok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etadi</a:t>
            </a:r>
            <a:r>
              <a:rPr lang="en-US" sz="2800" dirty="0">
                <a:ea typeface="Times New Roman" panose="02020603050405020304" pitchFamily="18" charset="0"/>
                <a:cs typeface="Times New Roman" panose="02020603050405020304" pitchFamily="18" charset="0"/>
              </a:rPr>
              <a:t>: "a" </a:t>
            </a:r>
            <a:r>
              <a:rPr lang="en-US" sz="2800" dirty="0" err="1">
                <a:ea typeface="Times New Roman" panose="02020603050405020304" pitchFamily="18" charset="0"/>
                <a:cs typeface="Times New Roman" panose="02020603050405020304" pitchFamily="18" charset="0"/>
              </a:rPr>
              <a:t>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almashtiruvchi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m</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b </a:t>
            </a:r>
            <a:r>
              <a:rPr lang="en-US" sz="2800" dirty="0" err="1">
                <a:ea typeface="Times New Roman" panose="02020603050405020304" pitchFamily="18" charset="0"/>
                <a:cs typeface="Times New Roman" panose="02020603050405020304" pitchFamily="18" charset="0"/>
              </a:rPr>
              <a:t>koeffitsient</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buNone/>
            </a:pPr>
            <a:r>
              <a:rPr lang="en-US" sz="2800" dirty="0" err="1">
                <a:ea typeface="Times New Roman" panose="02020603050405020304" pitchFamily="18" charset="0"/>
              </a:rPr>
              <a:t>O`rtachaning</a:t>
            </a:r>
            <a:r>
              <a:rPr lang="en-US" sz="2800" dirty="0">
                <a:ea typeface="Times New Roman" panose="02020603050405020304" pitchFamily="18" charset="0"/>
              </a:rPr>
              <a:t> </a:t>
            </a:r>
            <a:r>
              <a:rPr lang="en-US" sz="2800" dirty="0" err="1">
                <a:ea typeface="Times New Roman" panose="02020603050405020304" pitchFamily="18" charset="0"/>
              </a:rPr>
              <a:t>dispersiyasi</a:t>
            </a:r>
            <a:r>
              <a:rPr lang="en-US" sz="2800" dirty="0">
                <a:ea typeface="Times New Roman" panose="02020603050405020304" pitchFamily="18" charset="0"/>
              </a:rPr>
              <a:t> </a:t>
            </a:r>
            <a:r>
              <a:rPr lang="en-US" sz="2800" dirty="0" err="1">
                <a:ea typeface="Times New Roman" panose="02020603050405020304" pitchFamily="18" charset="0"/>
              </a:rPr>
              <a:t>hamma</a:t>
            </a:r>
            <a:r>
              <a:rPr lang="en-US" sz="2800" dirty="0">
                <a:ea typeface="Times New Roman" panose="02020603050405020304" pitchFamily="18" charset="0"/>
              </a:rPr>
              <a:t> </a:t>
            </a:r>
            <a:r>
              <a:rPr lang="en-US" sz="2800" dirty="0" err="1">
                <a:ea typeface="Times New Roman" panose="02020603050405020304" pitchFamily="18" charset="0"/>
              </a:rPr>
              <a:t>alohida</a:t>
            </a:r>
            <a:r>
              <a:rPr lang="en-US" sz="2800" dirty="0">
                <a:ea typeface="Times New Roman" panose="02020603050405020304" pitchFamily="18" charset="0"/>
              </a:rPr>
              <a:t> </a:t>
            </a:r>
            <a:r>
              <a:rPr lang="en-US" sz="2800" dirty="0" err="1">
                <a:ea typeface="Times New Roman" panose="02020603050405020304" pitchFamily="18" charset="0"/>
              </a:rPr>
              <a:t>tajribalarning</a:t>
            </a:r>
            <a:r>
              <a:rPr lang="en-US" sz="2800" dirty="0">
                <a:ea typeface="Times New Roman" panose="02020603050405020304" pitchFamily="18" charset="0"/>
              </a:rPr>
              <a:t> </a:t>
            </a:r>
            <a:r>
              <a:rPr lang="en-US" sz="2800" dirty="0" err="1">
                <a:ea typeface="Times New Roman" panose="02020603050405020304" pitchFamily="18" charset="0"/>
              </a:rPr>
              <a:t>o’rtacha</a:t>
            </a:r>
            <a:r>
              <a:rPr lang="en-US" sz="2800" dirty="0">
                <a:ea typeface="Times New Roman" panose="02020603050405020304" pitchFamily="18" charset="0"/>
              </a:rPr>
              <a:t> </a:t>
            </a:r>
            <a:r>
              <a:rPr lang="en-US" sz="2800" dirty="0" err="1">
                <a:ea typeface="Times New Roman" panose="02020603050405020304" pitchFamily="18" charset="0"/>
              </a:rPr>
              <a:t>mo’ljallangan</a:t>
            </a:r>
            <a:r>
              <a:rPr lang="en-US" sz="2800" dirty="0">
                <a:ea typeface="Times New Roman" panose="02020603050405020304" pitchFamily="18" charset="0"/>
              </a:rPr>
              <a:t> </a:t>
            </a:r>
            <a:r>
              <a:rPr lang="en-US" sz="2800" dirty="0" err="1">
                <a:ea typeface="Times New Roman" panose="02020603050405020304" pitchFamily="18" charset="0"/>
              </a:rPr>
              <a:t>dispersiyasidan</a:t>
            </a:r>
            <a:r>
              <a:rPr lang="en-US" sz="2800" dirty="0">
                <a:ea typeface="Times New Roman" panose="02020603050405020304" pitchFamily="18" charset="0"/>
              </a:rPr>
              <a:t> n </a:t>
            </a:r>
            <a:r>
              <a:rPr lang="en-US" sz="2800" dirty="0" err="1">
                <a:ea typeface="Times New Roman" panose="02020603050405020304" pitchFamily="18" charset="0"/>
              </a:rPr>
              <a:t>marta</a:t>
            </a:r>
            <a:r>
              <a:rPr lang="en-US" sz="2800" dirty="0">
                <a:ea typeface="Times New Roman" panose="02020603050405020304" pitchFamily="18" charset="0"/>
              </a:rPr>
              <a:t> </a:t>
            </a:r>
            <a:r>
              <a:rPr lang="en-US" sz="2800" dirty="0" err="1">
                <a:ea typeface="Times New Roman" panose="02020603050405020304" pitchFamily="18" charset="0"/>
              </a:rPr>
              <a:t>kichik</a:t>
            </a:r>
            <a:r>
              <a:rPr lang="en-US" sz="2800" dirty="0">
                <a:ea typeface="Times New Roman" panose="02020603050405020304" pitchFamily="18" charset="0"/>
              </a:rPr>
              <a:t>;  b </a:t>
            </a:r>
            <a:r>
              <a:rPr lang="en-US" sz="2800" dirty="0" err="1">
                <a:ea typeface="Times New Roman" panose="02020603050405020304" pitchFamily="18" charset="0"/>
              </a:rPr>
              <a:t>koeffitsientni</a:t>
            </a:r>
            <a:r>
              <a:rPr lang="en-US" sz="2800" dirty="0">
                <a:ea typeface="Times New Roman" panose="02020603050405020304" pitchFamily="18" charset="0"/>
              </a:rPr>
              <a:t> </a:t>
            </a:r>
            <a:r>
              <a:rPr lang="en-US" sz="2800" dirty="0" err="1">
                <a:ea typeface="Times New Roman" panose="02020603050405020304" pitchFamily="18" charset="0"/>
              </a:rPr>
              <a:t>baholash</a:t>
            </a:r>
            <a:r>
              <a:rPr lang="en-US" sz="2800" dirty="0">
                <a:ea typeface="Times New Roman" panose="02020603050405020304" pitchFamily="18" charset="0"/>
              </a:rPr>
              <a:t> </a:t>
            </a:r>
            <a:r>
              <a:rPr lang="en-US" sz="2800" dirty="0" err="1">
                <a:ea typeface="Times New Roman" panose="02020603050405020304" pitchFamily="18" charset="0"/>
              </a:rPr>
              <a:t>birmuncha</a:t>
            </a:r>
            <a:r>
              <a:rPr lang="en-US" sz="2800" dirty="0">
                <a:ea typeface="Times New Roman" panose="02020603050405020304" pitchFamily="18" charset="0"/>
              </a:rPr>
              <a:t>  </a:t>
            </a:r>
            <a:r>
              <a:rPr lang="en-US" sz="2800" dirty="0" err="1">
                <a:ea typeface="Times New Roman" panose="02020603050405020304" pitchFamily="18" charset="0"/>
              </a:rPr>
              <a:t>murakkab</a:t>
            </a:r>
            <a:r>
              <a:rPr lang="en-US" sz="2800" dirty="0">
                <a:ea typeface="Times New Roman" panose="02020603050405020304" pitchFamily="18" charset="0"/>
              </a:rPr>
              <a:t> </a:t>
            </a:r>
            <a:r>
              <a:rPr lang="en-US" sz="2800" dirty="0" err="1">
                <a:ea typeface="Times New Roman" panose="02020603050405020304" pitchFamily="18" charset="0"/>
              </a:rPr>
              <a:t>bo’ladi</a:t>
            </a:r>
            <a:r>
              <a:rPr lang="en-US" sz="2800" dirty="0">
                <a:ea typeface="Times New Roman" panose="02020603050405020304" pitchFamily="18" charset="0"/>
              </a:rPr>
              <a:t>; u </a:t>
            </a:r>
            <a:r>
              <a:rPr lang="en-US" sz="2800" dirty="0" err="1">
                <a:ea typeface="Times New Roman" panose="02020603050405020304" pitchFamily="18" charset="0"/>
              </a:rPr>
              <a:t>tanlanma</a:t>
            </a:r>
            <a:r>
              <a:rPr lang="en-US" sz="2800" dirty="0">
                <a:ea typeface="Times New Roman" panose="02020603050405020304" pitchFamily="18" charset="0"/>
              </a:rPr>
              <a:t> </a:t>
            </a:r>
            <a:r>
              <a:rPr lang="en-US" sz="2800" dirty="0" err="1">
                <a:ea typeface="Times New Roman" panose="02020603050405020304" pitchFamily="18" charset="0"/>
              </a:rPr>
              <a:t>elementlari</a:t>
            </a:r>
            <a:r>
              <a:rPr lang="en-US" sz="2800" dirty="0">
                <a:ea typeface="Times New Roman" panose="02020603050405020304" pitchFamily="18" charset="0"/>
              </a:rPr>
              <a:t> </a:t>
            </a:r>
            <a:r>
              <a:rPr lang="en-US" sz="2800" dirty="0" err="1">
                <a:ea typeface="Times New Roman" panose="02020603050405020304" pitchFamily="18" charset="0"/>
              </a:rPr>
              <a:t>bilan</a:t>
            </a:r>
            <a:r>
              <a:rPr lang="en-US" sz="2800" dirty="0">
                <a:ea typeface="Times New Roman" panose="02020603050405020304" pitchFamily="18" charset="0"/>
              </a:rPr>
              <a:t> </a:t>
            </a:r>
            <a:r>
              <a:rPr lang="en-US" sz="2800" dirty="0" err="1">
                <a:ea typeface="Times New Roman" panose="02020603050405020304" pitchFamily="18" charset="0"/>
              </a:rPr>
              <a:t>murakkab</a:t>
            </a:r>
            <a:r>
              <a:rPr lang="en-US" sz="2800" dirty="0">
                <a:ea typeface="Times New Roman" panose="02020603050405020304" pitchFamily="18" charset="0"/>
              </a:rPr>
              <a:t> </a:t>
            </a:r>
            <a:r>
              <a:rPr lang="en-US" sz="2800" dirty="0" err="1">
                <a:ea typeface="Times New Roman" panose="02020603050405020304" pitchFamily="18" charset="0"/>
              </a:rPr>
              <a:t>bog’liqlikka</a:t>
            </a:r>
            <a:r>
              <a:rPr lang="en-US" sz="2800" dirty="0">
                <a:ea typeface="Times New Roman" panose="02020603050405020304" pitchFamily="18" charset="0"/>
              </a:rPr>
              <a:t> </a:t>
            </a:r>
            <a:r>
              <a:rPr lang="en-US" sz="2800" dirty="0" err="1">
                <a:ea typeface="Times New Roman" panose="02020603050405020304" pitchFamily="18" charset="0"/>
              </a:rPr>
              <a:t>egadir</a:t>
            </a:r>
            <a:r>
              <a:rPr lang="en-US" sz="2800" dirty="0">
                <a:ea typeface="Times New Roman" panose="02020603050405020304" pitchFamily="18" charset="0"/>
              </a:rPr>
              <a:t>.  b </a:t>
            </a:r>
            <a:r>
              <a:rPr lang="en-US" sz="2800" dirty="0" err="1">
                <a:ea typeface="Times New Roman" panose="02020603050405020304" pitchFamily="18" charset="0"/>
              </a:rPr>
              <a:t>koeffitsient</a:t>
            </a:r>
            <a:r>
              <a:rPr lang="en-US" sz="2800" dirty="0">
                <a:ea typeface="Times New Roman" panose="02020603050405020304" pitchFamily="18" charset="0"/>
              </a:rPr>
              <a:t> </a:t>
            </a:r>
            <a:r>
              <a:rPr lang="en-US" sz="2800" dirty="0" err="1">
                <a:ea typeface="Times New Roman" panose="02020603050405020304" pitchFamily="18" charset="0"/>
              </a:rPr>
              <a:t>va</a:t>
            </a:r>
            <a:r>
              <a:rPr lang="en-US" sz="2800" dirty="0">
                <a:ea typeface="Times New Roman" panose="02020603050405020304" pitchFamily="18" charset="0"/>
              </a:rPr>
              <a:t>  u  </a:t>
            </a:r>
            <a:r>
              <a:rPr lang="en-US" sz="2800" dirty="0" err="1">
                <a:ea typeface="Times New Roman" panose="02020603050405020304" pitchFamily="18" charset="0"/>
              </a:rPr>
              <a:t>bilan</a:t>
            </a:r>
            <a:r>
              <a:rPr lang="en-US" sz="2800" dirty="0">
                <a:ea typeface="Times New Roman" panose="02020603050405020304" pitchFamily="18" charset="0"/>
              </a:rPr>
              <a:t> </a:t>
            </a:r>
            <a:r>
              <a:rPr lang="en-US" sz="2800" dirty="0" err="1">
                <a:ea typeface="Times New Roman" panose="02020603050405020304" pitchFamily="18" charset="0"/>
              </a:rPr>
              <a:t>bog’liq</a:t>
            </a:r>
            <a:r>
              <a:rPr lang="en-US" sz="2800" dirty="0">
                <a:ea typeface="Times New Roman" panose="02020603050405020304" pitchFamily="18" charset="0"/>
              </a:rPr>
              <a:t> </a:t>
            </a:r>
            <a:r>
              <a:rPr lang="en-US" sz="2800" dirty="0" err="1">
                <a:ea typeface="Times New Roman" panose="02020603050405020304" pitchFamily="18" charset="0"/>
              </a:rPr>
              <a:t>bo’lgan</a:t>
            </a:r>
            <a:r>
              <a:rPr lang="en-US" sz="2800" dirty="0">
                <a:ea typeface="Times New Roman" panose="02020603050405020304" pitchFamily="18" charset="0"/>
              </a:rPr>
              <a:t> </a:t>
            </a:r>
            <a:r>
              <a:rPr lang="en-US" sz="2800" dirty="0" err="1">
                <a:ea typeface="Times New Roman" panose="02020603050405020304" pitchFamily="18" charset="0"/>
              </a:rPr>
              <a:t>ba’zi</a:t>
            </a:r>
            <a:r>
              <a:rPr lang="en-US" sz="2800" dirty="0">
                <a:ea typeface="Times New Roman" panose="02020603050405020304" pitchFamily="18" charset="0"/>
              </a:rPr>
              <a:t> </a:t>
            </a:r>
            <a:r>
              <a:rPr lang="en-US" sz="2800" dirty="0" err="1">
                <a:ea typeface="Times New Roman" panose="02020603050405020304" pitchFamily="18" charset="0"/>
              </a:rPr>
              <a:t>kattaliklarning</a:t>
            </a:r>
            <a:r>
              <a:rPr lang="en-US" sz="2800" dirty="0">
                <a:ea typeface="Times New Roman" panose="02020603050405020304" pitchFamily="18" charset="0"/>
              </a:rPr>
              <a:t> </a:t>
            </a:r>
            <a:r>
              <a:rPr lang="en-US" sz="2800" dirty="0" err="1">
                <a:ea typeface="Times New Roman" panose="02020603050405020304" pitchFamily="18" charset="0"/>
              </a:rPr>
              <a:t>taqsimlanishini</a:t>
            </a:r>
            <a:r>
              <a:rPr lang="en-US" sz="2800" dirty="0">
                <a:ea typeface="Times New Roman" panose="02020603050405020304" pitchFamily="18" charset="0"/>
              </a:rPr>
              <a:t> </a:t>
            </a:r>
            <a:r>
              <a:rPr lang="en-US" sz="2800" dirty="0" err="1">
                <a:ea typeface="Times New Roman" panose="02020603050405020304" pitchFamily="18" charset="0"/>
              </a:rPr>
              <a:t>ko’pchilik</a:t>
            </a:r>
            <a:r>
              <a:rPr lang="en-US" sz="2800" dirty="0">
                <a:ea typeface="Times New Roman" panose="02020603050405020304" pitchFamily="18" charset="0"/>
              </a:rPr>
              <a:t> </a:t>
            </a:r>
            <a:r>
              <a:rPr lang="en-US" sz="2800" dirty="0" err="1">
                <a:ea typeface="Times New Roman" panose="02020603050405020304" pitchFamily="18" charset="0"/>
              </a:rPr>
              <a:t>o’rgangan</a:t>
            </a:r>
            <a:r>
              <a:rPr lang="en-US" sz="2800" dirty="0">
                <a:ea typeface="Times New Roman" panose="02020603050405020304" pitchFamily="18" charset="0"/>
              </a:rPr>
              <a:t> </a:t>
            </a:r>
            <a:r>
              <a:rPr lang="en-US" sz="2800" dirty="0" err="1">
                <a:ea typeface="Times New Roman" panose="02020603050405020304" pitchFamily="18" charset="0"/>
              </a:rPr>
              <a:t>bo’lib</a:t>
            </a:r>
            <a:r>
              <a:rPr lang="en-US" sz="2800" dirty="0">
                <a:ea typeface="Times New Roman" panose="02020603050405020304" pitchFamily="18" charset="0"/>
              </a:rPr>
              <a:t>,  </a:t>
            </a:r>
            <a:r>
              <a:rPr lang="en-US" sz="2800" dirty="0" err="1">
                <a:ea typeface="Times New Roman" panose="02020603050405020304" pitchFamily="18" charset="0"/>
              </a:rPr>
              <a:t>ulardan</a:t>
            </a:r>
            <a:r>
              <a:rPr lang="en-US" sz="2800" dirty="0">
                <a:ea typeface="Times New Roman" panose="02020603050405020304" pitchFamily="18" charset="0"/>
              </a:rPr>
              <a:t>  </a:t>
            </a:r>
            <a:r>
              <a:rPr lang="en-US" sz="2800" dirty="0" err="1">
                <a:ea typeface="Times New Roman" panose="02020603050405020304" pitchFamily="18" charset="0"/>
              </a:rPr>
              <a:t>Bartler</a:t>
            </a:r>
            <a:r>
              <a:rPr lang="en-US" sz="2800" dirty="0">
                <a:ea typeface="Times New Roman" panose="02020603050405020304" pitchFamily="18" charset="0"/>
              </a:rPr>
              <a:t>  </a:t>
            </a:r>
            <a:r>
              <a:rPr lang="en-US" sz="2800" dirty="0" err="1">
                <a:ea typeface="Times New Roman" panose="02020603050405020304" pitchFamily="18" charset="0"/>
              </a:rPr>
              <a:t>olgan</a:t>
            </a:r>
            <a:r>
              <a:rPr lang="en-US" sz="2800" dirty="0">
                <a:ea typeface="Times New Roman" panose="02020603050405020304" pitchFamily="18" charset="0"/>
              </a:rPr>
              <a:t>  </a:t>
            </a:r>
            <a:r>
              <a:rPr lang="en-US" sz="2800" dirty="0" err="1">
                <a:ea typeface="Times New Roman" panose="02020603050405020304" pitchFamily="18" charset="0"/>
              </a:rPr>
              <a:t>natija</a:t>
            </a:r>
            <a:r>
              <a:rPr lang="en-US" sz="2800" dirty="0">
                <a:ea typeface="Times New Roman" panose="02020603050405020304" pitchFamily="18" charset="0"/>
              </a:rPr>
              <a:t> </a:t>
            </a:r>
            <a:r>
              <a:rPr lang="en-US" sz="2800" dirty="0" err="1">
                <a:ea typeface="Times New Roman" panose="02020603050405020304" pitchFamily="18" charset="0"/>
              </a:rPr>
              <a:t>ancha</a:t>
            </a:r>
            <a:r>
              <a:rPr lang="en-US" sz="2800" dirty="0">
                <a:ea typeface="Times New Roman" panose="02020603050405020304" pitchFamily="18" charset="0"/>
              </a:rPr>
              <a:t> </a:t>
            </a:r>
            <a:r>
              <a:rPr lang="en-US" sz="2800" dirty="0" err="1">
                <a:ea typeface="Times New Roman" panose="02020603050405020304" pitchFamily="18" charset="0"/>
              </a:rPr>
              <a:t>qulay</a:t>
            </a:r>
            <a:r>
              <a:rPr lang="en-US" sz="2800" dirty="0">
                <a:ea typeface="Times New Roman" panose="02020603050405020304" pitchFamily="18" charset="0"/>
              </a:rPr>
              <a:t> </a:t>
            </a:r>
            <a:r>
              <a:rPr lang="en-US" sz="2800" dirty="0" err="1">
                <a:ea typeface="Times New Roman" panose="02020603050405020304" pitchFamily="18" charset="0"/>
              </a:rPr>
              <a:t>hisoblanadi</a:t>
            </a:r>
            <a:r>
              <a:rPr lang="en-US" sz="2800" dirty="0">
                <a:ea typeface="Times New Roman" panose="02020603050405020304" pitchFamily="18" charset="0"/>
              </a:rPr>
              <a:t>. </a:t>
            </a:r>
            <a:endParaRPr lang="en-US" sz="2800" dirty="0"/>
          </a:p>
        </p:txBody>
      </p:sp>
    </p:spTree>
    <p:extLst>
      <p:ext uri="{BB962C8B-B14F-4D97-AF65-F5344CB8AC3E}">
        <p14:creationId xmlns:p14="http://schemas.microsoft.com/office/powerpoint/2010/main" val="2638084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spcAft>
                <a:spcPts val="0"/>
              </a:spcAft>
              <a:buNone/>
            </a:pPr>
            <a:r>
              <a:rPr lang="en-US" sz="2800" dirty="0" smtClean="0">
                <a:ea typeface="Times New Roman" panose="02020603050405020304" pitchFamily="18" charset="0"/>
                <a:cs typeface="Times New Roman" panose="02020603050405020304" pitchFamily="18" charset="0"/>
              </a:rPr>
              <a:t>u                                            </a:t>
            </a:r>
            <a:r>
              <a:rPr lang="en-US" sz="2800" dirty="0" err="1" smtClean="0">
                <a:ea typeface="Times New Roman" panose="02020603050405020304" pitchFamily="18" charset="0"/>
                <a:cs typeface="Times New Roman" panose="02020603050405020304" pitchFamily="18" charset="0"/>
              </a:rPr>
              <a:t>bo’lishini</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isbotlagan</a:t>
            </a:r>
            <a:r>
              <a:rPr lang="en-US" sz="2800" dirty="0">
                <a:ea typeface="Times New Roman" panose="02020603050405020304" pitchFamily="18" charset="0"/>
                <a:cs typeface="Times New Roman" panose="02020603050405020304" pitchFamily="18" charset="0"/>
              </a:rPr>
              <a:t>. Bu </a:t>
            </a:r>
            <a:r>
              <a:rPr lang="en-US" sz="2800" dirty="0" err="1">
                <a:ea typeface="Times New Roman" panose="02020603050405020304" pitchFamily="18" charset="0"/>
                <a:cs typeface="Times New Roman" panose="02020603050405020304" pitchFamily="18" charset="0"/>
              </a:rPr>
              <a:t>yerda</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x</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y</a:t>
            </a:r>
            <a:r>
              <a:rPr lang="en-US" sz="2800" dirty="0">
                <a:ea typeface="Times New Roman" panose="02020603050405020304" pitchFamily="18" charset="0"/>
                <a:cs typeface="Times New Roman" panose="02020603050405020304" pitchFamily="18" charset="0"/>
              </a:rPr>
              <a:t> - x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y </a:t>
            </a:r>
            <a:r>
              <a:rPr lang="en-US" sz="2800" dirty="0" err="1">
                <a:ea typeface="Times New Roman" panose="02020603050405020304" pitchFamily="18" charset="0"/>
                <a:cs typeface="Times New Roman" panose="02020603050405020304" pitchFamily="18" charset="0"/>
              </a:rPr>
              <a:t>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kvadratik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chetlanishi</a:t>
            </a:r>
            <a:r>
              <a:rPr lang="en-US" sz="2800" dirty="0">
                <a:ea typeface="Times New Roman" panose="02020603050405020304" pitchFamily="18" charset="0"/>
                <a:cs typeface="Times New Roman" panose="02020603050405020304" pitchFamily="18" charset="0"/>
              </a:rPr>
              <a:t>; r-</a:t>
            </a:r>
            <a:r>
              <a:rPr lang="en-US" sz="2800" dirty="0" err="1">
                <a:ea typeface="Times New Roman" panose="02020603050405020304" pitchFamily="18" charset="0"/>
                <a:cs typeface="Times New Roman" panose="02020603050405020304" pitchFamily="18" charset="0"/>
              </a:rPr>
              <a:t>korrelyatsiya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koeffitsienti</a:t>
            </a:r>
            <a:r>
              <a:rPr lang="en-US" sz="2800" dirty="0">
                <a:ea typeface="Times New Roman" panose="02020603050405020304" pitchFamily="18" charset="0"/>
                <a:cs typeface="Times New Roman" panose="02020603050405020304" pitchFamily="18" charset="0"/>
              </a:rPr>
              <a:t>; b</a:t>
            </a:r>
            <a:r>
              <a:rPr lang="en-US" sz="2800" baseline="-25000" dirty="0">
                <a:ea typeface="Times New Roman" panose="02020603050405020304" pitchFamily="18" charset="0"/>
                <a:cs typeface="Times New Roman" panose="02020603050405020304" pitchFamily="18" charset="0"/>
              </a:rPr>
              <a:t>0</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haqiqiy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koeffitsient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Styudent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taqsimlanishini</a:t>
            </a:r>
            <a:r>
              <a:rPr lang="en-US" sz="2800" dirty="0">
                <a:ea typeface="Times New Roman" panose="02020603050405020304" pitchFamily="18" charset="0"/>
                <a:cs typeface="Times New Roman" panose="02020603050405020304" pitchFamily="18" charset="0"/>
              </a:rPr>
              <a:t> f=n-2 </a:t>
            </a:r>
            <a:r>
              <a:rPr lang="en-US" sz="2800" dirty="0" err="1">
                <a:ea typeface="Times New Roman" panose="02020603050405020304" pitchFamily="18" charset="0"/>
                <a:cs typeface="Times New Roman" panose="02020603050405020304" pitchFamily="18" charset="0"/>
              </a:rPr>
              <a:t>erkinlik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darajasiga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t-</a:t>
            </a:r>
            <a:r>
              <a:rPr lang="en-US" sz="2800" dirty="0" err="1">
                <a:ea typeface="Times New Roman" panose="02020603050405020304" pitchFamily="18" charset="0"/>
                <a:cs typeface="Times New Roman" panose="02020603050405020304" pitchFamily="18" charset="0"/>
              </a:rPr>
              <a:t>taqsimlanishni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qo’llab</a:t>
            </a:r>
            <a:r>
              <a:rPr lang="en-US" sz="2800" dirty="0">
                <a:ea typeface="Times New Roman" panose="02020603050405020304" pitchFamily="18" charset="0"/>
                <a:cs typeface="Times New Roman" panose="02020603050405020304" pitchFamily="18" charset="0"/>
              </a:rPr>
              <a:t>, b </a:t>
            </a:r>
            <a:r>
              <a:rPr lang="en-US" sz="2800" dirty="0" err="1">
                <a:ea typeface="Times New Roman" panose="02020603050405020304" pitchFamily="18" charset="0"/>
                <a:cs typeface="Times New Roman" panose="02020603050405020304" pitchFamily="18" charset="0"/>
              </a:rPr>
              <a:t>koeffitsient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ishonarli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chegaralarni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topish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mumkin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chunki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barcha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kattaliklar</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x</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y</a:t>
            </a:r>
            <a:r>
              <a:rPr lang="en-US" sz="2800" dirty="0">
                <a:ea typeface="Times New Roman" panose="02020603050405020304" pitchFamily="18" charset="0"/>
                <a:cs typeface="Times New Roman" panose="02020603050405020304" pitchFamily="18" charset="0"/>
              </a:rPr>
              <a:t>, r, b </a:t>
            </a:r>
            <a:r>
              <a:rPr lang="en-US" sz="2800" dirty="0" err="1">
                <a:ea typeface="Times New Roman" panose="02020603050405020304" pitchFamily="18" charset="0"/>
                <a:cs typeface="Times New Roman" panose="02020603050405020304" pitchFamily="18" charset="0"/>
              </a:rPr>
              <a:t>bevosita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tanlanma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aniqlanadi</a:t>
            </a:r>
            <a:r>
              <a:rPr lang="en-US" sz="2800" dirty="0">
                <a:ea typeface="Times New Roman" panose="02020603050405020304" pitchFamily="18" charset="0"/>
                <a:cs typeface="Times New Roman" panose="02020603050405020304" pitchFamily="18" charset="0"/>
              </a:rPr>
              <a:t>. (1-r) </a:t>
            </a:r>
            <a:r>
              <a:rPr lang="en-US" sz="2800" dirty="0" err="1">
                <a:ea typeface="Times New Roman" panose="02020603050405020304" pitchFamily="18" charset="0"/>
                <a:cs typeface="Times New Roman" panose="02020603050405020304" pitchFamily="18" charset="0"/>
              </a:rPr>
              <a:t>ishonarli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ehtimollikda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tengsizlik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[7</a:t>
            </a:r>
            <a:r>
              <a:rPr lang="en-US" sz="2800" dirty="0" smtClean="0">
                <a:ea typeface="Times New Roman" panose="02020603050405020304" pitchFamily="18" charset="0"/>
                <a:cs typeface="Times New Roman" panose="02020603050405020304" pitchFamily="18" charset="0"/>
              </a:rPr>
              <a:t>]:</a:t>
            </a:r>
          </a:p>
          <a:p>
            <a:pPr marL="0" indent="0" algn="just">
              <a:lnSpc>
                <a:spcPct val="100000"/>
              </a:lnSpc>
              <a:spcBef>
                <a:spcPts val="0"/>
              </a:spcBef>
              <a:spcAft>
                <a:spcPts val="0"/>
              </a:spcAft>
              <a:buNone/>
            </a:pP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buNone/>
            </a:pP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742478413"/>
              </p:ext>
            </p:extLst>
          </p:nvPr>
        </p:nvGraphicFramePr>
        <p:xfrm>
          <a:off x="838199" y="476250"/>
          <a:ext cx="2713121" cy="838200"/>
        </p:xfrm>
        <a:graphic>
          <a:graphicData uri="http://schemas.openxmlformats.org/presentationml/2006/ole">
            <mc:AlternateContent xmlns:mc="http://schemas.openxmlformats.org/markup-compatibility/2006">
              <mc:Choice xmlns:v="urn:schemas-microsoft-com:vml" Requires="v">
                <p:oleObj spid="_x0000_s39945" name="Уравнение" r:id="rId3" imgW="1562100" imgH="482600" progId="Equation.3">
                  <p:embed/>
                </p:oleObj>
              </mc:Choice>
              <mc:Fallback>
                <p:oleObj name="Уравнение" r:id="rId3" imgW="1562100" imgH="482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199" y="476250"/>
                        <a:ext cx="2713121" cy="838200"/>
                      </a:xfrm>
                      <a:prstGeom prst="rect">
                        <a:avLst/>
                      </a:prstGeom>
                      <a:no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773101212"/>
              </p:ext>
            </p:extLst>
          </p:nvPr>
        </p:nvGraphicFramePr>
        <p:xfrm>
          <a:off x="2762249" y="4133849"/>
          <a:ext cx="6743938" cy="1209675"/>
        </p:xfrm>
        <a:graphic>
          <a:graphicData uri="http://schemas.openxmlformats.org/presentationml/2006/ole">
            <mc:AlternateContent xmlns:mc="http://schemas.openxmlformats.org/markup-compatibility/2006">
              <mc:Choice xmlns:v="urn:schemas-microsoft-com:vml" Requires="v">
                <p:oleObj spid="_x0000_s39946" name="Уравнение" r:id="rId5" imgW="2832100" imgH="508000" progId="Equation.3">
                  <p:embed/>
                </p:oleObj>
              </mc:Choice>
              <mc:Fallback>
                <p:oleObj name="Уравнение" r:id="rId5" imgW="2832100" imgH="5080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62249" y="4133849"/>
                        <a:ext cx="6743938" cy="1209675"/>
                      </a:xfrm>
                      <a:prstGeom prst="rect">
                        <a:avLst/>
                      </a:prstGeom>
                      <a:noFill/>
                    </p:spPr>
                  </p:pic>
                </p:oleObj>
              </mc:Fallback>
            </mc:AlternateContent>
          </a:graphicData>
        </a:graphic>
      </p:graphicFrame>
    </p:spTree>
    <p:extLst>
      <p:ext uri="{BB962C8B-B14F-4D97-AF65-F5344CB8AC3E}">
        <p14:creationId xmlns:p14="http://schemas.microsoft.com/office/powerpoint/2010/main" val="2090831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447675" algn="just">
              <a:lnSpc>
                <a:spcPct val="100000"/>
              </a:lnSpc>
              <a:spcBef>
                <a:spcPts val="0"/>
              </a:spcBef>
              <a:spcAft>
                <a:spcPts val="0"/>
              </a:spcAft>
              <a:buNone/>
            </a:pPr>
            <a:r>
              <a:rPr lang="en-US" sz="2600" dirty="0">
                <a:ea typeface="Times New Roman" panose="02020603050405020304" pitchFamily="18" charset="0"/>
                <a:cs typeface="Times New Roman" panose="02020603050405020304" pitchFamily="18" charset="0"/>
              </a:rPr>
              <a:t>m</a:t>
            </a:r>
            <a:r>
              <a:rPr lang="en-US" sz="2600" baseline="-25000" dirty="0">
                <a:ea typeface="Times New Roman" panose="02020603050405020304" pitchFamily="18" charset="0"/>
                <a:cs typeface="Times New Roman" panose="02020603050405020304" pitchFamily="18" charset="0"/>
              </a:rPr>
              <a:t>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o’rtacha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b </a:t>
            </a:r>
            <a:r>
              <a:rPr lang="en-US" sz="2600" dirty="0" err="1">
                <a:ea typeface="Times New Roman" panose="02020603050405020304" pitchFamily="18" charset="0"/>
                <a:cs typeface="Times New Roman" panose="02020603050405020304" pitchFamily="18" charset="0"/>
              </a:rPr>
              <a:t>koeffitsient</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uchun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ishonarli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chegaralar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topib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bo’lingach</a:t>
            </a:r>
            <a:r>
              <a:rPr lang="en-US" sz="2600" dirty="0">
                <a:ea typeface="Times New Roman" panose="02020603050405020304" pitchFamily="18" charset="0"/>
                <a:cs typeface="Times New Roman" panose="02020603050405020304" pitchFamily="18" charset="0"/>
              </a:rPr>
              <a:t>,      (1-p) </a:t>
            </a:r>
            <a:r>
              <a:rPr lang="en-US" sz="2600" dirty="0" err="1">
                <a:ea typeface="Times New Roman" panose="02020603050405020304" pitchFamily="18" charset="0"/>
                <a:cs typeface="Times New Roman" panose="02020603050405020304" pitchFamily="18" charset="0"/>
              </a:rPr>
              <a:t>ehtimollik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bilan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bog’liqlikning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haqiqiy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yotuvchi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ishonarli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sohani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qurish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mumkin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Ishonarli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sohani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qurish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uchun</a:t>
            </a:r>
            <a:r>
              <a:rPr lang="en-US" sz="2600" dirty="0">
                <a:ea typeface="Times New Roman" panose="02020603050405020304" pitchFamily="18" charset="0"/>
                <a:cs typeface="Times New Roman" panose="02020603050405020304" pitchFamily="18" charset="0"/>
              </a:rPr>
              <a:t> m</a:t>
            </a:r>
            <a:r>
              <a:rPr lang="en-US" sz="2600" baseline="30000" dirty="0">
                <a:ea typeface="Times New Roman" panose="02020603050405020304" pitchFamily="18" charset="0"/>
                <a:cs typeface="Times New Roman" panose="02020603050405020304" pitchFamily="18" charset="0"/>
              </a:rPr>
              <a:t>*</a:t>
            </a:r>
            <a:r>
              <a:rPr lang="en-US" sz="2600" baseline="-25000" dirty="0">
                <a:ea typeface="Times New Roman" panose="02020603050405020304" pitchFamily="18" charset="0"/>
                <a:cs typeface="Times New Roman" panose="02020603050405020304" pitchFamily="18" charset="0"/>
              </a:rPr>
              <a:t>x</a:t>
            </a:r>
            <a:r>
              <a:rPr lang="en-US" sz="2600" dirty="0">
                <a:ea typeface="Times New Roman" panose="02020603050405020304" pitchFamily="18" charset="0"/>
                <a:cs typeface="Times New Roman" panose="02020603050405020304" pitchFamily="18" charset="0"/>
              </a:rPr>
              <a:t> , m</a:t>
            </a:r>
            <a:r>
              <a:rPr lang="en-US" sz="2600" baseline="30000" dirty="0">
                <a:ea typeface="Times New Roman" panose="02020603050405020304" pitchFamily="18" charset="0"/>
                <a:cs typeface="Times New Roman" panose="02020603050405020304" pitchFamily="18" charset="0"/>
              </a:rPr>
              <a:t>*</a:t>
            </a:r>
            <a:r>
              <a:rPr lang="en-US" sz="2600" baseline="-25000" dirty="0">
                <a:ea typeface="Times New Roman" panose="02020603050405020304" pitchFamily="18" charset="0"/>
                <a:cs typeface="Times New Roman" panose="02020603050405020304" pitchFamily="18" charset="0"/>
              </a:rPr>
              <a:t>y</a:t>
            </a:r>
            <a:r>
              <a:rPr lang="en-US" sz="2600" dirty="0">
                <a:ea typeface="Times New Roman" panose="02020603050405020304" pitchFamily="18" charset="0"/>
                <a:cs typeface="Times New Roman" panose="02020603050405020304" pitchFamily="18" charset="0"/>
              </a:rPr>
              <a:t>+</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y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m</a:t>
            </a:r>
            <a:r>
              <a:rPr lang="en-US" sz="2600" baseline="30000" dirty="0">
                <a:ea typeface="Times New Roman" panose="02020603050405020304" pitchFamily="18" charset="0"/>
                <a:cs typeface="Times New Roman" panose="02020603050405020304" pitchFamily="18" charset="0"/>
              </a:rPr>
              <a:t>*</a:t>
            </a:r>
            <a:r>
              <a:rPr lang="en-US" sz="2600" baseline="-25000" dirty="0">
                <a:ea typeface="Times New Roman" panose="02020603050405020304" pitchFamily="18" charset="0"/>
                <a:cs typeface="Times New Roman" panose="02020603050405020304" pitchFamily="18" charset="0"/>
              </a:rPr>
              <a:t>x</a:t>
            </a:r>
            <a:r>
              <a:rPr lang="en-US" sz="2600" dirty="0">
                <a:ea typeface="Times New Roman" panose="02020603050405020304" pitchFamily="18" charset="0"/>
                <a:cs typeface="Times New Roman" panose="02020603050405020304" pitchFamily="18" charset="0"/>
              </a:rPr>
              <a:t> , m</a:t>
            </a:r>
            <a:r>
              <a:rPr lang="en-US" sz="2600" baseline="30000" dirty="0">
                <a:ea typeface="Times New Roman" panose="02020603050405020304" pitchFamily="18" charset="0"/>
                <a:cs typeface="Times New Roman" panose="02020603050405020304" pitchFamily="18" charset="0"/>
              </a:rPr>
              <a:t>*</a:t>
            </a:r>
            <a:r>
              <a:rPr lang="en-US" sz="2600" baseline="-25000" dirty="0">
                <a:ea typeface="Times New Roman" panose="02020603050405020304" pitchFamily="18" charset="0"/>
                <a:cs typeface="Times New Roman" panose="02020603050405020304" pitchFamily="18" charset="0"/>
              </a:rPr>
              <a:t>y</a:t>
            </a:r>
            <a:r>
              <a:rPr lang="en-US" sz="2600" dirty="0">
                <a:ea typeface="Times New Roman" panose="02020603050405020304" pitchFamily="18" charset="0"/>
                <a:cs typeface="Times New Roman" panose="02020603050405020304" pitchFamily="18" charset="0"/>
              </a:rPr>
              <a:t>-</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y </a:t>
            </a:r>
            <a:r>
              <a:rPr lang="en-US" sz="2600" dirty="0" err="1">
                <a:ea typeface="Times New Roman" panose="02020603050405020304" pitchFamily="18" charset="0"/>
                <a:cs typeface="Times New Roman" panose="02020603050405020304" pitchFamily="18" charset="0"/>
              </a:rPr>
              <a:t>koordinatali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nuqtalarning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biridan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to’g’ri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chiziq</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o’tkazish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kerak</a:t>
            </a:r>
            <a:r>
              <a:rPr lang="en-US" sz="2600" dirty="0">
                <a:ea typeface="Times New Roman" panose="02020603050405020304" pitchFamily="18" charset="0"/>
                <a:cs typeface="Times New Roman" panose="02020603050405020304" pitchFamily="18" charset="0"/>
              </a:rPr>
              <a:t>. Bu </a:t>
            </a:r>
            <a:r>
              <a:rPr lang="en-US" sz="2600" dirty="0" err="1">
                <a:ea typeface="Times New Roman" panose="02020603050405020304" pitchFamily="18" charset="0"/>
                <a:cs typeface="Times New Roman" panose="02020603050405020304" pitchFamily="18" charset="0"/>
              </a:rPr>
              <a:t>to’g’ri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chiziqlarning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burchak</a:t>
            </a:r>
            <a:r>
              <a:rPr lang="en-US" sz="2600" dirty="0">
                <a:ea typeface="Times New Roman" panose="02020603050405020304" pitchFamily="18" charset="0"/>
                <a:cs typeface="Times New Roman" panose="02020603050405020304" pitchFamily="18" charset="0"/>
              </a:rPr>
              <a:t> </a:t>
            </a:r>
            <a:r>
              <a:rPr lang="en-US" sz="2600" dirty="0" err="1" smtClean="0">
                <a:ea typeface="Times New Roman" panose="02020603050405020304" pitchFamily="18" charset="0"/>
                <a:cs typeface="Times New Roman" panose="02020603050405020304" pitchFamily="18" charset="0"/>
              </a:rPr>
              <a:t>koeffitsientlari</a:t>
            </a:r>
            <a:endParaRPr lang="en-US" sz="2600" dirty="0" smtClean="0">
              <a:ea typeface="Times New Roman" panose="02020603050405020304" pitchFamily="18" charset="0"/>
              <a:cs typeface="Times New Roman" panose="02020603050405020304" pitchFamily="18" charset="0"/>
            </a:endParaRPr>
          </a:p>
          <a:p>
            <a:pPr marL="0" indent="447675" algn="just">
              <a:lnSpc>
                <a:spcPct val="100000"/>
              </a:lnSpc>
              <a:spcBef>
                <a:spcPts val="0"/>
              </a:spcBef>
              <a:spcAft>
                <a:spcPts val="0"/>
              </a:spcAft>
              <a:buNone/>
            </a:pPr>
            <a:endParaRPr lang="en-US" sz="2600" dirty="0">
              <a:ea typeface="Calibri" panose="020F0502020204030204" pitchFamily="34" charset="0"/>
              <a:cs typeface="Times New Roman" panose="02020603050405020304" pitchFamily="18" charset="0"/>
            </a:endParaRPr>
          </a:p>
          <a:p>
            <a:pPr marL="0" indent="447675" algn="just">
              <a:lnSpc>
                <a:spcPct val="100000"/>
              </a:lnSpc>
              <a:spcBef>
                <a:spcPts val="0"/>
              </a:spcBef>
              <a:spcAft>
                <a:spcPts val="0"/>
              </a:spcAft>
              <a:buNone/>
            </a:pPr>
            <a:endParaRPr lang="en-US" sz="2600" dirty="0" smtClean="0">
              <a:ea typeface="Calibri" panose="020F0502020204030204" pitchFamily="34" charset="0"/>
              <a:cs typeface="Times New Roman" panose="02020603050405020304" pitchFamily="18" charset="0"/>
            </a:endParaRPr>
          </a:p>
          <a:p>
            <a:pPr marL="0" indent="447675" algn="just">
              <a:lnSpc>
                <a:spcPct val="100000"/>
              </a:lnSpc>
              <a:spcBef>
                <a:spcPts val="0"/>
              </a:spcBef>
              <a:spcAft>
                <a:spcPts val="0"/>
              </a:spcAft>
              <a:buNone/>
            </a:pPr>
            <a:r>
              <a:rPr lang="en-US" sz="2600" dirty="0" err="1" smtClean="0">
                <a:ea typeface="Times New Roman" panose="02020603050405020304" pitchFamily="18" charset="0"/>
              </a:rPr>
              <a:t>Ushbu</a:t>
            </a:r>
            <a:r>
              <a:rPr lang="en-US" sz="2600" dirty="0" smtClean="0">
                <a:ea typeface="Times New Roman" panose="02020603050405020304" pitchFamily="18" charset="0"/>
              </a:rPr>
              <a:t> </a:t>
            </a:r>
            <a:r>
              <a:rPr lang="en-US" sz="2600" dirty="0" err="1">
                <a:ea typeface="Times New Roman" panose="02020603050405020304" pitchFamily="18" charset="0"/>
              </a:rPr>
              <a:t>to’g’ri</a:t>
            </a:r>
            <a:r>
              <a:rPr lang="en-US" sz="2600" dirty="0">
                <a:ea typeface="Times New Roman" panose="02020603050405020304" pitchFamily="18" charset="0"/>
              </a:rPr>
              <a:t> </a:t>
            </a:r>
            <a:r>
              <a:rPr lang="en-US" sz="2600" dirty="0" err="1">
                <a:ea typeface="Times New Roman" panose="02020603050405020304" pitchFamily="18" charset="0"/>
              </a:rPr>
              <a:t>chiziqlar</a:t>
            </a:r>
            <a:r>
              <a:rPr lang="en-US" sz="2600" dirty="0">
                <a:ea typeface="Times New Roman" panose="02020603050405020304" pitchFamily="18" charset="0"/>
              </a:rPr>
              <a:t> </a:t>
            </a:r>
            <a:r>
              <a:rPr lang="en-US" sz="2600" dirty="0" err="1">
                <a:ea typeface="Times New Roman" panose="02020603050405020304" pitchFamily="18" charset="0"/>
              </a:rPr>
              <a:t>bilan</a:t>
            </a:r>
            <a:r>
              <a:rPr lang="en-US" sz="2600" dirty="0">
                <a:ea typeface="Times New Roman" panose="02020603050405020304" pitchFamily="18" charset="0"/>
              </a:rPr>
              <a:t> </a:t>
            </a:r>
            <a:r>
              <a:rPr lang="en-US" sz="2600" dirty="0" err="1">
                <a:ea typeface="Times New Roman" panose="02020603050405020304" pitchFamily="18" charset="0"/>
              </a:rPr>
              <a:t>chegaralangan</a:t>
            </a:r>
            <a:r>
              <a:rPr lang="en-US" sz="2600" dirty="0">
                <a:ea typeface="Times New Roman" panose="02020603050405020304" pitchFamily="18" charset="0"/>
              </a:rPr>
              <a:t> </a:t>
            </a:r>
            <a:r>
              <a:rPr lang="en-US" sz="2600" dirty="0" err="1">
                <a:ea typeface="Times New Roman" panose="02020603050405020304" pitchFamily="18" charset="0"/>
              </a:rPr>
              <a:t>maksimal</a:t>
            </a:r>
            <a:r>
              <a:rPr lang="en-US" sz="2600" dirty="0">
                <a:ea typeface="Times New Roman" panose="02020603050405020304" pitchFamily="18" charset="0"/>
              </a:rPr>
              <a:t> </a:t>
            </a:r>
            <a:r>
              <a:rPr lang="en-US" sz="2600" dirty="0" err="1">
                <a:ea typeface="Times New Roman" panose="02020603050405020304" pitchFamily="18" charset="0"/>
              </a:rPr>
              <a:t>soha</a:t>
            </a:r>
            <a:r>
              <a:rPr lang="en-US" sz="2600" dirty="0">
                <a:ea typeface="Times New Roman" panose="02020603050405020304" pitchFamily="18" charset="0"/>
              </a:rPr>
              <a:t> </a:t>
            </a:r>
            <a:r>
              <a:rPr lang="en-US" sz="2600" dirty="0" err="1">
                <a:ea typeface="Times New Roman" panose="02020603050405020304" pitchFamily="18" charset="0"/>
              </a:rPr>
              <a:t>o’zida</a:t>
            </a:r>
            <a:r>
              <a:rPr lang="en-US" sz="2600" dirty="0">
                <a:ea typeface="Times New Roman" panose="02020603050405020304" pitchFamily="18" charset="0"/>
              </a:rPr>
              <a:t> </a:t>
            </a:r>
            <a:r>
              <a:rPr lang="en-US" sz="2600" dirty="0" err="1">
                <a:ea typeface="Times New Roman" panose="02020603050405020304" pitchFamily="18" charset="0"/>
              </a:rPr>
              <a:t>ishonarli</a:t>
            </a:r>
            <a:r>
              <a:rPr lang="en-US" sz="2600" dirty="0">
                <a:ea typeface="Times New Roman" panose="02020603050405020304" pitchFamily="18" charset="0"/>
              </a:rPr>
              <a:t> </a:t>
            </a:r>
            <a:r>
              <a:rPr lang="en-US" sz="2600" dirty="0" err="1">
                <a:ea typeface="Times New Roman" panose="02020603050405020304" pitchFamily="18" charset="0"/>
              </a:rPr>
              <a:t>sohani</a:t>
            </a:r>
            <a:r>
              <a:rPr lang="en-US" sz="2600" dirty="0">
                <a:ea typeface="Times New Roman" panose="02020603050405020304" pitchFamily="18" charset="0"/>
              </a:rPr>
              <a:t> </a:t>
            </a:r>
            <a:r>
              <a:rPr lang="en-US" sz="2600" dirty="0" err="1">
                <a:ea typeface="Times New Roman" panose="02020603050405020304" pitchFamily="18" charset="0"/>
              </a:rPr>
              <a:t>tasvirlaydi</a:t>
            </a:r>
            <a:r>
              <a:rPr lang="en-US" sz="2600" dirty="0">
                <a:ea typeface="Times New Roman" panose="02020603050405020304" pitchFamily="18" charset="0"/>
              </a:rPr>
              <a:t> (7.5-rasm). </a:t>
            </a:r>
            <a:r>
              <a:rPr lang="en-US" sz="2600" dirty="0" err="1">
                <a:ea typeface="Times New Roman" panose="02020603050405020304" pitchFamily="18" charset="0"/>
              </a:rPr>
              <a:t>Demak</a:t>
            </a:r>
            <a:r>
              <a:rPr lang="en-US" sz="2600" dirty="0">
                <a:ea typeface="Times New Roman" panose="02020603050405020304" pitchFamily="18" charset="0"/>
              </a:rPr>
              <a:t> </a:t>
            </a:r>
            <a:r>
              <a:rPr lang="en-US" sz="2600" dirty="0" err="1">
                <a:ea typeface="Times New Roman" panose="02020603050405020304" pitchFamily="18" charset="0"/>
              </a:rPr>
              <a:t>ishonarli</a:t>
            </a:r>
            <a:r>
              <a:rPr lang="en-US" sz="2600" dirty="0">
                <a:ea typeface="Times New Roman" panose="02020603050405020304" pitchFamily="18" charset="0"/>
              </a:rPr>
              <a:t> </a:t>
            </a:r>
            <a:r>
              <a:rPr lang="en-US" sz="2600" dirty="0" err="1">
                <a:ea typeface="Times New Roman" panose="02020603050405020304" pitchFamily="18" charset="0"/>
              </a:rPr>
              <a:t>sohani</a:t>
            </a:r>
            <a:r>
              <a:rPr lang="en-US" sz="2600" dirty="0">
                <a:ea typeface="Times New Roman" panose="02020603050405020304" pitchFamily="18" charset="0"/>
              </a:rPr>
              <a:t> </a:t>
            </a:r>
            <a:r>
              <a:rPr lang="en-US" sz="2600" dirty="0" err="1">
                <a:ea typeface="Times New Roman" panose="02020603050405020304" pitchFamily="18" charset="0"/>
              </a:rPr>
              <a:t>aniqlash</a:t>
            </a:r>
            <a:r>
              <a:rPr lang="en-US" sz="2600" dirty="0">
                <a:ea typeface="Times New Roman" panose="02020603050405020304" pitchFamily="18" charset="0"/>
              </a:rPr>
              <a:t> </a:t>
            </a:r>
            <a:r>
              <a:rPr lang="en-US" sz="2600" dirty="0" err="1">
                <a:ea typeface="Times New Roman" panose="02020603050405020304" pitchFamily="18" charset="0"/>
              </a:rPr>
              <a:t>uchun</a:t>
            </a:r>
            <a:r>
              <a:rPr lang="en-US" sz="2600" dirty="0">
                <a:ea typeface="Times New Roman" panose="02020603050405020304" pitchFamily="18" charset="0"/>
              </a:rPr>
              <a:t> </a:t>
            </a:r>
            <a:r>
              <a:rPr lang="en-US" sz="2600" dirty="0" err="1">
                <a:ea typeface="Times New Roman" panose="02020603050405020304" pitchFamily="18" charset="0"/>
              </a:rPr>
              <a:t>oddiy</a:t>
            </a:r>
            <a:r>
              <a:rPr lang="en-US" sz="2600" dirty="0">
                <a:ea typeface="Times New Roman" panose="02020603050405020304" pitchFamily="18" charset="0"/>
              </a:rPr>
              <a:t> </a:t>
            </a:r>
            <a:r>
              <a:rPr lang="en-US" sz="2600" dirty="0" err="1">
                <a:ea typeface="Times New Roman" panose="02020603050405020304" pitchFamily="18" charset="0"/>
              </a:rPr>
              <a:t>usul</a:t>
            </a:r>
            <a:r>
              <a:rPr lang="en-US" sz="2600" dirty="0">
                <a:ea typeface="Times New Roman" panose="02020603050405020304" pitchFamily="18" charset="0"/>
              </a:rPr>
              <a:t> </a:t>
            </a:r>
            <a:r>
              <a:rPr lang="en-US" sz="2600" dirty="0" err="1">
                <a:ea typeface="Times New Roman" panose="02020603050405020304" pitchFamily="18" charset="0"/>
              </a:rPr>
              <a:t>bilan</a:t>
            </a:r>
            <a:r>
              <a:rPr lang="en-US" sz="2600" dirty="0">
                <a:ea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rPr>
              <a:t>y </a:t>
            </a:r>
            <a:r>
              <a:rPr lang="en-US" sz="2600" dirty="0" err="1">
                <a:ea typeface="Times New Roman" panose="02020603050405020304" pitchFamily="18" charset="0"/>
              </a:rPr>
              <a:t>va</a:t>
            </a:r>
            <a:r>
              <a:rPr lang="en-US" sz="2600" dirty="0">
                <a:ea typeface="Times New Roman" panose="02020603050405020304" pitchFamily="18" charset="0"/>
              </a:rPr>
              <a:t> b </a:t>
            </a:r>
            <a:r>
              <a:rPr lang="en-US" sz="2600" dirty="0" err="1">
                <a:ea typeface="Times New Roman" panose="02020603050405020304" pitchFamily="18" charset="0"/>
              </a:rPr>
              <a:t>ni</a:t>
            </a:r>
            <a:r>
              <a:rPr lang="en-US" sz="2600" dirty="0">
                <a:ea typeface="Times New Roman" panose="02020603050405020304" pitchFamily="18" charset="0"/>
              </a:rPr>
              <a:t> </a:t>
            </a:r>
            <a:r>
              <a:rPr lang="en-US" sz="2600" dirty="0" err="1">
                <a:ea typeface="Times New Roman" panose="02020603050405020304" pitchFamily="18" charset="0"/>
              </a:rPr>
              <a:t>aniqlash</a:t>
            </a:r>
            <a:r>
              <a:rPr lang="en-US" sz="2600" dirty="0">
                <a:ea typeface="Times New Roman" panose="02020603050405020304" pitchFamily="18" charset="0"/>
              </a:rPr>
              <a:t> </a:t>
            </a:r>
            <a:r>
              <a:rPr lang="en-US" sz="2600" dirty="0" err="1">
                <a:ea typeface="Times New Roman" panose="02020603050405020304" pitchFamily="18" charset="0"/>
              </a:rPr>
              <a:t>zarur</a:t>
            </a:r>
            <a:r>
              <a:rPr lang="en-US" sz="2600" dirty="0" smtClean="0">
                <a:ea typeface="Times New Roman" panose="02020603050405020304" pitchFamily="18" charset="0"/>
              </a:rPr>
              <a:t>.</a:t>
            </a:r>
          </a:p>
          <a:p>
            <a:pPr marL="0" indent="447675" algn="just">
              <a:lnSpc>
                <a:spcPct val="100000"/>
              </a:lnSpc>
              <a:spcBef>
                <a:spcPts val="0"/>
              </a:spcBef>
              <a:spcAft>
                <a:spcPts val="0"/>
              </a:spcAft>
              <a:buNone/>
            </a:pPr>
            <a:endParaRPr lang="en-US" sz="2600" dirty="0" smtClean="0">
              <a:ea typeface="Times New Roman" panose="02020603050405020304" pitchFamily="18" charset="0"/>
            </a:endParaRPr>
          </a:p>
          <a:p>
            <a:pPr marL="0" indent="447675" algn="just">
              <a:lnSpc>
                <a:spcPct val="100000"/>
              </a:lnSpc>
              <a:spcBef>
                <a:spcPts val="0"/>
              </a:spcBef>
              <a:spcAft>
                <a:spcPts val="0"/>
              </a:spcAft>
              <a:buNone/>
            </a:pPr>
            <a:endParaRPr lang="en-US" sz="2600" dirty="0" smtClean="0">
              <a:ea typeface="Times New Roman" panose="02020603050405020304" pitchFamily="18" charset="0"/>
            </a:endParaRPr>
          </a:p>
          <a:p>
            <a:pPr marL="0" indent="447675" algn="just">
              <a:lnSpc>
                <a:spcPct val="100000"/>
              </a:lnSpc>
              <a:spcBef>
                <a:spcPts val="0"/>
              </a:spcBef>
              <a:spcAft>
                <a:spcPts val="0"/>
              </a:spcAft>
              <a:buNone/>
            </a:pPr>
            <a:r>
              <a:rPr lang="en-US" sz="2600" dirty="0" err="1">
                <a:ea typeface="Times New Roman" panose="02020603050405020304" pitchFamily="18" charset="0"/>
                <a:cs typeface="Times New Roman" panose="02020603050405020304" pitchFamily="18" charset="0"/>
              </a:rPr>
              <a:t>bo’lganligidan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Styudent</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koeffitsientini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tajribalarning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berilgan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soni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qabul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qilingan</a:t>
            </a:r>
            <a:r>
              <a:rPr lang="en-US" sz="2600" dirty="0">
                <a:ea typeface="Times New Roman" panose="02020603050405020304" pitchFamily="18" charset="0"/>
                <a:cs typeface="Times New Roman" panose="02020603050405020304" pitchFamily="18" charset="0"/>
              </a:rPr>
              <a:t> (1-p) </a:t>
            </a:r>
            <a:r>
              <a:rPr lang="en-US" sz="2600" dirty="0" err="1">
                <a:ea typeface="Times New Roman" panose="02020603050405020304" pitchFamily="18" charset="0"/>
                <a:cs typeface="Times New Roman" panose="02020603050405020304" pitchFamily="18" charset="0"/>
              </a:rPr>
              <a:t>ishonarli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ehtimollikda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aniqlash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kerak</a:t>
            </a:r>
            <a:r>
              <a:rPr lang="en-US" sz="2600" dirty="0" smtClean="0">
                <a:ea typeface="Times New Roman" panose="02020603050405020304" pitchFamily="18" charset="0"/>
                <a:cs typeface="Times New Roman" panose="02020603050405020304" pitchFamily="18" charset="0"/>
              </a:rPr>
              <a:t>.</a:t>
            </a:r>
            <a:endParaRPr lang="en-US" sz="2600" dirty="0"/>
          </a:p>
        </p:txBody>
      </p:sp>
      <p:graphicFrame>
        <p:nvGraphicFramePr>
          <p:cNvPr id="2" name="Объект 1"/>
          <p:cNvGraphicFramePr>
            <a:graphicFrameLocks noChangeAspect="1"/>
          </p:cNvGraphicFramePr>
          <p:nvPr>
            <p:extLst>
              <p:ext uri="{D42A27DB-BD31-4B8C-83A1-F6EECF244321}">
                <p14:modId xmlns:p14="http://schemas.microsoft.com/office/powerpoint/2010/main" val="477192505"/>
              </p:ext>
            </p:extLst>
          </p:nvPr>
        </p:nvGraphicFramePr>
        <p:xfrm>
          <a:off x="2649537" y="2038351"/>
          <a:ext cx="2428875" cy="907991"/>
        </p:xfrm>
        <a:graphic>
          <a:graphicData uri="http://schemas.openxmlformats.org/presentationml/2006/ole">
            <mc:AlternateContent xmlns:mc="http://schemas.openxmlformats.org/markup-compatibility/2006">
              <mc:Choice xmlns:v="urn:schemas-microsoft-com:vml" Requires="v">
                <p:oleObj spid="_x0000_s40970" name="Уравнение" r:id="rId3" imgW="1358900" imgH="508000" progId="Equation.3">
                  <p:embed/>
                </p:oleObj>
              </mc:Choice>
              <mc:Fallback>
                <p:oleObj name="Уравнение" r:id="rId3" imgW="1358900" imgH="5080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9537" y="2038351"/>
                        <a:ext cx="2428875" cy="907991"/>
                      </a:xfrm>
                      <a:prstGeom prst="rect">
                        <a:avLst/>
                      </a:prstGeom>
                      <a:noFill/>
                    </p:spPr>
                  </p:pic>
                </p:oleObj>
              </mc:Fallback>
            </mc:AlternateContent>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2975810481"/>
              </p:ext>
            </p:extLst>
          </p:nvPr>
        </p:nvGraphicFramePr>
        <p:xfrm>
          <a:off x="5449888" y="2001810"/>
          <a:ext cx="2437524" cy="911224"/>
        </p:xfrm>
        <a:graphic>
          <a:graphicData uri="http://schemas.openxmlformats.org/presentationml/2006/ole">
            <mc:AlternateContent xmlns:mc="http://schemas.openxmlformats.org/markup-compatibility/2006">
              <mc:Choice xmlns:v="urn:schemas-microsoft-com:vml" Requires="v">
                <p:oleObj spid="_x0000_s40971" name="Уравнение" r:id="rId5" imgW="1358900" imgH="508000" progId="Equation.3">
                  <p:embed/>
                </p:oleObj>
              </mc:Choice>
              <mc:Fallback>
                <p:oleObj name="Уравнение" r:id="rId5" imgW="1358900" imgH="508000"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49888" y="2001810"/>
                        <a:ext cx="2437524" cy="911224"/>
                      </a:xfrm>
                      <a:prstGeom prst="rect">
                        <a:avLst/>
                      </a:prstGeom>
                      <a:noFill/>
                    </p:spPr>
                  </p:pic>
                </p:oleObj>
              </mc:Fallback>
            </mc:AlternateContent>
          </a:graphicData>
        </a:graphic>
      </p:graphicFrame>
      <p:sp>
        <p:nvSpPr>
          <p:cNvPr id="5" name="Rectangle 3"/>
          <p:cNvSpPr>
            <a:spLocks noChangeArrowheads="1"/>
          </p:cNvSpPr>
          <p:nvPr/>
        </p:nvSpPr>
        <p:spPr bwMode="auto">
          <a:xfrm>
            <a:off x="1695450" y="37909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762779959"/>
              </p:ext>
            </p:extLst>
          </p:nvPr>
        </p:nvGraphicFramePr>
        <p:xfrm>
          <a:off x="4026693" y="3914775"/>
          <a:ext cx="2478882" cy="944336"/>
        </p:xfrm>
        <a:graphic>
          <a:graphicData uri="http://schemas.openxmlformats.org/presentationml/2006/ole">
            <mc:AlternateContent xmlns:mc="http://schemas.openxmlformats.org/markup-compatibility/2006">
              <mc:Choice xmlns:v="urn:schemas-microsoft-com:vml" Requires="v">
                <p:oleObj spid="_x0000_s40972" name="Уравнение" r:id="rId7" imgW="1333500" imgH="508000" progId="Equation.3">
                  <p:embed/>
                </p:oleObj>
              </mc:Choice>
              <mc:Fallback>
                <p:oleObj name="Уравнение" r:id="rId7" imgW="1333500" imgH="5080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26693" y="3914775"/>
                        <a:ext cx="2478882" cy="944336"/>
                      </a:xfrm>
                      <a:prstGeom prst="rect">
                        <a:avLst/>
                      </a:prstGeom>
                      <a:noFill/>
                    </p:spPr>
                  </p:pic>
                </p:oleObj>
              </mc:Fallback>
            </mc:AlternateContent>
          </a:graphicData>
        </a:graphic>
      </p:graphicFrame>
    </p:spTree>
    <p:extLst>
      <p:ext uri="{BB962C8B-B14F-4D97-AF65-F5344CB8AC3E}">
        <p14:creationId xmlns:p14="http://schemas.microsoft.com/office/powerpoint/2010/main" val="35128126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00026" y="-28575"/>
            <a:ext cx="10925174" cy="5419725"/>
          </a:xfrm>
        </p:spPr>
        <p:txBody>
          <a:bodyPr>
            <a:noAutofit/>
          </a:bodyPr>
          <a:lstStyle/>
          <a:p>
            <a:pPr marL="0" indent="447675" algn="just">
              <a:spcBef>
                <a:spcPts val="0"/>
              </a:spcBef>
              <a:spcAft>
                <a:spcPts val="0"/>
              </a:spcAft>
              <a:buNone/>
            </a:pPr>
            <a:endParaRPr lang="en-US" sz="2800" dirty="0" smtClean="0">
              <a:latin typeface="+mj-lt"/>
            </a:endParaRPr>
          </a:p>
          <a:p>
            <a:pPr marL="0" indent="447675" algn="just">
              <a:spcBef>
                <a:spcPts val="0"/>
              </a:spcBef>
              <a:spcAft>
                <a:spcPts val="0"/>
              </a:spcAft>
              <a:buNone/>
            </a:pPr>
            <a:endParaRPr lang="en-US" sz="2800" dirty="0">
              <a:latin typeface="+mj-lt"/>
            </a:endParaRPr>
          </a:p>
          <a:p>
            <a:pPr marL="0" indent="447675" algn="just">
              <a:spcBef>
                <a:spcPts val="0"/>
              </a:spcBef>
              <a:spcAft>
                <a:spcPts val="0"/>
              </a:spcAft>
              <a:buNone/>
            </a:pPr>
            <a:endParaRPr lang="en-US" sz="2800" dirty="0" smtClean="0">
              <a:latin typeface="+mj-lt"/>
            </a:endParaRPr>
          </a:p>
          <a:p>
            <a:pPr marL="0" indent="447675" algn="just">
              <a:spcBef>
                <a:spcPts val="0"/>
              </a:spcBef>
              <a:spcAft>
                <a:spcPts val="0"/>
              </a:spcAft>
              <a:buNone/>
            </a:pPr>
            <a:endParaRPr lang="en-US" sz="2800" dirty="0">
              <a:latin typeface="+mj-lt"/>
            </a:endParaRPr>
          </a:p>
          <a:p>
            <a:pPr marL="0" indent="447675" algn="just">
              <a:spcBef>
                <a:spcPts val="0"/>
              </a:spcBef>
              <a:spcAft>
                <a:spcPts val="0"/>
              </a:spcAft>
              <a:buNone/>
            </a:pPr>
            <a:endParaRPr lang="en-US" sz="2800" dirty="0" smtClean="0">
              <a:latin typeface="+mj-lt"/>
            </a:endParaRPr>
          </a:p>
          <a:p>
            <a:pPr marL="0" indent="447675" algn="just">
              <a:spcBef>
                <a:spcPts val="0"/>
              </a:spcBef>
              <a:spcAft>
                <a:spcPts val="0"/>
              </a:spcAft>
              <a:buNone/>
            </a:pPr>
            <a:endParaRPr lang="en-US" sz="2800" dirty="0">
              <a:latin typeface="+mj-lt"/>
            </a:endParaRPr>
          </a:p>
          <a:p>
            <a:pPr marL="0" indent="447675" algn="just">
              <a:spcBef>
                <a:spcPts val="0"/>
              </a:spcBef>
              <a:spcAft>
                <a:spcPts val="0"/>
              </a:spcAft>
              <a:buNone/>
            </a:pPr>
            <a:endParaRPr lang="en-US" sz="2800" dirty="0" smtClean="0">
              <a:latin typeface="+mj-lt"/>
            </a:endParaRPr>
          </a:p>
          <a:p>
            <a:pPr marL="0" indent="447675" algn="just">
              <a:spcBef>
                <a:spcPts val="0"/>
              </a:spcBef>
              <a:spcAft>
                <a:spcPts val="0"/>
              </a:spcAft>
              <a:buNone/>
            </a:pPr>
            <a:endParaRPr lang="en-US" sz="2800" dirty="0">
              <a:latin typeface="+mj-lt"/>
            </a:endParaRPr>
          </a:p>
          <a:p>
            <a:pPr marL="0" indent="447675" algn="just">
              <a:spcBef>
                <a:spcPts val="0"/>
              </a:spcBef>
              <a:spcAft>
                <a:spcPts val="0"/>
              </a:spcAft>
              <a:buNone/>
            </a:pPr>
            <a:endParaRPr lang="en-US" sz="2800" dirty="0" smtClean="0">
              <a:latin typeface="+mj-lt"/>
            </a:endParaRPr>
          </a:p>
          <a:p>
            <a:pPr marL="0" indent="447675" algn="just">
              <a:spcBef>
                <a:spcPts val="0"/>
              </a:spcBef>
              <a:spcAft>
                <a:spcPts val="0"/>
              </a:spcAft>
              <a:buNone/>
            </a:pPr>
            <a:endParaRPr lang="en-US" sz="2800" dirty="0">
              <a:latin typeface="+mj-lt"/>
            </a:endParaRPr>
          </a:p>
          <a:p>
            <a:pPr marL="0" indent="447675" algn="just">
              <a:spcBef>
                <a:spcPts val="0"/>
              </a:spcBef>
              <a:spcAft>
                <a:spcPts val="0"/>
              </a:spcAft>
              <a:buNone/>
            </a:pPr>
            <a:r>
              <a:rPr lang="en-US" sz="2800" dirty="0" smtClean="0">
                <a:latin typeface="+mj-lt"/>
              </a:rPr>
              <a:t>6-rasm</a:t>
            </a:r>
            <a:r>
              <a:rPr lang="en-US" sz="2800" dirty="0">
                <a:latin typeface="+mj-lt"/>
              </a:rPr>
              <a:t>. </a:t>
            </a:r>
            <a:r>
              <a:rPr lang="en-US" sz="2800" dirty="0" err="1">
                <a:latin typeface="+mj-lt"/>
              </a:rPr>
              <a:t>CHiziqli</a:t>
            </a:r>
            <a:r>
              <a:rPr lang="en-US" sz="2800" dirty="0">
                <a:latin typeface="+mj-lt"/>
              </a:rPr>
              <a:t> </a:t>
            </a:r>
            <a:r>
              <a:rPr lang="en-US" sz="2800" dirty="0" err="1">
                <a:latin typeface="+mj-lt"/>
              </a:rPr>
              <a:t>bog’lanishning</a:t>
            </a:r>
            <a:r>
              <a:rPr lang="en-US" sz="2800" dirty="0">
                <a:latin typeface="+mj-lt"/>
              </a:rPr>
              <a:t> </a:t>
            </a:r>
            <a:r>
              <a:rPr lang="en-US" sz="2800" dirty="0" err="1">
                <a:latin typeface="+mj-lt"/>
              </a:rPr>
              <a:t>ishonarli</a:t>
            </a:r>
            <a:r>
              <a:rPr lang="en-US" sz="2800" dirty="0">
                <a:latin typeface="+mj-lt"/>
              </a:rPr>
              <a:t> </a:t>
            </a:r>
            <a:r>
              <a:rPr lang="en-US" sz="2800" dirty="0" err="1">
                <a:latin typeface="+mj-lt"/>
              </a:rPr>
              <a:t>sohasi</a:t>
            </a:r>
            <a:r>
              <a:rPr lang="en-US" sz="2800" dirty="0">
                <a:latin typeface="+mj-lt"/>
              </a:rPr>
              <a:t> </a:t>
            </a:r>
            <a:r>
              <a:rPr lang="en-US" sz="2800" dirty="0" err="1">
                <a:latin typeface="+mj-lt"/>
              </a:rPr>
              <a:t>chegaralari</a:t>
            </a:r>
            <a:endParaRPr lang="en-US" sz="2800" dirty="0">
              <a:latin typeface="+mj-lt"/>
            </a:endParaRPr>
          </a:p>
        </p:txBody>
      </p:sp>
      <p:pic>
        <p:nvPicPr>
          <p:cNvPr id="41986" name="Picture 2" descr="Рис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25" y="-1"/>
            <a:ext cx="7181850" cy="5027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28755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00026" y="142875"/>
            <a:ext cx="10925174" cy="5419725"/>
          </a:xfrm>
        </p:spPr>
        <p:txBody>
          <a:bodyPr>
            <a:noAutofit/>
          </a:bodyPr>
          <a:lstStyle/>
          <a:p>
            <a:pPr marL="0" indent="0" algn="just">
              <a:lnSpc>
                <a:spcPct val="100000"/>
              </a:lnSpc>
              <a:spcBef>
                <a:spcPts val="0"/>
              </a:spcBef>
              <a:spcAft>
                <a:spcPts val="0"/>
              </a:spcAft>
              <a:buNone/>
            </a:pPr>
            <a:r>
              <a:rPr lang="en-US" sz="2600" dirty="0" err="1">
                <a:ea typeface="Times New Roman" panose="02020603050405020304" pitchFamily="18" charset="0"/>
                <a:cs typeface="Times New Roman" panose="02020603050405020304" pitchFamily="18" charset="0"/>
              </a:rPr>
              <a:t>Tanlanmaning</a:t>
            </a:r>
            <a:r>
              <a:rPr lang="en-US" sz="2600" dirty="0">
                <a:ea typeface="Times New Roman" panose="02020603050405020304" pitchFamily="18" charset="0"/>
                <a:cs typeface="Times New Roman" panose="02020603050405020304" pitchFamily="18" charset="0"/>
              </a:rPr>
              <a:t> b,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baseline="30000" dirty="0">
                <a:ea typeface="Times New Roman" panose="02020603050405020304" pitchFamily="18" charset="0"/>
                <a:cs typeface="Times New Roman" panose="02020603050405020304" pitchFamily="18" charset="0"/>
              </a:rPr>
              <a:t>*</a:t>
            </a:r>
            <a:r>
              <a:rPr lang="en-US" sz="2600" baseline="-25000" dirty="0">
                <a:ea typeface="Times New Roman" panose="02020603050405020304" pitchFamily="18" charset="0"/>
                <a:cs typeface="Times New Roman" panose="02020603050405020304" pitchFamily="18" charset="0"/>
              </a:rPr>
              <a:t>x</a:t>
            </a:r>
            <a:r>
              <a:rPr lang="en-US"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baseline="30000" dirty="0">
                <a:ea typeface="Times New Roman" panose="02020603050405020304" pitchFamily="18" charset="0"/>
                <a:cs typeface="Times New Roman" panose="02020603050405020304" pitchFamily="18" charset="0"/>
              </a:rPr>
              <a:t>*</a:t>
            </a:r>
            <a:r>
              <a:rPr lang="en-US" sz="2600" baseline="-25000" dirty="0">
                <a:ea typeface="Times New Roman" panose="02020603050405020304" pitchFamily="18" charset="0"/>
                <a:cs typeface="Times New Roman" panose="02020603050405020304" pitchFamily="18" charset="0"/>
              </a:rPr>
              <a:t>y</a:t>
            </a:r>
            <a:r>
              <a:rPr lang="en-US" sz="2600" dirty="0">
                <a:ea typeface="Times New Roman" panose="02020603050405020304" pitchFamily="18" charset="0"/>
                <a:cs typeface="Times New Roman" panose="02020603050405020304" pitchFamily="18" charset="0"/>
              </a:rPr>
              <a:t>, r </a:t>
            </a:r>
            <a:r>
              <a:rPr lang="en-US" sz="2600" dirty="0" err="1">
                <a:ea typeface="Times New Roman" panose="02020603050405020304" pitchFamily="18" charset="0"/>
                <a:cs typeface="Times New Roman" panose="02020603050405020304" pitchFamily="18" charset="0"/>
              </a:rPr>
              <a:t>koeffitsientlarini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avvaldan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ma’lum</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formulalar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yordamida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aniqlanadi</a:t>
            </a:r>
            <a:r>
              <a:rPr lang="en-US" sz="2600" dirty="0">
                <a:ea typeface="Times New Roman" panose="02020603050405020304" pitchFamily="18" charset="0"/>
                <a:cs typeface="Times New Roman" panose="02020603050405020304" pitchFamily="18" charset="0"/>
              </a:rPr>
              <a:t>.</a:t>
            </a:r>
            <a:endParaRPr lang="ru-RU" sz="26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600" dirty="0" err="1">
                <a:ea typeface="Times New Roman" panose="02020603050405020304" pitchFamily="18" charset="0"/>
                <a:cs typeface="Times New Roman" panose="02020603050405020304" pitchFamily="18" charset="0"/>
              </a:rPr>
              <a:t>SHunday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qilib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hamma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o’lchovlar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yoki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natijalar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uchun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nafaqat</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o’rtacha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qiymatni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balki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berilgan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yoki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qabul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qilingan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ishonarli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ehtimollikdagi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ishonarli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intervalni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kattaligi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odatda</a:t>
            </a:r>
            <a:r>
              <a:rPr lang="en-US" sz="2600" dirty="0">
                <a:ea typeface="Times New Roman" panose="02020603050405020304" pitchFamily="18" charset="0"/>
                <a:cs typeface="Times New Roman" panose="02020603050405020304" pitchFamily="18" charset="0"/>
              </a:rPr>
              <a:t> 90%  </a:t>
            </a:r>
            <a:r>
              <a:rPr lang="en-US" sz="2600" dirty="0" err="1">
                <a:ea typeface="Times New Roman" panose="02020603050405020304" pitchFamily="18" charset="0"/>
                <a:cs typeface="Times New Roman" panose="02020603050405020304" pitchFamily="18" charset="0"/>
              </a:rPr>
              <a:t>yoki</a:t>
            </a:r>
            <a:r>
              <a:rPr lang="en-US" sz="2600" dirty="0">
                <a:ea typeface="Times New Roman" panose="02020603050405020304" pitchFamily="18" charset="0"/>
                <a:cs typeface="Times New Roman" panose="02020603050405020304" pitchFamily="18" charset="0"/>
              </a:rPr>
              <a:t> 95% </a:t>
            </a:r>
            <a:r>
              <a:rPr lang="en-US" sz="2600" dirty="0" err="1">
                <a:ea typeface="Times New Roman" panose="02020603050405020304" pitchFamily="18" charset="0"/>
                <a:cs typeface="Times New Roman" panose="02020603050405020304" pitchFamily="18" charset="0"/>
              </a:rPr>
              <a:t>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tashkil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etuvchi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qabul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qilingan</a:t>
            </a:r>
            <a:r>
              <a:rPr lang="en-US"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ru-RU"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dagi</a:t>
            </a:r>
            <a:r>
              <a:rPr lang="en-US" sz="2600" dirty="0">
                <a:ea typeface="Times New Roman" panose="02020603050405020304" pitchFamily="18" charset="0"/>
                <a:cs typeface="Times New Roman" panose="02020603050405020304" pitchFamily="18" charset="0"/>
              </a:rPr>
              <a:t> m</a:t>
            </a:r>
            <a:r>
              <a:rPr lang="en-US" sz="2600" baseline="-25000" dirty="0">
                <a:ea typeface="Times New Roman" panose="02020603050405020304" pitchFamily="18" charset="0"/>
                <a:cs typeface="Times New Roman" panose="02020603050405020304" pitchFamily="18" charset="0"/>
              </a:rPr>
              <a:t>y</a:t>
            </a:r>
            <a:r>
              <a:rPr lang="en-US" sz="2600" dirty="0">
                <a:ea typeface="Times New Roman" panose="02020603050405020304" pitchFamily="18" charset="0"/>
                <a:cs typeface="Times New Roman" panose="02020603050405020304" pitchFamily="18" charset="0"/>
              </a:rPr>
              <a:t> +</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y </a:t>
            </a:r>
            <a:r>
              <a:rPr lang="en-US" sz="2600" dirty="0" err="1">
                <a:ea typeface="Times New Roman" panose="02020603050405020304" pitchFamily="18" charset="0"/>
                <a:cs typeface="Times New Roman" panose="02020603050405020304" pitchFamily="18" charset="0"/>
              </a:rPr>
              <a:t>ni</a:t>
            </a:r>
            <a:r>
              <a:rPr lang="en-US" sz="2600" dirty="0">
                <a:ea typeface="Times New Roman" panose="02020603050405020304" pitchFamily="18" charset="0"/>
                <a:cs typeface="Times New Roman" panose="02020603050405020304" pitchFamily="18" charset="0"/>
              </a:rPr>
              <a:t> ham </a:t>
            </a:r>
            <a:r>
              <a:rPr lang="en-US" sz="2600" dirty="0" err="1">
                <a:ea typeface="Times New Roman" panose="02020603050405020304" pitchFamily="18" charset="0"/>
                <a:cs typeface="Times New Roman" panose="02020603050405020304" pitchFamily="18" charset="0"/>
              </a:rPr>
              <a:t>aniqlash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zarur</a:t>
            </a:r>
            <a:r>
              <a:rPr lang="en-US" sz="2600" dirty="0">
                <a:ea typeface="Times New Roman" panose="02020603050405020304" pitchFamily="18" charset="0"/>
                <a:cs typeface="Times New Roman" panose="02020603050405020304" pitchFamily="18" charset="0"/>
              </a:rPr>
              <a:t>. y=</a:t>
            </a:r>
            <a:r>
              <a:rPr lang="en-US" sz="2600" dirty="0" err="1">
                <a:ea typeface="Times New Roman" panose="02020603050405020304" pitchFamily="18" charset="0"/>
                <a:cs typeface="Times New Roman" panose="02020603050405020304" pitchFamily="18" charset="0"/>
              </a:rPr>
              <a:t>a+bx</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bog’liqlik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parametrlarini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aniqlashda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ma’lum</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yoki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qabul</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qilingan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ishonarli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ehtimollikdagi</a:t>
            </a:r>
            <a:r>
              <a:rPr lang="en-US" sz="2600" dirty="0">
                <a:ea typeface="Times New Roman" panose="02020603050405020304" pitchFamily="18" charset="0"/>
                <a:cs typeface="Times New Roman" panose="02020603050405020304" pitchFamily="18" charset="0"/>
              </a:rPr>
              <a:t> a</a:t>
            </a:r>
            <a:r>
              <a:rPr lang="en-US"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a,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b</a:t>
            </a:r>
            <a:r>
              <a:rPr lang="ru-RU"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b </a:t>
            </a:r>
            <a:r>
              <a:rPr lang="en-US" sz="2600" dirty="0" err="1">
                <a:ea typeface="Times New Roman" panose="02020603050405020304" pitchFamily="18" charset="0"/>
                <a:cs typeface="Times New Roman" panose="02020603050405020304" pitchFamily="18" charset="0"/>
              </a:rPr>
              <a:t>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ko’rsatish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lozim</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bundan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tashqari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xaqiqiy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bog’liqlik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chizig’i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yotuvchi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ishonarli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sohani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ko’rsatish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zarur</a:t>
            </a:r>
            <a:r>
              <a:rPr lang="en-US" sz="2600" dirty="0">
                <a:ea typeface="Times New Roman" panose="02020603050405020304" pitchFamily="18" charset="0"/>
                <a:cs typeface="Times New Roman" panose="02020603050405020304" pitchFamily="18" charset="0"/>
              </a:rPr>
              <a:t> [8]. </a:t>
            </a:r>
            <a:endParaRPr lang="ru-RU" sz="26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600" dirty="0">
                <a:ea typeface="Times New Roman" panose="02020603050405020304" pitchFamily="18" charset="0"/>
                <a:cs typeface="Times New Roman" panose="02020603050405020304" pitchFamily="18" charset="0"/>
              </a:rPr>
              <a:t>Agar </a:t>
            </a:r>
            <a:r>
              <a:rPr lang="en-US" sz="2600" dirty="0" err="1">
                <a:ea typeface="Times New Roman" panose="02020603050405020304" pitchFamily="18" charset="0"/>
                <a:cs typeface="Times New Roman" panose="02020603050405020304" pitchFamily="18" charset="0"/>
              </a:rPr>
              <a:t>amaliy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sharoitlarda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kuzatuvlar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soni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yeyilish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bo’yicha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ma’lumotlar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kam</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bo’lsa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xatolikni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juda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topish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shart</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emas</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analitik</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bog’liqliklar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ma’lum</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bo’lsa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parametrlarni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yanada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oddiyroq</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usulda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aniqlashadi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ularni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funktsiya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o’zgarishini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va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argumentning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kattalikka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bog’liqligini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oldindan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aniqlashda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ishlatiladi</a:t>
            </a:r>
            <a:r>
              <a:rPr lang="en-US" sz="2600" dirty="0">
                <a:ea typeface="Times New Roman" panose="02020603050405020304" pitchFamily="18" charset="0"/>
                <a:cs typeface="Times New Roman" panose="02020603050405020304" pitchFamily="18" charset="0"/>
              </a:rPr>
              <a:t>. </a:t>
            </a:r>
            <a:endParaRPr lang="en-US" sz="2600" dirty="0"/>
          </a:p>
        </p:txBody>
      </p:sp>
    </p:spTree>
    <p:extLst>
      <p:ext uri="{BB962C8B-B14F-4D97-AF65-F5344CB8AC3E}">
        <p14:creationId xmlns:p14="http://schemas.microsoft.com/office/powerpoint/2010/main" val="6444870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19067" y="183855"/>
            <a:ext cx="10839542" cy="911520"/>
          </a:xfrm>
        </p:spPr>
        <p:txBody>
          <a:bodyPr>
            <a:noAutofit/>
          </a:bodyPr>
          <a:lstStyle/>
          <a:p>
            <a:pPr algn="ctr"/>
            <a:r>
              <a:rPr lang="en-US" sz="3600" dirty="0"/>
              <a:t>5.	BOG’LIQLIKNING PARAMETRLARINI BAHOLASHNING AMALIY USULI</a:t>
            </a:r>
            <a:endParaRPr lang="ru-RU" sz="3600" dirty="0"/>
          </a:p>
        </p:txBody>
      </p:sp>
      <p:sp>
        <p:nvSpPr>
          <p:cNvPr id="3" name="Объект 2"/>
          <p:cNvSpPr>
            <a:spLocks noGrp="1"/>
          </p:cNvSpPr>
          <p:nvPr>
            <p:ph sz="quarter" idx="13"/>
          </p:nvPr>
        </p:nvSpPr>
        <p:spPr>
          <a:xfrm>
            <a:off x="238126" y="1095375"/>
            <a:ext cx="11401424" cy="4610100"/>
          </a:xfrm>
        </p:spPr>
        <p:txBody>
          <a:bodyPr>
            <a:noAutofit/>
          </a:bodyPr>
          <a:lstStyle/>
          <a:p>
            <a:pPr marL="0" indent="446088" algn="just">
              <a:lnSpc>
                <a:spcPct val="100000"/>
              </a:lnSpc>
              <a:spcBef>
                <a:spcPts val="0"/>
              </a:spcBef>
              <a:buNone/>
            </a:pPr>
            <a:r>
              <a:rPr lang="en-US" sz="2700" dirty="0" err="1">
                <a:ea typeface="Times New Roman" panose="02020603050405020304" pitchFamily="18" charset="0"/>
              </a:rPr>
              <a:t>O`lchovlar</a:t>
            </a:r>
            <a:r>
              <a:rPr lang="en-US" sz="2700" dirty="0">
                <a:ea typeface="Times New Roman" panose="02020603050405020304" pitchFamily="18" charset="0"/>
              </a:rPr>
              <a:t> </a:t>
            </a:r>
            <a:r>
              <a:rPr lang="en-US" sz="2700" dirty="0" err="1">
                <a:ea typeface="Times New Roman" panose="02020603050405020304" pitchFamily="18" charset="0"/>
              </a:rPr>
              <a:t>nuqtalarining</a:t>
            </a:r>
            <a:r>
              <a:rPr lang="en-US" sz="2700" dirty="0">
                <a:ea typeface="Times New Roman" panose="02020603050405020304" pitchFamily="18" charset="0"/>
              </a:rPr>
              <a:t> </a:t>
            </a:r>
            <a:r>
              <a:rPr lang="en-US" sz="2700" dirty="0" err="1">
                <a:ea typeface="Times New Roman" panose="02020603050405020304" pitchFamily="18" charset="0"/>
              </a:rPr>
              <a:t>kichik</a:t>
            </a:r>
            <a:r>
              <a:rPr lang="en-US" sz="2700" dirty="0">
                <a:ea typeface="Times New Roman" panose="02020603050405020304" pitchFamily="18" charset="0"/>
              </a:rPr>
              <a:t> </a:t>
            </a:r>
            <a:r>
              <a:rPr lang="en-US" sz="2700" dirty="0" err="1">
                <a:ea typeface="Times New Roman" panose="02020603050405020304" pitchFamily="18" charset="0"/>
              </a:rPr>
              <a:t>sonida</a:t>
            </a:r>
            <a:r>
              <a:rPr lang="en-US" sz="2700" dirty="0">
                <a:ea typeface="Times New Roman" panose="02020603050405020304" pitchFamily="18" charset="0"/>
              </a:rPr>
              <a:t> </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baseline="-25000" dirty="0">
                <a:ea typeface="Times New Roman" panose="02020603050405020304" pitchFamily="18" charset="0"/>
              </a:rPr>
              <a:t>0</a:t>
            </a:r>
            <a:r>
              <a:rPr lang="en-US" sz="2700" dirty="0">
                <a:ea typeface="Times New Roman" panose="02020603050405020304" pitchFamily="18" charset="0"/>
              </a:rPr>
              <a:t>  </a:t>
            </a:r>
            <a:r>
              <a:rPr lang="en-US" sz="2700" dirty="0" err="1">
                <a:ea typeface="Times New Roman" panose="02020603050405020304" pitchFamily="18" charset="0"/>
              </a:rPr>
              <a:t>va</a:t>
            </a:r>
            <a:r>
              <a:rPr lang="en-US" sz="2700" dirty="0">
                <a:ea typeface="Times New Roman" panose="02020603050405020304" pitchFamily="18" charset="0"/>
              </a:rPr>
              <a:t> b </a:t>
            </a:r>
            <a:r>
              <a:rPr lang="en-US" sz="2700" dirty="0" err="1">
                <a:ea typeface="Times New Roman" panose="02020603050405020304" pitchFamily="18" charset="0"/>
              </a:rPr>
              <a:t>parametrlarni</a:t>
            </a:r>
            <a:r>
              <a:rPr lang="en-US" sz="2700" dirty="0">
                <a:ea typeface="Times New Roman" panose="02020603050405020304" pitchFamily="18" charset="0"/>
              </a:rPr>
              <a:t> </a:t>
            </a:r>
            <a:r>
              <a:rPr lang="en-US" sz="2700" dirty="0" err="1">
                <a:ea typeface="Times New Roman" panose="02020603050405020304" pitchFamily="18" charset="0"/>
              </a:rPr>
              <a:t>keltirilgan</a:t>
            </a:r>
            <a:r>
              <a:rPr lang="en-US" sz="2700" dirty="0">
                <a:ea typeface="Times New Roman" panose="02020603050405020304" pitchFamily="18" charset="0"/>
              </a:rPr>
              <a:t> </a:t>
            </a:r>
            <a:r>
              <a:rPr lang="en-US" sz="2700" dirty="0" err="1">
                <a:ea typeface="Times New Roman" panose="02020603050405020304" pitchFamily="18" charset="0"/>
              </a:rPr>
              <a:t>formulalarga</a:t>
            </a:r>
            <a:r>
              <a:rPr lang="en-US" sz="2700" dirty="0">
                <a:ea typeface="Times New Roman" panose="02020603050405020304" pitchFamily="18" charset="0"/>
              </a:rPr>
              <a:t> </a:t>
            </a:r>
            <a:r>
              <a:rPr lang="en-US" sz="2700" dirty="0" err="1">
                <a:ea typeface="Times New Roman" panose="02020603050405020304" pitchFamily="18" charset="0"/>
              </a:rPr>
              <a:t>ko’ra</a:t>
            </a:r>
            <a:r>
              <a:rPr lang="en-US" sz="2700" dirty="0">
                <a:ea typeface="Times New Roman" panose="02020603050405020304" pitchFamily="18" charset="0"/>
              </a:rPr>
              <a:t> </a:t>
            </a:r>
            <a:r>
              <a:rPr lang="en-US" sz="2700" dirty="0" err="1">
                <a:ea typeface="Times New Roman" panose="02020603050405020304" pitchFamily="18" charset="0"/>
              </a:rPr>
              <a:t>tanlash</a:t>
            </a:r>
            <a:r>
              <a:rPr lang="en-US" sz="2700" dirty="0">
                <a:ea typeface="Times New Roman" panose="02020603050405020304" pitchFamily="18" charset="0"/>
              </a:rPr>
              <a:t> </a:t>
            </a:r>
            <a:r>
              <a:rPr lang="en-US" sz="2700" dirty="0" err="1">
                <a:ea typeface="Times New Roman" panose="02020603050405020304" pitchFamily="18" charset="0"/>
              </a:rPr>
              <a:t>ancha</a:t>
            </a:r>
            <a:r>
              <a:rPr lang="en-US" sz="2700" dirty="0">
                <a:ea typeface="Times New Roman" panose="02020603050405020304" pitchFamily="18" charset="0"/>
              </a:rPr>
              <a:t> </a:t>
            </a:r>
            <a:r>
              <a:rPr lang="en-US" sz="2700" dirty="0" err="1">
                <a:ea typeface="Times New Roman" panose="02020603050405020304" pitchFamily="18" charset="0"/>
              </a:rPr>
              <a:t>murakkab</a:t>
            </a:r>
            <a:r>
              <a:rPr lang="en-US" sz="2700" dirty="0">
                <a:ea typeface="Times New Roman" panose="02020603050405020304" pitchFamily="18" charset="0"/>
              </a:rPr>
              <a:t>, </a:t>
            </a:r>
            <a:r>
              <a:rPr lang="en-US" sz="2700" dirty="0" err="1">
                <a:ea typeface="Times New Roman" panose="02020603050405020304" pitchFamily="18" charset="0"/>
              </a:rPr>
              <a:t>bu</a:t>
            </a:r>
            <a:r>
              <a:rPr lang="en-US" sz="2700" dirty="0">
                <a:ea typeface="Times New Roman" panose="02020603050405020304" pitchFamily="18" charset="0"/>
              </a:rPr>
              <a:t> </a:t>
            </a:r>
            <a:r>
              <a:rPr lang="en-US" sz="2700" dirty="0" err="1">
                <a:ea typeface="Times New Roman" panose="02020603050405020304" pitchFamily="18" charset="0"/>
              </a:rPr>
              <a:t>parametrlarni</a:t>
            </a:r>
            <a:r>
              <a:rPr lang="en-US" sz="2700" dirty="0">
                <a:ea typeface="Times New Roman" panose="02020603050405020304" pitchFamily="18" charset="0"/>
              </a:rPr>
              <a:t> </a:t>
            </a:r>
            <a:r>
              <a:rPr lang="en-US" sz="2700" dirty="0" err="1">
                <a:ea typeface="Times New Roman" panose="02020603050405020304" pitchFamily="18" charset="0"/>
              </a:rPr>
              <a:t>birmuncha</a:t>
            </a:r>
            <a:r>
              <a:rPr lang="en-US" sz="2700" dirty="0">
                <a:ea typeface="Times New Roman" panose="02020603050405020304" pitchFamily="18" charset="0"/>
              </a:rPr>
              <a:t> </a:t>
            </a:r>
            <a:r>
              <a:rPr lang="en-US" sz="2700" dirty="0" err="1">
                <a:ea typeface="Times New Roman" panose="02020603050405020304" pitchFamily="18" charset="0"/>
              </a:rPr>
              <a:t>oson</a:t>
            </a:r>
            <a:r>
              <a:rPr lang="en-US" sz="2700" dirty="0">
                <a:ea typeface="Times New Roman" panose="02020603050405020304" pitchFamily="18" charset="0"/>
              </a:rPr>
              <a:t>, </a:t>
            </a:r>
            <a:r>
              <a:rPr lang="en-US" sz="2700" dirty="0" err="1">
                <a:ea typeface="Times New Roman" panose="02020603050405020304" pitchFamily="18" charset="0"/>
              </a:rPr>
              <a:t>lekin</a:t>
            </a:r>
            <a:r>
              <a:rPr lang="en-US" sz="2700" dirty="0">
                <a:ea typeface="Times New Roman" panose="02020603050405020304" pitchFamily="18" charset="0"/>
              </a:rPr>
              <a:t> </a:t>
            </a:r>
            <a:r>
              <a:rPr lang="en-US" sz="2700" dirty="0" err="1">
                <a:ea typeface="Times New Roman" panose="02020603050405020304" pitchFamily="18" charset="0"/>
              </a:rPr>
              <a:t>pastroq</a:t>
            </a:r>
            <a:r>
              <a:rPr lang="en-US" sz="2700" dirty="0">
                <a:ea typeface="Times New Roman" panose="02020603050405020304" pitchFamily="18" charset="0"/>
              </a:rPr>
              <a:t> </a:t>
            </a:r>
            <a:r>
              <a:rPr lang="en-US" sz="2700" dirty="0" err="1">
                <a:ea typeface="Times New Roman" panose="02020603050405020304" pitchFamily="18" charset="0"/>
              </a:rPr>
              <a:t>aniqlik</a:t>
            </a:r>
            <a:r>
              <a:rPr lang="en-US" sz="2700" dirty="0">
                <a:ea typeface="Times New Roman" panose="02020603050405020304" pitchFamily="18" charset="0"/>
              </a:rPr>
              <a:t> </a:t>
            </a:r>
            <a:r>
              <a:rPr lang="en-US" sz="2700" dirty="0" err="1">
                <a:ea typeface="Times New Roman" panose="02020603050405020304" pitchFamily="18" charset="0"/>
              </a:rPr>
              <a:t>bilan</a:t>
            </a:r>
            <a:r>
              <a:rPr lang="en-US" sz="2700" dirty="0">
                <a:ea typeface="Times New Roman" panose="02020603050405020304" pitchFamily="18" charset="0"/>
              </a:rPr>
              <a:t> </a:t>
            </a:r>
            <a:r>
              <a:rPr lang="en-US" sz="2700" dirty="0" err="1">
                <a:ea typeface="Times New Roman" panose="02020603050405020304" pitchFamily="18" charset="0"/>
              </a:rPr>
              <a:t>tanlash</a:t>
            </a:r>
            <a:r>
              <a:rPr lang="en-US" sz="2700" dirty="0">
                <a:ea typeface="Times New Roman" panose="02020603050405020304" pitchFamily="18" charset="0"/>
              </a:rPr>
              <a:t> </a:t>
            </a:r>
            <a:r>
              <a:rPr lang="en-US" sz="2700" dirty="0" err="1">
                <a:ea typeface="Times New Roman" panose="02020603050405020304" pitchFamily="18" charset="0"/>
              </a:rPr>
              <a:t>mumkin</a:t>
            </a:r>
            <a:r>
              <a:rPr lang="en-US" sz="2700" dirty="0">
                <a:ea typeface="Times New Roman" panose="02020603050405020304" pitchFamily="18" charset="0"/>
              </a:rPr>
              <a:t>. </a:t>
            </a:r>
            <a:r>
              <a:rPr lang="en-US" sz="2700" dirty="0" err="1">
                <a:ea typeface="Times New Roman" panose="02020603050405020304" pitchFamily="18" charset="0"/>
              </a:rPr>
              <a:t>Konkret</a:t>
            </a:r>
            <a:r>
              <a:rPr lang="en-US" sz="2700" dirty="0">
                <a:ea typeface="Times New Roman" panose="02020603050405020304" pitchFamily="18" charset="0"/>
              </a:rPr>
              <a:t> </a:t>
            </a:r>
            <a:r>
              <a:rPr lang="en-US" sz="2700" dirty="0" err="1">
                <a:ea typeface="Times New Roman" panose="02020603050405020304" pitchFamily="18" charset="0"/>
              </a:rPr>
              <a:t>tutashmadagi</a:t>
            </a:r>
            <a:r>
              <a:rPr lang="en-US" sz="2700" dirty="0">
                <a:ea typeface="Times New Roman" panose="02020603050405020304" pitchFamily="18" charset="0"/>
              </a:rPr>
              <a:t> </a:t>
            </a:r>
            <a:r>
              <a:rPr lang="en-US" sz="2700" dirty="0" err="1">
                <a:ea typeface="Times New Roman" panose="02020603050405020304" pitchFamily="18" charset="0"/>
              </a:rPr>
              <a:t>tirqishning</a:t>
            </a:r>
            <a:r>
              <a:rPr lang="en-US" sz="2700" dirty="0">
                <a:ea typeface="Times New Roman" panose="02020603050405020304" pitchFamily="18" charset="0"/>
              </a:rPr>
              <a:t>  </a:t>
            </a:r>
            <a:r>
              <a:rPr lang="en-US" sz="2700" dirty="0" err="1">
                <a:ea typeface="Times New Roman" panose="02020603050405020304" pitchFamily="18" charset="0"/>
              </a:rPr>
              <a:t>ma’lum</a:t>
            </a:r>
            <a:r>
              <a:rPr lang="en-US" sz="2700" dirty="0">
                <a:ea typeface="Times New Roman" panose="02020603050405020304" pitchFamily="18" charset="0"/>
              </a:rPr>
              <a:t>  </a:t>
            </a:r>
            <a:r>
              <a:rPr lang="en-US" sz="2700" dirty="0" err="1">
                <a:ea typeface="Times New Roman" panose="02020603050405020304" pitchFamily="18" charset="0"/>
              </a:rPr>
              <a:t>kattaligida</a:t>
            </a:r>
            <a:r>
              <a:rPr lang="en-US" sz="2700" dirty="0">
                <a:ea typeface="Times New Roman" panose="02020603050405020304" pitchFamily="18" charset="0"/>
              </a:rPr>
              <a:t>  </a:t>
            </a:r>
            <a:r>
              <a:rPr lang="en-US" sz="2700" dirty="0" err="1">
                <a:ea typeface="Times New Roman" panose="02020603050405020304" pitchFamily="18" charset="0"/>
              </a:rPr>
              <a:t>S</a:t>
            </a:r>
            <a:r>
              <a:rPr lang="en-US" sz="2700" baseline="-25000" dirty="0" err="1">
                <a:ea typeface="Times New Roman" panose="02020603050405020304" pitchFamily="18" charset="0"/>
              </a:rPr>
              <a:t>n</a:t>
            </a:r>
            <a:r>
              <a:rPr lang="en-US" sz="2700" baseline="-25000" dirty="0">
                <a:ea typeface="Times New Roman" panose="02020603050405020304" pitchFamily="18" charset="0"/>
              </a:rPr>
              <a:t> </a:t>
            </a:r>
            <a:r>
              <a:rPr lang="en-US" sz="2700" dirty="0" err="1">
                <a:ea typeface="Times New Roman" panose="02020603050405020304" pitchFamily="18" charset="0"/>
              </a:rPr>
              <a:t>berilgan</a:t>
            </a:r>
            <a:r>
              <a:rPr lang="en-US" sz="2700" dirty="0">
                <a:ea typeface="Times New Roman" panose="02020603050405020304" pitchFamily="18" charset="0"/>
              </a:rPr>
              <a:t> </a:t>
            </a:r>
            <a:r>
              <a:rPr lang="en-US" sz="2700" dirty="0" err="1">
                <a:ea typeface="Times New Roman" panose="02020603050405020304" pitchFamily="18" charset="0"/>
              </a:rPr>
              <a:t>tirqishgacha</a:t>
            </a:r>
            <a:r>
              <a:rPr lang="en-US" sz="2700" dirty="0">
                <a:ea typeface="Times New Roman" panose="02020603050405020304" pitchFamily="18" charset="0"/>
              </a:rPr>
              <a:t>  </a:t>
            </a:r>
            <a:r>
              <a:rPr lang="en-US" sz="2700" dirty="0" err="1">
                <a:ea typeface="Times New Roman" panose="02020603050405020304" pitchFamily="18" charset="0"/>
              </a:rPr>
              <a:t>bo’lgan</a:t>
            </a:r>
            <a:r>
              <a:rPr lang="en-US" sz="2700" dirty="0">
                <a:ea typeface="Times New Roman" panose="02020603050405020304" pitchFamily="18" charset="0"/>
              </a:rPr>
              <a:t>  </a:t>
            </a:r>
            <a:r>
              <a:rPr lang="en-US" sz="2700" dirty="0" err="1">
                <a:ea typeface="Times New Roman" panose="02020603050405020304" pitchFamily="18" charset="0"/>
              </a:rPr>
              <a:t>tutashmaning</a:t>
            </a:r>
            <a:r>
              <a:rPr lang="en-US" sz="2700" dirty="0">
                <a:ea typeface="Times New Roman" panose="02020603050405020304" pitchFamily="18" charset="0"/>
              </a:rPr>
              <a:t>  </a:t>
            </a:r>
            <a:r>
              <a:rPr lang="en-US" sz="2700" dirty="0" err="1">
                <a:ea typeface="Times New Roman" panose="02020603050405020304" pitchFamily="18" charset="0"/>
              </a:rPr>
              <a:t>mumkin</a:t>
            </a:r>
            <a:r>
              <a:rPr lang="en-US" sz="2700" dirty="0">
                <a:ea typeface="Times New Roman" panose="02020603050405020304" pitchFamily="18" charset="0"/>
              </a:rPr>
              <a:t>  </a:t>
            </a:r>
            <a:r>
              <a:rPr lang="en-US" sz="2700" dirty="0" err="1">
                <a:ea typeface="Times New Roman" panose="02020603050405020304" pitchFamily="18" charset="0"/>
              </a:rPr>
              <a:t>bo’lgan</a:t>
            </a:r>
            <a:r>
              <a:rPr lang="en-US" sz="2700" dirty="0">
                <a:ea typeface="Times New Roman" panose="02020603050405020304" pitchFamily="18" charset="0"/>
              </a:rPr>
              <a:t> </a:t>
            </a:r>
            <a:r>
              <a:rPr lang="en-US" sz="2700" dirty="0" err="1">
                <a:ea typeface="Times New Roman" panose="02020603050405020304" pitchFamily="18" charset="0"/>
              </a:rPr>
              <a:t>bosib</a:t>
            </a:r>
            <a:r>
              <a:rPr lang="en-US" sz="2700" dirty="0">
                <a:ea typeface="Times New Roman" panose="02020603050405020304" pitchFamily="18" charset="0"/>
              </a:rPr>
              <a:t> </a:t>
            </a:r>
            <a:r>
              <a:rPr lang="en-US" sz="2700" dirty="0" err="1">
                <a:ea typeface="Times New Roman" panose="02020603050405020304" pitchFamily="18" charset="0"/>
              </a:rPr>
              <a:t>o’tish</a:t>
            </a:r>
            <a:r>
              <a:rPr lang="en-US" sz="2700" dirty="0">
                <a:ea typeface="Times New Roman" panose="02020603050405020304" pitchFamily="18" charset="0"/>
              </a:rPr>
              <a:t> </a:t>
            </a:r>
            <a:r>
              <a:rPr lang="en-US" sz="2700" dirty="0" err="1">
                <a:ea typeface="Times New Roman" panose="02020603050405020304" pitchFamily="18" charset="0"/>
              </a:rPr>
              <a:t>yo’lini</a:t>
            </a:r>
            <a:r>
              <a:rPr lang="en-US" sz="2700" dirty="0">
                <a:ea typeface="Times New Roman" panose="02020603050405020304" pitchFamily="18" charset="0"/>
              </a:rPr>
              <a:t> </a:t>
            </a:r>
            <a:r>
              <a:rPr lang="en-US" sz="2700" dirty="0" err="1">
                <a:ea typeface="Times New Roman" panose="02020603050405020304" pitchFamily="18" charset="0"/>
              </a:rPr>
              <a:t>aniqlash</a:t>
            </a:r>
            <a:r>
              <a:rPr lang="en-US" sz="2700" dirty="0">
                <a:ea typeface="Times New Roman" panose="02020603050405020304" pitchFamily="18" charset="0"/>
              </a:rPr>
              <a:t>,  </a:t>
            </a:r>
            <a:r>
              <a:rPr lang="en-US" sz="2700" dirty="0" err="1">
                <a:ea typeface="Times New Roman" panose="02020603050405020304" pitchFamily="18" charset="0"/>
              </a:rPr>
              <a:t>ya’ni</a:t>
            </a:r>
            <a:r>
              <a:rPr lang="en-US" sz="2700" dirty="0">
                <a:ea typeface="Times New Roman" panose="02020603050405020304" pitchFamily="18" charset="0"/>
              </a:rPr>
              <a:t> </a:t>
            </a:r>
            <a:r>
              <a:rPr lang="en-US" sz="2700" dirty="0" err="1">
                <a:ea typeface="Times New Roman" panose="02020603050405020304" pitchFamily="18" charset="0"/>
              </a:rPr>
              <a:t>avtomobil</a:t>
            </a:r>
            <a:r>
              <a:rPr lang="en-US" sz="2700" dirty="0">
                <a:ea typeface="Times New Roman" panose="02020603050405020304" pitchFamily="18" charset="0"/>
              </a:rPr>
              <a:t> </a:t>
            </a:r>
            <a:r>
              <a:rPr lang="en-US" sz="2700" dirty="0" err="1">
                <a:ea typeface="Times New Roman" panose="02020603050405020304" pitchFamily="18" charset="0"/>
              </a:rPr>
              <a:t>bosib</a:t>
            </a:r>
            <a:r>
              <a:rPr lang="en-US" sz="2700" dirty="0">
                <a:ea typeface="Times New Roman" panose="02020603050405020304" pitchFamily="18" charset="0"/>
              </a:rPr>
              <a:t> </a:t>
            </a:r>
            <a:r>
              <a:rPr lang="en-US" sz="2700" dirty="0" err="1">
                <a:ea typeface="Times New Roman" panose="02020603050405020304" pitchFamily="18" charset="0"/>
              </a:rPr>
              <a:t>o’tish</a:t>
            </a:r>
            <a:r>
              <a:rPr lang="en-US" sz="2700" dirty="0">
                <a:ea typeface="Times New Roman" panose="02020603050405020304" pitchFamily="18" charset="0"/>
              </a:rPr>
              <a:t> </a:t>
            </a:r>
            <a:r>
              <a:rPr lang="en-US" sz="2700" dirty="0" err="1">
                <a:ea typeface="Times New Roman" panose="02020603050405020304" pitchFamily="18" charset="0"/>
              </a:rPr>
              <a:t>yo’lini</a:t>
            </a:r>
            <a:r>
              <a:rPr lang="en-US" sz="2700" dirty="0">
                <a:ea typeface="Times New Roman" panose="02020603050405020304" pitchFamily="18" charset="0"/>
              </a:rPr>
              <a:t>  </a:t>
            </a:r>
            <a:r>
              <a:rPr lang="en-US" sz="2700" dirty="0" err="1">
                <a:ea typeface="Times New Roman" panose="02020603050405020304" pitchFamily="18" charset="0"/>
              </a:rPr>
              <a:t>aniqlash</a:t>
            </a:r>
            <a:r>
              <a:rPr lang="en-US" sz="2700" dirty="0">
                <a:ea typeface="Times New Roman" panose="02020603050405020304" pitchFamily="18" charset="0"/>
              </a:rPr>
              <a:t>, </a:t>
            </a:r>
            <a:r>
              <a:rPr lang="en-US" sz="2700" dirty="0" err="1">
                <a:ea typeface="Times New Roman" panose="02020603050405020304" pitchFamily="18" charset="0"/>
              </a:rPr>
              <a:t>bunda</a:t>
            </a:r>
            <a:r>
              <a:rPr lang="en-US" sz="2700" dirty="0">
                <a:ea typeface="Times New Roman" panose="02020603050405020304" pitchFamily="18" charset="0"/>
              </a:rPr>
              <a:t> </a:t>
            </a:r>
            <a:r>
              <a:rPr lang="en-US" sz="2700" dirty="0" err="1">
                <a:ea typeface="Times New Roman" panose="02020603050405020304" pitchFamily="18" charset="0"/>
              </a:rPr>
              <a:t>tutashma</a:t>
            </a:r>
            <a:r>
              <a:rPr lang="en-US" sz="2700" dirty="0">
                <a:ea typeface="Times New Roman" panose="02020603050405020304" pitchFamily="18" charset="0"/>
              </a:rPr>
              <a:t> </a:t>
            </a:r>
            <a:r>
              <a:rPr lang="en-US" sz="2700" dirty="0" err="1">
                <a:ea typeface="Times New Roman" panose="02020603050405020304" pitchFamily="18" charset="0"/>
              </a:rPr>
              <a:t>yeyilishi</a:t>
            </a:r>
            <a:r>
              <a:rPr lang="en-US" sz="2700" dirty="0">
                <a:ea typeface="Times New Roman" panose="02020603050405020304" pitchFamily="18" charset="0"/>
              </a:rPr>
              <a:t> </a:t>
            </a:r>
            <a:r>
              <a:rPr lang="ru-RU" sz="2700" dirty="0">
                <a:ea typeface="Times New Roman" panose="02020603050405020304" pitchFamily="18" charset="0"/>
                <a:cs typeface="Times New Roman" panose="02020603050405020304" pitchFamily="18" charset="0"/>
                <a:sym typeface="Symbol" panose="05050102010706020507" pitchFamily="18" charset="2"/>
              </a:rPr>
              <a:t></a:t>
            </a:r>
            <a:r>
              <a:rPr lang="en-US" sz="2700" dirty="0">
                <a:ea typeface="Times New Roman" panose="02020603050405020304" pitchFamily="18" charset="0"/>
              </a:rPr>
              <a:t>S=</a:t>
            </a:r>
            <a:r>
              <a:rPr lang="en-US" sz="2700" dirty="0" err="1">
                <a:ea typeface="Times New Roman" panose="02020603050405020304" pitchFamily="18" charset="0"/>
              </a:rPr>
              <a:t>S</a:t>
            </a:r>
            <a:r>
              <a:rPr lang="en-US" sz="2700" baseline="-25000" dirty="0" err="1">
                <a:ea typeface="Times New Roman" panose="02020603050405020304" pitchFamily="18" charset="0"/>
              </a:rPr>
              <a:t>n</a:t>
            </a:r>
            <a:r>
              <a:rPr lang="en-US" sz="2700" dirty="0">
                <a:ea typeface="Times New Roman" panose="02020603050405020304" pitchFamily="18" charset="0"/>
              </a:rPr>
              <a:t>-S </a:t>
            </a:r>
            <a:r>
              <a:rPr lang="en-US" sz="2700" dirty="0" err="1">
                <a:ea typeface="Times New Roman" panose="02020603050405020304" pitchFamily="18" charset="0"/>
              </a:rPr>
              <a:t>ni</a:t>
            </a:r>
            <a:r>
              <a:rPr lang="en-US" sz="2700" dirty="0">
                <a:ea typeface="Times New Roman" panose="02020603050405020304" pitchFamily="18" charset="0"/>
              </a:rPr>
              <a:t> </a:t>
            </a:r>
            <a:r>
              <a:rPr lang="en-US" sz="2700" dirty="0" err="1">
                <a:ea typeface="Times New Roman" panose="02020603050405020304" pitchFamily="18" charset="0"/>
              </a:rPr>
              <a:t>tashkil</a:t>
            </a:r>
            <a:r>
              <a:rPr lang="en-US" sz="2700" dirty="0">
                <a:ea typeface="Times New Roman" panose="02020603050405020304" pitchFamily="18" charset="0"/>
              </a:rPr>
              <a:t> </a:t>
            </a:r>
            <a:r>
              <a:rPr lang="en-US" sz="2700" dirty="0" err="1">
                <a:ea typeface="Times New Roman" panose="02020603050405020304" pitchFamily="18" charset="0"/>
              </a:rPr>
              <a:t>etadi</a:t>
            </a:r>
            <a:r>
              <a:rPr lang="en-US" sz="2700" dirty="0">
                <a:ea typeface="Times New Roman" panose="02020603050405020304" pitchFamily="18" charset="0"/>
              </a:rPr>
              <a:t>, </a:t>
            </a:r>
            <a:r>
              <a:rPr lang="en-US" sz="2700" dirty="0" err="1">
                <a:ea typeface="Times New Roman" panose="02020603050405020304" pitchFamily="18" charset="0"/>
              </a:rPr>
              <a:t>ushbu</a:t>
            </a:r>
            <a:r>
              <a:rPr lang="en-US" sz="2700" dirty="0">
                <a:ea typeface="Times New Roman" panose="02020603050405020304" pitchFamily="18" charset="0"/>
              </a:rPr>
              <a:t> formula </a:t>
            </a:r>
            <a:r>
              <a:rPr lang="en-US" sz="2700" dirty="0" err="1">
                <a:ea typeface="Times New Roman" panose="02020603050405020304" pitchFamily="18" charset="0"/>
              </a:rPr>
              <a:t>yordamida</a:t>
            </a:r>
            <a:r>
              <a:rPr lang="en-US" sz="2700" dirty="0">
                <a:ea typeface="Times New Roman" panose="02020603050405020304" pitchFamily="18" charset="0"/>
              </a:rPr>
              <a:t> </a:t>
            </a:r>
            <a:r>
              <a:rPr lang="en-US" sz="2700" dirty="0" err="1">
                <a:ea typeface="Times New Roman" panose="02020603050405020304" pitchFamily="18" charset="0"/>
              </a:rPr>
              <a:t>tutashma</a:t>
            </a:r>
            <a:r>
              <a:rPr lang="en-US" sz="2700" dirty="0">
                <a:ea typeface="Times New Roman" panose="02020603050405020304" pitchFamily="18" charset="0"/>
              </a:rPr>
              <a:t> </a:t>
            </a:r>
            <a:r>
              <a:rPr lang="en-US" sz="2700" dirty="0" err="1">
                <a:ea typeface="Times New Roman" panose="02020603050405020304" pitchFamily="18" charset="0"/>
              </a:rPr>
              <a:t>yeyilishini</a:t>
            </a:r>
            <a:r>
              <a:rPr lang="en-US" sz="2700" dirty="0">
                <a:ea typeface="Times New Roman" panose="02020603050405020304" pitchFamily="18" charset="0"/>
              </a:rPr>
              <a:t> </a:t>
            </a:r>
            <a:r>
              <a:rPr lang="en-US" sz="2700" dirty="0" err="1">
                <a:ea typeface="Times New Roman" panose="02020603050405020304" pitchFamily="18" charset="0"/>
              </a:rPr>
              <a:t>bosib</a:t>
            </a:r>
            <a:r>
              <a:rPr lang="en-US" sz="2700" dirty="0">
                <a:ea typeface="Times New Roman" panose="02020603050405020304" pitchFamily="18" charset="0"/>
              </a:rPr>
              <a:t> </a:t>
            </a:r>
            <a:r>
              <a:rPr lang="en-US" sz="2700" dirty="0" err="1">
                <a:ea typeface="Times New Roman" panose="02020603050405020304" pitchFamily="18" charset="0"/>
              </a:rPr>
              <a:t>o’tish</a:t>
            </a:r>
            <a:r>
              <a:rPr lang="en-US" sz="2700" dirty="0">
                <a:ea typeface="Times New Roman" panose="02020603050405020304" pitchFamily="18" charset="0"/>
              </a:rPr>
              <a:t>  </a:t>
            </a:r>
            <a:r>
              <a:rPr lang="en-US" sz="2700" dirty="0" err="1">
                <a:ea typeface="Times New Roman" panose="02020603050405020304" pitchFamily="18" charset="0"/>
              </a:rPr>
              <a:t>yo’liga</a:t>
            </a:r>
            <a:r>
              <a:rPr lang="en-US" sz="2700" dirty="0">
                <a:ea typeface="Times New Roman" panose="02020603050405020304" pitchFamily="18" charset="0"/>
              </a:rPr>
              <a:t>  </a:t>
            </a:r>
            <a:r>
              <a:rPr lang="en-US" sz="2700" dirty="0" err="1">
                <a:ea typeface="Times New Roman" panose="02020603050405020304" pitchFamily="18" charset="0"/>
              </a:rPr>
              <a:t>bog’liqligini</a:t>
            </a:r>
            <a:r>
              <a:rPr lang="en-US" sz="2700" dirty="0">
                <a:ea typeface="Times New Roman" panose="02020603050405020304" pitchFamily="18" charset="0"/>
              </a:rPr>
              <a:t> </a:t>
            </a:r>
            <a:r>
              <a:rPr lang="en-US" sz="2700" dirty="0" err="1">
                <a:ea typeface="Times New Roman" panose="02020603050405020304" pitchFamily="18" charset="0"/>
              </a:rPr>
              <a:t>aniqlash</a:t>
            </a:r>
            <a:r>
              <a:rPr lang="en-US" sz="2700" dirty="0">
                <a:ea typeface="Times New Roman" panose="02020603050405020304" pitchFamily="18" charset="0"/>
              </a:rPr>
              <a:t> </a:t>
            </a:r>
            <a:r>
              <a:rPr lang="en-US" sz="2700" dirty="0" err="1">
                <a:ea typeface="Times New Roman" panose="02020603050405020304" pitchFamily="18" charset="0"/>
              </a:rPr>
              <a:t>mumkin</a:t>
            </a:r>
            <a:r>
              <a:rPr lang="en-US" sz="2700" dirty="0">
                <a:ea typeface="Times New Roman" panose="02020603050405020304" pitchFamily="18" charset="0"/>
              </a:rPr>
              <a:t>. </a:t>
            </a:r>
            <a:r>
              <a:rPr lang="en-US" sz="2700" dirty="0" err="1">
                <a:ea typeface="Times New Roman" panose="02020603050405020304" pitchFamily="18" charset="0"/>
              </a:rPr>
              <a:t>SHunday</a:t>
            </a:r>
            <a:r>
              <a:rPr lang="en-US" sz="2700" dirty="0">
                <a:ea typeface="Times New Roman" panose="02020603050405020304" pitchFamily="18" charset="0"/>
              </a:rPr>
              <a:t> </a:t>
            </a:r>
            <a:r>
              <a:rPr lang="en-US" sz="2700" dirty="0" err="1">
                <a:ea typeface="Times New Roman" panose="02020603050405020304" pitchFamily="18" charset="0"/>
              </a:rPr>
              <a:t>qilib</a:t>
            </a:r>
            <a:r>
              <a:rPr lang="en-US" sz="2700" dirty="0">
                <a:ea typeface="Times New Roman" panose="02020603050405020304" pitchFamily="18" charset="0"/>
              </a:rPr>
              <a:t>, </a:t>
            </a:r>
            <a:r>
              <a:rPr lang="en-US" sz="2700" dirty="0" err="1">
                <a:ea typeface="Times New Roman" panose="02020603050405020304" pitchFamily="18" charset="0"/>
              </a:rPr>
              <a:t>avtomobil</a:t>
            </a:r>
            <a:r>
              <a:rPr lang="en-US" sz="2700" dirty="0">
                <a:ea typeface="Times New Roman" panose="02020603050405020304" pitchFamily="18" charset="0"/>
              </a:rPr>
              <a:t> </a:t>
            </a:r>
            <a:r>
              <a:rPr lang="en-US" sz="2700" dirty="0" err="1">
                <a:ea typeface="Times New Roman" panose="02020603050405020304" pitchFamily="18" charset="0"/>
              </a:rPr>
              <a:t>bosib</a:t>
            </a:r>
            <a:r>
              <a:rPr lang="en-US" sz="2700" dirty="0">
                <a:ea typeface="Times New Roman" panose="02020603050405020304" pitchFamily="18" charset="0"/>
              </a:rPr>
              <a:t> </a:t>
            </a:r>
            <a:r>
              <a:rPr lang="en-US" sz="2700" dirty="0" err="1">
                <a:ea typeface="Times New Roman" panose="02020603050405020304" pitchFamily="18" charset="0"/>
              </a:rPr>
              <a:t>o’tish</a:t>
            </a:r>
            <a:r>
              <a:rPr lang="en-US" sz="2700" dirty="0">
                <a:ea typeface="Times New Roman" panose="02020603050405020304" pitchFamily="18" charset="0"/>
              </a:rPr>
              <a:t> </a:t>
            </a:r>
            <a:r>
              <a:rPr lang="en-US" sz="2700" dirty="0" err="1">
                <a:ea typeface="Times New Roman" panose="02020603050405020304" pitchFamily="18" charset="0"/>
              </a:rPr>
              <a:t>yo’liga</a:t>
            </a:r>
            <a:r>
              <a:rPr lang="en-US" sz="2700" dirty="0">
                <a:ea typeface="Times New Roman" panose="02020603050405020304" pitchFamily="18" charset="0"/>
              </a:rPr>
              <a:t> </a:t>
            </a:r>
            <a:r>
              <a:rPr lang="en-US" sz="2700" dirty="0" err="1">
                <a:ea typeface="Times New Roman" panose="02020603050405020304" pitchFamily="18" charset="0"/>
              </a:rPr>
              <a:t>bog’liq</a:t>
            </a:r>
            <a:r>
              <a:rPr lang="en-US" sz="2700" dirty="0">
                <a:ea typeface="Times New Roman" panose="02020603050405020304" pitchFamily="18" charset="0"/>
              </a:rPr>
              <a:t> </a:t>
            </a:r>
            <a:r>
              <a:rPr lang="en-US" sz="2700" dirty="0" err="1">
                <a:ea typeface="Times New Roman" panose="02020603050405020304" pitchFamily="18" charset="0"/>
              </a:rPr>
              <a:t>ravishda</a:t>
            </a:r>
            <a:r>
              <a:rPr lang="en-US" sz="2700" dirty="0">
                <a:ea typeface="Times New Roman" panose="02020603050405020304" pitchFamily="18" charset="0"/>
              </a:rPr>
              <a:t> </a:t>
            </a:r>
            <a:r>
              <a:rPr lang="en-US" sz="2700" dirty="0" err="1">
                <a:ea typeface="Times New Roman" panose="02020603050405020304" pitchFamily="18" charset="0"/>
              </a:rPr>
              <a:t>tutashma</a:t>
            </a:r>
            <a:r>
              <a:rPr lang="en-US" sz="2700" dirty="0">
                <a:ea typeface="Times New Roman" panose="02020603050405020304" pitchFamily="18" charset="0"/>
              </a:rPr>
              <a:t> </a:t>
            </a:r>
            <a:r>
              <a:rPr lang="en-US" sz="2700" dirty="0" err="1">
                <a:ea typeface="Times New Roman" panose="02020603050405020304" pitchFamily="18" charset="0"/>
              </a:rPr>
              <a:t>yeyilishini</a:t>
            </a:r>
            <a:r>
              <a:rPr lang="en-US" sz="2700" dirty="0">
                <a:ea typeface="Times New Roman" panose="02020603050405020304" pitchFamily="18" charset="0"/>
              </a:rPr>
              <a:t> </a:t>
            </a:r>
            <a:r>
              <a:rPr lang="en-US" sz="2700" dirty="0" err="1">
                <a:ea typeface="Times New Roman" panose="02020603050405020304" pitchFamily="18" charset="0"/>
              </a:rPr>
              <a:t>oldindan</a:t>
            </a:r>
            <a:r>
              <a:rPr lang="en-US" sz="2700" dirty="0">
                <a:ea typeface="Times New Roman" panose="02020603050405020304" pitchFamily="18" charset="0"/>
              </a:rPr>
              <a:t> </a:t>
            </a:r>
            <a:r>
              <a:rPr lang="en-US" sz="2700" dirty="0" err="1">
                <a:ea typeface="Times New Roman" panose="02020603050405020304" pitchFamily="18" charset="0"/>
              </a:rPr>
              <a:t>aniqlash</a:t>
            </a:r>
            <a:r>
              <a:rPr lang="en-US" sz="2700" dirty="0">
                <a:ea typeface="Times New Roman" panose="02020603050405020304" pitchFamily="18" charset="0"/>
              </a:rPr>
              <a:t> </a:t>
            </a:r>
            <a:r>
              <a:rPr lang="en-US" sz="2700" dirty="0" err="1">
                <a:ea typeface="Times New Roman" panose="02020603050405020304" pitchFamily="18" charset="0"/>
              </a:rPr>
              <a:t>uchun</a:t>
            </a:r>
            <a:r>
              <a:rPr lang="en-US" sz="2700" dirty="0">
                <a:ea typeface="Times New Roman" panose="02020603050405020304" pitchFamily="18" charset="0"/>
              </a:rPr>
              <a:t> </a:t>
            </a:r>
            <a:r>
              <a:rPr lang="en-US" sz="2700" dirty="0" err="1">
                <a:ea typeface="Times New Roman" panose="02020603050405020304" pitchFamily="18" charset="0"/>
              </a:rPr>
              <a:t>berilgan</a:t>
            </a:r>
            <a:r>
              <a:rPr lang="en-US" sz="2700" dirty="0">
                <a:ea typeface="Times New Roman" panose="02020603050405020304" pitchFamily="18" charset="0"/>
              </a:rPr>
              <a:t> </a:t>
            </a:r>
            <a:r>
              <a:rPr lang="en-US" sz="2700" dirty="0" err="1">
                <a:ea typeface="Times New Roman" panose="02020603050405020304" pitchFamily="18" charset="0"/>
              </a:rPr>
              <a:t>tutashma</a:t>
            </a:r>
            <a:r>
              <a:rPr lang="en-US" sz="2700" dirty="0">
                <a:ea typeface="Times New Roman" panose="02020603050405020304" pitchFamily="18" charset="0"/>
              </a:rPr>
              <a:t> </a:t>
            </a:r>
            <a:r>
              <a:rPr lang="en-US" sz="2700" dirty="0" err="1">
                <a:ea typeface="Times New Roman" panose="02020603050405020304" pitchFamily="18" charset="0"/>
              </a:rPr>
              <a:t>turidagi</a:t>
            </a:r>
            <a:r>
              <a:rPr lang="en-US" sz="2700" dirty="0">
                <a:ea typeface="Times New Roman" panose="02020603050405020304" pitchFamily="18" charset="0"/>
              </a:rPr>
              <a:t> </a:t>
            </a:r>
            <a:r>
              <a:rPr lang="en-US" sz="2700" dirty="0" err="1">
                <a:ea typeface="Times New Roman" panose="02020603050405020304" pitchFamily="18" charset="0"/>
              </a:rPr>
              <a:t>ma’lum</a:t>
            </a:r>
            <a:r>
              <a:rPr lang="en-US" sz="2700" dirty="0">
                <a:ea typeface="Times New Roman" panose="02020603050405020304" pitchFamily="18" charset="0"/>
              </a:rPr>
              <a:t> </a:t>
            </a:r>
            <a:r>
              <a:rPr lang="en-US" sz="2700" dirty="0" err="1">
                <a:ea typeface="Times New Roman" panose="02020603050405020304" pitchFamily="18" charset="0"/>
              </a:rPr>
              <a:t>qonuniyat-larning</a:t>
            </a:r>
            <a:r>
              <a:rPr lang="en-US" sz="2700" dirty="0">
                <a:ea typeface="Times New Roman" panose="02020603050405020304" pitchFamily="18" charset="0"/>
              </a:rPr>
              <a:t> </a:t>
            </a:r>
            <a:r>
              <a:rPr lang="en-US" sz="2700" dirty="0" err="1">
                <a:ea typeface="Times New Roman" panose="02020603050405020304" pitchFamily="18" charset="0"/>
              </a:rPr>
              <a:t>parametrlarini</a:t>
            </a:r>
            <a:r>
              <a:rPr lang="en-US" sz="2700" dirty="0">
                <a:ea typeface="Times New Roman" panose="02020603050405020304" pitchFamily="18" charset="0"/>
              </a:rPr>
              <a:t> </a:t>
            </a:r>
            <a:r>
              <a:rPr lang="en-US" sz="2700" dirty="0" err="1">
                <a:ea typeface="Times New Roman" panose="02020603050405020304" pitchFamily="18" charset="0"/>
              </a:rPr>
              <a:t>topib</a:t>
            </a:r>
            <a:r>
              <a:rPr lang="en-US" sz="2700" dirty="0">
                <a:ea typeface="Times New Roman" panose="02020603050405020304" pitchFamily="18" charset="0"/>
              </a:rPr>
              <a:t> </a:t>
            </a:r>
            <a:r>
              <a:rPr lang="en-US" sz="2700" dirty="0" err="1">
                <a:ea typeface="Times New Roman" panose="02020603050405020304" pitchFamily="18" charset="0"/>
              </a:rPr>
              <a:t>olish</a:t>
            </a:r>
            <a:r>
              <a:rPr lang="en-US" sz="2700" dirty="0">
                <a:ea typeface="Times New Roman" panose="02020603050405020304" pitchFamily="18" charset="0"/>
              </a:rPr>
              <a:t> </a:t>
            </a:r>
            <a:r>
              <a:rPr lang="en-US" sz="2700" dirty="0" err="1">
                <a:ea typeface="Times New Roman" panose="02020603050405020304" pitchFamily="18" charset="0"/>
              </a:rPr>
              <a:t>lozim</a:t>
            </a:r>
            <a:endParaRPr lang="en-US" sz="2700" dirty="0" smtClean="0"/>
          </a:p>
        </p:txBody>
      </p:sp>
    </p:spTree>
    <p:extLst>
      <p:ext uri="{BB962C8B-B14F-4D97-AF65-F5344CB8AC3E}">
        <p14:creationId xmlns:p14="http://schemas.microsoft.com/office/powerpoint/2010/main" val="17266255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19067" y="669630"/>
            <a:ext cx="10839542" cy="797220"/>
          </a:xfrm>
        </p:spPr>
        <p:txBody>
          <a:bodyPr>
            <a:noAutofit/>
          </a:bodyPr>
          <a:lstStyle/>
          <a:p>
            <a:pPr algn="ctr"/>
            <a:r>
              <a:rPr lang="en-US" sz="3600" dirty="0" smtClean="0"/>
              <a:t>6</a:t>
            </a:r>
            <a:r>
              <a:rPr lang="en-US" sz="3600" dirty="0"/>
              <a:t>.	FUNKTSIONAL BOG’LIQLIKNING KO’RINISHINI ANIQLASH</a:t>
            </a:r>
            <a:endParaRPr lang="ru-RU" sz="3600" dirty="0"/>
          </a:p>
        </p:txBody>
      </p:sp>
      <p:sp>
        <p:nvSpPr>
          <p:cNvPr id="3" name="Объект 2"/>
          <p:cNvSpPr>
            <a:spLocks noGrp="1"/>
          </p:cNvSpPr>
          <p:nvPr>
            <p:ph sz="quarter" idx="13"/>
          </p:nvPr>
        </p:nvSpPr>
        <p:spPr>
          <a:xfrm>
            <a:off x="238126" y="1257299"/>
            <a:ext cx="11401424" cy="4448175"/>
          </a:xfrm>
        </p:spPr>
        <p:txBody>
          <a:bodyPr>
            <a:noAutofit/>
          </a:bodyPr>
          <a:lstStyle/>
          <a:p>
            <a:pPr marL="0" indent="446088" algn="just">
              <a:lnSpc>
                <a:spcPct val="100000"/>
              </a:lnSpc>
              <a:spcBef>
                <a:spcPts val="0"/>
              </a:spcBef>
              <a:buNone/>
            </a:pPr>
            <a:r>
              <a:rPr lang="en-US" sz="2800" dirty="0" err="1"/>
              <a:t>Bog’liqlikning</a:t>
            </a:r>
            <a:r>
              <a:rPr lang="en-US" sz="2800" dirty="0"/>
              <a:t> </a:t>
            </a:r>
            <a:r>
              <a:rPr lang="en-US" sz="2800" dirty="0" err="1"/>
              <a:t>ko’rinishini</a:t>
            </a:r>
            <a:r>
              <a:rPr lang="en-US" sz="2800" dirty="0"/>
              <a:t>  </a:t>
            </a:r>
            <a:r>
              <a:rPr lang="en-US" sz="2800" dirty="0" err="1"/>
              <a:t>aniqlashdagi</a:t>
            </a:r>
            <a:r>
              <a:rPr lang="en-US" sz="2800" dirty="0"/>
              <a:t>  </a:t>
            </a:r>
            <a:r>
              <a:rPr lang="en-US" sz="2800" dirty="0" err="1"/>
              <a:t>amaliy</a:t>
            </a:r>
            <a:r>
              <a:rPr lang="en-US" sz="2800" dirty="0"/>
              <a:t> </a:t>
            </a:r>
            <a:r>
              <a:rPr lang="en-US" sz="2800" dirty="0" err="1"/>
              <a:t>maslahatni</a:t>
            </a:r>
            <a:r>
              <a:rPr lang="en-US" sz="2800" dirty="0"/>
              <a:t> </a:t>
            </a:r>
            <a:r>
              <a:rPr lang="en-US" sz="2800" dirty="0" err="1"/>
              <a:t>detallar</a:t>
            </a:r>
            <a:r>
              <a:rPr lang="en-US" sz="2800" dirty="0"/>
              <a:t> </a:t>
            </a:r>
            <a:r>
              <a:rPr lang="en-US" sz="2800" dirty="0" err="1"/>
              <a:t>yeyilishi</a:t>
            </a:r>
            <a:r>
              <a:rPr lang="en-US" sz="2800" dirty="0"/>
              <a:t>  </a:t>
            </a:r>
            <a:r>
              <a:rPr lang="en-US" sz="2800" dirty="0" err="1"/>
              <a:t>misolida</a:t>
            </a:r>
            <a:r>
              <a:rPr lang="en-US" sz="2800" dirty="0"/>
              <a:t>  </a:t>
            </a:r>
            <a:r>
              <a:rPr lang="en-US" sz="2800" dirty="0" err="1"/>
              <a:t>beramiz</a:t>
            </a:r>
            <a:r>
              <a:rPr lang="en-US" sz="2800" dirty="0"/>
              <a:t>.  </a:t>
            </a:r>
            <a:r>
              <a:rPr lang="en-US" sz="2800" dirty="0" err="1"/>
              <a:t>Detal</a:t>
            </a:r>
            <a:r>
              <a:rPr lang="en-US" sz="2800" dirty="0"/>
              <a:t>  </a:t>
            </a:r>
            <a:r>
              <a:rPr lang="en-US" sz="2800" dirty="0" err="1"/>
              <a:t>yoki</a:t>
            </a:r>
            <a:r>
              <a:rPr lang="en-US" sz="2800" dirty="0"/>
              <a:t> </a:t>
            </a:r>
            <a:r>
              <a:rPr lang="en-US" sz="2800" dirty="0" err="1"/>
              <a:t>tutashmalarning</a:t>
            </a:r>
            <a:r>
              <a:rPr lang="en-US" sz="2800" dirty="0"/>
              <a:t> </a:t>
            </a:r>
            <a:r>
              <a:rPr lang="en-US" sz="2800" dirty="0" err="1"/>
              <a:t>yeyilishi</a:t>
            </a:r>
            <a:r>
              <a:rPr lang="en-US" sz="2800" dirty="0"/>
              <a:t> </a:t>
            </a:r>
            <a:r>
              <a:rPr lang="en-US" sz="2800" dirty="0" err="1"/>
              <a:t>bo’yicha</a:t>
            </a:r>
            <a:r>
              <a:rPr lang="en-US" sz="2800" dirty="0"/>
              <a:t> </a:t>
            </a:r>
            <a:r>
              <a:rPr lang="en-US" sz="2800" dirty="0" err="1"/>
              <a:t>tajriba</a:t>
            </a:r>
            <a:r>
              <a:rPr lang="en-US" sz="2800" dirty="0"/>
              <a:t> </a:t>
            </a:r>
            <a:r>
              <a:rPr lang="en-US" sz="2800" dirty="0" err="1"/>
              <a:t>ma’lumotlarini</a:t>
            </a:r>
            <a:r>
              <a:rPr lang="en-US" sz="2800" dirty="0"/>
              <a:t> </a:t>
            </a:r>
            <a:r>
              <a:rPr lang="en-US" sz="2800" dirty="0" err="1"/>
              <a:t>qayta</a:t>
            </a:r>
            <a:r>
              <a:rPr lang="en-US" sz="2800" dirty="0"/>
              <a:t> </a:t>
            </a:r>
            <a:r>
              <a:rPr lang="en-US" sz="2800" dirty="0" err="1"/>
              <a:t>ishlashda</a:t>
            </a:r>
            <a:r>
              <a:rPr lang="en-US" sz="2800" dirty="0"/>
              <a:t> </a:t>
            </a:r>
            <a:r>
              <a:rPr lang="en-US" sz="2800" dirty="0" err="1"/>
              <a:t>qonuniyatlar</a:t>
            </a:r>
            <a:r>
              <a:rPr lang="en-US" sz="2800" dirty="0"/>
              <a:t> </a:t>
            </a:r>
            <a:r>
              <a:rPr lang="en-US" sz="2800" dirty="0" err="1"/>
              <a:t>parametrlarini</a:t>
            </a:r>
            <a:r>
              <a:rPr lang="en-US" sz="2800" dirty="0"/>
              <a:t>, </a:t>
            </a:r>
            <a:r>
              <a:rPr lang="en-US" sz="2800" dirty="0" err="1"/>
              <a:t>chiniqtirish</a:t>
            </a:r>
            <a:r>
              <a:rPr lang="en-US" sz="2800" dirty="0"/>
              <a:t> </a:t>
            </a:r>
            <a:r>
              <a:rPr lang="en-US" sz="2800" dirty="0" err="1"/>
              <a:t>bosqichi</a:t>
            </a:r>
            <a:r>
              <a:rPr lang="en-US" sz="2800" dirty="0"/>
              <a:t> </a:t>
            </a:r>
            <a:r>
              <a:rPr lang="en-US" sz="2800" dirty="0" err="1"/>
              <a:t>tugagach</a:t>
            </a:r>
            <a:r>
              <a:rPr lang="en-US" sz="2800" dirty="0"/>
              <a:t>, </a:t>
            </a:r>
            <a:r>
              <a:rPr lang="en-US" sz="2800" dirty="0" err="1"/>
              <a:t>yeyilishning</a:t>
            </a:r>
            <a:r>
              <a:rPr lang="en-US" sz="2800" dirty="0"/>
              <a:t>  </a:t>
            </a:r>
            <a:r>
              <a:rPr lang="en-US" sz="2800" dirty="0" err="1"/>
              <a:t>bosib</a:t>
            </a:r>
            <a:r>
              <a:rPr lang="en-US" sz="2800" dirty="0"/>
              <a:t>  </a:t>
            </a:r>
            <a:r>
              <a:rPr lang="en-US" sz="2800" dirty="0" err="1"/>
              <a:t>o’tish</a:t>
            </a:r>
            <a:r>
              <a:rPr lang="en-US" sz="2800" dirty="0"/>
              <a:t>  </a:t>
            </a:r>
            <a:r>
              <a:rPr lang="en-US" sz="2800" dirty="0" err="1"/>
              <a:t>yo’liga</a:t>
            </a:r>
            <a:r>
              <a:rPr lang="en-US" sz="2800" dirty="0"/>
              <a:t> </a:t>
            </a:r>
            <a:r>
              <a:rPr lang="en-US" sz="2800" dirty="0" err="1"/>
              <a:t>ma’lum</a:t>
            </a:r>
            <a:r>
              <a:rPr lang="en-US" sz="2800" dirty="0"/>
              <a:t> </a:t>
            </a:r>
            <a:r>
              <a:rPr lang="en-US" sz="2800" dirty="0" err="1"/>
              <a:t>bog’liqligida</a:t>
            </a:r>
            <a:r>
              <a:rPr lang="en-US" sz="2800" dirty="0"/>
              <a:t>, </a:t>
            </a:r>
            <a:r>
              <a:rPr lang="en-US" sz="2800" dirty="0" err="1"/>
              <a:t>ma’lumotlarning</a:t>
            </a:r>
            <a:r>
              <a:rPr lang="en-US" sz="2800" dirty="0"/>
              <a:t> </a:t>
            </a:r>
            <a:r>
              <a:rPr lang="en-US" sz="2800" dirty="0" err="1"/>
              <a:t>to’plami</a:t>
            </a:r>
            <a:r>
              <a:rPr lang="en-US" sz="2800" dirty="0"/>
              <a:t> </a:t>
            </a:r>
            <a:r>
              <a:rPr lang="en-US" sz="2800" dirty="0" err="1"/>
              <a:t>uchun</a:t>
            </a:r>
            <a:r>
              <a:rPr lang="en-US" sz="2800" dirty="0"/>
              <a:t> </a:t>
            </a:r>
            <a:r>
              <a:rPr lang="en-US" sz="2800" dirty="0" err="1"/>
              <a:t>aniqlanadi</a:t>
            </a:r>
            <a:r>
              <a:rPr lang="en-US" sz="2800" dirty="0"/>
              <a:t>.  </a:t>
            </a:r>
            <a:r>
              <a:rPr lang="en-US" sz="2800" dirty="0" err="1"/>
              <a:t>Yeyilishning</a:t>
            </a:r>
            <a:r>
              <a:rPr lang="en-US" sz="2800" dirty="0"/>
              <a:t> </a:t>
            </a:r>
            <a:r>
              <a:rPr lang="en-US" sz="2800" dirty="0" err="1"/>
              <a:t>bosib</a:t>
            </a:r>
            <a:r>
              <a:rPr lang="en-US" sz="2800" dirty="0"/>
              <a:t> </a:t>
            </a:r>
            <a:r>
              <a:rPr lang="en-US" sz="2800" dirty="0" err="1"/>
              <a:t>o’tish</a:t>
            </a:r>
            <a:r>
              <a:rPr lang="en-US" sz="2800" dirty="0"/>
              <a:t> </a:t>
            </a:r>
            <a:r>
              <a:rPr lang="en-US" sz="2800" dirty="0" err="1"/>
              <a:t>yo’li</a:t>
            </a:r>
            <a:r>
              <a:rPr lang="en-US" sz="2800" dirty="0"/>
              <a:t> </a:t>
            </a:r>
            <a:r>
              <a:rPr lang="en-US" sz="2800" dirty="0" err="1"/>
              <a:t>yoki</a:t>
            </a:r>
            <a:r>
              <a:rPr lang="en-US" sz="2800" dirty="0"/>
              <a:t> </a:t>
            </a:r>
            <a:r>
              <a:rPr lang="en-US" sz="2800" dirty="0" err="1"/>
              <a:t>ish</a:t>
            </a:r>
            <a:r>
              <a:rPr lang="en-US" sz="2800" dirty="0"/>
              <a:t> </a:t>
            </a:r>
            <a:r>
              <a:rPr lang="en-US" sz="2800" dirty="0" err="1"/>
              <a:t>vaqtiga</a:t>
            </a:r>
            <a:r>
              <a:rPr lang="en-US" sz="2800" dirty="0"/>
              <a:t> </a:t>
            </a:r>
            <a:r>
              <a:rPr lang="en-US" sz="2800" dirty="0" err="1"/>
              <a:t>bog’liqlik</a:t>
            </a:r>
            <a:r>
              <a:rPr lang="en-US" sz="2800" dirty="0"/>
              <a:t> </a:t>
            </a:r>
            <a:r>
              <a:rPr lang="en-US" sz="2800" dirty="0" err="1"/>
              <a:t>turini</a:t>
            </a:r>
            <a:r>
              <a:rPr lang="en-US" sz="2800" dirty="0"/>
              <a:t> </a:t>
            </a:r>
            <a:r>
              <a:rPr lang="en-US" sz="2800" dirty="0" err="1"/>
              <a:t>aniqlash</a:t>
            </a:r>
            <a:r>
              <a:rPr lang="en-US" sz="2800" dirty="0"/>
              <a:t> </a:t>
            </a:r>
            <a:r>
              <a:rPr lang="en-US" sz="2800" dirty="0" err="1"/>
              <a:t>uchun</a:t>
            </a:r>
            <a:r>
              <a:rPr lang="en-US" sz="2800" dirty="0"/>
              <a:t>  </a:t>
            </a:r>
            <a:r>
              <a:rPr lang="en-US" sz="2800" dirty="0" err="1"/>
              <a:t>yeyilish</a:t>
            </a:r>
            <a:r>
              <a:rPr lang="en-US" sz="2800" dirty="0"/>
              <a:t>  </a:t>
            </a:r>
            <a:r>
              <a:rPr lang="en-US" sz="2800" dirty="0" err="1"/>
              <a:t>jadalligining</a:t>
            </a:r>
            <a:r>
              <a:rPr lang="en-US" sz="2800" dirty="0"/>
              <a:t> </a:t>
            </a:r>
            <a:r>
              <a:rPr lang="en-US" sz="2800" dirty="0" err="1"/>
              <a:t>bog’liqligini</a:t>
            </a:r>
            <a:r>
              <a:rPr lang="en-US" sz="2800" dirty="0"/>
              <a:t>  </a:t>
            </a:r>
            <a:r>
              <a:rPr lang="en-US" sz="2800" dirty="0" err="1"/>
              <a:t>aniqlash</a:t>
            </a:r>
            <a:r>
              <a:rPr lang="en-US" sz="2800" dirty="0"/>
              <a:t>  </a:t>
            </a:r>
            <a:r>
              <a:rPr lang="en-US" sz="2800" dirty="0" err="1"/>
              <a:t>kerak</a:t>
            </a:r>
            <a:r>
              <a:rPr lang="en-US" sz="2800" dirty="0"/>
              <a:t>,  b </a:t>
            </a:r>
            <a:r>
              <a:rPr lang="en-US" sz="2800" dirty="0" err="1"/>
              <a:t>parametr</a:t>
            </a:r>
            <a:r>
              <a:rPr lang="en-US" sz="2800" dirty="0"/>
              <a:t> </a:t>
            </a:r>
            <a:r>
              <a:rPr lang="en-US" sz="2800" dirty="0" err="1"/>
              <a:t>topilishi</a:t>
            </a:r>
            <a:r>
              <a:rPr lang="en-US" sz="2800" dirty="0"/>
              <a:t> </a:t>
            </a:r>
            <a:r>
              <a:rPr lang="en-US" sz="2800" dirty="0" err="1"/>
              <a:t>lozim</a:t>
            </a:r>
            <a:r>
              <a:rPr lang="en-US" sz="2800" dirty="0"/>
              <a:t>. a </a:t>
            </a:r>
            <a:r>
              <a:rPr lang="en-US" sz="2800" dirty="0" err="1"/>
              <a:t>va</a:t>
            </a:r>
            <a:r>
              <a:rPr lang="en-US" sz="2800" dirty="0"/>
              <a:t> b </a:t>
            </a:r>
            <a:r>
              <a:rPr lang="en-US" sz="2800" dirty="0" err="1"/>
              <a:t>parametrlar</a:t>
            </a:r>
            <a:r>
              <a:rPr lang="en-US" sz="2800" dirty="0"/>
              <a:t> </a:t>
            </a:r>
            <a:r>
              <a:rPr lang="en-US" sz="2800" dirty="0" err="1"/>
              <a:t>qiymati</a:t>
            </a:r>
            <a:r>
              <a:rPr lang="en-US" sz="2800" dirty="0"/>
              <a:t> </a:t>
            </a:r>
            <a:r>
              <a:rPr lang="en-US" sz="2800" dirty="0" err="1"/>
              <a:t>chiniqtirish</a:t>
            </a:r>
            <a:r>
              <a:rPr lang="en-US" sz="2800" dirty="0"/>
              <a:t> </a:t>
            </a:r>
            <a:r>
              <a:rPr lang="en-US" sz="2800" dirty="0" err="1"/>
              <a:t>tugagandan</a:t>
            </a:r>
            <a:r>
              <a:rPr lang="en-US" sz="2800" dirty="0"/>
              <a:t> </a:t>
            </a:r>
            <a:r>
              <a:rPr lang="en-US" sz="2800" dirty="0" err="1"/>
              <a:t>keyingi</a:t>
            </a:r>
            <a:r>
              <a:rPr lang="en-US" sz="2800" dirty="0"/>
              <a:t> </a:t>
            </a:r>
            <a:r>
              <a:rPr lang="en-US" sz="2800" dirty="0" err="1"/>
              <a:t>qonuniyatlar</a:t>
            </a:r>
            <a:r>
              <a:rPr lang="en-US" sz="2800" dirty="0"/>
              <a:t> </a:t>
            </a:r>
            <a:r>
              <a:rPr lang="en-US" sz="2800" dirty="0" err="1"/>
              <a:t>uchun</a:t>
            </a:r>
            <a:r>
              <a:rPr lang="en-US" sz="2800" dirty="0"/>
              <a:t>  </a:t>
            </a:r>
            <a:r>
              <a:rPr lang="en-US" sz="2800" dirty="0" err="1"/>
              <a:t>o’rinlidir</a:t>
            </a:r>
            <a:r>
              <a:rPr lang="en-US" sz="2800" dirty="0"/>
              <a:t>. </a:t>
            </a:r>
            <a:endParaRPr lang="en-US" sz="2700" dirty="0" smtClean="0"/>
          </a:p>
        </p:txBody>
      </p:sp>
    </p:spTree>
    <p:extLst>
      <p:ext uri="{BB962C8B-B14F-4D97-AF65-F5344CB8AC3E}">
        <p14:creationId xmlns:p14="http://schemas.microsoft.com/office/powerpoint/2010/main" val="10551659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00026" y="295275"/>
            <a:ext cx="10925174" cy="5410200"/>
          </a:xfrm>
        </p:spPr>
        <p:txBody>
          <a:bodyPr>
            <a:noAutofit/>
          </a:bodyPr>
          <a:lstStyle/>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Detallarning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chiniqtirish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jarayoni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tugaganligini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qandaydir</a:t>
            </a:r>
            <a:r>
              <a:rPr lang="en-US" sz="2800" dirty="0">
                <a:ea typeface="Times New Roman" panose="02020603050405020304" pitchFamily="18" charset="0"/>
                <a:cs typeface="Times New Roman" panose="02020603050405020304" pitchFamily="18" charset="0"/>
              </a:rPr>
              <a:t> S </a:t>
            </a:r>
            <a:r>
              <a:rPr lang="en-US" sz="2800" dirty="0" err="1">
                <a:ea typeface="Times New Roman" panose="02020603050405020304" pitchFamily="18" charset="0"/>
                <a:cs typeface="Times New Roman" panose="02020603050405020304" pitchFamily="18" charset="0"/>
              </a:rPr>
              <a:t>yeyilishdagi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jadalligining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ravon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o’zgarishi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Masalan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tsilindrlar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S</a:t>
            </a:r>
            <a:r>
              <a:rPr lang="en-US" sz="2800" baseline="-25000" dirty="0">
                <a:ea typeface="Times New Roman" panose="02020603050405020304" pitchFamily="18" charset="0"/>
                <a:cs typeface="Times New Roman" panose="02020603050405020304" pitchFamily="18" charset="0"/>
              </a:rPr>
              <a:t>0</a:t>
            </a:r>
            <a:r>
              <a:rPr lang="en-US" sz="2800" baseline="300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yeyilishini</a:t>
            </a:r>
            <a:r>
              <a:rPr lang="en-US" sz="2800" dirty="0">
                <a:ea typeface="Times New Roman" panose="02020603050405020304" pitchFamily="18" charset="0"/>
                <a:cs typeface="Times New Roman" panose="02020603050405020304" pitchFamily="18" charset="0"/>
              </a:rPr>
              <a:t>  1400 </a:t>
            </a:r>
            <a:r>
              <a:rPr lang="en-US" sz="2800" dirty="0" err="1">
                <a:ea typeface="Times New Roman" panose="02020603050405020304" pitchFamily="18" charset="0"/>
                <a:cs typeface="Times New Roman" panose="02020603050405020304" pitchFamily="18" charset="0"/>
              </a:rPr>
              <a:t>mkm</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tirsakli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bo’yinchalari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60 </a:t>
            </a:r>
            <a:r>
              <a:rPr lang="en-US" sz="2800" dirty="0" err="1">
                <a:ea typeface="Times New Roman" panose="02020603050405020304" pitchFamily="18" charset="0"/>
                <a:cs typeface="Times New Roman" panose="02020603050405020304" pitchFamily="18" charset="0"/>
              </a:rPr>
              <a:t>mkm</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xatto</a:t>
            </a:r>
            <a:r>
              <a:rPr lang="en-US" sz="2800" dirty="0">
                <a:ea typeface="Times New Roman" panose="02020603050405020304" pitchFamily="18" charset="0"/>
                <a:cs typeface="Times New Roman" panose="02020603050405020304" pitchFamily="18" charset="0"/>
              </a:rPr>
              <a:t> 80 </a:t>
            </a:r>
            <a:r>
              <a:rPr lang="en-US" sz="2800" dirty="0" err="1">
                <a:ea typeface="Times New Roman" panose="02020603050405020304" pitchFamily="18" charset="0"/>
                <a:cs typeface="Times New Roman" panose="02020603050405020304" pitchFamily="18" charset="0"/>
              </a:rPr>
              <a:t>mkm</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o’rinli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qiymatlarni</a:t>
            </a:r>
            <a:r>
              <a:rPr lang="en-US" sz="2800" dirty="0">
                <a:ea typeface="Times New Roman" panose="02020603050405020304" pitchFamily="18" charset="0"/>
                <a:cs typeface="Times New Roman" panose="02020603050405020304" pitchFamily="18" charset="0"/>
              </a:rPr>
              <a:t> S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chiniqtirish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tugagandan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keyingi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boshlanishi</a:t>
            </a:r>
            <a:r>
              <a:rPr lang="en-US" sz="2800" dirty="0">
                <a:ea typeface="Times New Roman" panose="02020603050405020304" pitchFamily="18" charset="0"/>
                <a:cs typeface="Times New Roman" panose="02020603050405020304" pitchFamily="18" charset="0"/>
              </a:rPr>
              <a:t>  deb </a:t>
            </a:r>
            <a:r>
              <a:rPr lang="en-US" sz="2800" dirty="0" err="1">
                <a:ea typeface="Times New Roman" panose="02020603050405020304" pitchFamily="18" charset="0"/>
                <a:cs typeface="Times New Roman" panose="02020603050405020304" pitchFamily="18" charset="0"/>
              </a:rPr>
              <a:t>olsa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800" kern="1400" dirty="0" err="1">
                <a:ea typeface="Times New Roman" panose="02020603050405020304" pitchFamily="18" charset="0"/>
                <a:cs typeface="Times New Roman" panose="02020603050405020304" pitchFamily="18" charset="0"/>
              </a:rPr>
              <a:t>Tabiiyki</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umumiy</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bosib</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o’tish</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yo’li</a:t>
            </a:r>
            <a:r>
              <a:rPr lang="en-US" sz="2800" kern="1400" dirty="0">
                <a:ea typeface="Times New Roman" panose="02020603050405020304" pitchFamily="18" charset="0"/>
                <a:cs typeface="Times New Roman" panose="02020603050405020304" pitchFamily="18" charset="0"/>
              </a:rPr>
              <a:t> l </a:t>
            </a:r>
            <a:r>
              <a:rPr lang="en-US" sz="2800" kern="1400" dirty="0" err="1">
                <a:ea typeface="Times New Roman" panose="02020603050405020304" pitchFamily="18" charset="0"/>
                <a:cs typeface="Times New Roman" panose="02020603050405020304" pitchFamily="18" charset="0"/>
              </a:rPr>
              <a:t>va</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umumiy</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yeyilish</a:t>
            </a:r>
            <a:r>
              <a:rPr lang="en-US" sz="2800" kern="1400" dirty="0">
                <a:ea typeface="Times New Roman" panose="02020603050405020304" pitchFamily="18" charset="0"/>
                <a:cs typeface="Times New Roman" panose="02020603050405020304" pitchFamily="18" charset="0"/>
              </a:rPr>
              <a:t> S </a:t>
            </a:r>
            <a:r>
              <a:rPr lang="en-US" sz="2800" kern="1400" dirty="0" err="1">
                <a:ea typeface="Times New Roman" panose="02020603050405020304" pitchFamily="18" charset="0"/>
                <a:cs typeface="Times New Roman" panose="02020603050405020304" pitchFamily="18" charset="0"/>
              </a:rPr>
              <a:t>dagi</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yeyilishning</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yuqori</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jadalligi</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evaziga</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kechadigan</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chiniqtirish</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jarayonidagi</a:t>
            </a:r>
            <a:r>
              <a:rPr lang="en-US" sz="2800" kern="1400" dirty="0">
                <a:ea typeface="Times New Roman" panose="02020603050405020304" pitchFamily="18" charset="0"/>
                <a:cs typeface="Times New Roman" panose="02020603050405020304" pitchFamily="18" charset="0"/>
              </a:rPr>
              <a:t>  S</a:t>
            </a:r>
            <a:r>
              <a:rPr lang="en-US" sz="2800" kern="1400" baseline="-25000" dirty="0">
                <a:ea typeface="Times New Roman" panose="02020603050405020304" pitchFamily="18" charset="0"/>
                <a:cs typeface="Times New Roman" panose="02020603050405020304" pitchFamily="18" charset="0"/>
              </a:rPr>
              <a:t>0</a:t>
            </a:r>
            <a:r>
              <a:rPr lang="en-US" sz="2800" kern="1400" baseline="30000" dirty="0">
                <a:ea typeface="Times New Roman" panose="02020603050405020304" pitchFamily="18" charset="0"/>
                <a:cs typeface="Times New Roman" panose="02020603050405020304" pitchFamily="18" charset="0"/>
              </a:rPr>
              <a:t>’</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boshlang’ich</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yeyilishini</a:t>
            </a:r>
            <a:r>
              <a:rPr lang="en-US" sz="2800" kern="1400" dirty="0">
                <a:ea typeface="Times New Roman" panose="02020603050405020304" pitchFamily="18" charset="0"/>
                <a:cs typeface="Times New Roman" panose="02020603050405020304" pitchFamily="18" charset="0"/>
              </a:rPr>
              <a:t> ham </a:t>
            </a:r>
            <a:r>
              <a:rPr lang="en-US" sz="2800" kern="1400" dirty="0" err="1">
                <a:ea typeface="Times New Roman" panose="02020603050405020304" pitchFamily="18" charset="0"/>
                <a:cs typeface="Times New Roman" panose="02020603050405020304" pitchFamily="18" charset="0"/>
              </a:rPr>
              <a:t>aniqlash</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zarur</a:t>
            </a:r>
            <a:r>
              <a:rPr lang="en-US" sz="2800" kern="1400" dirty="0">
                <a:ea typeface="Times New Roman" panose="02020603050405020304" pitchFamily="18" charset="0"/>
                <a:cs typeface="Times New Roman" panose="02020603050405020304" pitchFamily="18" charset="0"/>
              </a:rPr>
              <a:t>. </a:t>
            </a:r>
            <a:r>
              <a:rPr lang="en-US" sz="2800" kern="1400" dirty="0" err="1">
                <a:ea typeface="Times New Roman" panose="02020603050405020304" pitchFamily="18" charset="0"/>
                <a:cs typeface="Times New Roman" panose="02020603050405020304" pitchFamily="18" charset="0"/>
              </a:rPr>
              <a:t>Buni</a:t>
            </a:r>
            <a:r>
              <a:rPr lang="en-US" sz="2800" kern="1400" dirty="0">
                <a:ea typeface="Times New Roman" panose="02020603050405020304" pitchFamily="18" charset="0"/>
                <a:cs typeface="Times New Roman" panose="02020603050405020304" pitchFamily="18" charset="0"/>
              </a:rPr>
              <a:t> agar </a:t>
            </a:r>
            <a:endParaRPr lang="en-US" sz="2800" kern="14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en-US" sz="2800" kern="14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800" dirty="0" err="1" smtClean="0">
                <a:ea typeface="Times New Roman" panose="02020603050405020304" pitchFamily="18" charset="0"/>
              </a:rPr>
              <a:t>bog’liqlikdagi</a:t>
            </a:r>
            <a:r>
              <a:rPr lang="en-US" sz="2800" dirty="0" smtClean="0">
                <a:ea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rPr>
              <a:t>S </a:t>
            </a:r>
            <a:r>
              <a:rPr lang="en-US" sz="2800" dirty="0" err="1">
                <a:ea typeface="Times New Roman" panose="02020603050405020304" pitchFamily="18" charset="0"/>
              </a:rPr>
              <a:t>o’rniga</a:t>
            </a:r>
            <a:r>
              <a:rPr lang="en-US" sz="2800" dirty="0">
                <a:ea typeface="Times New Roman" panose="02020603050405020304" pitchFamily="18" charset="0"/>
              </a:rPr>
              <a:t> S</a:t>
            </a:r>
            <a:r>
              <a:rPr lang="en-US" sz="2800" baseline="-25000" dirty="0">
                <a:ea typeface="Times New Roman" panose="02020603050405020304" pitchFamily="18" charset="0"/>
              </a:rPr>
              <a:t>0</a:t>
            </a:r>
            <a:r>
              <a:rPr lang="en-US" sz="2800" baseline="30000" dirty="0">
                <a:ea typeface="Times New Roman" panose="02020603050405020304" pitchFamily="18" charset="0"/>
              </a:rPr>
              <a:t>’</a:t>
            </a:r>
            <a:r>
              <a:rPr lang="en-US" sz="2800" dirty="0">
                <a:ea typeface="Times New Roman" panose="02020603050405020304" pitchFamily="18" charset="0"/>
              </a:rPr>
              <a:t> –S</a:t>
            </a:r>
            <a:r>
              <a:rPr lang="en-US" sz="2800" baseline="-25000" dirty="0">
                <a:ea typeface="Times New Roman" panose="02020603050405020304" pitchFamily="18" charset="0"/>
              </a:rPr>
              <a:t>0</a:t>
            </a:r>
            <a:r>
              <a:rPr lang="en-US" sz="2800" dirty="0">
                <a:ea typeface="Times New Roman" panose="02020603050405020304" pitchFamily="18" charset="0"/>
              </a:rPr>
              <a:t> deb, </a:t>
            </a:r>
            <a:r>
              <a:rPr lang="en-US" sz="2800" i="1" dirty="0">
                <a:ea typeface="Times New Roman" panose="02020603050405020304" pitchFamily="18" charset="0"/>
              </a:rPr>
              <a:t>l</a:t>
            </a:r>
            <a:r>
              <a:rPr lang="en-US" sz="2800" dirty="0">
                <a:ea typeface="Times New Roman" panose="02020603050405020304" pitchFamily="18" charset="0"/>
              </a:rPr>
              <a:t> </a:t>
            </a:r>
            <a:r>
              <a:rPr lang="en-US" sz="2800" dirty="0" err="1">
                <a:ea typeface="Times New Roman" panose="02020603050405020304" pitchFamily="18" charset="0"/>
              </a:rPr>
              <a:t>o’rniga</a:t>
            </a:r>
            <a:r>
              <a:rPr lang="en-US" sz="2800" dirty="0">
                <a:ea typeface="Times New Roman" panose="02020603050405020304" pitchFamily="18" charset="0"/>
              </a:rPr>
              <a:t> </a:t>
            </a:r>
            <a:r>
              <a:rPr lang="en-US" sz="2800" i="1" dirty="0">
                <a:ea typeface="Times New Roman" panose="02020603050405020304" pitchFamily="18" charset="0"/>
              </a:rPr>
              <a:t>(l</a:t>
            </a:r>
            <a:r>
              <a:rPr lang="ru-RU" sz="2800" i="1"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rPr>
              <a:t> -l)</a:t>
            </a:r>
            <a:r>
              <a:rPr lang="en-US" sz="2800" dirty="0">
                <a:ea typeface="Times New Roman" panose="02020603050405020304" pitchFamily="18" charset="0"/>
              </a:rPr>
              <a:t> deb </a:t>
            </a:r>
            <a:r>
              <a:rPr lang="en-US" sz="2800" dirty="0" err="1">
                <a:ea typeface="Times New Roman" panose="02020603050405020304" pitchFamily="18" charset="0"/>
              </a:rPr>
              <a:t>qabul</a:t>
            </a:r>
            <a:r>
              <a:rPr lang="en-US" sz="2800" dirty="0">
                <a:ea typeface="Times New Roman" panose="02020603050405020304" pitchFamily="18" charset="0"/>
              </a:rPr>
              <a:t> </a:t>
            </a:r>
            <a:r>
              <a:rPr lang="en-US" sz="2800" dirty="0" err="1">
                <a:ea typeface="Times New Roman" panose="02020603050405020304" pitchFamily="18" charset="0"/>
              </a:rPr>
              <a:t>qilsak</a:t>
            </a:r>
            <a:r>
              <a:rPr lang="en-US" sz="2800" dirty="0">
                <a:ea typeface="Times New Roman" panose="02020603050405020304" pitchFamily="18" charset="0"/>
              </a:rPr>
              <a:t>; b </a:t>
            </a:r>
            <a:r>
              <a:rPr lang="en-US" sz="2800" dirty="0" err="1">
                <a:ea typeface="Times New Roman" panose="02020603050405020304" pitchFamily="18" charset="0"/>
              </a:rPr>
              <a:t>va</a:t>
            </a:r>
            <a:r>
              <a:rPr lang="en-US" sz="2800" dirty="0">
                <a:ea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rPr>
              <a:t>’</a:t>
            </a:r>
            <a:r>
              <a:rPr lang="en-US" sz="2800" baseline="-25000" dirty="0">
                <a:ea typeface="Times New Roman" panose="02020603050405020304" pitchFamily="18" charset="0"/>
              </a:rPr>
              <a:t>0</a:t>
            </a:r>
            <a:r>
              <a:rPr lang="en-US" sz="2800" dirty="0">
                <a:ea typeface="Times New Roman" panose="02020603050405020304" pitchFamily="18" charset="0"/>
              </a:rPr>
              <a:t> </a:t>
            </a:r>
            <a:r>
              <a:rPr lang="en-US" sz="2800" dirty="0" err="1">
                <a:ea typeface="Times New Roman" panose="02020603050405020304" pitchFamily="18" charset="0"/>
              </a:rPr>
              <a:t>ma’lumligidan</a:t>
            </a:r>
            <a:r>
              <a:rPr lang="en-US" sz="2800" dirty="0">
                <a:ea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a:ea typeface="Times New Roman" panose="02020603050405020304" pitchFamily="18" charset="0"/>
              </a:rPr>
              <a:t>0</a:t>
            </a:r>
            <a:r>
              <a:rPr lang="en-US" sz="2800" dirty="0">
                <a:ea typeface="Times New Roman" panose="02020603050405020304" pitchFamily="18" charset="0"/>
              </a:rPr>
              <a:t>=</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a:ea typeface="Times New Roman" panose="02020603050405020304" pitchFamily="18" charset="0"/>
              </a:rPr>
              <a:t>’</a:t>
            </a:r>
            <a:r>
              <a:rPr lang="en-US" sz="2800" baseline="-25000" dirty="0">
                <a:ea typeface="Times New Roman" panose="02020603050405020304" pitchFamily="18" charset="0"/>
              </a:rPr>
              <a:t>0</a:t>
            </a:r>
            <a:r>
              <a:rPr lang="en-US" sz="2800" dirty="0">
                <a:ea typeface="Times New Roman" panose="02020603050405020304" pitchFamily="18" charset="0"/>
              </a:rPr>
              <a:t>+b</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rPr>
              <a:t>S </a:t>
            </a:r>
            <a:r>
              <a:rPr lang="en-US" sz="2800" dirty="0" err="1">
                <a:ea typeface="Times New Roman" panose="02020603050405020304" pitchFamily="18" charset="0"/>
              </a:rPr>
              <a:t>xolatga</a:t>
            </a:r>
            <a:r>
              <a:rPr lang="en-US" sz="2800" dirty="0">
                <a:ea typeface="Times New Roman" panose="02020603050405020304" pitchFamily="18" charset="0"/>
              </a:rPr>
              <a:t> </a:t>
            </a:r>
            <a:r>
              <a:rPr lang="en-US" sz="2800" dirty="0" err="1">
                <a:ea typeface="Times New Roman" panose="02020603050405020304" pitchFamily="18" charset="0"/>
              </a:rPr>
              <a:t>keltirish</a:t>
            </a:r>
            <a:r>
              <a:rPr lang="en-US" sz="2800" dirty="0">
                <a:ea typeface="Times New Roman" panose="02020603050405020304" pitchFamily="18" charset="0"/>
              </a:rPr>
              <a:t> </a:t>
            </a:r>
            <a:r>
              <a:rPr lang="en-US" sz="2800" dirty="0" err="1">
                <a:ea typeface="Times New Roman" panose="02020603050405020304" pitchFamily="18" charset="0"/>
              </a:rPr>
              <a:t>mumkin</a:t>
            </a:r>
            <a:r>
              <a:rPr lang="en-US" sz="2800" dirty="0">
                <a:ea typeface="Times New Roman" panose="02020603050405020304" pitchFamily="18" charset="0"/>
              </a:rPr>
              <a:t>. </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buNone/>
            </a:pP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760244137"/>
              </p:ext>
            </p:extLst>
          </p:nvPr>
        </p:nvGraphicFramePr>
        <p:xfrm>
          <a:off x="3162299" y="3819749"/>
          <a:ext cx="2276475" cy="857026"/>
        </p:xfrm>
        <a:graphic>
          <a:graphicData uri="http://schemas.openxmlformats.org/presentationml/2006/ole">
            <mc:AlternateContent xmlns:mc="http://schemas.openxmlformats.org/markup-compatibility/2006">
              <mc:Choice xmlns:v="urn:schemas-microsoft-com:vml" Requires="v">
                <p:oleObj spid="_x0000_s57348" name="Уравнение" r:id="rId3" imgW="1079032" imgH="406224" progId="Equation.3">
                  <p:embed/>
                </p:oleObj>
              </mc:Choice>
              <mc:Fallback>
                <p:oleObj name="Уравнение" r:id="rId3" imgW="1079032" imgH="406224"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2299" y="3819749"/>
                        <a:ext cx="2276475" cy="857026"/>
                      </a:xfrm>
                      <a:prstGeom prst="rect">
                        <a:avLst/>
                      </a:prstGeom>
                      <a:noFill/>
                    </p:spPr>
                  </p:pic>
                </p:oleObj>
              </mc:Fallback>
            </mc:AlternateContent>
          </a:graphicData>
        </a:graphic>
      </p:graphicFrame>
    </p:spTree>
    <p:extLst>
      <p:ext uri="{BB962C8B-B14F-4D97-AF65-F5344CB8AC3E}">
        <p14:creationId xmlns:p14="http://schemas.microsoft.com/office/powerpoint/2010/main" val="21304114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00026" y="-28575"/>
            <a:ext cx="10925174" cy="5419725"/>
          </a:xfrm>
        </p:spPr>
        <p:txBody>
          <a:bodyPr>
            <a:noAutofit/>
          </a:bodyPr>
          <a:lstStyle/>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Dinamik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yuklangan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tutashmalarning</a:t>
            </a:r>
            <a:r>
              <a:rPr lang="en-US" sz="2800" dirty="0">
                <a:ea typeface="Times New Roman" panose="02020603050405020304" pitchFamily="18" charset="0"/>
                <a:cs typeface="Times New Roman" panose="02020603050405020304" pitchFamily="18" charset="0"/>
              </a:rPr>
              <a:t> S</a:t>
            </a:r>
            <a:r>
              <a:rPr lang="en-US" sz="2800" baseline="-25000" dirty="0">
                <a:ea typeface="Times New Roman" panose="02020603050405020304" pitchFamily="18" charset="0"/>
                <a:cs typeface="Times New Roman" panose="02020603050405020304" pitchFamily="18" charset="0"/>
              </a:rPr>
              <a:t>0</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b </a:t>
            </a:r>
            <a:r>
              <a:rPr lang="en-US" sz="2800" dirty="0" err="1">
                <a:ea typeface="Times New Roman" panose="02020603050405020304" pitchFamily="18" charset="0"/>
                <a:cs typeface="Times New Roman" panose="02020603050405020304" pitchFamily="18" charset="0"/>
              </a:rPr>
              <a:t>parametrlarini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qonuniyat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aniqlanadi</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ctr">
              <a:lnSpc>
                <a:spcPct val="100000"/>
              </a:lnSpc>
              <a:spcBef>
                <a:spcPts val="0"/>
              </a:spcBef>
              <a:spcAft>
                <a:spcPts val="0"/>
              </a:spcAft>
              <a:buNone/>
            </a:pPr>
            <a:r>
              <a:rPr lang="en-US" sz="2800" i="1" dirty="0">
                <a:ea typeface="Times New Roman" panose="02020603050405020304" pitchFamily="18" charset="0"/>
                <a:cs typeface="Times New Roman" panose="02020603050405020304" pitchFamily="18" charset="0"/>
              </a:rPr>
              <a:t>S</a:t>
            </a:r>
            <a:r>
              <a:rPr lang="en-US" sz="2800" i="1" baseline="30000"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rPr>
              <a:t>=S</a:t>
            </a:r>
            <a:r>
              <a:rPr lang="en-US" sz="2800" i="1" baseline="30000" dirty="0">
                <a:ea typeface="Times New Roman" panose="02020603050405020304" pitchFamily="18" charset="0"/>
                <a:cs typeface="Times New Roman" panose="02020603050405020304" pitchFamily="18" charset="0"/>
              </a:rPr>
              <a:t>’</a:t>
            </a:r>
            <a:r>
              <a:rPr lang="en-US" sz="2800" i="1" baseline="-25000" dirty="0">
                <a:ea typeface="Times New Roman" panose="02020603050405020304" pitchFamily="18" charset="0"/>
                <a:cs typeface="Times New Roman" panose="02020603050405020304" pitchFamily="18" charset="0"/>
              </a:rPr>
              <a:t>0</a:t>
            </a:r>
            <a:r>
              <a:rPr lang="en-US" sz="2800" i="1" dirty="0">
                <a:ea typeface="Times New Roman" panose="02020603050405020304" pitchFamily="18" charset="0"/>
                <a:cs typeface="Times New Roman" panose="02020603050405020304" pitchFamily="18" charset="0"/>
              </a:rPr>
              <a:t> </a:t>
            </a:r>
            <a:r>
              <a:rPr lang="en-US" sz="2800" i="1" dirty="0" err="1">
                <a:ea typeface="Times New Roman" panose="02020603050405020304" pitchFamily="18" charset="0"/>
                <a:cs typeface="Times New Roman" panose="02020603050405020304" pitchFamily="18" charset="0"/>
              </a:rPr>
              <a:t>e</a:t>
            </a:r>
            <a:r>
              <a:rPr lang="en-US" sz="2800" i="1" baseline="30000" dirty="0" err="1">
                <a:ea typeface="Times New Roman" panose="02020603050405020304" pitchFamily="18" charset="0"/>
                <a:cs typeface="Times New Roman" panose="02020603050405020304" pitchFamily="18" charset="0"/>
              </a:rPr>
              <a:t>bl</a:t>
            </a:r>
            <a:r>
              <a:rPr lang="en-US" sz="2800" i="1"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                         (2.27)       </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yerda</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S</a:t>
            </a:r>
            <a:r>
              <a:rPr lang="en-US" sz="2800" i="1" baseline="30000" dirty="0">
                <a:ea typeface="Times New Roman" panose="02020603050405020304" pitchFamily="18" charset="0"/>
                <a:cs typeface="Times New Roman" panose="02020603050405020304" pitchFamily="18" charset="0"/>
              </a:rPr>
              <a:t>’</a:t>
            </a:r>
            <a:r>
              <a:rPr lang="en-US" sz="2800" i="1" baseline="-25000" dirty="0">
                <a:ea typeface="Times New Roman" panose="02020603050405020304" pitchFamily="18" charset="0"/>
                <a:cs typeface="Times New Roman" panose="02020603050405020304" pitchFamily="18" charset="0"/>
              </a:rPr>
              <a:t>0</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chiniqtirish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so’nggidagi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800" i="1" dirty="0">
                <a:ea typeface="Times New Roman" panose="02020603050405020304" pitchFamily="18" charset="0"/>
                <a:cs typeface="Times New Roman" panose="02020603050405020304" pitchFamily="18" charset="0"/>
              </a:rPr>
              <a:t>l</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chiniqtirishdan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keyingi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yo’li</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S</a:t>
            </a:r>
            <a:r>
              <a:rPr lang="en-US" sz="2800" baseline="-25000" dirty="0">
                <a:ea typeface="Times New Roman" panose="02020603050405020304" pitchFamily="18" charset="0"/>
                <a:cs typeface="Times New Roman" panose="02020603050405020304" pitchFamily="18" charset="0"/>
              </a:rPr>
              <a:t>0</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formuladan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topiladi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faqat</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S=S</a:t>
            </a:r>
            <a:r>
              <a:rPr lang="en-US" sz="2800" i="1" baseline="30000" dirty="0">
                <a:ea typeface="Times New Roman" panose="02020603050405020304" pitchFamily="18" charset="0"/>
                <a:cs typeface="Times New Roman" panose="02020603050405020304" pitchFamily="18" charset="0"/>
              </a:rPr>
              <a:t>’</a:t>
            </a:r>
            <a:r>
              <a:rPr lang="en-US" sz="2800" i="1" baseline="-25000" dirty="0">
                <a:ea typeface="Times New Roman" panose="02020603050405020304" pitchFamily="18" charset="0"/>
                <a:cs typeface="Times New Roman" panose="02020603050405020304" pitchFamily="18" charset="0"/>
              </a:rPr>
              <a:t>0</a:t>
            </a:r>
            <a:r>
              <a:rPr lang="en-US" sz="2800" i="1"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deb, </a:t>
            </a:r>
            <a:r>
              <a:rPr lang="en-US" sz="2800" i="1" dirty="0">
                <a:ea typeface="Times New Roman" panose="02020603050405020304" pitchFamily="18" charset="0"/>
                <a:cs typeface="Times New Roman" panose="02020603050405020304" pitchFamily="18" charset="0"/>
              </a:rPr>
              <a:t> 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o’rniga</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(l</a:t>
            </a:r>
            <a:r>
              <a:rPr lang="ru-RU" sz="2800" i="1"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cs typeface="Times New Roman" panose="02020603050405020304" pitchFamily="18" charset="0"/>
              </a:rPr>
              <a:t> -l)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qabul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qilinadi</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o’zi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yoziladi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Bundan</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S</a:t>
            </a:r>
            <a:r>
              <a:rPr lang="en-US" sz="2800" i="1" baseline="-25000" dirty="0">
                <a:ea typeface="Times New Roman" panose="02020603050405020304" pitchFamily="18" charset="0"/>
                <a:cs typeface="Times New Roman" panose="02020603050405020304" pitchFamily="18" charset="0"/>
              </a:rPr>
              <a:t>0</a:t>
            </a:r>
            <a:r>
              <a:rPr lang="en-US" sz="2800" i="1" dirty="0">
                <a:ea typeface="Times New Roman" panose="02020603050405020304" pitchFamily="18" charset="0"/>
                <a:cs typeface="Times New Roman" panose="02020603050405020304" pitchFamily="18" charset="0"/>
              </a:rPr>
              <a:t> =S</a:t>
            </a:r>
            <a:r>
              <a:rPr lang="en-US" sz="2800" i="1" baseline="-25000" dirty="0">
                <a:ea typeface="Times New Roman" panose="02020603050405020304" pitchFamily="18" charset="0"/>
                <a:cs typeface="Times New Roman" panose="02020603050405020304" pitchFamily="18" charset="0"/>
              </a:rPr>
              <a:t>0</a:t>
            </a:r>
            <a:r>
              <a:rPr lang="en-US" sz="2800" i="1" baseline="30000"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rPr>
              <a:t> /</a:t>
            </a:r>
            <a:r>
              <a:rPr lang="en-US" sz="2800" i="1" dirty="0" err="1">
                <a:ea typeface="Times New Roman" panose="02020603050405020304" pitchFamily="18" charset="0"/>
                <a:cs typeface="Times New Roman" panose="02020603050405020304" pitchFamily="18" charset="0"/>
              </a:rPr>
              <a:t>e</a:t>
            </a:r>
            <a:r>
              <a:rPr lang="en-US" sz="2800" i="1" baseline="30000" dirty="0" err="1">
                <a:ea typeface="Times New Roman" panose="02020603050405020304" pitchFamily="18" charset="0"/>
                <a:cs typeface="Times New Roman" panose="02020603050405020304" pitchFamily="18" charset="0"/>
              </a:rPr>
              <a:t>b</a:t>
            </a:r>
            <a:r>
              <a:rPr lang="en-US" sz="2800" i="1" baseline="30000" dirty="0">
                <a:ea typeface="Times New Roman" panose="02020603050405020304" pitchFamily="18" charset="0"/>
                <a:cs typeface="Times New Roman" panose="02020603050405020304" pitchFamily="18" charset="0"/>
              </a:rPr>
              <a:t>(l</a:t>
            </a:r>
            <a:r>
              <a:rPr lang="en-US" sz="2800" i="1" baseline="-25000" dirty="0">
                <a:ea typeface="Times New Roman" panose="02020603050405020304" pitchFamily="18" charset="0"/>
                <a:cs typeface="Times New Roman" panose="02020603050405020304" pitchFamily="18" charset="0"/>
                <a:sym typeface="Symbol" panose="05050102010706020507" pitchFamily="18" charset="2"/>
              </a:rPr>
              <a:t></a:t>
            </a:r>
            <a:r>
              <a:rPr lang="en-US" sz="2800" i="1" baseline="30000" dirty="0">
                <a:ea typeface="Times New Roman" panose="02020603050405020304" pitchFamily="18" charset="0"/>
                <a:cs typeface="Times New Roman" panose="02020603050405020304" pitchFamily="18" charset="0"/>
              </a:rPr>
              <a:t>-l)</a:t>
            </a:r>
            <a:r>
              <a:rPr lang="en-US" sz="2800" i="1"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chiqadi</a:t>
            </a:r>
            <a:r>
              <a:rPr lang="en-US" sz="2800" dirty="0">
                <a:ea typeface="Times New Roman" panose="02020603050405020304" pitchFamily="18" charset="0"/>
                <a:cs typeface="Times New Roman" panose="02020603050405020304" pitchFamily="18" charset="0"/>
              </a:rPr>
              <a:t> [10].</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800" i="1" dirty="0">
                <a:ea typeface="Times New Roman" panose="02020603050405020304" pitchFamily="18" charset="0"/>
                <a:cs typeface="Times New Roman" panose="02020603050405020304" pitchFamily="18" charset="0"/>
              </a:rPr>
              <a:t>S</a:t>
            </a:r>
            <a:r>
              <a:rPr lang="en-US" sz="2800" i="1" baseline="-25000" dirty="0">
                <a:ea typeface="Times New Roman" panose="02020603050405020304" pitchFamily="18" charset="0"/>
                <a:cs typeface="Times New Roman" panose="02020603050405020304" pitchFamily="18" charset="0"/>
              </a:rPr>
              <a:t>0</a:t>
            </a:r>
            <a:r>
              <a:rPr lang="en-US" sz="2800" i="1"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kattalikni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chiniqtirish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oxirida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jadalligining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bog’liqligidan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aniqlanadi</a:t>
            </a:r>
            <a:r>
              <a:rPr lang="en-US" sz="2800" dirty="0">
                <a:ea typeface="Times New Roman" panose="02020603050405020304" pitchFamily="18" charset="0"/>
                <a:cs typeface="Times New Roman" panose="02020603050405020304" pitchFamily="18" charset="0"/>
              </a:rPr>
              <a:t> - </a:t>
            </a:r>
            <a:r>
              <a:rPr lang="en-US" sz="2800" i="1" dirty="0">
                <a:ea typeface="Times New Roman" panose="02020603050405020304" pitchFamily="18" charset="0"/>
                <a:cs typeface="Times New Roman" panose="02020603050405020304" pitchFamily="18" charset="0"/>
              </a:rPr>
              <a:t>S</a:t>
            </a:r>
            <a:r>
              <a:rPr lang="en-US" sz="2800" i="1" baseline="-25000" dirty="0">
                <a:ea typeface="Times New Roman" panose="02020603050405020304" pitchFamily="18" charset="0"/>
                <a:cs typeface="Times New Roman" panose="02020603050405020304" pitchFamily="18" charset="0"/>
              </a:rPr>
              <a:t>0</a:t>
            </a:r>
            <a:r>
              <a:rPr lang="en-US" sz="2800" i="1" baseline="30000" dirty="0">
                <a:ea typeface="Times New Roman" panose="02020603050405020304" pitchFamily="18" charset="0"/>
                <a:cs typeface="Times New Roman" panose="02020603050405020304" pitchFamily="18" charset="0"/>
              </a:rPr>
              <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bo’lganda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jadalligi</a:t>
            </a:r>
            <a:r>
              <a:rPr lang="en-US" sz="2800" dirty="0">
                <a:ea typeface="Times New Roman" panose="02020603050405020304" pitchFamily="18" charset="0"/>
                <a:cs typeface="Times New Roman" panose="02020603050405020304" pitchFamily="18" charset="0"/>
              </a:rPr>
              <a:t> minimal </a:t>
            </a:r>
            <a:r>
              <a:rPr lang="en-US" sz="2800" dirty="0" err="1">
                <a:ea typeface="Times New Roman" panose="02020603050405020304" pitchFamily="18" charset="0"/>
                <a:cs typeface="Times New Roman" panose="02020603050405020304" pitchFamily="18" charset="0"/>
              </a:rPr>
              <a:t>bo’ladi</a:t>
            </a:r>
            <a:r>
              <a:rPr lang="en-US" sz="2800" dirty="0" smtClean="0">
                <a:ea typeface="Times New Roman" panose="02020603050405020304" pitchFamily="18" charset="0"/>
                <a:cs typeface="Times New Roman" panose="02020603050405020304" pitchFamily="18" charset="0"/>
              </a:rPr>
              <a:t>.</a:t>
            </a:r>
            <a:endParaRPr lang="en-US" sz="2800" dirty="0"/>
          </a:p>
        </p:txBody>
      </p:sp>
    </p:spTree>
    <p:extLst>
      <p:ext uri="{BB962C8B-B14F-4D97-AF65-F5344CB8AC3E}">
        <p14:creationId xmlns:p14="http://schemas.microsoft.com/office/powerpoint/2010/main" val="35302805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00026" y="-28575"/>
            <a:ext cx="10925174" cy="5419725"/>
          </a:xfrm>
        </p:spPr>
        <p:txBody>
          <a:bodyPr>
            <a:noAutofit/>
          </a:bodyPr>
          <a:lstStyle/>
          <a:p>
            <a:pPr marL="0" indent="447675" algn="just">
              <a:lnSpc>
                <a:spcPct val="100000"/>
              </a:lnSpc>
              <a:spcBef>
                <a:spcPts val="0"/>
              </a:spcBef>
              <a:spcAft>
                <a:spcPts val="0"/>
              </a:spcAft>
              <a:buNone/>
            </a:pPr>
            <a:r>
              <a:rPr lang="en-US" sz="2800" dirty="0" err="1">
                <a:ea typeface="Times New Roman" panose="02020603050405020304" pitchFamily="18" charset="0"/>
              </a:rPr>
              <a:t>Eyilishni</a:t>
            </a:r>
            <a:r>
              <a:rPr lang="en-US" sz="2800" dirty="0">
                <a:ea typeface="Times New Roman" panose="02020603050405020304" pitchFamily="18" charset="0"/>
              </a:rPr>
              <a:t> </a:t>
            </a:r>
            <a:r>
              <a:rPr lang="en-US" sz="2800" dirty="0" err="1">
                <a:ea typeface="Times New Roman" panose="02020603050405020304" pitchFamily="18" charset="0"/>
              </a:rPr>
              <a:t>bosib</a:t>
            </a:r>
            <a:r>
              <a:rPr lang="en-US" sz="2800" dirty="0">
                <a:ea typeface="Times New Roman" panose="02020603050405020304" pitchFamily="18" charset="0"/>
              </a:rPr>
              <a:t> </a:t>
            </a:r>
            <a:r>
              <a:rPr lang="en-US" sz="2800" dirty="0" err="1">
                <a:ea typeface="Times New Roman" panose="02020603050405020304" pitchFamily="18" charset="0"/>
              </a:rPr>
              <a:t>o’tish</a:t>
            </a:r>
            <a:r>
              <a:rPr lang="en-US" sz="2800" dirty="0">
                <a:ea typeface="Times New Roman" panose="02020603050405020304" pitchFamily="18" charset="0"/>
              </a:rPr>
              <a:t> </a:t>
            </a:r>
            <a:r>
              <a:rPr lang="en-US" sz="2800" dirty="0" err="1">
                <a:ea typeface="Times New Roman" panose="02020603050405020304" pitchFamily="18" charset="0"/>
              </a:rPr>
              <a:t>yo’liga</a:t>
            </a:r>
            <a:r>
              <a:rPr lang="en-US" sz="2800" dirty="0">
                <a:ea typeface="Times New Roman" panose="02020603050405020304" pitchFamily="18" charset="0"/>
              </a:rPr>
              <a:t>  </a:t>
            </a:r>
            <a:r>
              <a:rPr lang="en-US" sz="2800" dirty="0" err="1">
                <a:ea typeface="Times New Roman" panose="02020603050405020304" pitchFamily="18" charset="0"/>
              </a:rPr>
              <a:t>bog’liqligi</a:t>
            </a:r>
            <a:r>
              <a:rPr lang="en-US" sz="2800" dirty="0">
                <a:ea typeface="Times New Roman" panose="02020603050405020304" pitchFamily="18" charset="0"/>
              </a:rPr>
              <a:t> </a:t>
            </a:r>
            <a:r>
              <a:rPr lang="en-US" sz="2800" dirty="0" err="1">
                <a:ea typeface="Times New Roman" panose="02020603050405020304" pitchFamily="18" charset="0"/>
              </a:rPr>
              <a:t>turini</a:t>
            </a:r>
            <a:r>
              <a:rPr lang="en-US" sz="2800" dirty="0">
                <a:ea typeface="Times New Roman" panose="02020603050405020304" pitchFamily="18" charset="0"/>
              </a:rPr>
              <a:t> </a:t>
            </a:r>
            <a:r>
              <a:rPr lang="en-US" sz="2800" dirty="0" err="1">
                <a:ea typeface="Times New Roman" panose="02020603050405020304" pitchFamily="18" charset="0"/>
              </a:rPr>
              <a:t>aniqlashda</a:t>
            </a:r>
            <a:r>
              <a:rPr lang="en-US" sz="2800" dirty="0">
                <a:ea typeface="Times New Roman" panose="02020603050405020304" pitchFamily="18" charset="0"/>
              </a:rPr>
              <a:t>, </a:t>
            </a:r>
            <a:r>
              <a:rPr lang="en-US" sz="2800" dirty="0" err="1">
                <a:ea typeface="Times New Roman" panose="02020603050405020304" pitchFamily="18" charset="0"/>
              </a:rPr>
              <a:t>dinamik</a:t>
            </a:r>
            <a:r>
              <a:rPr lang="en-US" sz="2800" dirty="0">
                <a:ea typeface="Times New Roman" panose="02020603050405020304" pitchFamily="18" charset="0"/>
              </a:rPr>
              <a:t> </a:t>
            </a:r>
            <a:r>
              <a:rPr lang="en-US" sz="2800" dirty="0" err="1">
                <a:ea typeface="Times New Roman" panose="02020603050405020304" pitchFamily="18" charset="0"/>
              </a:rPr>
              <a:t>yuklangan</a:t>
            </a:r>
            <a:r>
              <a:rPr lang="en-US" sz="2800" dirty="0">
                <a:ea typeface="Times New Roman" panose="02020603050405020304" pitchFamily="18" charset="0"/>
              </a:rPr>
              <a:t>  </a:t>
            </a:r>
            <a:r>
              <a:rPr lang="en-US" sz="2800" dirty="0" err="1">
                <a:ea typeface="Times New Roman" panose="02020603050405020304" pitchFamily="18" charset="0"/>
              </a:rPr>
              <a:t>tutashmalarda</a:t>
            </a:r>
            <a:r>
              <a:rPr lang="en-US" sz="2800" dirty="0">
                <a:ea typeface="Times New Roman" panose="02020603050405020304" pitchFamily="18" charset="0"/>
              </a:rPr>
              <a:t> </a:t>
            </a:r>
            <a:r>
              <a:rPr lang="en-US" sz="2800" dirty="0" err="1">
                <a:ea typeface="Times New Roman" panose="02020603050405020304" pitchFamily="18" charset="0"/>
              </a:rPr>
              <a:t>yoki</a:t>
            </a:r>
            <a:r>
              <a:rPr lang="en-US" sz="2800" dirty="0">
                <a:ea typeface="Times New Roman" panose="02020603050405020304" pitchFamily="18" charset="0"/>
              </a:rPr>
              <a:t> </a:t>
            </a:r>
            <a:r>
              <a:rPr lang="en-US" sz="2800" dirty="0" err="1">
                <a:ea typeface="Times New Roman" panose="02020603050405020304" pitchFamily="18" charset="0"/>
              </a:rPr>
              <a:t>detallarda</a:t>
            </a:r>
            <a:r>
              <a:rPr lang="en-US" sz="2800" dirty="0">
                <a:ea typeface="Times New Roman" panose="02020603050405020304" pitchFamily="18" charset="0"/>
              </a:rPr>
              <a:t> </a:t>
            </a:r>
            <a:r>
              <a:rPr lang="en-US" sz="2800" dirty="0" err="1">
                <a:ea typeface="Times New Roman" panose="02020603050405020304" pitchFamily="18" charset="0"/>
              </a:rPr>
              <a:t>yeyilish</a:t>
            </a:r>
            <a:r>
              <a:rPr lang="en-US" sz="2800" dirty="0">
                <a:ea typeface="Times New Roman" panose="02020603050405020304" pitchFamily="18" charset="0"/>
              </a:rPr>
              <a:t> </a:t>
            </a:r>
            <a:r>
              <a:rPr lang="en-US" sz="2800" dirty="0" err="1">
                <a:ea typeface="Times New Roman" panose="02020603050405020304" pitchFamily="18" charset="0"/>
              </a:rPr>
              <a:t>jadalligini</a:t>
            </a:r>
            <a:r>
              <a:rPr lang="en-US" sz="2800" dirty="0">
                <a:ea typeface="Times New Roman" panose="02020603050405020304" pitchFamily="18" charset="0"/>
              </a:rPr>
              <a:t> </a:t>
            </a:r>
            <a:r>
              <a:rPr lang="en-US" sz="2800" dirty="0" err="1">
                <a:ea typeface="Times New Roman" panose="02020603050405020304" pitchFamily="18" charset="0"/>
              </a:rPr>
              <a:t>xar</a:t>
            </a:r>
            <a:r>
              <a:rPr lang="en-US" sz="2800" dirty="0">
                <a:ea typeface="Times New Roman" panose="02020603050405020304" pitchFamily="18" charset="0"/>
              </a:rPr>
              <a:t> </a:t>
            </a:r>
            <a:r>
              <a:rPr lang="en-US" sz="2800" dirty="0" err="1">
                <a:ea typeface="Times New Roman" panose="02020603050405020304" pitchFamily="18" charset="0"/>
              </a:rPr>
              <a:t>doim</a:t>
            </a:r>
            <a:r>
              <a:rPr lang="en-US" sz="2800" dirty="0">
                <a:ea typeface="Times New Roman" panose="02020603050405020304" pitchFamily="18" charset="0"/>
              </a:rPr>
              <a:t> </a:t>
            </a:r>
            <a:r>
              <a:rPr lang="en-US" sz="2800" dirty="0" err="1">
                <a:ea typeface="Times New Roman" panose="02020603050405020304" pitchFamily="18" charset="0"/>
              </a:rPr>
              <a:t>yeyilish</a:t>
            </a:r>
            <a:r>
              <a:rPr lang="en-US" sz="2800" dirty="0">
                <a:ea typeface="Times New Roman" panose="02020603050405020304" pitchFamily="18" charset="0"/>
              </a:rPr>
              <a:t> </a:t>
            </a:r>
            <a:r>
              <a:rPr lang="en-US" sz="2800" dirty="0" err="1">
                <a:ea typeface="Times New Roman" panose="02020603050405020304" pitchFamily="18" charset="0"/>
              </a:rPr>
              <a:t>o’lchamiga</a:t>
            </a:r>
            <a:r>
              <a:rPr lang="en-US" sz="2800" dirty="0">
                <a:ea typeface="Times New Roman" panose="02020603050405020304" pitchFamily="18" charset="0"/>
              </a:rPr>
              <a:t> </a:t>
            </a:r>
            <a:r>
              <a:rPr lang="en-US" sz="2800" dirty="0" err="1">
                <a:ea typeface="Times New Roman" panose="02020603050405020304" pitchFamily="18" charset="0"/>
              </a:rPr>
              <a:t>nisbatan</a:t>
            </a:r>
            <a:r>
              <a:rPr lang="en-US" sz="2800" dirty="0">
                <a:ea typeface="Times New Roman" panose="02020603050405020304" pitchFamily="18" charset="0"/>
              </a:rPr>
              <a:t>  </a:t>
            </a:r>
            <a:r>
              <a:rPr lang="en-US" sz="2800" dirty="0" err="1">
                <a:ea typeface="Times New Roman" panose="02020603050405020304" pitchFamily="18" charset="0"/>
              </a:rPr>
              <a:t>oshib</a:t>
            </a:r>
            <a:r>
              <a:rPr lang="en-US" sz="2800" dirty="0">
                <a:ea typeface="Times New Roman" panose="02020603050405020304" pitchFamily="18" charset="0"/>
              </a:rPr>
              <a:t>  </a:t>
            </a:r>
            <a:r>
              <a:rPr lang="en-US" sz="2800" dirty="0" err="1">
                <a:ea typeface="Times New Roman" panose="02020603050405020304" pitchFamily="18" charset="0"/>
              </a:rPr>
              <a:t>boradi</a:t>
            </a:r>
            <a:r>
              <a:rPr lang="en-US" sz="2800" dirty="0">
                <a:ea typeface="Times New Roman" panose="02020603050405020304" pitchFamily="18" charset="0"/>
              </a:rPr>
              <a:t>  deb  </a:t>
            </a:r>
            <a:r>
              <a:rPr lang="en-US" sz="2800" dirty="0" err="1">
                <a:ea typeface="Times New Roman" panose="02020603050405020304" pitchFamily="18" charset="0"/>
              </a:rPr>
              <a:t>hisoblamaslik</a:t>
            </a:r>
            <a:r>
              <a:rPr lang="en-US" sz="2800" dirty="0">
                <a:ea typeface="Times New Roman" panose="02020603050405020304" pitchFamily="18" charset="0"/>
              </a:rPr>
              <a:t> </a:t>
            </a:r>
            <a:r>
              <a:rPr lang="en-US" sz="2800" dirty="0" err="1">
                <a:ea typeface="Times New Roman" panose="02020603050405020304" pitchFamily="18" charset="0"/>
              </a:rPr>
              <a:t>kerak</a:t>
            </a:r>
            <a:r>
              <a:rPr lang="en-US" sz="2800" dirty="0">
                <a:ea typeface="Times New Roman" panose="02020603050405020304" pitchFamily="18" charset="0"/>
              </a:rPr>
              <a:t>. </a:t>
            </a:r>
            <a:r>
              <a:rPr lang="en-US" sz="2800" dirty="0" err="1">
                <a:ea typeface="Times New Roman" panose="02020603050405020304" pitchFamily="18" charset="0"/>
              </a:rPr>
              <a:t>Detallar</a:t>
            </a:r>
            <a:r>
              <a:rPr lang="en-US" sz="2800" dirty="0">
                <a:ea typeface="Times New Roman" panose="02020603050405020304" pitchFamily="18" charset="0"/>
              </a:rPr>
              <a:t> </a:t>
            </a:r>
            <a:r>
              <a:rPr lang="en-US" sz="2800" dirty="0" err="1">
                <a:ea typeface="Times New Roman" panose="02020603050405020304" pitchFamily="18" charset="0"/>
              </a:rPr>
              <a:t>yoki</a:t>
            </a:r>
            <a:r>
              <a:rPr lang="en-US" sz="2800" dirty="0">
                <a:ea typeface="Times New Roman" panose="02020603050405020304" pitchFamily="18" charset="0"/>
              </a:rPr>
              <a:t> </a:t>
            </a:r>
            <a:r>
              <a:rPr lang="en-US" sz="2800" dirty="0" err="1">
                <a:ea typeface="Times New Roman" panose="02020603050405020304" pitchFamily="18" charset="0"/>
              </a:rPr>
              <a:t>tutashmalarning</a:t>
            </a:r>
            <a:r>
              <a:rPr lang="en-US" sz="2800" dirty="0">
                <a:ea typeface="Times New Roman" panose="02020603050405020304" pitchFamily="18" charset="0"/>
              </a:rPr>
              <a:t> </a:t>
            </a:r>
            <a:r>
              <a:rPr lang="en-US" sz="2800" dirty="0" err="1">
                <a:ea typeface="Times New Roman" panose="02020603050405020304" pitchFamily="18" charset="0"/>
              </a:rPr>
              <a:t>yeyilishi</a:t>
            </a:r>
            <a:r>
              <a:rPr lang="en-US" sz="2800" dirty="0">
                <a:ea typeface="Times New Roman" panose="02020603050405020304" pitchFamily="18" charset="0"/>
              </a:rPr>
              <a:t> </a:t>
            </a:r>
            <a:r>
              <a:rPr lang="en-US" sz="2800" dirty="0" err="1">
                <a:ea typeface="Times New Roman" panose="02020603050405020304" pitchFamily="18" charset="0"/>
              </a:rPr>
              <a:t>oqibatida</a:t>
            </a:r>
            <a:r>
              <a:rPr lang="en-US" sz="2800" dirty="0">
                <a:ea typeface="Times New Roman" panose="02020603050405020304" pitchFamily="18" charset="0"/>
              </a:rPr>
              <a:t> </a:t>
            </a:r>
            <a:r>
              <a:rPr lang="en-US" sz="2800" dirty="0" err="1">
                <a:ea typeface="Times New Roman" panose="02020603050405020304" pitchFamily="18" charset="0"/>
              </a:rPr>
              <a:t>qo’shimcha</a:t>
            </a:r>
            <a:r>
              <a:rPr lang="en-US" sz="2800" dirty="0">
                <a:ea typeface="Times New Roman" panose="02020603050405020304" pitchFamily="18" charset="0"/>
              </a:rPr>
              <a:t> </a:t>
            </a:r>
            <a:r>
              <a:rPr lang="en-US" sz="2800" dirty="0" err="1">
                <a:ea typeface="Times New Roman" panose="02020603050405020304" pitchFamily="18" charset="0"/>
              </a:rPr>
              <a:t>inertsiya</a:t>
            </a:r>
            <a:r>
              <a:rPr lang="en-US" sz="2800" dirty="0">
                <a:ea typeface="Times New Roman" panose="02020603050405020304" pitchFamily="18" charset="0"/>
              </a:rPr>
              <a:t> </a:t>
            </a:r>
            <a:r>
              <a:rPr lang="en-US" sz="2800" dirty="0" err="1">
                <a:ea typeface="Times New Roman" panose="02020603050405020304" pitchFamily="18" charset="0"/>
              </a:rPr>
              <a:t>yuklanishlari</a:t>
            </a:r>
            <a:r>
              <a:rPr lang="en-US" sz="2800" dirty="0">
                <a:ea typeface="Times New Roman" panose="02020603050405020304" pitchFamily="18" charset="0"/>
              </a:rPr>
              <a:t>, </a:t>
            </a:r>
            <a:r>
              <a:rPr lang="en-US" sz="2800" dirty="0" err="1">
                <a:ea typeface="Times New Roman" panose="02020603050405020304" pitchFamily="18" charset="0"/>
              </a:rPr>
              <a:t>ushbu</a:t>
            </a:r>
            <a:r>
              <a:rPr lang="en-US" sz="2800" dirty="0">
                <a:ea typeface="Times New Roman" panose="02020603050405020304" pitchFamily="18" charset="0"/>
              </a:rPr>
              <a:t> </a:t>
            </a:r>
            <a:r>
              <a:rPr lang="en-US" sz="2800" dirty="0" err="1">
                <a:ea typeface="Times New Roman" panose="02020603050405020304" pitchFamily="18" charset="0"/>
              </a:rPr>
              <a:t>detal</a:t>
            </a:r>
            <a:r>
              <a:rPr lang="en-US" sz="2800" dirty="0">
                <a:ea typeface="Times New Roman" panose="02020603050405020304" pitchFamily="18" charset="0"/>
              </a:rPr>
              <a:t> </a:t>
            </a:r>
            <a:r>
              <a:rPr lang="en-US" sz="2800" dirty="0" err="1">
                <a:ea typeface="Times New Roman" panose="02020603050405020304" pitchFamily="18" charset="0"/>
              </a:rPr>
              <a:t>va</a:t>
            </a:r>
            <a:r>
              <a:rPr lang="en-US" sz="2800" dirty="0">
                <a:ea typeface="Times New Roman" panose="02020603050405020304" pitchFamily="18" charset="0"/>
              </a:rPr>
              <a:t> </a:t>
            </a:r>
            <a:r>
              <a:rPr lang="en-US" sz="2800" dirty="0" err="1">
                <a:ea typeface="Times New Roman" panose="02020603050405020304" pitchFamily="18" charset="0"/>
              </a:rPr>
              <a:t>tutashmalarning</a:t>
            </a:r>
            <a:r>
              <a:rPr lang="en-US" sz="2800" dirty="0">
                <a:ea typeface="Times New Roman" panose="02020603050405020304" pitchFamily="18" charset="0"/>
              </a:rPr>
              <a:t> </a:t>
            </a:r>
            <a:r>
              <a:rPr lang="en-US" sz="2800" dirty="0" err="1">
                <a:ea typeface="Times New Roman" panose="02020603050405020304" pitchFamily="18" charset="0"/>
              </a:rPr>
              <a:t>umumiy</a:t>
            </a:r>
            <a:r>
              <a:rPr lang="en-US" sz="2800" dirty="0">
                <a:ea typeface="Times New Roman" panose="02020603050405020304" pitchFamily="18" charset="0"/>
              </a:rPr>
              <a:t>  </a:t>
            </a:r>
            <a:r>
              <a:rPr lang="en-US" sz="2800" dirty="0" err="1">
                <a:ea typeface="Times New Roman" panose="02020603050405020304" pitchFamily="18" charset="0"/>
              </a:rPr>
              <a:t>yuklamasining</a:t>
            </a:r>
            <a:r>
              <a:rPr lang="en-US" sz="2800" dirty="0">
                <a:ea typeface="Times New Roman" panose="02020603050405020304" pitchFamily="18" charset="0"/>
              </a:rPr>
              <a:t> </a:t>
            </a:r>
            <a:r>
              <a:rPr lang="en-US" sz="2800" dirty="0" err="1">
                <a:ea typeface="Times New Roman" panose="02020603050405020304" pitchFamily="18" charset="0"/>
              </a:rPr>
              <a:t>juda</a:t>
            </a:r>
            <a:r>
              <a:rPr lang="en-US" sz="2800" dirty="0">
                <a:ea typeface="Times New Roman" panose="02020603050405020304" pitchFamily="18" charset="0"/>
              </a:rPr>
              <a:t> </a:t>
            </a:r>
            <a:r>
              <a:rPr lang="en-US" sz="2800" dirty="0" err="1">
                <a:ea typeface="Times New Roman" panose="02020603050405020304" pitchFamily="18" charset="0"/>
              </a:rPr>
              <a:t>kichik</a:t>
            </a:r>
            <a:r>
              <a:rPr lang="en-US" sz="2800" dirty="0">
                <a:ea typeface="Times New Roman" panose="02020603050405020304" pitchFamily="18" charset="0"/>
              </a:rPr>
              <a:t>  </a:t>
            </a:r>
            <a:r>
              <a:rPr lang="en-US" sz="2800" dirty="0" err="1">
                <a:ea typeface="Times New Roman" panose="02020603050405020304" pitchFamily="18" charset="0"/>
              </a:rPr>
              <a:t>ulushini</a:t>
            </a:r>
            <a:r>
              <a:rPr lang="en-US" sz="2800" dirty="0">
                <a:ea typeface="Times New Roman" panose="02020603050405020304" pitchFamily="18" charset="0"/>
              </a:rPr>
              <a:t> </a:t>
            </a:r>
            <a:r>
              <a:rPr lang="en-US" sz="2800" dirty="0" err="1">
                <a:ea typeface="Times New Roman" panose="02020603050405020304" pitchFamily="18" charset="0"/>
              </a:rPr>
              <a:t>tashkil</a:t>
            </a:r>
            <a:r>
              <a:rPr lang="en-US" sz="2800" dirty="0">
                <a:ea typeface="Times New Roman" panose="02020603050405020304" pitchFamily="18" charset="0"/>
              </a:rPr>
              <a:t> </a:t>
            </a:r>
            <a:r>
              <a:rPr lang="en-US" sz="2800" dirty="0" err="1">
                <a:ea typeface="Times New Roman" panose="02020603050405020304" pitchFamily="18" charset="0"/>
              </a:rPr>
              <a:t>etadi</a:t>
            </a:r>
            <a:r>
              <a:rPr lang="en-US" sz="2800" dirty="0">
                <a:ea typeface="Times New Roman" panose="02020603050405020304" pitchFamily="18" charset="0"/>
              </a:rPr>
              <a:t>, </a:t>
            </a:r>
            <a:r>
              <a:rPr lang="en-US" sz="2800" dirty="0" err="1">
                <a:ea typeface="Times New Roman" panose="02020603050405020304" pitchFamily="18" charset="0"/>
              </a:rPr>
              <a:t>yeyilish</a:t>
            </a:r>
            <a:r>
              <a:rPr lang="en-US" sz="2800" dirty="0">
                <a:ea typeface="Times New Roman" panose="02020603050405020304" pitchFamily="18" charset="0"/>
              </a:rPr>
              <a:t> </a:t>
            </a:r>
            <a:r>
              <a:rPr lang="en-US" sz="2800" dirty="0" err="1">
                <a:ea typeface="Times New Roman" panose="02020603050405020304" pitchFamily="18" charset="0"/>
              </a:rPr>
              <a:t>jadalligi</a:t>
            </a:r>
            <a:r>
              <a:rPr lang="en-US" sz="2800" dirty="0">
                <a:ea typeface="Times New Roman" panose="02020603050405020304" pitchFamily="18" charset="0"/>
              </a:rPr>
              <a:t> </a:t>
            </a:r>
            <a:r>
              <a:rPr lang="en-US" sz="2800" dirty="0" err="1">
                <a:ea typeface="Times New Roman" panose="02020603050405020304" pitchFamily="18" charset="0"/>
              </a:rPr>
              <a:t>amalda</a:t>
            </a:r>
            <a:r>
              <a:rPr lang="en-US" sz="2800" dirty="0">
                <a:ea typeface="Times New Roman" panose="02020603050405020304" pitchFamily="18" charset="0"/>
              </a:rPr>
              <a:t> </a:t>
            </a:r>
            <a:r>
              <a:rPr lang="en-US" sz="2800" dirty="0" err="1">
                <a:ea typeface="Times New Roman" panose="02020603050405020304" pitchFamily="18" charset="0"/>
              </a:rPr>
              <a:t>oshmaydi</a:t>
            </a:r>
            <a:r>
              <a:rPr lang="en-US" sz="2800" dirty="0">
                <a:ea typeface="Times New Roman" panose="02020603050405020304" pitchFamily="18" charset="0"/>
              </a:rPr>
              <a:t>, </a:t>
            </a:r>
            <a:r>
              <a:rPr lang="en-US" sz="2800" dirty="0" err="1">
                <a:ea typeface="Times New Roman" panose="02020603050405020304" pitchFamily="18" charset="0"/>
              </a:rPr>
              <a:t>yeyilishning</a:t>
            </a:r>
            <a:r>
              <a:rPr lang="en-US" sz="2800" dirty="0">
                <a:ea typeface="Times New Roman" panose="02020603050405020304" pitchFamily="18" charset="0"/>
              </a:rPr>
              <a:t> </a:t>
            </a:r>
            <a:r>
              <a:rPr lang="en-US" sz="2800" dirty="0" err="1">
                <a:ea typeface="Times New Roman" panose="02020603050405020304" pitchFamily="18" charset="0"/>
              </a:rPr>
              <a:t>bosib</a:t>
            </a:r>
            <a:r>
              <a:rPr lang="en-US" sz="2800" dirty="0">
                <a:ea typeface="Times New Roman" panose="02020603050405020304" pitchFamily="18" charset="0"/>
              </a:rPr>
              <a:t> </a:t>
            </a:r>
            <a:r>
              <a:rPr lang="en-US" sz="2800" dirty="0" err="1">
                <a:ea typeface="Times New Roman" panose="02020603050405020304" pitchFamily="18" charset="0"/>
              </a:rPr>
              <a:t>o’tish</a:t>
            </a:r>
            <a:r>
              <a:rPr lang="en-US" sz="2800" dirty="0">
                <a:ea typeface="Times New Roman" panose="02020603050405020304" pitchFamily="18" charset="0"/>
              </a:rPr>
              <a:t> </a:t>
            </a:r>
            <a:r>
              <a:rPr lang="en-US" sz="2800" dirty="0" err="1">
                <a:ea typeface="Times New Roman" panose="02020603050405020304" pitchFamily="18" charset="0"/>
              </a:rPr>
              <a:t>yo’liga</a:t>
            </a:r>
            <a:r>
              <a:rPr lang="en-US" sz="2800" dirty="0">
                <a:ea typeface="Times New Roman" panose="02020603050405020304" pitchFamily="18" charset="0"/>
              </a:rPr>
              <a:t> </a:t>
            </a:r>
            <a:r>
              <a:rPr lang="en-US" sz="2800" dirty="0" err="1">
                <a:ea typeface="Times New Roman" panose="02020603050405020304" pitchFamily="18" charset="0"/>
              </a:rPr>
              <a:t>bog’liqligi</a:t>
            </a:r>
            <a:r>
              <a:rPr lang="en-US" sz="2800" dirty="0">
                <a:ea typeface="Times New Roman" panose="02020603050405020304" pitchFamily="18" charset="0"/>
              </a:rPr>
              <a:t> </a:t>
            </a:r>
            <a:r>
              <a:rPr lang="en-US" sz="2800" dirty="0" err="1">
                <a:ea typeface="Times New Roman" panose="02020603050405020304" pitchFamily="18" charset="0"/>
              </a:rPr>
              <a:t>chiziqli</a:t>
            </a:r>
            <a:r>
              <a:rPr lang="en-US" sz="2800" dirty="0">
                <a:ea typeface="Times New Roman" panose="02020603050405020304" pitchFamily="18" charset="0"/>
              </a:rPr>
              <a:t> </a:t>
            </a:r>
            <a:r>
              <a:rPr lang="en-US" sz="2800" dirty="0" err="1">
                <a:ea typeface="Times New Roman" panose="02020603050405020304" pitchFamily="18" charset="0"/>
              </a:rPr>
              <a:t>bo’ladi</a:t>
            </a:r>
            <a:r>
              <a:rPr lang="en-US" sz="2800" dirty="0">
                <a:ea typeface="Times New Roman" panose="02020603050405020304" pitchFamily="18" charset="0"/>
              </a:rPr>
              <a:t>.  </a:t>
            </a:r>
            <a:r>
              <a:rPr lang="en-US" sz="2800" dirty="0" err="1">
                <a:ea typeface="Times New Roman" panose="02020603050405020304" pitchFamily="18" charset="0"/>
              </a:rPr>
              <a:t>Bundan</a:t>
            </a:r>
            <a:r>
              <a:rPr lang="en-US" sz="2800" dirty="0">
                <a:ea typeface="Times New Roman" panose="02020603050405020304" pitchFamily="18" charset="0"/>
              </a:rPr>
              <a:t> </a:t>
            </a:r>
            <a:r>
              <a:rPr lang="en-US" sz="2800" dirty="0" err="1">
                <a:ea typeface="Times New Roman" panose="02020603050405020304" pitchFamily="18" charset="0"/>
              </a:rPr>
              <a:t>tashqari</a:t>
            </a:r>
            <a:r>
              <a:rPr lang="en-US" sz="2800" dirty="0">
                <a:ea typeface="Times New Roman" panose="02020603050405020304" pitchFamily="18" charset="0"/>
              </a:rPr>
              <a:t>, </a:t>
            </a:r>
            <a:r>
              <a:rPr lang="en-US" sz="2800" dirty="0" err="1">
                <a:ea typeface="Times New Roman" panose="02020603050405020304" pitchFamily="18" charset="0"/>
              </a:rPr>
              <a:t>yuqori</a:t>
            </a:r>
            <a:r>
              <a:rPr lang="en-US" sz="2800" dirty="0">
                <a:ea typeface="Times New Roman" panose="02020603050405020304" pitchFamily="18" charset="0"/>
              </a:rPr>
              <a:t> </a:t>
            </a:r>
            <a:r>
              <a:rPr lang="en-US" sz="2800" dirty="0" err="1">
                <a:ea typeface="Times New Roman" panose="02020603050405020304" pitchFamily="18" charset="0"/>
              </a:rPr>
              <a:t>quvvatli</a:t>
            </a:r>
            <a:r>
              <a:rPr lang="en-US" sz="2800" dirty="0">
                <a:ea typeface="Times New Roman" panose="02020603050405020304" pitchFamily="18" charset="0"/>
              </a:rPr>
              <a:t> </a:t>
            </a:r>
            <a:r>
              <a:rPr lang="en-US" sz="2800" dirty="0" err="1">
                <a:ea typeface="Times New Roman" panose="02020603050405020304" pitchFamily="18" charset="0"/>
              </a:rPr>
              <a:t>sekin</a:t>
            </a:r>
            <a:r>
              <a:rPr lang="en-US" sz="2800" dirty="0">
                <a:ea typeface="Times New Roman" panose="02020603050405020304" pitchFamily="18" charset="0"/>
              </a:rPr>
              <a:t> </a:t>
            </a:r>
            <a:r>
              <a:rPr lang="en-US" sz="2800" dirty="0" err="1">
                <a:ea typeface="Times New Roman" panose="02020603050405020304" pitchFamily="18" charset="0"/>
              </a:rPr>
              <a:t>yurar</a:t>
            </a:r>
            <a:r>
              <a:rPr lang="en-US" sz="2800" dirty="0">
                <a:ea typeface="Times New Roman" panose="02020603050405020304" pitchFamily="18" charset="0"/>
              </a:rPr>
              <a:t> </a:t>
            </a:r>
            <a:r>
              <a:rPr lang="en-US" sz="2800" dirty="0" err="1">
                <a:ea typeface="Times New Roman" panose="02020603050405020304" pitchFamily="18" charset="0"/>
              </a:rPr>
              <a:t>motorlarda</a:t>
            </a:r>
            <a:r>
              <a:rPr lang="en-US" sz="2800" dirty="0">
                <a:ea typeface="Times New Roman" panose="02020603050405020304" pitchFamily="18" charset="0"/>
              </a:rPr>
              <a:t>  </a:t>
            </a:r>
            <a:r>
              <a:rPr lang="en-US" sz="2800" dirty="0" err="1">
                <a:ea typeface="Times New Roman" panose="02020603050405020304" pitchFamily="18" charset="0"/>
              </a:rPr>
              <a:t>tsilindr-porshen</a:t>
            </a:r>
            <a:r>
              <a:rPr lang="en-US" sz="2800" dirty="0">
                <a:ea typeface="Times New Roman" panose="02020603050405020304" pitchFamily="18" charset="0"/>
              </a:rPr>
              <a:t>  </a:t>
            </a:r>
            <a:r>
              <a:rPr lang="en-US" sz="2800" dirty="0" err="1">
                <a:ea typeface="Times New Roman" panose="02020603050405020304" pitchFamily="18" charset="0"/>
              </a:rPr>
              <a:t>xalqasi</a:t>
            </a:r>
            <a:r>
              <a:rPr lang="en-US" sz="2800" dirty="0">
                <a:ea typeface="Times New Roman" panose="02020603050405020304" pitchFamily="18" charset="0"/>
              </a:rPr>
              <a:t> </a:t>
            </a:r>
            <a:r>
              <a:rPr lang="en-US" sz="2800" dirty="0" err="1">
                <a:ea typeface="Times New Roman" panose="02020603050405020304" pitchFamily="18" charset="0"/>
              </a:rPr>
              <a:t>tutashmalarida</a:t>
            </a:r>
            <a:r>
              <a:rPr lang="en-US" sz="2800" dirty="0">
                <a:ea typeface="Times New Roman" panose="02020603050405020304" pitchFamily="18" charset="0"/>
              </a:rPr>
              <a:t> </a:t>
            </a:r>
            <a:r>
              <a:rPr lang="en-US" sz="2800" dirty="0" err="1">
                <a:ea typeface="Times New Roman" panose="02020603050405020304" pitchFamily="18" charset="0"/>
              </a:rPr>
              <a:t>yeyilish</a:t>
            </a:r>
            <a:r>
              <a:rPr lang="en-US" sz="2800" dirty="0">
                <a:ea typeface="Times New Roman" panose="02020603050405020304" pitchFamily="18" charset="0"/>
              </a:rPr>
              <a:t> </a:t>
            </a:r>
            <a:r>
              <a:rPr lang="en-US" sz="2800" dirty="0" err="1">
                <a:ea typeface="Times New Roman" panose="02020603050405020304" pitchFamily="18" charset="0"/>
              </a:rPr>
              <a:t>kattaligiga</a:t>
            </a:r>
            <a:r>
              <a:rPr lang="en-US" sz="2800" dirty="0">
                <a:ea typeface="Times New Roman" panose="02020603050405020304" pitchFamily="18" charset="0"/>
              </a:rPr>
              <a:t> </a:t>
            </a:r>
            <a:r>
              <a:rPr lang="en-US" sz="2800" dirty="0" err="1">
                <a:ea typeface="Times New Roman" panose="02020603050405020304" pitchFamily="18" charset="0"/>
              </a:rPr>
              <a:t>ko’ra</a:t>
            </a:r>
            <a:r>
              <a:rPr lang="en-US" sz="2800" dirty="0">
                <a:ea typeface="Times New Roman" panose="02020603050405020304" pitchFamily="18" charset="0"/>
              </a:rPr>
              <a:t>,  </a:t>
            </a:r>
            <a:r>
              <a:rPr lang="en-US" sz="2800" dirty="0" err="1">
                <a:ea typeface="Times New Roman" panose="02020603050405020304" pitchFamily="18" charset="0"/>
              </a:rPr>
              <a:t>tsilindrdagi</a:t>
            </a:r>
            <a:r>
              <a:rPr lang="en-US" sz="2800" dirty="0">
                <a:ea typeface="Times New Roman" panose="02020603050405020304" pitchFamily="18" charset="0"/>
              </a:rPr>
              <a:t> </a:t>
            </a:r>
            <a:r>
              <a:rPr lang="en-US" sz="2800" dirty="0" err="1">
                <a:ea typeface="Times New Roman" panose="02020603050405020304" pitchFamily="18" charset="0"/>
              </a:rPr>
              <a:t>gazlar</a:t>
            </a:r>
            <a:r>
              <a:rPr lang="en-US" sz="2800" dirty="0">
                <a:ea typeface="Times New Roman" panose="02020603050405020304" pitchFamily="18" charset="0"/>
              </a:rPr>
              <a:t> </a:t>
            </a:r>
            <a:r>
              <a:rPr lang="en-US" sz="2800" dirty="0" err="1">
                <a:ea typeface="Times New Roman" panose="02020603050405020304" pitchFamily="18" charset="0"/>
              </a:rPr>
              <a:t>bosimi</a:t>
            </a:r>
            <a:r>
              <a:rPr lang="en-US" sz="2800" dirty="0">
                <a:ea typeface="Times New Roman" panose="02020603050405020304" pitchFamily="18" charset="0"/>
              </a:rPr>
              <a:t> </a:t>
            </a:r>
            <a:r>
              <a:rPr lang="en-US" sz="2800" dirty="0" err="1">
                <a:ea typeface="Times New Roman" panose="02020603050405020304" pitchFamily="18" charset="0"/>
              </a:rPr>
              <a:t>sezilarli</a:t>
            </a:r>
            <a:r>
              <a:rPr lang="en-US" sz="2800" dirty="0">
                <a:ea typeface="Times New Roman" panose="02020603050405020304" pitchFamily="18" charset="0"/>
              </a:rPr>
              <a:t> </a:t>
            </a:r>
            <a:r>
              <a:rPr lang="en-US" sz="2800" dirty="0" err="1">
                <a:ea typeface="Times New Roman" panose="02020603050405020304" pitchFamily="18" charset="0"/>
              </a:rPr>
              <a:t>darajada</a:t>
            </a:r>
            <a:r>
              <a:rPr lang="en-US" sz="2800" dirty="0">
                <a:ea typeface="Times New Roman" panose="02020603050405020304" pitchFamily="18" charset="0"/>
              </a:rPr>
              <a:t> </a:t>
            </a:r>
            <a:r>
              <a:rPr lang="en-US" sz="2800" dirty="0" err="1">
                <a:ea typeface="Times New Roman" panose="02020603050405020304" pitchFamily="18" charset="0"/>
              </a:rPr>
              <a:t>kamayadi</a:t>
            </a:r>
            <a:r>
              <a:rPr lang="en-US" sz="2800" dirty="0">
                <a:ea typeface="Times New Roman" panose="02020603050405020304" pitchFamily="18" charset="0"/>
              </a:rPr>
              <a:t>, </a:t>
            </a:r>
            <a:r>
              <a:rPr lang="en-US" sz="2800" dirty="0" err="1">
                <a:ea typeface="Times New Roman" panose="02020603050405020304" pitchFamily="18" charset="0"/>
              </a:rPr>
              <a:t>krivoship-shatun</a:t>
            </a:r>
            <a:r>
              <a:rPr lang="en-US" sz="2800" dirty="0">
                <a:ea typeface="Times New Roman" panose="02020603050405020304" pitchFamily="18" charset="0"/>
              </a:rPr>
              <a:t> </a:t>
            </a:r>
            <a:r>
              <a:rPr lang="en-US" sz="2800" dirty="0" err="1">
                <a:ea typeface="Times New Roman" panose="02020603050405020304" pitchFamily="18" charset="0"/>
              </a:rPr>
              <a:t>gruppalari</a:t>
            </a:r>
            <a:r>
              <a:rPr lang="en-US" sz="2800" dirty="0">
                <a:ea typeface="Times New Roman" panose="02020603050405020304" pitchFamily="18" charset="0"/>
              </a:rPr>
              <a:t> </a:t>
            </a:r>
            <a:r>
              <a:rPr lang="en-US" sz="2800" dirty="0" err="1">
                <a:ea typeface="Times New Roman" panose="02020603050405020304" pitchFamily="18" charset="0"/>
              </a:rPr>
              <a:t>tutashmalaridagi</a:t>
            </a:r>
            <a:r>
              <a:rPr lang="en-US" sz="2800" dirty="0">
                <a:ea typeface="Times New Roman" panose="02020603050405020304" pitchFamily="18" charset="0"/>
              </a:rPr>
              <a:t> </a:t>
            </a:r>
            <a:r>
              <a:rPr lang="en-US" sz="2800" dirty="0" err="1">
                <a:ea typeface="Times New Roman" panose="02020603050405020304" pitchFamily="18" charset="0"/>
              </a:rPr>
              <a:t>yeyilish</a:t>
            </a:r>
            <a:r>
              <a:rPr lang="en-US" sz="2800" dirty="0">
                <a:ea typeface="Times New Roman" panose="02020603050405020304" pitchFamily="18" charset="0"/>
              </a:rPr>
              <a:t> </a:t>
            </a:r>
            <a:r>
              <a:rPr lang="en-US" sz="2800" dirty="0" err="1">
                <a:ea typeface="Times New Roman" panose="02020603050405020304" pitchFamily="18" charset="0"/>
              </a:rPr>
              <a:t>tufayli</a:t>
            </a:r>
            <a:r>
              <a:rPr lang="en-US" sz="2800" dirty="0">
                <a:ea typeface="Times New Roman" panose="02020603050405020304" pitchFamily="18" charset="0"/>
              </a:rPr>
              <a:t> </a:t>
            </a:r>
            <a:r>
              <a:rPr lang="en-US" sz="2800" dirty="0" err="1">
                <a:ea typeface="Times New Roman" panose="02020603050405020304" pitchFamily="18" charset="0"/>
              </a:rPr>
              <a:t>inertsiya</a:t>
            </a:r>
            <a:r>
              <a:rPr lang="en-US" sz="2800" dirty="0">
                <a:ea typeface="Times New Roman" panose="02020603050405020304" pitchFamily="18" charset="0"/>
              </a:rPr>
              <a:t>  </a:t>
            </a:r>
            <a:r>
              <a:rPr lang="en-US" sz="2800" dirty="0" err="1">
                <a:ea typeface="Times New Roman" panose="02020603050405020304" pitchFamily="18" charset="0"/>
              </a:rPr>
              <a:t>yuklanishi</a:t>
            </a:r>
            <a:r>
              <a:rPr lang="en-US" sz="2800" dirty="0">
                <a:ea typeface="Times New Roman" panose="02020603050405020304" pitchFamily="18" charset="0"/>
              </a:rPr>
              <a:t>  </a:t>
            </a:r>
            <a:r>
              <a:rPr lang="en-US" sz="2800" dirty="0" err="1">
                <a:ea typeface="Times New Roman" panose="02020603050405020304" pitchFamily="18" charset="0"/>
              </a:rPr>
              <a:t>ortadi</a:t>
            </a:r>
            <a:r>
              <a:rPr lang="en-US" sz="2800" dirty="0">
                <a:ea typeface="Times New Roman" panose="02020603050405020304" pitchFamily="18" charset="0"/>
              </a:rPr>
              <a:t>, </a:t>
            </a:r>
            <a:endParaRPr lang="en-US" sz="2800" dirty="0"/>
          </a:p>
        </p:txBody>
      </p:sp>
    </p:spTree>
    <p:extLst>
      <p:ext uri="{BB962C8B-B14F-4D97-AF65-F5344CB8AC3E}">
        <p14:creationId xmlns:p14="http://schemas.microsoft.com/office/powerpoint/2010/main" val="26011200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00026" y="-28575"/>
            <a:ext cx="10925174" cy="5419725"/>
          </a:xfrm>
        </p:spPr>
        <p:txBody>
          <a:bodyPr>
            <a:noAutofit/>
          </a:bodyPr>
          <a:lstStyle/>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buning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oqibatida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ishqalanish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yuzalariga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to’g’ri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keladigan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umumiy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yuklanish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kamayadi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shatun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podshipniklari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detallari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vtulka</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barmoq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tutashmalaridagi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jadalligi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detallar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kattaligiga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kamayadi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b </a:t>
            </a:r>
            <a:r>
              <a:rPr lang="en-US" sz="2800" dirty="0" err="1">
                <a:ea typeface="Times New Roman" panose="02020603050405020304" pitchFamily="18" charset="0"/>
                <a:cs typeface="Times New Roman" panose="02020603050405020304" pitchFamily="18" charset="0"/>
              </a:rPr>
              <a:t>parametrning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ishorasini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dastavval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chiniqtirish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tugagandan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keyingi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detallar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yeyilish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jadalligi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chiziqli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bog’liqligi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zarur</a:t>
            </a:r>
            <a:r>
              <a:rPr lang="en-US" sz="2800" dirty="0">
                <a:ea typeface="Times New Roman" panose="02020603050405020304" pitchFamily="18" charset="0"/>
                <a:cs typeface="Times New Roman" panose="02020603050405020304" pitchFamily="18" charset="0"/>
              </a:rPr>
              <a:t>. </a:t>
            </a:r>
            <a:endParaRPr lang="ru-RU" sz="2800" dirty="0">
              <a:ea typeface="Calibri" panose="020F0502020204030204" pitchFamily="34" charset="0"/>
              <a:cs typeface="Times New Roman" panose="02020603050405020304" pitchFamily="18" charset="0"/>
            </a:endParaRPr>
          </a:p>
          <a:p>
            <a:pPr marL="0" indent="0" algn="just">
              <a:lnSpc>
                <a:spcPct val="100000"/>
              </a:lnSpc>
              <a:spcBef>
                <a:spcPts val="0"/>
              </a:spcBef>
              <a:spcAft>
                <a:spcPts val="0"/>
              </a:spcAft>
              <a:buNone/>
            </a:pP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Tajriba</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qabul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qonuniyatlarga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moslik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darajasini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korrelyatsion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munosabatlar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ma’lumotlari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analitik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farqining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kvadratlari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yig’indisiga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baholanadi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ma’lumotlariga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farqning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kvadratlari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yig’indisi</a:t>
            </a:r>
            <a:r>
              <a:rPr lang="en-US" sz="2800" dirty="0">
                <a:ea typeface="Times New Roman" panose="02020603050405020304" pitchFamily="18" charset="0"/>
                <a:cs typeface="Times New Roman" panose="02020603050405020304" pitchFamily="18" charset="0"/>
              </a:rPr>
              <a:t> minimal </a:t>
            </a:r>
            <a:r>
              <a:rPr lang="en-US" sz="2800" dirty="0" err="1">
                <a:ea typeface="Times New Roman" panose="02020603050405020304" pitchFamily="18" charset="0"/>
                <a:cs typeface="Times New Roman" panose="02020603050405020304" pitchFamily="18" charset="0"/>
              </a:rPr>
              <a:t>bo’lgan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qonuniyat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mos</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keladi</a:t>
            </a:r>
            <a:r>
              <a:rPr lang="en-US" sz="2800" dirty="0" smtClean="0">
                <a:ea typeface="Times New Roman" panose="02020603050405020304" pitchFamily="18" charset="0"/>
                <a:cs typeface="Times New Roman" panose="02020603050405020304" pitchFamily="18" charset="0"/>
              </a:rPr>
              <a:t>.</a:t>
            </a:r>
            <a:endParaRPr lang="en-US" sz="2800" dirty="0"/>
          </a:p>
        </p:txBody>
      </p:sp>
    </p:spTree>
    <p:extLst>
      <p:ext uri="{BB962C8B-B14F-4D97-AF65-F5344CB8AC3E}">
        <p14:creationId xmlns:p14="http://schemas.microsoft.com/office/powerpoint/2010/main" val="35658191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00026" y="-28575"/>
            <a:ext cx="10925174" cy="5419725"/>
          </a:xfrm>
        </p:spPr>
        <p:txBody>
          <a:bodyPr>
            <a:noAutofit/>
          </a:bodyPr>
          <a:lstStyle/>
          <a:p>
            <a:pPr marL="0" indent="447675" algn="just">
              <a:lnSpc>
                <a:spcPct val="100000"/>
              </a:lnSpc>
              <a:spcBef>
                <a:spcPts val="0"/>
              </a:spcBef>
              <a:spcAft>
                <a:spcPts val="0"/>
              </a:spcAft>
              <a:buNone/>
            </a:pPr>
            <a:r>
              <a:rPr lang="en-US" sz="2800" dirty="0" err="1">
                <a:ea typeface="Times New Roman" panose="02020603050405020304" pitchFamily="18" charset="0"/>
              </a:rPr>
              <a:t>Bog’liqlik</a:t>
            </a:r>
            <a:r>
              <a:rPr lang="en-US" sz="2800" dirty="0">
                <a:ea typeface="Times New Roman" panose="02020603050405020304" pitchFamily="18" charset="0"/>
              </a:rPr>
              <a:t> </a:t>
            </a:r>
            <a:r>
              <a:rPr lang="en-US" sz="2800" dirty="0" err="1">
                <a:ea typeface="Times New Roman" panose="02020603050405020304" pitchFamily="18" charset="0"/>
              </a:rPr>
              <a:t>parametrlarini</a:t>
            </a:r>
            <a:r>
              <a:rPr lang="en-US" sz="2800" dirty="0">
                <a:ea typeface="Times New Roman" panose="02020603050405020304" pitchFamily="18" charset="0"/>
              </a:rPr>
              <a:t> </a:t>
            </a:r>
            <a:r>
              <a:rPr lang="en-US" sz="2800" dirty="0" err="1">
                <a:ea typeface="Times New Roman" panose="02020603050405020304" pitchFamily="18" charset="0"/>
              </a:rPr>
              <a:t>aniqlash</a:t>
            </a:r>
            <a:r>
              <a:rPr lang="en-US" sz="2800" dirty="0">
                <a:ea typeface="Times New Roman" panose="02020603050405020304" pitchFamily="18" charset="0"/>
              </a:rPr>
              <a:t> </a:t>
            </a:r>
            <a:r>
              <a:rPr lang="en-US" sz="2800" dirty="0" err="1">
                <a:ea typeface="Times New Roman" panose="02020603050405020304" pitchFamily="18" charset="0"/>
              </a:rPr>
              <a:t>uchun</a:t>
            </a:r>
            <a:r>
              <a:rPr lang="en-US" sz="2800" dirty="0">
                <a:ea typeface="Times New Roman" panose="02020603050405020304" pitchFamily="18" charset="0"/>
              </a:rPr>
              <a:t> </a:t>
            </a:r>
            <a:r>
              <a:rPr lang="en-US" sz="2800" dirty="0" err="1">
                <a:ea typeface="Times New Roman" panose="02020603050405020304" pitchFamily="18" charset="0"/>
              </a:rPr>
              <a:t>ma’lumotlarni</a:t>
            </a:r>
            <a:r>
              <a:rPr lang="en-US" sz="2800" dirty="0">
                <a:ea typeface="Times New Roman" panose="02020603050405020304" pitchFamily="18" charset="0"/>
              </a:rPr>
              <a:t> </a:t>
            </a:r>
            <a:r>
              <a:rPr lang="en-US" sz="2800" dirty="0" err="1">
                <a:ea typeface="Times New Roman" panose="02020603050405020304" pitchFamily="18" charset="0"/>
              </a:rPr>
              <a:t>amaliy</a:t>
            </a:r>
            <a:r>
              <a:rPr lang="en-US" sz="2800" dirty="0">
                <a:ea typeface="Times New Roman" panose="02020603050405020304" pitchFamily="18" charset="0"/>
              </a:rPr>
              <a:t> </a:t>
            </a:r>
            <a:r>
              <a:rPr lang="en-US" sz="2800" dirty="0" err="1">
                <a:ea typeface="Times New Roman" panose="02020603050405020304" pitchFamily="18" charset="0"/>
              </a:rPr>
              <a:t>kuzatishlar</a:t>
            </a:r>
            <a:r>
              <a:rPr lang="en-US" sz="2800" dirty="0">
                <a:ea typeface="Times New Roman" panose="02020603050405020304" pitchFamily="18" charset="0"/>
              </a:rPr>
              <a:t>, </a:t>
            </a:r>
            <a:r>
              <a:rPr lang="en-US" sz="2800" dirty="0" err="1">
                <a:ea typeface="Times New Roman" panose="02020603050405020304" pitchFamily="18" charset="0"/>
              </a:rPr>
              <a:t>avtomobil</a:t>
            </a:r>
            <a:r>
              <a:rPr lang="en-US" sz="2800" dirty="0">
                <a:ea typeface="Times New Roman" panose="02020603050405020304" pitchFamily="18" charset="0"/>
              </a:rPr>
              <a:t> </a:t>
            </a:r>
            <a:r>
              <a:rPr lang="en-US" sz="2800" dirty="0" err="1">
                <a:ea typeface="Times New Roman" panose="02020603050405020304" pitchFamily="18" charset="0"/>
              </a:rPr>
              <a:t>va</a:t>
            </a:r>
            <a:r>
              <a:rPr lang="en-US" sz="2800" dirty="0">
                <a:ea typeface="Times New Roman" panose="02020603050405020304" pitchFamily="18" charset="0"/>
              </a:rPr>
              <a:t> </a:t>
            </a:r>
            <a:r>
              <a:rPr lang="en-US" sz="2800" dirty="0" err="1">
                <a:ea typeface="Times New Roman" panose="02020603050405020304" pitchFamily="18" charset="0"/>
              </a:rPr>
              <a:t>traktor</a:t>
            </a:r>
            <a:r>
              <a:rPr lang="en-US" sz="2800" dirty="0">
                <a:ea typeface="Times New Roman" panose="02020603050405020304" pitchFamily="18" charset="0"/>
              </a:rPr>
              <a:t> </a:t>
            </a:r>
            <a:r>
              <a:rPr lang="en-US" sz="2800" dirty="0" err="1">
                <a:ea typeface="Times New Roman" panose="02020603050405020304" pitchFamily="18" charset="0"/>
              </a:rPr>
              <a:t>agregatlarining</a:t>
            </a:r>
            <a:r>
              <a:rPr lang="en-US" sz="2800" dirty="0">
                <a:ea typeface="Times New Roman" panose="02020603050405020304" pitchFamily="18" charset="0"/>
              </a:rPr>
              <a:t> </a:t>
            </a:r>
            <a:r>
              <a:rPr lang="en-US" sz="2800" dirty="0" err="1">
                <a:ea typeface="Times New Roman" panose="02020603050405020304" pitchFamily="18" charset="0"/>
              </a:rPr>
              <a:t>texnik</a:t>
            </a:r>
            <a:r>
              <a:rPr lang="en-US" sz="2800" dirty="0">
                <a:ea typeface="Times New Roman" panose="02020603050405020304" pitchFamily="18" charset="0"/>
              </a:rPr>
              <a:t>  </a:t>
            </a:r>
            <a:r>
              <a:rPr lang="en-US" sz="2800" dirty="0" err="1">
                <a:ea typeface="Times New Roman" panose="02020603050405020304" pitchFamily="18" charset="0"/>
              </a:rPr>
              <a:t>holatini</a:t>
            </a:r>
            <a:r>
              <a:rPr lang="en-US" sz="2800" dirty="0">
                <a:ea typeface="Times New Roman" panose="02020603050405020304" pitchFamily="18" charset="0"/>
              </a:rPr>
              <a:t>  </a:t>
            </a:r>
            <a:r>
              <a:rPr lang="en-US" sz="2800" dirty="0" err="1">
                <a:ea typeface="Times New Roman" panose="02020603050405020304" pitchFamily="18" charset="0"/>
              </a:rPr>
              <a:t>tashxezlash</a:t>
            </a:r>
            <a:r>
              <a:rPr lang="en-US" sz="2800" dirty="0">
                <a:ea typeface="Times New Roman" panose="02020603050405020304" pitchFamily="18" charset="0"/>
              </a:rPr>
              <a:t> </a:t>
            </a:r>
            <a:r>
              <a:rPr lang="en-US" sz="2800" dirty="0" err="1">
                <a:ea typeface="Times New Roman" panose="02020603050405020304" pitchFamily="18" charset="0"/>
              </a:rPr>
              <a:t>natijalaridan</a:t>
            </a:r>
            <a:r>
              <a:rPr lang="en-US" sz="2800" dirty="0">
                <a:ea typeface="Times New Roman" panose="02020603050405020304" pitchFamily="18" charset="0"/>
              </a:rPr>
              <a:t> </a:t>
            </a:r>
            <a:r>
              <a:rPr lang="en-US" sz="2800" dirty="0" err="1">
                <a:ea typeface="Times New Roman" panose="02020603050405020304" pitchFamily="18" charset="0"/>
              </a:rPr>
              <a:t>olinadi</a:t>
            </a:r>
            <a:r>
              <a:rPr lang="en-US" sz="2800" dirty="0">
                <a:ea typeface="Times New Roman" panose="02020603050405020304" pitchFamily="18" charset="0"/>
              </a:rPr>
              <a:t>. </a:t>
            </a:r>
            <a:r>
              <a:rPr lang="en-US" sz="2800" dirty="0" err="1">
                <a:ea typeface="Times New Roman" panose="02020603050405020304" pitchFamily="18" charset="0"/>
              </a:rPr>
              <a:t>SHunday</a:t>
            </a:r>
            <a:r>
              <a:rPr lang="en-US" sz="2800" dirty="0">
                <a:ea typeface="Times New Roman" panose="02020603050405020304" pitchFamily="18" charset="0"/>
              </a:rPr>
              <a:t> </a:t>
            </a:r>
            <a:r>
              <a:rPr lang="en-US" sz="2800" dirty="0" err="1">
                <a:ea typeface="Times New Roman" panose="02020603050405020304" pitchFamily="18" charset="0"/>
              </a:rPr>
              <a:t>qilib</a:t>
            </a:r>
            <a:r>
              <a:rPr lang="en-US" sz="2800" dirty="0">
                <a:ea typeface="Times New Roman" panose="02020603050405020304" pitchFamily="18" charset="0"/>
              </a:rPr>
              <a:t>,  </a:t>
            </a:r>
            <a:r>
              <a:rPr lang="en-US" sz="2800" dirty="0" err="1">
                <a:ea typeface="Times New Roman" panose="02020603050405020304" pitchFamily="18" charset="0"/>
              </a:rPr>
              <a:t>agregat</a:t>
            </a:r>
            <a:r>
              <a:rPr lang="en-US" sz="2800" dirty="0">
                <a:ea typeface="Times New Roman" panose="02020603050405020304" pitchFamily="18" charset="0"/>
              </a:rPr>
              <a:t> </a:t>
            </a:r>
            <a:r>
              <a:rPr lang="en-US" sz="2800" dirty="0" err="1">
                <a:ea typeface="Times New Roman" panose="02020603050405020304" pitchFamily="18" charset="0"/>
              </a:rPr>
              <a:t>ish</a:t>
            </a:r>
            <a:r>
              <a:rPr lang="en-US" sz="2800" dirty="0">
                <a:ea typeface="Times New Roman" panose="02020603050405020304" pitchFamily="18" charset="0"/>
              </a:rPr>
              <a:t> </a:t>
            </a:r>
            <a:r>
              <a:rPr lang="en-US" sz="2800" dirty="0" err="1">
                <a:ea typeface="Times New Roman" panose="02020603050405020304" pitchFamily="18" charset="0"/>
              </a:rPr>
              <a:t>xolatini</a:t>
            </a:r>
            <a:r>
              <a:rPr lang="en-US" sz="2800" dirty="0">
                <a:ea typeface="Times New Roman" panose="02020603050405020304" pitchFamily="18" charset="0"/>
              </a:rPr>
              <a:t> </a:t>
            </a:r>
            <a:r>
              <a:rPr lang="en-US" sz="2800" dirty="0" err="1">
                <a:ea typeface="Times New Roman" panose="02020603050405020304" pitchFamily="18" charset="0"/>
              </a:rPr>
              <a:t>ta’minlab</a:t>
            </a:r>
            <a:r>
              <a:rPr lang="en-US" sz="2800" dirty="0">
                <a:ea typeface="Times New Roman" panose="02020603050405020304" pitchFamily="18" charset="0"/>
              </a:rPr>
              <a:t> </a:t>
            </a:r>
            <a:r>
              <a:rPr lang="en-US" sz="2800" dirty="0" err="1">
                <a:ea typeface="Times New Roman" panose="02020603050405020304" pitchFamily="18" charset="0"/>
              </a:rPr>
              <a:t>turish</a:t>
            </a:r>
            <a:r>
              <a:rPr lang="en-US" sz="2800" dirty="0">
                <a:ea typeface="Times New Roman" panose="02020603050405020304" pitchFamily="18" charset="0"/>
              </a:rPr>
              <a:t> </a:t>
            </a:r>
            <a:r>
              <a:rPr lang="en-US" sz="2800" dirty="0" err="1">
                <a:ea typeface="Times New Roman" panose="02020603050405020304" pitchFamily="18" charset="0"/>
              </a:rPr>
              <a:t>uchun</a:t>
            </a:r>
            <a:r>
              <a:rPr lang="en-US" sz="2800" dirty="0">
                <a:ea typeface="Times New Roman" panose="02020603050405020304" pitchFamily="18" charset="0"/>
              </a:rPr>
              <a:t> </a:t>
            </a:r>
            <a:r>
              <a:rPr lang="en-US" sz="2800" dirty="0" err="1">
                <a:ea typeface="Times New Roman" panose="02020603050405020304" pitchFamily="18" charset="0"/>
              </a:rPr>
              <a:t>kerak</a:t>
            </a:r>
            <a:r>
              <a:rPr lang="en-US" sz="2800" dirty="0">
                <a:ea typeface="Times New Roman" panose="02020603050405020304" pitchFamily="18" charset="0"/>
              </a:rPr>
              <a:t> </a:t>
            </a:r>
            <a:r>
              <a:rPr lang="en-US" sz="2800" dirty="0" err="1">
                <a:ea typeface="Times New Roman" panose="02020603050405020304" pitchFamily="18" charset="0"/>
              </a:rPr>
              <a:t>bo’ladigan</a:t>
            </a:r>
            <a:r>
              <a:rPr lang="en-US" sz="2800" dirty="0">
                <a:ea typeface="Times New Roman" panose="02020603050405020304" pitchFamily="18" charset="0"/>
              </a:rPr>
              <a:t> </a:t>
            </a:r>
            <a:r>
              <a:rPr lang="en-US" sz="2800" dirty="0" err="1">
                <a:ea typeface="Times New Roman" panose="02020603050405020304" pitchFamily="18" charset="0"/>
              </a:rPr>
              <a:t>solishtirma</a:t>
            </a:r>
            <a:r>
              <a:rPr lang="en-US" sz="2800" dirty="0">
                <a:ea typeface="Times New Roman" panose="02020603050405020304" pitchFamily="18" charset="0"/>
              </a:rPr>
              <a:t>   </a:t>
            </a:r>
            <a:r>
              <a:rPr lang="en-US" sz="2800" dirty="0" err="1">
                <a:ea typeface="Times New Roman" panose="02020603050405020304" pitchFamily="18" charset="0"/>
              </a:rPr>
              <a:t>harajatlarni</a:t>
            </a:r>
            <a:r>
              <a:rPr lang="en-US" sz="2800" dirty="0">
                <a:ea typeface="Times New Roman" panose="02020603050405020304" pitchFamily="18" charset="0"/>
              </a:rPr>
              <a:t>   </a:t>
            </a:r>
            <a:r>
              <a:rPr lang="en-US" sz="2800" dirty="0" err="1">
                <a:ea typeface="Times New Roman" panose="02020603050405020304" pitchFamily="18" charset="0"/>
              </a:rPr>
              <a:t>oldindan</a:t>
            </a:r>
            <a:r>
              <a:rPr lang="en-US" sz="2800" dirty="0">
                <a:ea typeface="Times New Roman" panose="02020603050405020304" pitchFamily="18" charset="0"/>
              </a:rPr>
              <a:t>  </a:t>
            </a:r>
            <a:r>
              <a:rPr lang="en-US" sz="2800" dirty="0" err="1">
                <a:ea typeface="Times New Roman" panose="02020603050405020304" pitchFamily="18" charset="0"/>
              </a:rPr>
              <a:t>aniqlash</a:t>
            </a:r>
            <a:r>
              <a:rPr lang="en-US" sz="2800" dirty="0">
                <a:ea typeface="Times New Roman" panose="02020603050405020304" pitchFamily="18" charset="0"/>
              </a:rPr>
              <a:t>, </a:t>
            </a:r>
            <a:r>
              <a:rPr lang="en-US" sz="2800" dirty="0" err="1">
                <a:ea typeface="Times New Roman" panose="02020603050405020304" pitchFamily="18" charset="0"/>
              </a:rPr>
              <a:t>foydalanish</a:t>
            </a:r>
            <a:r>
              <a:rPr lang="en-US" sz="2800" dirty="0">
                <a:ea typeface="Times New Roman" panose="02020603050405020304" pitchFamily="18" charset="0"/>
              </a:rPr>
              <a:t> </a:t>
            </a:r>
            <a:r>
              <a:rPr lang="en-US" sz="2800" dirty="0" err="1">
                <a:ea typeface="Times New Roman" panose="02020603050405020304" pitchFamily="18" charset="0"/>
              </a:rPr>
              <a:t>jarayonidagi</a:t>
            </a:r>
            <a:r>
              <a:rPr lang="en-US" sz="2800" dirty="0">
                <a:ea typeface="Times New Roman" panose="02020603050405020304" pitchFamily="18" charset="0"/>
              </a:rPr>
              <a:t> </a:t>
            </a:r>
            <a:r>
              <a:rPr lang="en-US" sz="2800" dirty="0" err="1">
                <a:ea typeface="Times New Roman" panose="02020603050405020304" pitchFamily="18" charset="0"/>
              </a:rPr>
              <a:t>qaror</a:t>
            </a:r>
            <a:r>
              <a:rPr lang="en-US" sz="2800" dirty="0">
                <a:ea typeface="Times New Roman" panose="02020603050405020304" pitchFamily="18" charset="0"/>
              </a:rPr>
              <a:t> </a:t>
            </a:r>
            <a:r>
              <a:rPr lang="en-US" sz="2800" dirty="0" err="1">
                <a:ea typeface="Times New Roman" panose="02020603050405020304" pitchFamily="18" charset="0"/>
              </a:rPr>
              <a:t>topgan</a:t>
            </a:r>
            <a:r>
              <a:rPr lang="en-US" sz="2800" dirty="0">
                <a:ea typeface="Times New Roman" panose="02020603050405020304" pitchFamily="18" charset="0"/>
              </a:rPr>
              <a:t>  </a:t>
            </a:r>
            <a:r>
              <a:rPr lang="en-US" sz="2800" dirty="0" err="1">
                <a:ea typeface="Times New Roman" panose="02020603050405020304" pitchFamily="18" charset="0"/>
              </a:rPr>
              <a:t>sharoitlarda</a:t>
            </a:r>
            <a:r>
              <a:rPr lang="en-US" sz="2800" dirty="0">
                <a:ea typeface="Times New Roman" panose="02020603050405020304" pitchFamily="18" charset="0"/>
              </a:rPr>
              <a:t>,  </a:t>
            </a:r>
            <a:r>
              <a:rPr lang="en-US" sz="2800" dirty="0" err="1">
                <a:ea typeface="Times New Roman" panose="02020603050405020304" pitchFamily="18" charset="0"/>
              </a:rPr>
              <a:t>traktor</a:t>
            </a:r>
            <a:r>
              <a:rPr lang="en-US" sz="2800" dirty="0">
                <a:ea typeface="Times New Roman" panose="02020603050405020304" pitchFamily="18" charset="0"/>
              </a:rPr>
              <a:t> </a:t>
            </a:r>
            <a:r>
              <a:rPr lang="en-US" sz="2800" dirty="0" err="1">
                <a:ea typeface="Times New Roman" panose="02020603050405020304" pitchFamily="18" charset="0"/>
              </a:rPr>
              <a:t>yoki</a:t>
            </a:r>
            <a:r>
              <a:rPr lang="en-US" sz="2800" dirty="0">
                <a:ea typeface="Times New Roman" panose="02020603050405020304" pitchFamily="18" charset="0"/>
              </a:rPr>
              <a:t> </a:t>
            </a:r>
            <a:r>
              <a:rPr lang="en-US" sz="2800" dirty="0" err="1">
                <a:ea typeface="Times New Roman" panose="02020603050405020304" pitchFamily="18" charset="0"/>
              </a:rPr>
              <a:t>avtomobilning</a:t>
            </a:r>
            <a:r>
              <a:rPr lang="en-US" sz="2800" dirty="0">
                <a:ea typeface="Times New Roman" panose="02020603050405020304" pitchFamily="18" charset="0"/>
              </a:rPr>
              <a:t> </a:t>
            </a:r>
            <a:r>
              <a:rPr lang="en-US" sz="2800" dirty="0" err="1">
                <a:ea typeface="Times New Roman" panose="02020603050405020304" pitchFamily="18" charset="0"/>
              </a:rPr>
              <a:t>texnik</a:t>
            </a:r>
            <a:r>
              <a:rPr lang="en-US" sz="2800" dirty="0">
                <a:ea typeface="Times New Roman" panose="02020603050405020304" pitchFamily="18" charset="0"/>
              </a:rPr>
              <a:t> </a:t>
            </a:r>
            <a:r>
              <a:rPr lang="en-US" sz="2800" dirty="0" err="1">
                <a:ea typeface="Times New Roman" panose="02020603050405020304" pitchFamily="18" charset="0"/>
              </a:rPr>
              <a:t>xolatini</a:t>
            </a:r>
            <a:r>
              <a:rPr lang="en-US" sz="2800" dirty="0">
                <a:ea typeface="Times New Roman" panose="02020603050405020304" pitchFamily="18" charset="0"/>
              </a:rPr>
              <a:t> </a:t>
            </a:r>
            <a:r>
              <a:rPr lang="en-US" sz="2800" dirty="0" err="1">
                <a:ea typeface="Times New Roman" panose="02020603050405020304" pitchFamily="18" charset="0"/>
              </a:rPr>
              <a:t>boshqarishning</a:t>
            </a:r>
            <a:r>
              <a:rPr lang="en-US" sz="2800" dirty="0">
                <a:ea typeface="Times New Roman" panose="02020603050405020304" pitchFamily="18" charset="0"/>
              </a:rPr>
              <a:t> </a:t>
            </a:r>
            <a:r>
              <a:rPr lang="en-US" sz="2800" dirty="0" err="1">
                <a:ea typeface="Times New Roman" panose="02020603050405020304" pitchFamily="18" charset="0"/>
              </a:rPr>
              <a:t>asosini</a:t>
            </a:r>
            <a:r>
              <a:rPr lang="en-US" sz="2800" dirty="0">
                <a:ea typeface="Times New Roman" panose="02020603050405020304" pitchFamily="18" charset="0"/>
              </a:rPr>
              <a:t> </a:t>
            </a:r>
            <a:r>
              <a:rPr lang="en-US" sz="2800" dirty="0" err="1">
                <a:ea typeface="Times New Roman" panose="02020603050405020304" pitchFamily="18" charset="0"/>
              </a:rPr>
              <a:t>tashkil</a:t>
            </a:r>
            <a:r>
              <a:rPr lang="en-US" sz="2800" dirty="0">
                <a:ea typeface="Times New Roman" panose="02020603050405020304" pitchFamily="18" charset="0"/>
              </a:rPr>
              <a:t> </a:t>
            </a:r>
            <a:r>
              <a:rPr lang="en-US" sz="2800" dirty="0" err="1">
                <a:ea typeface="Times New Roman" panose="02020603050405020304" pitchFamily="18" charset="0"/>
              </a:rPr>
              <a:t>etadi</a:t>
            </a:r>
            <a:r>
              <a:rPr lang="en-US" sz="2800" dirty="0">
                <a:ea typeface="Times New Roman" panose="02020603050405020304" pitchFamily="18" charset="0"/>
              </a:rPr>
              <a:t>. </a:t>
            </a:r>
            <a:r>
              <a:rPr lang="en-US" sz="2800" dirty="0" err="1">
                <a:ea typeface="Times New Roman" panose="02020603050405020304" pitchFamily="18" charset="0"/>
              </a:rPr>
              <a:t>Qaror</a:t>
            </a:r>
            <a:r>
              <a:rPr lang="en-US" sz="2800" dirty="0">
                <a:ea typeface="Times New Roman" panose="02020603050405020304" pitchFamily="18" charset="0"/>
              </a:rPr>
              <a:t> </a:t>
            </a:r>
            <a:r>
              <a:rPr lang="en-US" sz="2800" dirty="0" err="1">
                <a:ea typeface="Times New Roman" panose="02020603050405020304" pitchFamily="18" charset="0"/>
              </a:rPr>
              <a:t>topgan</a:t>
            </a:r>
            <a:r>
              <a:rPr lang="en-US" sz="2800" dirty="0">
                <a:ea typeface="Times New Roman" panose="02020603050405020304" pitchFamily="18" charset="0"/>
              </a:rPr>
              <a:t> </a:t>
            </a:r>
            <a:r>
              <a:rPr lang="en-US" sz="2800" dirty="0" err="1">
                <a:ea typeface="Times New Roman" panose="02020603050405020304" pitchFamily="18" charset="0"/>
              </a:rPr>
              <a:t>ish</a:t>
            </a:r>
            <a:r>
              <a:rPr lang="en-US" sz="2800" dirty="0">
                <a:ea typeface="Times New Roman" panose="02020603050405020304" pitchFamily="18" charset="0"/>
              </a:rPr>
              <a:t> </a:t>
            </a:r>
            <a:r>
              <a:rPr lang="en-US" sz="2800" dirty="0" err="1">
                <a:ea typeface="Times New Roman" panose="02020603050405020304" pitchFamily="18" charset="0"/>
              </a:rPr>
              <a:t>sharoitidagi</a:t>
            </a:r>
            <a:r>
              <a:rPr lang="en-US" sz="2800" dirty="0">
                <a:ea typeface="Times New Roman" panose="02020603050405020304" pitchFamily="18" charset="0"/>
              </a:rPr>
              <a:t> </a:t>
            </a:r>
            <a:r>
              <a:rPr lang="en-US" sz="2800" dirty="0" err="1">
                <a:ea typeface="Times New Roman" panose="02020603050405020304" pitchFamily="18" charset="0"/>
              </a:rPr>
              <a:t>xatoliklarni</a:t>
            </a:r>
            <a:r>
              <a:rPr lang="en-US" sz="2800" dirty="0">
                <a:ea typeface="Times New Roman" panose="02020603050405020304" pitchFamily="18" charset="0"/>
              </a:rPr>
              <a:t> </a:t>
            </a:r>
            <a:r>
              <a:rPr lang="en-US" sz="2800" dirty="0" err="1">
                <a:ea typeface="Times New Roman" panose="02020603050405020304" pitchFamily="18" charset="0"/>
              </a:rPr>
              <a:t>oldindan</a:t>
            </a:r>
            <a:r>
              <a:rPr lang="en-US" sz="2800" dirty="0">
                <a:ea typeface="Times New Roman" panose="02020603050405020304" pitchFamily="18" charset="0"/>
              </a:rPr>
              <a:t> </a:t>
            </a:r>
            <a:r>
              <a:rPr lang="en-US" sz="2800" dirty="0" err="1">
                <a:ea typeface="Times New Roman" panose="02020603050405020304" pitchFamily="18" charset="0"/>
              </a:rPr>
              <a:t>aniqlash</a:t>
            </a:r>
            <a:r>
              <a:rPr lang="en-US" sz="2800" dirty="0">
                <a:ea typeface="Times New Roman" panose="02020603050405020304" pitchFamily="18" charset="0"/>
              </a:rPr>
              <a:t> -  </a:t>
            </a:r>
            <a:r>
              <a:rPr lang="en-US" sz="2800" dirty="0" err="1">
                <a:ea typeface="Times New Roman" panose="02020603050405020304" pitchFamily="18" charset="0"/>
              </a:rPr>
              <a:t>avtomobilni</a:t>
            </a:r>
            <a:r>
              <a:rPr lang="en-US" sz="2800" dirty="0">
                <a:ea typeface="Times New Roman" panose="02020603050405020304" pitchFamily="18" charset="0"/>
              </a:rPr>
              <a:t> </a:t>
            </a:r>
            <a:r>
              <a:rPr lang="en-US" sz="2800" dirty="0" err="1">
                <a:ea typeface="Times New Roman" panose="02020603050405020304" pitchFamily="18" charset="0"/>
              </a:rPr>
              <a:t>foydalanish</a:t>
            </a:r>
            <a:r>
              <a:rPr lang="en-US" sz="2800" dirty="0">
                <a:ea typeface="Times New Roman" panose="02020603050405020304" pitchFamily="18" charset="0"/>
              </a:rPr>
              <a:t>  </a:t>
            </a:r>
            <a:r>
              <a:rPr lang="en-US" sz="2800" dirty="0" err="1">
                <a:ea typeface="Times New Roman" panose="02020603050405020304" pitchFamily="18" charset="0"/>
              </a:rPr>
              <a:t>jarayonidagi</a:t>
            </a:r>
            <a:r>
              <a:rPr lang="en-US" sz="2800" dirty="0">
                <a:ea typeface="Times New Roman" panose="02020603050405020304" pitchFamily="18" charset="0"/>
              </a:rPr>
              <a:t> </a:t>
            </a:r>
            <a:r>
              <a:rPr lang="en-US" sz="2800" dirty="0" err="1">
                <a:ea typeface="Times New Roman" panose="02020603050405020304" pitchFamily="18" charset="0"/>
              </a:rPr>
              <a:t>tutashmalarning</a:t>
            </a:r>
            <a:r>
              <a:rPr lang="en-US" sz="2800" dirty="0">
                <a:ea typeface="Times New Roman" panose="02020603050405020304" pitchFamily="18" charset="0"/>
              </a:rPr>
              <a:t> </a:t>
            </a:r>
            <a:r>
              <a:rPr lang="en-US" sz="2800" dirty="0" err="1">
                <a:ea typeface="Times New Roman" panose="02020603050405020304" pitchFamily="18" charset="0"/>
              </a:rPr>
              <a:t>texnik</a:t>
            </a:r>
            <a:r>
              <a:rPr lang="en-US" sz="2800" dirty="0">
                <a:ea typeface="Times New Roman" panose="02020603050405020304" pitchFamily="18" charset="0"/>
              </a:rPr>
              <a:t> </a:t>
            </a:r>
            <a:r>
              <a:rPr lang="en-US" sz="2800" dirty="0" err="1">
                <a:ea typeface="Times New Roman" panose="02020603050405020304" pitchFamily="18" charset="0"/>
              </a:rPr>
              <a:t>holati</a:t>
            </a:r>
            <a:r>
              <a:rPr lang="en-US" sz="2800" dirty="0">
                <a:ea typeface="Times New Roman" panose="02020603050405020304" pitchFamily="18" charset="0"/>
              </a:rPr>
              <a:t> </a:t>
            </a:r>
            <a:r>
              <a:rPr lang="en-US" sz="2800" dirty="0" err="1">
                <a:ea typeface="Times New Roman" panose="02020603050405020304" pitchFamily="18" charset="0"/>
              </a:rPr>
              <a:t>o’zgarishi</a:t>
            </a:r>
            <a:r>
              <a:rPr lang="en-US" sz="2800" dirty="0">
                <a:ea typeface="Times New Roman" panose="02020603050405020304" pitchFamily="18" charset="0"/>
              </a:rPr>
              <a:t> </a:t>
            </a:r>
            <a:r>
              <a:rPr lang="en-US" sz="2800" dirty="0" err="1">
                <a:ea typeface="Times New Roman" panose="02020603050405020304" pitchFamily="18" charset="0"/>
              </a:rPr>
              <a:t>qonuniyatlarining</a:t>
            </a:r>
            <a:r>
              <a:rPr lang="en-US" sz="2800" dirty="0">
                <a:ea typeface="Times New Roman" panose="02020603050405020304" pitchFamily="18" charset="0"/>
              </a:rPr>
              <a:t> </a:t>
            </a:r>
            <a:r>
              <a:rPr lang="en-US" sz="2800" dirty="0" err="1">
                <a:ea typeface="Times New Roman" panose="02020603050405020304" pitchFamily="18" charset="0"/>
              </a:rPr>
              <a:t>ishonchliligiga</a:t>
            </a:r>
            <a:r>
              <a:rPr lang="en-US" sz="2800" dirty="0">
                <a:ea typeface="Times New Roman" panose="02020603050405020304" pitchFamily="18" charset="0"/>
              </a:rPr>
              <a:t>, </a:t>
            </a:r>
            <a:r>
              <a:rPr lang="en-US" sz="2800" dirty="0" err="1">
                <a:ea typeface="Times New Roman" panose="02020603050405020304" pitchFamily="18" charset="0"/>
              </a:rPr>
              <a:t>avtomobil</a:t>
            </a:r>
            <a:r>
              <a:rPr lang="en-US" sz="2800" dirty="0">
                <a:ea typeface="Times New Roman" panose="02020603050405020304" pitchFamily="18" charset="0"/>
              </a:rPr>
              <a:t> </a:t>
            </a:r>
            <a:r>
              <a:rPr lang="en-US" sz="2800" dirty="0" err="1">
                <a:ea typeface="Times New Roman" panose="02020603050405020304" pitchFamily="18" charset="0"/>
              </a:rPr>
              <a:t>texnik</a:t>
            </a:r>
            <a:r>
              <a:rPr lang="en-US" sz="2800" dirty="0">
                <a:ea typeface="Times New Roman" panose="02020603050405020304" pitchFamily="18" charset="0"/>
              </a:rPr>
              <a:t> </a:t>
            </a:r>
            <a:r>
              <a:rPr lang="en-US" sz="2800" dirty="0" err="1">
                <a:ea typeface="Times New Roman" panose="02020603050405020304" pitchFamily="18" charset="0"/>
              </a:rPr>
              <a:t>xolatini</a:t>
            </a:r>
            <a:r>
              <a:rPr lang="en-US" sz="2800" dirty="0">
                <a:ea typeface="Times New Roman" panose="02020603050405020304" pitchFamily="18" charset="0"/>
              </a:rPr>
              <a:t> </a:t>
            </a:r>
            <a:r>
              <a:rPr lang="en-US" sz="2800" dirty="0" err="1">
                <a:ea typeface="Times New Roman" panose="02020603050405020304" pitchFamily="18" charset="0"/>
              </a:rPr>
              <a:t>tashxezlash</a:t>
            </a:r>
            <a:r>
              <a:rPr lang="en-US" sz="2800" dirty="0">
                <a:ea typeface="Times New Roman" panose="02020603050405020304" pitchFamily="18" charset="0"/>
              </a:rPr>
              <a:t> </a:t>
            </a:r>
            <a:r>
              <a:rPr lang="en-US" sz="2800" dirty="0" err="1">
                <a:ea typeface="Times New Roman" panose="02020603050405020304" pitchFamily="18" charset="0"/>
              </a:rPr>
              <a:t>sifatiga</a:t>
            </a:r>
            <a:r>
              <a:rPr lang="en-US" sz="2800" dirty="0">
                <a:ea typeface="Times New Roman" panose="02020603050405020304" pitchFamily="18" charset="0"/>
              </a:rPr>
              <a:t> (</a:t>
            </a:r>
            <a:r>
              <a:rPr lang="en-US" sz="2800" dirty="0" err="1">
                <a:ea typeface="Times New Roman" panose="02020603050405020304" pitchFamily="18" charset="0"/>
              </a:rPr>
              <a:t>olingan</a:t>
            </a:r>
            <a:r>
              <a:rPr lang="en-US" sz="2800" dirty="0">
                <a:ea typeface="Times New Roman" panose="02020603050405020304" pitchFamily="18" charset="0"/>
              </a:rPr>
              <a:t> </a:t>
            </a:r>
            <a:r>
              <a:rPr lang="en-US" sz="2800" dirty="0" err="1">
                <a:ea typeface="Times New Roman" panose="02020603050405020304" pitchFamily="18" charset="0"/>
              </a:rPr>
              <a:t>ma’lumotlarni</a:t>
            </a:r>
            <a:r>
              <a:rPr lang="en-US" sz="2800" dirty="0">
                <a:ea typeface="Times New Roman" panose="02020603050405020304" pitchFamily="18" charset="0"/>
              </a:rPr>
              <a:t> </a:t>
            </a:r>
            <a:r>
              <a:rPr lang="en-US" sz="2800" dirty="0" err="1">
                <a:ea typeface="Times New Roman" panose="02020603050405020304" pitchFamily="18" charset="0"/>
              </a:rPr>
              <a:t>ishonchliligi</a:t>
            </a:r>
            <a:r>
              <a:rPr lang="en-US" sz="2800" dirty="0">
                <a:ea typeface="Times New Roman" panose="02020603050405020304" pitchFamily="18" charset="0"/>
              </a:rPr>
              <a:t> </a:t>
            </a:r>
            <a:r>
              <a:rPr lang="en-US" sz="2800" dirty="0" err="1">
                <a:ea typeface="Times New Roman" panose="02020603050405020304" pitchFamily="18" charset="0"/>
              </a:rPr>
              <a:t>va</a:t>
            </a:r>
            <a:r>
              <a:rPr lang="en-US" sz="2800" dirty="0">
                <a:ea typeface="Times New Roman" panose="02020603050405020304" pitchFamily="18" charset="0"/>
              </a:rPr>
              <a:t> </a:t>
            </a:r>
            <a:r>
              <a:rPr lang="en-US" sz="2800" dirty="0" err="1">
                <a:ea typeface="Times New Roman" panose="02020603050405020304" pitchFamily="18" charset="0"/>
              </a:rPr>
              <a:t>soniga</a:t>
            </a:r>
            <a:r>
              <a:rPr lang="en-US" sz="2800" dirty="0">
                <a:ea typeface="Times New Roman" panose="02020603050405020304" pitchFamily="18" charset="0"/>
              </a:rPr>
              <a:t>), </a:t>
            </a:r>
            <a:endParaRPr lang="en-US" sz="2800" dirty="0"/>
          </a:p>
        </p:txBody>
      </p:sp>
    </p:spTree>
    <p:extLst>
      <p:ext uri="{BB962C8B-B14F-4D97-AF65-F5344CB8AC3E}">
        <p14:creationId xmlns:p14="http://schemas.microsoft.com/office/powerpoint/2010/main" val="26350190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00026" y="971550"/>
            <a:ext cx="10925174" cy="4419600"/>
          </a:xfrm>
        </p:spPr>
        <p:txBody>
          <a:bodyPr>
            <a:noAutofit/>
          </a:bodyPr>
          <a:lstStyle/>
          <a:p>
            <a:pPr marL="0" indent="0" algn="just">
              <a:lnSpc>
                <a:spcPct val="150000"/>
              </a:lnSpc>
              <a:spcAft>
                <a:spcPts val="0"/>
              </a:spcAft>
              <a:buNone/>
            </a:pPr>
            <a:r>
              <a:rPr lang="en-US" sz="2800" dirty="0" err="1">
                <a:ea typeface="Times New Roman" panose="02020603050405020304" pitchFamily="18" charset="0"/>
                <a:cs typeface="Times New Roman" panose="02020603050405020304" pitchFamily="18" charset="0"/>
              </a:rPr>
              <a:t>detallarni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almashtirishning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parametrlarini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uslubiga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asoslanganligiga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bog’liq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Agregatlarni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texnik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soz</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holatda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saqlash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solishtirma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xarajatlarni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oldindan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samaradorligi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agregat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texnik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xolatlarini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o’zgarish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qonuniyatlarini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chiziqli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ko’rinishga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o’zgartirish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imkoniyatlariga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tashxez</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qo’yish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samaradorligiga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bog’liq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pPr marL="0" indent="0" algn="just">
              <a:spcBef>
                <a:spcPts val="0"/>
              </a:spcBef>
              <a:buNone/>
            </a:pPr>
            <a:endParaRPr lang="en-US" sz="2800" dirty="0"/>
          </a:p>
        </p:txBody>
      </p:sp>
    </p:spTree>
    <p:extLst>
      <p:ext uri="{BB962C8B-B14F-4D97-AF65-F5344CB8AC3E}">
        <p14:creationId xmlns:p14="http://schemas.microsoft.com/office/powerpoint/2010/main" val="22990244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685800" y="514350"/>
            <a:ext cx="10394707" cy="4860235"/>
          </a:xfrm>
        </p:spPr>
        <p:txBody>
          <a:bodyPr>
            <a:normAutofit/>
          </a:bodyPr>
          <a:lstStyle/>
          <a:p>
            <a:pPr marL="0" indent="0" algn="ctr">
              <a:buNone/>
            </a:pPr>
            <a:r>
              <a:rPr lang="en-US" sz="7200" dirty="0" err="1" smtClean="0"/>
              <a:t>Etiboringiz</a:t>
            </a:r>
            <a:r>
              <a:rPr lang="en-US" sz="7200" dirty="0" smtClean="0"/>
              <a:t> </a:t>
            </a:r>
            <a:r>
              <a:rPr lang="en-US" sz="7200" dirty="0" err="1" smtClean="0"/>
              <a:t>uchun</a:t>
            </a:r>
            <a:r>
              <a:rPr lang="en-US" sz="7200" dirty="0" smtClean="0"/>
              <a:t> </a:t>
            </a:r>
            <a:r>
              <a:rPr lang="en-US" sz="7200" dirty="0" err="1" smtClean="0"/>
              <a:t>raHmat</a:t>
            </a:r>
            <a:r>
              <a:rPr lang="en-US" sz="7200" dirty="0" smtClean="0"/>
              <a:t>!</a:t>
            </a:r>
            <a:endParaRPr lang="ru-RU" sz="7200" dirty="0"/>
          </a:p>
        </p:txBody>
      </p:sp>
    </p:spTree>
    <p:extLst>
      <p:ext uri="{BB962C8B-B14F-4D97-AF65-F5344CB8AC3E}">
        <p14:creationId xmlns:p14="http://schemas.microsoft.com/office/powerpoint/2010/main" val="11321408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Главное мероприятие</Template>
  <TotalTime>557</TotalTime>
  <Words>2755</Words>
  <Application>Microsoft Office PowerPoint</Application>
  <PresentationFormat>Широкоэкранный</PresentationFormat>
  <Paragraphs>151</Paragraphs>
  <Slides>32</Slides>
  <Notes>0</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2</vt:i4>
      </vt:variant>
      <vt:variant>
        <vt:lpstr>Заголовки слайдов</vt:lpstr>
      </vt:variant>
      <vt:variant>
        <vt:i4>32</vt:i4>
      </vt:variant>
    </vt:vector>
  </HeadingPairs>
  <TitlesOfParts>
    <vt:vector size="41" baseType="lpstr">
      <vt:lpstr>Arial</vt:lpstr>
      <vt:lpstr>Calibri</vt:lpstr>
      <vt:lpstr>Courier New</vt:lpstr>
      <vt:lpstr>Impact</vt:lpstr>
      <vt:lpstr>Symbol</vt:lpstr>
      <vt:lpstr>Times New Roman</vt:lpstr>
      <vt:lpstr>Главное мероприятие</vt:lpstr>
      <vt:lpstr>Microsoft Equation 3.0</vt:lpstr>
      <vt:lpstr>Microsoft Word Picture</vt:lpstr>
      <vt:lpstr>8-MAVZU:  MA’LUMOTLARGA STATISTIK ISHLOV BERISH. 2-QISM </vt:lpstr>
      <vt:lpstr>Презентация PowerPoint</vt:lpstr>
      <vt:lpstr>1. BOG’LIQLIK PARAMETRLARINI  ENG  KICHIK  KVADRATLAR  USULIDA ANIQLASH</vt:lpstr>
      <vt:lpstr>Презентация PowerPoint</vt:lpstr>
      <vt:lpstr>2. CHIZIQLI BOG’LIQLIKLAR PARAMETRLARINI ANIQLASH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3. PARABOLIK BOG’LIQLIK PARAMETRLARNI ANIQLASH</vt:lpstr>
      <vt:lpstr>Презентация PowerPoint</vt:lpstr>
      <vt:lpstr>Презентация PowerPoint</vt:lpstr>
      <vt:lpstr>4. BOG’LIQLIK PARAMETRLARINING XATOLARINI ANIQLASH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5. BOG’LIQLIKNING PARAMETRLARINI BAHOLASHNING AMALIY USULI</vt:lpstr>
      <vt:lpstr>6. FUNKTSIONAL BOG’LIQLIKNING KO’RINISHINI ANIQLASH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“Eksperimentni rejalashtirish va statistik taxlil” fanining umumiy asoslari.</dc:title>
  <dc:creator>Пользователь Windows</dc:creator>
  <cp:lastModifiedBy>Пользователь Windows</cp:lastModifiedBy>
  <cp:revision>51</cp:revision>
  <dcterms:created xsi:type="dcterms:W3CDTF">2021-03-23T03:40:31Z</dcterms:created>
  <dcterms:modified xsi:type="dcterms:W3CDTF">2021-05-10T06:53:23Z</dcterms:modified>
</cp:coreProperties>
</file>