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94" r:id="rId5"/>
    <p:sldId id="375" r:id="rId6"/>
    <p:sldId id="376" r:id="rId7"/>
    <p:sldId id="378" r:id="rId8"/>
    <p:sldId id="377" r:id="rId9"/>
    <p:sldId id="379" r:id="rId10"/>
    <p:sldId id="260" r:id="rId11"/>
    <p:sldId id="380" r:id="rId12"/>
    <p:sldId id="381" r:id="rId13"/>
    <p:sldId id="382" r:id="rId14"/>
    <p:sldId id="383" r:id="rId15"/>
    <p:sldId id="261" r:id="rId16"/>
    <p:sldId id="384" r:id="rId17"/>
    <p:sldId id="385" r:id="rId18"/>
    <p:sldId id="386" r:id="rId19"/>
    <p:sldId id="387" r:id="rId20"/>
    <p:sldId id="388" r:id="rId21"/>
    <p:sldId id="284" r:id="rId22"/>
    <p:sldId id="389" r:id="rId23"/>
    <p:sldId id="403" r:id="rId24"/>
    <p:sldId id="402" r:id="rId25"/>
    <p:sldId id="391" r:id="rId26"/>
    <p:sldId id="390" r:id="rId27"/>
    <p:sldId id="392" r:id="rId28"/>
    <p:sldId id="393" r:id="rId29"/>
    <p:sldId id="394" r:id="rId30"/>
    <p:sldId id="395" r:id="rId31"/>
    <p:sldId id="396" r:id="rId32"/>
    <p:sldId id="397" r:id="rId33"/>
    <p:sldId id="398" r:id="rId34"/>
    <p:sldId id="399" r:id="rId35"/>
    <p:sldId id="400" r:id="rId36"/>
    <p:sldId id="401" r:id="rId37"/>
    <p:sldId id="343"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57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 Id="rId4"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 Id="rId4" Type="http://schemas.openxmlformats.org/officeDocument/2006/relationships/image" Target="../media/image14.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5/10/2021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5/10/2021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5/10/2021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t>5/10/2021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t>5/10/2021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5/10/2021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5/10/2021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5.wmf"/><Relationship Id="rId5" Type="http://schemas.openxmlformats.org/officeDocument/2006/relationships/oleObject" Target="../embeddings/oleObject2.bin"/><Relationship Id="rId4" Type="http://schemas.openxmlformats.org/officeDocument/2006/relationships/image" Target="../media/image4.wmf"/></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6.w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8.wmf"/><Relationship Id="rId5" Type="http://schemas.openxmlformats.org/officeDocument/2006/relationships/oleObject" Target="../embeddings/oleObject5.bin"/><Relationship Id="rId10" Type="http://schemas.openxmlformats.org/officeDocument/2006/relationships/image" Target="../media/image10.wmf"/><Relationship Id="rId4" Type="http://schemas.openxmlformats.org/officeDocument/2006/relationships/image" Target="../media/image7.wmf"/><Relationship Id="rId9" Type="http://schemas.openxmlformats.org/officeDocument/2006/relationships/oleObject" Target="../embeddings/oleObject7.bin"/></Relationships>
</file>

<file path=ppt/slides/_rels/slide28.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oleObject" Target="../embeddings/oleObject8.bin"/><Relationship Id="rId7"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2.wmf"/><Relationship Id="rId5" Type="http://schemas.openxmlformats.org/officeDocument/2006/relationships/oleObject" Target="../embeddings/oleObject9.bin"/><Relationship Id="rId10" Type="http://schemas.openxmlformats.org/officeDocument/2006/relationships/image" Target="../media/image14.wmf"/><Relationship Id="rId4" Type="http://schemas.openxmlformats.org/officeDocument/2006/relationships/image" Target="../media/image11.wmf"/><Relationship Id="rId9" Type="http://schemas.openxmlformats.org/officeDocument/2006/relationships/oleObject" Target="../embeddings/oleObject11.bin"/></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sz="4800" dirty="0"/>
              <a:t>9-MAVZU</a:t>
            </a:r>
            <a:r>
              <a:rPr lang="en-US" sz="4800" dirty="0" smtClean="0"/>
              <a:t>:</a:t>
            </a:r>
            <a:br>
              <a:rPr lang="en-US" sz="4800" dirty="0" smtClean="0"/>
            </a:br>
            <a:r>
              <a:rPr lang="en-US" sz="4800" dirty="0" smtClean="0"/>
              <a:t> </a:t>
            </a:r>
            <a:r>
              <a:rPr lang="en-US" sz="4800" dirty="0" err="1"/>
              <a:t>Matematik</a:t>
            </a:r>
            <a:r>
              <a:rPr lang="en-US" sz="4800" dirty="0"/>
              <a:t> </a:t>
            </a:r>
            <a:r>
              <a:rPr lang="en-US" sz="4800" dirty="0" err="1"/>
              <a:t>modellarni</a:t>
            </a:r>
            <a:r>
              <a:rPr lang="en-US" sz="4800" dirty="0"/>
              <a:t> </a:t>
            </a:r>
            <a:r>
              <a:rPr lang="en-US" sz="4800" dirty="0" smtClean="0"/>
              <a:t/>
            </a:r>
            <a:br>
              <a:rPr lang="en-US" sz="4800" dirty="0" smtClean="0"/>
            </a:br>
            <a:r>
              <a:rPr lang="en-US" sz="4800" dirty="0" err="1" smtClean="0"/>
              <a:t>qurish</a:t>
            </a:r>
            <a:r>
              <a:rPr lang="en-US" sz="4800" dirty="0" smtClean="0"/>
              <a:t> </a:t>
            </a:r>
            <a:r>
              <a:rPr lang="en-US" sz="4800" dirty="0" err="1"/>
              <a:t>usullari</a:t>
            </a:r>
            <a:endParaRPr lang="ru-RU" sz="4800" dirty="0"/>
          </a:p>
        </p:txBody>
      </p:sp>
      <p:sp>
        <p:nvSpPr>
          <p:cNvPr id="3" name="Подзаголовок 2"/>
          <p:cNvSpPr>
            <a:spLocks noGrp="1"/>
          </p:cNvSpPr>
          <p:nvPr>
            <p:ph type="subTitle" idx="1"/>
          </p:nvPr>
        </p:nvSpPr>
        <p:spPr/>
        <p:txBody>
          <a:bodyPr/>
          <a:lstStyle/>
          <a:p>
            <a:r>
              <a:rPr lang="en-US" sz="2000" dirty="0">
                <a:solidFill>
                  <a:schemeClr val="tx1"/>
                </a:solidFill>
              </a:rPr>
              <a:t>LECTURE </a:t>
            </a:r>
            <a:r>
              <a:rPr lang="en-US" sz="2000" dirty="0" smtClean="0">
                <a:solidFill>
                  <a:schemeClr val="tx1"/>
                </a:solidFill>
              </a:rPr>
              <a:t>9</a:t>
            </a:r>
            <a:r>
              <a:rPr lang="en-US" sz="2000" dirty="0" smtClean="0">
                <a:solidFill>
                  <a:schemeClr val="tx1"/>
                </a:solidFill>
              </a:rPr>
              <a:t>. </a:t>
            </a:r>
            <a:r>
              <a:rPr lang="en-US" sz="2000" dirty="0">
                <a:solidFill>
                  <a:schemeClr val="tx1"/>
                </a:solidFill>
              </a:rPr>
              <a:t>Methods for constructing mathematical models</a:t>
            </a:r>
            <a:endParaRPr lang="ru-RU" sz="2000" dirty="0">
              <a:solidFill>
                <a:schemeClr val="tx1"/>
              </a:solidFill>
            </a:endParaRPr>
          </a:p>
        </p:txBody>
      </p:sp>
      <p:sp>
        <p:nvSpPr>
          <p:cNvPr id="4" name="Прямоугольник 3"/>
          <p:cNvSpPr/>
          <p:nvPr/>
        </p:nvSpPr>
        <p:spPr>
          <a:xfrm rot="21387261">
            <a:off x="825492" y="4570825"/>
            <a:ext cx="9920474" cy="707886"/>
          </a:xfrm>
          <a:prstGeom prst="rect">
            <a:avLst/>
          </a:prstGeom>
        </p:spPr>
        <p:txBody>
          <a:bodyPr wrap="square">
            <a:spAutoFit/>
          </a:bodyPr>
          <a:lstStyle/>
          <a:p>
            <a:pPr algn="just"/>
            <a:r>
              <a:rPr lang="en-US" sz="2000" b="1" dirty="0" err="1">
                <a:solidFill>
                  <a:schemeClr val="bg1"/>
                </a:solidFill>
                <a:latin typeface="Times New Roman" panose="02020603050405020304" pitchFamily="18" charset="0"/>
                <a:ea typeface="Calibri" panose="020F0502020204030204" pitchFamily="34" charset="0"/>
              </a:rPr>
              <a:t>Ma’ruza</a:t>
            </a:r>
            <a:r>
              <a:rPr lang="en-US" sz="2000" b="1" dirty="0">
                <a:solidFill>
                  <a:schemeClr val="bg1"/>
                </a:solidFill>
                <a:latin typeface="Times New Roman" panose="02020603050405020304" pitchFamily="18" charset="0"/>
                <a:ea typeface="Calibri" panose="020F0502020204030204" pitchFamily="34" charset="0"/>
              </a:rPr>
              <a:t> </a:t>
            </a:r>
            <a:r>
              <a:rPr lang="en-US" sz="2000" b="1" dirty="0" err="1">
                <a:solidFill>
                  <a:schemeClr val="bg1"/>
                </a:solidFill>
                <a:latin typeface="Times New Roman" panose="02020603050405020304" pitchFamily="18" charset="0"/>
                <a:ea typeface="Calibri" panose="020F0502020204030204" pitchFamily="34" charset="0"/>
              </a:rPr>
              <a:t>maqsadi</a:t>
            </a:r>
            <a:r>
              <a:rPr lang="en-US" sz="2000" b="1" i="1" dirty="0">
                <a:solidFill>
                  <a:schemeClr val="bg1"/>
                </a:solidFill>
                <a:latin typeface="Times New Roman" panose="02020603050405020304" pitchFamily="18" charset="0"/>
                <a:ea typeface="Calibri" panose="020F0502020204030204" pitchFamily="34" charset="0"/>
              </a:rPr>
              <a:t>:</a:t>
            </a:r>
            <a:r>
              <a:rPr lang="en-US" sz="2000" i="1" dirty="0">
                <a:solidFill>
                  <a:schemeClr val="bg1"/>
                </a:solidFill>
                <a:latin typeface="Times New Roman" panose="02020603050405020304" pitchFamily="18" charset="0"/>
                <a:ea typeface="Calibri" panose="020F0502020204030204" pitchFamily="34" charset="0"/>
              </a:rPr>
              <a:t> </a:t>
            </a:r>
            <a:r>
              <a:rPr lang="en-US" sz="2000" i="1" dirty="0" err="1">
                <a:solidFill>
                  <a:schemeClr val="bg1"/>
                </a:solidFill>
              </a:rPr>
              <a:t>Tadqiqotlarni</a:t>
            </a:r>
            <a:r>
              <a:rPr lang="en-US" sz="2000" i="1" dirty="0">
                <a:solidFill>
                  <a:schemeClr val="bg1"/>
                </a:solidFill>
              </a:rPr>
              <a:t> </a:t>
            </a:r>
            <a:r>
              <a:rPr lang="en-US" sz="2000" i="1" dirty="0" err="1">
                <a:solidFill>
                  <a:schemeClr val="bg1"/>
                </a:solidFill>
              </a:rPr>
              <a:t>o`tkazish</a:t>
            </a:r>
            <a:r>
              <a:rPr lang="en-US" sz="2000" i="1" dirty="0">
                <a:solidFill>
                  <a:schemeClr val="bg1"/>
                </a:solidFill>
              </a:rPr>
              <a:t> </a:t>
            </a:r>
            <a:r>
              <a:rPr lang="en-US" sz="2000" i="1" dirty="0" err="1">
                <a:solidFill>
                  <a:schemeClr val="bg1"/>
                </a:solidFill>
              </a:rPr>
              <a:t>jarayonida</a:t>
            </a:r>
            <a:r>
              <a:rPr lang="en-US" sz="2000" i="1" dirty="0">
                <a:solidFill>
                  <a:schemeClr val="bg1"/>
                </a:solidFill>
              </a:rPr>
              <a:t> </a:t>
            </a:r>
            <a:r>
              <a:rPr lang="en-US" sz="2000" i="1" dirty="0" err="1">
                <a:solidFill>
                  <a:schemeClr val="bg1"/>
                </a:solidFill>
              </a:rPr>
              <a:t>fizik</a:t>
            </a:r>
            <a:r>
              <a:rPr lang="en-US" sz="2000" i="1" dirty="0">
                <a:solidFill>
                  <a:schemeClr val="bg1"/>
                </a:solidFill>
              </a:rPr>
              <a:t> </a:t>
            </a:r>
            <a:r>
              <a:rPr lang="en-US" sz="2000" i="1" dirty="0" err="1">
                <a:solidFill>
                  <a:schemeClr val="bg1"/>
                </a:solidFill>
              </a:rPr>
              <a:t>modellar</a:t>
            </a:r>
            <a:r>
              <a:rPr lang="en-US" sz="2000" i="1" dirty="0">
                <a:solidFill>
                  <a:schemeClr val="bg1"/>
                </a:solidFill>
              </a:rPr>
              <a:t> </a:t>
            </a:r>
            <a:r>
              <a:rPr lang="en-US" sz="2000" i="1" dirty="0" err="1">
                <a:solidFill>
                  <a:schemeClr val="bg1"/>
                </a:solidFill>
              </a:rPr>
              <a:t>ustida</a:t>
            </a:r>
            <a:r>
              <a:rPr lang="en-US" sz="2000" i="1" dirty="0">
                <a:solidFill>
                  <a:schemeClr val="bg1"/>
                </a:solidFill>
              </a:rPr>
              <a:t> </a:t>
            </a:r>
            <a:r>
              <a:rPr lang="en-US" sz="2000" i="1" dirty="0" err="1">
                <a:solidFill>
                  <a:schemeClr val="bg1"/>
                </a:solidFill>
              </a:rPr>
              <a:t>sinovlar</a:t>
            </a:r>
            <a:r>
              <a:rPr lang="en-US" sz="2000" i="1" dirty="0">
                <a:solidFill>
                  <a:schemeClr val="bg1"/>
                </a:solidFill>
              </a:rPr>
              <a:t> </a:t>
            </a:r>
            <a:r>
              <a:rPr lang="en-US" sz="2000" i="1" dirty="0" err="1">
                <a:solidFill>
                  <a:schemeClr val="bg1"/>
                </a:solidFill>
              </a:rPr>
              <a:t>o`tkazish</a:t>
            </a:r>
            <a:r>
              <a:rPr lang="en-US" sz="2000" i="1" dirty="0">
                <a:solidFill>
                  <a:schemeClr val="bg1"/>
                </a:solidFill>
              </a:rPr>
              <a:t> </a:t>
            </a:r>
            <a:r>
              <a:rPr lang="en-US" sz="2000" i="1" dirty="0" err="1">
                <a:solidFill>
                  <a:schemeClr val="bg1"/>
                </a:solidFill>
              </a:rPr>
              <a:t>qiyinligi</a:t>
            </a:r>
            <a:r>
              <a:rPr lang="en-US" sz="2000" i="1" dirty="0">
                <a:solidFill>
                  <a:schemeClr val="bg1"/>
                </a:solidFill>
              </a:rPr>
              <a:t> </a:t>
            </a:r>
            <a:r>
              <a:rPr lang="en-US" sz="2000" i="1" dirty="0" err="1">
                <a:solidFill>
                  <a:schemeClr val="bg1"/>
                </a:solidFill>
              </a:rPr>
              <a:t>sababli</a:t>
            </a:r>
            <a:r>
              <a:rPr lang="en-US" sz="2000" i="1" dirty="0">
                <a:solidFill>
                  <a:schemeClr val="bg1"/>
                </a:solidFill>
              </a:rPr>
              <a:t> </a:t>
            </a:r>
            <a:r>
              <a:rPr lang="en-US" sz="2000" i="1" dirty="0" err="1">
                <a:solidFill>
                  <a:schemeClr val="bg1"/>
                </a:solidFill>
              </a:rPr>
              <a:t>matematik</a:t>
            </a:r>
            <a:r>
              <a:rPr lang="en-US" sz="2000" i="1" dirty="0">
                <a:solidFill>
                  <a:schemeClr val="bg1"/>
                </a:solidFill>
              </a:rPr>
              <a:t> </a:t>
            </a:r>
            <a:r>
              <a:rPr lang="en-US" sz="2000" i="1" dirty="0" err="1">
                <a:solidFill>
                  <a:schemeClr val="bg1"/>
                </a:solidFill>
              </a:rPr>
              <a:t>modellar</a:t>
            </a:r>
            <a:r>
              <a:rPr lang="en-US" sz="2000" i="1" dirty="0">
                <a:solidFill>
                  <a:schemeClr val="bg1"/>
                </a:solidFill>
              </a:rPr>
              <a:t> </a:t>
            </a:r>
            <a:r>
              <a:rPr lang="en-US" sz="2000" i="1" dirty="0" err="1">
                <a:solidFill>
                  <a:schemeClr val="bg1"/>
                </a:solidFill>
              </a:rPr>
              <a:t>uztida</a:t>
            </a:r>
            <a:r>
              <a:rPr lang="en-US" sz="2000" i="1" dirty="0">
                <a:solidFill>
                  <a:schemeClr val="bg1"/>
                </a:solidFill>
              </a:rPr>
              <a:t> </a:t>
            </a:r>
            <a:r>
              <a:rPr lang="en-US" sz="2000" i="1" dirty="0" err="1">
                <a:solidFill>
                  <a:schemeClr val="bg1"/>
                </a:solidFill>
              </a:rPr>
              <a:t>izlanishlar</a:t>
            </a:r>
            <a:r>
              <a:rPr lang="en-US" sz="2000" i="1" dirty="0">
                <a:solidFill>
                  <a:schemeClr val="bg1"/>
                </a:solidFill>
              </a:rPr>
              <a:t> </a:t>
            </a:r>
            <a:r>
              <a:rPr lang="en-US" sz="2000" i="1" dirty="0" err="1">
                <a:solidFill>
                  <a:schemeClr val="bg1"/>
                </a:solidFill>
              </a:rPr>
              <a:t>olib</a:t>
            </a:r>
            <a:r>
              <a:rPr lang="en-US" sz="2000" i="1" dirty="0">
                <a:solidFill>
                  <a:schemeClr val="bg1"/>
                </a:solidFill>
              </a:rPr>
              <a:t> </a:t>
            </a:r>
            <a:r>
              <a:rPr lang="en-US" sz="2000" i="1" dirty="0" err="1">
                <a:solidFill>
                  <a:schemeClr val="bg1"/>
                </a:solidFill>
              </a:rPr>
              <a:t>borish</a:t>
            </a:r>
            <a:r>
              <a:rPr lang="en-US" sz="2000" i="1" dirty="0">
                <a:solidFill>
                  <a:schemeClr val="bg1"/>
                </a:solidFill>
              </a:rPr>
              <a:t> </a:t>
            </a:r>
            <a:r>
              <a:rPr lang="en-US" sz="2000" i="1" dirty="0" err="1">
                <a:solidFill>
                  <a:schemeClr val="bg1"/>
                </a:solidFill>
              </a:rPr>
              <a:t>o`rganiladi</a:t>
            </a:r>
            <a:r>
              <a:rPr lang="en-US" sz="2000" i="1" dirty="0" smtClean="0">
                <a:solidFill>
                  <a:schemeClr val="bg1"/>
                </a:solidFill>
              </a:rPr>
              <a:t>.</a:t>
            </a:r>
            <a:endParaRPr lang="ru-RU" sz="2000" i="1" dirty="0">
              <a:solidFill>
                <a:schemeClr val="bg1"/>
              </a:solidFill>
            </a:endParaRPr>
          </a:p>
        </p:txBody>
      </p:sp>
    </p:spTree>
    <p:extLst>
      <p:ext uri="{BB962C8B-B14F-4D97-AF65-F5344CB8AC3E}">
        <p14:creationId xmlns:p14="http://schemas.microsoft.com/office/powerpoint/2010/main" val="3040015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850" y="257175"/>
            <a:ext cx="11182350" cy="5117411"/>
          </a:xfrm>
        </p:spPr>
        <p:txBody>
          <a:bodyPr>
            <a:noAutofit/>
          </a:bodyPr>
          <a:lstStyle/>
          <a:p>
            <a:pPr marL="0" indent="0" algn="just">
              <a:spcBef>
                <a:spcPts val="0"/>
              </a:spcBef>
              <a:spcAft>
                <a:spcPts val="0"/>
              </a:spcAft>
              <a:buNone/>
            </a:pPr>
            <a:r>
              <a:rPr lang="en-US" sz="2400" b="1" dirty="0" smtClean="0">
                <a:latin typeface="Times New Roman" panose="02020603050405020304" pitchFamily="18" charset="0"/>
                <a:ea typeface="Calibri" panose="020F0502020204030204" pitchFamily="34" charset="0"/>
              </a:rPr>
              <a:t>9</a:t>
            </a:r>
            <a:r>
              <a:rPr lang="de-DE" sz="2400" b="1" dirty="0" smtClean="0">
                <a:latin typeface="Times New Roman" panose="02020603050405020304" pitchFamily="18" charset="0"/>
                <a:ea typeface="Calibri" panose="020F0502020204030204" pitchFamily="34" charset="0"/>
              </a:rPr>
              <a:t>-MAVZU</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Matematik</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modellarni</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qurish</a:t>
            </a:r>
            <a:r>
              <a:rPr lang="de-DE" sz="2400" b="1" dirty="0">
                <a:latin typeface="Times New Roman" panose="02020603050405020304" pitchFamily="18" charset="0"/>
                <a:ea typeface="Calibri" panose="020F0502020204030204" pitchFamily="34" charset="0"/>
              </a:rPr>
              <a:t> </a:t>
            </a:r>
            <a:r>
              <a:rPr lang="de-DE" sz="2400" b="1" dirty="0" err="1">
                <a:latin typeface="Times New Roman" panose="02020603050405020304" pitchFamily="18" charset="0"/>
                <a:ea typeface="Calibri" panose="020F0502020204030204" pitchFamily="34" charset="0"/>
              </a:rPr>
              <a:t>usullari</a:t>
            </a:r>
            <a:endParaRPr lang="de-DE" sz="2400" b="1" dirty="0">
              <a:latin typeface="Times New Roman" panose="02020603050405020304" pitchFamily="18" charset="0"/>
              <a:ea typeface="Calibri" panose="020F0502020204030204" pitchFamily="34" charset="0"/>
            </a:endParaRPr>
          </a:p>
          <a:p>
            <a:pPr marL="0" indent="0" algn="ctr">
              <a:lnSpc>
                <a:spcPct val="100000"/>
              </a:lnSpc>
              <a:spcBef>
                <a:spcPts val="0"/>
              </a:spcBef>
              <a:spcAft>
                <a:spcPts val="0"/>
              </a:spcAft>
              <a:buNone/>
            </a:pPr>
            <a:endParaRPr lang="de-DE" sz="2400" b="1" dirty="0" smtClean="0">
              <a:latin typeface="Times New Roman" panose="02020603050405020304" pitchFamily="18" charset="0"/>
              <a:ea typeface="Calibri" panose="020F0502020204030204" pitchFamily="34" charset="0"/>
            </a:endParaRPr>
          </a:p>
          <a:p>
            <a:pPr marL="0" indent="0" algn="ctr">
              <a:lnSpc>
                <a:spcPct val="100000"/>
              </a:lnSpc>
              <a:spcBef>
                <a:spcPts val="0"/>
              </a:spcBef>
              <a:spcAft>
                <a:spcPts val="0"/>
              </a:spcAft>
              <a:buNone/>
            </a:pPr>
            <a:r>
              <a:rPr lang="de-DE" sz="2400" b="1" dirty="0" smtClean="0">
                <a:latin typeface="Times New Roman" panose="02020603050405020304" pitchFamily="18" charset="0"/>
                <a:ea typeface="Calibri" panose="020F0502020204030204" pitchFamily="34" charset="0"/>
              </a:rPr>
              <a:t>    </a:t>
            </a:r>
            <a:r>
              <a:rPr lang="de-DE" sz="2400" b="1" dirty="0" err="1" smtClean="0">
                <a:latin typeface="Times New Roman" panose="02020603050405020304" pitchFamily="18" charset="0"/>
                <a:ea typeface="Calibri" panose="020F0502020204030204" pitchFamily="34" charset="0"/>
              </a:rPr>
              <a:t>Reja</a:t>
            </a:r>
            <a:r>
              <a:rPr lang="de-DE" sz="2400" b="1" dirty="0">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tabLst>
                <a:tab pos="447675" algn="l"/>
              </a:tabLst>
            </a:pPr>
            <a:r>
              <a:rPr lang="en-US" sz="2400" b="1" dirty="0">
                <a:solidFill>
                  <a:srgbClr val="000000"/>
                </a:solidFill>
                <a:latin typeface="Times New Roman" panose="02020603050405020304" pitchFamily="18" charset="0"/>
                <a:ea typeface="Calibri" panose="020F0502020204030204" pitchFamily="34" charset="0"/>
              </a:rPr>
              <a:t>1.	</a:t>
            </a:r>
            <a:r>
              <a:rPr lang="en-US" sz="2400" b="1" dirty="0" err="1">
                <a:solidFill>
                  <a:srgbClr val="000000"/>
                </a:solidFill>
                <a:latin typeface="Times New Roman" panose="02020603050405020304" pitchFamily="18" charset="0"/>
                <a:ea typeface="Calibri" panose="020F0502020204030204" pitchFamily="34" charset="0"/>
              </a:rPr>
              <a:t>Modellash</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turlari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va</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usullari</a:t>
            </a:r>
            <a:r>
              <a:rPr lang="en-US" sz="2400" b="1" dirty="0">
                <a:solidFill>
                  <a:srgbClr val="000000"/>
                </a:solidFill>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tabLst>
                <a:tab pos="447675" algn="l"/>
              </a:tabLst>
            </a:pPr>
            <a:r>
              <a:rPr lang="en-US" sz="2400" b="1" dirty="0">
                <a:solidFill>
                  <a:srgbClr val="000000"/>
                </a:solidFill>
                <a:latin typeface="Times New Roman" panose="02020603050405020304" pitchFamily="18" charset="0"/>
                <a:ea typeface="Calibri" panose="020F0502020204030204" pitchFamily="34" charset="0"/>
              </a:rPr>
              <a:t>2.	</a:t>
            </a:r>
            <a:r>
              <a:rPr lang="en-US" sz="2400" b="1" dirty="0" err="1">
                <a:solidFill>
                  <a:srgbClr val="000000"/>
                </a:solidFill>
                <a:latin typeface="Times New Roman" panose="02020603050405020304" pitchFamily="18" charset="0"/>
                <a:ea typeface="Calibri" panose="020F0502020204030204" pitchFamily="34" charset="0"/>
              </a:rPr>
              <a:t>Matematik</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modellashning</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mohiyati</a:t>
            </a:r>
            <a:endParaRPr lang="en-US" sz="2400" b="1" dirty="0">
              <a:solidFill>
                <a:srgbClr val="000000"/>
              </a:solidFill>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tabLst>
                <a:tab pos="447675" algn="l"/>
              </a:tabLst>
            </a:pPr>
            <a:r>
              <a:rPr lang="en-US" sz="2400" b="1" dirty="0">
                <a:solidFill>
                  <a:srgbClr val="000000"/>
                </a:solidFill>
                <a:latin typeface="Times New Roman" panose="02020603050405020304" pitchFamily="18" charset="0"/>
                <a:ea typeface="Calibri" panose="020F0502020204030204" pitchFamily="34" charset="0"/>
              </a:rPr>
              <a:t>3.	</a:t>
            </a:r>
            <a:r>
              <a:rPr lang="en-US" sz="2400" b="1" dirty="0" err="1">
                <a:solidFill>
                  <a:srgbClr val="000000"/>
                </a:solidFill>
                <a:latin typeface="Times New Roman" panose="02020603050405020304" pitchFamily="18" charset="0"/>
                <a:ea typeface="Calibri" panose="020F0502020204030204" pitchFamily="34" charset="0"/>
              </a:rPr>
              <a:t>Mashinalardagi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murakkab</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jarayonlarni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modellashni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osonlashtiruvchi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chekli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ayirmalar</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usuli</a:t>
            </a:r>
            <a:endParaRPr lang="en-US" sz="2400" b="1" dirty="0">
              <a:solidFill>
                <a:srgbClr val="000000"/>
              </a:solidFill>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tabLst>
                <a:tab pos="447675" algn="l"/>
              </a:tabLst>
            </a:pPr>
            <a:r>
              <a:rPr lang="en-US" sz="2400" b="1" dirty="0">
                <a:solidFill>
                  <a:srgbClr val="000000"/>
                </a:solidFill>
                <a:latin typeface="Times New Roman" panose="02020603050405020304" pitchFamily="18" charset="0"/>
                <a:ea typeface="Calibri" panose="020F0502020204030204" pitchFamily="34" charset="0"/>
              </a:rPr>
              <a:t>4.	</a:t>
            </a:r>
            <a:r>
              <a:rPr lang="en-US" sz="2400" b="1" dirty="0" err="1">
                <a:solidFill>
                  <a:srgbClr val="000000"/>
                </a:solidFill>
                <a:latin typeface="Times New Roman" panose="02020603050405020304" pitchFamily="18" charset="0"/>
                <a:ea typeface="Calibri" panose="020F0502020204030204" pitchFamily="34" charset="0"/>
              </a:rPr>
              <a:t>Matematik</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modellarni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qurish</a:t>
            </a:r>
            <a:endParaRPr lang="en-US" sz="2400" b="1" dirty="0">
              <a:solidFill>
                <a:srgbClr val="000000"/>
              </a:solidFill>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pPr>
            <a:endParaRPr lang="en-US" sz="2400" b="1" dirty="0" smtClean="0">
              <a:solidFill>
                <a:srgbClr val="000000"/>
              </a:solidFill>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pPr>
            <a:r>
              <a:rPr lang="en-US" sz="2400" b="1" dirty="0" err="1" smtClean="0">
                <a:solidFill>
                  <a:srgbClr val="000000"/>
                </a:solidFill>
                <a:latin typeface="Times New Roman" panose="02020603050405020304" pitchFamily="18" charset="0"/>
                <a:ea typeface="Calibri" panose="020F0502020204030204" pitchFamily="34" charset="0"/>
              </a:rPr>
              <a:t>Tayanch</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iboralar</a:t>
            </a:r>
            <a:r>
              <a:rPr lang="en-US" sz="2400" b="1" dirty="0" smtClean="0">
                <a:solidFill>
                  <a:srgbClr val="000000"/>
                </a:solidFill>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pPr>
            <a:r>
              <a:rPr lang="en-US" sz="2400" i="1" dirty="0" err="1" smtClean="0">
                <a:latin typeface="Times New Roman" panose="02020603050405020304" pitchFamily="18" charset="0"/>
                <a:ea typeface="Times New Roman" panose="02020603050405020304" pitchFamily="18" charset="0"/>
              </a:rPr>
              <a:t>Modellash</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matematik</a:t>
            </a:r>
            <a:r>
              <a:rPr lang="en-US" sz="2400" i="1" dirty="0" smtClean="0">
                <a:latin typeface="Times New Roman" panose="02020603050405020304" pitchFamily="18" charset="0"/>
                <a:ea typeface="Times New Roman" panose="02020603050405020304" pitchFamily="18" charset="0"/>
              </a:rPr>
              <a:t> model, </a:t>
            </a:r>
            <a:r>
              <a:rPr lang="en-US" sz="2400" i="1" dirty="0" err="1" smtClean="0">
                <a:latin typeface="Times New Roman" panose="02020603050405020304" pitchFamily="18" charset="0"/>
                <a:ea typeface="Times New Roman" panose="02020603050405020304" pitchFamily="18" charset="0"/>
              </a:rPr>
              <a:t>fizik</a:t>
            </a:r>
            <a:r>
              <a:rPr lang="en-US" sz="2400" i="1" dirty="0" smtClean="0">
                <a:latin typeface="Times New Roman" panose="02020603050405020304" pitchFamily="18" charset="0"/>
                <a:ea typeface="Times New Roman" panose="02020603050405020304" pitchFamily="18" charset="0"/>
              </a:rPr>
              <a:t> model, </a:t>
            </a:r>
            <a:r>
              <a:rPr lang="en-US" sz="2400" i="1" dirty="0" err="1" smtClean="0">
                <a:latin typeface="Times New Roman" panose="02020603050405020304" pitchFamily="18" charset="0"/>
                <a:ea typeface="Times New Roman" panose="02020603050405020304" pitchFamily="18" charset="0"/>
              </a:rPr>
              <a:t>chekli</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usullar</a:t>
            </a:r>
            <a:r>
              <a:rPr lang="en-US" sz="2400" i="1" dirty="0" smtClean="0">
                <a:latin typeface="Times New Roman" panose="02020603050405020304" pitchFamily="18" charset="0"/>
                <a:ea typeface="Times New Roman" panose="02020603050405020304" pitchFamily="18" charset="0"/>
              </a:rPr>
              <a:t>, model </a:t>
            </a:r>
            <a:r>
              <a:rPr lang="en-US" sz="2400" i="1" dirty="0" err="1" smtClean="0">
                <a:latin typeface="Times New Roman" panose="02020603050405020304" pitchFamily="18" charset="0"/>
                <a:ea typeface="Times New Roman" panose="02020603050405020304" pitchFamily="18" charset="0"/>
              </a:rPr>
              <a:t>qurish</a:t>
            </a:r>
            <a:r>
              <a:rPr lang="en-US" sz="2400" i="1" dirty="0" smtClean="0">
                <a:latin typeface="Times New Roman" panose="02020603050405020304" pitchFamily="18" charset="0"/>
                <a:ea typeface="Times New Roman" panose="02020603050405020304" pitchFamily="18" charset="0"/>
              </a:rPr>
              <a:t>, mod-el </a:t>
            </a:r>
            <a:r>
              <a:rPr lang="en-US" sz="2400" i="1" dirty="0" err="1" smtClean="0">
                <a:latin typeface="Times New Roman" panose="02020603050405020304" pitchFamily="18" charset="0"/>
                <a:ea typeface="Times New Roman" panose="02020603050405020304" pitchFamily="18" charset="0"/>
              </a:rPr>
              <a:t>adekvatligi</a:t>
            </a:r>
            <a:r>
              <a:rPr lang="en-US" sz="2400" i="1" dirty="0" smtClean="0">
                <a:latin typeface="Times New Roman" panose="02020603050405020304" pitchFamily="18" charset="0"/>
                <a:ea typeface="Times New Roman" panose="02020603050405020304" pitchFamily="18" charset="0"/>
              </a:rPr>
              <a:t>,   Monte-</a:t>
            </a:r>
            <a:r>
              <a:rPr lang="en-US" sz="2400" i="1" dirty="0" err="1" smtClean="0">
                <a:latin typeface="Times New Roman" panose="02020603050405020304" pitchFamily="18" charset="0"/>
                <a:ea typeface="Times New Roman" panose="02020603050405020304" pitchFamily="18" charset="0"/>
              </a:rPr>
              <a:t>Karlo</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usuli</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Nyuton</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qonuni</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Fur’e</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qonuni</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Fik</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qonuni</a:t>
            </a:r>
            <a:r>
              <a:rPr lang="en-US" sz="2400" i="1" dirty="0" smtClean="0">
                <a:latin typeface="Times New Roman" panose="02020603050405020304" pitchFamily="18" charset="0"/>
                <a:ea typeface="Times New Roman" panose="02020603050405020304" pitchFamily="18" charset="0"/>
              </a:rPr>
              <a:t>, Om </a:t>
            </a:r>
            <a:r>
              <a:rPr lang="en-US" sz="2400" i="1" dirty="0" err="1" smtClean="0">
                <a:latin typeface="Times New Roman" panose="02020603050405020304" pitchFamily="18" charset="0"/>
                <a:ea typeface="Times New Roman" panose="02020603050405020304" pitchFamily="18" charset="0"/>
              </a:rPr>
              <a:t>qonuni</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taqsimlangan</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parametrli</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modellar</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to’plangan</a:t>
            </a:r>
            <a:r>
              <a:rPr lang="en-US" sz="2400" i="1" dirty="0" smtClean="0">
                <a:latin typeface="Times New Roman" panose="02020603050405020304" pitchFamily="18" charset="0"/>
                <a:ea typeface="Times New Roman" panose="02020603050405020304" pitchFamily="18" charset="0"/>
              </a:rPr>
              <a:t> para-</a:t>
            </a:r>
            <a:r>
              <a:rPr lang="en-US" sz="2400" i="1" dirty="0" err="1" smtClean="0">
                <a:latin typeface="Times New Roman" panose="02020603050405020304" pitchFamily="18" charset="0"/>
                <a:ea typeface="Times New Roman" panose="02020603050405020304" pitchFamily="18" charset="0"/>
              </a:rPr>
              <a:t>metrli</a:t>
            </a:r>
            <a:r>
              <a:rPr lang="en-US" sz="2400" i="1" dirty="0" smtClean="0">
                <a:latin typeface="Times New Roman" panose="02020603050405020304" pitchFamily="18" charset="0"/>
                <a:ea typeface="Times New Roman" panose="02020603050405020304" pitchFamily="18" charset="0"/>
              </a:rPr>
              <a:t> </a:t>
            </a:r>
            <a:r>
              <a:rPr lang="en-US" sz="2400" i="1" dirty="0" err="1" smtClean="0">
                <a:latin typeface="Times New Roman" panose="02020603050405020304" pitchFamily="18" charset="0"/>
                <a:ea typeface="Times New Roman" panose="02020603050405020304" pitchFamily="18" charset="0"/>
              </a:rPr>
              <a:t>modellar</a:t>
            </a:r>
            <a:r>
              <a:rPr lang="en-US" sz="2400" i="1" dirty="0" smtClean="0">
                <a:latin typeface="Times New Roman" panose="02020603050405020304" pitchFamily="18" charset="0"/>
                <a:ea typeface="Times New Roman" panose="02020603050405020304" pitchFamily="18" charset="0"/>
              </a:rPr>
              <a:t>. </a:t>
            </a:r>
            <a:endParaRPr lang="ru-RU" sz="2400" i="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14987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3875" y="238126"/>
            <a:ext cx="10991850" cy="771524"/>
          </a:xfrm>
        </p:spPr>
        <p:txBody>
          <a:bodyPr>
            <a:noAutofit/>
          </a:bodyPr>
          <a:lstStyle/>
          <a:p>
            <a:pPr lvl="0" algn="ctr">
              <a:lnSpc>
                <a:spcPct val="100000"/>
              </a:lnSpc>
            </a:pPr>
            <a:r>
              <a:rPr lang="en-US" sz="3800" b="1" dirty="0" smtClean="0"/>
              <a:t>1</a:t>
            </a:r>
            <a:r>
              <a:rPr lang="en-US" sz="3800" b="1" dirty="0"/>
              <a:t>.	MODELLASH TURLARI VA USULLARI</a:t>
            </a:r>
            <a:endParaRPr lang="ru-RU" sz="3800" dirty="0"/>
          </a:p>
        </p:txBody>
      </p:sp>
      <p:sp>
        <p:nvSpPr>
          <p:cNvPr id="3" name="Объект 2"/>
          <p:cNvSpPr>
            <a:spLocks noGrp="1"/>
          </p:cNvSpPr>
          <p:nvPr>
            <p:ph sz="quarter" idx="13"/>
          </p:nvPr>
        </p:nvSpPr>
        <p:spPr>
          <a:xfrm>
            <a:off x="276225" y="1314451"/>
            <a:ext cx="11239500" cy="4391024"/>
          </a:xfrm>
        </p:spPr>
        <p:txBody>
          <a:bodyPr>
            <a:noAutofit/>
          </a:bodyPr>
          <a:lstStyle/>
          <a:p>
            <a:pPr marL="0" indent="542925" algn="just">
              <a:lnSpc>
                <a:spcPct val="100000"/>
              </a:lnSpc>
              <a:spcBef>
                <a:spcPts val="0"/>
              </a:spcBef>
              <a:spcAft>
                <a:spcPts val="0"/>
              </a:spcAft>
              <a:buNone/>
            </a:pPr>
            <a:r>
              <a:rPr lang="en-US" sz="2800" dirty="0" err="1"/>
              <a:t>Oxirgi</a:t>
            </a:r>
            <a:r>
              <a:rPr lang="en-US" sz="2800" dirty="0"/>
              <a:t> </a:t>
            </a:r>
            <a:r>
              <a:rPr lang="en-US" sz="2800" dirty="0" err="1"/>
              <a:t>yillarda</a:t>
            </a:r>
            <a:r>
              <a:rPr lang="en-US" sz="2800" dirty="0"/>
              <a:t> </a:t>
            </a:r>
            <a:r>
              <a:rPr lang="en-US" sz="2800" dirty="0" err="1"/>
              <a:t>mashina</a:t>
            </a:r>
            <a:r>
              <a:rPr lang="en-US" sz="2800" dirty="0"/>
              <a:t> </a:t>
            </a:r>
            <a:r>
              <a:rPr lang="en-US" sz="2800" dirty="0" err="1"/>
              <a:t>va</a:t>
            </a:r>
            <a:r>
              <a:rPr lang="en-US" sz="2800" dirty="0"/>
              <a:t> </a:t>
            </a:r>
            <a:r>
              <a:rPr lang="en-US" sz="2800" dirty="0" err="1"/>
              <a:t>mexanizmlarni</a:t>
            </a:r>
            <a:r>
              <a:rPr lang="en-US" sz="2800" dirty="0"/>
              <a:t> </a:t>
            </a:r>
            <a:r>
              <a:rPr lang="en-US" sz="2800" dirty="0" err="1"/>
              <a:t>loyihalash</a:t>
            </a:r>
            <a:r>
              <a:rPr lang="en-US" sz="2800" dirty="0"/>
              <a:t> </a:t>
            </a:r>
            <a:r>
              <a:rPr lang="en-US" sz="2800" dirty="0" err="1"/>
              <a:t>jarayoni</a:t>
            </a:r>
            <a:r>
              <a:rPr lang="en-US" sz="2800" dirty="0"/>
              <a:t> </a:t>
            </a:r>
            <a:r>
              <a:rPr lang="en-US" sz="2800" dirty="0" err="1"/>
              <a:t>va</a:t>
            </a:r>
            <a:r>
              <a:rPr lang="en-US" sz="2800" dirty="0"/>
              <a:t> </a:t>
            </a:r>
            <a:r>
              <a:rPr lang="en-US" sz="2800" dirty="0" err="1"/>
              <a:t>uni</a:t>
            </a:r>
            <a:r>
              <a:rPr lang="en-US" sz="2800" dirty="0"/>
              <a:t> </a:t>
            </a:r>
            <a:r>
              <a:rPr lang="en-US" sz="2800" dirty="0" err="1"/>
              <a:t>hisoblashga</a:t>
            </a:r>
            <a:r>
              <a:rPr lang="en-US" sz="2800" dirty="0"/>
              <a:t> </a:t>
            </a:r>
            <a:r>
              <a:rPr lang="en-US" sz="2800" dirty="0" err="1"/>
              <a:t>yondoshish</a:t>
            </a:r>
            <a:r>
              <a:rPr lang="en-US" sz="2800" dirty="0"/>
              <a:t> </a:t>
            </a:r>
            <a:r>
              <a:rPr lang="en-US" sz="2800" dirty="0" err="1"/>
              <a:t>tubdan</a:t>
            </a:r>
            <a:r>
              <a:rPr lang="en-US" sz="2800" dirty="0"/>
              <a:t> </a:t>
            </a:r>
            <a:r>
              <a:rPr lang="en-US" sz="2800" dirty="0" err="1"/>
              <a:t>o’zgarib</a:t>
            </a:r>
            <a:r>
              <a:rPr lang="en-US" sz="2800" dirty="0"/>
              <a:t> </a:t>
            </a:r>
            <a:r>
              <a:rPr lang="en-US" sz="2800" dirty="0" err="1"/>
              <a:t>bormoqda</a:t>
            </a:r>
            <a:r>
              <a:rPr lang="en-US" sz="2800" dirty="0"/>
              <a:t>. </a:t>
            </a:r>
            <a:r>
              <a:rPr lang="en-US" sz="2800" dirty="0" err="1"/>
              <a:t>Optimallashtirish</a:t>
            </a:r>
            <a:r>
              <a:rPr lang="en-US" sz="2800" dirty="0"/>
              <a:t> </a:t>
            </a:r>
            <a:r>
              <a:rPr lang="en-US" sz="2800" dirty="0" err="1"/>
              <a:t>usullari</a:t>
            </a:r>
            <a:r>
              <a:rPr lang="en-US" sz="2800" dirty="0"/>
              <a:t> </a:t>
            </a:r>
            <a:r>
              <a:rPr lang="en-US" sz="2800" dirty="0" err="1"/>
              <a:t>nafaqat</a:t>
            </a:r>
            <a:r>
              <a:rPr lang="en-US" sz="2800" dirty="0"/>
              <a:t> </a:t>
            </a:r>
            <a:r>
              <a:rPr lang="en-US" sz="2800" dirty="0" err="1"/>
              <a:t>eng</a:t>
            </a:r>
            <a:r>
              <a:rPr lang="en-US" sz="2800" dirty="0"/>
              <a:t> </a:t>
            </a:r>
            <a:r>
              <a:rPr lang="en-US" sz="2800" dirty="0" err="1"/>
              <a:t>ma’qul</a:t>
            </a:r>
            <a:r>
              <a:rPr lang="en-US" sz="2800" dirty="0"/>
              <a:t> </a:t>
            </a:r>
            <a:r>
              <a:rPr lang="en-US" sz="2800" dirty="0" err="1"/>
              <a:t>konstruktsiya</a:t>
            </a:r>
            <a:r>
              <a:rPr lang="en-US" sz="2800" dirty="0"/>
              <a:t> </a:t>
            </a:r>
            <a:r>
              <a:rPr lang="en-US" sz="2800" dirty="0" err="1"/>
              <a:t>yechimini</a:t>
            </a:r>
            <a:r>
              <a:rPr lang="en-US" sz="2800" dirty="0"/>
              <a:t> </a:t>
            </a:r>
            <a:r>
              <a:rPr lang="en-US" sz="2800" dirty="0" err="1"/>
              <a:t>tanlash</a:t>
            </a:r>
            <a:r>
              <a:rPr lang="en-US" sz="2800" dirty="0"/>
              <a:t>, </a:t>
            </a:r>
            <a:r>
              <a:rPr lang="en-US" sz="2800" dirty="0" err="1"/>
              <a:t>balki</a:t>
            </a:r>
            <a:r>
              <a:rPr lang="en-US" sz="2800" dirty="0"/>
              <a:t> </a:t>
            </a:r>
            <a:r>
              <a:rPr lang="en-US" sz="2800" dirty="0" err="1"/>
              <a:t>loyihalash</a:t>
            </a:r>
            <a:r>
              <a:rPr lang="en-US" sz="2800" dirty="0"/>
              <a:t> </a:t>
            </a:r>
            <a:r>
              <a:rPr lang="en-US" sz="2800" dirty="0" err="1"/>
              <a:t>jarayonining</a:t>
            </a:r>
            <a:r>
              <a:rPr lang="en-US" sz="2800" dirty="0"/>
              <a:t> </a:t>
            </a:r>
            <a:r>
              <a:rPr lang="en-US" sz="2800" dirty="0" err="1"/>
              <a:t>o’zini</a:t>
            </a:r>
            <a:r>
              <a:rPr lang="en-US" sz="2800" dirty="0"/>
              <a:t> ham </a:t>
            </a:r>
            <a:r>
              <a:rPr lang="en-US" sz="2800" dirty="0" err="1"/>
              <a:t>optimallash</a:t>
            </a:r>
            <a:r>
              <a:rPr lang="en-US" sz="2800" dirty="0"/>
              <a:t> </a:t>
            </a:r>
            <a:r>
              <a:rPr lang="en-US" sz="2800" dirty="0" err="1"/>
              <a:t>maqsadida</a:t>
            </a:r>
            <a:r>
              <a:rPr lang="en-US" sz="2800" dirty="0"/>
              <a:t> </a:t>
            </a:r>
            <a:r>
              <a:rPr lang="en-US" sz="2800" dirty="0" err="1"/>
              <a:t>loyihalash</a:t>
            </a:r>
            <a:r>
              <a:rPr lang="en-US" sz="2800" dirty="0"/>
              <a:t> </a:t>
            </a:r>
            <a:r>
              <a:rPr lang="en-US" sz="2800" dirty="0" err="1"/>
              <a:t>jarayonining</a:t>
            </a:r>
            <a:r>
              <a:rPr lang="en-US" sz="2800" dirty="0"/>
              <a:t> </a:t>
            </a:r>
            <a:r>
              <a:rPr lang="en-US" sz="2800" dirty="0" err="1"/>
              <a:t>zaruriy</a:t>
            </a:r>
            <a:r>
              <a:rPr lang="en-US" sz="2800" dirty="0"/>
              <a:t> </a:t>
            </a:r>
            <a:r>
              <a:rPr lang="en-US" sz="2800" dirty="0" err="1"/>
              <a:t>va</a:t>
            </a:r>
            <a:r>
              <a:rPr lang="en-US" sz="2800" dirty="0"/>
              <a:t> </a:t>
            </a:r>
            <a:r>
              <a:rPr lang="en-US" sz="2800" dirty="0" err="1"/>
              <a:t>ajralmas</a:t>
            </a:r>
            <a:r>
              <a:rPr lang="en-US" sz="2800" dirty="0"/>
              <a:t> </a:t>
            </a:r>
            <a:r>
              <a:rPr lang="en-US" sz="2800" dirty="0" err="1"/>
              <a:t>bir</a:t>
            </a:r>
            <a:r>
              <a:rPr lang="en-US" sz="2800" dirty="0"/>
              <a:t> </a:t>
            </a:r>
            <a:r>
              <a:rPr lang="en-US" sz="2800" dirty="0" err="1"/>
              <a:t>qismi</a:t>
            </a:r>
            <a:r>
              <a:rPr lang="en-US" sz="2800" dirty="0"/>
              <a:t> </a:t>
            </a:r>
            <a:r>
              <a:rPr lang="en-US" sz="2800" dirty="0" err="1"/>
              <a:t>bo’lib</a:t>
            </a:r>
            <a:r>
              <a:rPr lang="en-US" sz="2800" dirty="0"/>
              <a:t> </a:t>
            </a:r>
            <a:r>
              <a:rPr lang="en-US" sz="2800" dirty="0" err="1"/>
              <a:t>qolmoqda</a:t>
            </a:r>
            <a:r>
              <a:rPr lang="en-US" sz="2800" dirty="0"/>
              <a:t>.</a:t>
            </a:r>
          </a:p>
          <a:p>
            <a:pPr marL="0" indent="542925" algn="just">
              <a:lnSpc>
                <a:spcPct val="100000"/>
              </a:lnSpc>
              <a:spcBef>
                <a:spcPts val="0"/>
              </a:spcBef>
              <a:spcAft>
                <a:spcPts val="0"/>
              </a:spcAft>
              <a:buNone/>
            </a:pPr>
            <a:r>
              <a:rPr lang="en-US" sz="2800" dirty="0" err="1"/>
              <a:t>Kompyuterlarni</a:t>
            </a:r>
            <a:r>
              <a:rPr lang="en-US" sz="2800" dirty="0"/>
              <a:t> </a:t>
            </a:r>
            <a:r>
              <a:rPr lang="en-US" sz="2800" dirty="0" err="1"/>
              <a:t>keng</a:t>
            </a:r>
            <a:r>
              <a:rPr lang="en-US" sz="2800" dirty="0"/>
              <a:t> </a:t>
            </a:r>
            <a:r>
              <a:rPr lang="en-US" sz="2800" dirty="0" err="1"/>
              <a:t>ko’lamda</a:t>
            </a:r>
            <a:r>
              <a:rPr lang="en-US" sz="2800" dirty="0"/>
              <a:t> </a:t>
            </a:r>
            <a:r>
              <a:rPr lang="en-US" sz="2800" dirty="0" err="1"/>
              <a:t>qo’llash</a:t>
            </a:r>
            <a:r>
              <a:rPr lang="en-US" sz="2800" dirty="0"/>
              <a:t> </a:t>
            </a:r>
            <a:r>
              <a:rPr lang="en-US" sz="2800" dirty="0" err="1"/>
              <a:t>hisoblash</a:t>
            </a:r>
            <a:r>
              <a:rPr lang="en-US" sz="2800" dirty="0"/>
              <a:t> </a:t>
            </a:r>
            <a:r>
              <a:rPr lang="en-US" sz="2800" dirty="0" err="1"/>
              <a:t>usullarini</a:t>
            </a:r>
            <a:r>
              <a:rPr lang="en-US" sz="2800" dirty="0"/>
              <a:t> </a:t>
            </a:r>
            <a:r>
              <a:rPr lang="en-US" sz="2800" dirty="0" err="1"/>
              <a:t>o’zgartirdi</a:t>
            </a:r>
            <a:r>
              <a:rPr lang="en-US" sz="2800" dirty="0"/>
              <a:t>, ma-</a:t>
            </a:r>
            <a:r>
              <a:rPr lang="en-US" sz="2800" dirty="0" err="1"/>
              <a:t>tematik</a:t>
            </a:r>
            <a:r>
              <a:rPr lang="en-US" sz="2800" dirty="0"/>
              <a:t> </a:t>
            </a:r>
            <a:r>
              <a:rPr lang="en-US" sz="2800" dirty="0" err="1"/>
              <a:t>modellarni</a:t>
            </a:r>
            <a:r>
              <a:rPr lang="en-US" sz="2800" dirty="0"/>
              <a:t> </a:t>
            </a:r>
            <a:r>
              <a:rPr lang="en-US" sz="2800" dirty="0" err="1"/>
              <a:t>zamonaviy</a:t>
            </a:r>
            <a:r>
              <a:rPr lang="en-US" sz="2800" dirty="0"/>
              <a:t> </a:t>
            </a:r>
            <a:r>
              <a:rPr lang="en-US" sz="2800" dirty="0" err="1"/>
              <a:t>taxlil</a:t>
            </a:r>
            <a:r>
              <a:rPr lang="en-US" sz="2800" dirty="0"/>
              <a:t> </a:t>
            </a:r>
            <a:r>
              <a:rPr lang="en-US" sz="2800" dirty="0" err="1"/>
              <a:t>va</a:t>
            </a:r>
            <a:r>
              <a:rPr lang="en-US" sz="2800" dirty="0"/>
              <a:t> </a:t>
            </a:r>
            <a:r>
              <a:rPr lang="en-US" sz="2800" dirty="0" err="1"/>
              <a:t>oldindan</a:t>
            </a:r>
            <a:r>
              <a:rPr lang="en-US" sz="2800" dirty="0"/>
              <a:t> </a:t>
            </a:r>
            <a:r>
              <a:rPr lang="en-US" sz="2800" dirty="0" err="1"/>
              <a:t>aniqlash</a:t>
            </a:r>
            <a:r>
              <a:rPr lang="en-US" sz="2800" dirty="0"/>
              <a:t> </a:t>
            </a:r>
            <a:r>
              <a:rPr lang="en-US" sz="2800" dirty="0" err="1"/>
              <a:t>usullarining</a:t>
            </a:r>
            <a:r>
              <a:rPr lang="en-US" sz="2800" dirty="0"/>
              <a:t> </a:t>
            </a:r>
            <a:r>
              <a:rPr lang="en-US" sz="2800" dirty="0" err="1"/>
              <a:t>asosi</a:t>
            </a:r>
            <a:r>
              <a:rPr lang="en-US" sz="2800" dirty="0"/>
              <a:t> </a:t>
            </a:r>
            <a:r>
              <a:rPr lang="en-US" sz="2800" dirty="0" err="1"/>
              <a:t>qilib</a:t>
            </a:r>
            <a:r>
              <a:rPr lang="en-US" sz="2800" dirty="0"/>
              <a:t> </a:t>
            </a:r>
            <a:r>
              <a:rPr lang="en-US" sz="2800" dirty="0" err="1"/>
              <a:t>qo’ydi</a:t>
            </a:r>
            <a:r>
              <a:rPr lang="en-US" sz="2800" dirty="0" smtClean="0"/>
              <a:t>.</a:t>
            </a:r>
            <a:endParaRPr lang="en-US" sz="2800" dirty="0"/>
          </a:p>
        </p:txBody>
      </p:sp>
    </p:spTree>
    <p:extLst>
      <p:ext uri="{BB962C8B-B14F-4D97-AF65-F5344CB8AC3E}">
        <p14:creationId xmlns:p14="http://schemas.microsoft.com/office/powerpoint/2010/main" val="193602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323850" y="506016"/>
            <a:ext cx="11068050" cy="4832092"/>
          </a:xfrm>
          <a:prstGeom prst="rect">
            <a:avLst/>
          </a:prstGeom>
        </p:spPr>
        <p:txBody>
          <a:bodyPr wrap="square">
            <a:spAutoFit/>
          </a:bodyPr>
          <a:lstStyle/>
          <a:p>
            <a:pPr algn="just"/>
            <a:r>
              <a:rPr lang="en-US" sz="2800" dirty="0" smtClean="0"/>
              <a:t>YANGI YARATILAYOTGAN MASHINALARNI LOYIHA BOSQICHIDAN, ISHLAB CHIQARISH BOS-QICHIGA KO’CHIRISHNI TEZLASHTIRISH MUXANDISLAR OLDIDA TURGAN MUHIM MASALALARDAN BIRIDIR. CHUNKI AN’ANAVIY USULLARDA G’OYA LOYIHA TAXTASIDAGI QOG’OZDAN ISHLAB CHIQARISHGA JORIY QILINGAN ANIQ MASHINAGA AYLANGUNCHA O’TGAN VAQT 8 - 15 YILNI TASHKIL ETISHI MUMKIN. BUNING SABABI DASTLAB (MATEMATIK MODELLARDAN FOYDA-LANMASDAN TURIB) BIR NECHA BOSQICHLI TAJRIBA SINOVLARI O’TKAZILADI. HAR BIR BOSQICHDA SINOV JIHOZLARI TAYYORLANADI, MASHINANING KO’RSATKICHLARI QAYTA -QAYTA ANIQLANADI, TADQIQOTCHILAR, MUXANDIS VA ISHCHILARNING JUDA KO’P MEHNATI SARFLANADI. BU O’TGAN VAQT ICHIDA MASHINALARNING MUTLAQO YANGI NEGIZDA ISHLOVCHI AVLODLARI YARATILISHI MUMKIN. </a:t>
            </a:r>
            <a:endParaRPr lang="ru-RU" sz="2800" dirty="0"/>
          </a:p>
        </p:txBody>
      </p:sp>
    </p:spTree>
    <p:extLst>
      <p:ext uri="{BB962C8B-B14F-4D97-AF65-F5344CB8AC3E}">
        <p14:creationId xmlns:p14="http://schemas.microsoft.com/office/powerpoint/2010/main" val="2215405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14350" y="202764"/>
            <a:ext cx="10325100" cy="5262979"/>
          </a:xfrm>
          <a:prstGeom prst="rect">
            <a:avLst/>
          </a:prstGeom>
        </p:spPr>
        <p:txBody>
          <a:bodyPr wrap="square">
            <a:spAutoFit/>
          </a:bodyPr>
          <a:lstStyle/>
          <a:p>
            <a:pPr algn="just"/>
            <a:r>
              <a:rPr lang="en-US" sz="2800" dirty="0" smtClean="0"/>
              <a:t>AYNIQSA, BOZOR MUNOSABATLARI SHAROITIDA RAQOBATGA BARDOSH BERA OLUVCHI MASHI-NALAR YARATISH UCHUN LOYIHALASH VA ISHLAB CHIQARISHNI JUDA TEZ YO’LGA QO’YISH TALAB ETILADI. BU VAZIFALAR MATEMATIK MODELLAR TUZISH VA UNI LOYIHALASHNING AVTOMAT-LASHTIRILGAN TIZIMI YORDAMIDA O’RGANISH YO’LI BILAN HAL QILINADI. </a:t>
            </a:r>
          </a:p>
          <a:p>
            <a:pPr algn="just"/>
            <a:r>
              <a:rPr lang="en-US" sz="2800" dirty="0" smtClean="0"/>
              <a:t>MODELLASH ILMIY BILISH USULI BO’LIB, UNDAN FOYDALANGANDA O’RGANILAYOTGAN OB’EKT BOSHQA, MODEL DEB ATALUVCHI, ODDIYROQ OB’EKT BILAN ALMASHTIRILADI. MODELNI O’RGANISH NATIJASIDA OB’EKT HAQIDA YANGI AHBOROT HOSIL BO’LADI. </a:t>
            </a:r>
            <a:r>
              <a:rPr lang="en-US" sz="2800" dirty="0">
                <a:solidFill>
                  <a:prstClr val="black"/>
                </a:solidFill>
                <a:ea typeface="Times New Roman" panose="02020603050405020304" pitchFamily="18" charset="0"/>
                <a:cs typeface="Times New Roman" panose="02020603050405020304" pitchFamily="18" charset="0"/>
              </a:rPr>
              <a:t>AYNIQSA, BOZOR MUNOSABATLARI SHAROITIDA RAQOBATGA BARDOSH BERA OLUVCHI MASHINALAR YARATISH UCHUN LOYIHALASH VA ISHLAB CHIQARISHNI JUDA TEZ YO’LGA QO’YISH TALAB ETILADI. </a:t>
            </a:r>
            <a:endParaRPr lang="en-US" sz="2800" dirty="0"/>
          </a:p>
        </p:txBody>
      </p:sp>
    </p:spTree>
    <p:extLst>
      <p:ext uri="{BB962C8B-B14F-4D97-AF65-F5344CB8AC3E}">
        <p14:creationId xmlns:p14="http://schemas.microsoft.com/office/powerpoint/2010/main" val="19442893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33375" y="403563"/>
            <a:ext cx="11144249" cy="5493812"/>
          </a:xfrm>
          <a:prstGeom prst="rect">
            <a:avLst/>
          </a:prstGeom>
        </p:spPr>
        <p:txBody>
          <a:bodyPr wrap="square">
            <a:spAutoFit/>
          </a:bodyPr>
          <a:lstStyle/>
          <a:p>
            <a:pPr algn="just"/>
            <a:r>
              <a:rPr lang="en-US" sz="2700" dirty="0" smtClean="0">
                <a:ea typeface="Times New Roman" panose="02020603050405020304" pitchFamily="18" charset="0"/>
                <a:cs typeface="Times New Roman" panose="02020603050405020304" pitchFamily="18" charset="0"/>
              </a:rPr>
              <a:t>BU VAZIFALAR MATEMATIK MODELLAR TUZISH VA UNI LOYIHALASHNING AVTOMATLASHTIRILGAN TIZIMI YORDAMIDA O’RGANISH YO’LI BILAN HAL QILINADI. </a:t>
            </a:r>
            <a:endParaRPr lang="ru-RU" sz="2700" dirty="0" smtClean="0">
              <a:ea typeface="Times New Roman" panose="02020603050405020304" pitchFamily="18" charset="0"/>
              <a:cs typeface="Times New Roman" panose="02020603050405020304" pitchFamily="18" charset="0"/>
            </a:endParaRPr>
          </a:p>
          <a:p>
            <a:pPr algn="just"/>
            <a:r>
              <a:rPr lang="en-US" sz="2700" dirty="0" smtClean="0">
                <a:ea typeface="Times New Roman" panose="02020603050405020304" pitchFamily="18" charset="0"/>
              </a:rPr>
              <a:t>MODELLASH ILMIY BILISH USULI BO’LIB, UNDAN FOYDALANGANDA O’RGANILAYOTGAN OB’EKT BOSHQA, MODEL DEB ATALUVCHI, ODDIYROQ OB’EKT BILAN ALMASHTIRILADI. MODELNI O’RGANISH NATIJASIDA OB’EKT HAQIDA YANGI AHBOROT HOSIL BO’LADI .</a:t>
            </a:r>
          </a:p>
          <a:p>
            <a:pPr lvl="0"/>
            <a:r>
              <a:rPr lang="en-US" sz="2700" dirty="0">
                <a:solidFill>
                  <a:prstClr val="black"/>
                </a:solidFill>
              </a:rPr>
              <a:t>HAR QANDAY TIZIMNI MATEMATIK MODELLASH USULIDA O’RGANISH QATOR OPERATSIYA-LARNI KETMA-KET BAJARISHDAN TASHKIL TOPADI :</a:t>
            </a:r>
          </a:p>
          <a:p>
            <a:pPr lvl="0"/>
            <a:r>
              <a:rPr lang="en-US" sz="2700" dirty="0">
                <a:solidFill>
                  <a:prstClr val="black"/>
                </a:solidFill>
              </a:rPr>
              <a:t>-	ISHLAB CHIQILADIGAN YOKI O’RGANILADIGAN TIZIMNING TA’RIFINI TUZISH;</a:t>
            </a:r>
          </a:p>
          <a:p>
            <a:pPr lvl="0"/>
            <a:r>
              <a:rPr lang="en-US" sz="2700" dirty="0">
                <a:solidFill>
                  <a:prstClr val="black"/>
                </a:solidFill>
              </a:rPr>
              <a:t>-	UNING MATEMATIK MODELINI SHAKLLANTIRISH;</a:t>
            </a:r>
          </a:p>
          <a:p>
            <a:pPr lvl="0"/>
            <a:r>
              <a:rPr lang="en-US" sz="2700" dirty="0">
                <a:solidFill>
                  <a:prstClr val="black"/>
                </a:solidFill>
              </a:rPr>
              <a:t>-	MODELNI KOMPYUTERDA AMALGA OSHIRISH;</a:t>
            </a:r>
          </a:p>
          <a:p>
            <a:pPr lvl="0"/>
            <a:r>
              <a:rPr lang="en-US" sz="2700" dirty="0">
                <a:solidFill>
                  <a:prstClr val="black"/>
                </a:solidFill>
              </a:rPr>
              <a:t>-	MODELNI TADQIQ QILIB, O’RGANISH;</a:t>
            </a:r>
          </a:p>
          <a:p>
            <a:pPr lvl="0"/>
            <a:r>
              <a:rPr lang="en-US" sz="2700" dirty="0">
                <a:solidFill>
                  <a:prstClr val="black"/>
                </a:solidFill>
              </a:rPr>
              <a:t>-	OLINGAN NATIJALARNI IZOHLAB BERISH.</a:t>
            </a:r>
          </a:p>
          <a:p>
            <a:pPr algn="just"/>
            <a:endParaRPr lang="ru-RU" sz="2700" dirty="0"/>
          </a:p>
        </p:txBody>
      </p:sp>
    </p:spTree>
    <p:extLst>
      <p:ext uri="{BB962C8B-B14F-4D97-AF65-F5344CB8AC3E}">
        <p14:creationId xmlns:p14="http://schemas.microsoft.com/office/powerpoint/2010/main" val="7005624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61949" y="344091"/>
            <a:ext cx="11039475" cy="5262979"/>
          </a:xfrm>
          <a:prstGeom prst="rect">
            <a:avLst/>
          </a:prstGeom>
        </p:spPr>
        <p:txBody>
          <a:bodyPr wrap="square">
            <a:spAutoFit/>
          </a:bodyPr>
          <a:lstStyle/>
          <a:p>
            <a:pPr algn="just"/>
            <a:r>
              <a:rPr lang="en-US" sz="2800" dirty="0" smtClean="0"/>
              <a:t> FIZIK MODELLASHDA JARAYONNI  TURLI MASSHTABLARDA QAYTA TIKLASH VA FIZIKAVIY XUSUSIYATLARINI, CHIZIQLI O’LCHAMLARINI TA’SIRINI O’RGANISH RO’Y BERADI. TAJRIBA BEVOSITA O’RGANILAYOTGAN JARAYONDA O’TKAZILADI. TAJRIBA MA’LUMOTLARIGA ISHLOV BERISH, ULARNI TURLI FIZIK KATTALIKLAR VA CHIZIQLI O’LCHAMLAR KOMBINATSIYASI BILAN TUZILGAN, O’LCHAMSIZ KOMPLEKSLARNING BOG’LANISHLARI SHAKLIDA IFODALASH ORQALI  AMALGA OSHIRILADI. BU O’LCHAMSIZ SHAKL, OLINGAN BOG’LANISHLARNI, ANIQLOVCHI O’LCHAMSIZ KOMPLEKSLAR YOKI O’XSHASHLIK MEZONLARINING DOIMIYLIGI BILAN TAVSIFLANUVCHI, O’ZARO O’XSHASH JARAYONLAR GURUHIGA TARQATISHGA IMKON BERADI. ¤LCHAMSIZ KOMPLEKSLARNI OLISH YOKI DIFFERENTSIAL TENGLAMALAR ASOSIDA, YOKI KATTAL-IKLAR (O’LCHAMLAR) NAZARIYASI USULI BILAN AMALGA OSHIRILADI [3].</a:t>
            </a:r>
            <a:endParaRPr lang="ru-RU" sz="2800" dirty="0"/>
          </a:p>
        </p:txBody>
      </p:sp>
    </p:spTree>
    <p:extLst>
      <p:ext uri="{BB962C8B-B14F-4D97-AF65-F5344CB8AC3E}">
        <p14:creationId xmlns:p14="http://schemas.microsoft.com/office/powerpoint/2010/main" val="4016131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4" name="Прямоугольник 3"/>
          <p:cNvSpPr/>
          <p:nvPr/>
        </p:nvSpPr>
        <p:spPr>
          <a:xfrm>
            <a:off x="304800" y="233482"/>
            <a:ext cx="11125199" cy="5262979"/>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FIZIK MODELLASH MODELDA VA OB’EKTDA ANIQLOVCHI O’XSHASHLIK MEZONLARI DOIMIYLIGINI QAYTA TIKLASHGA KELTIRILADI. AMALDA BU, O’RGANILAYOTGAN FIZIK JARAYONNI BIR NECHA BOSQICHDA QAYTA TIKLASH KERAKLIGINI, YA’NI USHBU FIZIK JARAYONNI  AMALGA OSHIRISHNING KICHIK MASSHTABLARIDAN, ANIQLOVCHI CHIZIQLI O’LCHAMLARNI QONUNIYAT BO’YICHA O’ZGARTIRIB, KATTA MASSHTABLARGA O’TISHNI  BILDIRADI. SHUNDAY QILIB, FIZIK MODELNI O’ZGARTIRISH BEVOSITA FIZIK JARAYONNING O’ZIDA AMALGA OSHIRILADI.</a:t>
            </a:r>
            <a:endParaRPr lang="ru-RU" sz="2800" dirty="0" smtClean="0">
              <a:ea typeface="Times New Roman" panose="02020603050405020304" pitchFamily="18"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GEOMETRIK SHAKLNI MODELLASH VA BUNDA MASSHTAB OMILINI BAHOLASH MASALASI MAXSUS ADABIYOTLARDA KO’RILGAN. FIZIK MODELLASHDA KENG ISHLATILADIGAN  O’XSHASHLIK NAZARIYASI, O’XSHASHLIK MEZONLARI VA O’LCHAMLAR TAXLILI HAM MAXSUS ADABIYOTLARGA MUROJAAT QILISHNI TALAB QILADI. </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084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61975" y="559564"/>
            <a:ext cx="10629900" cy="4401205"/>
          </a:xfrm>
          <a:prstGeom prst="rect">
            <a:avLst/>
          </a:prstGeom>
        </p:spPr>
        <p:txBody>
          <a:bodyPr wrap="square">
            <a:spAutoFit/>
          </a:bodyPr>
          <a:lstStyle/>
          <a:p>
            <a:pPr algn="just"/>
            <a:r>
              <a:rPr lang="en-US" sz="2800" dirty="0" smtClean="0"/>
              <a:t>BA’ZI BIR MURAKKAB MASHINA VA JARAYONLARNI TABIIY XOLDA EMAS, BALKI GE-OMETRIK VA FIZIK MODELLARDA TADQIQOT QILISH QULAY. BUNDAY MODELLAR YORDAMIDA OLINGAN TAJRIBA MA’LUMOTLARI, MATEMATIK MODEL QURISHGA KIRISHISHDAN AVVAL, O’XSHASHLIK NAZARIYASI YORDAMIDA TAXLIL QILINISHI KERAK. BUNDA MUVOFIQ TARZDA MASSHTAB KOEFFITSIENTLARI, O’XSHASHLIK MEZONLARI TOPILADI VA MODELDAN OLINGAN MA’LUMOTLARNI (BA’ZI HOLLARDA O’LCHAMSIZ) TABIIY HOLGA QANCHALIK MUVOFIQ KELISHI BAHOLANADI. TABIIY KATTALIKKA KELTIRIB OLINGAN MA’LUMOTLARDAN MATEMATIK MODELLAR QURISH UCHUN FOYDALANSA BO’LADI. </a:t>
            </a:r>
            <a:endParaRPr lang="ru-RU" sz="2800" dirty="0"/>
          </a:p>
        </p:txBody>
      </p:sp>
    </p:spTree>
    <p:extLst>
      <p:ext uri="{BB962C8B-B14F-4D97-AF65-F5344CB8AC3E}">
        <p14:creationId xmlns:p14="http://schemas.microsoft.com/office/powerpoint/2010/main" val="3491681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8009" y="0"/>
            <a:ext cx="10396882" cy="523875"/>
          </a:xfrm>
        </p:spPr>
        <p:txBody>
          <a:bodyPr>
            <a:normAutofit fontScale="90000"/>
          </a:bodyPr>
          <a:lstStyle/>
          <a:p>
            <a:pPr algn="ctr"/>
            <a:r>
              <a:rPr lang="en-US" sz="4000" dirty="0" smtClean="0"/>
              <a:t>2</a:t>
            </a:r>
            <a:r>
              <a:rPr lang="en-US" sz="4000" dirty="0"/>
              <a:t>.	MATEMATIK MODELLASHNING MOHIYATI</a:t>
            </a:r>
            <a:endParaRPr lang="ru-RU" sz="4000" dirty="0"/>
          </a:p>
        </p:txBody>
      </p:sp>
      <p:sp>
        <p:nvSpPr>
          <p:cNvPr id="9"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2" name="Прямоугольник 11"/>
          <p:cNvSpPr/>
          <p:nvPr/>
        </p:nvSpPr>
        <p:spPr>
          <a:xfrm>
            <a:off x="19050" y="523875"/>
            <a:ext cx="11734800" cy="5262979"/>
          </a:xfrm>
          <a:prstGeom prst="rect">
            <a:avLst/>
          </a:prstGeom>
        </p:spPr>
        <p:txBody>
          <a:bodyPr wrap="square">
            <a:spAutoFit/>
          </a:bodyPr>
          <a:lstStyle/>
          <a:p>
            <a:pPr indent="542925" algn="just"/>
            <a:r>
              <a:rPr lang="en-US" sz="2800" dirty="0" smtClean="0"/>
              <a:t>MATEMATIK MODELLASHNING MOHIYATI SHUNDAKI, BU YERDA JARAYON MODELINI O’ZGARISHI FIZIK MODELDA EMAS, BALKI BEVOSITA MATEMATIK MODELNING O’ZIDA KOMPYUTER YORDAMIDA O’RGANILADI.</a:t>
            </a:r>
            <a:r>
              <a:rPr lang="uz-Cyrl-UZ" sz="2800" dirty="0" smtClean="0"/>
              <a:t> </a:t>
            </a:r>
            <a:r>
              <a:rPr lang="en-US" sz="2800" dirty="0" smtClean="0"/>
              <a:t>MATEMATIK MODELLASH UCHTA BOSQICHNI O’Z ICHIGA OLADI: MATEMATIK MODELNI QURISH, O’RGANILAYOTGAN JARAYONNI MODELLOVCHI ALGORITM YARATISH, MODEL VA O’RGANILAYOTGAN JARAYONNING ADEKVATLIGINI ANIQLASH [4]. </a:t>
            </a:r>
          </a:p>
          <a:p>
            <a:pPr indent="542925" algn="just"/>
            <a:r>
              <a:rPr lang="en-US" sz="2800" dirty="0" smtClean="0"/>
              <a:t>MATEMATIK MODELNI QURISH, JARAYONNI O’ZARO MUNOSABATLAR TIZIMI KO’RINISHIDAGI (MASALAN, CHEKLI YOKI DIFFERENTSIAL TENGLAMALAR, TENGSIZLIKLAR, MANTI-QIY SHARTLAR, MAXSUS OPERATORLAR VA XOKAZO) RASMIY SHAKLGA (FORMALIZATSIYAGA) OLIB KELINADI. BU MUNOSABATLAR JARAYONNING ELEMENTAR XODISALARINI VA ULAR ORASIDAGI O’ZARO TA’SIRNI, ASOSIY QO’ZG’ATUVCHI OMILLARNI HISOBGA OLGAN HOLDA IFODALAYDI.</a:t>
            </a:r>
            <a:endParaRPr lang="en-US" sz="2800" dirty="0"/>
          </a:p>
        </p:txBody>
      </p:sp>
    </p:spTree>
    <p:extLst>
      <p:ext uri="{BB962C8B-B14F-4D97-AF65-F5344CB8AC3E}">
        <p14:creationId xmlns:p14="http://schemas.microsoft.com/office/powerpoint/2010/main" val="3470548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90524" y="290543"/>
            <a:ext cx="10906125" cy="5262979"/>
          </a:xfrm>
          <a:prstGeom prst="rect">
            <a:avLst/>
          </a:prstGeom>
        </p:spPr>
        <p:txBody>
          <a:bodyPr wrap="square">
            <a:spAutoFit/>
          </a:bodyPr>
          <a:lstStyle/>
          <a:p>
            <a:pPr indent="542925" algn="just"/>
            <a:r>
              <a:rPr lang="en-US" sz="2800" dirty="0" smtClean="0"/>
              <a:t>O`RGANILAYOTGAN JARAYONNI MODELLOVCHI ALGORITM KOMPYUTER UCHUN DASTUR KO’RINISHIDA YOZILISHI MUMKIN. BUNDA ELEMENTAR XODISALAR VA JARAYONNI BUTUNLAY TAVSIFLOVCHI AHBOROT QADAMMA-QADAM ISHLAB CHIQILADI, SHUNINGDEK MODELLASH NA-TIJASI SIFATIDA ISHLATILADIGAN  KATTALIKLAR SHAKLLANADI.  JARAYONNING KECHISHIGA TASODI-FIY OMILLARNI TA’SIRI TASODIFIY SONLAR YORDAMIDA IMITATSIYA QILINADI. TASODIFIY SONLAR AVVALDAN BERILGAN VA MODELLASH JARAYONIDA OLINADIGAN TAQSIMOT QONUNLARIGA EGA BO’LADI. TABIIY TAJRIBADAGI KABI, JARAYONNI KOMPYUTERDA AMALGA OSHIRISHNING HAR BIR ALOHIDA NATIJASI, TASODIFIY QO’ZG’ALISHLARNING SHAKLLANGAN BIRGALIKDA KELISHINI HISOBGA OLGAN HOLDA, QO’ZG’ATUVCHI OMILLARNING TA’SIRI TO’PLAMINING JAMLANGAN SA-MARASINI AKS ETTIRADI. </a:t>
            </a:r>
            <a:endParaRPr lang="en-US" sz="2800" dirty="0"/>
          </a:p>
        </p:txBody>
      </p:sp>
    </p:spTree>
    <p:extLst>
      <p:ext uri="{BB962C8B-B14F-4D97-AF65-F5344CB8AC3E}">
        <p14:creationId xmlns:p14="http://schemas.microsoft.com/office/powerpoint/2010/main" val="992929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66749" y="210741"/>
            <a:ext cx="10582275" cy="5262979"/>
          </a:xfrm>
          <a:prstGeom prst="rect">
            <a:avLst/>
          </a:prstGeom>
        </p:spPr>
        <p:txBody>
          <a:bodyPr wrap="square">
            <a:spAutoFit/>
          </a:bodyPr>
          <a:lstStyle/>
          <a:p>
            <a:pPr algn="just"/>
            <a:r>
              <a:rPr lang="en-US" sz="2800" dirty="0" smtClean="0"/>
              <a:t>TANLANGAN MODELNI KO’RILAYOTGAN OB’EKTGA ADEKVATLIGINI TEKSHIRISH MODEL-LASHNING ENG MUHIM QISMI HISOBLANADI. HAR QANDAY MODEL CHINAKAM JARAYONNING FAQAT YAQINLASHGAN AKS ETISHI HISOBLANADI. ANIQ JARAYONNI O’RGANILGANLIK DARAJASI-DAN KELIB CHIQIB, KATTA YOKI KICHIK ANIQLIK DARAJASI BILAN, MODELLANAYOTGAN OB’EKTNING TABIATINI QAYTA TIKLOVCHI MODEL TUZISH MUMKIN. MATEMATIK MODELNI ISH-LAB CHIQISHDA U YOKI BU DARAJADA MODEL TENGLAMALARINING BA’ZI PARAMETRLARINI MUMKIN BO’LGAN KATTALIKLARI HAQIDA YAQINLASHGAN MA’LUMOTLARNI ISHLATISHGA TO’G’RI KELGANI SABABLI, MODELNI ADEKVATLIGINI BAHOLASH MASALASI KELIB CHIQADI. TABIIYKI,  FAQAT MAVJUD JARAYON (OB’EKT)NI MODELLASHDA BUNDAY MASALALARNI YECHISH MUMKIN. </a:t>
            </a:r>
            <a:endParaRPr lang="ru-RU" sz="2800" dirty="0"/>
          </a:p>
        </p:txBody>
      </p:sp>
    </p:spTree>
    <p:extLst>
      <p:ext uri="{BB962C8B-B14F-4D97-AF65-F5344CB8AC3E}">
        <p14:creationId xmlns:p14="http://schemas.microsoft.com/office/powerpoint/2010/main" val="8872918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1133474" y="597664"/>
            <a:ext cx="9572625" cy="4832092"/>
          </a:xfrm>
          <a:prstGeom prst="rect">
            <a:avLst/>
          </a:prstGeom>
        </p:spPr>
        <p:txBody>
          <a:bodyPr wrap="square">
            <a:spAutoFit/>
          </a:bodyPr>
          <a:lstStyle/>
          <a:p>
            <a:pPr algn="just"/>
            <a:r>
              <a:rPr lang="en-US" sz="2800" dirty="0" smtClean="0"/>
              <a:t>MATEMATIK MODELLASH USULLARI MATEMATIK MODELDA TAJRIBA O’TKAZISHGA IMKON BERADI. BUNDA MODELLASH SHAROITLARI TO’LIQ HAJMDA NAZORAT QILINADI VA MODELLASH NA-TIJALARIGA HISOBGA OLINMAGAN TASODIFIY OMILLARNING TA’SIR KO’RSATISHI YO’QOTILADI. BU USULLAR ZAMONAVIY KOMPYUTERLAR YORDAMIDA, NISBATAN KATTA BO’LMAGAN XARAJAT BILAN, OB’EKTNING MUMKIN BO’LGAN BARCHA VARIANTLARINI TADQIQOT QILISH, UNING ASOSIY XOS-SALARINI O’RGANISH, UNI TAKOMILLASHTIRISH REZERVLARINI OCHIB BERISHGA IMKON BERADI. SHU BILAN BIRGA ISHLATILAYOTGAN MODEL DOIRASIDA OPTIMAL YECHIMLARNI QIDIRIB TOPISH DOIMO KAFOLATLANADI [5].</a:t>
            </a:r>
            <a:endParaRPr lang="ru-RU" sz="2800" dirty="0"/>
          </a:p>
        </p:txBody>
      </p:sp>
    </p:spTree>
    <p:extLst>
      <p:ext uri="{BB962C8B-B14F-4D97-AF65-F5344CB8AC3E}">
        <p14:creationId xmlns:p14="http://schemas.microsoft.com/office/powerpoint/2010/main" val="2173967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66699" y="119093"/>
            <a:ext cx="11153775" cy="5493812"/>
          </a:xfrm>
          <a:prstGeom prst="rect">
            <a:avLst/>
          </a:prstGeom>
        </p:spPr>
        <p:txBody>
          <a:bodyPr wrap="square">
            <a:spAutoFit/>
          </a:bodyPr>
          <a:lstStyle/>
          <a:p>
            <a:pPr algn="just"/>
            <a:r>
              <a:rPr lang="en-US" sz="2700" dirty="0" smtClean="0"/>
              <a:t>MATEMATIK MODELLASH XECH QACHON FIZIK MODELLASHGA QARSHI QO’YILMASLIGINI DOIMO NAZARDA TUTISH KERAK. U KO’PROQ FIZIK MODELLASHNI MATEMATIK IFODALASH VOSITALARI VA SONLI TAXLIL ASLAHALARI BILAN TO’LDIRISHGA YARAYDI. MOHIYATI BO’YICHA FIZIK MODELLASH USULLARI HAM TEKSHIRILAYOTGAN OB’EKTDAGI JARAYONLARNING MATEMATIK IFODASI VA UNING FIZIK MODELI AYNAN O’XSHASHLIGIGA ASOSLANADI. BIROQ ULAR, UMUMIY MATEMATIK TENGLAMALARDAGI BA’ZI ANIQLOVCHI KOMPLEKSLARNI TAQQOSLASH ASOSIDA, MA-TEMATIK IFODALASHNING ANIQ XOSSALARINI  KO’RIB CHIQMAYDI.</a:t>
            </a:r>
          </a:p>
          <a:p>
            <a:pPr algn="just"/>
            <a:r>
              <a:rPr lang="en-US" sz="2700" dirty="0" smtClean="0"/>
              <a:t>HOZIRGI VAQTDA FIZIK MODELLASH USULLARI YANGI SIFAT OLMOQDA. ULAR MATEMATIK MODEL TENGLAMALARIGA KIRGAN KOEFFITSIENTLARNING O’ZGARISH CHEGARALARINI TOPISH UCHUN ISHLATILISHI MUMKIN. BU BILAN MATEMATIK IFODALANGAN JARAYONNI MASSHTABLASH VA MODELNI O’RGANILAYOTGAN OB’EKTGA ADEKVATLIGINI O’RNATISH IMKONINI BERADI.</a:t>
            </a:r>
            <a:endParaRPr lang="en-US" sz="2700" dirty="0"/>
          </a:p>
        </p:txBody>
      </p:sp>
    </p:spTree>
    <p:extLst>
      <p:ext uri="{BB962C8B-B14F-4D97-AF65-F5344CB8AC3E}">
        <p14:creationId xmlns:p14="http://schemas.microsoft.com/office/powerpoint/2010/main" val="572219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304800"/>
            <a:ext cx="11830050" cy="1619249"/>
          </a:xfrm>
        </p:spPr>
        <p:txBody>
          <a:bodyPr>
            <a:noAutofit/>
          </a:bodyPr>
          <a:lstStyle/>
          <a:p>
            <a:pPr algn="ctr"/>
            <a:r>
              <a:rPr lang="en-US" sz="4000" dirty="0" smtClean="0"/>
              <a:t>3. MASHINALARDAGI </a:t>
            </a:r>
            <a:r>
              <a:rPr lang="en-US" sz="4000" dirty="0"/>
              <a:t>MURAKKAB JARAYONLARNI </a:t>
            </a:r>
            <a:r>
              <a:rPr lang="en-US" sz="4000" dirty="0" smtClean="0"/>
              <a:t>MODELLASHNI </a:t>
            </a:r>
            <a:r>
              <a:rPr lang="en-US" sz="4000" dirty="0"/>
              <a:t>OSONLASHTIRUVCHI CHEKLI AYIRMALAR USULI</a:t>
            </a:r>
            <a:endParaRPr lang="ru-RU" sz="40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533400" y="2008138"/>
            <a:ext cx="10848975" cy="3108543"/>
          </a:xfrm>
          <a:prstGeom prst="rect">
            <a:avLst/>
          </a:prstGeom>
        </p:spPr>
        <p:txBody>
          <a:bodyPr wrap="square">
            <a:spAutoFit/>
          </a:bodyPr>
          <a:lstStyle/>
          <a:p>
            <a:pPr indent="542925" algn="just"/>
            <a:r>
              <a:rPr lang="en-US" sz="2800" dirty="0" smtClean="0"/>
              <a:t>TRAKTORSOZLIKDA YECHISHGA TO’G’RI KELADIGAN KO’PGINA MASALALAR ANCHA MURAKKAB, CHUNKI HISOBLANAYOTGAN FIZIKAVIY	JARAYONLAR DOIMO UCHTA KOORDINAT O’QI VA VAQTDAN IBORAT BO’LGAN TO’RT O’LCHOVLI FAZODA SODIR BO’LADI.</a:t>
            </a:r>
          </a:p>
          <a:p>
            <a:pPr indent="542925" algn="just"/>
            <a:r>
              <a:rPr lang="en-US" sz="2800" dirty="0" smtClean="0"/>
              <a:t>YECHIM MATEMATIK FIZIKA TENGLAMALARI DEB ATALUVCHI, XUSUSIY HOSILALI DIFFER-ENTSIAL TENGAMALAR TIZIMINI YECHISHGA OLIB KELINADI. BU TENGLAMALARGA TO’RTTA BOG’LIQ BO’LMAGAN O’ZGARUVCHI KIRADI.</a:t>
            </a:r>
            <a:endParaRPr lang="en-US" sz="2800" dirty="0"/>
          </a:p>
        </p:txBody>
      </p:sp>
    </p:spTree>
    <p:extLst>
      <p:ext uri="{BB962C8B-B14F-4D97-AF65-F5344CB8AC3E}">
        <p14:creationId xmlns:p14="http://schemas.microsoft.com/office/powerpoint/2010/main" val="3543256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76224" y="295275"/>
            <a:ext cx="11268075" cy="5262979"/>
          </a:xfrm>
          <a:prstGeom prst="rect">
            <a:avLst/>
          </a:prstGeom>
        </p:spPr>
        <p:txBody>
          <a:bodyPr wrap="square">
            <a:spAutoFit/>
          </a:bodyPr>
          <a:lstStyle/>
          <a:p>
            <a:pPr indent="542925" algn="just"/>
            <a:r>
              <a:rPr lang="en-US" sz="2800" dirty="0" smtClean="0"/>
              <a:t>BA’ZAN MASALANI SHUNCHALIK SODDALASHTIRISHGA MUVAFFAQ BO’LINADIKI, TENGLA-MALARDA FAQAT BITTA BOG’LIQ BO’LMAGAN O’ZGARUVCHI QOLADI, YA’NI MASALA BIR O’LCHOVLI HOLGA KELTIRILADI. SHUNDAY YO’L BILAN OLINGAN DIFFERENTSIAL TENGLAMALAR BIT-TA BOG’LIQ BO’LMAGAN O’ZGARUVCHIGA EGA VA AMALDA ANIQ ANALITIK USULLAR BILAN YECHILISHI MUMKIN. </a:t>
            </a:r>
          </a:p>
          <a:p>
            <a:pPr indent="542925" algn="just"/>
            <a:r>
              <a:rPr lang="en-US" sz="2800" dirty="0" smtClean="0"/>
              <a:t>TURLI BIR O’LCHOVLI MASALALARNI ANALITIK YECHIMLARI QATOR MAHSUS FANLARDA KO’RILADI. MASALAN, MUSTAHKAMLIKNI HISOBLASHNING BIR O’LCHOVLI MASALALARI MATERIAL-LAR QARSHILIGI FANIDA YECHILADI. BU YERDA BOG’LIQ BO’LMAGAN O’ZGARUVCHI SIFATIDA KOORDINAT O’QLARIDAN BIRI IFODALANADI VA BIR O’LCHOVLI MASALA ANIQ YECHILADI, MASA-LAN NAZARIY MEXANIKA, MASHINA VA MEXANIZMLAR NAZARIYASINING KO’PGINA MASALALARI.</a:t>
            </a:r>
            <a:endParaRPr lang="en-US" sz="2800" dirty="0"/>
          </a:p>
        </p:txBody>
      </p:sp>
    </p:spTree>
    <p:extLst>
      <p:ext uri="{BB962C8B-B14F-4D97-AF65-F5344CB8AC3E}">
        <p14:creationId xmlns:p14="http://schemas.microsoft.com/office/powerpoint/2010/main" val="8434374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88805" y="330190"/>
            <a:ext cx="10934699" cy="5262979"/>
          </a:xfrm>
          <a:prstGeom prst="rect">
            <a:avLst/>
          </a:prstGeom>
        </p:spPr>
        <p:txBody>
          <a:bodyPr wrap="square">
            <a:spAutoFit/>
          </a:bodyPr>
          <a:lstStyle/>
          <a:p>
            <a:pPr indent="542925" algn="just"/>
            <a:r>
              <a:rPr lang="en-US" sz="2800" dirty="0" smtClean="0"/>
              <a:t>MASALANI BIR O’LCHOVLI KO’RINISHGA KELTIRISH DOIMO UNI IDEALLASH BILAN BOG’LIQ BO’LADI. IDEAL MASALADA FIZIKAVIY JARAYONNING KECHISHIGA TA’SIR ETUVCHI QATOR IKKIN-CHI DARAJALI OMILLARNI HISOBGA OLMASLIKKA TO’G’RI KELADI. BUNDAN NAZORAT QILISH QIYIN BO’LGAN XATOLAR PAYDO BO’LADI. MASHINA VA U ISHLAYOTGAN SHAROIT QANCHALIK MU-RAKKAB BO’LSA, HISOBLASH NATIJALARINING YETARLI ANIQLIGIGA UMID QILSA BO’LADIGAN, BIR O’LCHOVLI MATEMATIK MODELNI ISHLAB CHIQISH SHUNCHALIK QIYIN BO’LADI [6].</a:t>
            </a:r>
          </a:p>
          <a:p>
            <a:pPr indent="542925" algn="just"/>
            <a:r>
              <a:rPr lang="en-US" sz="2800" dirty="0" smtClean="0"/>
              <a:t>BA’ZI HOLLARDA MASALANI BIR O’LCHOVLI KO’RINISHGA KELTIRISH VA UNI ANIQ ANALITIK USULLAR BILAN YECHISH AMALIY MUMKIN EMAS. KO’P O’LCHOVLI MASALALARNI QO’YISHGA YUQORIDA AYTILGANLARDAN KO’RA MURAKKABROQ FANLAR BAG’ISHLANGAN. </a:t>
            </a:r>
            <a:endParaRPr lang="ru-RU" sz="2800" dirty="0"/>
          </a:p>
        </p:txBody>
      </p:sp>
    </p:spTree>
    <p:extLst>
      <p:ext uri="{BB962C8B-B14F-4D97-AF65-F5344CB8AC3E}">
        <p14:creationId xmlns:p14="http://schemas.microsoft.com/office/powerpoint/2010/main" val="3178423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52450" y="334566"/>
            <a:ext cx="10801350" cy="5262979"/>
          </a:xfrm>
          <a:prstGeom prst="rect">
            <a:avLst/>
          </a:prstGeom>
        </p:spPr>
        <p:txBody>
          <a:bodyPr wrap="square">
            <a:spAutoFit/>
          </a:bodyPr>
          <a:lstStyle/>
          <a:p>
            <a:pPr indent="542925" algn="just"/>
            <a:r>
              <a:rPr lang="en-US" sz="2800" dirty="0" smtClean="0"/>
              <a:t>MASALAN, MUSTAHKAMLIKNI HISOBLASH MASALALARINI YECHISHDA MATERIALLAR QARSHILIGIDAN ELASTIKLIK NAZARIYASIGA O’TISHGA TO’G’RI KELADI. KO’P O’LCHOVLI ELEKTROTEXNIKA MASALALARINI KO’RISHGA ELEKTRODINAMIKA FANI BAG’ISHLANGAN. ISSIQLIK JARAYONLARI ISSIQLIK UZATISH NAZARIYASIDA KO’RILADI, ISHQALANISH JARAYONINI O’RGANISHDA UMUMIY FIZIKADAN TRIBOLOGIYA FANIGA O’TILADI VA HOKAZO. BU FANLARNI BARCHASINI MUKAMMAL DARAJADA O’RGANISH JUDA QIYIN. </a:t>
            </a:r>
          </a:p>
          <a:p>
            <a:pPr indent="542925" algn="just"/>
            <a:r>
              <a:rPr lang="en-US" sz="2800" dirty="0" smtClean="0"/>
              <a:t>TRAKTOR LOYIHALAYOTGAN KONSTRUKTOR ELASTIKLIK NAZARIYASI VA ELEKTRODINAMIKA, ISSIQLIK UZATISH VA GIDRODINAMIKA, TRIBOLOGIYA VA MASHINALAR PUXTALIGI FANLARINING ARALASH MASALALARIGA DUCH KELADI. QANDAYDIR FAN SOHASIDA OZGINA XATOLIKKA YO’L QO’YILSA, MASHINA MO’LJALDAGIDEK ISHLAMAYDI. </a:t>
            </a:r>
            <a:endParaRPr lang="en-US" sz="2800" dirty="0"/>
          </a:p>
        </p:txBody>
      </p:sp>
    </p:spTree>
    <p:extLst>
      <p:ext uri="{BB962C8B-B14F-4D97-AF65-F5344CB8AC3E}">
        <p14:creationId xmlns:p14="http://schemas.microsoft.com/office/powerpoint/2010/main" val="831215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812667" y="1208544"/>
            <a:ext cx="10563225" cy="3108543"/>
          </a:xfrm>
          <a:prstGeom prst="rect">
            <a:avLst/>
          </a:prstGeom>
        </p:spPr>
        <p:txBody>
          <a:bodyPr wrap="square">
            <a:spAutoFit/>
          </a:bodyPr>
          <a:lstStyle/>
          <a:p>
            <a:pPr indent="542925" algn="just"/>
            <a:r>
              <a:rPr lang="en-US" sz="2800" dirty="0" smtClean="0"/>
              <a:t>HISOBLASH USULLARINING MURAKKABLIGI VA YETARLICHA TAKOMILLASHMAGANI SABABLI LOYIHACHI "SINOV VA XATOLAR" USULIDA ISH YURITADI. MASHINA QURILGACH SINOVGA QO’YILADI. NATIJA ASOSIDA YANA QAYTADAN LOYIHALANADI VA XOKAZO. MASHINALARDAGI MURAKKAB JARAYONLARNING NAZARIY HISOBLASH USULLARNI HAYOTGA TADBIQ ETISHDA XUSUSIY HOSILALI DIFFERENTSIAL TENGLAMALARNI TURLI YAQINLASHTIRIB YECHISH USULLARI YORDAM BERADI.</a:t>
            </a:r>
          </a:p>
        </p:txBody>
      </p:sp>
    </p:spTree>
    <p:extLst>
      <p:ext uri="{BB962C8B-B14F-4D97-AF65-F5344CB8AC3E}">
        <p14:creationId xmlns:p14="http://schemas.microsoft.com/office/powerpoint/2010/main" val="11772169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4" name="Прямоугольник 3"/>
          <p:cNvSpPr/>
          <p:nvPr/>
        </p:nvSpPr>
        <p:spPr>
          <a:xfrm>
            <a:off x="533399" y="632430"/>
            <a:ext cx="10810875" cy="4832092"/>
          </a:xfrm>
          <a:prstGeom prst="rect">
            <a:avLst/>
          </a:prstGeom>
        </p:spPr>
        <p:txBody>
          <a:bodyPr wrap="square">
            <a:spAutoFit/>
          </a:bodyPr>
          <a:lstStyle/>
          <a:p>
            <a:pPr lvl="0" indent="542925" algn="just"/>
            <a:r>
              <a:rPr lang="en-US" sz="2800" dirty="0">
                <a:solidFill>
                  <a:prstClr val="black"/>
                </a:solidFill>
              </a:rPr>
              <a:t>BUNDAY USULLARDAN BIRI CHEKLI AYIRMALAR USULI BO’LIB, BU USULNI TO’R USULI YOKI KUBLAR USULI DEB HAM ATALADI. CHEKLI AYIRMALAR USULI ODATDA JUDA KATTA HAJMDAGI HISOBLASH ISHLARINI BAJARISHGA OLIB KELADI. BU KAMCHILIK ZAMONAVIY KOMPYUTARLAR YORDAMIDA OSON YO’QOTILADI. MASHINALARNI LOYIHALASHDA KOMPYUTER HISOB-KITOB ISH-LARIDAN TASHQARI DETALLARNI JOYLASHTIRISH, LOYIHANI KO’P VARIANTLI BAJARISH KABI </a:t>
            </a:r>
            <a:r>
              <a:rPr lang="en-US" sz="2800" dirty="0" smtClean="0">
                <a:solidFill>
                  <a:prstClr val="black"/>
                </a:solidFill>
              </a:rPr>
              <a:t>QULAYLIKLAR </a:t>
            </a:r>
            <a:r>
              <a:rPr lang="en-US" sz="2800" dirty="0">
                <a:solidFill>
                  <a:prstClr val="black"/>
                </a:solidFill>
              </a:rPr>
              <a:t>YARATADI.  AVTOMATLASHTIRILGAN LOYIHALASH TIZIMI BUNGA YORQIN MISOL BO’LA OLADI.</a:t>
            </a:r>
          </a:p>
          <a:p>
            <a:pPr lvl="0" indent="542925" algn="just"/>
            <a:r>
              <a:rPr lang="en-US" sz="2800" dirty="0">
                <a:solidFill>
                  <a:prstClr val="black"/>
                </a:solidFill>
              </a:rPr>
              <a:t>CHEKLI AYIRMALAR USULINING TENGLAMALARI MAXSUS MATEMATIKA KITOBLARIDA KENG YORITILGANI SABABLI BIZ ULARGA TO’XTALIB O’TIRMAYMIZ.</a:t>
            </a:r>
            <a:endParaRPr lang="en-US" sz="2800" dirty="0">
              <a:solidFill>
                <a:prstClr val="black"/>
              </a:solidFill>
            </a:endParaRPr>
          </a:p>
        </p:txBody>
      </p:sp>
    </p:spTree>
    <p:extLst>
      <p:ext uri="{BB962C8B-B14F-4D97-AF65-F5344CB8AC3E}">
        <p14:creationId xmlns:p14="http://schemas.microsoft.com/office/powerpoint/2010/main" val="3619414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7370" y="393406"/>
            <a:ext cx="10727472" cy="663870"/>
          </a:xfrm>
        </p:spPr>
        <p:txBody>
          <a:bodyPr>
            <a:noAutofit/>
          </a:bodyPr>
          <a:lstStyle/>
          <a:p>
            <a:pPr algn="ctr"/>
            <a:r>
              <a:rPr lang="en-US" sz="3600" dirty="0" smtClean="0"/>
              <a:t>4</a:t>
            </a:r>
            <a:r>
              <a:rPr lang="en-US" sz="3600" dirty="0"/>
              <a:t>.	</a:t>
            </a:r>
            <a:r>
              <a:rPr lang="en-US" sz="3600" b="1" dirty="0"/>
              <a:t>MATEMATIK MODELLARNI QURISH</a:t>
            </a:r>
            <a:endParaRPr lang="ru-RU" sz="3600" dirty="0"/>
          </a:p>
        </p:txBody>
      </p:sp>
      <p:sp>
        <p:nvSpPr>
          <p:cNvPr id="3" name="Объект 2"/>
          <p:cNvSpPr>
            <a:spLocks noGrp="1"/>
          </p:cNvSpPr>
          <p:nvPr>
            <p:ph sz="quarter" idx="13"/>
          </p:nvPr>
        </p:nvSpPr>
        <p:spPr>
          <a:xfrm>
            <a:off x="733425" y="1390650"/>
            <a:ext cx="10801350" cy="4149319"/>
          </a:xfrm>
        </p:spPr>
        <p:txBody>
          <a:bodyPr>
            <a:noAutofit/>
          </a:bodyPr>
          <a:lstStyle/>
          <a:p>
            <a:pPr marL="0" indent="447675" algn="just">
              <a:lnSpc>
                <a:spcPct val="100000"/>
              </a:lnSpc>
              <a:spcBef>
                <a:spcPts val="0"/>
              </a:spcBef>
              <a:buNone/>
            </a:pPr>
            <a:r>
              <a:rPr lang="en-US" sz="2800" dirty="0" err="1"/>
              <a:t>Modellar</a:t>
            </a:r>
            <a:r>
              <a:rPr lang="en-US" sz="2800" dirty="0"/>
              <a:t> </a:t>
            </a:r>
            <a:r>
              <a:rPr lang="en-US" sz="2800" dirty="0" err="1"/>
              <a:t>fizik</a:t>
            </a:r>
            <a:r>
              <a:rPr lang="en-US" sz="2800" dirty="0"/>
              <a:t>, </a:t>
            </a:r>
            <a:r>
              <a:rPr lang="en-US" sz="2800" dirty="0" err="1"/>
              <a:t>matematik</a:t>
            </a:r>
            <a:r>
              <a:rPr lang="en-US" sz="2800" dirty="0"/>
              <a:t>, </a:t>
            </a:r>
            <a:r>
              <a:rPr lang="en-US" sz="2800" dirty="0" err="1"/>
              <a:t>mantiqiy</a:t>
            </a:r>
            <a:r>
              <a:rPr lang="en-US" sz="2800" dirty="0"/>
              <a:t> </a:t>
            </a:r>
            <a:r>
              <a:rPr lang="en-US" sz="2800" dirty="0" err="1"/>
              <a:t>va</a:t>
            </a:r>
            <a:r>
              <a:rPr lang="en-US" sz="2800" dirty="0"/>
              <a:t> </a:t>
            </a:r>
            <a:r>
              <a:rPr lang="en-US" sz="2800" dirty="0" err="1"/>
              <a:t>boshqa</a:t>
            </a:r>
            <a:r>
              <a:rPr lang="en-US" sz="2800" dirty="0"/>
              <a:t> </a:t>
            </a:r>
            <a:r>
              <a:rPr lang="en-US" sz="2800" dirty="0" err="1"/>
              <a:t>ko’rinishlarda</a:t>
            </a:r>
            <a:r>
              <a:rPr lang="en-US" sz="2800" dirty="0"/>
              <a:t> </a:t>
            </a:r>
            <a:r>
              <a:rPr lang="en-US" sz="2800" dirty="0" err="1"/>
              <a:t>bo’lishi</a:t>
            </a:r>
            <a:r>
              <a:rPr lang="en-US" sz="2800" dirty="0"/>
              <a:t> </a:t>
            </a:r>
            <a:r>
              <a:rPr lang="en-US" sz="2800" dirty="0" err="1" smtClean="0"/>
              <a:t>mumkin</a:t>
            </a:r>
            <a:r>
              <a:rPr lang="en-US" sz="2800" dirty="0"/>
              <a:t>. </a:t>
            </a:r>
          </a:p>
          <a:p>
            <a:pPr marL="0" indent="447675" algn="just">
              <a:lnSpc>
                <a:spcPct val="100000"/>
              </a:lnSpc>
              <a:spcBef>
                <a:spcPts val="0"/>
              </a:spcBef>
              <a:buNone/>
            </a:pPr>
            <a:r>
              <a:rPr lang="en-US" sz="2800" dirty="0"/>
              <a:t>Model - </a:t>
            </a:r>
            <a:r>
              <a:rPr lang="en-US" sz="2800" dirty="0" err="1"/>
              <a:t>chinakam</a:t>
            </a:r>
            <a:r>
              <a:rPr lang="en-US" sz="2800" dirty="0"/>
              <a:t> </a:t>
            </a:r>
            <a:r>
              <a:rPr lang="en-US" sz="2800" dirty="0" err="1"/>
              <a:t>jarayonlar</a:t>
            </a:r>
            <a:r>
              <a:rPr lang="en-US" sz="2800" dirty="0"/>
              <a:t> </a:t>
            </a:r>
            <a:r>
              <a:rPr lang="en-US" sz="2800" dirty="0" err="1"/>
              <a:t>va</a:t>
            </a:r>
            <a:r>
              <a:rPr lang="en-US" sz="2800" dirty="0"/>
              <a:t> </a:t>
            </a:r>
            <a:r>
              <a:rPr lang="en-US" sz="2800" dirty="0" err="1"/>
              <a:t>tizimdagi</a:t>
            </a:r>
            <a:r>
              <a:rPr lang="en-US" sz="2800" dirty="0"/>
              <a:t> </a:t>
            </a:r>
            <a:r>
              <a:rPr lang="en-US" sz="2800" dirty="0" err="1"/>
              <a:t>o’zaro</a:t>
            </a:r>
            <a:r>
              <a:rPr lang="en-US" sz="2800" dirty="0"/>
              <a:t> </a:t>
            </a:r>
            <a:r>
              <a:rPr lang="en-US" sz="2800" dirty="0" err="1"/>
              <a:t>bog’lanishlarni</a:t>
            </a:r>
            <a:r>
              <a:rPr lang="en-US" sz="2800" dirty="0"/>
              <a:t> </a:t>
            </a:r>
            <a:r>
              <a:rPr lang="en-US" sz="2800" dirty="0" err="1" smtClean="0"/>
              <a:t>ifodalashning</a:t>
            </a:r>
            <a:r>
              <a:rPr lang="en-US" sz="2800" dirty="0" smtClean="0"/>
              <a:t> </a:t>
            </a:r>
            <a:r>
              <a:rPr lang="en-US" sz="2800" dirty="0" err="1"/>
              <a:t>soddalashtirilgan</a:t>
            </a:r>
            <a:r>
              <a:rPr lang="en-US" sz="2800" dirty="0"/>
              <a:t> </a:t>
            </a:r>
            <a:r>
              <a:rPr lang="en-US" sz="2800" dirty="0" err="1"/>
              <a:t>shakli</a:t>
            </a:r>
            <a:r>
              <a:rPr lang="en-US" sz="2800" dirty="0"/>
              <a:t> </a:t>
            </a:r>
            <a:r>
              <a:rPr lang="en-US" sz="2800" dirty="0" err="1"/>
              <a:t>bo’lib</a:t>
            </a:r>
            <a:r>
              <a:rPr lang="en-US" sz="2800" dirty="0"/>
              <a:t>, </a:t>
            </a:r>
            <a:r>
              <a:rPr lang="en-US" sz="2800" dirty="0" err="1"/>
              <a:t>tashkil</a:t>
            </a:r>
            <a:r>
              <a:rPr lang="en-US" sz="2800" dirty="0"/>
              <a:t> </a:t>
            </a:r>
            <a:r>
              <a:rPr lang="en-US" sz="2800" dirty="0" err="1"/>
              <a:t>etuvchi</a:t>
            </a:r>
            <a:r>
              <a:rPr lang="en-US" sz="2800" dirty="0"/>
              <a:t> </a:t>
            </a:r>
            <a:r>
              <a:rPr lang="en-US" sz="2800" dirty="0" err="1"/>
              <a:t>elementlar</a:t>
            </a:r>
            <a:r>
              <a:rPr lang="en-US" sz="2800" dirty="0"/>
              <a:t> (</a:t>
            </a:r>
            <a:r>
              <a:rPr lang="en-US" sz="2800" dirty="0" err="1"/>
              <a:t>omillar</a:t>
            </a:r>
            <a:r>
              <a:rPr lang="en-US" sz="2800" dirty="0"/>
              <a:t>)</a:t>
            </a:r>
            <a:r>
              <a:rPr lang="en-US" sz="2800" dirty="0" err="1"/>
              <a:t>ni</a:t>
            </a:r>
            <a:r>
              <a:rPr lang="en-US" sz="2800" dirty="0"/>
              <a:t> </a:t>
            </a:r>
            <a:r>
              <a:rPr lang="en-US" sz="2800" dirty="0" err="1" smtClean="0"/>
              <a:t>tizimning</a:t>
            </a:r>
            <a:r>
              <a:rPr lang="en-US" sz="2800" dirty="0" smtClean="0"/>
              <a:t> </a:t>
            </a:r>
            <a:r>
              <a:rPr lang="en-US" sz="2800" dirty="0" err="1"/>
              <a:t>butkul</a:t>
            </a:r>
            <a:r>
              <a:rPr lang="en-US" sz="2800" dirty="0"/>
              <a:t> </a:t>
            </a:r>
            <a:r>
              <a:rPr lang="en-US" sz="2800" dirty="0" err="1"/>
              <a:t>holatiga</a:t>
            </a:r>
            <a:r>
              <a:rPr lang="en-US" sz="2800" dirty="0"/>
              <a:t> </a:t>
            </a:r>
            <a:r>
              <a:rPr lang="en-US" sz="2800" dirty="0" err="1"/>
              <a:t>ta’sirini</a:t>
            </a:r>
            <a:r>
              <a:rPr lang="en-US" sz="2800" dirty="0"/>
              <a:t> </a:t>
            </a:r>
            <a:r>
              <a:rPr lang="en-US" sz="2800" dirty="0" err="1"/>
              <a:t>o’rganish</a:t>
            </a:r>
            <a:r>
              <a:rPr lang="en-US" sz="2800" dirty="0"/>
              <a:t>, </a:t>
            </a:r>
            <a:r>
              <a:rPr lang="en-US" sz="2800" dirty="0" err="1"/>
              <a:t>baholash</a:t>
            </a:r>
            <a:r>
              <a:rPr lang="en-US" sz="2800" dirty="0"/>
              <a:t> </a:t>
            </a:r>
            <a:r>
              <a:rPr lang="en-US" sz="2800" dirty="0" err="1"/>
              <a:t>va</a:t>
            </a:r>
            <a:r>
              <a:rPr lang="en-US" sz="2800" dirty="0"/>
              <a:t> </a:t>
            </a:r>
            <a:r>
              <a:rPr lang="en-US" sz="2800" dirty="0" err="1"/>
              <a:t>oldindan</a:t>
            </a:r>
            <a:r>
              <a:rPr lang="en-US" sz="2800" dirty="0"/>
              <a:t> </a:t>
            </a:r>
            <a:r>
              <a:rPr lang="en-US" sz="2800" dirty="0" err="1"/>
              <a:t>aniqlash</a:t>
            </a:r>
            <a:r>
              <a:rPr lang="en-US" sz="2800" dirty="0"/>
              <a:t> </a:t>
            </a:r>
            <a:r>
              <a:rPr lang="en-US" sz="2800" dirty="0" err="1"/>
              <a:t>imkoniyatini</a:t>
            </a:r>
            <a:r>
              <a:rPr lang="en-US" sz="2800" dirty="0"/>
              <a:t> </a:t>
            </a:r>
            <a:r>
              <a:rPr lang="en-US" sz="2800" dirty="0" err="1"/>
              <a:t>beradi</a:t>
            </a:r>
            <a:r>
              <a:rPr lang="en-US" sz="2800" dirty="0"/>
              <a:t>. </a:t>
            </a:r>
            <a:r>
              <a:rPr lang="en-US" sz="2800" dirty="0" err="1"/>
              <a:t>Masalan</a:t>
            </a:r>
            <a:r>
              <a:rPr lang="en-US" sz="2800" dirty="0"/>
              <a:t>, </a:t>
            </a:r>
            <a:r>
              <a:rPr lang="en-US" sz="2800" dirty="0" err="1"/>
              <a:t>mashinaning</a:t>
            </a:r>
            <a:r>
              <a:rPr lang="en-US" sz="2800" dirty="0"/>
              <a:t> </a:t>
            </a:r>
            <a:r>
              <a:rPr lang="en-US" sz="2800" dirty="0" err="1"/>
              <a:t>texnik</a:t>
            </a:r>
            <a:r>
              <a:rPr lang="en-US" sz="2800" dirty="0"/>
              <a:t> </a:t>
            </a:r>
            <a:r>
              <a:rPr lang="en-US" sz="2800" dirty="0" err="1"/>
              <a:t>holatini</a:t>
            </a:r>
            <a:r>
              <a:rPr lang="en-US" sz="2800" dirty="0"/>
              <a:t> </a:t>
            </a:r>
            <a:r>
              <a:rPr lang="en-US" sz="2800" dirty="0" err="1"/>
              <a:t>foydalanish</a:t>
            </a:r>
            <a:r>
              <a:rPr lang="en-US" sz="2800" dirty="0"/>
              <a:t> </a:t>
            </a:r>
            <a:r>
              <a:rPr lang="en-US" sz="2800" dirty="0" err="1"/>
              <a:t>jarayonida</a:t>
            </a:r>
            <a:r>
              <a:rPr lang="en-US" sz="2800" dirty="0"/>
              <a:t> </a:t>
            </a:r>
            <a:r>
              <a:rPr lang="en-US" sz="2800" dirty="0" err="1"/>
              <a:t>o’zgarishini</a:t>
            </a:r>
            <a:r>
              <a:rPr lang="en-US" sz="2800" dirty="0"/>
              <a:t> </a:t>
            </a:r>
            <a:r>
              <a:rPr lang="en-US" sz="2800" dirty="0" err="1"/>
              <a:t>uchta</a:t>
            </a:r>
            <a:r>
              <a:rPr lang="en-US" sz="2800" dirty="0"/>
              <a:t> </a:t>
            </a:r>
            <a:r>
              <a:rPr lang="en-US" sz="2800" dirty="0" err="1"/>
              <a:t>shaklda</a:t>
            </a:r>
            <a:r>
              <a:rPr lang="en-US" sz="2800" dirty="0"/>
              <a:t> </a:t>
            </a:r>
            <a:r>
              <a:rPr lang="en-US" sz="2800" dirty="0" err="1"/>
              <a:t>yozib</a:t>
            </a:r>
            <a:r>
              <a:rPr lang="en-US" sz="2800" dirty="0"/>
              <a:t> </a:t>
            </a:r>
            <a:r>
              <a:rPr lang="en-US" sz="2800" dirty="0" err="1"/>
              <a:t>ifodalash</a:t>
            </a:r>
            <a:r>
              <a:rPr lang="en-US" sz="2800" dirty="0"/>
              <a:t> </a:t>
            </a:r>
            <a:r>
              <a:rPr lang="en-US" sz="2800" dirty="0" err="1"/>
              <a:t>mumkin</a:t>
            </a:r>
            <a:r>
              <a:rPr lang="en-US" sz="2800" dirty="0"/>
              <a:t>. </a:t>
            </a:r>
          </a:p>
          <a:p>
            <a:pPr marL="0" indent="0" algn="just">
              <a:lnSpc>
                <a:spcPct val="100000"/>
              </a:lnSpc>
              <a:spcBef>
                <a:spcPts val="0"/>
              </a:spcBef>
              <a:buNone/>
            </a:pPr>
            <a:endParaRPr lang="en-US" sz="2600" dirty="0" smtClean="0"/>
          </a:p>
        </p:txBody>
      </p:sp>
    </p:spTree>
    <p:extLst>
      <p:ext uri="{BB962C8B-B14F-4D97-AF65-F5344CB8AC3E}">
        <p14:creationId xmlns:p14="http://schemas.microsoft.com/office/powerpoint/2010/main" val="23479531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4" name="Прямоугольник 3"/>
          <p:cNvSpPr/>
          <p:nvPr/>
        </p:nvSpPr>
        <p:spPr>
          <a:xfrm>
            <a:off x="428625" y="273814"/>
            <a:ext cx="10839450" cy="4832092"/>
          </a:xfrm>
          <a:prstGeom prst="rect">
            <a:avLst/>
          </a:prstGeom>
        </p:spPr>
        <p:txBody>
          <a:bodyPr wrap="square">
            <a:spAutoFit/>
          </a:bodyPr>
          <a:lstStyle/>
          <a:p>
            <a:pPr marL="514350" indent="-514350">
              <a:buAutoNum type="arabicPeriod"/>
            </a:pPr>
            <a:r>
              <a:rPr lang="en-US" sz="2800" dirty="0" smtClean="0"/>
              <a:t>T ISH VAQTIGA BOG’LIQ HOLDA, UNI ODATDA N - DARAJALI (TARTIBLI) POLINOM BILAN APPROKSIMATSIYALASHADI [7]:</a:t>
            </a:r>
          </a:p>
          <a:p>
            <a:endParaRPr lang="en-US" sz="2800" dirty="0" smtClean="0"/>
          </a:p>
          <a:p>
            <a:pPr algn="r"/>
            <a:r>
              <a:rPr lang="en-US" sz="2800" dirty="0" smtClean="0"/>
              <a:t>     (3.1)</a:t>
            </a:r>
          </a:p>
          <a:p>
            <a:r>
              <a:rPr lang="en-US" sz="2800" dirty="0" smtClean="0"/>
              <a:t>2. BUNDAY APPROKSIMATSIYALOVCHI TENGLAMALARNI BOG’LANISHLAR DEB ATASH TO’G’RIROQ BO’LAR EDI, CHUNKI QONUNIYATLAR ANALITIK TARZDA FIZIKAVIY JARAYONLARNI IFODALAYDI, MASALAN:</a:t>
            </a:r>
          </a:p>
          <a:p>
            <a:endParaRPr lang="en-US" sz="2800" dirty="0" smtClean="0"/>
          </a:p>
          <a:p>
            <a:pPr algn="r"/>
            <a:r>
              <a:rPr lang="en-US" sz="2800" dirty="0" smtClean="0"/>
              <a:t>                             (3.2)</a:t>
            </a:r>
          </a:p>
          <a:p>
            <a:r>
              <a:rPr lang="en-US" sz="2800" dirty="0" smtClean="0"/>
              <a:t>BU YERDA: Y -EYILISH, DETALLARNING SOLISHTIRMA SARFI, TIZIMNI FOYDALANISH JARAYONIDA ISHCHAN HOLATDA SAQLAB TURISH HARAJATLARI.</a:t>
            </a:r>
            <a:endParaRPr lang="en-US" sz="2800" dirty="0"/>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464818537"/>
              </p:ext>
            </p:extLst>
          </p:nvPr>
        </p:nvGraphicFramePr>
        <p:xfrm>
          <a:off x="3724275" y="1219199"/>
          <a:ext cx="5486746" cy="695325"/>
        </p:xfrm>
        <a:graphic>
          <a:graphicData uri="http://schemas.openxmlformats.org/presentationml/2006/ole">
            <mc:AlternateContent xmlns:mc="http://schemas.openxmlformats.org/markup-compatibility/2006">
              <mc:Choice xmlns:v="urn:schemas-microsoft-com:vml" Requires="v">
                <p:oleObj spid="_x0000_s71689" name="Уравнение" r:id="rId3" imgW="1841500" imgH="241300" progId="Equation.3">
                  <p:embed/>
                </p:oleObj>
              </mc:Choice>
              <mc:Fallback>
                <p:oleObj name="Уравнение" r:id="rId3" imgW="18415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24275" y="1219199"/>
                        <a:ext cx="5486746" cy="695325"/>
                      </a:xfrm>
                      <a:prstGeom prst="rect">
                        <a:avLst/>
                      </a:prstGeom>
                      <a:noFill/>
                    </p:spPr>
                  </p:pic>
                </p:oleObj>
              </mc:Fallback>
            </mc:AlternateContent>
          </a:graphicData>
        </a:graphic>
      </p:graphicFrame>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622714432"/>
              </p:ext>
            </p:extLst>
          </p:nvPr>
        </p:nvGraphicFramePr>
        <p:xfrm>
          <a:off x="3886200" y="3265739"/>
          <a:ext cx="2438400" cy="930687"/>
        </p:xfrm>
        <a:graphic>
          <a:graphicData uri="http://schemas.openxmlformats.org/presentationml/2006/ole">
            <mc:AlternateContent xmlns:mc="http://schemas.openxmlformats.org/markup-compatibility/2006">
              <mc:Choice xmlns:v="urn:schemas-microsoft-com:vml" Requires="v">
                <p:oleObj spid="_x0000_s71690" name="Уравнение" r:id="rId5" imgW="596900" imgH="241300" progId="Equation.3">
                  <p:embed/>
                </p:oleObj>
              </mc:Choice>
              <mc:Fallback>
                <p:oleObj name="Уравнение" r:id="rId5" imgW="596900" imgH="2413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6200" y="3265739"/>
                        <a:ext cx="2438400" cy="930687"/>
                      </a:xfrm>
                      <a:prstGeom prst="rect">
                        <a:avLst/>
                      </a:prstGeom>
                      <a:noFill/>
                    </p:spPr>
                  </p:pic>
                </p:oleObj>
              </mc:Fallback>
            </mc:AlternateContent>
          </a:graphicData>
        </a:graphic>
      </p:graphicFrame>
    </p:spTree>
    <p:extLst>
      <p:ext uri="{BB962C8B-B14F-4D97-AF65-F5344CB8AC3E}">
        <p14:creationId xmlns:p14="http://schemas.microsoft.com/office/powerpoint/2010/main" val="10277557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76276" y="727413"/>
            <a:ext cx="9820274" cy="3539430"/>
          </a:xfrm>
          <a:prstGeom prst="rect">
            <a:avLst/>
          </a:prstGeom>
        </p:spPr>
        <p:txBody>
          <a:bodyPr wrap="square">
            <a:spAutoFit/>
          </a:bodyPr>
          <a:lstStyle/>
          <a:p>
            <a:pPr algn="just"/>
            <a:r>
              <a:rPr lang="en-US" sz="2800" dirty="0" smtClean="0"/>
              <a:t>3. TIZIM HOLAT PARAMETRLARINING BIR NECHTA TASODIFIY OMILLAR TA’SIRI OSTIDA ANIQ VAQT ICHIDA O’ZGARISHI YOKI TARQALISHINI, TASODIFIY KATTALIKNING XUSUSIY QIYMATLARINI TAQSIMLANISH QONUNI BILAN YOKI KO’P HADLI REGRESSIYA TENGLAMASI (MASALAN, CHIZIQLI) BILAN IFODALANADI.</a:t>
            </a:r>
          </a:p>
          <a:p>
            <a:pPr algn="just"/>
            <a:endParaRPr lang="en-US" sz="2800" dirty="0" smtClean="0"/>
          </a:p>
          <a:p>
            <a:pPr algn="r"/>
            <a:r>
              <a:rPr lang="en-US" sz="2800" dirty="0" smtClean="0"/>
              <a:t>     (3.3)</a:t>
            </a:r>
          </a:p>
          <a:p>
            <a:pPr algn="just"/>
            <a:r>
              <a:rPr lang="en-US" sz="2800" dirty="0" smtClean="0"/>
              <a:t>BU YERDA: X</a:t>
            </a:r>
            <a:r>
              <a:rPr lang="en-US" sz="2800" baseline="-25000" dirty="0" smtClean="0"/>
              <a:t>1</a:t>
            </a:r>
            <a:r>
              <a:rPr lang="en-US" sz="2800" dirty="0" smtClean="0"/>
              <a:t>, X</a:t>
            </a:r>
            <a:r>
              <a:rPr lang="en-US" sz="2800" baseline="-25000" dirty="0" smtClean="0"/>
              <a:t>2</a:t>
            </a:r>
            <a:r>
              <a:rPr lang="en-US" sz="2800" dirty="0" smtClean="0"/>
              <a:t>, ... , X</a:t>
            </a:r>
            <a:r>
              <a:rPr lang="en-US" sz="2800" baseline="-25000" dirty="0" smtClean="0"/>
              <a:t>N</a:t>
            </a:r>
            <a:r>
              <a:rPr lang="en-US" sz="2800" dirty="0" smtClean="0"/>
              <a:t> - OMILLAR.</a:t>
            </a:r>
            <a:endParaRPr lang="en-US"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890039915"/>
              </p:ext>
            </p:extLst>
          </p:nvPr>
        </p:nvGraphicFramePr>
        <p:xfrm>
          <a:off x="2190750" y="2952749"/>
          <a:ext cx="7284244" cy="866775"/>
        </p:xfrm>
        <a:graphic>
          <a:graphicData uri="http://schemas.openxmlformats.org/presentationml/2006/ole">
            <mc:AlternateContent xmlns:mc="http://schemas.openxmlformats.org/markup-compatibility/2006">
              <mc:Choice xmlns:v="urn:schemas-microsoft-com:vml" Requires="v">
                <p:oleObj spid="_x0000_s89093" name="Уравнение" r:id="rId3" imgW="1968500" imgH="228600" progId="Equation.3">
                  <p:embed/>
                </p:oleObj>
              </mc:Choice>
              <mc:Fallback>
                <p:oleObj name="Уравнение" r:id="rId3" imgW="1968500" imgH="228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0750" y="2952749"/>
                        <a:ext cx="7284244" cy="866775"/>
                      </a:xfrm>
                      <a:prstGeom prst="rect">
                        <a:avLst/>
                      </a:prstGeom>
                      <a:noFill/>
                    </p:spPr>
                  </p:pic>
                </p:oleObj>
              </mc:Fallback>
            </mc:AlternateContent>
          </a:graphicData>
        </a:graphic>
      </p:graphicFrame>
    </p:spTree>
    <p:extLst>
      <p:ext uri="{BB962C8B-B14F-4D97-AF65-F5344CB8AC3E}">
        <p14:creationId xmlns:p14="http://schemas.microsoft.com/office/powerpoint/2010/main" val="37218641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533400" y="144066"/>
            <a:ext cx="10744199" cy="5262979"/>
          </a:xfrm>
          <a:prstGeom prst="rect">
            <a:avLst/>
          </a:prstGeom>
        </p:spPr>
        <p:txBody>
          <a:bodyPr wrap="square">
            <a:spAutoFit/>
          </a:bodyPr>
          <a:lstStyle/>
          <a:p>
            <a:pPr algn="just"/>
            <a:r>
              <a:rPr lang="en-US" sz="2800" dirty="0" smtClean="0"/>
              <a:t>TENGLAMALARNING KELTIRILGAN OXIRGI IKKI SHAKLINI ALOHIDA MASHINANING TEXNIK HOLATINI IFODALASH UCHUN ISHLATISH MUMKIN. AGAR TIZIM ELEMENTLARIDAN HAR BIRINING HOLAT PARAMETRI BAR NECHTA TASODIFIY OMIL TA’SIRI OSTIDA ANIQ VAQT ICHIDA TARQALISHGA EGA BO’LSA, ANIQ BIR QIYMATLI BO’LMASA, UNDA TIZIMNING HOLATINI OMMAVIY XIZMAT KO’RSATISH NAZARIYASI VA STATISTIK SINOVLAR (MONTE-KARLO USULI) YORDAMIDA IFODALAB BERISH MUMKIN. MASHINALAR GURUHIDAGI ISHLAMAY QOLISHLAR KELIB CHIQISHI VA ULARNI YO’QOTISHNI SHUNDAY USULDA IFODALANADI. MATEMATIK MODELNING BU TURINI MASHINALAR GURUHINING TEXNIK HOLATINI OLDINDAN ANIQLASH UCHUN ISHLATISH MUMKIN, ANIQ MASHINANING TEXNIK HOLATINI OLDINDAN ANIQLASH UCHUN ESA ISHLATISH MUMKIN EMAS.</a:t>
            </a:r>
            <a:endParaRPr lang="ru-RU" sz="2800" dirty="0"/>
          </a:p>
        </p:txBody>
      </p:sp>
    </p:spTree>
    <p:extLst>
      <p:ext uri="{BB962C8B-B14F-4D97-AF65-F5344CB8AC3E}">
        <p14:creationId xmlns:p14="http://schemas.microsoft.com/office/powerpoint/2010/main" val="3119342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695325" y="680472"/>
            <a:ext cx="10001250" cy="4401205"/>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MATEMATIK MODELLASHDA O’RGANILAYOTGAN JARAYONNING TADQIQOTI KOMPYUTERDA, MATEMATIK MODEL KO’RINISHIDA BOG’LANGAN TURLI PARAMETRLARNI O’ZGARTIRISH YO’LI BILAN O’TKAZILADI. BUNDA O’RGANILAYOTGAN JARAYONNING AMALGA OSHISHINI TURLI VARIANTLARI HAQIDAGI MA’LUMOTLAR TEZDA OLINADI. NISBATAN QISQA VAQTDA MODELNING OPTIMAL VARIANTLARINI ISHLAB CHIQISH MUMKIN, BOSHQACHA AYTGANDA, MATEMATIK MODELNI, DEMAK JARAYONNING O’ZINI HAM OPTIMALLASHNI AMALGA OSHIRISH MUMKIN. </a:t>
            </a:r>
            <a:endParaRPr lang="ru-RU" sz="2800" dirty="0" smtClean="0">
              <a:ea typeface="Times New Roman" panose="02020603050405020304" pitchFamily="18" charset="0"/>
              <a:cs typeface="Times New Roman" panose="02020603050405020304" pitchFamily="18" charset="0"/>
            </a:endParaRPr>
          </a:p>
          <a:p>
            <a:pPr algn="just">
              <a:spcAft>
                <a:spcPts val="0"/>
              </a:spcAft>
            </a:pPr>
            <a:r>
              <a:rPr lang="en-US" sz="2800" dirty="0" smtClean="0">
                <a:ea typeface="Times New Roman" panose="02020603050405020304" pitchFamily="18" charset="0"/>
                <a:cs typeface="Times New Roman" panose="02020603050405020304" pitchFamily="18" charset="0"/>
              </a:rPr>
              <a:t>QIYMAT PULDA YOKI VAQTDA IFODALANISHIDAN QAT’I NAZAR, MATEMATIK MODELLASH FIZIK MODELLASHDAN ANCHA ARZON TUSHADI.</a:t>
            </a:r>
            <a:endParaRPr lang="ru-RU" sz="2800"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81244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42899" y="200442"/>
            <a:ext cx="11172825" cy="5262979"/>
          </a:xfrm>
          <a:prstGeom prst="rect">
            <a:avLst/>
          </a:prstGeom>
        </p:spPr>
        <p:txBody>
          <a:bodyPr wrap="square">
            <a:spAutoFit/>
          </a:bodyPr>
          <a:lstStyle/>
          <a:p>
            <a:pPr algn="just"/>
            <a:r>
              <a:rPr lang="en-US" sz="2800" dirty="0" smtClean="0"/>
              <a:t>JARAYONNI MATEMATIK YOZIB CHIQISH YOKI UNING MATEMATIK MODELINI QURISH - JARAYONNING OMILLARI VA PARAMETRLARI ORASIDAGI MATEMATIK BOG’LIQLIKNI ANIQLASHNI BILDIRADI. MATEMATIK BOG’LANISHNING SHAKLLARI TURLICHA BO’LISHI MUMKIN. AGAR FIZIK KATTALIK BIR YOKI BIR NECHA KATTALIKNING BIR QIYMATLI FUNKTSIYASI SIFATIDA ANIQLANSA, FUNKTSIONAL BOG’LANISH DEB ATALADI. AGAR TASODIFIY BO’LMAGAN MUSTAQIL O’ZGARUVCHI VA TASODIFIY QARAM O’ZGARUVCHI O’RTASIDA BOG’LANISH BO’LSA, REGRESSION BOG’LANISH DEB ATALADI. AGAR O’ZGARUVCHILARDAN IKKALASI HAM TASODIFIY BO’LSA, KORRELYATSION BOG’LANISH DEB ATALADI. CHIZIQLI KORRELYATSION BOG’LANISHNI ESA FUNKTSIONAL BOG’LANISH DEB HISOBLASH MUMKIN.</a:t>
            </a:r>
          </a:p>
          <a:p>
            <a:pPr algn="just"/>
            <a:r>
              <a:rPr lang="en-US" sz="2800" dirty="0" smtClean="0"/>
              <a:t>MATEMATIK MODELLASHDA TABIATIGA KO’RA TURLICHA XODISALAR UCHUN MATEMATIK MODELLARNING IZOMORFLIGI PRINTSIPI HAM ISHLATILADI. </a:t>
            </a:r>
            <a:endParaRPr lang="en-US" sz="2800" dirty="0"/>
          </a:p>
        </p:txBody>
      </p:sp>
    </p:spTree>
    <p:extLst>
      <p:ext uri="{BB962C8B-B14F-4D97-AF65-F5344CB8AC3E}">
        <p14:creationId xmlns:p14="http://schemas.microsoft.com/office/powerpoint/2010/main" val="36651012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00049" y="130909"/>
            <a:ext cx="10925175" cy="5447645"/>
          </a:xfrm>
          <a:prstGeom prst="rect">
            <a:avLst/>
          </a:prstGeom>
        </p:spPr>
        <p:txBody>
          <a:bodyPr wrap="square">
            <a:spAutoFit/>
          </a:bodyPr>
          <a:lstStyle/>
          <a:p>
            <a:r>
              <a:rPr lang="en-US" sz="2800" dirty="0" smtClean="0"/>
              <a:t>KELTIRILGAN DIFFERENTSIAL TENGLAMALARDA TABIATI BO’YICHA HAR HIL XODISALAR YOZILGAN:</a:t>
            </a:r>
          </a:p>
          <a:p>
            <a:r>
              <a:rPr lang="en-US" sz="2800" dirty="0" smtClean="0"/>
              <a:t>ENERGIYA MIQDORINING KO’CHISHI (ISHQALANISH KUCHI):</a:t>
            </a:r>
          </a:p>
          <a:p>
            <a:endParaRPr lang="en-US" sz="2000" dirty="0" smtClean="0"/>
          </a:p>
          <a:p>
            <a:r>
              <a:rPr lang="en-US" sz="2800" dirty="0" smtClean="0"/>
              <a:t>                                                     - NYUTON QONUNI;</a:t>
            </a:r>
          </a:p>
          <a:p>
            <a:r>
              <a:rPr lang="en-US" sz="2800" dirty="0" smtClean="0"/>
              <a:t>ISSIQLIKNI KO’CHISHI (ISSIQLIK OQIMI):</a:t>
            </a:r>
          </a:p>
          <a:p>
            <a:endParaRPr lang="en-US" sz="2000" dirty="0" smtClean="0"/>
          </a:p>
          <a:p>
            <a:r>
              <a:rPr lang="en-US" sz="2800" dirty="0" smtClean="0"/>
              <a:t>                                                      - FUR’E QONUNI;</a:t>
            </a:r>
          </a:p>
          <a:p>
            <a:r>
              <a:rPr lang="en-US" sz="2800" dirty="0" smtClean="0"/>
              <a:t>MODDANI KO’CHIRISH (MODDA OQIMI):</a:t>
            </a:r>
          </a:p>
          <a:p>
            <a:endParaRPr lang="en-US" sz="2000" dirty="0" smtClean="0"/>
          </a:p>
          <a:p>
            <a:r>
              <a:rPr lang="en-US" sz="2800" dirty="0" smtClean="0"/>
              <a:t>                                                      - FIK QONUNI;</a:t>
            </a:r>
          </a:p>
          <a:p>
            <a:r>
              <a:rPr lang="en-US" sz="2800" dirty="0" smtClean="0"/>
              <a:t>ELEKTR TOKINI KO’CHIRISH:</a:t>
            </a:r>
          </a:p>
          <a:p>
            <a:r>
              <a:rPr lang="en-US" sz="2800" dirty="0" smtClean="0"/>
              <a:t>                                                      - OM QONUNI.</a:t>
            </a:r>
            <a:endParaRPr lang="en-US"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350648088"/>
              </p:ext>
            </p:extLst>
          </p:nvPr>
        </p:nvGraphicFramePr>
        <p:xfrm>
          <a:off x="1796265" y="1356517"/>
          <a:ext cx="1819275" cy="955891"/>
        </p:xfrm>
        <a:graphic>
          <a:graphicData uri="http://schemas.openxmlformats.org/presentationml/2006/ole">
            <mc:AlternateContent xmlns:mc="http://schemas.openxmlformats.org/markup-compatibility/2006">
              <mc:Choice xmlns:v="urn:schemas-microsoft-com:vml" Requires="v">
                <p:oleObj spid="_x0000_s68629" name="Уравнение" r:id="rId3" imgW="748975" imgH="393529" progId="Equation.3">
                  <p:embed/>
                </p:oleObj>
              </mc:Choice>
              <mc:Fallback>
                <p:oleObj name="Уравнение" r:id="rId3" imgW="748975" imgH="393529"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6265" y="1356517"/>
                        <a:ext cx="1819275" cy="955891"/>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317712458"/>
              </p:ext>
            </p:extLst>
          </p:nvPr>
        </p:nvGraphicFramePr>
        <p:xfrm>
          <a:off x="1912153" y="2467122"/>
          <a:ext cx="1587500" cy="965200"/>
        </p:xfrm>
        <a:graphic>
          <a:graphicData uri="http://schemas.openxmlformats.org/presentationml/2006/ole">
            <mc:AlternateContent xmlns:mc="http://schemas.openxmlformats.org/markup-compatibility/2006">
              <mc:Choice xmlns:v="urn:schemas-microsoft-com:vml" Requires="v">
                <p:oleObj spid="_x0000_s68630" name="Уравнение" r:id="rId5" imgW="647640" imgH="393480" progId="Equation.3">
                  <p:embed/>
                </p:oleObj>
              </mc:Choice>
              <mc:Fallback>
                <p:oleObj name="Уравнение" r:id="rId5" imgW="647640" imgH="393480" progId="Equation.3">
                  <p:embed/>
                  <p:pic>
                    <p:nvPicPr>
                      <p:cNvPr id="0" name="Object 3"/>
                      <p:cNvPicPr>
                        <a:picLocks noChangeAspect="1" noChangeArrowheads="1"/>
                      </p:cNvPicPr>
                      <p:nvPr/>
                    </p:nvPicPr>
                    <p:blipFill>
                      <a:blip r:embed="rId6"/>
                      <a:srcRect/>
                      <a:stretch>
                        <a:fillRect/>
                      </a:stretch>
                    </p:blipFill>
                    <p:spPr bwMode="auto">
                      <a:xfrm>
                        <a:off x="1912153" y="2467122"/>
                        <a:ext cx="1587500" cy="965200"/>
                      </a:xfrm>
                      <a:prstGeom prst="rect">
                        <a:avLst/>
                      </a:prstGeom>
                      <a:noFill/>
                    </p:spPr>
                  </p:pic>
                </p:oleObj>
              </mc:Fallback>
            </mc:AlternateContent>
          </a:graphicData>
        </a:graphic>
      </p:graphicFrame>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06376895"/>
              </p:ext>
            </p:extLst>
          </p:nvPr>
        </p:nvGraphicFramePr>
        <p:xfrm>
          <a:off x="1890710" y="3769744"/>
          <a:ext cx="1630389" cy="802255"/>
        </p:xfrm>
        <a:graphic>
          <a:graphicData uri="http://schemas.openxmlformats.org/presentationml/2006/ole">
            <mc:AlternateContent xmlns:mc="http://schemas.openxmlformats.org/markup-compatibility/2006">
              <mc:Choice xmlns:v="urn:schemas-microsoft-com:vml" Requires="v">
                <p:oleObj spid="_x0000_s68631" name="Уравнение" r:id="rId7" imgW="799753" imgH="393529" progId="Equation.3">
                  <p:embed/>
                </p:oleObj>
              </mc:Choice>
              <mc:Fallback>
                <p:oleObj name="Уравнение" r:id="rId7" imgW="799753" imgH="393529"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90710" y="3769744"/>
                        <a:ext cx="1630389" cy="802255"/>
                      </a:xfrm>
                      <a:prstGeom prst="rect">
                        <a:avLst/>
                      </a:prstGeom>
                      <a:noFill/>
                    </p:spPr>
                  </p:pic>
                </p:oleObj>
              </mc:Fallback>
            </mc:AlternateContent>
          </a:graphicData>
        </a:graphic>
      </p:graphicFrame>
      <p:sp>
        <p:nvSpPr>
          <p:cNvPr id="10"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231847448"/>
              </p:ext>
            </p:extLst>
          </p:nvPr>
        </p:nvGraphicFramePr>
        <p:xfrm>
          <a:off x="1881990" y="4823695"/>
          <a:ext cx="1527960" cy="869357"/>
        </p:xfrm>
        <a:graphic>
          <a:graphicData uri="http://schemas.openxmlformats.org/presentationml/2006/ole">
            <mc:AlternateContent xmlns:mc="http://schemas.openxmlformats.org/markup-compatibility/2006">
              <mc:Choice xmlns:v="urn:schemas-microsoft-com:vml" Requires="v">
                <p:oleObj spid="_x0000_s68632" name="Уравнение" r:id="rId9" imgW="736600" imgH="419100" progId="Equation.3">
                  <p:embed/>
                </p:oleObj>
              </mc:Choice>
              <mc:Fallback>
                <p:oleObj name="Уравнение" r:id="rId9" imgW="736600" imgH="4191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81990" y="4823695"/>
                        <a:ext cx="1527960" cy="869357"/>
                      </a:xfrm>
                      <a:prstGeom prst="rect">
                        <a:avLst/>
                      </a:prstGeom>
                      <a:noFill/>
                    </p:spPr>
                  </p:pic>
                </p:oleObj>
              </mc:Fallback>
            </mc:AlternateContent>
          </a:graphicData>
        </a:graphic>
      </p:graphicFrame>
    </p:spTree>
    <p:extLst>
      <p:ext uri="{BB962C8B-B14F-4D97-AF65-F5344CB8AC3E}">
        <p14:creationId xmlns:p14="http://schemas.microsoft.com/office/powerpoint/2010/main" val="3844365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47649" y="82540"/>
            <a:ext cx="11268075" cy="5725285"/>
          </a:xfrm>
          <a:prstGeom prst="rect">
            <a:avLst/>
          </a:prstGeom>
        </p:spPr>
        <p:txBody>
          <a:bodyPr wrap="square">
            <a:spAutoFit/>
          </a:bodyPr>
          <a:lstStyle/>
          <a:p>
            <a:pPr algn="just">
              <a:lnSpc>
                <a:spcPct val="120000"/>
              </a:lnSpc>
            </a:pPr>
            <a:r>
              <a:rPr lang="en-US" sz="2800" dirty="0" smtClean="0"/>
              <a:t>KELTIRILGAN BARCHA TENGLAMALARGA MOS RAVISHDA TEZLIK        , TEMPERATURA      .      , KONTSENTRATSIYA       , KUCHLANISH      GRADIENTLARI KIRISHINI KO’RISH QIYIN EMAS. RAVSHANKI, AGAR MOS KELUVCHI QAYTA HISOBLASH KOEFFITSIENTLARI KIRITILSA, BU XODISALARDAN ISTALGANINI NYUTON QONUNI BILAN MODELLASH MUMKIN. TURLICHA TABIATLI FIZIK-KIMYOVIY JARAYONLARNI MODELLASH IMKONINI BERUVCHI ANALOG HISOBLASH MASHINALARI XUSUSAN SHU PRINTSIPGA ASOSLANADI. </a:t>
            </a:r>
          </a:p>
          <a:p>
            <a:pPr algn="just">
              <a:lnSpc>
                <a:spcPct val="120000"/>
              </a:lnSpc>
            </a:pPr>
            <a:r>
              <a:rPr lang="en-US" sz="2800" dirty="0" smtClean="0"/>
              <a:t>BERILGAN FIZIK JARAYONNI AKS ETTIRUVCHI MATEMATIK MODEL MUAYYAN MATEMATIK YOZUV KO’RINISHIDA TASVIRLANADI, TAJRIBA DALILLARINI BIRLASHTIRADI VA TEKSHIRILAYOTGAN JARAYONNING PARAMETRLARI ORASIDAGI O’ZARO BOG’LANISHLARNI ANIQLAYDI. </a:t>
            </a:r>
            <a:endParaRPr lang="ru-RU" sz="2800" dirty="0"/>
          </a:p>
        </p:txBody>
      </p:sp>
      <p:sp>
        <p:nvSpPr>
          <p:cNvPr id="4" name="Rectangle 2"/>
          <p:cNvSpPr>
            <a:spLocks noChangeArrowheads="1"/>
          </p:cNvSpPr>
          <p:nvPr/>
        </p:nvSpPr>
        <p:spPr bwMode="auto">
          <a:xfrm>
            <a:off x="-8520" y="-671015"/>
            <a:ext cx="201602" cy="389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nSpc>
                <a:spcPct val="120000"/>
              </a:lnSpc>
            </a:pPr>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795346168"/>
              </p:ext>
            </p:extLst>
          </p:nvPr>
        </p:nvGraphicFramePr>
        <p:xfrm>
          <a:off x="8820150" y="82540"/>
          <a:ext cx="552450" cy="653865"/>
        </p:xfrm>
        <a:graphic>
          <a:graphicData uri="http://schemas.openxmlformats.org/presentationml/2006/ole">
            <mc:AlternateContent xmlns:mc="http://schemas.openxmlformats.org/markup-compatibility/2006">
              <mc:Choice xmlns:v="urn:schemas-microsoft-com:vml" Requires="v">
                <p:oleObj spid="_x0000_s67601" name="Уравнение" r:id="rId3" imgW="304536" imgH="393359" progId="Equation.3">
                  <p:embed/>
                </p:oleObj>
              </mc:Choice>
              <mc:Fallback>
                <p:oleObj name="Уравнение" r:id="rId3" imgW="304536" imgH="393359"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0150" y="82540"/>
                        <a:ext cx="552450" cy="653865"/>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696553841"/>
              </p:ext>
            </p:extLst>
          </p:nvPr>
        </p:nvGraphicFramePr>
        <p:xfrm>
          <a:off x="428625" y="556975"/>
          <a:ext cx="339725" cy="619499"/>
        </p:xfrm>
        <a:graphic>
          <a:graphicData uri="http://schemas.openxmlformats.org/presentationml/2006/ole">
            <mc:AlternateContent xmlns:mc="http://schemas.openxmlformats.org/markup-compatibility/2006">
              <mc:Choice xmlns:v="urn:schemas-microsoft-com:vml" Requires="v">
                <p:oleObj spid="_x0000_s67602" name="Уравнение" r:id="rId5" imgW="215713" imgH="393359" progId="Equation.3">
                  <p:embed/>
                </p:oleObj>
              </mc:Choice>
              <mc:Fallback>
                <p:oleObj name="Уравнение" r:id="rId5" imgW="215713" imgH="393359"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8625" y="556975"/>
                        <a:ext cx="339725" cy="619499"/>
                      </a:xfrm>
                      <a:prstGeom prst="rect">
                        <a:avLst/>
                      </a:prstGeom>
                      <a:noFill/>
                    </p:spPr>
                  </p:pic>
                </p:oleObj>
              </mc:Fallback>
            </mc:AlternateContent>
          </a:graphicData>
        </a:graphic>
      </p:graphicFrame>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463564086"/>
              </p:ext>
            </p:extLst>
          </p:nvPr>
        </p:nvGraphicFramePr>
        <p:xfrm>
          <a:off x="3829050" y="556974"/>
          <a:ext cx="438150" cy="646793"/>
        </p:xfrm>
        <a:graphic>
          <a:graphicData uri="http://schemas.openxmlformats.org/presentationml/2006/ole">
            <mc:AlternateContent xmlns:mc="http://schemas.openxmlformats.org/markup-compatibility/2006">
              <mc:Choice xmlns:v="urn:schemas-microsoft-com:vml" Requires="v">
                <p:oleObj spid="_x0000_s67603" name="Уравнение" r:id="rId7" imgW="266469" imgH="393359" progId="Equation.3">
                  <p:embed/>
                </p:oleObj>
              </mc:Choice>
              <mc:Fallback>
                <p:oleObj name="Уравнение" r:id="rId7" imgW="266469" imgH="393359"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29050" y="556974"/>
                        <a:ext cx="438150" cy="646793"/>
                      </a:xfrm>
                      <a:prstGeom prst="rect">
                        <a:avLst/>
                      </a:prstGeom>
                      <a:noFill/>
                    </p:spPr>
                  </p:pic>
                </p:oleObj>
              </mc:Fallback>
            </mc:AlternateContent>
          </a:graphicData>
        </a:graphic>
      </p:graphicFrame>
      <p:sp>
        <p:nvSpPr>
          <p:cNvPr id="10"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1919949577"/>
              </p:ext>
            </p:extLst>
          </p:nvPr>
        </p:nvGraphicFramePr>
        <p:xfrm>
          <a:off x="6264274" y="556974"/>
          <a:ext cx="412751" cy="581604"/>
        </p:xfrm>
        <a:graphic>
          <a:graphicData uri="http://schemas.openxmlformats.org/presentationml/2006/ole">
            <mc:AlternateContent xmlns:mc="http://schemas.openxmlformats.org/markup-compatibility/2006">
              <mc:Choice xmlns:v="urn:schemas-microsoft-com:vml" Requires="v">
                <p:oleObj spid="_x0000_s67604" name="Уравнение" r:id="rId9" imgW="279279" imgH="393529" progId="Equation.3">
                  <p:embed/>
                </p:oleObj>
              </mc:Choice>
              <mc:Fallback>
                <p:oleObj name="Уравнение" r:id="rId9" imgW="279279" imgH="393529"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264274" y="556974"/>
                        <a:ext cx="412751" cy="581604"/>
                      </a:xfrm>
                      <a:prstGeom prst="rect">
                        <a:avLst/>
                      </a:prstGeom>
                      <a:noFill/>
                    </p:spPr>
                  </p:pic>
                </p:oleObj>
              </mc:Fallback>
            </mc:AlternateContent>
          </a:graphicData>
        </a:graphic>
      </p:graphicFrame>
    </p:spTree>
    <p:extLst>
      <p:ext uri="{BB962C8B-B14F-4D97-AF65-F5344CB8AC3E}">
        <p14:creationId xmlns:p14="http://schemas.microsoft.com/office/powerpoint/2010/main" val="10914936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19076" y="0"/>
            <a:ext cx="10972800" cy="5693866"/>
          </a:xfrm>
          <a:prstGeom prst="rect">
            <a:avLst/>
          </a:prstGeom>
        </p:spPr>
        <p:txBody>
          <a:bodyPr wrap="square">
            <a:spAutoFit/>
          </a:bodyPr>
          <a:lstStyle/>
          <a:p>
            <a:pPr indent="542925" algn="just"/>
            <a:r>
              <a:rPr lang="en-US" sz="2800" dirty="0"/>
              <a:t> </a:t>
            </a:r>
            <a:r>
              <a:rPr lang="en-US" sz="2800" dirty="0" smtClean="0"/>
              <a:t>BUNING UCHUN NAZARIY USULLARDAN HAM, KERAKLI TAJRIBA MA’LUMOTLARIDAN HAM FOYDALANILADI. MATEMATIK MODELLAR ISHLAB CHIQISHNING PIROVARD MAQSADI JARAYON TABIATINI OLDINDAN ANIQLASH VA JARAYON KECHISHIGA TA’SIR KO’RSATISH BO’YICHA TAVSIYALAR ISHLAB CHIQISHDIR.</a:t>
            </a:r>
          </a:p>
          <a:p>
            <a:pPr indent="542925" algn="just"/>
            <a:r>
              <a:rPr lang="en-US" sz="2800" dirty="0" smtClean="0"/>
              <a:t>TADQIQOT QILINAYOTGAN XODISALAR TO’G’RISIDA YETARLI AHBOROT BO’LMASA, ULARNI O’RGANISH, TADQIQOT QILINAYOTGAN JARAYONNING ASOSIY SIFAT XUSUSIYATLARINI BUZMASDAN TURIB, ODDIY MODELLAR QURISHDAN BOSHLANADI. </a:t>
            </a:r>
          </a:p>
          <a:p>
            <a:pPr indent="542925" algn="just"/>
            <a:r>
              <a:rPr lang="en-US" sz="2800" dirty="0" smtClean="0"/>
              <a:t>AGAR JARAYONNING ASOSIY O’ZGARUVCHILARI, VAQT VA FAZODA O’ZGARSA, BUNDAY JA-RAYONLARNI IFODALOVCHI MODELLAR TAQSIMLANGAN PARAMETRLI MODELLAR DEB ATALADI. ULAR XUSUSIY HOSILALI DIFFERENTSIAL TENGLAMALAR KO’RINISHIDA TASVIRLANADI.</a:t>
            </a:r>
            <a:endParaRPr lang="en-US" sz="2800" dirty="0"/>
          </a:p>
        </p:txBody>
      </p:sp>
    </p:spTree>
    <p:extLst>
      <p:ext uri="{BB962C8B-B14F-4D97-AF65-F5344CB8AC3E}">
        <p14:creationId xmlns:p14="http://schemas.microsoft.com/office/powerpoint/2010/main" val="7192889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85750" y="78611"/>
            <a:ext cx="10791825" cy="5693866"/>
          </a:xfrm>
          <a:prstGeom prst="rect">
            <a:avLst/>
          </a:prstGeom>
        </p:spPr>
        <p:txBody>
          <a:bodyPr wrap="square">
            <a:spAutoFit/>
          </a:bodyPr>
          <a:lstStyle/>
          <a:p>
            <a:pPr algn="just">
              <a:spcAft>
                <a:spcPts val="0"/>
              </a:spcAft>
            </a:pPr>
            <a:r>
              <a:rPr lang="en-US" sz="2800" dirty="0" smtClean="0">
                <a:ea typeface="Times New Roman" panose="02020603050405020304" pitchFamily="18" charset="0"/>
                <a:cs typeface="Times New Roman" panose="02020603050405020304" pitchFamily="18" charset="0"/>
              </a:rPr>
              <a:t>AGAR JARAYONNING ASOSIY O’ZGARUVCHILARI FAQAT VAQT BO’YICHA O’ZGARSA, BUNDAY JARAYONLARNI IFODALOVCHI MODELLAR </a:t>
            </a:r>
            <a:r>
              <a:rPr lang="en-US" sz="2800" u="sng" dirty="0" smtClean="0">
                <a:ea typeface="Times New Roman" panose="02020603050405020304" pitchFamily="18" charset="0"/>
                <a:cs typeface="Times New Roman" panose="02020603050405020304" pitchFamily="18" charset="0"/>
              </a:rPr>
              <a:t>TO’PLANGAN PARAMETRLI MODELLAR</a:t>
            </a:r>
            <a:r>
              <a:rPr lang="en-US" sz="2800" dirty="0" smtClean="0">
                <a:ea typeface="Times New Roman" panose="02020603050405020304" pitchFamily="18" charset="0"/>
                <a:cs typeface="Times New Roman" panose="02020603050405020304" pitchFamily="18" charset="0"/>
              </a:rPr>
              <a:t> DEB ATALADI. ULAR ODDIY DIFFERENTSIAL TENGLAMALAR KO’RINISHIDA TASVIRLANADI.</a:t>
            </a:r>
            <a:endParaRPr lang="ru-RU" sz="2400" dirty="0" smtClean="0">
              <a:ea typeface="Times New Roman" panose="02020603050405020304" pitchFamily="18" charset="0"/>
              <a:cs typeface="Times New Roman" panose="02020603050405020304" pitchFamily="18" charset="0"/>
            </a:endParaRPr>
          </a:p>
          <a:p>
            <a:pPr lvl="0" indent="542925" algn="just"/>
            <a:r>
              <a:rPr lang="en-US" sz="2800" dirty="0" smtClean="0">
                <a:solidFill>
                  <a:prstClr val="black"/>
                </a:solidFill>
              </a:rPr>
              <a:t>MODELNI </a:t>
            </a:r>
            <a:r>
              <a:rPr lang="en-US" sz="2800" dirty="0">
                <a:solidFill>
                  <a:prstClr val="black"/>
                </a:solidFill>
              </a:rPr>
              <a:t>ISHLAB CHIQISHDA HODISA YOKI JARAYONNI BILISH DARAJASIGA QARAB ISH YURITILADI:</a:t>
            </a:r>
          </a:p>
          <a:p>
            <a:pPr lvl="0" indent="542925" algn="just"/>
            <a:r>
              <a:rPr lang="en-US" sz="2800" dirty="0">
                <a:solidFill>
                  <a:prstClr val="black"/>
                </a:solidFill>
              </a:rPr>
              <a:t>1.	BOG’LANISHLARNING SABAB VA OQIBATLARI MUTLAQO ANIQ BO’LGAN JARAYONNING MATEMATIK MODELINI TUZISHDAGI ENG YUQORI DARAJA.</a:t>
            </a:r>
          </a:p>
          <a:p>
            <a:pPr lvl="0" indent="542925" algn="just"/>
            <a:r>
              <a:rPr lang="en-US" sz="2800" dirty="0">
                <a:solidFill>
                  <a:prstClr val="black"/>
                </a:solidFill>
              </a:rPr>
              <a:t>2.	JARAYONNING TUZILISHI RAVSHAN, AMMO UNING MATEMATIK IFODASI YO’Q. BUNDA O’XSHASH MATEMATIK IFODA BILAN ANALOG TANLANADI.</a:t>
            </a:r>
          </a:p>
          <a:p>
            <a:pPr lvl="0" indent="542925" algn="just"/>
            <a:r>
              <a:rPr lang="en-US" sz="2800" dirty="0">
                <a:solidFill>
                  <a:prstClr val="black"/>
                </a:solidFill>
              </a:rPr>
              <a:t>3.	QO’SHIMCHA MA’LUMOTLAR BO’YICHA JARAYONNING RAVSHANLIGINI OCHIB BERISH KERAK VA O’SHANDAGINA MATEMATIK MODEL QURILADI YOKI FOYDALANILADI.</a:t>
            </a:r>
          </a:p>
        </p:txBody>
      </p:sp>
    </p:spTree>
    <p:extLst>
      <p:ext uri="{BB962C8B-B14F-4D97-AF65-F5344CB8AC3E}">
        <p14:creationId xmlns:p14="http://schemas.microsoft.com/office/powerpoint/2010/main" val="40820606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333376" y="266343"/>
            <a:ext cx="11344274" cy="5262979"/>
          </a:xfrm>
          <a:prstGeom prst="rect">
            <a:avLst/>
          </a:prstGeom>
        </p:spPr>
        <p:txBody>
          <a:bodyPr wrap="square">
            <a:spAutoFit/>
          </a:bodyPr>
          <a:lstStyle/>
          <a:p>
            <a:pPr algn="just"/>
            <a:r>
              <a:rPr lang="en-US" sz="2800" dirty="0" smtClean="0"/>
              <a:t>4.	JARAYONNING PARAMETRLARI AHAMIYATLIGI  NOMA’LUM BO’LGAN BIR NECHTA OMILGA BOG’LIQ, SHUNING UCHUN HAR BIR OMILNING  AHAMIYATI DARAJASINI TAJRIBADA ANIQLANADI.</a:t>
            </a:r>
          </a:p>
          <a:p>
            <a:pPr marL="514350" indent="-514350" algn="just">
              <a:buAutoNum type="arabicPeriod" startAt="5"/>
            </a:pPr>
            <a:r>
              <a:rPr lang="en-US" sz="2800" dirty="0" smtClean="0"/>
              <a:t>JARAYON HAQIDA DEYARLI HECH NARSA MA’LUM EMAS, TAJRIBA MA’LUMOTLARI OLISHNING IMKONIYATI YO’Q. TAXMIN (GIPOTEZA) QILISHGA VA UNI KEYIN TEKSHIRISHGA TO’G’RI KELADI.</a:t>
            </a:r>
          </a:p>
          <a:p>
            <a:pPr algn="just"/>
            <a:r>
              <a:rPr lang="en-US" sz="2800" dirty="0"/>
              <a:t>JARAYONNING MATEMATIK MODELI ANIQLIGINI ASOSAN MUHIMLIGI IQTISODIY VA TEXNIK KO’RSATKICHLAR ORQALI IFODALANADIGAN OPERATSIYALARDA OSHIRISH KERAK. MATEMATIK MODEL ISHLATISH UCHUN QULAY, FOYDALANAYOTGAN KISHI UCHUN TUSHUNARLI, QO’LLANISHINING BARCHA DIAPAZONIDA ISHLATISHGA YAROQLI, O’RGANILAYOTGAN JARAYON YOKI HODISANI ANIQ IFODALASH UCHUN YETARLICHA MURAKKAB BO’LISHI KERAK</a:t>
            </a:r>
            <a:r>
              <a:rPr lang="en-US" sz="2800" dirty="0" smtClean="0"/>
              <a:t>.</a:t>
            </a:r>
            <a:endParaRPr lang="en-US" sz="2800" dirty="0"/>
          </a:p>
        </p:txBody>
      </p:sp>
    </p:spTree>
    <p:extLst>
      <p:ext uri="{BB962C8B-B14F-4D97-AF65-F5344CB8AC3E}">
        <p14:creationId xmlns:p14="http://schemas.microsoft.com/office/powerpoint/2010/main" val="11060390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1076325" y="1090643"/>
            <a:ext cx="9877426" cy="3970318"/>
          </a:xfrm>
          <a:prstGeom prst="rect">
            <a:avLst/>
          </a:prstGeom>
        </p:spPr>
        <p:txBody>
          <a:bodyPr wrap="square">
            <a:spAutoFit/>
          </a:bodyPr>
          <a:lstStyle/>
          <a:p>
            <a:pPr indent="542925" algn="just"/>
            <a:r>
              <a:rPr lang="en-US" sz="2800" dirty="0" smtClean="0"/>
              <a:t>MUHIM BO’LMAGAN O’ZGARUVCHILARNI O’CHIRISH (AMALIYOT UCHUN YETARLI ANIQLIK BILAN O’ZGARMAS DEB QABUL QILISH, QANDAYDIR O’ZGARUVCHILARNI TASHLAB YUBORISH MUMKIN); </a:t>
            </a:r>
          </a:p>
          <a:p>
            <a:pPr indent="542925" algn="just"/>
            <a:r>
              <a:rPr lang="en-US" sz="2800" dirty="0" smtClean="0"/>
              <a:t>O’ZGARUVCHILARNING TABIATINI O’ZGARTIRISH, MASALAN, QANDAYDIR KATTALIKNI DISKRET O’RNIGA UZLUKSIZ O’ZGARUVCHAN DEB QABUL QILISH; </a:t>
            </a:r>
          </a:p>
          <a:p>
            <a:pPr indent="542925" algn="just"/>
            <a:r>
              <a:rPr lang="en-US" sz="2800" dirty="0" smtClean="0"/>
              <a:t>CHIZIQLI BO’LMAGAN TENGLAMALARNI CHIZIQLI BILAN ALMASHTIRISH (TENGLAMALARNI CHIZIQLIGA KELTIRISH) USULLARI BILAN MATEMATIK MODELNI SODDALASHTIRISHGA ERISHISH MUMKIN.</a:t>
            </a:r>
            <a:endParaRPr lang="en-US" sz="2800" dirty="0"/>
          </a:p>
        </p:txBody>
      </p:sp>
    </p:spTree>
    <p:extLst>
      <p:ext uri="{BB962C8B-B14F-4D97-AF65-F5344CB8AC3E}">
        <p14:creationId xmlns:p14="http://schemas.microsoft.com/office/powerpoint/2010/main" val="20518901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47675" y="539740"/>
            <a:ext cx="10744200" cy="4832092"/>
          </a:xfrm>
          <a:prstGeom prst="rect">
            <a:avLst/>
          </a:prstGeom>
        </p:spPr>
        <p:txBody>
          <a:bodyPr wrap="square">
            <a:spAutoFit/>
          </a:bodyPr>
          <a:lstStyle/>
          <a:p>
            <a:pPr algn="just"/>
            <a:r>
              <a:rPr lang="en-US" sz="2800" dirty="0" smtClean="0"/>
              <a:t>MATEMATIK MODELLASH JARAYONI USHBU IZCHILLIKDA BAJARILADI:</a:t>
            </a:r>
          </a:p>
          <a:p>
            <a:pPr algn="just"/>
            <a:r>
              <a:rPr lang="en-US" sz="2800" dirty="0" smtClean="0"/>
              <a:t>-	AVVAL MASALA, UNI BIR MA’NOLI TUSHUNISHNI TA’MINLASH UCHUN, ANIQ VA RAVSHAN IFODA QILINADI; </a:t>
            </a:r>
          </a:p>
          <a:p>
            <a:pPr algn="just"/>
            <a:r>
              <a:rPr lang="en-US" sz="2800" dirty="0" smtClean="0"/>
              <a:t>-	KEYIN BOSHQA TADQIQOTCHILARNING ADABIYOTDA YORITILGAN TAJRIBA MA’LUMOTLARI ASOSIDA JARAYONNING FIZIK-KIMYOVIY QONUNLARI, JARAYONNING NAZARIYASI ANIQLANADI, BUNDAY MA’LUMOTLAR BO’LMAGAN TAQDIRDA ESA, ISHCHI TAXMIN QILINADI VA U KEYIN-CHALIK TEKSHIRILADI;</a:t>
            </a:r>
          </a:p>
          <a:p>
            <a:pPr algn="just"/>
            <a:r>
              <a:rPr lang="en-US" sz="2800" dirty="0" smtClean="0"/>
              <a:t>-	FIZIK-KIMYOVIY QONUNLAR YOKI QABUL QILINGAN ISHCHI TAXMIN ASOSIDA, ENG ODDIY VA RAVSHAN SHAKLDA, PARAMETRLARNI OMILLAR BILAN BOG’LOVCHI BITTA TENGLAMA YOKI MATEMATIK TENGLAMALAR TIZIMI TUZILADI; </a:t>
            </a:r>
            <a:endParaRPr lang="en-US" sz="2800" dirty="0"/>
          </a:p>
        </p:txBody>
      </p:sp>
    </p:spTree>
    <p:extLst>
      <p:ext uri="{BB962C8B-B14F-4D97-AF65-F5344CB8AC3E}">
        <p14:creationId xmlns:p14="http://schemas.microsoft.com/office/powerpoint/2010/main" val="40303101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409574" y="119866"/>
            <a:ext cx="10963275" cy="5693866"/>
          </a:xfrm>
          <a:prstGeom prst="rect">
            <a:avLst/>
          </a:prstGeom>
        </p:spPr>
        <p:txBody>
          <a:bodyPr wrap="square">
            <a:spAutoFit/>
          </a:bodyPr>
          <a:lstStyle/>
          <a:p>
            <a:pPr algn="just"/>
            <a:r>
              <a:rPr lang="en-US" sz="2800" dirty="0" smtClean="0"/>
              <a:t>-	QABUL QILINGAN MATEMATIK TENGLAMALARNI YECHISH USULI, TENGLAMA PARAMETR-LARINI TOPISH YO’LLARI ANIQLANADI;</a:t>
            </a:r>
          </a:p>
          <a:p>
            <a:pPr algn="just"/>
            <a:r>
              <a:rPr lang="en-US" sz="2800" dirty="0" smtClean="0"/>
              <a:t>-	QABUL QILINGAN MODELNI HAQIQIY JARAYONGA MOS KELISHI TEKSHIRILADI (BUNI DALILIY MA’LUMOTLAR MAVJUD BO’LGANDA VA ULARNI MATEMATIK MODEL YORDAMIDA HISOBLANGAN MA’LUMOTLAR BILAN TAQQOSLAB BAJARISH MUMKIN).</a:t>
            </a:r>
          </a:p>
          <a:p>
            <a:pPr algn="just"/>
            <a:r>
              <a:rPr lang="en-US" sz="2800" dirty="0" smtClean="0"/>
              <a:t>MATEMATIK MODELLASHDA ENG OG’IRI - BU JARAYON YOKI HODISANI YETARLICHA ANIQ IFODALOVCHI TENGLAMALAR TUZISHDIR. TENGLAMALAR ALGEBRAIK VA INTEGRAL-DIFFERENTSIAL BO’LISHI MUMKIN. MURAKKAB JARAYONNING MATEMATIK MODELI ASOSIGA ENERGIYA YOKI MODDANING SAQLANISH QONUNI QABUL QILINADI (MASALAN, ISSIQLIK BALANSI TENGLAMASI). BU QONUNLAR KO’PLAB ELEMENTAR JARAYONLARNI MIQDOR JIHATDAN O’ZARO BOG’LASHGA IMKON BERADI [9].   </a:t>
            </a:r>
            <a:endParaRPr lang="en-US" sz="2800" dirty="0"/>
          </a:p>
        </p:txBody>
      </p:sp>
    </p:spTree>
    <p:extLst>
      <p:ext uri="{BB962C8B-B14F-4D97-AF65-F5344CB8AC3E}">
        <p14:creationId xmlns:p14="http://schemas.microsoft.com/office/powerpoint/2010/main" val="10884673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95275" y="291316"/>
            <a:ext cx="11220449" cy="5262979"/>
          </a:xfrm>
          <a:prstGeom prst="rect">
            <a:avLst/>
          </a:prstGeom>
        </p:spPr>
        <p:txBody>
          <a:bodyPr wrap="square">
            <a:spAutoFit/>
          </a:bodyPr>
          <a:lstStyle/>
          <a:p>
            <a:pPr indent="447675" algn="just"/>
            <a:r>
              <a:rPr lang="en-US" sz="2800" dirty="0" smtClean="0"/>
              <a:t>AGAR BOG’LANISH NOMA’LUM BO’LIB, UNI TAJRIBA MA’LUMOTLARI BO’YICHA ANIQLASH KERAK BO’LSA MASALA BIR OZ MURAKKAB TUS OLADI. BU HOLDA TAJRIBA NUQTALARINING GRAFIKDA JOYLASHISHI BO’YICHA, OLDIN OLINGAN MA’LUMOTLARGA ENG TO’LIQ MOS KELADIGAN MA’LUM FORMULA TANLANADI, TAJRIBA MA’LUMOTLARI APPROKSIMATSIYALANADI, KEYIN ESA BU BOG’LANISHNING PARAMETRLARI ANIQLANADI.</a:t>
            </a:r>
          </a:p>
          <a:p>
            <a:pPr indent="447675" algn="just"/>
            <a:r>
              <a:rPr lang="en-US" sz="2800" dirty="0" smtClean="0"/>
              <a:t>BA’ZAN MA’LUM BO’LGAN, BIROQ ANCHA MURAKKAB ANALITIK BOG’LANISHNI SODDAROQ VA AMALIY JIHATDAN YETARLICHA ANIQ BO’LGAN EMPIRIK BOG’LANISH BILAN ALMASHTIRILGANDA HAM APPROKSIMATSIYALANADI. HAR QANDAY BOG’LANISHNI IFODALASHNING AYNIQSA TUSHUNARLI SHAKLI, HAR HOLDA ANALITIK EMAS, XATTO JADVAL HAM EMAS, BALKI  GRAFIK HISOBLANADI. SHUNING UCHUN OLINGAN NATIJALARNI GRAFIKLAR SHAKLIDA KO’RSATISH KERAK.</a:t>
            </a:r>
            <a:endParaRPr lang="en-US" sz="2800" dirty="0"/>
          </a:p>
        </p:txBody>
      </p:sp>
    </p:spTree>
    <p:extLst>
      <p:ext uri="{BB962C8B-B14F-4D97-AF65-F5344CB8AC3E}">
        <p14:creationId xmlns:p14="http://schemas.microsoft.com/office/powerpoint/2010/main" val="5806298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3" name="Прямоугольник 2"/>
          <p:cNvSpPr/>
          <p:nvPr/>
        </p:nvSpPr>
        <p:spPr>
          <a:xfrm>
            <a:off x="238125" y="205591"/>
            <a:ext cx="11401425" cy="5693866"/>
          </a:xfrm>
          <a:prstGeom prst="rect">
            <a:avLst/>
          </a:prstGeom>
        </p:spPr>
        <p:txBody>
          <a:bodyPr wrap="square">
            <a:spAutoFit/>
          </a:bodyPr>
          <a:lstStyle/>
          <a:p>
            <a:pPr indent="542925" algn="just"/>
            <a:r>
              <a:rPr lang="en-US" sz="2800" dirty="0" smtClean="0"/>
              <a:t>ASOSIY OMILLARNING QIYMATLARI VAQT O’TISHI BILAN O’ZGARMAY QOLADIGAN JARAYON (STATSIONAR) BARQAROR JARAYON DEYILADI. BARQAROR JARAYON UCHUN STATIK MODELLAR TUZILADI. OMILLARNING QIYMATLARI TASODIFIY HOLDA O’ZGARUVCHI JARAYON O’TISH JARAYONI DEB ATALADI. O`TISH JARAYONI UCHUN DINAMIK MODELLAR TUZILADI </a:t>
            </a:r>
          </a:p>
          <a:p>
            <a:pPr indent="542925" algn="just"/>
            <a:r>
              <a:rPr lang="en-US" sz="2800" dirty="0" smtClean="0"/>
              <a:t>ALBATTA O’TISH JARAYONLARINING QONUNIYATLARI BARQAROR JARAYONDAN FARQ QILADI VA UNGA NISBATAN MURAKKABROQ BO’LADI. SHUNGA YARASHA MATEMATIK MODELLAR HAM O’TISH VA BARQAROR JARAYONLAR UCHUN TURLI KO’RINISHDA BO’LADI. O`TISH JARAYONI MATEMATIK MODELLARINING XUSUSIY HOLI BARQAROR JARAYONNI HAM O’Z ICHIGA OLADI. SHUNDAN KELIB CHIQIB, AVVAL BARQAROR JARAYONLAR O’RGANILADI, SO’NGRA ESA YETARLICHA MA’LUMOTLARGA EGA BO’LGAN HOLDA, O’TISH JARAYONLARI UCHUN MATEMATIK MODELLAR TUZISHGA KIRISHISH MUMKIN.   </a:t>
            </a:r>
            <a:endParaRPr lang="en-US" sz="2800" dirty="0"/>
          </a:p>
        </p:txBody>
      </p:sp>
    </p:spTree>
    <p:extLst>
      <p:ext uri="{BB962C8B-B14F-4D97-AF65-F5344CB8AC3E}">
        <p14:creationId xmlns:p14="http://schemas.microsoft.com/office/powerpoint/2010/main" val="28185013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685800" y="514350"/>
            <a:ext cx="10394707" cy="4860235"/>
          </a:xfrm>
        </p:spPr>
        <p:txBody>
          <a:bodyPr>
            <a:normAutofit/>
          </a:bodyPr>
          <a:lstStyle/>
          <a:p>
            <a:pPr marL="0" indent="0" algn="ctr">
              <a:buNone/>
            </a:pPr>
            <a:r>
              <a:rPr lang="en-US" sz="7200" dirty="0" err="1" smtClean="0"/>
              <a:t>Etiboringiz</a:t>
            </a:r>
            <a:r>
              <a:rPr lang="en-US" sz="7200" dirty="0" smtClean="0"/>
              <a:t> </a:t>
            </a:r>
            <a:r>
              <a:rPr lang="en-US" sz="7200" dirty="0" err="1" smtClean="0"/>
              <a:t>uchun</a:t>
            </a:r>
            <a:r>
              <a:rPr lang="en-US" sz="7200" dirty="0" smtClean="0"/>
              <a:t> </a:t>
            </a:r>
            <a:r>
              <a:rPr lang="en-US" sz="7200" dirty="0" err="1" smtClean="0"/>
              <a:t>raHmat</a:t>
            </a:r>
            <a:r>
              <a:rPr lang="en-US" sz="7200" dirty="0" smtClean="0"/>
              <a:t>!</a:t>
            </a:r>
            <a:endParaRPr lang="ru-RU" sz="7200" dirty="0"/>
          </a:p>
        </p:txBody>
      </p:sp>
    </p:spTree>
    <p:extLst>
      <p:ext uri="{BB962C8B-B14F-4D97-AF65-F5344CB8AC3E}">
        <p14:creationId xmlns:p14="http://schemas.microsoft.com/office/powerpoint/2010/main" val="11321408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Главное мероприятие</Template>
  <TotalTime>683</TotalTime>
  <Words>2500</Words>
  <Application>Microsoft Office PowerPoint</Application>
  <PresentationFormat>Широкоэкранный</PresentationFormat>
  <Paragraphs>110</Paragraphs>
  <Slides>37</Slides>
  <Notes>0</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1</vt:i4>
      </vt:variant>
      <vt:variant>
        <vt:lpstr>Заголовки слайдов</vt:lpstr>
      </vt:variant>
      <vt:variant>
        <vt:i4>37</vt:i4>
      </vt:variant>
    </vt:vector>
  </HeadingPairs>
  <TitlesOfParts>
    <vt:vector size="43" baseType="lpstr">
      <vt:lpstr>Arial</vt:lpstr>
      <vt:lpstr>Calibri</vt:lpstr>
      <vt:lpstr>Impact</vt:lpstr>
      <vt:lpstr>Times New Roman</vt:lpstr>
      <vt:lpstr>Главное мероприятие</vt:lpstr>
      <vt:lpstr>Microsoft Equation 3.0</vt:lpstr>
      <vt:lpstr>9-MAVZU:  Matematik modellarni  qurish usullari</vt:lpstr>
      <vt:lpstr>Презентация PowerPoint</vt:lpstr>
      <vt:lpstr>1. MODELLASH TURLARI VA USULLARI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2. MATEMATIK MODELLASHNING MOHIYATI</vt:lpstr>
      <vt:lpstr>Презентация PowerPoint</vt:lpstr>
      <vt:lpstr>Презентация PowerPoint</vt:lpstr>
      <vt:lpstr>Презентация PowerPoint</vt:lpstr>
      <vt:lpstr>Презентация PowerPoint</vt:lpstr>
      <vt:lpstr>3. MASHINALARDAGI MURAKKAB JARAYONLARNI MODELLASHNI OSONLASHTIRUVCHI CHEKLI AYIRMALAR USULI</vt:lpstr>
      <vt:lpstr>Презентация PowerPoint</vt:lpstr>
      <vt:lpstr>Презентация PowerPoint</vt:lpstr>
      <vt:lpstr>Презентация PowerPoint</vt:lpstr>
      <vt:lpstr>Презентация PowerPoint</vt:lpstr>
      <vt:lpstr>Презентация PowerPoint</vt:lpstr>
      <vt:lpstr>4. MATEMATIK MODELLARNI QURISH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“Eksperimentni rejalashtirish va statistik taxlil” fanining umumiy asoslari.</dc:title>
  <dc:creator>Пользователь Windows</dc:creator>
  <cp:lastModifiedBy>Пользователь Windows</cp:lastModifiedBy>
  <cp:revision>62</cp:revision>
  <dcterms:created xsi:type="dcterms:W3CDTF">2021-03-23T03:40:31Z</dcterms:created>
  <dcterms:modified xsi:type="dcterms:W3CDTF">2021-05-10T08:59:23Z</dcterms:modified>
</cp:coreProperties>
</file>