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375" r:id="rId6"/>
    <p:sldId id="376" r:id="rId7"/>
    <p:sldId id="378" r:id="rId8"/>
    <p:sldId id="377" r:id="rId9"/>
    <p:sldId id="260" r:id="rId10"/>
    <p:sldId id="379" r:id="rId11"/>
    <p:sldId id="380" r:id="rId12"/>
    <p:sldId id="404" r:id="rId13"/>
    <p:sldId id="381" r:id="rId14"/>
    <p:sldId id="405" r:id="rId15"/>
    <p:sldId id="406" r:id="rId16"/>
    <p:sldId id="407" r:id="rId17"/>
    <p:sldId id="408" r:id="rId18"/>
    <p:sldId id="409" r:id="rId19"/>
    <p:sldId id="410" r:id="rId20"/>
    <p:sldId id="411" r:id="rId21"/>
    <p:sldId id="412" r:id="rId22"/>
    <p:sldId id="413" r:id="rId23"/>
    <p:sldId id="414" r:id="rId24"/>
    <p:sldId id="415" r:id="rId25"/>
    <p:sldId id="416" r:id="rId26"/>
    <p:sldId id="417" r:id="rId27"/>
    <p:sldId id="418" r:id="rId28"/>
    <p:sldId id="419" r:id="rId29"/>
    <p:sldId id="420" r:id="rId30"/>
    <p:sldId id="421" r:id="rId31"/>
    <p:sldId id="422" r:id="rId32"/>
    <p:sldId id="423" r:id="rId33"/>
    <p:sldId id="424" r:id="rId34"/>
    <p:sldId id="425" r:id="rId35"/>
    <p:sldId id="426" r:id="rId36"/>
    <p:sldId id="427" r:id="rId37"/>
    <p:sldId id="428" r:id="rId38"/>
    <p:sldId id="429" r:id="rId39"/>
    <p:sldId id="261" r:id="rId40"/>
    <p:sldId id="430" r:id="rId41"/>
    <p:sldId id="431" r:id="rId42"/>
    <p:sldId id="432" r:id="rId43"/>
    <p:sldId id="433" r:id="rId44"/>
    <p:sldId id="434" r:id="rId45"/>
    <p:sldId id="435" r:id="rId46"/>
    <p:sldId id="436" r:id="rId47"/>
    <p:sldId id="437" r:id="rId48"/>
    <p:sldId id="343"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5" d="100"/>
          <a:sy n="65" d="100"/>
        </p:scale>
        <p:origin x="628"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4" Type="http://schemas.openxmlformats.org/officeDocument/2006/relationships/image" Target="../media/image1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4" Type="http://schemas.openxmlformats.org/officeDocument/2006/relationships/image" Target="../media/image27.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 Id="rId4" Type="http://schemas.openxmlformats.org/officeDocument/2006/relationships/image" Target="../media/image36.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4" Type="http://schemas.openxmlformats.org/officeDocument/2006/relationships/image" Target="../media/image40.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5/11/2021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5/11/2021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7.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8.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9.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0.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1.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2.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13.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14.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15.wmf"/></Relationships>
</file>

<file path=ppt/slides/_rels/slide35.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17.wmf"/><Relationship Id="rId5" Type="http://schemas.openxmlformats.org/officeDocument/2006/relationships/oleObject" Target="../embeddings/oleObject14.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16.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20.wmf"/></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21.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image" Target="../media/image23.wmf"/><Relationship Id="rId5" Type="http://schemas.openxmlformats.org/officeDocument/2006/relationships/oleObject" Target="../embeddings/oleObject20.bin"/><Relationship Id="rId4" Type="http://schemas.openxmlformats.org/officeDocument/2006/relationships/image" Target="../media/image22.wmf"/></Relationships>
</file>

<file path=ppt/slides/_rels/slide40.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25.wmf"/><Relationship Id="rId5" Type="http://schemas.openxmlformats.org/officeDocument/2006/relationships/oleObject" Target="../embeddings/oleObject22.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24.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28.wmf"/></Relationships>
</file>

<file path=ppt/slides/_rels/slide42.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26.bin"/><Relationship Id="rId7"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30.wmf"/><Relationship Id="rId5" Type="http://schemas.openxmlformats.org/officeDocument/2006/relationships/oleObject" Target="../embeddings/oleObject27.bin"/><Relationship Id="rId4" Type="http://schemas.openxmlformats.org/officeDocument/2006/relationships/image" Target="../media/image29.w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32.wmf"/></Relationships>
</file>

<file path=ppt/slides/_rels/slide46.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oleObject" Target="../embeddings/oleObject30.bin"/><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34.wmf"/><Relationship Id="rId5" Type="http://schemas.openxmlformats.org/officeDocument/2006/relationships/oleObject" Target="../embeddings/oleObject31.bin"/><Relationship Id="rId10" Type="http://schemas.openxmlformats.org/officeDocument/2006/relationships/image" Target="../media/image36.wmf"/><Relationship Id="rId4" Type="http://schemas.openxmlformats.org/officeDocument/2006/relationships/image" Target="../media/image33.wmf"/><Relationship Id="rId9" Type="http://schemas.openxmlformats.org/officeDocument/2006/relationships/oleObject" Target="../embeddings/oleObject33.bin"/></Relationships>
</file>

<file path=ppt/slides/_rels/slide47.xml.rels><?xml version="1.0" encoding="UTF-8" standalone="yes"?>
<Relationships xmlns="http://schemas.openxmlformats.org/package/2006/relationships"><Relationship Id="rId8" Type="http://schemas.openxmlformats.org/officeDocument/2006/relationships/image" Target="../media/image39.wmf"/><Relationship Id="rId3" Type="http://schemas.openxmlformats.org/officeDocument/2006/relationships/oleObject" Target="../embeddings/oleObject34.bin"/><Relationship Id="rId7" Type="http://schemas.openxmlformats.org/officeDocument/2006/relationships/oleObject" Target="../embeddings/oleObject36.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38.wmf"/><Relationship Id="rId11" Type="http://schemas.openxmlformats.org/officeDocument/2006/relationships/oleObject" Target="../embeddings/oleObject38.bin"/><Relationship Id="rId5" Type="http://schemas.openxmlformats.org/officeDocument/2006/relationships/oleObject" Target="../embeddings/oleObject35.bin"/><Relationship Id="rId10" Type="http://schemas.openxmlformats.org/officeDocument/2006/relationships/image" Target="../media/image40.wmf"/><Relationship Id="rId4" Type="http://schemas.openxmlformats.org/officeDocument/2006/relationships/image" Target="../media/image37.wmf"/><Relationship Id="rId9" Type="http://schemas.openxmlformats.org/officeDocument/2006/relationships/oleObject" Target="../embeddings/oleObject37.bin"/></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smtClean="0"/>
              <a:t>10-MAVZU:</a:t>
            </a:r>
            <a:br>
              <a:rPr lang="en-US" sz="4800" dirty="0" smtClean="0"/>
            </a:br>
            <a:r>
              <a:rPr lang="en-US" sz="4800" dirty="0" smtClean="0"/>
              <a:t> </a:t>
            </a:r>
            <a:r>
              <a:rPr lang="uz-Cyrl-UZ" sz="4800" b="1" dirty="0"/>
              <a:t>Eksprimentlarda bashoratlash</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a:t>
            </a:r>
            <a:r>
              <a:rPr lang="en-US" sz="2000" dirty="0" smtClean="0">
                <a:solidFill>
                  <a:schemeClr val="tx1"/>
                </a:solidFill>
              </a:rPr>
              <a:t>10</a:t>
            </a:r>
            <a:r>
              <a:rPr lang="en-US" sz="2000" dirty="0">
                <a:solidFill>
                  <a:schemeClr val="tx1"/>
                </a:solidFill>
              </a:rPr>
              <a:t>. Predicting experiments</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i="1" dirty="0">
                <a:solidFill>
                  <a:schemeClr val="bg1"/>
                </a:solidFill>
                <a:latin typeface="Times New Roman" panose="02020603050405020304" pitchFamily="18" charset="0"/>
                <a:ea typeface="Calibri" panose="020F0502020204030204" pitchFamily="34" charset="0"/>
              </a:rPr>
              <a:t>:</a:t>
            </a:r>
            <a:r>
              <a:rPr lang="en-US" sz="2000" i="1" dirty="0">
                <a:solidFill>
                  <a:schemeClr val="bg1"/>
                </a:solidFill>
                <a:latin typeface="Times New Roman" panose="02020603050405020304" pitchFamily="18" charset="0"/>
                <a:ea typeface="Calibri" panose="020F0502020204030204" pitchFamily="34" charset="0"/>
              </a:rPr>
              <a:t> </a:t>
            </a:r>
            <a:r>
              <a:rPr lang="en-US" sz="2000" i="1" dirty="0" err="1">
                <a:solidFill>
                  <a:schemeClr val="bg1"/>
                </a:solidFill>
              </a:rPr>
              <a:t>Izlanishlarni</a:t>
            </a:r>
            <a:r>
              <a:rPr lang="en-US" sz="2000" i="1" dirty="0">
                <a:solidFill>
                  <a:schemeClr val="bg1"/>
                </a:solidFill>
              </a:rPr>
              <a:t> </a:t>
            </a:r>
            <a:r>
              <a:rPr lang="en-US" sz="2000" i="1" dirty="0" err="1">
                <a:solidFill>
                  <a:schemeClr val="bg1"/>
                </a:solidFill>
              </a:rPr>
              <a:t>olib</a:t>
            </a:r>
            <a:r>
              <a:rPr lang="en-US" sz="2000" i="1" dirty="0">
                <a:solidFill>
                  <a:schemeClr val="bg1"/>
                </a:solidFill>
              </a:rPr>
              <a:t> </a:t>
            </a:r>
            <a:r>
              <a:rPr lang="en-US" sz="2000" i="1" dirty="0" err="1">
                <a:solidFill>
                  <a:schemeClr val="bg1"/>
                </a:solidFill>
              </a:rPr>
              <a:t>borish</a:t>
            </a:r>
            <a:r>
              <a:rPr lang="en-US" sz="2000" i="1" dirty="0">
                <a:solidFill>
                  <a:schemeClr val="bg1"/>
                </a:solidFill>
              </a:rPr>
              <a:t> </a:t>
            </a:r>
            <a:r>
              <a:rPr lang="en-US" sz="2000" i="1" dirty="0" err="1">
                <a:solidFill>
                  <a:schemeClr val="bg1"/>
                </a:solidFill>
              </a:rPr>
              <a:t>jarayonida</a:t>
            </a:r>
            <a:r>
              <a:rPr lang="en-US" sz="2000" i="1" dirty="0">
                <a:solidFill>
                  <a:schemeClr val="bg1"/>
                </a:solidFill>
              </a:rPr>
              <a:t> </a:t>
            </a:r>
            <a:r>
              <a:rPr lang="en-US" sz="2000" i="1" dirty="0" err="1">
                <a:solidFill>
                  <a:schemeClr val="bg1"/>
                </a:solidFill>
              </a:rPr>
              <a:t>o`tkaziladigan</a:t>
            </a:r>
            <a:r>
              <a:rPr lang="en-US" sz="2000" i="1" dirty="0">
                <a:solidFill>
                  <a:schemeClr val="bg1"/>
                </a:solidFill>
              </a:rPr>
              <a:t> </a:t>
            </a:r>
            <a:r>
              <a:rPr lang="en-US" sz="2000" i="1" dirty="0" err="1">
                <a:solidFill>
                  <a:schemeClr val="bg1"/>
                </a:solidFill>
              </a:rPr>
              <a:t>eksperimentlarni</a:t>
            </a:r>
            <a:r>
              <a:rPr lang="en-US" sz="2000" i="1" dirty="0">
                <a:solidFill>
                  <a:schemeClr val="bg1"/>
                </a:solidFill>
              </a:rPr>
              <a:t> </a:t>
            </a:r>
            <a:r>
              <a:rPr lang="en-US" sz="2000" i="1" dirty="0" err="1">
                <a:solidFill>
                  <a:schemeClr val="bg1"/>
                </a:solidFill>
              </a:rPr>
              <a:t>bashoratlash</a:t>
            </a:r>
            <a:r>
              <a:rPr lang="en-US" sz="2000" i="1" dirty="0">
                <a:solidFill>
                  <a:schemeClr val="bg1"/>
                </a:solidFill>
              </a:rPr>
              <a:t> </a:t>
            </a:r>
            <a:r>
              <a:rPr lang="en-US" sz="2000" i="1" dirty="0" err="1">
                <a:solidFill>
                  <a:schemeClr val="bg1"/>
                </a:solidFill>
              </a:rPr>
              <a:t>yo`llari</a:t>
            </a:r>
            <a:r>
              <a:rPr lang="en-US" sz="2000" i="1" dirty="0">
                <a:solidFill>
                  <a:schemeClr val="bg1"/>
                </a:solidFill>
              </a:rPr>
              <a:t> </a:t>
            </a:r>
            <a:r>
              <a:rPr lang="en-US" sz="2000" i="1" dirty="0" err="1">
                <a:solidFill>
                  <a:schemeClr val="bg1"/>
                </a:solidFill>
              </a:rPr>
              <a:t>tadqiq</a:t>
            </a:r>
            <a:r>
              <a:rPr lang="en-US" sz="2000" i="1" dirty="0">
                <a:solidFill>
                  <a:schemeClr val="bg1"/>
                </a:solidFill>
              </a:rPr>
              <a:t> </a:t>
            </a:r>
            <a:r>
              <a:rPr lang="en-US" sz="2000" i="1" dirty="0" err="1">
                <a:solidFill>
                  <a:schemeClr val="bg1"/>
                </a:solidFill>
              </a:rPr>
              <a:t>qilinadi</a:t>
            </a:r>
            <a:r>
              <a:rPr lang="en-US" sz="2000" i="1" dirty="0" smtClean="0">
                <a:solidFill>
                  <a:schemeClr val="bg1"/>
                </a:solidFill>
              </a:rPr>
              <a:t>.</a:t>
            </a:r>
            <a:endParaRPr lang="ru-RU" sz="2000" i="1" dirty="0">
              <a:solidFill>
                <a:schemeClr val="bg1"/>
              </a:solidFill>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33375" y="380999"/>
            <a:ext cx="11182350" cy="5267325"/>
          </a:xfrm>
        </p:spPr>
        <p:txBody>
          <a:bodyPr>
            <a:noAutofit/>
          </a:bodyPr>
          <a:lstStyle/>
          <a:p>
            <a:pPr marL="0" indent="0" algn="just">
              <a:spcBef>
                <a:spcPts val="0"/>
              </a:spcBef>
              <a:spcAft>
                <a:spcPts val="0"/>
              </a:spcAft>
              <a:buNone/>
            </a:pPr>
            <a:r>
              <a:rPr lang="en-US" sz="2400" b="1" dirty="0" smtClean="0">
                <a:latin typeface="Times New Roman" panose="02020603050405020304" pitchFamily="18" charset="0"/>
                <a:ea typeface="Calibri" panose="020F0502020204030204" pitchFamily="34" charset="0"/>
              </a:rPr>
              <a:t>10</a:t>
            </a:r>
            <a:r>
              <a:rPr lang="de-DE" sz="2400" b="1" dirty="0" smtClean="0">
                <a:latin typeface="Times New Roman" panose="02020603050405020304" pitchFamily="18" charset="0"/>
                <a:ea typeface="Calibri" panose="020F0502020204030204" pitchFamily="34" charset="0"/>
              </a:rPr>
              <a:t>-MAVZU</a:t>
            </a:r>
            <a:r>
              <a:rPr lang="de-DE" sz="2400" b="1" dirty="0">
                <a:latin typeface="Times New Roman" panose="02020603050405020304" pitchFamily="18" charset="0"/>
                <a:ea typeface="Calibri" panose="020F0502020204030204" pitchFamily="34" charset="0"/>
              </a:rPr>
              <a:t>: </a:t>
            </a:r>
            <a:r>
              <a:rPr lang="uz-Cyrl-UZ" sz="2800" b="1" dirty="0"/>
              <a:t>Eksprimentlarda bashoratlash</a:t>
            </a:r>
            <a:endParaRPr lang="de-DE" sz="2800" b="1" dirty="0">
              <a:latin typeface="Times New Roman" panose="02020603050405020304" pitchFamily="18" charset="0"/>
              <a:ea typeface="Calibri" panose="020F0502020204030204" pitchFamily="34" charset="0"/>
            </a:endParaRPr>
          </a:p>
          <a:p>
            <a:pPr marL="0" indent="0" algn="ctr">
              <a:lnSpc>
                <a:spcPct val="100000"/>
              </a:lnSpc>
              <a:spcBef>
                <a:spcPts val="0"/>
              </a:spcBef>
              <a:spcAft>
                <a:spcPts val="0"/>
              </a:spcAft>
              <a:buNone/>
            </a:pPr>
            <a:endParaRPr lang="de-DE" sz="2400" b="1" dirty="0" smtClean="0">
              <a:latin typeface="Times New Roman" panose="02020603050405020304" pitchFamily="18" charset="0"/>
              <a:ea typeface="Calibri" panose="020F0502020204030204" pitchFamily="34" charset="0"/>
            </a:endParaRPr>
          </a:p>
          <a:p>
            <a:pPr marL="0" indent="0" algn="ctr">
              <a:lnSpc>
                <a:spcPct val="100000"/>
              </a:lnSpc>
              <a:spcBef>
                <a:spcPts val="0"/>
              </a:spcBef>
              <a:spcAft>
                <a:spcPts val="0"/>
              </a:spcAft>
              <a:buNone/>
            </a:pPr>
            <a:r>
              <a:rPr lang="de-DE" sz="2400" b="1" dirty="0" smtClean="0">
                <a:latin typeface="Times New Roman" panose="02020603050405020304" pitchFamily="18" charset="0"/>
                <a:ea typeface="Calibri" panose="020F0502020204030204" pitchFamily="34" charset="0"/>
              </a:rPr>
              <a:t>    </a:t>
            </a:r>
            <a:r>
              <a:rPr lang="de-DE" sz="2400" b="1" dirty="0" err="1" smtClean="0">
                <a:latin typeface="Times New Roman" panose="02020603050405020304" pitchFamily="18" charset="0"/>
                <a:ea typeface="Calibri" panose="020F0502020204030204" pitchFamily="34" charset="0"/>
              </a:rPr>
              <a:t>Reja</a:t>
            </a:r>
            <a:r>
              <a:rPr lang="de-DE" sz="2400" b="1" dirty="0" smtClean="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en-US" sz="2400" b="1" dirty="0" smtClean="0">
                <a:solidFill>
                  <a:srgbClr val="000000"/>
                </a:solidFill>
                <a:latin typeface="Times New Roman" panose="02020603050405020304" pitchFamily="18" charset="0"/>
                <a:ea typeface="Calibri" panose="020F0502020204030204" pitchFamily="34" charset="0"/>
              </a:rPr>
              <a:t>1</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Mashinalarning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texnik</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holati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o’zgarishini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oldindan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aniqlash</a:t>
            </a:r>
            <a:r>
              <a:rPr lang="en-US" sz="2400" b="1" dirty="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en-US"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Ishlamay</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qolish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modellari</a:t>
            </a:r>
            <a:endParaRPr lang="en-US" sz="2400"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en-US" sz="2400" b="1" dirty="0">
                <a:solidFill>
                  <a:srgbClr val="000000"/>
                </a:solidFill>
                <a:latin typeface="Times New Roman" panose="02020603050405020304" pitchFamily="18" charset="0"/>
                <a:ea typeface="Calibri" panose="020F0502020204030204" pitchFamily="34" charset="0"/>
              </a:rPr>
              <a:t>3.	</a:t>
            </a:r>
            <a:r>
              <a:rPr lang="en-US" sz="2400" b="1" dirty="0" err="1">
                <a:solidFill>
                  <a:srgbClr val="000000"/>
                </a:solidFill>
                <a:latin typeface="Times New Roman" panose="02020603050405020304" pitchFamily="18" charset="0"/>
                <a:ea typeface="Calibri" panose="020F0502020204030204" pitchFamily="34" charset="0"/>
              </a:rPr>
              <a:t>Tasodifiy</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kattalikning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taqsimlanish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qonunidan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foydalanishga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misol</a:t>
            </a:r>
            <a:endParaRPr lang="en-US" sz="2400"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endParaRPr lang="en-US" sz="2400" b="1" dirty="0" smtClean="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smtClean="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buNone/>
            </a:pPr>
            <a:r>
              <a:rPr lang="en-US" sz="2400" i="1" dirty="0" err="1"/>
              <a:t>Texnik</a:t>
            </a:r>
            <a:r>
              <a:rPr lang="en-US" sz="2400" i="1" dirty="0"/>
              <a:t> </a:t>
            </a:r>
            <a:r>
              <a:rPr lang="en-US" sz="2400" i="1" dirty="0" err="1"/>
              <a:t>holat</a:t>
            </a:r>
            <a:r>
              <a:rPr lang="en-US" sz="2400" i="1" dirty="0"/>
              <a:t>, </a:t>
            </a:r>
            <a:r>
              <a:rPr lang="en-US" sz="2400" i="1" dirty="0" err="1"/>
              <a:t>tasodifiy</a:t>
            </a:r>
            <a:r>
              <a:rPr lang="en-US" sz="2400" i="1" dirty="0"/>
              <a:t> </a:t>
            </a:r>
            <a:r>
              <a:rPr lang="en-US" sz="2400" i="1" dirty="0" err="1"/>
              <a:t>kattalik</a:t>
            </a:r>
            <a:r>
              <a:rPr lang="en-US" sz="2400" i="1" dirty="0"/>
              <a:t>, </a:t>
            </a:r>
            <a:r>
              <a:rPr lang="en-US" sz="2400" i="1" dirty="0" err="1"/>
              <a:t>ishlamay</a:t>
            </a:r>
            <a:r>
              <a:rPr lang="en-US" sz="2400" i="1" dirty="0"/>
              <a:t> </a:t>
            </a:r>
            <a:r>
              <a:rPr lang="en-US" sz="2400" i="1" dirty="0" err="1"/>
              <a:t>qolish</a:t>
            </a:r>
            <a:r>
              <a:rPr lang="en-US" sz="2400" i="1" dirty="0"/>
              <a:t>, </a:t>
            </a:r>
            <a:r>
              <a:rPr lang="en-US" sz="2400" i="1" dirty="0" err="1"/>
              <a:t>ishonchlilik</a:t>
            </a:r>
            <a:r>
              <a:rPr lang="en-US" sz="2400" i="1" dirty="0"/>
              <a:t>, </a:t>
            </a:r>
            <a:r>
              <a:rPr lang="en-US" sz="2400" i="1" dirty="0" err="1"/>
              <a:t>statistik</a:t>
            </a:r>
            <a:r>
              <a:rPr lang="en-US" sz="2400" i="1" dirty="0"/>
              <a:t> </a:t>
            </a:r>
            <a:r>
              <a:rPr lang="en-US" sz="2400" i="1" dirty="0" err="1"/>
              <a:t>va</a:t>
            </a:r>
            <a:r>
              <a:rPr lang="en-US" sz="2400" i="1" dirty="0"/>
              <a:t> </a:t>
            </a:r>
            <a:r>
              <a:rPr lang="en-US" sz="2400" i="1" dirty="0" err="1"/>
              <a:t>fizik</a:t>
            </a:r>
            <a:r>
              <a:rPr lang="en-US" sz="2400" i="1" dirty="0"/>
              <a:t> </a:t>
            </a:r>
            <a:r>
              <a:rPr lang="en-US" sz="2400" i="1" dirty="0" err="1"/>
              <a:t>usul</a:t>
            </a:r>
            <a:r>
              <a:rPr lang="en-US" sz="2400" i="1" dirty="0"/>
              <a:t>, optimal  parameter, </a:t>
            </a:r>
            <a:r>
              <a:rPr lang="en-US" sz="2400" i="1" dirty="0" err="1"/>
              <a:t>ishlash</a:t>
            </a:r>
            <a:r>
              <a:rPr lang="en-US" sz="2400" i="1" dirty="0"/>
              <a:t> </a:t>
            </a:r>
            <a:r>
              <a:rPr lang="en-US" sz="2400" i="1" dirty="0" err="1"/>
              <a:t>qobiliyati</a:t>
            </a:r>
            <a:r>
              <a:rPr lang="en-US" sz="2400" i="1" dirty="0"/>
              <a:t>, </a:t>
            </a:r>
            <a:r>
              <a:rPr lang="en-US" sz="2400" i="1" dirty="0" err="1"/>
              <a:t>ehtimollik</a:t>
            </a:r>
            <a:r>
              <a:rPr lang="en-US" sz="2400" i="1" dirty="0"/>
              <a:t>, </a:t>
            </a:r>
            <a:r>
              <a:rPr lang="en-US" sz="2400" i="1" dirty="0" err="1"/>
              <a:t>parametrik</a:t>
            </a:r>
            <a:r>
              <a:rPr lang="en-US" sz="2400" i="1" dirty="0"/>
              <a:t> model, «</a:t>
            </a:r>
            <a:r>
              <a:rPr lang="en-US" sz="2400" i="1" dirty="0" err="1"/>
              <a:t>Kuchsiz</a:t>
            </a:r>
            <a:r>
              <a:rPr lang="en-US" sz="2400" i="1" dirty="0"/>
              <a:t>» </a:t>
            </a:r>
            <a:r>
              <a:rPr lang="en-US" sz="2400" i="1" dirty="0" err="1"/>
              <a:t>zveno</a:t>
            </a:r>
            <a:r>
              <a:rPr lang="en-US" sz="2400" i="1" dirty="0"/>
              <a:t> </a:t>
            </a:r>
            <a:r>
              <a:rPr lang="en-US" sz="2400" i="1" dirty="0" err="1"/>
              <a:t>modeli</a:t>
            </a:r>
            <a:r>
              <a:rPr lang="en-US" sz="2400" i="1" dirty="0"/>
              <a:t>, </a:t>
            </a:r>
            <a:r>
              <a:rPr lang="en-US" sz="2400" i="1" dirty="0" err="1"/>
              <a:t>geterogen</a:t>
            </a:r>
            <a:r>
              <a:rPr lang="en-US" sz="2400" i="1" dirty="0"/>
              <a:t> </a:t>
            </a:r>
            <a:r>
              <a:rPr lang="en-US" sz="2400" i="1" dirty="0" err="1"/>
              <a:t>tizim</a:t>
            </a:r>
            <a:r>
              <a:rPr lang="en-US" sz="2400" i="1" dirty="0"/>
              <a:t>, </a:t>
            </a:r>
            <a:r>
              <a:rPr lang="en-US" sz="2400" i="1" dirty="0" err="1"/>
              <a:t>eskirish</a:t>
            </a:r>
            <a:r>
              <a:rPr lang="en-US" sz="2400" i="1" dirty="0"/>
              <a:t> </a:t>
            </a:r>
            <a:r>
              <a:rPr lang="en-US" sz="2400" i="1" dirty="0" err="1"/>
              <a:t>va</a:t>
            </a:r>
            <a:r>
              <a:rPr lang="en-US" sz="2400" i="1" dirty="0"/>
              <a:t> </a:t>
            </a:r>
            <a:r>
              <a:rPr lang="en-US" sz="2400" i="1" dirty="0" err="1"/>
              <a:t>yeyilish</a:t>
            </a:r>
            <a:r>
              <a:rPr lang="en-US" sz="2400" i="1" dirty="0"/>
              <a:t> </a:t>
            </a:r>
            <a:r>
              <a:rPr lang="en-US" sz="2400" i="1" dirty="0" err="1"/>
              <a:t>modeli</a:t>
            </a:r>
            <a:r>
              <a:rPr lang="en-US" sz="2400" i="1" dirty="0"/>
              <a:t>, </a:t>
            </a:r>
            <a:r>
              <a:rPr lang="en-US" sz="2400" i="1" dirty="0" err="1"/>
              <a:t>toliqish</a:t>
            </a:r>
            <a:r>
              <a:rPr lang="en-US" sz="2400" i="1" dirty="0"/>
              <a:t> </a:t>
            </a:r>
            <a:r>
              <a:rPr lang="en-US" sz="2400" i="1" dirty="0" err="1"/>
              <a:t>modeli</a:t>
            </a:r>
            <a:r>
              <a:rPr lang="en-US" sz="2400" i="1" dirty="0"/>
              <a:t>, </a:t>
            </a:r>
            <a:r>
              <a:rPr lang="en-US" sz="2400" i="1" dirty="0" err="1"/>
              <a:t>muvofiqlik</a:t>
            </a:r>
            <a:r>
              <a:rPr lang="en-US" sz="2400" i="1" dirty="0"/>
              <a:t> </a:t>
            </a:r>
            <a:r>
              <a:rPr lang="en-US" sz="2400" i="1" dirty="0" err="1"/>
              <a:t>mezoni</a:t>
            </a:r>
            <a:r>
              <a:rPr lang="en-US" sz="2400" i="1" dirty="0"/>
              <a:t>. </a:t>
            </a:r>
            <a:r>
              <a:rPr lang="en-US" sz="2400" i="1" dirty="0" smtClean="0">
                <a:latin typeface="Times New Roman" panose="02020603050405020304" pitchFamily="18" charset="0"/>
                <a:ea typeface="Times New Roman" panose="02020603050405020304" pitchFamily="18" charset="0"/>
              </a:rPr>
              <a:t> </a:t>
            </a:r>
            <a:endParaRPr lang="ru-RU" sz="2400" i="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875" y="238125"/>
            <a:ext cx="10991850" cy="1076325"/>
          </a:xfrm>
        </p:spPr>
        <p:txBody>
          <a:bodyPr>
            <a:noAutofit/>
          </a:bodyPr>
          <a:lstStyle/>
          <a:p>
            <a:pPr lvl="0" algn="ctr">
              <a:lnSpc>
                <a:spcPct val="100000"/>
              </a:lnSpc>
            </a:pPr>
            <a:r>
              <a:rPr lang="en-US" sz="3800" b="1" dirty="0" smtClean="0"/>
              <a:t>1</a:t>
            </a:r>
            <a:r>
              <a:rPr lang="en-US" sz="3800" b="1" dirty="0"/>
              <a:t>.	MASHINALARNING TEXNIK HOLATI O’ZGARISHINI OLDINDAN ANIQLASH</a:t>
            </a:r>
            <a:endParaRPr lang="ru-RU" sz="3800" dirty="0"/>
          </a:p>
        </p:txBody>
      </p:sp>
      <p:sp>
        <p:nvSpPr>
          <p:cNvPr id="3" name="Объект 2"/>
          <p:cNvSpPr>
            <a:spLocks noGrp="1"/>
          </p:cNvSpPr>
          <p:nvPr>
            <p:ph sz="quarter" idx="13"/>
          </p:nvPr>
        </p:nvSpPr>
        <p:spPr>
          <a:xfrm>
            <a:off x="276225" y="1314451"/>
            <a:ext cx="11239500" cy="4391024"/>
          </a:xfrm>
        </p:spPr>
        <p:txBody>
          <a:bodyPr>
            <a:noAutofit/>
          </a:bodyPr>
          <a:lstStyle/>
          <a:p>
            <a:pPr marL="0" indent="542925" algn="just">
              <a:lnSpc>
                <a:spcPct val="100000"/>
              </a:lnSpc>
              <a:spcBef>
                <a:spcPts val="0"/>
              </a:spcBef>
              <a:spcAft>
                <a:spcPts val="0"/>
              </a:spcAft>
              <a:buNone/>
            </a:pPr>
            <a:r>
              <a:rPr lang="en-US" sz="2800" dirty="0" err="1"/>
              <a:t>Mashinaning</a:t>
            </a:r>
            <a:r>
              <a:rPr lang="en-US" sz="2800" dirty="0"/>
              <a:t> </a:t>
            </a:r>
            <a:r>
              <a:rPr lang="en-US" sz="2800" dirty="0" err="1"/>
              <a:t>holatini</a:t>
            </a:r>
            <a:r>
              <a:rPr lang="en-US" sz="2800" dirty="0"/>
              <a:t> </a:t>
            </a:r>
            <a:r>
              <a:rPr lang="en-US" sz="2800" dirty="0" err="1"/>
              <a:t>oldindan</a:t>
            </a:r>
            <a:r>
              <a:rPr lang="en-US" sz="2800" dirty="0"/>
              <a:t> </a:t>
            </a:r>
            <a:r>
              <a:rPr lang="en-US" sz="2800" dirty="0" err="1"/>
              <a:t>aniqlash</a:t>
            </a:r>
            <a:r>
              <a:rPr lang="en-US" sz="2800" dirty="0"/>
              <a:t> </a:t>
            </a:r>
            <a:r>
              <a:rPr lang="en-US" sz="2800" dirty="0" err="1"/>
              <a:t>uchun</a:t>
            </a:r>
            <a:r>
              <a:rPr lang="en-US" sz="2800" dirty="0"/>
              <a:t> </a:t>
            </a:r>
            <a:r>
              <a:rPr lang="en-US" sz="2800" dirty="0" err="1"/>
              <a:t>qism</a:t>
            </a:r>
            <a:r>
              <a:rPr lang="en-US" sz="2800" dirty="0"/>
              <a:t> </a:t>
            </a:r>
            <a:r>
              <a:rPr lang="en-US" sz="2800" dirty="0" err="1"/>
              <a:t>va</a:t>
            </a:r>
            <a:r>
              <a:rPr lang="en-US" sz="2800" dirty="0"/>
              <a:t> </a:t>
            </a:r>
            <a:r>
              <a:rPr lang="en-US" sz="2800" dirty="0" err="1"/>
              <a:t>birikmalarning</a:t>
            </a:r>
            <a:r>
              <a:rPr lang="en-US" sz="2800" dirty="0"/>
              <a:t> </a:t>
            </a:r>
            <a:r>
              <a:rPr lang="en-US" sz="2800" dirty="0" err="1"/>
              <a:t>matematik</a:t>
            </a:r>
            <a:r>
              <a:rPr lang="en-US" sz="2800" dirty="0"/>
              <a:t> </a:t>
            </a:r>
            <a:r>
              <a:rPr lang="en-US" sz="2800" dirty="0" err="1"/>
              <a:t>modeli</a:t>
            </a:r>
            <a:r>
              <a:rPr lang="en-US" sz="2800" dirty="0"/>
              <a:t> </a:t>
            </a:r>
            <a:r>
              <a:rPr lang="en-US" sz="2800" dirty="0" err="1"/>
              <a:t>mavjud</a:t>
            </a:r>
            <a:r>
              <a:rPr lang="en-US" sz="2800" dirty="0"/>
              <a:t> </a:t>
            </a:r>
            <a:r>
              <a:rPr lang="en-US" sz="2800" dirty="0" err="1"/>
              <a:t>bo’lishi</a:t>
            </a:r>
            <a:r>
              <a:rPr lang="en-US" sz="2800" dirty="0"/>
              <a:t> </a:t>
            </a:r>
            <a:r>
              <a:rPr lang="en-US" sz="2800" dirty="0" err="1"/>
              <a:t>kerak</a:t>
            </a:r>
            <a:r>
              <a:rPr lang="en-US" sz="2800" dirty="0"/>
              <a:t>. </a:t>
            </a:r>
          </a:p>
          <a:p>
            <a:pPr marL="0" indent="542925" algn="just">
              <a:lnSpc>
                <a:spcPct val="100000"/>
              </a:lnSpc>
              <a:spcBef>
                <a:spcPts val="0"/>
              </a:spcBef>
              <a:spcAft>
                <a:spcPts val="0"/>
              </a:spcAft>
              <a:buNone/>
            </a:pPr>
            <a:r>
              <a:rPr lang="en-US" sz="2800" dirty="0" err="1"/>
              <a:t>Oldindan</a:t>
            </a:r>
            <a:r>
              <a:rPr lang="en-US" sz="2800" dirty="0"/>
              <a:t> </a:t>
            </a:r>
            <a:r>
              <a:rPr lang="en-US" sz="2800" dirty="0" err="1"/>
              <a:t>aniqlash</a:t>
            </a:r>
            <a:r>
              <a:rPr lang="en-US" sz="2800" dirty="0"/>
              <a:t> - </a:t>
            </a:r>
            <a:r>
              <a:rPr lang="en-US" sz="2800" dirty="0" err="1"/>
              <a:t>nisbatan</a:t>
            </a:r>
            <a:r>
              <a:rPr lang="en-US" sz="2800" dirty="0"/>
              <a:t> </a:t>
            </a:r>
            <a:r>
              <a:rPr lang="en-US" sz="2800" dirty="0" err="1"/>
              <a:t>yuqori</a:t>
            </a:r>
            <a:r>
              <a:rPr lang="en-US" sz="2800" dirty="0"/>
              <a:t> </a:t>
            </a:r>
            <a:r>
              <a:rPr lang="en-US" sz="2800" dirty="0" err="1"/>
              <a:t>darajadagi</a:t>
            </a:r>
            <a:r>
              <a:rPr lang="en-US" sz="2800" dirty="0"/>
              <a:t> </a:t>
            </a:r>
            <a:r>
              <a:rPr lang="en-US" sz="2800" dirty="0" err="1"/>
              <a:t>aniqlik</a:t>
            </a:r>
            <a:r>
              <a:rPr lang="en-US" sz="2800" dirty="0"/>
              <a:t> </a:t>
            </a:r>
            <a:r>
              <a:rPr lang="en-US" sz="2800" dirty="0" err="1"/>
              <a:t>bilan</a:t>
            </a:r>
            <a:r>
              <a:rPr lang="en-US" sz="2800" dirty="0"/>
              <a:t> </a:t>
            </a:r>
            <a:r>
              <a:rPr lang="en-US" sz="2800" dirty="0" err="1"/>
              <a:t>kelajak</a:t>
            </a:r>
            <a:r>
              <a:rPr lang="en-US" sz="2800" dirty="0"/>
              <a:t> </a:t>
            </a:r>
            <a:r>
              <a:rPr lang="en-US" sz="2800" dirty="0" err="1"/>
              <a:t>haqida</a:t>
            </a:r>
            <a:r>
              <a:rPr lang="en-US" sz="2800" dirty="0"/>
              <a:t> </a:t>
            </a:r>
            <a:r>
              <a:rPr lang="en-US" sz="2800" dirty="0" err="1"/>
              <a:t>ehtimoliy</a:t>
            </a:r>
            <a:r>
              <a:rPr lang="en-US" sz="2800" dirty="0"/>
              <a:t> </a:t>
            </a:r>
            <a:r>
              <a:rPr lang="en-US" sz="2800" dirty="0" err="1"/>
              <a:t>aytilgan</a:t>
            </a:r>
            <a:r>
              <a:rPr lang="en-US" sz="2800" dirty="0"/>
              <a:t> </a:t>
            </a:r>
            <a:r>
              <a:rPr lang="en-US" sz="2800" dirty="0" err="1"/>
              <a:t>fikrdir</a:t>
            </a:r>
            <a:r>
              <a:rPr lang="en-US" sz="2800" dirty="0"/>
              <a:t>. </a:t>
            </a:r>
            <a:r>
              <a:rPr lang="en-US" sz="2800" dirty="0" err="1"/>
              <a:t>Oldindan</a:t>
            </a:r>
            <a:r>
              <a:rPr lang="en-US" sz="2800" dirty="0"/>
              <a:t> </a:t>
            </a:r>
            <a:r>
              <a:rPr lang="en-US" sz="2800" dirty="0" err="1"/>
              <a:t>aniqlash</a:t>
            </a:r>
            <a:r>
              <a:rPr lang="en-US" sz="2800" dirty="0"/>
              <a:t> </a:t>
            </a:r>
            <a:r>
              <a:rPr lang="en-US" sz="2800" dirty="0" err="1"/>
              <a:t>bashorat</a:t>
            </a:r>
            <a:r>
              <a:rPr lang="en-US" sz="2800" dirty="0"/>
              <a:t> </a:t>
            </a:r>
            <a:r>
              <a:rPr lang="en-US" sz="2800" dirty="0" err="1"/>
              <a:t>qilishdan</a:t>
            </a:r>
            <a:r>
              <a:rPr lang="en-US" sz="2800" dirty="0"/>
              <a:t> </a:t>
            </a:r>
            <a:r>
              <a:rPr lang="en-US" sz="2800" dirty="0" err="1"/>
              <a:t>ehtimoliy</a:t>
            </a:r>
            <a:r>
              <a:rPr lang="en-US" sz="2800" dirty="0"/>
              <a:t> </a:t>
            </a:r>
            <a:r>
              <a:rPr lang="en-US" sz="2800" dirty="0" err="1"/>
              <a:t>yondoshuv</a:t>
            </a:r>
            <a:r>
              <a:rPr lang="en-US" sz="2800" dirty="0"/>
              <a:t> </a:t>
            </a:r>
            <a:r>
              <a:rPr lang="en-US" sz="2800" dirty="0" err="1"/>
              <a:t>bilan</a:t>
            </a:r>
            <a:r>
              <a:rPr lang="en-US" sz="2800" dirty="0"/>
              <a:t> </a:t>
            </a:r>
            <a:r>
              <a:rPr lang="en-US" sz="2800" dirty="0" err="1"/>
              <a:t>tubdan</a:t>
            </a:r>
            <a:r>
              <a:rPr lang="en-US" sz="2800" dirty="0"/>
              <a:t> </a:t>
            </a:r>
            <a:r>
              <a:rPr lang="en-US" sz="2800" dirty="0" err="1"/>
              <a:t>farq</a:t>
            </a:r>
            <a:r>
              <a:rPr lang="en-US" sz="2800" dirty="0"/>
              <a:t> </a:t>
            </a:r>
            <a:r>
              <a:rPr lang="en-US" sz="2800" dirty="0" err="1"/>
              <a:t>qiladi</a:t>
            </a:r>
            <a:r>
              <a:rPr lang="en-US" sz="2800" dirty="0"/>
              <a:t>. </a:t>
            </a:r>
            <a:r>
              <a:rPr lang="en-US" sz="2800" dirty="0" err="1"/>
              <a:t>Bashorat</a:t>
            </a:r>
            <a:r>
              <a:rPr lang="en-US" sz="2800" dirty="0"/>
              <a:t> </a:t>
            </a:r>
            <a:r>
              <a:rPr lang="en-US" sz="2800" dirty="0" err="1"/>
              <a:t>kelajak</a:t>
            </a:r>
            <a:r>
              <a:rPr lang="en-US" sz="2800" dirty="0"/>
              <a:t> </a:t>
            </a:r>
            <a:r>
              <a:rPr lang="en-US" sz="2800" dirty="0" err="1"/>
              <a:t>haqida</a:t>
            </a:r>
            <a:r>
              <a:rPr lang="en-US" sz="2800" dirty="0"/>
              <a:t> </a:t>
            </a:r>
            <a:r>
              <a:rPr lang="en-US" sz="2800" dirty="0" err="1"/>
              <a:t>mutloq</a:t>
            </a:r>
            <a:r>
              <a:rPr lang="en-US" sz="2800" dirty="0"/>
              <a:t> </a:t>
            </a:r>
            <a:r>
              <a:rPr lang="en-US" sz="2800" dirty="0" err="1"/>
              <a:t>aniqlik</a:t>
            </a:r>
            <a:r>
              <a:rPr lang="en-US" sz="2800" dirty="0"/>
              <a:t> </a:t>
            </a:r>
            <a:r>
              <a:rPr lang="en-US" sz="2800" dirty="0" err="1"/>
              <a:t>bilan</a:t>
            </a:r>
            <a:r>
              <a:rPr lang="en-US" sz="2800" dirty="0"/>
              <a:t> </a:t>
            </a:r>
            <a:r>
              <a:rPr lang="en-US" sz="2800" dirty="0" err="1"/>
              <a:t>aytilgan</a:t>
            </a:r>
            <a:r>
              <a:rPr lang="en-US" sz="2800" dirty="0"/>
              <a:t> </a:t>
            </a:r>
            <a:r>
              <a:rPr lang="en-US" sz="2800" dirty="0" err="1"/>
              <a:t>fikrdir</a:t>
            </a:r>
            <a:r>
              <a:rPr lang="en-US" sz="2800" dirty="0"/>
              <a:t>.</a:t>
            </a:r>
          </a:p>
          <a:p>
            <a:pPr marL="0" indent="542925" algn="just">
              <a:lnSpc>
                <a:spcPct val="100000"/>
              </a:lnSpc>
              <a:spcBef>
                <a:spcPts val="0"/>
              </a:spcBef>
              <a:spcAft>
                <a:spcPts val="0"/>
              </a:spcAft>
              <a:buNone/>
            </a:pPr>
            <a:endParaRPr lang="en-US" sz="28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90550" y="602040"/>
            <a:ext cx="10744200" cy="4401205"/>
          </a:xfrm>
          <a:prstGeom prst="rect">
            <a:avLst/>
          </a:prstGeom>
        </p:spPr>
        <p:txBody>
          <a:bodyPr wrap="square">
            <a:spAutoFit/>
          </a:bodyPr>
          <a:lstStyle/>
          <a:p>
            <a:pPr indent="542925" algn="just"/>
            <a:r>
              <a:rPr lang="en-US" sz="2800" dirty="0" smtClean="0"/>
              <a:t>MASHINANING ISHLAMAY QOLISHI QANCHALIK ILGARI VA ANIQROQ OLDINDAN ANIQLANSA, SHUNCHALIK UNGA TAYYORGARLIK KO’RILADI, MASHINANI TA’MIRLASHNI KUTIB TURIB QOLISHI, OMBORDA SAQLANISHI ZARUR EHTIYOT QISMLARNING SONI KAMROQ BO’LADI. OLDINDAN ANIQLASHNING SIFAT MEZONI BARCHA HOLLARDA UNING O’RTACHA KVADRATIK XATOLIGINI KATTALIGI BO’LADI.</a:t>
            </a:r>
          </a:p>
          <a:p>
            <a:pPr indent="542925" algn="just"/>
            <a:r>
              <a:rPr lang="en-US" sz="2800" dirty="0" smtClean="0"/>
              <a:t>OLDINDAN ANIQLASH ODATDA BOSQICHMA-BOSQICH QUYIDAGI KETMA-KETLIKDA O’TKAZILADI: OLDINDAN ANIQLASH USULINI TANLASH; MATEMATIK MODELLASH; MA’LUMOTLARNING ZARUR SONINI ANIQLASH; ULARNI STATISTIK TAXLILI; BOG’LANISHNI VA UNING PARAMETRLARINI ANIQLASH.</a:t>
            </a:r>
            <a:endParaRPr lang="en-US" sz="2800" dirty="0"/>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14350" y="202764"/>
            <a:ext cx="10325100" cy="5262979"/>
          </a:xfrm>
          <a:prstGeom prst="rect">
            <a:avLst/>
          </a:prstGeom>
        </p:spPr>
        <p:txBody>
          <a:bodyPr wrap="square">
            <a:spAutoFit/>
          </a:bodyPr>
          <a:lstStyle/>
          <a:p>
            <a:pPr indent="447675" algn="just"/>
            <a:r>
              <a:rPr lang="en-US" sz="2800" dirty="0" smtClean="0"/>
              <a:t>TEXNIK HOLATNI OLDINDAN ANIQLASHDA STATISTIK VA FIZIK USULLAR ISHLATILADI.</a:t>
            </a:r>
            <a:endParaRPr lang="ru-RU" sz="2800" dirty="0" smtClean="0"/>
          </a:p>
          <a:p>
            <a:pPr indent="447675" algn="just"/>
            <a:r>
              <a:rPr lang="en-US" sz="2800" dirty="0" smtClean="0"/>
              <a:t> STATISTIK EHTIMOLLIK USULNING MAQSADI TAQSIMLANISH QONUNI VA UNING PARAMETRLARINI ANIQLASHDAN IBORAT. TIZIM ELEMENTLARI HOLATINI TAVSIFLOVCHI STATISTIK MA’LUMOTLAR BO’YICHA MASHINANING XIZMAT MUDDATINI, ISHLAMAY QOLGUNCHA BAJARILGAN ISH HAJMINI, EHTIYOT QISMLARGA BO’LGAN EHTIYOJNI ANIQLANISH MUMKIN. MASHINANING TEXNIK HOLATINI BOSHQARISHNING BU USULINI PASSIV (FAOL BO’LMAGAN) TOIFAGA KIRITISH MUMKIN, YA’NI BUNDA ISHLASH QOBILIYATINI ME’YORLASH O’Z VAQTIDA EHTIYOT QISMLAR BILAN TA’MINLASH VA MASHINANING TA’MIRLASHNI KUTIB TURIB QOLISHINI QISQARTIRISHGA OLIB KELINADI [1].</a:t>
            </a:r>
            <a:endParaRPr lang="ru-RU" sz="2800" dirty="0"/>
          </a:p>
        </p:txBody>
      </p:sp>
    </p:spTree>
    <p:extLst>
      <p:ext uri="{BB962C8B-B14F-4D97-AF65-F5344CB8AC3E}">
        <p14:creationId xmlns:p14="http://schemas.microsoft.com/office/powerpoint/2010/main" val="1944289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23850" y="342900"/>
            <a:ext cx="11258549" cy="5262979"/>
          </a:xfrm>
          <a:prstGeom prst="rect">
            <a:avLst/>
          </a:prstGeom>
        </p:spPr>
        <p:txBody>
          <a:bodyPr wrap="square">
            <a:spAutoFit/>
          </a:bodyPr>
          <a:lstStyle/>
          <a:p>
            <a:pPr indent="542925" algn="just"/>
            <a:r>
              <a:rPr lang="en-US" sz="2800" dirty="0" smtClean="0">
                <a:ea typeface="Times New Roman" panose="02020603050405020304" pitchFamily="18" charset="0"/>
                <a:cs typeface="Times New Roman" panose="02020603050405020304" pitchFamily="18" charset="0"/>
              </a:rPr>
              <a:t> ISHLASH QOBILIYATINI BOSHQARISHNING YANADA ISTIQBOLLI SHAKLI FIZIK JARAYONLARNI, MASHINA AGREGATLARI TEXNIK HOLATINI O’ZGARISH SABABLARINI, MASHINA ISHLASH TARTIBLARINING OPTIMAL  PARAMETRLARINI  BILISHGA ASOSLANGAN.  </a:t>
            </a:r>
          </a:p>
          <a:p>
            <a:pPr indent="542925" algn="just"/>
            <a:r>
              <a:rPr lang="en-US" sz="2800" dirty="0" smtClean="0">
                <a:ea typeface="Times New Roman" panose="02020603050405020304" pitchFamily="18" charset="0"/>
                <a:cs typeface="Times New Roman" panose="02020603050405020304" pitchFamily="18" charset="0"/>
              </a:rPr>
              <a:t>HAR BIR ANIQ HOLATDA OLDINDAN ANIQLASH UCHUN KO’PGA CHIDAMLILIKNI UNGA ENG KO’P TA’SIR KO’RSATAYOTGAN OMILLARGA BOG’LANISHI ASOSIGA EGA BO’LISH KERAK. OLDINDAN ANIQLASHNING FIZIKAVIY USULLARI STATISTIK USULGA NISBATAN YUQORIROQ ANIQLIKKA EGA VA SHUNING UCHUN ULAR AFZALROQDIR.</a:t>
            </a:r>
          </a:p>
          <a:p>
            <a:pPr indent="542925" algn="just"/>
            <a:r>
              <a:rPr lang="en-US" sz="2800" dirty="0" smtClean="0">
                <a:ea typeface="Times New Roman" panose="02020603050405020304" pitchFamily="18" charset="0"/>
                <a:cs typeface="Times New Roman" panose="02020603050405020304" pitchFamily="18" charset="0"/>
              </a:rPr>
              <a:t>BIROQ BUNDA JARAYON QONUNIYATLARINI BILISH, QONUNIYAT PARAMETRLARINI ANIQLASH UCHUN DETALLAR, QISMLAR YOKI BIRIKMALARNING QANDAYDIR ISHLATISH DAVRI UCHUN TEXNIK HOLATI HAQIDAGI AHBOROTGA EGA BO’LISH KERAK.</a:t>
            </a:r>
            <a:endParaRPr lang="ru-RU" sz="2800" dirty="0"/>
          </a:p>
        </p:txBody>
      </p:sp>
    </p:spTree>
    <p:extLst>
      <p:ext uri="{BB962C8B-B14F-4D97-AF65-F5344CB8AC3E}">
        <p14:creationId xmlns:p14="http://schemas.microsoft.com/office/powerpoint/2010/main" val="700562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85750" y="105966"/>
            <a:ext cx="11144249" cy="5924699"/>
          </a:xfrm>
          <a:prstGeom prst="rect">
            <a:avLst/>
          </a:prstGeom>
        </p:spPr>
        <p:txBody>
          <a:bodyPr wrap="square">
            <a:spAutoFit/>
          </a:bodyPr>
          <a:lstStyle/>
          <a:p>
            <a:pPr indent="542925" algn="just"/>
            <a:r>
              <a:rPr lang="en-US" sz="2800" dirty="0" smtClean="0"/>
              <a:t> </a:t>
            </a:r>
            <a:r>
              <a:rPr lang="en-US" sz="2600" dirty="0" smtClean="0"/>
              <a:t>OLDINDAN ANIQLASH UCHUN: ISHLAMAY QOLISH, ISHLASH QOBILIYATI (EYILISH, DETALLAR TEMPERATURASI, DARZLARNING PAYDO BO’LISHI VA RIVOJLANISHI) MEZONLARINI; MIQDORIY OLDINDAN ANIQLASH USULLARINI (FUNKTSIONAL QONUNIYATLAR, APPROKSIMATSIYALOVCHI TENGLAMALAR, EHTIMOLLIKLAR, XUSUSAN ISH HAJMINING TAQSIMLANISHI); MA’LUMOTLAR TO’PLASH YOKI JARAYON PARAMETRLARINING QIYMATLARINI ISHLATISH SHAROITLARIDA ENG KAM XATOLIK BILAN  O’LCHASH USLUBLARINI; JARAYON JADALLIGIGA TA’SIR KO’RSATUVCHI ASOSIY OMILLARNI VA ULARNI BOSHQARISH USULLARINI BILISH KERAK.    </a:t>
            </a:r>
          </a:p>
          <a:p>
            <a:pPr indent="542925" algn="just"/>
            <a:r>
              <a:rPr lang="en-US" sz="2600" dirty="0" smtClean="0"/>
              <a:t> OLDINDAN ANIQLASHNING ASOSI BO’LIB, JARAYONLARNI, ULARNING RIVOJLANISH QONUNIYATLARINI BILISH VA BU JARAYONLARNI KELAJAK UCHUN MOHIRLIK BILAN EKSTRAPOLYATSIYALASH HISOBLANADI. EKSTRAPOLYATSIYA DAVRI O’TGAN ISHONCHLI MA’LUMOTLARGA EGA DAVRNI UCHDAN BIR QISMI YOKI YARMIDAN ORTIQ BO’LMASLIGI LOZIM. JARAYONLARNI MATEMATIK MODELLAR KO’RINISHIDA IFODALASH MAQSADGA MUVOFIQDIR.</a:t>
            </a:r>
            <a:endParaRPr lang="en-US" sz="2600" dirty="0"/>
          </a:p>
        </p:txBody>
      </p:sp>
    </p:spTree>
    <p:extLst>
      <p:ext uri="{BB962C8B-B14F-4D97-AF65-F5344CB8AC3E}">
        <p14:creationId xmlns:p14="http://schemas.microsoft.com/office/powerpoint/2010/main" val="4016131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333375" y="671632"/>
            <a:ext cx="11125199" cy="4401205"/>
          </a:xfrm>
          <a:prstGeom prst="rect">
            <a:avLst/>
          </a:prstGeom>
        </p:spPr>
        <p:txBody>
          <a:bodyPr wrap="square">
            <a:spAutoFit/>
          </a:bodyPr>
          <a:lstStyle/>
          <a:p>
            <a:pPr indent="542925" algn="just"/>
            <a:r>
              <a:rPr lang="en-US" sz="2800" dirty="0" smtClean="0"/>
              <a:t>JARAYONNING MATEMATIK MODELI MAVJUD BO’LSA, O’TGAN DAVRDAGI MA’LUMOTLAR ASOSIDA, MASHINANING KELAJAKDAGI TEXNIK HOLATI HAQIDA AHBOROT OLISH MUMKIN.  HOLATNI OLDINDAN ANIQLASH XATOLIGI FAQAT OLDINDAN ANIQLANAYOTGAN DAVR KATTALIGIGA EMAS, BALKI O’LCHASH NATIJASI XATOLIGIGA, OLINGAN MA’LUMOTLARNI BIR JINSLI EKANLIGIGA HAM BOG’LIQ BO’LADI.</a:t>
            </a:r>
            <a:endParaRPr lang="ru-RU" sz="2800" dirty="0" smtClean="0"/>
          </a:p>
          <a:p>
            <a:pPr indent="542925" algn="just"/>
            <a:r>
              <a:rPr lang="en-US" sz="2800" dirty="0" smtClean="0"/>
              <a:t>O`LCHASH NATIJASINING XATOLIGI HAR BIR VAQT YOKI ISH HAJMI BO’LAGIDA BAJARILISHI ZARUR BO’LGAN O’LCHOVLAR SONIGA HAM TA’SIR KO’RSATADI. SHUNDAY QILIB, OLDINDAN ANIQLASH XATOLIGI VA ZARUR O’LCHOVLAR SONI ALOHIDA TAJRIBA XATOLIGIGA, O’LCHASH NATIJALARINING SIFATIGA BOG’LIQ. </a:t>
            </a:r>
            <a:endParaRPr lang="ru-RU" sz="2800" dirty="0"/>
          </a:p>
        </p:txBody>
      </p:sp>
    </p:spTree>
    <p:extLst>
      <p:ext uri="{BB962C8B-B14F-4D97-AF65-F5344CB8AC3E}">
        <p14:creationId xmlns:p14="http://schemas.microsoft.com/office/powerpoint/2010/main" val="32108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4684" y="619125"/>
            <a:ext cx="10396882" cy="523875"/>
          </a:xfrm>
        </p:spPr>
        <p:txBody>
          <a:bodyPr>
            <a:normAutofit fontScale="90000"/>
          </a:bodyPr>
          <a:lstStyle/>
          <a:p>
            <a:pPr algn="ctr"/>
            <a:r>
              <a:rPr lang="en-US" sz="4000" dirty="0" smtClean="0"/>
              <a:t>2</a:t>
            </a:r>
            <a:r>
              <a:rPr lang="en-US" sz="4000" dirty="0"/>
              <a:t>.	ISHLAMAY QOLISH MODELLARI</a:t>
            </a:r>
            <a:endParaRPr lang="ru-RU" sz="4000" dirty="0"/>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314325" y="1485900"/>
            <a:ext cx="10922966" cy="3970318"/>
          </a:xfrm>
          <a:prstGeom prst="rect">
            <a:avLst/>
          </a:prstGeom>
        </p:spPr>
        <p:txBody>
          <a:bodyPr wrap="square">
            <a:spAutoFit/>
          </a:bodyPr>
          <a:lstStyle/>
          <a:p>
            <a:pPr indent="542925" algn="just"/>
            <a:r>
              <a:rPr lang="en-US" sz="2800" dirty="0" smtClean="0"/>
              <a:t>MASHINALARNING DETAL VA QISMLARIDA KECHADIGAN TURLI FIZIKAVIY VA KIMYOVIY JARAYONLAR ULARNING ISHLAMAY QOLISHIGA OLIB KELADI. BU JARAYONLARNING TABIATIDAN KELIB CHIQIB MASHINALARNING ISHLAMAY QOLISH MODELLARI TUZILGAN. QUYIDA ULARDAN KENG TARQALGAN BA’ZI BIRLARINI KO’RIB CHIQAMIZ [2]. </a:t>
            </a:r>
          </a:p>
          <a:p>
            <a:pPr indent="542925" algn="just"/>
            <a:r>
              <a:rPr lang="en-US" sz="2800" dirty="0" smtClean="0"/>
              <a:t>MASHINALAR ISHLASH JARAYONIDA UNGA TA’SIR KO’RSATAYOTGAN OMILLAR ASOSIY TEXNIK PARAMETRLARNI NOMINAL QIYMATLARIDAN CHETLASHUVINI KELTIRIB CHIQARADI. BU TA’SIRLARNI TASODIFIY BO’LGANLIGI MASHINA YOKI TIZIM KO’RSATKICHLARINI TARQOQLIGIGA SABAB BO’LADI.</a:t>
            </a:r>
            <a:endParaRPr lang="en-US" sz="2800" dirty="0"/>
          </a:p>
        </p:txBody>
      </p:sp>
    </p:spTree>
    <p:extLst>
      <p:ext uri="{BB962C8B-B14F-4D97-AF65-F5344CB8AC3E}">
        <p14:creationId xmlns:p14="http://schemas.microsoft.com/office/powerpoint/2010/main" val="3470548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76250" y="483364"/>
            <a:ext cx="10934700" cy="4832092"/>
          </a:xfrm>
          <a:prstGeom prst="rect">
            <a:avLst/>
          </a:prstGeom>
        </p:spPr>
        <p:txBody>
          <a:bodyPr wrap="square">
            <a:spAutoFit/>
          </a:bodyPr>
          <a:lstStyle/>
          <a:p>
            <a:pPr indent="542925" algn="just"/>
            <a:r>
              <a:rPr lang="en-US" sz="2800" dirty="0" smtClean="0"/>
              <a:t>MASHINALAR ISHLASH JARAYONIDA UNGA TA’SIR KO’RSATAYOTGAN OMILLAR ASOSIY TEXNIK PARAMETRLARNI NOMINAL QIYMATLARIDAN CHETLASHUVINI KELTIRIB CHIQARADI. BU TA’SIRLARNI TASODIFIY BO’LGANLIGI MASHINA YOKI TIZIM KO’RSATKICHLARINI TARQOQLIGIGA SABAB BO’LADI.</a:t>
            </a:r>
          </a:p>
          <a:p>
            <a:pPr indent="542925" algn="just"/>
            <a:r>
              <a:rPr lang="en-US" sz="2800" dirty="0" smtClean="0"/>
              <a:t>PUXTALIKNI TAHLIL QILISHDA ISHLAMAY QOLISHLARNI KELIB CHIQISHINING TURLI MODELLARI QO’LLANILADI. ULAR MASHINANING ISHCHANLIK QOBILIYATINI YO’QOLISHIGA OLIB KELADIGAN JARAYONLARNING PAYDO BO’LISH VA RIVOJLANISH FIZIKAVIY  QONUNIYATLARIGA TAYANADI. BU JARAYONLARNING TABIATIGA BOG’LIQ HOLDA BARCHA ISHLAMAY QOLISHLAR: PARAMETRIK, «KUCHSIZ» ZVENO, ESKIRISH VA YEYILISH, TOLIQISH MODELI YOKI TO’PLANGAN SHIKASTLANISHLAR KABI MODELLAR BILAN SIFAT TARAFIDAN YORITILADI. </a:t>
            </a:r>
            <a:endParaRPr lang="ru-RU" sz="2800" dirty="0"/>
          </a:p>
        </p:txBody>
      </p:sp>
    </p:spTree>
    <p:extLst>
      <p:ext uri="{BB962C8B-B14F-4D97-AF65-F5344CB8AC3E}">
        <p14:creationId xmlns:p14="http://schemas.microsoft.com/office/powerpoint/2010/main" val="3491681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90524" y="290543"/>
            <a:ext cx="10906125" cy="5262979"/>
          </a:xfrm>
          <a:prstGeom prst="rect">
            <a:avLst/>
          </a:prstGeom>
        </p:spPr>
        <p:txBody>
          <a:bodyPr wrap="square">
            <a:spAutoFit/>
          </a:bodyPr>
          <a:lstStyle/>
          <a:p>
            <a:pPr indent="628650" algn="just">
              <a:spcAft>
                <a:spcPts val="0"/>
              </a:spcAft>
            </a:pPr>
            <a:r>
              <a:rPr lang="en-US" sz="2800" b="1" i="1" u="sng" dirty="0" smtClean="0">
                <a:ea typeface="Times New Roman" panose="02020603050405020304" pitchFamily="18" charset="0"/>
                <a:cs typeface="Times New Roman" panose="02020603050405020304" pitchFamily="18" charset="0"/>
              </a:rPr>
              <a:t>PARAMETRIK MODEL</a:t>
            </a:r>
            <a:r>
              <a:rPr lang="en-US" sz="2800" b="1"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TASODIFIY TA’SIRLAR SHAROITIDA ISHLAYOTGAN MASHINANING HOLATINI, O’Z VAZIFASINI BAJARISHI NUQTAI NAZARIDAN ANIQLOVCHI SIFATIDA QABUL QILINGAN, Y</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Y</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 Y</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 FIZIKAVIY PARAMETRLAR TO’PLAMI BILAN TO’LIQ IFODALASH MUMKIN. BU PARAMETRLARNI QANDAYDIR Y VEKTORNI N- O’LCHOVLI HOLATLAR DAVR - FAZOSIDAGI TASHKIL ETUVCHILARI DEB HISOBLASH LOZIM [3].</a:t>
            </a:r>
            <a:endParaRPr lang="ru-RU" sz="2800" dirty="0" smtClean="0">
              <a:ea typeface="Calibri" panose="020F0502020204030204" pitchFamily="34" charset="0"/>
              <a:cs typeface="Times New Roman" panose="02020603050405020304" pitchFamily="18" charset="0"/>
            </a:endParaRPr>
          </a:p>
          <a:p>
            <a:pPr indent="628650" algn="just">
              <a:spcAft>
                <a:spcPts val="0"/>
              </a:spcAft>
            </a:pPr>
            <a:r>
              <a:rPr lang="en-US" sz="2800" dirty="0" smtClean="0">
                <a:ea typeface="Times New Roman" panose="02020603050405020304" pitchFamily="18" charset="0"/>
                <a:cs typeface="Times New Roman" panose="02020603050405020304" pitchFamily="18" charset="0"/>
              </a:rPr>
              <a:t>MASHINANING VAZIFASI VA ISHLASHINING FIZIKAVIY ASOSLARIDAN KELIB CHIQIB, HOLATLAR DAVR-FAZOSINI QANDAYDIR TEKISLIK YOKI CHEGARAVIY HOLATLAR SIRTI BILAN ISHCHAN HOLATLAR SOHASI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VA ISHLAMAY QOLISHLAR SOHASI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GA AJRATAMIZ. BUNDA  Y</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HOLAT PARAMETRLARI TASODIFIY KATTALIK YOKI ANIQ TAQSIMLANISH QONUNLARIGA EGA FUNKTSIYA EKANLIGINI NAZARDA TUTISH KERAK. </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2929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81000" y="101600"/>
            <a:ext cx="11153775" cy="5693866"/>
          </a:xfrm>
          <a:prstGeom prst="rect">
            <a:avLst/>
          </a:prstGeom>
        </p:spPr>
        <p:txBody>
          <a:bodyPr wrap="square">
            <a:spAutoFit/>
          </a:bodyPr>
          <a:lstStyle/>
          <a:p>
            <a:pPr algn="just"/>
            <a:r>
              <a:rPr lang="en-US" sz="2800" dirty="0" smtClean="0"/>
              <a:t>UMUMIY KO’RINISHDA, ISHCHAN HOLATLAR SOHASI SHUNINGDEK TASODIFIY BO’LGAN, CHEGARAVIY HOLAT R</a:t>
            </a:r>
            <a:r>
              <a:rPr lang="en-US" sz="2800" baseline="-25000" dirty="0" smtClean="0"/>
              <a:t>I</a:t>
            </a:r>
            <a:r>
              <a:rPr lang="en-US" sz="2800" dirty="0" smtClean="0"/>
              <a:t> KOORDINATLARI BILAN TA’RIFLANADI. BU HOLDA MASHINANING BUZILMASDAN ISHLASHI USHBU BOG’LANISHDAN ANIQLANADI.</a:t>
            </a:r>
          </a:p>
          <a:p>
            <a:pPr algn="just">
              <a:lnSpc>
                <a:spcPct val="150000"/>
              </a:lnSpc>
            </a:pPr>
            <a:r>
              <a:rPr lang="en-US" sz="2800" dirty="0" smtClean="0"/>
              <a:t> </a:t>
            </a:r>
          </a:p>
          <a:p>
            <a:pPr algn="just"/>
            <a:r>
              <a:rPr lang="en-US" sz="2800" dirty="0" smtClean="0"/>
              <a:t>BU YERDA: R</a:t>
            </a:r>
            <a:r>
              <a:rPr lang="en-US" sz="2800" baseline="-25000" dirty="0" smtClean="0"/>
              <a:t>IJ</a:t>
            </a:r>
            <a:r>
              <a:rPr lang="en-US" sz="2800" dirty="0" smtClean="0"/>
              <a:t> - YI HOLAT PARAMETRLARINING RUHSAT ETILGAN O’ZGARISH CHEGARALARI; </a:t>
            </a:r>
          </a:p>
          <a:p>
            <a:pPr algn="just"/>
            <a:r>
              <a:rPr lang="en-US" sz="2800" dirty="0" smtClean="0"/>
              <a:t>AGAR Y VEKTORNI TAQSIMLANISH ZICHLIGI MA’LUM BO’LSA, YA’NI HOLAT PARAMETRLARINING ISTALGAN PAYTDAGI BIRGALIKDA TAQSIMLANISH   ZICHLIGI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sz="2800" dirty="0" smtClean="0"/>
              <a:t>(Y</a:t>
            </a:r>
            <a:r>
              <a:rPr lang="en-US" sz="2800" baseline="-25000" dirty="0" smtClean="0"/>
              <a:t>1</a:t>
            </a:r>
            <a:r>
              <a:rPr lang="en-US" sz="2800" dirty="0" smtClean="0"/>
              <a:t>,Y</a:t>
            </a:r>
            <a:r>
              <a:rPr lang="en-US" sz="2800" baseline="-25000" dirty="0" smtClean="0"/>
              <a:t>2</a:t>
            </a:r>
            <a:r>
              <a:rPr lang="en-US" sz="2800" dirty="0" smtClean="0"/>
              <a:t>, . . . ,Y</a:t>
            </a:r>
            <a:r>
              <a:rPr lang="en-US" sz="2800" baseline="-25000" dirty="0" smtClean="0"/>
              <a:t>N</a:t>
            </a:r>
            <a:r>
              <a:rPr lang="en-US" sz="2800" dirty="0" smtClean="0"/>
              <a:t>), BO’LSA UNDA:</a:t>
            </a:r>
          </a:p>
          <a:p>
            <a:pPr algn="r">
              <a:lnSpc>
                <a:spcPct val="150000"/>
              </a:lnSpc>
            </a:pPr>
            <a:r>
              <a:rPr lang="en-US" sz="2800" dirty="0" smtClean="0"/>
              <a:t>   </a:t>
            </a:r>
            <a:r>
              <a:rPr lang="en-US" sz="2800" dirty="0" smtClean="0"/>
              <a:t> </a:t>
            </a:r>
            <a:r>
              <a:rPr lang="en-US" sz="2800" dirty="0" smtClean="0"/>
              <a:t>BO’LADI.</a:t>
            </a:r>
          </a:p>
          <a:p>
            <a:pPr algn="just"/>
            <a:r>
              <a:rPr lang="en-US" sz="2800" dirty="0" smtClean="0"/>
              <a:t>IKKI HOLAT PARAMETRI UCHUN ISHLAMAY QOLISHNI GEOMETRIK INTERPRETATSIYASI (TUSHUNTIRISH) 1-RASMDA KO’RSATILGAN. </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95015249"/>
              </p:ext>
            </p:extLst>
          </p:nvPr>
        </p:nvGraphicFramePr>
        <p:xfrm>
          <a:off x="1261010" y="1365251"/>
          <a:ext cx="9393753" cy="666749"/>
        </p:xfrm>
        <a:graphic>
          <a:graphicData uri="http://schemas.openxmlformats.org/presentationml/2006/ole">
            <mc:AlternateContent xmlns:mc="http://schemas.openxmlformats.org/markup-compatibility/2006">
              <mc:Choice xmlns:v="urn:schemas-microsoft-com:vml" Requires="v">
                <p:oleObj spid="_x0000_s90127" name="Уравнение" r:id="rId3" imgW="3771900" imgH="266700" progId="Equation.3">
                  <p:embed/>
                </p:oleObj>
              </mc:Choice>
              <mc:Fallback>
                <p:oleObj name="Уравнение" r:id="rId3" imgW="3771900" imgH="266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1010" y="1365251"/>
                        <a:ext cx="9393753" cy="666749"/>
                      </a:xfrm>
                      <a:prstGeom prst="rect">
                        <a:avLst/>
                      </a:prstGeom>
                      <a:noFill/>
                    </p:spPr>
                  </p:pic>
                </p:oleObj>
              </mc:Fallback>
            </mc:AlternateContent>
          </a:graphicData>
        </a:graphic>
      </p:graphicFrame>
      <p:sp>
        <p:nvSpPr>
          <p:cNvPr id="6" name="Rectangle 4"/>
          <p:cNvSpPr>
            <a:spLocks noChangeArrowheads="1"/>
          </p:cNvSpPr>
          <p:nvPr/>
        </p:nvSpPr>
        <p:spPr bwMode="auto">
          <a:xfrm>
            <a:off x="0" y="50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800281387"/>
              </p:ext>
            </p:extLst>
          </p:nvPr>
        </p:nvGraphicFramePr>
        <p:xfrm>
          <a:off x="2695573" y="4124326"/>
          <a:ext cx="6379777" cy="844550"/>
        </p:xfrm>
        <a:graphic>
          <a:graphicData uri="http://schemas.openxmlformats.org/presentationml/2006/ole">
            <mc:AlternateContent xmlns:mc="http://schemas.openxmlformats.org/markup-compatibility/2006">
              <mc:Choice xmlns:v="urn:schemas-microsoft-com:vml" Requires="v">
                <p:oleObj spid="_x0000_s90128" name="Уравнение" r:id="rId5" imgW="2578100" imgH="342900" progId="Equation.3">
                  <p:embed/>
                </p:oleObj>
              </mc:Choice>
              <mc:Fallback>
                <p:oleObj name="Уравнение" r:id="rId5" imgW="2578100" imgH="342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5573" y="4124326"/>
                        <a:ext cx="6379777" cy="844550"/>
                      </a:xfrm>
                      <a:prstGeom prst="rect">
                        <a:avLst/>
                      </a:prstGeom>
                      <a:noFill/>
                    </p:spPr>
                  </p:pic>
                </p:oleObj>
              </mc:Fallback>
            </mc:AlternateContent>
          </a:graphicData>
        </a:graphic>
      </p:graphicFrame>
    </p:spTree>
    <p:extLst>
      <p:ext uri="{BB962C8B-B14F-4D97-AF65-F5344CB8AC3E}">
        <p14:creationId xmlns:p14="http://schemas.microsoft.com/office/powerpoint/2010/main" val="3771299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Rectangle 2"/>
          <p:cNvSpPr>
            <a:spLocks noChangeArrowheads="1"/>
          </p:cNvSpPr>
          <p:nvPr/>
        </p:nvSpPr>
        <p:spPr bwMode="auto">
          <a:xfrm>
            <a:off x="209550" y="142874"/>
            <a:ext cx="4960620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78723341"/>
              </p:ext>
            </p:extLst>
          </p:nvPr>
        </p:nvGraphicFramePr>
        <p:xfrm>
          <a:off x="209550" y="142875"/>
          <a:ext cx="8267700" cy="5580698"/>
        </p:xfrm>
        <a:graphic>
          <a:graphicData uri="http://schemas.openxmlformats.org/presentationml/2006/ole">
            <mc:AlternateContent xmlns:mc="http://schemas.openxmlformats.org/markup-compatibility/2006">
              <mc:Choice xmlns:v="urn:schemas-microsoft-com:vml" Requires="v">
                <p:oleObj spid="_x0000_s91144" name="Picture" r:id="rId3" imgW="2609557" imgH="2124222" progId="Word.Picture.8">
                  <p:embed/>
                </p:oleObj>
              </mc:Choice>
              <mc:Fallback>
                <p:oleObj name="Picture" r:id="rId3" imgW="2609557" imgH="2124222"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550" y="142875"/>
                        <a:ext cx="8267700" cy="5580698"/>
                      </a:xfrm>
                      <a:prstGeom prst="rect">
                        <a:avLst/>
                      </a:prstGeom>
                      <a:noFill/>
                    </p:spPr>
                  </p:pic>
                </p:oleObj>
              </mc:Fallback>
            </mc:AlternateContent>
          </a:graphicData>
        </a:graphic>
      </p:graphicFrame>
      <p:sp>
        <p:nvSpPr>
          <p:cNvPr id="7" name="Прямоугольник 6"/>
          <p:cNvSpPr/>
          <p:nvPr/>
        </p:nvSpPr>
        <p:spPr>
          <a:xfrm>
            <a:off x="8245578" y="4034550"/>
            <a:ext cx="3120922" cy="1384995"/>
          </a:xfrm>
          <a:prstGeom prst="rect">
            <a:avLst/>
          </a:prstGeom>
        </p:spPr>
        <p:txBody>
          <a:bodyPr wrap="square">
            <a:spAutoFit/>
          </a:bodyPr>
          <a:lstStyle/>
          <a:p>
            <a:r>
              <a:rPr lang="en-US" sz="2800" dirty="0"/>
              <a:t>1-rasm. </a:t>
            </a:r>
            <a:r>
              <a:rPr lang="en-US" sz="2800" dirty="0" err="1"/>
              <a:t>Ishlamay</a:t>
            </a:r>
            <a:r>
              <a:rPr lang="en-US" sz="2800" dirty="0"/>
              <a:t> </a:t>
            </a:r>
            <a:r>
              <a:rPr lang="en-US" sz="2800" dirty="0" err="1"/>
              <a:t>qolishni</a:t>
            </a:r>
            <a:r>
              <a:rPr lang="en-US" sz="2800" dirty="0"/>
              <a:t> </a:t>
            </a:r>
            <a:r>
              <a:rPr lang="en-US" sz="2800" dirty="0" err="1"/>
              <a:t>geometrik</a:t>
            </a:r>
            <a:r>
              <a:rPr lang="en-US" sz="2800" dirty="0"/>
              <a:t> </a:t>
            </a:r>
            <a:r>
              <a:rPr lang="en-US" sz="2800" dirty="0" err="1"/>
              <a:t>tushuntirish</a:t>
            </a:r>
            <a:r>
              <a:rPr lang="en-US" sz="2800" dirty="0"/>
              <a:t> </a:t>
            </a:r>
            <a:endParaRPr lang="ru-RU" sz="2800" dirty="0"/>
          </a:p>
        </p:txBody>
      </p:sp>
    </p:spTree>
    <p:extLst>
      <p:ext uri="{BB962C8B-B14F-4D97-AF65-F5344CB8AC3E}">
        <p14:creationId xmlns:p14="http://schemas.microsoft.com/office/powerpoint/2010/main" val="887291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79380" y="422613"/>
            <a:ext cx="11079804" cy="3108543"/>
          </a:xfrm>
          <a:prstGeom prst="rect">
            <a:avLst/>
          </a:prstGeom>
        </p:spPr>
        <p:txBody>
          <a:bodyPr wrap="square">
            <a:spAutoFit/>
          </a:bodyPr>
          <a:lstStyle/>
          <a:p>
            <a:pPr indent="542925" algn="just">
              <a:spcAft>
                <a:spcPts val="0"/>
              </a:spcAft>
            </a:pPr>
            <a:r>
              <a:rPr lang="en-US" sz="2800" dirty="0" smtClean="0">
                <a:ea typeface="Times New Roman" panose="02020603050405020304" pitchFamily="18" charset="0"/>
                <a:cs typeface="Times New Roman" panose="02020603050405020304" pitchFamily="18" charset="0"/>
              </a:rPr>
              <a:t>HAR BIR  Y</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VA Y</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HOLAT PARAMETRLARI QIYMATLARINING JUFTIGA Y</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OY</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TEKISLIKDAGI QANDAYDIR A NUQTA MOS KELADI. AGAR A NUQTA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SOHA TASHQARISIDA BO’LSA ISHLAMAY QOLISH SODIR BO’LADI. </a:t>
            </a:r>
            <a:endParaRPr lang="ru-RU" sz="2800" dirty="0" smtClean="0">
              <a:ea typeface="Calibri" panose="020F0502020204030204" pitchFamily="34" charset="0"/>
              <a:cs typeface="Times New Roman" panose="02020603050405020304" pitchFamily="18" charset="0"/>
            </a:endParaRPr>
          </a:p>
          <a:p>
            <a:pPr indent="542925" algn="just">
              <a:spcAft>
                <a:spcPts val="0"/>
              </a:spcAft>
            </a:pPr>
            <a:r>
              <a:rPr lang="en-US" sz="2800" dirty="0" smtClean="0">
                <a:ea typeface="Times New Roman" panose="02020603050405020304" pitchFamily="18" charset="0"/>
                <a:cs typeface="Times New Roman" panose="02020603050405020304" pitchFamily="18" charset="0"/>
              </a:rPr>
              <a:t>HOLATNING BITTA PARAMETRI YANADA OSONROQ TUSHUNTIRILADI (2-RASM). BITTA HOLAT PARAMETRI U BO’YICHA BUZILMASDAN ISHLASH EHTIMOLLIGI TAQSIMOT ZICHLIGI EGRI CHZIG’I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(U) NI R</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VA R</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CHEGARALAR CHEKLAYDIGAN MAYDON BILAN ANIQLANADI:</a:t>
            </a:r>
            <a:endParaRPr lang="ru-RU" sz="2800" dirty="0">
              <a:effectLst/>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3076574" y="3438524"/>
            <a:ext cx="2348795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930417480"/>
              </p:ext>
            </p:extLst>
          </p:nvPr>
        </p:nvGraphicFramePr>
        <p:xfrm>
          <a:off x="3076574" y="3438525"/>
          <a:ext cx="5211391" cy="1272264"/>
        </p:xfrm>
        <a:graphic>
          <a:graphicData uri="http://schemas.openxmlformats.org/presentationml/2006/ole">
            <mc:AlternateContent xmlns:mc="http://schemas.openxmlformats.org/markup-compatibility/2006">
              <mc:Choice xmlns:v="urn:schemas-microsoft-com:vml" Requires="v">
                <p:oleObj spid="_x0000_s92166" name="Уравнение" r:id="rId3" imgW="2070100" imgH="508000" progId="Equation.3">
                  <p:embed/>
                </p:oleObj>
              </mc:Choice>
              <mc:Fallback>
                <p:oleObj name="Уравнение" r:id="rId3" imgW="2070100" imgH="508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6574" y="3438525"/>
                        <a:ext cx="5211391" cy="1272264"/>
                      </a:xfrm>
                      <a:prstGeom prst="rect">
                        <a:avLst/>
                      </a:prstGeom>
                      <a:noFill/>
                    </p:spPr>
                  </p:pic>
                </p:oleObj>
              </mc:Fallback>
            </mc:AlternateContent>
          </a:graphicData>
        </a:graphic>
      </p:graphicFrame>
      <p:sp>
        <p:nvSpPr>
          <p:cNvPr id="6" name="Прямоугольник 5"/>
          <p:cNvSpPr/>
          <p:nvPr/>
        </p:nvSpPr>
        <p:spPr>
          <a:xfrm>
            <a:off x="379380" y="4572399"/>
            <a:ext cx="11079804" cy="954107"/>
          </a:xfrm>
          <a:prstGeom prst="rect">
            <a:avLst/>
          </a:prstGeom>
        </p:spPr>
        <p:txBody>
          <a:bodyPr wrap="square">
            <a:spAutoFit/>
          </a:bodyPr>
          <a:lstStyle/>
          <a:p>
            <a:pPr algn="just"/>
            <a:r>
              <a:rPr lang="en-US" sz="2800" dirty="0" smtClean="0"/>
              <a:t>HOLAT PARAMETRLARINING SONI KO’PAYISHI BILAN HISOB-KITOBLAR HAJMI JUDA OSHIB KETSA HAM, BUNDAY INTEGRALLARNI UMUMAN HISOBLASA BO’LADI.</a:t>
            </a:r>
            <a:endParaRPr lang="ru-RU" sz="2800" dirty="0"/>
          </a:p>
        </p:txBody>
      </p:sp>
    </p:spTree>
    <p:extLst>
      <p:ext uri="{BB962C8B-B14F-4D97-AF65-F5344CB8AC3E}">
        <p14:creationId xmlns:p14="http://schemas.microsoft.com/office/powerpoint/2010/main" val="934780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533259360"/>
              </p:ext>
            </p:extLst>
          </p:nvPr>
        </p:nvGraphicFramePr>
        <p:xfrm>
          <a:off x="533400" y="25400"/>
          <a:ext cx="8153400" cy="5435600"/>
        </p:xfrm>
        <a:graphic>
          <a:graphicData uri="http://schemas.openxmlformats.org/presentationml/2006/ole">
            <mc:AlternateContent xmlns:mc="http://schemas.openxmlformats.org/markup-compatibility/2006">
              <mc:Choice xmlns:v="urn:schemas-microsoft-com:vml" Requires="v">
                <p:oleObj spid="_x0000_s93190" name="Picture" r:id="rId3" imgW="3000375" imgH="2000250" progId="Word.Picture.8">
                  <p:embed/>
                </p:oleObj>
              </mc:Choice>
              <mc:Fallback>
                <p:oleObj name="Picture" r:id="rId3" imgW="3000375" imgH="20002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25400"/>
                        <a:ext cx="8153400" cy="5435600"/>
                      </a:xfrm>
                      <a:prstGeom prst="rect">
                        <a:avLst/>
                      </a:prstGeom>
                      <a:noFill/>
                    </p:spPr>
                  </p:pic>
                </p:oleObj>
              </mc:Fallback>
            </mc:AlternateContent>
          </a:graphicData>
        </a:graphic>
      </p:graphicFrame>
      <p:sp>
        <p:nvSpPr>
          <p:cNvPr id="5" name="Прямоугольник 4"/>
          <p:cNvSpPr/>
          <p:nvPr/>
        </p:nvSpPr>
        <p:spPr>
          <a:xfrm>
            <a:off x="8318500" y="3214231"/>
            <a:ext cx="3340100" cy="2246769"/>
          </a:xfrm>
          <a:prstGeom prst="rect">
            <a:avLst/>
          </a:prstGeom>
        </p:spPr>
        <p:txBody>
          <a:bodyPr wrap="square">
            <a:spAutoFit/>
          </a:bodyPr>
          <a:lstStyle/>
          <a:p>
            <a:r>
              <a:rPr lang="en-US" sz="2800" dirty="0"/>
              <a:t>2-rasm. </a:t>
            </a:r>
            <a:r>
              <a:rPr lang="en-US" sz="2800" dirty="0" err="1"/>
              <a:t>Buzilmasdan</a:t>
            </a:r>
            <a:r>
              <a:rPr lang="en-US" sz="2800" dirty="0"/>
              <a:t> </a:t>
            </a:r>
            <a:r>
              <a:rPr lang="en-US" sz="2800" dirty="0" err="1"/>
              <a:t>ishlash</a:t>
            </a:r>
            <a:r>
              <a:rPr lang="en-US" sz="2800" dirty="0"/>
              <a:t> </a:t>
            </a:r>
            <a:r>
              <a:rPr lang="en-US" sz="2800" dirty="0" err="1"/>
              <a:t>ehtimolligining</a:t>
            </a:r>
            <a:r>
              <a:rPr lang="en-US" sz="2800" dirty="0"/>
              <a:t> </a:t>
            </a:r>
            <a:r>
              <a:rPr lang="en-US" sz="2800" dirty="0" err="1"/>
              <a:t>taqsimot</a:t>
            </a:r>
            <a:r>
              <a:rPr lang="en-US" sz="2800" dirty="0"/>
              <a:t> </a:t>
            </a:r>
            <a:r>
              <a:rPr lang="en-US" sz="2800" dirty="0" err="1"/>
              <a:t>zichligi</a:t>
            </a:r>
            <a:r>
              <a:rPr lang="en-US" sz="2800" dirty="0"/>
              <a:t> </a:t>
            </a:r>
            <a:r>
              <a:rPr lang="en-US" sz="2800" dirty="0" err="1"/>
              <a:t>egri</a:t>
            </a:r>
            <a:r>
              <a:rPr lang="en-US" sz="2800" dirty="0"/>
              <a:t> </a:t>
            </a:r>
            <a:r>
              <a:rPr lang="en-US" sz="2800" dirty="0" err="1"/>
              <a:t>chizig’i</a:t>
            </a:r>
            <a:r>
              <a:rPr lang="en-US" sz="2800" dirty="0"/>
              <a:t>.</a:t>
            </a:r>
            <a:endParaRPr lang="ru-RU" sz="2800" dirty="0"/>
          </a:p>
        </p:txBody>
      </p:sp>
    </p:spTree>
    <p:extLst>
      <p:ext uri="{BB962C8B-B14F-4D97-AF65-F5344CB8AC3E}">
        <p14:creationId xmlns:p14="http://schemas.microsoft.com/office/powerpoint/2010/main" val="4207280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81000" y="357138"/>
            <a:ext cx="11226800" cy="5262979"/>
          </a:xfrm>
          <a:prstGeom prst="rect">
            <a:avLst/>
          </a:prstGeom>
        </p:spPr>
        <p:txBody>
          <a:bodyPr wrap="square">
            <a:spAutoFit/>
          </a:bodyPr>
          <a:lstStyle/>
          <a:p>
            <a:pPr indent="622300" algn="just"/>
            <a:r>
              <a:rPr lang="en-US" sz="2800" dirty="0" smtClean="0"/>
              <a:t>MASHINALARDA HOLAT PARAMETRLARI (BOSIM, AYLANISH CHASTOTASI, F.I.K., TEZLIK VA BOSHQALAR) O’ZARO BOG’LIQ BO’LADI. BUNDAN FOYDALANISH NATIJASIDA BITTA YOKI IKKITA HOLAT PARAMETRI BILAN CHEKLANISHGA ERISHISH MUMKIN. BUNDAY PARAMETRLAR UMUMLASHGAN DEB ATALADI, CHUNKI ULAR XOSSALAR YIG’INDISINI IFODALAB BERADI. SHUNDAY QILIB, MASHINANING HOLATINI BARCHA HOLAT PARAMETRLARI VA TA’SIRLARGA BOG’LIQ BO’LGAN BITTA UMUMLASHGAN KO’RSATKICH BILAN IFODALASH MUMKIN [5]:</a:t>
            </a:r>
          </a:p>
          <a:p>
            <a:pPr indent="622300" algn="ctr"/>
            <a:r>
              <a:rPr lang="en-US" sz="2800" i="1" dirty="0" smtClean="0">
                <a:ea typeface="Times New Roman" panose="02020603050405020304" pitchFamily="18" charset="0"/>
                <a:cs typeface="Times New Roman" panose="02020603050405020304" pitchFamily="18" charset="0"/>
              </a:rPr>
              <a:t>U = F(U</a:t>
            </a:r>
            <a:r>
              <a:rPr lang="en-US" sz="2800" i="1" baseline="-25000" dirty="0" smtClean="0">
                <a:ea typeface="Times New Roman" panose="02020603050405020304" pitchFamily="18" charset="0"/>
                <a:cs typeface="Times New Roman" panose="02020603050405020304" pitchFamily="18" charset="0"/>
              </a:rPr>
              <a:t>1</a:t>
            </a:r>
            <a:r>
              <a:rPr lang="en-US" sz="2800" i="1" dirty="0" smtClean="0">
                <a:ea typeface="Times New Roman" panose="02020603050405020304" pitchFamily="18" charset="0"/>
                <a:cs typeface="Times New Roman" panose="02020603050405020304" pitchFamily="18" charset="0"/>
              </a:rPr>
              <a:t>, U</a:t>
            </a:r>
            <a:r>
              <a:rPr lang="en-US" sz="2800" i="1" baseline="-25000" dirty="0" smtClean="0">
                <a:ea typeface="Times New Roman" panose="02020603050405020304" pitchFamily="18" charset="0"/>
                <a:cs typeface="Times New Roman" panose="02020603050405020304" pitchFamily="18" charset="0"/>
              </a:rPr>
              <a:t>2</a:t>
            </a:r>
            <a:r>
              <a:rPr lang="en-US" sz="2800" i="1" dirty="0" smtClean="0">
                <a:ea typeface="Times New Roman" panose="02020603050405020304" pitchFamily="18" charset="0"/>
                <a:cs typeface="Times New Roman" panose="02020603050405020304" pitchFamily="18" charset="0"/>
              </a:rPr>
              <a:t>, . . ., U</a:t>
            </a:r>
            <a:r>
              <a:rPr lang="en-US" sz="2800" i="1" baseline="-25000" dirty="0" smtClean="0">
                <a:ea typeface="Times New Roman" panose="02020603050405020304" pitchFamily="18" charset="0"/>
                <a:cs typeface="Times New Roman" panose="02020603050405020304" pitchFamily="18" charset="0"/>
              </a:rPr>
              <a:t>N</a:t>
            </a:r>
            <a:r>
              <a:rPr lang="en-US" sz="2800" i="1" dirty="0" smtClean="0">
                <a:ea typeface="Times New Roman" panose="02020603050405020304" pitchFamily="18" charset="0"/>
                <a:cs typeface="Times New Roman" panose="02020603050405020304" pitchFamily="18" charset="0"/>
              </a:rPr>
              <a:t>, A</a:t>
            </a:r>
            <a:r>
              <a:rPr lang="en-US" sz="2800" i="1"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a:t>
            </a:r>
            <a:r>
              <a:rPr lang="en-US" sz="2800" i="1" dirty="0" smtClean="0">
                <a:ea typeface="Times New Roman" panose="02020603050405020304" pitchFamily="18" charset="0"/>
                <a:cs typeface="Times New Roman" panose="02020603050405020304" pitchFamily="18" charset="0"/>
              </a:rPr>
              <a:t>A</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 . ., </a:t>
            </a:r>
            <a:r>
              <a:rPr lang="en-US" sz="2800" i="1" dirty="0" smtClean="0">
                <a:ea typeface="Times New Roman" panose="02020603050405020304" pitchFamily="18" charset="0"/>
                <a:cs typeface="Times New Roman" panose="02020603050405020304" pitchFamily="18" charset="0"/>
              </a:rPr>
              <a:t>A</a:t>
            </a:r>
            <a:r>
              <a:rPr lang="en-US" sz="2800" baseline="-25000" dirty="0" smtClean="0">
                <a:ea typeface="Times New Roman" panose="02020603050405020304" pitchFamily="18" charset="0"/>
                <a:cs typeface="Times New Roman" panose="02020603050405020304" pitchFamily="18" charset="0"/>
              </a:rPr>
              <a:t>M</a:t>
            </a:r>
            <a:r>
              <a:rPr lang="en-US" sz="2800" dirty="0" smtClean="0">
                <a:ea typeface="Times New Roman" panose="02020603050405020304" pitchFamily="18" charset="0"/>
                <a:cs typeface="Times New Roman" panose="02020603050405020304" pitchFamily="18" charset="0"/>
              </a:rPr>
              <a:t>)    (3.6)</a:t>
            </a:r>
            <a:endParaRPr lang="ru-RU" sz="2800" dirty="0" smtClean="0">
              <a:ea typeface="Calibri" panose="020F0502020204030204" pitchFamily="34" charset="0"/>
              <a:cs typeface="Times New Roman" panose="02020603050405020304" pitchFamily="18" charset="0"/>
            </a:endParaRPr>
          </a:p>
          <a:p>
            <a:pPr indent="622300" algn="just"/>
            <a:r>
              <a:rPr lang="en-US" sz="2800" dirty="0" smtClean="0">
                <a:ea typeface="Times New Roman" panose="02020603050405020304" pitchFamily="18" charset="0"/>
                <a:cs typeface="Times New Roman" panose="02020603050405020304" pitchFamily="18" charset="0"/>
              </a:rPr>
              <a:t>BU YERDA: Y</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 MASHINANING FOYDALANISHDAGI XOSSALARIGA TA’SIR KO’RSATUVCHI TURLI ISH TARTIBI PARAMETRLARI; </a:t>
            </a:r>
            <a:r>
              <a:rPr lang="en-US" sz="2800" i="1" dirty="0" smtClean="0">
                <a:ea typeface="Times New Roman" panose="02020603050405020304" pitchFamily="18" charset="0"/>
                <a:cs typeface="Times New Roman" panose="02020603050405020304" pitchFamily="18" charset="0"/>
              </a:rPr>
              <a:t>A</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 MASHINANING TUZILISH PARAMETRLARI. BU U</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VA </a:t>
            </a:r>
            <a:r>
              <a:rPr lang="en-US" sz="2800" i="1" dirty="0" smtClean="0">
                <a:ea typeface="Times New Roman" panose="02020603050405020304" pitchFamily="18" charset="0"/>
                <a:cs typeface="Times New Roman" panose="02020603050405020304" pitchFamily="18" charset="0"/>
              </a:rPr>
              <a:t>A</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PARAMETRLAR TASODIFIY O’ZGARUVCHILAR BO’LIB, ULAR VAQT O’TISHI BILAN O’ZGARISHI MUMKIN.</a:t>
            </a:r>
            <a:endParaRPr lang="ru-RU" sz="2800" dirty="0"/>
          </a:p>
        </p:txBody>
      </p:sp>
    </p:spTree>
    <p:extLst>
      <p:ext uri="{BB962C8B-B14F-4D97-AF65-F5344CB8AC3E}">
        <p14:creationId xmlns:p14="http://schemas.microsoft.com/office/powerpoint/2010/main" val="1763403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57200" y="462340"/>
            <a:ext cx="10998200" cy="4832092"/>
          </a:xfrm>
          <a:prstGeom prst="rect">
            <a:avLst/>
          </a:prstGeom>
        </p:spPr>
        <p:txBody>
          <a:bodyPr wrap="square">
            <a:spAutoFit/>
          </a:bodyPr>
          <a:lstStyle/>
          <a:p>
            <a:pPr indent="622300" algn="just"/>
            <a:r>
              <a:rPr lang="en-US" sz="2800" dirty="0" smtClean="0"/>
              <a:t>«KUCHSIZ» ZVENO MODELI. ALOHIDA QISM VA DETALLARNING DEFORMATSIYALARI VA BUZILISHI, TA’SIR QILAYOTGAN ZO’RIQISHLAR VA AMALDAGI MUSTAHKAMLIKNI NOQULAY BIRGA KELISHI NATIJASIDA KELIB CHIQADI. BUNDAY HOL UCHUN PARAMETRIK MODEL TO’G’RI BO’LADI, FAQAT UMUMLASHGAN HOLAT PARAMETRI QILIB YUKLAMA </a:t>
            </a:r>
            <a:r>
              <a:rPr lang="en-US" sz="2800" i="1" dirty="0" smtClean="0"/>
              <a:t>Q</a:t>
            </a:r>
            <a:r>
              <a:rPr lang="en-US" sz="2800" dirty="0" smtClean="0"/>
              <a:t>, CHEGARAVIY HOLAT PARAMETRI SIFATIDA ESA - MUSTAHKAMLIK RP NI QABUL QILISH KERAK. UNDA ISHLAMAY QOLISH (BUZILISH) R</a:t>
            </a:r>
            <a:r>
              <a:rPr lang="en-US" sz="2800" baseline="-25000" dirty="0" smtClean="0"/>
              <a:t>P</a:t>
            </a:r>
            <a:r>
              <a:rPr lang="en-US" sz="2800" dirty="0" smtClean="0"/>
              <a:t> - </a:t>
            </a:r>
            <a:r>
              <a:rPr lang="en-US" sz="2800" i="1" dirty="0" smtClean="0"/>
              <a:t>Q</a:t>
            </a:r>
            <a:r>
              <a:rPr lang="en-US" sz="2800" dirty="0" smtClean="0"/>
              <a:t> &lt; 0 SHART BAJARILGANDA SODIR BO’LADI [6]. </a:t>
            </a:r>
          </a:p>
          <a:p>
            <a:pPr indent="622300" algn="just"/>
            <a:r>
              <a:rPr lang="en-US" sz="2800" dirty="0" smtClean="0"/>
              <a:t>YUKLANGAN MATERIALNING XOSSALARINI TERMOFAOLLASHUV JARAYONI OQIBATIDA ICHKI O’ZGARISHI BUZILISHGA SABAB BO’LISHI MUMKIN. BIR NECHTA SHUNDAY BUZILISH MODELLARI MAVJUD. </a:t>
            </a:r>
            <a:endParaRPr lang="en-US" sz="2800" dirty="0"/>
          </a:p>
        </p:txBody>
      </p:sp>
    </p:spTree>
    <p:extLst>
      <p:ext uri="{BB962C8B-B14F-4D97-AF65-F5344CB8AC3E}">
        <p14:creationId xmlns:p14="http://schemas.microsoft.com/office/powerpoint/2010/main" val="2097286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35390" y="280938"/>
            <a:ext cx="11397810" cy="3108543"/>
          </a:xfrm>
          <a:prstGeom prst="rect">
            <a:avLst/>
          </a:prstGeom>
        </p:spPr>
        <p:txBody>
          <a:bodyPr wrap="square">
            <a:spAutoFit/>
          </a:bodyPr>
          <a:lstStyle/>
          <a:p>
            <a:pPr indent="533400" algn="just"/>
            <a:r>
              <a:rPr lang="en-US" sz="2700" dirty="0" smtClean="0"/>
              <a:t>MUSTAHKAMLIKNING KINETIK MODELI ENG KO’P ISHLATILADI. BU MODELGA KO’RA MATERIAL DEFORMATSIYASINING KATTALIGI NAFAQAT CHEGARAVIY KUCHLANISH BILAN, BALKI MATERIALNING TEMPERATURASI VA XOSSALARIGA BOG’LIQ BO’LGAN TERMOKIMYOVIY JARAYONLAR BILAN HAM ANIQLANADI. YUKLAMA QO’YILISHIDAN TOKI BUZILISH RO’Y BERGUNCHA O’TGAN VAQTNI MATERIALNING XOSSALARI VA YUKLANISH SHAROITLARIGA BOG’LIQ HOLDA BU NAZARIYA BO’YICHA USHBU TENGLAMA ORQALI BAHOLASH MUMKIN:</a:t>
            </a:r>
            <a:endParaRPr lang="ru-RU" sz="27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822050619"/>
              </p:ext>
            </p:extLst>
          </p:nvPr>
        </p:nvGraphicFramePr>
        <p:xfrm>
          <a:off x="4103735" y="3053429"/>
          <a:ext cx="2946400" cy="1007316"/>
        </p:xfrm>
        <a:graphic>
          <a:graphicData uri="http://schemas.openxmlformats.org/presentationml/2006/ole">
            <mc:AlternateContent xmlns:mc="http://schemas.openxmlformats.org/markup-compatibility/2006">
              <mc:Choice xmlns:v="urn:schemas-microsoft-com:vml" Requires="v">
                <p:oleObj spid="_x0000_s94214" name="Уравнение" r:id="rId3" imgW="1257300" imgH="431800" progId="Equation.3">
                  <p:embed/>
                </p:oleObj>
              </mc:Choice>
              <mc:Fallback>
                <p:oleObj name="Уравнение" r:id="rId3" imgW="12573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3735" y="3053429"/>
                        <a:ext cx="2946400" cy="1007316"/>
                      </a:xfrm>
                      <a:prstGeom prst="rect">
                        <a:avLst/>
                      </a:prstGeom>
                      <a:noFill/>
                    </p:spPr>
                  </p:pic>
                </p:oleObj>
              </mc:Fallback>
            </mc:AlternateContent>
          </a:graphicData>
        </a:graphic>
      </p:graphicFrame>
      <p:sp>
        <p:nvSpPr>
          <p:cNvPr id="6" name="Прямоугольник 5"/>
          <p:cNvSpPr/>
          <p:nvPr/>
        </p:nvSpPr>
        <p:spPr>
          <a:xfrm>
            <a:off x="307818" y="3924943"/>
            <a:ext cx="11325382" cy="1815882"/>
          </a:xfrm>
          <a:prstGeom prst="rect">
            <a:avLst/>
          </a:prstGeom>
        </p:spPr>
        <p:txBody>
          <a:bodyPr wrap="square">
            <a:spAutoFit/>
          </a:bodyPr>
          <a:lstStyle/>
          <a:p>
            <a:pPr algn="just"/>
            <a:r>
              <a:rPr lang="en-US" sz="2700" dirty="0" smtClean="0">
                <a:ea typeface="Times New Roman" panose="02020603050405020304" pitchFamily="18" charset="0"/>
              </a:rPr>
              <a:t>BU YERDA: R - UNIVERSAL DOIMIY; U=U</a:t>
            </a:r>
            <a:r>
              <a:rPr lang="en-US" sz="2700" baseline="-25000" dirty="0" smtClean="0">
                <a:ea typeface="Times New Roman" panose="02020603050405020304" pitchFamily="18" charset="0"/>
              </a:rPr>
              <a:t>0</a:t>
            </a:r>
            <a:r>
              <a:rPr lang="en-US" sz="2700" dirty="0" smtClean="0">
                <a:ea typeface="Times New Roman" panose="02020603050405020304" pitchFamily="18" charset="0"/>
              </a:rPr>
              <a:t> - </a:t>
            </a:r>
            <a:r>
              <a:rPr lang="en-US" sz="2700" dirty="0" smtClean="0">
                <a:ea typeface="Times New Roman" panose="02020603050405020304" pitchFamily="18" charset="0"/>
                <a:cs typeface="Times New Roman" panose="02020603050405020304" pitchFamily="18" charset="0"/>
                <a:sym typeface="Symbol" panose="05050102010706020507" pitchFamily="18" charset="2"/>
              </a:rPr>
              <a:t></a:t>
            </a:r>
            <a:r>
              <a:rPr lang="en-US" sz="2700" dirty="0" smtClean="0">
                <a:ea typeface="Times New Roman" panose="02020603050405020304" pitchFamily="18" charset="0"/>
              </a:rPr>
              <a:t>G - BUZILISH JARAYONINI FAOLLASHUV ENERGIYASI; U</a:t>
            </a:r>
            <a:r>
              <a:rPr lang="en-US" sz="2700" baseline="-25000" dirty="0" smtClean="0">
                <a:ea typeface="Times New Roman" panose="02020603050405020304" pitchFamily="18" charset="0"/>
              </a:rPr>
              <a:t>0</a:t>
            </a:r>
            <a:r>
              <a:rPr lang="en-US" sz="2700" dirty="0" smtClean="0">
                <a:ea typeface="Times New Roman" panose="02020603050405020304" pitchFamily="18" charset="0"/>
              </a:rPr>
              <a:t> - </a:t>
            </a:r>
            <a:r>
              <a:rPr lang="en-US" sz="2700" dirty="0" smtClean="0">
                <a:ea typeface="Times New Roman" panose="02020603050405020304" pitchFamily="18" charset="0"/>
                <a:cs typeface="Times New Roman" panose="02020603050405020304" pitchFamily="18" charset="0"/>
                <a:sym typeface="Symbol" panose="05050102010706020507" pitchFamily="18" charset="2"/>
              </a:rPr>
              <a:t></a:t>
            </a:r>
            <a:r>
              <a:rPr lang="en-US" sz="2700" dirty="0" smtClean="0">
                <a:ea typeface="Times New Roman" panose="02020603050405020304" pitchFamily="18" charset="0"/>
              </a:rPr>
              <a:t> KUCHLANISHDAGI DASTLABKI FAOLLASHUV ENERGIYASI; </a:t>
            </a:r>
            <a:r>
              <a:rPr lang="ru-RU" sz="2700" dirty="0" smtClean="0">
                <a:ea typeface="Times New Roman" panose="02020603050405020304" pitchFamily="18" charset="0"/>
                <a:cs typeface="Times New Roman" panose="02020603050405020304" pitchFamily="18" charset="0"/>
                <a:sym typeface="Symbol" panose="05050102010706020507" pitchFamily="18" charset="2"/>
              </a:rPr>
              <a:t></a:t>
            </a:r>
            <a:r>
              <a:rPr lang="en-US" sz="2700" dirty="0" smtClean="0">
                <a:ea typeface="Times New Roman" panose="02020603050405020304" pitchFamily="18" charset="0"/>
              </a:rPr>
              <a:t> - ATOMLARNING SHAHSIY ISSIQLIK TEBRANISH DAVRI. METALLAR UCHUN </a:t>
            </a:r>
            <a:r>
              <a:rPr lang="ru-RU" sz="2700" dirty="0" smtClean="0">
                <a:ea typeface="Times New Roman" panose="02020603050405020304" pitchFamily="18" charset="0"/>
                <a:cs typeface="Times New Roman" panose="02020603050405020304" pitchFamily="18" charset="0"/>
                <a:sym typeface="Symbol" panose="05050102010706020507" pitchFamily="18" charset="2"/>
              </a:rPr>
              <a:t></a:t>
            </a:r>
            <a:r>
              <a:rPr lang="en-US" sz="2700" dirty="0" smtClean="0">
                <a:ea typeface="Times New Roman" panose="02020603050405020304" pitchFamily="18" charset="0"/>
              </a:rPr>
              <a:t> = 10</a:t>
            </a:r>
            <a:r>
              <a:rPr lang="en-US" sz="2700" baseline="30000" dirty="0" smtClean="0">
                <a:ea typeface="Times New Roman" panose="02020603050405020304" pitchFamily="18" charset="0"/>
              </a:rPr>
              <a:t>-12</a:t>
            </a:r>
            <a:r>
              <a:rPr lang="en-US" sz="2700" dirty="0" smtClean="0">
                <a:ea typeface="Times New Roman" panose="02020603050405020304" pitchFamily="18" charset="0"/>
              </a:rPr>
              <a:t>... 10</a:t>
            </a:r>
            <a:r>
              <a:rPr lang="en-US" sz="2700" baseline="30000" dirty="0" smtClean="0">
                <a:ea typeface="Times New Roman" panose="02020603050405020304" pitchFamily="18" charset="0"/>
              </a:rPr>
              <a:t>-14</a:t>
            </a:r>
            <a:r>
              <a:rPr lang="en-US" sz="2700" dirty="0" smtClean="0">
                <a:ea typeface="Times New Roman" panose="02020603050405020304" pitchFamily="18" charset="0"/>
              </a:rPr>
              <a:t> S, TEMIR UCHUN U</a:t>
            </a:r>
            <a:r>
              <a:rPr lang="en-US" sz="2700" baseline="-25000" dirty="0" smtClean="0">
                <a:ea typeface="Times New Roman" panose="02020603050405020304" pitchFamily="18" charset="0"/>
              </a:rPr>
              <a:t>0</a:t>
            </a:r>
            <a:r>
              <a:rPr lang="en-US" sz="2700" dirty="0" smtClean="0">
                <a:ea typeface="Times New Roman" panose="02020603050405020304" pitchFamily="18" charset="0"/>
              </a:rPr>
              <a:t>=419 KDJ/KG, MIS UCHUN U</a:t>
            </a:r>
            <a:r>
              <a:rPr lang="en-US" sz="2700" baseline="-25000" dirty="0" smtClean="0">
                <a:ea typeface="Times New Roman" panose="02020603050405020304" pitchFamily="18" charset="0"/>
              </a:rPr>
              <a:t>0</a:t>
            </a:r>
            <a:r>
              <a:rPr lang="en-US" sz="2700" dirty="0" smtClean="0">
                <a:ea typeface="Times New Roman" panose="02020603050405020304" pitchFamily="18" charset="0"/>
              </a:rPr>
              <a:t>=339 KDJ/KG. </a:t>
            </a:r>
            <a:endParaRPr lang="ru-RU" sz="2700" dirty="0"/>
          </a:p>
        </p:txBody>
      </p:sp>
    </p:spTree>
    <p:extLst>
      <p:ext uri="{BB962C8B-B14F-4D97-AF65-F5344CB8AC3E}">
        <p14:creationId xmlns:p14="http://schemas.microsoft.com/office/powerpoint/2010/main" val="1694854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62607" y="540488"/>
            <a:ext cx="10988566" cy="4401205"/>
          </a:xfrm>
          <a:prstGeom prst="rect">
            <a:avLst/>
          </a:prstGeom>
        </p:spPr>
        <p:txBody>
          <a:bodyPr wrap="square">
            <a:spAutoFit/>
          </a:bodyPr>
          <a:lstStyle/>
          <a:p>
            <a:pPr indent="725488" algn="just">
              <a:spcAft>
                <a:spcPts val="0"/>
              </a:spcAft>
              <a:buFont typeface="Symbol" panose="05050102010706020507" pitchFamily="18" charset="2"/>
              <a:buChar char="g"/>
            </a:pPr>
            <a:r>
              <a:rPr lang="en-US" sz="2800" dirty="0" smtClean="0">
                <a:ea typeface="Times New Roman" panose="02020603050405020304" pitchFamily="18" charset="0"/>
                <a:cs typeface="Times New Roman" panose="02020603050405020304" pitchFamily="18" charset="0"/>
              </a:rPr>
              <a:t>KATTALIK TERMIK ISHLOV BERISHDA, LEGIRLASHDA VA PARCHINLASHDA O’ZGARADI:</a:t>
            </a:r>
          </a:p>
          <a:p>
            <a:pPr algn="just">
              <a:spcAft>
                <a:spcPts val="0"/>
              </a:spcAft>
              <a:buFont typeface="Symbol" panose="05050102010706020507" pitchFamily="18" charset="2"/>
              <a:buChar char="g"/>
            </a:pPr>
            <a:endParaRPr lang="en-US" sz="2800" dirty="0">
              <a:ea typeface="Times New Roman" panose="02020603050405020304" pitchFamily="18" charset="0"/>
              <a:cs typeface="Times New Roman" panose="02020603050405020304" pitchFamily="18" charset="0"/>
            </a:endParaRPr>
          </a:p>
          <a:p>
            <a:pPr algn="just">
              <a:spcAft>
                <a:spcPts val="0"/>
              </a:spcAft>
            </a:pPr>
            <a:endParaRPr lang="en-US"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BU YERDA: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cs typeface="Times New Roman" panose="02020603050405020304" pitchFamily="18" charset="0"/>
              </a:rPr>
              <a:t>T</a:t>
            </a:r>
            <a:r>
              <a:rPr lang="en-US" sz="2800" dirty="0" smtClean="0">
                <a:ea typeface="Times New Roman" panose="02020603050405020304" pitchFamily="18" charset="0"/>
                <a:cs typeface="Times New Roman" panose="02020603050405020304" pitchFamily="18" charset="0"/>
              </a:rPr>
              <a:t> - OQUVCHANLIK CHEGARASI.</a:t>
            </a:r>
            <a:endParaRPr lang="ru-RU" sz="2800" dirty="0" smtClean="0">
              <a:ea typeface="Calibri" panose="020F0502020204030204" pitchFamily="34"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DARZLAR PAYDO BO’LISHI VA AVJ OLISHI ISSIQLIK FLUKTUATSIYALARI VA VAKANSIYALARNING DARZLARGA DIFFUZIYASI HISOBIGA ATOMLAR ARO BOG’LANISHLARNING UZILISHI SHARTIDAN KELIB CHIQADI. AVVAL ATOMLAR ARO BOG’LANISHLARNING UZILISHI NATIJASIDA ISHLAMAY QOLISH KELIB CHIQISHINI KO’RIB O’TAMIZ.</a:t>
            </a:r>
            <a:endParaRPr lang="ru-RU" sz="2800" dirty="0">
              <a:effectLst/>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542817608"/>
              </p:ext>
            </p:extLst>
          </p:nvPr>
        </p:nvGraphicFramePr>
        <p:xfrm>
          <a:off x="2932386" y="1292772"/>
          <a:ext cx="4717828" cy="993227"/>
        </p:xfrm>
        <a:graphic>
          <a:graphicData uri="http://schemas.openxmlformats.org/presentationml/2006/ole">
            <mc:AlternateContent xmlns:mc="http://schemas.openxmlformats.org/markup-compatibility/2006">
              <mc:Choice xmlns:v="urn:schemas-microsoft-com:vml" Requires="v">
                <p:oleObj spid="_x0000_s95237" name="Уравнение" r:id="rId3" imgW="1854200" imgH="393700" progId="Equation.3">
                  <p:embed/>
                </p:oleObj>
              </mc:Choice>
              <mc:Fallback>
                <p:oleObj name="Уравнение" r:id="rId3" imgW="1854200" imgH="393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2386" y="1292772"/>
                        <a:ext cx="4717828" cy="993227"/>
                      </a:xfrm>
                      <a:prstGeom prst="rect">
                        <a:avLst/>
                      </a:prstGeom>
                      <a:noFill/>
                    </p:spPr>
                  </p:pic>
                </p:oleObj>
              </mc:Fallback>
            </mc:AlternateContent>
          </a:graphicData>
        </a:graphic>
      </p:graphicFrame>
    </p:spTree>
    <p:extLst>
      <p:ext uri="{BB962C8B-B14F-4D97-AF65-F5344CB8AC3E}">
        <p14:creationId xmlns:p14="http://schemas.microsoft.com/office/powerpoint/2010/main" val="2929564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17500" y="316635"/>
            <a:ext cx="11175562" cy="5262979"/>
          </a:xfrm>
          <a:prstGeom prst="rect">
            <a:avLst/>
          </a:prstGeom>
        </p:spPr>
        <p:txBody>
          <a:bodyPr wrap="square">
            <a:spAutoFit/>
          </a:bodyPr>
          <a:lstStyle/>
          <a:p>
            <a:pPr indent="441325" algn="just">
              <a:spcAft>
                <a:spcPts val="0"/>
              </a:spcAft>
            </a:pPr>
            <a:r>
              <a:rPr lang="en-US" sz="2400" dirty="0" smtClean="0">
                <a:ea typeface="Times New Roman" panose="02020603050405020304" pitchFamily="18" charset="0"/>
                <a:cs typeface="Times New Roman" panose="02020603050405020304" pitchFamily="18" charset="0"/>
              </a:rPr>
              <a:t>DARZLAR PAYDO BO’LISHI VA AVJ OLISHI ISSIQLIK FLUKTUATSIYALARI VA VAKANSIYALARNING DARZLARGA DIFFUZIYASI HISOBIGA ATOMLAR ARO BOG’LANISHLARNING UZILISHI SHARTIDAN KELIB CHIQADI. AVVAL ATOMLAR ARO BOG’LANISHLARNING UZILISHI NATIJASIDA ISHLAMAY QOLISH KELIB CHIQISHINI KO’RIB O’TAMIZ.</a:t>
            </a:r>
            <a:endParaRPr lang="ru-RU" sz="2400" dirty="0" smtClean="0">
              <a:ea typeface="Calibri" panose="020F0502020204030204" pitchFamily="34" charset="0"/>
              <a:cs typeface="Times New Roman" panose="02020603050405020304" pitchFamily="18" charset="0"/>
            </a:endParaRPr>
          </a:p>
          <a:p>
            <a:pPr indent="441325" algn="just">
              <a:spcAft>
                <a:spcPts val="0"/>
              </a:spcAft>
            </a:pPr>
            <a:r>
              <a:rPr lang="en-US" sz="2400" dirty="0" smtClean="0">
                <a:ea typeface="Times New Roman" panose="02020603050405020304" pitchFamily="18" charset="0"/>
                <a:cs typeface="Times New Roman" panose="02020603050405020304" pitchFamily="18" charset="0"/>
              </a:rPr>
              <a:t>ANIQ O’LCHAMLARGA EGA MATERIAL JISMNI IDEAL ELEMENT SIFATIDA KO’RAMIZ. BUNDA U QO’YILGAN YUKLAMADAN TASHQARI BARCHA TASHQI TA’SIRLARDAN HIMOYALANGAN VA BARCHA O’QLAR BO’YICHA BIR JINSLI DEB QARALADI. YUKLAMA TA’SIRI OSTIDA ELEMENTDA ENERGIYANING YIG’ILISHI VA BOSHQA TURGA AYLANISHI SODIR BO’LADI. KELTIRILGAN ENERGIYA YUKLANISH BILAN, YIG’ILGANI ESA KUCHLANISH BILAN TA’RIFLANADI. KELTIRILGAN ENERGIYA ELEMENTDA ATOMLAR ARO BOG’LANISHNING CHO’ZILISH KUCHLANISHI KO’RINISHIDA YIG’ILADI, ULAR ELEKTROSTATIK KUCHLAR TOMONIDAN YARATILADI. RAVSHANKI, JISM ENERGIYANI CHEKSIZ YIG’A OLMAYDI. SHUNING UCHUN QANDAYDIR JARAYONDA ELEMENT TO’PLAGAN ENERGIYA MIQDORI KRITIK QIYMATDAN OSHGAN PAYTDA ATOMLAR ARO BOG’LANISHLARNING UZILISHI VA ISHLAMAY QOLISH SODIR BO’LADI [7]. </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0885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03200" y="284624"/>
            <a:ext cx="11366500" cy="5262979"/>
          </a:xfrm>
          <a:prstGeom prst="rect">
            <a:avLst/>
          </a:prstGeom>
        </p:spPr>
        <p:txBody>
          <a:bodyPr wrap="square">
            <a:spAutoFit/>
          </a:bodyPr>
          <a:lstStyle/>
          <a:p>
            <a:pPr indent="444500" algn="just">
              <a:spcAft>
                <a:spcPts val="0"/>
              </a:spcAft>
            </a:pPr>
            <a:r>
              <a:rPr lang="en-US" sz="2800" dirty="0" smtClean="0">
                <a:ea typeface="Times New Roman" panose="02020603050405020304" pitchFamily="18" charset="0"/>
                <a:cs typeface="Times New Roman" panose="02020603050405020304" pitchFamily="18" charset="0"/>
              </a:rPr>
              <a:t>ELEMENTGA KRISTAL PANJARANING TEKISLIGINI SILJISHGA OLIB KELUVCHI KUCH TA’SIR ETAYOTGAN BO’LSIN. SILJISH KATTALIGI </a:t>
            </a:r>
            <a:r>
              <a:rPr lang="en-US" sz="2800" i="1" dirty="0" smtClean="0">
                <a:ea typeface="Times New Roman" panose="02020603050405020304" pitchFamily="18" charset="0"/>
                <a:cs typeface="Times New Roman" panose="02020603050405020304" pitchFamily="18" charset="0"/>
              </a:rPr>
              <a:t>X=D</a:t>
            </a:r>
            <a:r>
              <a:rPr lang="en-US" sz="2800" i="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i="1"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a:t>
            </a:r>
            <a:r>
              <a:rPr lang="en-US" sz="2800" i="1" dirty="0" smtClean="0">
                <a:ea typeface="Times New Roman" panose="02020603050405020304" pitchFamily="18" charset="0"/>
                <a:cs typeface="Times New Roman" panose="02020603050405020304" pitchFamily="18" charset="0"/>
              </a:rPr>
              <a:t>G</a:t>
            </a:r>
            <a:r>
              <a:rPr lang="en-US" sz="2800" dirty="0" smtClean="0">
                <a:ea typeface="Times New Roman" panose="02020603050405020304" pitchFamily="18" charset="0"/>
                <a:cs typeface="Times New Roman" panose="02020603050405020304" pitchFamily="18" charset="0"/>
              </a:rPr>
              <a:t> BOG’LANISH BO’YICHA ANIQLANADI, BU YERDA: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SILJISH KUCHLANISHI, G - SILJISH MODULI.</a:t>
            </a:r>
            <a:endParaRPr lang="ru-RU" sz="2800" dirty="0" smtClean="0">
              <a:ea typeface="Calibri" panose="020F0502020204030204" pitchFamily="34" charset="0"/>
              <a:cs typeface="Times New Roman" panose="02020603050405020304" pitchFamily="18" charset="0"/>
            </a:endParaRPr>
          </a:p>
          <a:p>
            <a:pPr indent="444500" algn="just">
              <a:spcAft>
                <a:spcPts val="0"/>
              </a:spcAft>
            </a:pPr>
            <a:r>
              <a:rPr lang="en-US" sz="2800" dirty="0" smtClean="0">
                <a:ea typeface="Times New Roman" panose="02020603050405020304" pitchFamily="18" charset="0"/>
                <a:cs typeface="Times New Roman" panose="02020603050405020304" pitchFamily="18" charset="0"/>
              </a:rPr>
              <a:t>KRISTAL PANJARANI BOG’LAB TURUVCHI KUCHLAR KULON KUCHLARI BO’LGANI UCHUN, BOG’LANISHLAR SIMMETRIYASI SHARTIDAN KELIB CHIQIB, ULAR SILJISHDA </a:t>
            </a:r>
            <a:r>
              <a:rPr lang="en-US" sz="2800" i="1" dirty="0" smtClean="0">
                <a:ea typeface="Times New Roman" panose="02020603050405020304" pitchFamily="18" charset="0"/>
                <a:cs typeface="Times New Roman" panose="02020603050405020304" pitchFamily="18" charset="0"/>
              </a:rPr>
              <a:t>X=D</a:t>
            </a:r>
            <a:r>
              <a:rPr lang="en-US" sz="2800" dirty="0" smtClean="0">
                <a:ea typeface="Times New Roman" panose="02020603050405020304" pitchFamily="18" charset="0"/>
                <a:cs typeface="Times New Roman" panose="02020603050405020304" pitchFamily="18" charset="0"/>
              </a:rPr>
              <a:t>/4 BO’LGANDA YO’QOLIB KETADI. BU HOLDA ATOMLAR ARO BOG’LANISHLAR UZILISHIGA OLIB KELADIGAN SILJISHDAGI ENG KATTA KUCHLANISH BUNDAY ANIQLANADI:</a:t>
            </a:r>
            <a:endParaRPr lang="ru-RU" sz="2800" dirty="0" smtClean="0">
              <a:ea typeface="Calibri" panose="020F0502020204030204" pitchFamily="34" charset="0"/>
              <a:cs typeface="Times New Roman" panose="02020603050405020304" pitchFamily="18" charset="0"/>
            </a:endParaRPr>
          </a:p>
          <a:p>
            <a:pPr indent="444500" algn="ctr">
              <a:spcAft>
                <a:spcPts val="0"/>
              </a:spcAft>
            </a:pP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cs typeface="Times New Roman" panose="02020603050405020304" pitchFamily="18" charset="0"/>
              </a:rPr>
              <a:t>MAX</a:t>
            </a:r>
            <a:r>
              <a:rPr lang="en-US" sz="2800" dirty="0" smtClean="0">
                <a:ea typeface="Times New Roman" panose="02020603050405020304" pitchFamily="18" charset="0"/>
                <a:cs typeface="Times New Roman" panose="02020603050405020304" pitchFamily="18" charset="0"/>
              </a:rPr>
              <a:t>= G / 4                      </a:t>
            </a:r>
          </a:p>
          <a:p>
            <a:pPr indent="444500" algn="just">
              <a:spcAft>
                <a:spcPts val="0"/>
              </a:spcAft>
            </a:pPr>
            <a:r>
              <a:rPr lang="en-US" sz="2800" dirty="0" smtClean="0">
                <a:ea typeface="Times New Roman" panose="02020603050405020304" pitchFamily="18" charset="0"/>
                <a:cs typeface="Times New Roman" panose="02020603050405020304" pitchFamily="18" charset="0"/>
              </a:rPr>
              <a:t>TADQIQOTLAR KO’RSATISHICHA BU MODEL KATTA KUCHLANISHLAR VA NISBATAN PAST TEMPERATURALARDAGI ISHLAMAY QOLISHLARNI TUSHUNTIRIB BERADI.     </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79790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06400" y="353536"/>
            <a:ext cx="11252200" cy="4832092"/>
          </a:xfrm>
          <a:prstGeom prst="rect">
            <a:avLst/>
          </a:prstGeom>
        </p:spPr>
        <p:txBody>
          <a:bodyPr wrap="square">
            <a:spAutoFit/>
          </a:bodyPr>
          <a:lstStyle/>
          <a:p>
            <a:pPr algn="just"/>
            <a:r>
              <a:rPr lang="en-US" sz="2800" dirty="0" smtClean="0"/>
              <a:t>KICHIK KUCHLANISHLAR VA YUQORI TEMPERATURALAR SOHASIDA MIKRODARZLARNING O’SISHIGA ASOSLANGAN BUZILISHNING DIFFUZION MEXANIZMI AMAL QILADI. BU HOLDA YUKLAMA QO’YILGAN PAYTDAN BUZILISH BOSHLANGUNCHA O’TGAN VAQT USHBU BOG’LANISH BO’YICHA BAHOLANADI.</a:t>
            </a:r>
          </a:p>
          <a:p>
            <a:pPr algn="just"/>
            <a:endParaRPr lang="en-US" sz="2800" dirty="0"/>
          </a:p>
          <a:p>
            <a:pPr algn="just"/>
            <a:endParaRPr lang="en-US" sz="2800" dirty="0" smtClean="0"/>
          </a:p>
          <a:p>
            <a:pPr algn="just"/>
            <a:endParaRPr lang="en-US" sz="2800" dirty="0" smtClean="0"/>
          </a:p>
          <a:p>
            <a:pPr algn="just">
              <a:spcAft>
                <a:spcPts val="0"/>
              </a:spcAft>
            </a:pPr>
            <a:r>
              <a:rPr lang="en-US" sz="2800" dirty="0" smtClean="0">
                <a:ea typeface="Times New Roman" panose="02020603050405020304" pitchFamily="18" charset="0"/>
                <a:cs typeface="Times New Roman" panose="02020603050405020304" pitchFamily="18" charset="0"/>
              </a:rPr>
              <a:t>BU YERDA: K - BOLTSMAN DOIMIYSI; T - MATERIAL TEMPERATURASI; </a:t>
            </a:r>
            <a:r>
              <a:rPr lang="en-US" sz="2800" i="1" dirty="0" smtClean="0">
                <a:ea typeface="Times New Roman" panose="02020603050405020304" pitchFamily="18" charset="0"/>
                <a:cs typeface="Times New Roman" panose="02020603050405020304" pitchFamily="18" charset="0"/>
              </a:rPr>
              <a:t>A</a:t>
            </a:r>
            <a:r>
              <a:rPr lang="en-US" sz="2800" dirty="0" smtClean="0">
                <a:ea typeface="Times New Roman" panose="02020603050405020304" pitchFamily="18" charset="0"/>
                <a:cs typeface="Times New Roman" panose="02020603050405020304" pitchFamily="18" charset="0"/>
              </a:rPr>
              <a:t> - ATOM O’LCHAMI;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 TA’SIR QILAYOTGAN KUCHLANISH; YE - ELASTIKLIK MODULI; N</a:t>
            </a:r>
            <a:r>
              <a:rPr lang="en-US" sz="2800" baseline="-25000" dirty="0" smtClean="0">
                <a:ea typeface="Times New Roman" panose="02020603050405020304" pitchFamily="18" charset="0"/>
                <a:cs typeface="Times New Roman" panose="02020603050405020304" pitchFamily="18" charset="0"/>
              </a:rPr>
              <a:t>0</a:t>
            </a:r>
            <a:r>
              <a:rPr lang="en-US" sz="2800" dirty="0" smtClean="0">
                <a:ea typeface="Times New Roman" panose="02020603050405020304" pitchFamily="18" charset="0"/>
                <a:cs typeface="Times New Roman" panose="02020603050405020304" pitchFamily="18" charset="0"/>
              </a:rPr>
              <a:t> - VAKANSIYALAR SONI; D - HAJMIY DIFFUZIYA KOEFFITSIENTI.</a:t>
            </a:r>
            <a:endParaRPr lang="ru-RU" sz="2800" dirty="0" smtClean="0">
              <a:ea typeface="Calibri" panose="020F0502020204030204" pitchFamily="34" charset="0"/>
              <a:cs typeface="Times New Roman" panose="02020603050405020304" pitchFamily="18" charset="0"/>
            </a:endParaRPr>
          </a:p>
          <a:p>
            <a:pPr algn="just"/>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2370534"/>
              </p:ext>
            </p:extLst>
          </p:nvPr>
        </p:nvGraphicFramePr>
        <p:xfrm>
          <a:off x="3416300" y="2032000"/>
          <a:ext cx="4520422" cy="1358900"/>
        </p:xfrm>
        <a:graphic>
          <a:graphicData uri="http://schemas.openxmlformats.org/presentationml/2006/ole">
            <mc:AlternateContent xmlns:mc="http://schemas.openxmlformats.org/markup-compatibility/2006">
              <mc:Choice xmlns:v="urn:schemas-microsoft-com:vml" Requires="v">
                <p:oleObj spid="_x0000_s96261" name="Уравнение" r:id="rId3" imgW="1739900" imgH="520700" progId="Equation.3">
                  <p:embed/>
                </p:oleObj>
              </mc:Choice>
              <mc:Fallback>
                <p:oleObj name="Уравнение" r:id="rId3" imgW="1739900" imgH="520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6300" y="2032000"/>
                        <a:ext cx="4520422" cy="1358900"/>
                      </a:xfrm>
                      <a:prstGeom prst="rect">
                        <a:avLst/>
                      </a:prstGeom>
                      <a:noFill/>
                    </p:spPr>
                  </p:pic>
                </p:oleObj>
              </mc:Fallback>
            </mc:AlternateContent>
          </a:graphicData>
        </a:graphic>
      </p:graphicFrame>
    </p:spTree>
    <p:extLst>
      <p:ext uri="{BB962C8B-B14F-4D97-AF65-F5344CB8AC3E}">
        <p14:creationId xmlns:p14="http://schemas.microsoft.com/office/powerpoint/2010/main" val="2688833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04800" y="0"/>
            <a:ext cx="11188700" cy="5693866"/>
          </a:xfrm>
          <a:prstGeom prst="rect">
            <a:avLst/>
          </a:prstGeom>
        </p:spPr>
        <p:txBody>
          <a:bodyPr wrap="square">
            <a:spAutoFit/>
          </a:bodyPr>
          <a:lstStyle/>
          <a:p>
            <a:pPr algn="just"/>
            <a:r>
              <a:rPr lang="en-US" sz="2800" dirty="0" smtClean="0"/>
              <a:t>DARZNING RIVOJLANISH TEZLIGI LOKAL (MAHALLIY) KUCHLANISHLARGA BOG’LIQ. AVVALIGA ARZIMAS NUQSONLAR: BEGONA QO’SHILMALAR, TIRNALISHLAR, MATERIALNING BIR JINSLI EMASLIGI VA BOSHQALAR SABABLI MIKRODARZLAR HOSIL BO’LADI. HOSIL BO’LGAN MIKRODARZ DASTLAB JUDA SEKIN RIVOJLANADI, KEYIN DARZLAR TOVUSH TEZLIGIGA YAQINLASHADIGAN KATTA TEZLIK BILAN O’SADI:</a:t>
            </a:r>
          </a:p>
          <a:p>
            <a:pPr algn="just"/>
            <a:r>
              <a:rPr lang="en-US" sz="2800" dirty="0" smtClean="0"/>
              <a:t>                      </a:t>
            </a:r>
          </a:p>
          <a:p>
            <a:pPr algn="just"/>
            <a:r>
              <a:rPr lang="en-US" sz="2800" dirty="0" smtClean="0"/>
              <a:t>BU YERDA: V</a:t>
            </a:r>
            <a:r>
              <a:rPr lang="en-US" sz="2800" baseline="-25000" dirty="0" smtClean="0"/>
              <a:t>0</a:t>
            </a:r>
            <a:r>
              <a:rPr lang="en-US" sz="2800" dirty="0" smtClean="0"/>
              <a:t>, C - MATERIAL XOSSALARIGA BOG’LIQ HOLDA ANIQLANUVCHI DOIMIYLAR; </a:t>
            </a:r>
            <a:r>
              <a:rPr lang="ru-RU"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t> - QO’YILGAN KUCHLANISH.</a:t>
            </a:r>
          </a:p>
          <a:p>
            <a:pPr algn="just"/>
            <a:r>
              <a:rPr lang="en-US" sz="2800" dirty="0" smtClean="0"/>
              <a:t>BU IFODADAN DARZNING O’SISH TEZLIGI VA KUCHLANISH ORASIDA EKSPONENTSIAL BOG’LANISH MAVJUDLIGI KELIB CHIQADI VA U PAYDO BO’LGAN DARZLARNI KO’CHKISIMON O’SISHINI TUSHUNTIRIB BERADI. KO’RILGAN BUZILISH MEXANIZMI IDEAL ELEMENTLARGA TAALLUQLI.</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715724722"/>
              </p:ext>
            </p:extLst>
          </p:nvPr>
        </p:nvGraphicFramePr>
        <p:xfrm>
          <a:off x="3670300" y="2057908"/>
          <a:ext cx="2628900" cy="1016508"/>
        </p:xfrm>
        <a:graphic>
          <a:graphicData uri="http://schemas.openxmlformats.org/presentationml/2006/ole">
            <mc:AlternateContent xmlns:mc="http://schemas.openxmlformats.org/markup-compatibility/2006">
              <mc:Choice xmlns:v="urn:schemas-microsoft-com:vml" Requires="v">
                <p:oleObj spid="_x0000_s97285" name="Уравнение" r:id="rId3" imgW="583947" imgH="228501" progId="Equation.3">
                  <p:embed/>
                </p:oleObj>
              </mc:Choice>
              <mc:Fallback>
                <p:oleObj name="Уравнение" r:id="rId3" imgW="583947" imgH="22850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0300" y="2057908"/>
                        <a:ext cx="2628900" cy="1016508"/>
                      </a:xfrm>
                      <a:prstGeom prst="rect">
                        <a:avLst/>
                      </a:prstGeom>
                      <a:noFill/>
                    </p:spPr>
                  </p:pic>
                </p:oleObj>
              </mc:Fallback>
            </mc:AlternateContent>
          </a:graphicData>
        </a:graphic>
      </p:graphicFrame>
    </p:spTree>
    <p:extLst>
      <p:ext uri="{BB962C8B-B14F-4D97-AF65-F5344CB8AC3E}">
        <p14:creationId xmlns:p14="http://schemas.microsoft.com/office/powerpoint/2010/main" val="16479589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90500" y="0"/>
            <a:ext cx="11315700" cy="5693866"/>
          </a:xfrm>
          <a:prstGeom prst="rect">
            <a:avLst/>
          </a:prstGeom>
        </p:spPr>
        <p:txBody>
          <a:bodyPr wrap="square">
            <a:spAutoFit/>
          </a:bodyPr>
          <a:lstStyle/>
          <a:p>
            <a:pPr algn="just"/>
            <a:r>
              <a:rPr lang="en-US" sz="2600" dirty="0" smtClean="0"/>
              <a:t>MASHINALAR GETEROGEN (TURLI JINSLI) TIZIM HISOBLANIB, KO’P SONLI IDEAL ELEMENTLARDAN IBORAT. BUNDAY TIZIMDA KELTIRILGAN ENERGIYA BUTUN OB’EKT BO’YICHA NOTEKIS TAQSIMLANADI, NATIJADA ALOHIDA ELEMENTLARGA TUSHAYOTGAN YUKLAMA TURLICHA BO’LADI. BUNDAN TASHQARI ALOHIDA ELEMENTLAR TURLICHA XOSSALARGA VA MIKRODARZLAR O’SISHINING DASTLABKI SHARTLARIGA EGA BO’LADI. YUQORIDA KELTIRILGAN TENGLAMAGA KO’RA ALOHIDA ELEMENTLARNING BUZILISH VAQTI TURLICHA BO’LADI. KO’RSATILGAN FARQLAR NATIJASIDA BA’ZI ELEMENTLAR TO’PLANGAN ENERGIYANING PASTROQ QIYMATLARIDA HAM ISHLAMAY QOLISHI MUMKIN. BUNDAY ZVENOLAR «KUCHSIZ» DEB ATALADI VA ULAR BUTUN OB’EKTNING ISHLAMAY QOLISHIGA SABABCHI BO’LADI. </a:t>
            </a:r>
          </a:p>
          <a:p>
            <a:pPr algn="just"/>
            <a:r>
              <a:rPr lang="en-US" sz="2600" dirty="0" smtClean="0"/>
              <a:t>HAQIQATAN HAM, OB’EKTNING N ELEMENTI BO’LSIN, ULARDAN N TASI «KUCHSIZ» ZVENO BO’LIB ISHLAMAY QOLSIN. BUNING NATIJASIDA QOLGAN ZVENOLARGA TUSHAYOTGAN YUKLAMA ORTADI:</a:t>
            </a:r>
          </a:p>
          <a:p>
            <a:pPr algn="just"/>
            <a:r>
              <a:rPr lang="en-US" sz="2600" dirty="0" smtClean="0"/>
              <a:t>                                                                                                       BU YERDA R</a:t>
            </a:r>
            <a:r>
              <a:rPr lang="en-US" sz="2600" baseline="-25000" dirty="0" smtClean="0"/>
              <a:t>0</a:t>
            </a:r>
            <a:r>
              <a:rPr lang="en-US" sz="2600" dirty="0" smtClean="0"/>
              <a:t> - BOSHLANG’ICH YUKLAMA.</a:t>
            </a:r>
            <a:endParaRPr lang="en-US" sz="26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595764547"/>
              </p:ext>
            </p:extLst>
          </p:nvPr>
        </p:nvGraphicFramePr>
        <p:xfrm>
          <a:off x="3581399" y="4724400"/>
          <a:ext cx="1973943" cy="863600"/>
        </p:xfrm>
        <a:graphic>
          <a:graphicData uri="http://schemas.openxmlformats.org/presentationml/2006/ole">
            <mc:AlternateContent xmlns:mc="http://schemas.openxmlformats.org/markup-compatibility/2006">
              <mc:Choice xmlns:v="urn:schemas-microsoft-com:vml" Requires="v">
                <p:oleObj spid="_x0000_s98309" name="Уравнение" r:id="rId3" imgW="914400" imgH="393700" progId="Equation.3">
                  <p:embed/>
                </p:oleObj>
              </mc:Choice>
              <mc:Fallback>
                <p:oleObj name="Уравнение" r:id="rId3" imgW="914400" imgH="393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399" y="4724400"/>
                        <a:ext cx="1973943" cy="863600"/>
                      </a:xfrm>
                      <a:prstGeom prst="rect">
                        <a:avLst/>
                      </a:prstGeom>
                      <a:noFill/>
                    </p:spPr>
                  </p:pic>
                </p:oleObj>
              </mc:Fallback>
            </mc:AlternateContent>
          </a:graphicData>
        </a:graphic>
      </p:graphicFrame>
    </p:spTree>
    <p:extLst>
      <p:ext uri="{BB962C8B-B14F-4D97-AF65-F5344CB8AC3E}">
        <p14:creationId xmlns:p14="http://schemas.microsoft.com/office/powerpoint/2010/main" val="3792681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44500" y="0"/>
            <a:ext cx="11061700" cy="5693866"/>
          </a:xfrm>
          <a:prstGeom prst="rect">
            <a:avLst/>
          </a:prstGeom>
        </p:spPr>
        <p:txBody>
          <a:bodyPr wrap="square">
            <a:spAutoFit/>
          </a:bodyPr>
          <a:lstStyle/>
          <a:p>
            <a:pPr indent="444500" algn="just"/>
            <a:r>
              <a:rPr lang="en-US" sz="2800" dirty="0" smtClean="0"/>
              <a:t>AGAR R «KUCHSIZ» ZVENO MUSTAHKAMLIGIDAN OSHIB KETSA, UNDA ZVENO ISHLAMAY QOLADI, QOLGANLARIGA TUSHAYOTGAN YUKLAMA ESA YANADA KO’PROQ ORTADI VA XOKAZO.</a:t>
            </a:r>
          </a:p>
          <a:p>
            <a:pPr indent="444500" algn="just"/>
            <a:r>
              <a:rPr lang="en-US" sz="2800" dirty="0" smtClean="0"/>
              <a:t>KO’RIB CHIQILGAN DARZNING O’SISH TEZLIGI VA «KUCHSIZ» ZVENO MODELI, MATERIALNING PAYQALMAGAN MAYDA NUQSONLARI KELTIRIB CHIQARADIGAN, MAHALLIY QAYTA KUCHLANISH BORLIGI SABABLI ISHLAMAY QOLISHLAR PAYDO BO’LISHINI TUSHUNTIRIB BERADI.</a:t>
            </a:r>
          </a:p>
          <a:p>
            <a:pPr indent="444500" algn="just"/>
            <a:r>
              <a:rPr lang="en-US" sz="2800" dirty="0" smtClean="0"/>
              <a:t>ESKIRISH VA YEYILISH MODELI. ISHLAMAY QOLISHLARNING KELIB CHIQISH SABABLARI ICHIDA ESKIRISH VA YEYILISH KATTA O’RINNI EGALLAYDI. VAQT O’TISHI BILAN ELEMENTLAR TAYYORLANGAN MATERIALLAR, KRISTALLAR ARO KECHADIGAN HODISALAR, DEFORMATSIYALAR TO’PLANISHI VA BOSHQA SABABLAR KELTIRIB CHIQARADIGAN QAYTMAS O’ZGARISHLARGA DUCHOR BO’LADI VA PIROVARD NATIJADA ISHLAMAY QOLISH SODIR BO’LADI [8]. </a:t>
            </a:r>
            <a:endParaRPr lang="en-US" sz="2800" dirty="0"/>
          </a:p>
        </p:txBody>
      </p:sp>
    </p:spTree>
    <p:extLst>
      <p:ext uri="{BB962C8B-B14F-4D97-AF65-F5344CB8AC3E}">
        <p14:creationId xmlns:p14="http://schemas.microsoft.com/office/powerpoint/2010/main" val="412019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228600" y="214546"/>
            <a:ext cx="11188700" cy="5293757"/>
          </a:xfrm>
          <a:prstGeom prst="rect">
            <a:avLst/>
          </a:prstGeom>
        </p:spPr>
        <p:txBody>
          <a:bodyPr wrap="square">
            <a:spAutoFit/>
          </a:bodyPr>
          <a:lstStyle/>
          <a:p>
            <a:pPr indent="444500" algn="just"/>
            <a:r>
              <a:rPr lang="en-US" sz="2600" dirty="0" smtClean="0">
                <a:ea typeface="Times New Roman" panose="02020603050405020304" pitchFamily="18" charset="0"/>
                <a:cs typeface="Times New Roman" panose="02020603050405020304" pitchFamily="18" charset="0"/>
              </a:rPr>
              <a:t>ESKIRISH MATERIALNING FIZIKA-KIMYOVIY XOSSALARINI VAQT BO’YICHA TABIIY O’ZGARISH JARAYONI BO’LIB, STRUKTURA O’ZGARISHLARI, PARCHALANISH, OKSIDLANISH VA BOSHQA XODISALAR KO’RINISHIDA NAMOYON BO’LADI.</a:t>
            </a:r>
            <a:endParaRPr lang="ru-RU" sz="2600" dirty="0" smtClean="0">
              <a:ea typeface="Calibri" panose="020F0502020204030204" pitchFamily="34" charset="0"/>
              <a:cs typeface="Times New Roman" panose="02020603050405020304" pitchFamily="18" charset="0"/>
            </a:endParaRPr>
          </a:p>
          <a:p>
            <a:pPr indent="444500" algn="just"/>
            <a:r>
              <a:rPr lang="en-US" sz="2600" dirty="0" smtClean="0">
                <a:ea typeface="Times New Roman" panose="02020603050405020304" pitchFamily="18" charset="0"/>
                <a:cs typeface="Times New Roman" panose="02020603050405020304" pitchFamily="18" charset="0"/>
              </a:rPr>
              <a:t>ESKIRISH JARAYONLARI KO’PLAB OMILLARGA BOG’LIQ VA HALI YETARLI DARAJADA O’RGANILGAN EMAS. ESKIRISH ATROF-MUHIT (OKSIDLANISH, QIZISH, SOVISH, RADIATSIYA, NAMLIK VA BOSHQALAR); FOYDALANISH SHAROITLARIDAGI MEXANIK TA’SIRLAR (VIBRATSIYA, TITRASH, ZARBLAR); ABRAZIV TA’SIRI VA BOSHQA TA’SIRLAR OSTIDA RO’Y BERADI. </a:t>
            </a:r>
            <a:endParaRPr lang="ru-RU" sz="2600" dirty="0" smtClean="0">
              <a:ea typeface="Calibri" panose="020F0502020204030204" pitchFamily="34" charset="0"/>
              <a:cs typeface="Times New Roman" panose="02020603050405020304" pitchFamily="18" charset="0"/>
            </a:endParaRPr>
          </a:p>
          <a:p>
            <a:pPr indent="444500" algn="just"/>
            <a:r>
              <a:rPr lang="en-US" sz="2600" dirty="0" smtClean="0">
                <a:ea typeface="Times New Roman" panose="02020603050405020304" pitchFamily="18" charset="0"/>
              </a:rPr>
              <a:t>ESKIRISH SABABLARIDAN BIRI BO’LIB, MATERIALLARDA RUHSAT ETILGANDAN ORTIQ QISQA VAQTLI KUCHLANISHLARNI KELTIRIB CHIQARADIGAN, KATTA YUKLANISHLARDA PAYDO BO’LADIGAN, QOLDIQ DEFORMATSIYALAR HISOBLANADI. FOYDALANISH SHAROITLARIDA ELASTIKLIK CHEGARASIDAN OSHADIGAN KUCHLANISHLARNI KELTIRIB CHIQARADIGAN QISQA VAQTLI YUKLANISHLAR HOSIL BO’LISHI MUMKIN. </a:t>
            </a:r>
            <a:endParaRPr lang="ru-RU" sz="2600" dirty="0"/>
          </a:p>
        </p:txBody>
      </p:sp>
    </p:spTree>
    <p:extLst>
      <p:ext uri="{BB962C8B-B14F-4D97-AF65-F5344CB8AC3E}">
        <p14:creationId xmlns:p14="http://schemas.microsoft.com/office/powerpoint/2010/main" val="1762335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254000" y="101159"/>
            <a:ext cx="11493500" cy="5693866"/>
          </a:xfrm>
          <a:prstGeom prst="rect">
            <a:avLst/>
          </a:prstGeom>
        </p:spPr>
        <p:txBody>
          <a:bodyPr wrap="square">
            <a:spAutoFit/>
          </a:bodyPr>
          <a:lstStyle/>
          <a:p>
            <a:pPr algn="just">
              <a:spcAft>
                <a:spcPts val="0"/>
              </a:spcAft>
            </a:pPr>
            <a:r>
              <a:rPr lang="en-US" sz="2600" dirty="0" smtClean="0">
                <a:ea typeface="Times New Roman" panose="02020603050405020304" pitchFamily="18" charset="0"/>
                <a:cs typeface="Times New Roman" panose="02020603050405020304" pitchFamily="18" charset="0"/>
              </a:rPr>
              <a:t>ELASTIKLIK CHEGARASIDAN ORTIQ KUCHLANISHLARDA TO’LIQ DEFORMATSIYA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P</a:t>
            </a:r>
            <a:r>
              <a:rPr lang="en-US" sz="2600" dirty="0" smtClean="0">
                <a:ea typeface="Times New Roman" panose="02020603050405020304" pitchFamily="18" charset="0"/>
                <a:cs typeface="Times New Roman" panose="02020603050405020304" pitchFamily="18" charset="0"/>
              </a:rPr>
              <a:t>, YUKLANISHNI OLGANDA YO’QOLADIGAN ELASTIK DEFORMATSIYA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U</a:t>
            </a:r>
            <a:r>
              <a:rPr lang="en-US" sz="2600" dirty="0" smtClean="0">
                <a:ea typeface="Times New Roman" panose="02020603050405020304" pitchFamily="18" charset="0"/>
                <a:cs typeface="Times New Roman" panose="02020603050405020304" pitchFamily="18" charset="0"/>
              </a:rPr>
              <a:t> VA YUKLANISHNI OLGANDA QOLADIGAN PLASTIK DEFORMATSIYA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0</a:t>
            </a:r>
            <a:r>
              <a:rPr lang="en-US" sz="2600" dirty="0" smtClean="0">
                <a:ea typeface="Times New Roman" panose="02020603050405020304" pitchFamily="18" charset="0"/>
                <a:cs typeface="Times New Roman" panose="02020603050405020304" pitchFamily="18" charset="0"/>
              </a:rPr>
              <a:t> DAN IBORAT BO’LADI. BUNING NATIJASIDA KO’P MARTA YUKLANISHDA MATERIALDA QOLDIQ DEFORMATSIYALAR TO’PLANIB BORADI VA ULAR BUZILISHGA OLIB KELISHI MUMKIN.</a:t>
            </a:r>
            <a:endParaRPr lang="ru-RU" sz="2600" dirty="0" smtClean="0">
              <a:ea typeface="Calibri" panose="020F0502020204030204" pitchFamily="34" charset="0"/>
              <a:cs typeface="Times New Roman" panose="02020603050405020304" pitchFamily="18" charset="0"/>
            </a:endParaRPr>
          </a:p>
          <a:p>
            <a:pPr algn="just">
              <a:spcAft>
                <a:spcPts val="0"/>
              </a:spcAft>
            </a:pPr>
            <a:r>
              <a:rPr lang="en-US" sz="2600" dirty="0" smtClean="0">
                <a:ea typeface="Times New Roman" panose="02020603050405020304" pitchFamily="18" charset="0"/>
                <a:cs typeface="Times New Roman" panose="02020603050405020304" pitchFamily="18" charset="0"/>
              </a:rPr>
              <a:t>ESKIRISH BU MATERIALDAGI STRUKTURA VA RELAKSATSIYA O’ZGARISHLARIDIR. METAL QOTISHMALAR ESKIRGANDA DONACHALAR CHEGARASIDA KORROZION YORILISH KUZATILADI. PLASTIK MATERIALLAR ESKIRGANDA KIMYOVIY O’ZGARISHLAR NATIJASIDA ULARNING XOSSALARINI QAYTMAS O’ZGARISHLARI SODIR BO’LADI, MUSTAHKAMLIK PASAYADI, MO’RTLIK VA GAZ O’TKAZUVCHANLIK OSHADI. REZINA ZICHLAGICHLAR UCHUN ISSIQLIKDAN ESKIRISH RO’Y BERADI. BU JARAYON QOLDIQ DEFORMATSIYALARNING QAYTMAS TO’PLANISHI VA YUQORI TEMPERATURANING UZOQ VAQT TA’SIRI, OKSIDLANISH VA SUYUQLIK BILAN DIFFUZIYAVIY MODDA ALMASHISH NATIJASIDA TUTASHUV BOSIMINI KAMAYISHIDAN IBORAT BO’LADI.</a:t>
            </a:r>
            <a:endParaRPr lang="ru-RU" sz="2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0000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84701877"/>
              </p:ext>
            </p:extLst>
          </p:nvPr>
        </p:nvGraphicFramePr>
        <p:xfrm>
          <a:off x="-165101" y="0"/>
          <a:ext cx="8003641" cy="5600700"/>
        </p:xfrm>
        <a:graphic>
          <a:graphicData uri="http://schemas.openxmlformats.org/presentationml/2006/ole">
            <mc:AlternateContent xmlns:mc="http://schemas.openxmlformats.org/markup-compatibility/2006">
              <mc:Choice xmlns:v="urn:schemas-microsoft-com:vml" Requires="v">
                <p:oleObj spid="_x0000_s99333" name="Picture" r:id="rId3" imgW="2539218" imgH="2131255" progId="Word.Picture.8">
                  <p:embed/>
                </p:oleObj>
              </mc:Choice>
              <mc:Fallback>
                <p:oleObj name="Picture" r:id="rId3" imgW="2539218" imgH="2131255"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101" y="0"/>
                        <a:ext cx="8003641" cy="5600700"/>
                      </a:xfrm>
                      <a:prstGeom prst="rect">
                        <a:avLst/>
                      </a:prstGeom>
                      <a:noFill/>
                    </p:spPr>
                  </p:pic>
                </p:oleObj>
              </mc:Fallback>
            </mc:AlternateContent>
          </a:graphicData>
        </a:graphic>
      </p:graphicFrame>
      <p:sp>
        <p:nvSpPr>
          <p:cNvPr id="5" name="Прямоугольник 4"/>
          <p:cNvSpPr/>
          <p:nvPr/>
        </p:nvSpPr>
        <p:spPr>
          <a:xfrm>
            <a:off x="7620000" y="3981450"/>
            <a:ext cx="4267200" cy="954107"/>
          </a:xfrm>
          <a:prstGeom prst="rect">
            <a:avLst/>
          </a:prstGeom>
        </p:spPr>
        <p:txBody>
          <a:bodyPr wrap="square">
            <a:spAutoFit/>
          </a:bodyPr>
          <a:lstStyle/>
          <a:p>
            <a:r>
              <a:rPr lang="en-US" sz="2800" dirty="0"/>
              <a:t>4-rasm. </a:t>
            </a:r>
            <a:r>
              <a:rPr lang="en-US" sz="2800" dirty="0" err="1"/>
              <a:t>Kuchlanishlarning</a:t>
            </a:r>
            <a:r>
              <a:rPr lang="en-US" sz="2800" dirty="0"/>
              <a:t> </a:t>
            </a:r>
            <a:r>
              <a:rPr lang="en-US" sz="2800" dirty="0" err="1"/>
              <a:t>deformatsiyaga</a:t>
            </a:r>
            <a:r>
              <a:rPr lang="en-US" sz="2800" dirty="0"/>
              <a:t> </a:t>
            </a:r>
            <a:r>
              <a:rPr lang="en-US" sz="2800" dirty="0" err="1"/>
              <a:t>bog’liqligi</a:t>
            </a:r>
            <a:r>
              <a:rPr lang="en-US" sz="2800" dirty="0"/>
              <a:t>.</a:t>
            </a:r>
            <a:endParaRPr lang="ru-RU" sz="2800" dirty="0"/>
          </a:p>
        </p:txBody>
      </p:sp>
    </p:spTree>
    <p:extLst>
      <p:ext uri="{BB962C8B-B14F-4D97-AF65-F5344CB8AC3E}">
        <p14:creationId xmlns:p14="http://schemas.microsoft.com/office/powerpoint/2010/main" val="3041595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54000" y="173841"/>
            <a:ext cx="11379200" cy="5262979"/>
          </a:xfrm>
          <a:prstGeom prst="rect">
            <a:avLst/>
          </a:prstGeom>
        </p:spPr>
        <p:txBody>
          <a:bodyPr wrap="square">
            <a:spAutoFit/>
          </a:bodyPr>
          <a:lstStyle/>
          <a:p>
            <a:pPr indent="533400" algn="just"/>
            <a:r>
              <a:rPr lang="en-US" sz="2800" dirty="0" smtClean="0"/>
              <a:t>MATERIALLARNING ESKIRISHI ISHQALANISH VA YEYILISH BILAN YAQIN BOG’LANGAN. ISHQALANISHDA ISHQALANUVCHI SIRTLAR TUTASHUV SOHASIDA QATOR O’ZARO BOG’LIQ JARAYONLAR: MIKROQIRQILISH, PLASTIK DEFORMATSIYALAR, TEMPERATURANI LOKAL (MAHALLIY) OSHISHI, MOLEKULYAR O’ZARO TA’SIR VA BOSHQALAR SODIR BO’LADI. YEYILISH JADALLIGI ISHQALANISH TURIGA BOG’LIQ. TUTASHGAN DETALLARNING NISBIY HARAKATI KINEMATIKASIGA BOG’LIQ HOLDA SIRPANIB ISHQALANISH VA DUMALAB ISHQALANISH FARQLANADI.</a:t>
            </a:r>
          </a:p>
          <a:p>
            <a:pPr indent="533400" algn="just"/>
            <a:r>
              <a:rPr lang="en-US" sz="2800" dirty="0" smtClean="0"/>
              <a:t>ISHQALANISH XUSUSIYATIGA ISHCHI YUZANING SIFATI VA BIRIKMADAGI DETALLAR MATERIALINING FIZIKAVIY XOSSALARI TA’SIR KO’RSATADI. YUZA QATLAM MATERIALINING XOSSALARI DETALNING ASOSIY MATERIALI XOSSALARIDAN FARQ QILADI. ASOSIY MATERIALDA KRISTAL PANJARA ATOMLARI MUVOZANATDA TURADI. YUZA QATLAMDA ATOMLAR ATROF -MUHIT BILAN O’ZARO TA’SIRDA BO’LADI. </a:t>
            </a:r>
            <a:endParaRPr lang="ru-RU" sz="2800" dirty="0"/>
          </a:p>
        </p:txBody>
      </p:sp>
    </p:spTree>
    <p:extLst>
      <p:ext uri="{BB962C8B-B14F-4D97-AF65-F5344CB8AC3E}">
        <p14:creationId xmlns:p14="http://schemas.microsoft.com/office/powerpoint/2010/main" val="3008068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30200" y="202843"/>
            <a:ext cx="11328400" cy="5293757"/>
          </a:xfrm>
          <a:prstGeom prst="rect">
            <a:avLst/>
          </a:prstGeom>
        </p:spPr>
        <p:txBody>
          <a:bodyPr wrap="square">
            <a:spAutoFit/>
          </a:bodyPr>
          <a:lstStyle/>
          <a:p>
            <a:pPr indent="444500" algn="just"/>
            <a:r>
              <a:rPr lang="en-US" sz="2600" dirty="0" smtClean="0"/>
              <a:t>BUNING NATIJASIDA METAL SIRTIDA ISHQALANISH KUCHIGA ANCHA TA’SIR KO’RSATADIGAN YUPQA OKSID PARDA HOSIL BO’LADI. ISHQALANISH MEXANIZMI DETALLARNING TUTASHISH SOHASIDAGI FIZIKAVIY JARAYONLAR BILAN ANIQLANADI VA TUTASHUVCHI SIRTLAR ORASIDA MOY QATLAMI MAVJUDLIGI BILAN BOG’LIQDIR.</a:t>
            </a:r>
          </a:p>
          <a:p>
            <a:pPr indent="444500" algn="just"/>
            <a:r>
              <a:rPr lang="en-US" sz="2600" dirty="0" smtClean="0"/>
              <a:t>ISHQALANISH VA BOSHQA FIZIK-KIMYOVIY JARAYONLAR NATIJASIDA DETALLAR YEYILISHI RO’Y BERADI. DASTLABKI DAVRDA KATTA YEYILISH TEZLIGI KUZATILADI. BU DAVRNING DAVOMLILIGI YUZALAR SIFATI VA ISH TARTIBI BILAN ANIQLANADI. BU DAVRDA YUZALAR SIYQALANISHI SODIR BO’LADI VA YUZA G’ADIR-BUDIRLIGINING ANIQ QIYMATGA QARAB O’ZGARISHI SODIR BO’LADI. SIYQALANISHDAN KEYIN QAROR TOPGAN TURG’UN YEYILISH DAVRI BOSHLANADI. BU DAVR YEYILISH JADALLIGINING O’ZGARMASLIGI BILAN FARQLANADI VA O’LCHAMLAR YOKI DETAL SHAKLINING O’ZGARISHI ISH SHAROITIGA TA’SIR KO’RSATA BOSHLAGUNCHA DAVOM ETADI. SHUNDAN SO’NG DINAMIK YUKLANISHLAR ORTIB KETADI VA YEYILISHNING HALOKATLI DAVRI BOSHLANADI. </a:t>
            </a:r>
            <a:endParaRPr lang="en-US" sz="2600" dirty="0"/>
          </a:p>
        </p:txBody>
      </p:sp>
    </p:spTree>
    <p:extLst>
      <p:ext uri="{BB962C8B-B14F-4D97-AF65-F5344CB8AC3E}">
        <p14:creationId xmlns:p14="http://schemas.microsoft.com/office/powerpoint/2010/main" val="3647770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79400" y="97641"/>
            <a:ext cx="11264900" cy="5693866"/>
          </a:xfrm>
          <a:prstGeom prst="rect">
            <a:avLst/>
          </a:prstGeom>
        </p:spPr>
        <p:txBody>
          <a:bodyPr wrap="square">
            <a:spAutoFit/>
          </a:bodyPr>
          <a:lstStyle/>
          <a:p>
            <a:pPr indent="533400" algn="just"/>
            <a:r>
              <a:rPr lang="en-US" sz="2800" dirty="0" smtClean="0"/>
              <a:t>BIRIKMALAR ISHLAGANDA MEXANIK, TOLIQISH, ABRAZIV, KAVITATSIYA VA BOSHQA TURDAGI YEYILISHLAR FARQLANADI. </a:t>
            </a:r>
          </a:p>
          <a:p>
            <a:pPr indent="533400" algn="just"/>
            <a:r>
              <a:rPr lang="en-US" sz="2800" dirty="0" smtClean="0"/>
              <a:t>MEXANIK YEYILISH O’ZARO TA’SIRDAGI DETALLAR CHEGARAVIY MOYLASH YOKI MOYLASH MATERIALISIZ ISHQALANGANDA KELIB CHIQADI. ABRAZIV YEYILISH MEXANIK YEYILISH JARAYONIDA HOSIL BO’LGAN YOKI ISHCHI SUYUQLIKNI YETARLI TOZALAMASLIK NATIJASIDA MOYLASH MATERIALIDA QOLGAN QATTIQ ZARRACHALARNING TA’SIRI OQIBATIDA RO’Y BERADI. ABRAZIV ZARRACHALAR FAQAT HIMOYA PARDASINI BUZIB YUZANI SHIKASTLAB QOLMAY, BALKI YUZALARNING TISHLASHIB QOLISHIGA OLIB KELISHI HAM MUMKIN. SHUNING UCHUN TISHLASHIB QOLISH VA QIRILIB YEYILISHNI YO’QOTISH UCHUN MOYLASH MATERIALINI TO’G’RI TANLASH KATTA AHAMIYATGA EGA.</a:t>
            </a:r>
          </a:p>
          <a:p>
            <a:pPr indent="533400" algn="just"/>
            <a:r>
              <a:rPr lang="en-US" sz="2800" dirty="0" smtClean="0"/>
              <a:t>MOYNING TISHLASHISH VA QIRILISHGA QARSHI XOSSALARINI KRITIK YUKLAMA BILAN BAHOLASH MUMKIN.</a:t>
            </a:r>
            <a:endParaRPr lang="en-US" sz="2800" dirty="0"/>
          </a:p>
        </p:txBody>
      </p:sp>
    </p:spTree>
    <p:extLst>
      <p:ext uri="{BB962C8B-B14F-4D97-AF65-F5344CB8AC3E}">
        <p14:creationId xmlns:p14="http://schemas.microsoft.com/office/powerpoint/2010/main" val="2798515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90500" y="175359"/>
            <a:ext cx="11569700" cy="5586145"/>
          </a:xfrm>
          <a:prstGeom prst="rect">
            <a:avLst/>
          </a:prstGeom>
        </p:spPr>
        <p:txBody>
          <a:bodyPr wrap="square">
            <a:spAutoFit/>
          </a:bodyPr>
          <a:lstStyle/>
          <a:p>
            <a:pPr indent="533400" algn="just"/>
            <a:r>
              <a:rPr lang="en-US" sz="2550" dirty="0" smtClean="0"/>
              <a:t>TOLIQIB YEYILISH MATERIAL MIKRO HAJMLARINI QAYTA DEFORMATSIYALANISHI NATIJASIDA PAYDO BO’LADI VA DARZ HOSIL BO’LISH HAMDA ZARRALAR AJRALIB CHIQISHIGA OLIB KELADI.</a:t>
            </a:r>
          </a:p>
          <a:p>
            <a:pPr indent="533400" algn="just"/>
            <a:r>
              <a:rPr lang="en-US" sz="2550" dirty="0" smtClean="0"/>
              <a:t>UVALANISH JARAYONI USHBU TARZDA KECHADI. AVVAL ISHQALANISH SIRTLARIDA TOLIQISH DARZLARI HOSIL BO’LADI. BU DARZLARGA MOY KIRIB ULARNI PONALANISHIGA VA METAL ZARRASINING UVALANISHIGA YORDAM BERADI. NATIJADA YUZADA CHUQURCHA PAYDO BO’LADI. CHO’TIRLIKLAR SONI VA ULARNING O’LCHAMI OSHIB BORADI, BU ISHCHI YUZALARNI JADAL YEYILISHIGA OLIB KELADI. UVALANISHGA ISHQALANISH JUFTLIGI MATERIALINING QOVUSHQOQLIGI VA QATTIQLIGI VA TUTASHUVDAGI BOSIM TA’SIR KO’RSATADI.</a:t>
            </a:r>
          </a:p>
          <a:p>
            <a:pPr indent="533400" algn="just"/>
            <a:r>
              <a:rPr lang="en-US" sz="2550" dirty="0" smtClean="0"/>
              <a:t>TOLIQISH MODELI. MASHINALARNING ELEMENTLARI FOYDALANISH JARAYONIDA ASOSAN DOIMIY YOKI O’ZGARUVCHAN CHASTOTALI SIKLLI YUKLANISH SHAROITIDA ISHLAYDI. KO’P MARTA YUKLANISH QURILMA ELEMENTLARINING BUZILISHINI, BIR MARTA YUKLANISHGA NISBATAN ANCHA KICHIK KUCHLANISHLARDA KELTIRIB CHIQARISHI ANIQLANGAN. </a:t>
            </a:r>
            <a:endParaRPr lang="en-US" sz="2550" dirty="0"/>
          </a:p>
        </p:txBody>
      </p:sp>
    </p:spTree>
    <p:extLst>
      <p:ext uri="{BB962C8B-B14F-4D97-AF65-F5344CB8AC3E}">
        <p14:creationId xmlns:p14="http://schemas.microsoft.com/office/powerpoint/2010/main" val="22628115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19100" y="298440"/>
            <a:ext cx="11049000" cy="5262979"/>
          </a:xfrm>
          <a:prstGeom prst="rect">
            <a:avLst/>
          </a:prstGeom>
        </p:spPr>
        <p:txBody>
          <a:bodyPr wrap="square">
            <a:spAutoFit/>
          </a:bodyPr>
          <a:lstStyle/>
          <a:p>
            <a:pPr indent="533400" algn="just"/>
            <a:r>
              <a:rPr lang="en-US" sz="2800" dirty="0" smtClean="0"/>
              <a:t>O`ZGARUVCHAN KUCHLANISHLAR TA’SIRI OSTIDA MATERIALNING FIZIK-KIMYOVIY XOSSALARINI QAYTMAS O’ZGARISHIGA OLIB KELADIGAN SHIKASTLANISHLARNI ASTA-SEKIN YIG’ILISHI, DARZLAR HOSIL BO’LISHI, ULARNING RIVOJLANISHI VA TOLIQIB BUZILISH JARAYONI RO’Y BERADI. TOLIQISH MIKRO DARZLARI KO’PINCHA KUCHLANISH KONTSENTRATORLARI BO’LGAN JOYLAR (ASBOB BILAN ISHLOV BERISH IZI, KESIMDAN KESIMGA O’TISH JOYI VA BOSHQALAR) DA HOSIL BO’LADI. ESKIRISH VA YEYILISHNING BIR VAQTNING O’ZIDA QILGAN TA’SIRI OSTIDA TOLIQIB BUZILISH JARAYONI MURAKKABLASHADI VA KUCHAYADI. </a:t>
            </a:r>
          </a:p>
          <a:p>
            <a:pPr indent="533400" algn="just"/>
            <a:r>
              <a:rPr lang="en-US" sz="2800" dirty="0" smtClean="0"/>
              <a:t>TOLIQISH MUSTAHKAMLIGI VA ISHLAMAY QOLISHNI TAHLIL QILISH UCHUN ODATDA SIMMETRIK VA ASIMMETRIK KUCHLANISH SIKLLARI KO’RIB CHIQILADI (5- RASM)</a:t>
            </a:r>
            <a:endParaRPr lang="en-US" sz="2800" dirty="0"/>
          </a:p>
        </p:txBody>
      </p:sp>
    </p:spTree>
    <p:extLst>
      <p:ext uri="{BB962C8B-B14F-4D97-AF65-F5344CB8AC3E}">
        <p14:creationId xmlns:p14="http://schemas.microsoft.com/office/powerpoint/2010/main" val="1873065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831172224"/>
              </p:ext>
            </p:extLst>
          </p:nvPr>
        </p:nvGraphicFramePr>
        <p:xfrm>
          <a:off x="457200" y="114299"/>
          <a:ext cx="10718800" cy="4628207"/>
        </p:xfrm>
        <a:graphic>
          <a:graphicData uri="http://schemas.openxmlformats.org/presentationml/2006/ole">
            <mc:AlternateContent xmlns:mc="http://schemas.openxmlformats.org/markup-compatibility/2006">
              <mc:Choice xmlns:v="urn:schemas-microsoft-com:vml" Requires="v">
                <p:oleObj spid="_x0000_s100357" name="Picture" r:id="rId3" imgW="4003200" imgH="2073600" progId="Word.Picture.8">
                  <p:embed/>
                </p:oleObj>
              </mc:Choice>
              <mc:Fallback>
                <p:oleObj name="Picture" r:id="rId3" imgW="4003200" imgH="207360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4299"/>
                        <a:ext cx="10718800" cy="4628207"/>
                      </a:xfrm>
                      <a:prstGeom prst="rect">
                        <a:avLst/>
                      </a:prstGeom>
                      <a:noFill/>
                    </p:spPr>
                  </p:pic>
                </p:oleObj>
              </mc:Fallback>
            </mc:AlternateContent>
          </a:graphicData>
        </a:graphic>
      </p:graphicFrame>
      <p:sp>
        <p:nvSpPr>
          <p:cNvPr id="5" name="Прямоугольник 4"/>
          <p:cNvSpPr/>
          <p:nvPr/>
        </p:nvSpPr>
        <p:spPr>
          <a:xfrm>
            <a:off x="1735554" y="4856804"/>
            <a:ext cx="8815234" cy="523220"/>
          </a:xfrm>
          <a:prstGeom prst="rect">
            <a:avLst/>
          </a:prstGeom>
        </p:spPr>
        <p:txBody>
          <a:bodyPr wrap="none">
            <a:spAutoFit/>
          </a:bodyPr>
          <a:lstStyle/>
          <a:p>
            <a:r>
              <a:rPr lang="en-US" sz="2800" dirty="0"/>
              <a:t>5- </a:t>
            </a:r>
            <a:r>
              <a:rPr lang="en-US" sz="2800" dirty="0" err="1"/>
              <a:t>rasm</a:t>
            </a:r>
            <a:r>
              <a:rPr lang="en-US" sz="2800" dirty="0"/>
              <a:t>. </a:t>
            </a:r>
            <a:r>
              <a:rPr lang="en-US" sz="2800" dirty="0" err="1" smtClean="0"/>
              <a:t>Simmetrik</a:t>
            </a:r>
            <a:r>
              <a:rPr lang="en-US" sz="2800" dirty="0" smtClean="0"/>
              <a:t> </a:t>
            </a:r>
            <a:r>
              <a:rPr lang="en-US" sz="2800" dirty="0"/>
              <a:t>a) </a:t>
            </a:r>
            <a:r>
              <a:rPr lang="en-US" sz="2800" dirty="0" err="1"/>
              <a:t>va</a:t>
            </a:r>
            <a:r>
              <a:rPr lang="en-US" sz="2800" dirty="0"/>
              <a:t> </a:t>
            </a:r>
            <a:r>
              <a:rPr lang="en-US" sz="2800" dirty="0" err="1"/>
              <a:t>asimmetrik</a:t>
            </a:r>
            <a:r>
              <a:rPr lang="en-US" sz="2800" dirty="0"/>
              <a:t> b) </a:t>
            </a:r>
            <a:r>
              <a:rPr lang="en-US" sz="2800" dirty="0" err="1"/>
              <a:t>kuchlanish</a:t>
            </a:r>
            <a:r>
              <a:rPr lang="en-US" sz="2800" dirty="0"/>
              <a:t> </a:t>
            </a:r>
            <a:r>
              <a:rPr lang="en-US" sz="2800" dirty="0" err="1"/>
              <a:t>sikllari</a:t>
            </a:r>
            <a:r>
              <a:rPr lang="en-US" sz="2800" dirty="0"/>
              <a:t>.</a:t>
            </a:r>
            <a:endParaRPr lang="ru-RU" sz="2800" dirty="0"/>
          </a:p>
        </p:txBody>
      </p:sp>
    </p:spTree>
    <p:extLst>
      <p:ext uri="{BB962C8B-B14F-4D97-AF65-F5344CB8AC3E}">
        <p14:creationId xmlns:p14="http://schemas.microsoft.com/office/powerpoint/2010/main" val="2051716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253498" y="368574"/>
            <a:ext cx="11371152" cy="1384995"/>
          </a:xfrm>
          <a:prstGeom prst="rect">
            <a:avLst/>
          </a:prstGeom>
        </p:spPr>
        <p:txBody>
          <a:bodyPr wrap="square">
            <a:spAutoFit/>
          </a:bodyPr>
          <a:lstStyle/>
          <a:p>
            <a:pPr algn="just"/>
            <a:r>
              <a:rPr lang="en-US" sz="2800" dirty="0" smtClean="0">
                <a:ea typeface="Times New Roman" panose="02020603050405020304" pitchFamily="18" charset="0"/>
              </a:rPr>
              <a:t>KUCHLANISH SIKLINI MAKSIMAL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rPr>
              <a:t>MAX</a:t>
            </a:r>
            <a:r>
              <a:rPr lang="en-US" sz="2800" dirty="0" smtClean="0">
                <a:ea typeface="Times New Roman" panose="02020603050405020304" pitchFamily="18" charset="0"/>
              </a:rPr>
              <a:t>, MINIMAL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rPr>
              <a:t>MIN</a:t>
            </a:r>
            <a:r>
              <a:rPr lang="en-US" sz="2800" dirty="0" smtClean="0">
                <a:ea typeface="Times New Roman" panose="02020603050405020304" pitchFamily="18" charset="0"/>
              </a:rPr>
              <a:t>, O’RTACHA</a:t>
            </a:r>
          </a:p>
          <a:p>
            <a:pPr algn="just"/>
            <a:r>
              <a:rPr lang="en-US" sz="2800" dirty="0" smtClean="0"/>
              <a:t>KUCHLANISHLAR, SHUNINGDEK AMPLITUDA                             VA ASIMMETRIYA</a:t>
            </a:r>
          </a:p>
          <a:p>
            <a:pPr algn="just"/>
            <a:r>
              <a:rPr lang="en-US" sz="2800" dirty="0" smtClean="0"/>
              <a:t>IFODALAB BERADI.</a:t>
            </a:r>
            <a:endParaRPr lang="ru-RU"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62905474"/>
              </p:ext>
            </p:extLst>
          </p:nvPr>
        </p:nvGraphicFramePr>
        <p:xfrm>
          <a:off x="9072500" y="199008"/>
          <a:ext cx="2064190" cy="738763"/>
        </p:xfrm>
        <a:graphic>
          <a:graphicData uri="http://schemas.openxmlformats.org/presentationml/2006/ole">
            <mc:AlternateContent xmlns:mc="http://schemas.openxmlformats.org/markup-compatibility/2006">
              <mc:Choice xmlns:v="urn:schemas-microsoft-com:vml" Requires="v">
                <p:oleObj spid="_x0000_s101393" name="Уравнение" r:id="rId3" imgW="1091726" imgH="393529" progId="Equation.3">
                  <p:embed/>
                </p:oleObj>
              </mc:Choice>
              <mc:Fallback>
                <p:oleObj name="Уравнение" r:id="rId3" imgW="1091726" imgH="39352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2500" y="199008"/>
                        <a:ext cx="2064190" cy="738763"/>
                      </a:xfrm>
                      <a:prstGeom prst="rect">
                        <a:avLst/>
                      </a:prstGeom>
                      <a:no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081985907"/>
              </p:ext>
            </p:extLst>
          </p:nvPr>
        </p:nvGraphicFramePr>
        <p:xfrm>
          <a:off x="6174464" y="712587"/>
          <a:ext cx="1865013" cy="672943"/>
        </p:xfrm>
        <a:graphic>
          <a:graphicData uri="http://schemas.openxmlformats.org/presentationml/2006/ole">
            <mc:AlternateContent xmlns:mc="http://schemas.openxmlformats.org/markup-compatibility/2006">
              <mc:Choice xmlns:v="urn:schemas-microsoft-com:vml" Requires="v">
                <p:oleObj spid="_x0000_s101394" name="Уравнение" r:id="rId5" imgW="1117115" imgH="406224" progId="Equation.3">
                  <p:embed/>
                </p:oleObj>
              </mc:Choice>
              <mc:Fallback>
                <p:oleObj name="Уравнение" r:id="rId5" imgW="1117115" imgH="406224"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74464" y="712587"/>
                        <a:ext cx="1865013" cy="672943"/>
                      </a:xfrm>
                      <a:prstGeom prst="rect">
                        <a:avLst/>
                      </a:prstGeom>
                      <a:noFill/>
                    </p:spPr>
                  </p:pic>
                </p:oleObj>
              </mc:Fallback>
            </mc:AlternateContent>
          </a:graphicData>
        </a:graphic>
      </p:graphicFrame>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487567214"/>
              </p:ext>
            </p:extLst>
          </p:nvPr>
        </p:nvGraphicFramePr>
        <p:xfrm>
          <a:off x="10413088" y="736078"/>
          <a:ext cx="1103172" cy="682114"/>
        </p:xfrm>
        <a:graphic>
          <a:graphicData uri="http://schemas.openxmlformats.org/presentationml/2006/ole">
            <mc:AlternateContent xmlns:mc="http://schemas.openxmlformats.org/markup-compatibility/2006">
              <mc:Choice xmlns:v="urn:schemas-microsoft-com:vml" Requires="v">
                <p:oleObj spid="_x0000_s101395" name="Уравнение" r:id="rId7" imgW="698197" imgH="431613" progId="Equation.3">
                  <p:embed/>
                </p:oleObj>
              </mc:Choice>
              <mc:Fallback>
                <p:oleObj name="Уравнение" r:id="rId7" imgW="698197" imgH="431613"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13088" y="736078"/>
                        <a:ext cx="1103172" cy="682114"/>
                      </a:xfrm>
                      <a:prstGeom prst="rect">
                        <a:avLst/>
                      </a:prstGeom>
                      <a:noFill/>
                    </p:spPr>
                  </p:pic>
                </p:oleObj>
              </mc:Fallback>
            </mc:AlternateContent>
          </a:graphicData>
        </a:graphic>
      </p:graphicFrame>
      <p:sp>
        <p:nvSpPr>
          <p:cNvPr id="12" name="Прямоугольник 11"/>
          <p:cNvSpPr/>
          <p:nvPr/>
        </p:nvSpPr>
        <p:spPr>
          <a:xfrm>
            <a:off x="253497" y="1607145"/>
            <a:ext cx="11371152" cy="1815882"/>
          </a:xfrm>
          <a:prstGeom prst="rect">
            <a:avLst/>
          </a:prstGeom>
        </p:spPr>
        <p:txBody>
          <a:bodyPr wrap="square">
            <a:spAutoFit/>
          </a:bodyPr>
          <a:lstStyle/>
          <a:p>
            <a:pPr algn="just"/>
            <a:r>
              <a:rPr lang="en-US" sz="2800" dirty="0" smtClean="0">
                <a:ea typeface="Times New Roman" panose="02020603050405020304" pitchFamily="18" charset="0"/>
                <a:cs typeface="Times New Roman" panose="02020603050405020304" pitchFamily="18" charset="0"/>
              </a:rPr>
              <a:t>CHO’ZILISHDAGI KUCHLANISHLARNI MUSBAT, SIQILISHDAGINI ESA - MANFIY DEB QABUL QILIB, HAR BIR KUCHLANISH SIKLI TURINI BU PARAMETRLARDAN FOYDALANIB YOZIB CHIQISH MUMKIN. YA’NI, SIMMETRIK SIKL UCHUN</a:t>
            </a:r>
            <a:endParaRPr lang="ru-RU" sz="2800" dirty="0" smtClean="0">
              <a:ea typeface="Calibri" panose="020F0502020204030204" pitchFamily="34" charset="0"/>
              <a:cs typeface="Times New Roman" panose="02020603050405020304" pitchFamily="18" charset="0"/>
            </a:endParaRPr>
          </a:p>
          <a:p>
            <a:pPr algn="just"/>
            <a:r>
              <a:rPr lang="en-US" sz="2800" b="1" dirty="0" smtClean="0">
                <a:ea typeface="Times New Roman" panose="02020603050405020304" pitchFamily="18" charset="0"/>
              </a:rPr>
              <a:t> </a:t>
            </a:r>
            <a:r>
              <a:rPr lang="ru-RU" sz="2800" b="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1" baseline="-25000" dirty="0" smtClean="0">
                <a:ea typeface="Times New Roman" panose="02020603050405020304" pitchFamily="18" charset="0"/>
              </a:rPr>
              <a:t>MAX</a:t>
            </a:r>
            <a:r>
              <a:rPr lang="en-US" sz="2800" b="1" dirty="0" smtClean="0">
                <a:ea typeface="Times New Roman" panose="02020603050405020304" pitchFamily="18" charset="0"/>
              </a:rPr>
              <a:t>-</a:t>
            </a:r>
            <a:r>
              <a:rPr lang="en-US" sz="2800" b="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1" baseline="-25000" dirty="0" smtClean="0">
                <a:ea typeface="Times New Roman" panose="02020603050405020304" pitchFamily="18" charset="0"/>
              </a:rPr>
              <a:t>MIN</a:t>
            </a:r>
            <a:r>
              <a:rPr lang="en-US" sz="2800" b="1" dirty="0" smtClean="0">
                <a:ea typeface="Times New Roman" panose="02020603050405020304" pitchFamily="18" charset="0"/>
              </a:rPr>
              <a:t>=</a:t>
            </a:r>
            <a:r>
              <a:rPr lang="en-US" sz="2800" b="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1" baseline="-25000" dirty="0" smtClean="0">
                <a:ea typeface="Times New Roman" panose="02020603050405020304" pitchFamily="18" charset="0"/>
              </a:rPr>
              <a:t>A</a:t>
            </a:r>
            <a:r>
              <a:rPr lang="en-US" sz="2800" b="1" dirty="0" smtClean="0">
                <a:ea typeface="Times New Roman" panose="02020603050405020304" pitchFamily="18" charset="0"/>
              </a:rPr>
              <a:t>; </a:t>
            </a:r>
            <a:r>
              <a:rPr lang="en-US" sz="2800" b="1"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1" baseline="-25000" dirty="0" smtClean="0">
                <a:ea typeface="Times New Roman" panose="02020603050405020304" pitchFamily="18" charset="0"/>
              </a:rPr>
              <a:t>M</a:t>
            </a:r>
            <a:r>
              <a:rPr lang="en-US" sz="2800" b="1" dirty="0" smtClean="0">
                <a:ea typeface="Times New Roman" panose="02020603050405020304" pitchFamily="18" charset="0"/>
              </a:rPr>
              <a:t>=0; </a:t>
            </a:r>
            <a:endParaRPr lang="ru-RU" sz="2800" dirty="0"/>
          </a:p>
        </p:txBody>
      </p:sp>
      <p:sp>
        <p:nvSpPr>
          <p:cNvPr id="13" name="Rectangle 8"/>
          <p:cNvSpPr>
            <a:spLocks noChangeArrowheads="1"/>
          </p:cNvSpPr>
          <p:nvPr/>
        </p:nvSpPr>
        <p:spPr bwMode="auto">
          <a:xfrm>
            <a:off x="3920150" y="2489646"/>
            <a:ext cx="16770050" cy="6402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230159287"/>
              </p:ext>
            </p:extLst>
          </p:nvPr>
        </p:nvGraphicFramePr>
        <p:xfrm>
          <a:off x="3920150" y="2946846"/>
          <a:ext cx="2018592" cy="746968"/>
        </p:xfrm>
        <a:graphic>
          <a:graphicData uri="http://schemas.openxmlformats.org/presentationml/2006/ole">
            <mc:AlternateContent xmlns:mc="http://schemas.openxmlformats.org/markup-compatibility/2006">
              <mc:Choice xmlns:v="urn:schemas-microsoft-com:vml" Requires="v">
                <p:oleObj spid="_x0000_s101396" name="Уравнение" r:id="rId9" imgW="1155700" imgH="431800" progId="Equation.3">
                  <p:embed/>
                </p:oleObj>
              </mc:Choice>
              <mc:Fallback>
                <p:oleObj name="Уравнение" r:id="rId9" imgW="1155700" imgH="4318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20150" y="2946846"/>
                        <a:ext cx="2018592" cy="746968"/>
                      </a:xfrm>
                      <a:prstGeom prst="rect">
                        <a:avLst/>
                      </a:prstGeom>
                      <a:noFill/>
                    </p:spPr>
                  </p:pic>
                </p:oleObj>
              </mc:Fallback>
            </mc:AlternateContent>
          </a:graphicData>
        </a:graphic>
      </p:graphicFrame>
      <p:sp>
        <p:nvSpPr>
          <p:cNvPr id="16" name="Прямоугольник 15"/>
          <p:cNvSpPr/>
          <p:nvPr/>
        </p:nvSpPr>
        <p:spPr>
          <a:xfrm>
            <a:off x="253497" y="3451448"/>
            <a:ext cx="11371152" cy="2677656"/>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MATERIALNI TOLIQIB BUZILISHGA QARSHILIGINI ASOSIY MEZONI BO’LIB CHIDAMLILIK CHEGARASI HISOBLANADI. U SIMMETRIK KUCHLANISH SIKLI UCHUN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BILAN BELGILANADI. CHIDAMLILIK CHEGARASI DEGANDA NAMUNA BELGILANGAN ENG UZOQ SINOV DAVRI MOBAYNIDA TOLIQIB BUZILISHGA UCHRAMASDAN SIKLNING ENG KATTA KUCHLANISHI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smtClean="0">
                <a:ea typeface="Times New Roman" panose="02020603050405020304" pitchFamily="18" charset="0"/>
                <a:cs typeface="Times New Roman" panose="02020603050405020304" pitchFamily="18" charset="0"/>
              </a:rPr>
              <a:t>MAX</a:t>
            </a:r>
            <a:r>
              <a:rPr lang="en-US" sz="2800" dirty="0" smtClean="0">
                <a:ea typeface="Times New Roman" panose="02020603050405020304" pitchFamily="18" charset="0"/>
                <a:cs typeface="Times New Roman" panose="02020603050405020304" pitchFamily="18" charset="0"/>
              </a:rPr>
              <a:t> GA CHIDASHI MUMKINLIGI NAZARDA TUTILADI. </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089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41129" y="809315"/>
            <a:ext cx="11149375" cy="954107"/>
          </a:xfrm>
          <a:prstGeom prst="rect">
            <a:avLst/>
          </a:prstGeom>
        </p:spPr>
        <p:txBody>
          <a:bodyPr wrap="square">
            <a:spAutoFit/>
          </a:bodyPr>
          <a:lstStyle/>
          <a:p>
            <a:r>
              <a:rPr lang="en-US" sz="2800" dirty="0" smtClean="0"/>
              <a:t>ASIMMETRIK KUCHLANISH SIKLINI SIMMETRIK KO’RINISHGA KELTIRISH UCHUN USHBU </a:t>
            </a:r>
            <a:r>
              <a:rPr lang="en-US" sz="2800" dirty="0"/>
              <a:t>B</a:t>
            </a:r>
            <a:r>
              <a:rPr lang="en-US" sz="2800" dirty="0" smtClean="0"/>
              <a:t>OG’LANISHDAN FOYDALANILADI: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875230264"/>
              </p:ext>
            </p:extLst>
          </p:nvPr>
        </p:nvGraphicFramePr>
        <p:xfrm>
          <a:off x="3161489" y="1763422"/>
          <a:ext cx="4662499" cy="960973"/>
        </p:xfrm>
        <a:graphic>
          <a:graphicData uri="http://schemas.openxmlformats.org/presentationml/2006/ole">
            <mc:AlternateContent xmlns:mc="http://schemas.openxmlformats.org/markup-compatibility/2006">
              <mc:Choice xmlns:v="urn:schemas-microsoft-com:vml" Requires="v">
                <p:oleObj spid="_x0000_s102405" name="Уравнение" r:id="rId3" imgW="1066337" imgH="215806" progId="Equation.3">
                  <p:embed/>
                </p:oleObj>
              </mc:Choice>
              <mc:Fallback>
                <p:oleObj name="Уравнение" r:id="rId3" imgW="1066337" imgH="215806"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1489" y="1763422"/>
                        <a:ext cx="4662499" cy="960973"/>
                      </a:xfrm>
                      <a:prstGeom prst="rect">
                        <a:avLst/>
                      </a:prstGeom>
                      <a:noFill/>
                    </p:spPr>
                  </p:pic>
                </p:oleObj>
              </mc:Fallback>
            </mc:AlternateContent>
          </a:graphicData>
        </a:graphic>
      </p:graphicFrame>
      <p:sp>
        <p:nvSpPr>
          <p:cNvPr id="6" name="Прямоугольник 5"/>
          <p:cNvSpPr/>
          <p:nvPr/>
        </p:nvSpPr>
        <p:spPr>
          <a:xfrm>
            <a:off x="484904" y="2724395"/>
            <a:ext cx="11061827" cy="2246769"/>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TOLIQISHNI IFODALOVCHI IKKINCHI MEZON BO’LIB SIKLLI KO’PGA CHIDAMLILIK N, YA’NI TOLIQISH DARZI YOKI TOLIQIB BUZILISH HOSIL BO’LGUNCHA NAMUNA BARDOSH BERA OLADIGAN YUKLANISH SIKLLARI SONI HISOBLANADI. N(</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YOKI LG N(</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BOG’LIQLIKNI TOLIQISH EGRI CHIZIG’I DEB ATALADI. U SINOVLAR NATIJASIDA ANIQLANADI VA 11-RASMDA KELTIRILGAN KO’RINISHGA EGA BO’LADI.</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58992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864751708"/>
              </p:ext>
            </p:extLst>
          </p:nvPr>
        </p:nvGraphicFramePr>
        <p:xfrm>
          <a:off x="268997" y="60112"/>
          <a:ext cx="7968341" cy="4842787"/>
        </p:xfrm>
        <a:graphic>
          <a:graphicData uri="http://schemas.openxmlformats.org/presentationml/2006/ole">
            <mc:AlternateContent xmlns:mc="http://schemas.openxmlformats.org/markup-compatibility/2006">
              <mc:Choice xmlns:v="urn:schemas-microsoft-com:vml" Requires="v">
                <p:oleObj spid="_x0000_s103430" name="Picture" r:id="rId3" imgW="2743200" imgH="1828800" progId="Word.Picture.8">
                  <p:embed/>
                </p:oleObj>
              </mc:Choice>
              <mc:Fallback>
                <p:oleObj name="Picture" r:id="rId3" imgW="2743200" imgH="1828800" progId="Word.Picture.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997" y="60112"/>
                        <a:ext cx="7968341" cy="4842787"/>
                      </a:xfrm>
                      <a:prstGeom prst="rect">
                        <a:avLst/>
                      </a:prstGeom>
                      <a:noFill/>
                    </p:spPr>
                  </p:pic>
                </p:oleObj>
              </mc:Fallback>
            </mc:AlternateContent>
          </a:graphicData>
        </a:graphic>
      </p:graphicFrame>
      <p:sp>
        <p:nvSpPr>
          <p:cNvPr id="4" name="Прямоугольник 3"/>
          <p:cNvSpPr/>
          <p:nvPr/>
        </p:nvSpPr>
        <p:spPr>
          <a:xfrm>
            <a:off x="8411309" y="2753086"/>
            <a:ext cx="2687951" cy="954107"/>
          </a:xfrm>
          <a:prstGeom prst="rect">
            <a:avLst/>
          </a:prstGeom>
        </p:spPr>
        <p:txBody>
          <a:bodyPr wrap="square">
            <a:spAutoFit/>
          </a:bodyPr>
          <a:lstStyle/>
          <a:p>
            <a:r>
              <a:rPr lang="en-US" sz="2800" dirty="0"/>
              <a:t>6-rasm. </a:t>
            </a:r>
            <a:r>
              <a:rPr lang="en-US" sz="2800" dirty="0" err="1"/>
              <a:t>Toliqish</a:t>
            </a:r>
            <a:r>
              <a:rPr lang="en-US" sz="2800" dirty="0"/>
              <a:t> </a:t>
            </a:r>
            <a:r>
              <a:rPr lang="en-US" sz="2800" dirty="0" err="1"/>
              <a:t>egri</a:t>
            </a:r>
            <a:r>
              <a:rPr lang="en-US" sz="2800" dirty="0"/>
              <a:t> </a:t>
            </a:r>
            <a:r>
              <a:rPr lang="en-US" sz="2800" dirty="0" err="1"/>
              <a:t>chizig’i</a:t>
            </a:r>
            <a:endParaRPr lang="ru-RU" sz="2800" dirty="0"/>
          </a:p>
        </p:txBody>
      </p:sp>
      <p:sp>
        <p:nvSpPr>
          <p:cNvPr id="5" name="Прямоугольник 4"/>
          <p:cNvSpPr/>
          <p:nvPr/>
        </p:nvSpPr>
        <p:spPr>
          <a:xfrm>
            <a:off x="713361" y="4630765"/>
            <a:ext cx="10862554" cy="954107"/>
          </a:xfrm>
          <a:prstGeom prst="rect">
            <a:avLst/>
          </a:prstGeom>
        </p:spPr>
        <p:txBody>
          <a:bodyPr wrap="square">
            <a:spAutoFit/>
          </a:bodyPr>
          <a:lstStyle/>
          <a:p>
            <a:pPr algn="just"/>
            <a:r>
              <a:rPr lang="en-US" sz="2800" dirty="0" smtClean="0"/>
              <a:t>METALNING TOLIQISH EGRI CHIZIG’I UNING CHIDAMLILIK CHEGARASIGA MOS KELADIGAN GORIZONTAL CHIZIQQA ASIMPTOTIK YAQINLASHIB KELADI.</a:t>
            </a:r>
            <a:endParaRPr lang="ru-RU" sz="2800" dirty="0"/>
          </a:p>
        </p:txBody>
      </p:sp>
    </p:spTree>
    <p:extLst>
      <p:ext uri="{BB962C8B-B14F-4D97-AF65-F5344CB8AC3E}">
        <p14:creationId xmlns:p14="http://schemas.microsoft.com/office/powerpoint/2010/main" val="912598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09081" y="0"/>
            <a:ext cx="11125200" cy="5693866"/>
          </a:xfrm>
          <a:prstGeom prst="rect">
            <a:avLst/>
          </a:prstGeom>
        </p:spPr>
        <p:txBody>
          <a:bodyPr wrap="square">
            <a:spAutoFit/>
          </a:bodyPr>
          <a:lstStyle/>
          <a:p>
            <a:pPr algn="just">
              <a:spcAft>
                <a:spcPts val="0"/>
              </a:spcAft>
            </a:pPr>
            <a:r>
              <a:rPr lang="en-US" sz="2600" dirty="0" smtClean="0">
                <a:ea typeface="Times New Roman" panose="02020603050405020304" pitchFamily="18" charset="0"/>
                <a:cs typeface="Times New Roman" panose="02020603050405020304" pitchFamily="18" charset="0"/>
              </a:rPr>
              <a:t>CHIDAMLILIK CHEGARASIGA KUCHLANGAN HOLAT TURI VA SIKLNING ASIMMETRIYA DARAJASI TA’SIR KO’RSATADI. CHIDAMLILIK DARAJASIGA DETALNING SHAKLI, UNDA KUCHLANISH KONTSENTRATORLARI BOR JOYLAR MAVJUDLIGI TA’SIR KO’RSATADI. TURLI MATERIALLARNING KUCHLANISH KONTSENTRATORLARIGA SEZGIRLIGI BIR XIL EMAS, MASALAN ZANGLAMAYDIGAN PO’LAT VA RANGLI METALLARNING UNGA SEZGIRLIGI KAM. </a:t>
            </a:r>
            <a:endParaRPr lang="ru-RU" sz="2600" dirty="0" smtClean="0">
              <a:ea typeface="Calibri" panose="020F0502020204030204" pitchFamily="34" charset="0"/>
              <a:cs typeface="Times New Roman" panose="02020603050405020304" pitchFamily="18" charset="0"/>
            </a:endParaRPr>
          </a:p>
          <a:p>
            <a:pPr algn="just">
              <a:spcAft>
                <a:spcPts val="0"/>
              </a:spcAft>
            </a:pPr>
            <a:r>
              <a:rPr lang="en-US" sz="2600" dirty="0" smtClean="0">
                <a:ea typeface="Times New Roman" panose="02020603050405020304" pitchFamily="18" charset="0"/>
                <a:cs typeface="Times New Roman" panose="02020603050405020304" pitchFamily="18" charset="0"/>
              </a:rPr>
              <a:t>KUCHLANGAN HOLATNING TURINI PO’LATNING CHIDAMLILIGIGA TA’SIRINI O’RGANISH, SIMMETRIK YUKLANISH SIKLLARI UCHUN EGILISHDAGI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 BURALISHDAGI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 </a:t>
            </a:r>
            <a:r>
              <a:rPr lang="en-US" sz="2600" dirty="0" smtClean="0">
                <a:ea typeface="Times New Roman" panose="02020603050405020304" pitchFamily="18" charset="0"/>
                <a:cs typeface="Times New Roman" panose="02020603050405020304" pitchFamily="18" charset="0"/>
              </a:rPr>
              <a:t>VA CHO’ZILISHDAGI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a:t>
            </a:r>
            <a:r>
              <a:rPr lang="en-US" sz="2600" baseline="-25000" dirty="0" smtClean="0">
                <a:ea typeface="Times New Roman" panose="02020603050405020304" pitchFamily="18" charset="0"/>
                <a:cs typeface="Times New Roman" panose="02020603050405020304" pitchFamily="18" charset="0"/>
              </a:rPr>
              <a:t>R  </a:t>
            </a:r>
            <a:r>
              <a:rPr lang="en-US" sz="2600" dirty="0" smtClean="0">
                <a:ea typeface="Times New Roman" panose="02020603050405020304" pitchFamily="18" charset="0"/>
                <a:cs typeface="Times New Roman" panose="02020603050405020304" pitchFamily="18" charset="0"/>
              </a:rPr>
              <a:t>SILLIQ NAMUNALAR CHIDAMLILIK CHEGARALARI ORASIDAGI NISBATNI BELGILASHGA IMKON BERGAN:</a:t>
            </a:r>
            <a:endParaRPr lang="ru-RU" sz="2600" dirty="0" smtClean="0">
              <a:ea typeface="Calibri" panose="020F0502020204030204" pitchFamily="34" charset="0"/>
              <a:cs typeface="Times New Roman" panose="02020603050405020304" pitchFamily="18" charset="0"/>
            </a:endParaRPr>
          </a:p>
          <a:p>
            <a:pPr algn="just">
              <a:spcAft>
                <a:spcPts val="0"/>
              </a:spcAft>
            </a:pPr>
            <a:r>
              <a:rPr lang="en-US" sz="2600" dirty="0" smtClean="0">
                <a:ea typeface="Times New Roman" panose="02020603050405020304" pitchFamily="18" charset="0"/>
                <a:cs typeface="Times New Roman" panose="02020603050405020304" pitchFamily="18" charset="0"/>
              </a:rPr>
              <a:t>(</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a:t>
            </a:r>
            <a:r>
              <a:rPr lang="en-US" sz="2600" baseline="-25000" dirty="0" smtClean="0">
                <a:ea typeface="Times New Roman" panose="02020603050405020304" pitchFamily="18" charset="0"/>
                <a:cs typeface="Times New Roman" panose="02020603050405020304" pitchFamily="18" charset="0"/>
              </a:rPr>
              <a:t>R </a:t>
            </a:r>
            <a:r>
              <a:rPr lang="en-US" sz="2600" dirty="0" smtClean="0">
                <a:ea typeface="Times New Roman" panose="02020603050405020304" pitchFamily="18" charset="0"/>
                <a:cs typeface="Times New Roman" panose="02020603050405020304" pitchFamily="18" charset="0"/>
              </a:rPr>
              <a:t>= (0,7 ... 0,8)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 ;                       (3.14)</a:t>
            </a:r>
            <a:endParaRPr lang="ru-RU" sz="2600" dirty="0" smtClean="0">
              <a:ea typeface="Calibri" panose="020F0502020204030204" pitchFamily="34" charset="0"/>
              <a:cs typeface="Times New Roman" panose="02020603050405020304" pitchFamily="18" charset="0"/>
            </a:endParaRPr>
          </a:p>
          <a:p>
            <a:pPr algn="just">
              <a:spcAft>
                <a:spcPts val="0"/>
              </a:spcAft>
            </a:pP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 = (0,57 ... 0,62) </a:t>
            </a:r>
            <a:r>
              <a:rPr lang="ru-RU" sz="2600" dirty="0" smtClean="0">
                <a:ea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smtClean="0">
                <a:ea typeface="Times New Roman" panose="02020603050405020304" pitchFamily="18" charset="0"/>
                <a:cs typeface="Times New Roman" panose="02020603050405020304" pitchFamily="18" charset="0"/>
              </a:rPr>
              <a:t>-1</a:t>
            </a:r>
            <a:r>
              <a:rPr lang="en-US" sz="2600" dirty="0" smtClean="0">
                <a:ea typeface="Times New Roman" panose="02020603050405020304" pitchFamily="18" charset="0"/>
                <a:cs typeface="Times New Roman" panose="02020603050405020304" pitchFamily="18" charset="0"/>
              </a:rPr>
              <a:t>.</a:t>
            </a:r>
            <a:endParaRPr lang="ru-RU" sz="2600" dirty="0" smtClean="0">
              <a:ea typeface="Calibri" panose="020F0502020204030204" pitchFamily="34" charset="0"/>
              <a:cs typeface="Times New Roman" panose="02020603050405020304" pitchFamily="18" charset="0"/>
            </a:endParaRPr>
          </a:p>
          <a:p>
            <a:pPr algn="just">
              <a:spcAft>
                <a:spcPts val="0"/>
              </a:spcAft>
            </a:pPr>
            <a:r>
              <a:rPr lang="en-US" sz="2600" dirty="0" smtClean="0">
                <a:ea typeface="Times New Roman" panose="02020603050405020304" pitchFamily="18" charset="0"/>
                <a:cs typeface="Times New Roman" panose="02020603050405020304" pitchFamily="18" charset="0"/>
              </a:rPr>
              <a:t>CHIDAMLILIK CHEGARASINI SILLIQ TSILINDRSIMON NAMUNALARNI SINAB TOPILGAN QIYMATLARI ANIQ DETALLARNI FOYDALANISH SHAROITIDAGI TOLIQISHGA QARSHILIGIDAN ANCHA FARQ QILISHI MUMKIN.</a:t>
            </a:r>
            <a:endParaRPr lang="ru-RU" sz="2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14769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4575"/>
            <a:ext cx="11830050" cy="1164077"/>
          </a:xfrm>
        </p:spPr>
        <p:txBody>
          <a:bodyPr>
            <a:noAutofit/>
          </a:bodyPr>
          <a:lstStyle/>
          <a:p>
            <a:pPr algn="ctr"/>
            <a:r>
              <a:rPr lang="en-US" sz="4000" dirty="0" smtClean="0"/>
              <a:t>3. </a:t>
            </a:r>
            <a:r>
              <a:rPr lang="en-US" sz="4000" dirty="0"/>
              <a:t>TASODIFIY KATTALIKNING TAQSIMLANISH QONUNIDAN FOYDALANISHGA MISOL</a:t>
            </a:r>
            <a:endParaRPr lang="ru-RU" sz="40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194553" y="1268835"/>
            <a:ext cx="11546732" cy="4524315"/>
          </a:xfrm>
          <a:prstGeom prst="rect">
            <a:avLst/>
          </a:prstGeom>
        </p:spPr>
        <p:txBody>
          <a:bodyPr wrap="square">
            <a:spAutoFit/>
          </a:bodyPr>
          <a:lstStyle/>
          <a:p>
            <a:pPr indent="447675" algn="just">
              <a:spcAft>
                <a:spcPts val="0"/>
              </a:spcAft>
            </a:pPr>
            <a:r>
              <a:rPr lang="en-US" sz="2400" dirty="0" smtClean="0">
                <a:ea typeface="Times New Roman" panose="02020603050405020304" pitchFamily="18" charset="0"/>
                <a:cs typeface="Times New Roman" panose="02020603050405020304" pitchFamily="18" charset="0"/>
              </a:rPr>
              <a:t>EHTIMOLLIKLAR NAZARIYASIDAN MA’LUMKI YETARLI  DARAJADA  KO’P TASODIFIY QIYMATLAR YIG’INDISI, AGAR U QIYMATLAR O’ZARO BOG’LIQ BO’LMASA YOKI SALGINA  BOG’LIQ  BO’LGAN CHOG’DA HAM, TAXMINAN  NORMAL  TAQSIMOTI QONUNIGA BO’YSUNADI. QANCHA KO’P TASODIFIY QIYMATLAR QO’SHILSA NORMAL TAQSIMOTI QONUNI SHUNCHA  ANIQROQ BAJARILADI.</a:t>
            </a:r>
            <a:endParaRPr lang="ru-RU" sz="2400" dirty="0" smtClean="0">
              <a:ea typeface="Calibri" panose="020F0502020204030204" pitchFamily="34" charset="0"/>
              <a:cs typeface="Times New Roman" panose="02020603050405020304" pitchFamily="18" charset="0"/>
            </a:endParaRPr>
          </a:p>
          <a:p>
            <a:pPr indent="447675" algn="just">
              <a:spcAft>
                <a:spcPts val="0"/>
              </a:spcAft>
            </a:pPr>
            <a:r>
              <a:rPr lang="en-US" sz="2400" dirty="0" smtClean="0">
                <a:ea typeface="Times New Roman" panose="02020603050405020304" pitchFamily="18" charset="0"/>
                <a:cs typeface="Times New Roman" panose="02020603050405020304" pitchFamily="18" charset="0"/>
              </a:rPr>
              <a:t>YUQORIDA  BAYON  ETILGANDAN, QO’SHIMCHA  HIMOYA ZONASI XATOLIGI (</a:t>
            </a:r>
            <a:r>
              <a:rPr lang="ru-RU" sz="2400" dirty="0" smtClean="0">
                <a:ea typeface="Times New Roman" panose="02020603050405020304" pitchFamily="18" charset="0"/>
                <a:cs typeface="Times New Roman" panose="02020603050405020304" pitchFamily="18" charset="0"/>
                <a:sym typeface="Symbol" panose="05050102010706020507" pitchFamily="18" charset="2"/>
              </a:rPr>
              <a:t></a:t>
            </a:r>
            <a:r>
              <a:rPr lang="en-US" sz="2400" dirty="0" smtClean="0">
                <a:ea typeface="Times New Roman" panose="02020603050405020304" pitchFamily="18" charset="0"/>
                <a:cs typeface="Times New Roman" panose="02020603050405020304" pitchFamily="18" charset="0"/>
              </a:rPr>
              <a:t>L</a:t>
            </a:r>
            <a:r>
              <a:rPr lang="en-US" sz="2400" baseline="-25000" dirty="0" smtClean="0">
                <a:ea typeface="Times New Roman" panose="02020603050405020304" pitchFamily="18" charset="0"/>
                <a:cs typeface="Times New Roman" panose="02020603050405020304" pitchFamily="18" charset="0"/>
              </a:rPr>
              <a:t>I</a:t>
            </a:r>
            <a:r>
              <a:rPr lang="en-US" sz="2400" dirty="0" smtClean="0">
                <a:ea typeface="Times New Roman" panose="02020603050405020304" pitchFamily="18" charset="0"/>
                <a:cs typeface="Times New Roman" panose="02020603050405020304" pitchFamily="18" charset="0"/>
              </a:rPr>
              <a:t>) NORMAL TAQSIMOTI QONUNIGA BO’YSUNADI DEGAN DASTLABKI TAXMINNI TANLASHIMIZ MUMKIN. NORMAL TAQSIMOT QONUNIDA EHTIMOLLAR ZICHLIGI QUYIDAGI KO’RINISHDA BO’LADI:</a:t>
            </a:r>
          </a:p>
          <a:p>
            <a:pPr indent="447675" algn="just">
              <a:spcAft>
                <a:spcPts val="0"/>
              </a:spcAft>
            </a:pPr>
            <a:endParaRPr lang="en-US" sz="2400" dirty="0" smtClean="0">
              <a:ea typeface="Times New Roman" panose="02020603050405020304" pitchFamily="18" charset="0"/>
              <a:cs typeface="Times New Roman" panose="02020603050405020304" pitchFamily="18" charset="0"/>
            </a:endParaRPr>
          </a:p>
          <a:p>
            <a:pPr indent="447675" algn="just">
              <a:spcAft>
                <a:spcPts val="0"/>
              </a:spcAft>
            </a:pPr>
            <a:endParaRPr lang="en-US" sz="2400" dirty="0" smtClean="0">
              <a:ea typeface="Times New Roman" panose="02020603050405020304" pitchFamily="18" charset="0"/>
              <a:cs typeface="Times New Roman" panose="02020603050405020304" pitchFamily="18" charset="0"/>
            </a:endParaRPr>
          </a:p>
          <a:p>
            <a:pPr>
              <a:spcAft>
                <a:spcPts val="0"/>
              </a:spcAft>
            </a:pPr>
            <a:r>
              <a:rPr lang="en-US" sz="2400" dirty="0" smtClean="0">
                <a:ea typeface="Times New Roman" panose="02020603050405020304" pitchFamily="18" charset="0"/>
                <a:cs typeface="Times New Roman" panose="02020603050405020304" pitchFamily="18" charset="0"/>
              </a:rPr>
              <a:t>BUNDA: </a:t>
            </a:r>
            <a:r>
              <a:rPr lang="ru-RU" sz="2400" dirty="0" smtClean="0">
                <a:ea typeface="Times New Roman" panose="02020603050405020304" pitchFamily="18" charset="0"/>
                <a:cs typeface="Times New Roman" panose="02020603050405020304" pitchFamily="18" charset="0"/>
                <a:sym typeface="Symbol" panose="05050102010706020507" pitchFamily="18" charset="2"/>
              </a:rPr>
              <a:t></a:t>
            </a:r>
            <a:r>
              <a:rPr lang="en-US" sz="2400" dirty="0" smtClean="0">
                <a:ea typeface="Times New Roman" panose="02020603050405020304" pitchFamily="18" charset="0"/>
                <a:cs typeface="Times New Roman" panose="02020603050405020304" pitchFamily="18" charset="0"/>
              </a:rPr>
              <a:t>  - O’RTACHA KVADRATIK CHETLANISH;</a:t>
            </a:r>
            <a:endParaRPr lang="ru-RU" sz="2400" dirty="0" smtClean="0">
              <a:ea typeface="Calibri" panose="020F0502020204030204" pitchFamily="34" charset="0"/>
              <a:cs typeface="Times New Roman" panose="02020603050405020304" pitchFamily="18" charset="0"/>
            </a:endParaRPr>
          </a:p>
          <a:p>
            <a:pPr>
              <a:spcAft>
                <a:spcPts val="0"/>
              </a:spcAft>
            </a:pPr>
            <a:r>
              <a:rPr lang="en-US" sz="2400" dirty="0" smtClean="0">
                <a:ea typeface="Times New Roman" panose="02020603050405020304" pitchFamily="18" charset="0"/>
                <a:cs typeface="Times New Roman" panose="02020603050405020304" pitchFamily="18" charset="0"/>
              </a:rPr>
              <a:t>                   - OG’ISHNING O’RTACHA ARIFMETIK QUYMATI;</a:t>
            </a:r>
            <a:endParaRPr lang="ru-RU" sz="2400" dirty="0" smtClean="0">
              <a:ea typeface="Calibri" panose="020F0502020204030204" pitchFamily="34" charset="0"/>
              <a:cs typeface="Times New Roman" panose="02020603050405020304" pitchFamily="18" charset="0"/>
            </a:endParaRPr>
          </a:p>
          <a:p>
            <a:pPr algn="just">
              <a:spcAft>
                <a:spcPts val="0"/>
              </a:spcAft>
            </a:pPr>
            <a:r>
              <a:rPr lang="en-US" sz="2400" dirty="0" smtClean="0">
                <a:ea typeface="Times New Roman" panose="02020603050405020304" pitchFamily="18" charset="0"/>
                <a:cs typeface="Times New Roman" panose="02020603050405020304" pitchFamily="18" charset="0"/>
              </a:rPr>
              <a:t>               </a:t>
            </a:r>
            <a:r>
              <a:rPr lang="en-US" sz="2400" i="1" dirty="0" smtClean="0">
                <a:ea typeface="Times New Roman" panose="02020603050405020304" pitchFamily="18" charset="0"/>
                <a:cs typeface="Times New Roman" panose="02020603050405020304" pitchFamily="18" charset="0"/>
              </a:rPr>
              <a:t>L</a:t>
            </a:r>
            <a:r>
              <a:rPr lang="en-US" sz="2400" i="1" baseline="-25000" dirty="0" smtClean="0">
                <a:ea typeface="Times New Roman" panose="02020603050405020304" pitchFamily="18" charset="0"/>
                <a:cs typeface="Times New Roman" panose="02020603050405020304" pitchFamily="18" charset="0"/>
              </a:rPr>
              <a:t>I</a:t>
            </a:r>
            <a:r>
              <a:rPr lang="en-US" sz="2400" dirty="0" smtClean="0">
                <a:ea typeface="Times New Roman" panose="02020603050405020304" pitchFamily="18" charset="0"/>
                <a:cs typeface="Times New Roman" panose="02020603050405020304" pitchFamily="18" charset="0"/>
              </a:rPr>
              <a:t> - HIMOYA ZONASINING TEGISHLI O’LCHAMGA MOS QIYMATI.</a:t>
            </a:r>
            <a:endParaRPr lang="ru-RU" sz="2000" dirty="0">
              <a:effectLst/>
              <a:ea typeface="Calibri" panose="020F0502020204030204" pitchFamily="34" charset="0"/>
              <a:cs typeface="Times New Roman" panose="02020603050405020304" pitchFamily="18" charset="0"/>
            </a:endParaRPr>
          </a:p>
        </p:txBody>
      </p:sp>
      <p:sp>
        <p:nvSpPr>
          <p:cNvPr id="9"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265098323"/>
              </p:ext>
            </p:extLst>
          </p:nvPr>
        </p:nvGraphicFramePr>
        <p:xfrm>
          <a:off x="5390761" y="3782281"/>
          <a:ext cx="3753240" cy="1032908"/>
        </p:xfrm>
        <a:graphic>
          <a:graphicData uri="http://schemas.openxmlformats.org/presentationml/2006/ole">
            <mc:AlternateContent xmlns:mc="http://schemas.openxmlformats.org/markup-compatibility/2006">
              <mc:Choice xmlns:v="urn:schemas-microsoft-com:vml" Requires="v">
                <p:oleObj spid="_x0000_s104462" name="Уравнение" r:id="rId3" imgW="1346200" imgH="469900" progId="Equation.3">
                  <p:embed/>
                </p:oleObj>
              </mc:Choice>
              <mc:Fallback>
                <p:oleObj name="Уравнение" r:id="rId3" imgW="1346200" imgH="4699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0761" y="3782281"/>
                        <a:ext cx="3753240" cy="1032908"/>
                      </a:xfrm>
                      <a:prstGeom prst="rect">
                        <a:avLst/>
                      </a:prstGeom>
                      <a:noFill/>
                    </p:spPr>
                  </p:pic>
                </p:oleObj>
              </mc:Fallback>
            </mc:AlternateContent>
          </a:graphicData>
        </a:graphic>
      </p:graphicFrame>
      <p:sp>
        <p:nvSpPr>
          <p:cNvPr id="11"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079506728"/>
              </p:ext>
            </p:extLst>
          </p:nvPr>
        </p:nvGraphicFramePr>
        <p:xfrm>
          <a:off x="1126788" y="4815189"/>
          <a:ext cx="301557" cy="532159"/>
        </p:xfrm>
        <a:graphic>
          <a:graphicData uri="http://schemas.openxmlformats.org/presentationml/2006/ole">
            <mc:AlternateContent xmlns:mc="http://schemas.openxmlformats.org/markup-compatibility/2006">
              <mc:Choice xmlns:v="urn:schemas-microsoft-com:vml" Requires="v">
                <p:oleObj spid="_x0000_s104463" name="Уравнение" r:id="rId5" imgW="114201" imgH="190335" progId="Equation.3">
                  <p:embed/>
                </p:oleObj>
              </mc:Choice>
              <mc:Fallback>
                <p:oleObj name="Уравнение" r:id="rId5" imgW="114201" imgH="190335"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6788" y="4815189"/>
                        <a:ext cx="301557" cy="532159"/>
                      </a:xfrm>
                      <a:prstGeom prst="rect">
                        <a:avLst/>
                      </a:prstGeom>
                      <a:noFill/>
                    </p:spPr>
                  </p:pic>
                </p:oleObj>
              </mc:Fallback>
            </mc:AlternateContent>
          </a:graphicData>
        </a:graphic>
      </p:graphicFrame>
    </p:spTree>
    <p:extLst>
      <p:ext uri="{BB962C8B-B14F-4D97-AF65-F5344CB8AC3E}">
        <p14:creationId xmlns:p14="http://schemas.microsoft.com/office/powerpoint/2010/main" val="3543256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21531" y="62510"/>
            <a:ext cx="11047379" cy="3231654"/>
          </a:xfrm>
          <a:prstGeom prst="rect">
            <a:avLst/>
          </a:prstGeom>
        </p:spPr>
        <p:txBody>
          <a:bodyPr wrap="square">
            <a:spAutoFit/>
          </a:bodyPr>
          <a:lstStyle/>
          <a:p>
            <a:r>
              <a:rPr lang="en-US" sz="2800" dirty="0" smtClean="0"/>
              <a:t>HIMOYA ZONASINING CHETLANISH O’RTACHA ARIFMETIK QIYMATI QUYIDAGICHA ANIQLANADI:</a:t>
            </a:r>
          </a:p>
          <a:p>
            <a:endParaRPr lang="en-US" dirty="0" smtClean="0"/>
          </a:p>
          <a:p>
            <a:r>
              <a:rPr lang="en-US" sz="2800" dirty="0" smtClean="0"/>
              <a:t>BUNDA:   N - O’LCHOVLAR SONI.</a:t>
            </a:r>
          </a:p>
          <a:p>
            <a:r>
              <a:rPr lang="en-US" sz="2800" dirty="0" smtClean="0"/>
              <a:t>O`RTACHA KVADRATIK OG’ISH QUYIDAGI FORMULADAN ANIQLANADI:</a:t>
            </a:r>
          </a:p>
          <a:p>
            <a:endParaRPr lang="en-US" dirty="0" smtClean="0"/>
          </a:p>
          <a:p>
            <a:endParaRPr lang="en-US" sz="2800" dirty="0"/>
          </a:p>
          <a:p>
            <a:r>
              <a:rPr lang="en-US" sz="2800" dirty="0" smtClean="0"/>
              <a:t>BUNDA:                                   - GURUHLARDAGI O’LCHOVLAR SONI.</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59362164"/>
              </p:ext>
            </p:extLst>
          </p:nvPr>
        </p:nvGraphicFramePr>
        <p:xfrm>
          <a:off x="3842426" y="381861"/>
          <a:ext cx="2003898" cy="1091011"/>
        </p:xfrm>
        <a:graphic>
          <a:graphicData uri="http://schemas.openxmlformats.org/presentationml/2006/ole">
            <mc:AlternateContent xmlns:mc="http://schemas.openxmlformats.org/markup-compatibility/2006">
              <mc:Choice xmlns:v="urn:schemas-microsoft-com:vml" Requires="v">
                <p:oleObj spid="_x0000_s105489" name="Уравнение" r:id="rId3" imgW="634725" imgH="622030" progId="Equation.3">
                  <p:embed/>
                </p:oleObj>
              </mc:Choice>
              <mc:Fallback>
                <p:oleObj name="Уравнение" r:id="rId3" imgW="634725" imgH="62203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2426" y="381861"/>
                        <a:ext cx="2003898" cy="1091011"/>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223110627"/>
              </p:ext>
            </p:extLst>
          </p:nvPr>
        </p:nvGraphicFramePr>
        <p:xfrm>
          <a:off x="3093395" y="1990296"/>
          <a:ext cx="4702819" cy="888643"/>
        </p:xfrm>
        <a:graphic>
          <a:graphicData uri="http://schemas.openxmlformats.org/presentationml/2006/ole">
            <mc:AlternateContent xmlns:mc="http://schemas.openxmlformats.org/markup-compatibility/2006">
              <mc:Choice xmlns:v="urn:schemas-microsoft-com:vml" Requires="v">
                <p:oleObj spid="_x0000_s105490" name="Уравнение" r:id="rId5" imgW="2705100" imgH="469900" progId="Equation.3">
                  <p:embed/>
                </p:oleObj>
              </mc:Choice>
              <mc:Fallback>
                <p:oleObj name="Уравнение" r:id="rId5" imgW="2705100" imgH="469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93395" y="1990296"/>
                        <a:ext cx="4702819" cy="888643"/>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964450615"/>
              </p:ext>
            </p:extLst>
          </p:nvPr>
        </p:nvGraphicFramePr>
        <p:xfrm>
          <a:off x="1974713" y="2747590"/>
          <a:ext cx="1682886" cy="522275"/>
        </p:xfrm>
        <a:graphic>
          <a:graphicData uri="http://schemas.openxmlformats.org/presentationml/2006/ole">
            <mc:AlternateContent xmlns:mc="http://schemas.openxmlformats.org/markup-compatibility/2006">
              <mc:Choice xmlns:v="urn:schemas-microsoft-com:vml" Requires="v">
                <p:oleObj spid="_x0000_s105491" name="Уравнение" r:id="rId7" imgW="736600" imgH="228600" progId="Equation.3">
                  <p:embed/>
                </p:oleObj>
              </mc:Choice>
              <mc:Fallback>
                <p:oleObj name="Уравнение" r:id="rId7" imgW="736600" imgH="2286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74713" y="2747590"/>
                        <a:ext cx="1682886" cy="522275"/>
                      </a:xfrm>
                      <a:prstGeom prst="rect">
                        <a:avLst/>
                      </a:prstGeom>
                      <a:noFill/>
                    </p:spPr>
                  </p:pic>
                </p:oleObj>
              </mc:Fallback>
            </mc:AlternateContent>
          </a:graphicData>
        </a:graphic>
      </p:graphicFrame>
      <p:sp>
        <p:nvSpPr>
          <p:cNvPr id="10" name="Прямоугольник 9"/>
          <p:cNvSpPr/>
          <p:nvPr/>
        </p:nvSpPr>
        <p:spPr>
          <a:xfrm>
            <a:off x="411803" y="3144639"/>
            <a:ext cx="11057107" cy="2246769"/>
          </a:xfrm>
          <a:prstGeom prst="rect">
            <a:avLst/>
          </a:prstGeom>
        </p:spPr>
        <p:txBody>
          <a:bodyPr wrap="square">
            <a:spAutoFit/>
          </a:bodyPr>
          <a:lstStyle/>
          <a:p>
            <a:pPr algn="just"/>
            <a:r>
              <a:rPr lang="en-US" sz="2800" dirty="0" smtClean="0">
                <a:ea typeface="Times New Roman" panose="02020603050405020304" pitchFamily="18" charset="0"/>
              </a:rPr>
              <a:t>KO’P SONLI O’LCHOVLAR (100 VA UNDAN KATTA) BILAN  ISHLANGANDA STATIK QATOR TUZILADI. BUNING UCHUN BUTUN HATOLIKLAR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rPr>
              <a:t>L</a:t>
            </a:r>
            <a:r>
              <a:rPr lang="en-US" sz="2800" baseline="-25000" dirty="0" smtClean="0">
                <a:ea typeface="Times New Roman" panose="02020603050405020304" pitchFamily="18" charset="0"/>
              </a:rPr>
              <a:t>I</a:t>
            </a:r>
            <a:r>
              <a:rPr lang="en-US" sz="2800" dirty="0" smtClean="0">
                <a:ea typeface="Times New Roman" panose="02020603050405020304" pitchFamily="18" charset="0"/>
              </a:rPr>
              <a:t>) O’ZGARISHI DIAPAZONI GURUHLARGA BO’LINADI VA HAR BIR I - GURUHGA  KIRUVCHI O’LCHOV QIYMATLARI SONI (M</a:t>
            </a:r>
            <a:r>
              <a:rPr lang="en-US" sz="2800" baseline="-25000" dirty="0" smtClean="0">
                <a:ea typeface="Times New Roman" panose="02020603050405020304" pitchFamily="18" charset="0"/>
              </a:rPr>
              <a:t>I</a:t>
            </a:r>
            <a:r>
              <a:rPr lang="en-US" sz="2800" dirty="0" smtClean="0">
                <a:ea typeface="Times New Roman" panose="02020603050405020304" pitchFamily="18" charset="0"/>
              </a:rPr>
              <a:t>) SANALADI. HAR BIR GURUHGA MOS KELUVCHI CHASTOTA                            IFODASI BILAN ANIQLANADI</a:t>
            </a:r>
            <a:endParaRPr lang="ru-RU" sz="2800" dirty="0"/>
          </a:p>
        </p:txBody>
      </p:sp>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713117358"/>
              </p:ext>
            </p:extLst>
          </p:nvPr>
        </p:nvGraphicFramePr>
        <p:xfrm>
          <a:off x="2003897" y="4721429"/>
          <a:ext cx="1654414" cy="920414"/>
        </p:xfrm>
        <a:graphic>
          <a:graphicData uri="http://schemas.openxmlformats.org/presentationml/2006/ole">
            <mc:AlternateContent xmlns:mc="http://schemas.openxmlformats.org/markup-compatibility/2006">
              <mc:Choice xmlns:v="urn:schemas-microsoft-com:vml" Requires="v">
                <p:oleObj spid="_x0000_s105492" name="Уравнение" r:id="rId9" imgW="622030" imgH="406224" progId="Equation.3">
                  <p:embed/>
                </p:oleObj>
              </mc:Choice>
              <mc:Fallback>
                <p:oleObj name="Уравнение" r:id="rId9" imgW="622030" imgH="406224"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03897" y="4721429"/>
                        <a:ext cx="1654414" cy="920414"/>
                      </a:xfrm>
                      <a:prstGeom prst="rect">
                        <a:avLst/>
                      </a:prstGeom>
                      <a:noFill/>
                    </p:spPr>
                  </p:pic>
                </p:oleObj>
              </mc:Fallback>
            </mc:AlternateContent>
          </a:graphicData>
        </a:graphic>
      </p:graphicFrame>
    </p:spTree>
    <p:extLst>
      <p:ext uri="{BB962C8B-B14F-4D97-AF65-F5344CB8AC3E}">
        <p14:creationId xmlns:p14="http://schemas.microsoft.com/office/powerpoint/2010/main" val="2155293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65890" y="75095"/>
            <a:ext cx="11348936" cy="4154984"/>
          </a:xfrm>
          <a:prstGeom prst="rect">
            <a:avLst/>
          </a:prstGeom>
        </p:spPr>
        <p:txBody>
          <a:bodyPr wrap="square">
            <a:spAutoFit/>
          </a:bodyPr>
          <a:lstStyle/>
          <a:p>
            <a:pPr indent="447675" algn="just">
              <a:spcAft>
                <a:spcPts val="0"/>
              </a:spcAft>
            </a:pPr>
            <a:r>
              <a:rPr lang="en-US" sz="2400" dirty="0" smtClean="0">
                <a:ea typeface="Times New Roman" panose="02020603050405020304" pitchFamily="18" charset="0"/>
                <a:cs typeface="Times New Roman" panose="02020603050405020304" pitchFamily="18" charset="0"/>
              </a:rPr>
              <a:t>STATISTIK QATORNI GRAFIK KO’RINISHDA BERISH UCHUN GISTOGRAMMA QURILADI. GISTOGRAMMA QURISH UCHUN ABTSISSA O’QIDA GURUH O’LCHAMLARI OLINADI VA SHU O’LCHAMLARGA TO’G’RI TO’RTBURCHAKLAR QURILADI.  HAR BIR GURUHGA MOS CHASTOTANI (RI) TO’RTBURCHAK ASOSI (GURUH O’LCHAMI) GA BO’LISH BILAN TO’G’RI TO’RTBURCHAKNING BALANDLIGI  TOPILADI.  BUNING NATIJASIDA HAR BIR GURUHGA TEGISHLI TO’RTBURCHAK YUZASI SHU GURUH CHASTOTASIGA TENG,  HAMMA TO’G’RI TO’RTBURCHAKLAR  YUZASI  YIG’INDASI ESA BIRGA TENG BO’LADI.</a:t>
            </a:r>
            <a:endParaRPr lang="ru-RU" sz="2400" dirty="0" smtClean="0">
              <a:ea typeface="Calibri" panose="020F0502020204030204" pitchFamily="34" charset="0"/>
              <a:cs typeface="Times New Roman" panose="02020603050405020304" pitchFamily="18" charset="0"/>
            </a:endParaRPr>
          </a:p>
          <a:p>
            <a:pPr indent="447675" algn="just">
              <a:spcAft>
                <a:spcPts val="0"/>
              </a:spcAft>
            </a:pPr>
            <a:r>
              <a:rPr lang="en-US" sz="2400" dirty="0" smtClean="0">
                <a:ea typeface="Times New Roman" panose="02020603050405020304" pitchFamily="18" charset="0"/>
                <a:cs typeface="Times New Roman" panose="02020603050405020304" pitchFamily="18" charset="0"/>
              </a:rPr>
              <a:t>HIMOYA ZONASI HATOLIGI NORMAL TAQSIMOT QONUNIYATIGA  BO’YSUNADI  DEGAN DASTLABKI TAXMINNI QABUL YOKI RAD QILMOQ UCHUN, NAZARIY VA STATISTIK TAQSIMOTLARNING MUVOFIQLIGI  </a:t>
            </a:r>
            <a:r>
              <a:rPr lang="ru-RU" sz="2400" dirty="0" smtClean="0">
                <a:ea typeface="Times New Roman" panose="02020603050405020304" pitchFamily="18" charset="0"/>
                <a:cs typeface="Times New Roman" panose="02020603050405020304" pitchFamily="18" charset="0"/>
                <a:sym typeface="Symbol" panose="05050102010706020507" pitchFamily="18" charset="2"/>
              </a:rPr>
              <a:t></a:t>
            </a:r>
            <a:r>
              <a:rPr lang="en-US" sz="2400" baseline="30000" dirty="0" smtClean="0">
                <a:ea typeface="Times New Roman" panose="02020603050405020304" pitchFamily="18" charset="0"/>
                <a:cs typeface="Times New Roman" panose="02020603050405020304" pitchFamily="18" charset="0"/>
              </a:rPr>
              <a:t>2</a:t>
            </a:r>
            <a:r>
              <a:rPr lang="en-US" sz="2400" dirty="0" smtClean="0">
                <a:ea typeface="Times New Roman" panose="02020603050405020304" pitchFamily="18" charset="0"/>
                <a:cs typeface="Times New Roman" panose="02020603050405020304" pitchFamily="18" charset="0"/>
              </a:rPr>
              <a:t> (PIRSON) MEZONI BILAN TEKSHIRILADI [10].</a:t>
            </a:r>
            <a:endParaRPr lang="ru-RU" sz="2400" dirty="0" smtClean="0">
              <a:ea typeface="Calibri" panose="020F0502020204030204" pitchFamily="34" charset="0"/>
              <a:cs typeface="Times New Roman" panose="02020603050405020304" pitchFamily="18" charset="0"/>
            </a:endParaRPr>
          </a:p>
          <a:p>
            <a:pPr indent="447675" algn="just">
              <a:spcAft>
                <a:spcPts val="0"/>
              </a:spcAft>
            </a:pPr>
            <a:r>
              <a:rPr lang="en-US" sz="2400" dirty="0" smtClean="0">
                <a:ea typeface="Times New Roman" panose="02020603050405020304" pitchFamily="18" charset="0"/>
                <a:cs typeface="Times New Roman" panose="02020603050405020304" pitchFamily="18" charset="0"/>
              </a:rPr>
              <a:t>MUVOFIQLIK MEZONI QUYIDAGI FORMULADAN HISOBLANADI:</a:t>
            </a:r>
            <a:endParaRPr lang="ru-RU" sz="2400" dirty="0">
              <a:effectLst/>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91720901"/>
              </p:ext>
            </p:extLst>
          </p:nvPr>
        </p:nvGraphicFramePr>
        <p:xfrm>
          <a:off x="3919705" y="4006341"/>
          <a:ext cx="3346855" cy="1010576"/>
        </p:xfrm>
        <a:graphic>
          <a:graphicData uri="http://schemas.openxmlformats.org/presentationml/2006/ole">
            <mc:AlternateContent xmlns:mc="http://schemas.openxmlformats.org/markup-compatibility/2006">
              <mc:Choice xmlns:v="urn:schemas-microsoft-com:vml" Requires="v">
                <p:oleObj spid="_x0000_s106500" name="Уравнение" r:id="rId3" imgW="1384300" imgH="457200" progId="Equation.3">
                  <p:embed/>
                </p:oleObj>
              </mc:Choice>
              <mc:Fallback>
                <p:oleObj name="Уравнение" r:id="rId3" imgW="13843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9705" y="4006341"/>
                        <a:ext cx="3346855" cy="1010576"/>
                      </a:xfrm>
                      <a:prstGeom prst="rect">
                        <a:avLst/>
                      </a:prstGeom>
                      <a:noFill/>
                    </p:spPr>
                  </p:pic>
                </p:oleObj>
              </mc:Fallback>
            </mc:AlternateContent>
          </a:graphicData>
        </a:graphic>
      </p:graphicFrame>
      <p:sp>
        <p:nvSpPr>
          <p:cNvPr id="6" name="Прямоугольник 5"/>
          <p:cNvSpPr/>
          <p:nvPr/>
        </p:nvSpPr>
        <p:spPr>
          <a:xfrm>
            <a:off x="930071" y="5150549"/>
            <a:ext cx="9760628" cy="461665"/>
          </a:xfrm>
          <a:prstGeom prst="rect">
            <a:avLst/>
          </a:prstGeom>
        </p:spPr>
        <p:txBody>
          <a:bodyPr wrap="square">
            <a:spAutoFit/>
          </a:bodyPr>
          <a:lstStyle/>
          <a:p>
            <a:pPr>
              <a:spcAft>
                <a:spcPts val="0"/>
              </a:spcAft>
            </a:pPr>
            <a:r>
              <a:rPr lang="en-US" sz="2400" dirty="0" smtClean="0">
                <a:ea typeface="Times New Roman" panose="02020603050405020304" pitchFamily="18" charset="0"/>
                <a:cs typeface="Times New Roman" panose="02020603050405020304" pitchFamily="18" charset="0"/>
              </a:rPr>
              <a:t>BU YERDA:  K  - GURUHLAR SONI;       P</a:t>
            </a:r>
            <a:r>
              <a:rPr lang="en-US" sz="2400" baseline="-25000" dirty="0" smtClean="0">
                <a:ea typeface="Times New Roman" panose="02020603050405020304" pitchFamily="18" charset="0"/>
                <a:cs typeface="Times New Roman" panose="02020603050405020304" pitchFamily="18" charset="0"/>
              </a:rPr>
              <a:t>I</a:t>
            </a:r>
            <a:r>
              <a:rPr lang="en-US" sz="2400" dirty="0" smtClean="0">
                <a:ea typeface="Times New Roman" panose="02020603050405020304" pitchFamily="18" charset="0"/>
                <a:cs typeface="Times New Roman" panose="02020603050405020304" pitchFamily="18" charset="0"/>
              </a:rPr>
              <a:t> – YUQORIDAGI FORMULADAN TOPILADI.</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85447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01557" y="262637"/>
            <a:ext cx="11322996" cy="2677656"/>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MUVOFIQLIK O’LCHOVINING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O’ZI HAM TASODIFIY MIQDOR BO’LIB, UNING TAQSIMOTI  TAQSIMOT  "ERKINLIK  DARAJASI" DEB ATALADIGAN SON (R) GA BOG’LIQ</a:t>
            </a:r>
            <a:endParaRPr lang="ru-RU" sz="2800" dirty="0" smtClean="0">
              <a:ea typeface="Calibri" panose="020F0502020204030204" pitchFamily="34" charset="0"/>
              <a:cs typeface="Times New Roman" panose="02020603050405020304" pitchFamily="18" charset="0"/>
            </a:endParaRPr>
          </a:p>
          <a:p>
            <a:pPr>
              <a:spcAft>
                <a:spcPts val="0"/>
              </a:spcAft>
            </a:pPr>
            <a:r>
              <a:rPr lang="en-US" sz="2800" dirty="0" smtClean="0">
                <a:ea typeface="Times New Roman" panose="02020603050405020304" pitchFamily="18" charset="0"/>
                <a:cs typeface="Times New Roman" panose="02020603050405020304" pitchFamily="18" charset="0"/>
              </a:rPr>
              <a:t>                      R = R - S                     (3.20)</a:t>
            </a:r>
            <a:endParaRPr lang="ru-RU" sz="2800" dirty="0" smtClean="0">
              <a:ea typeface="Calibri" panose="020F0502020204030204" pitchFamily="34"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BU YERDA:  S  - CHASTOTA P</a:t>
            </a:r>
            <a:r>
              <a:rPr lang="en-US" sz="2800" baseline="-25000" dirty="0" smtClean="0">
                <a:ea typeface="Times New Roman" panose="02020603050405020304" pitchFamily="18" charset="0"/>
                <a:cs typeface="Times New Roman" panose="02020603050405020304" pitchFamily="18" charset="0"/>
              </a:rPr>
              <a:t>I</a:t>
            </a:r>
            <a:r>
              <a:rPr lang="en-US" sz="2800" baseline="30000" dirty="0" smtClean="0">
                <a:ea typeface="Times New Roman" panose="02020603050405020304" pitchFamily="18" charset="0"/>
                <a:cs typeface="Times New Roman" panose="02020603050405020304" pitchFamily="18" charset="0"/>
              </a:rPr>
              <a:t>*</a:t>
            </a:r>
            <a:r>
              <a:rPr lang="en-US" sz="2800" dirty="0" smtClean="0">
                <a:ea typeface="Times New Roman" panose="02020603050405020304" pitchFamily="18" charset="0"/>
                <a:cs typeface="Times New Roman" panose="02020603050405020304" pitchFamily="18" charset="0"/>
              </a:rPr>
              <a:t> GA QO’YILADIGAN ERKINLIK SHARTLARI SONI.</a:t>
            </a:r>
            <a:endParaRPr lang="ru-RU" sz="2800" dirty="0" smtClean="0">
              <a:ea typeface="Calibri" panose="020F0502020204030204" pitchFamily="34"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BIZNING HOLDA UCHTA SHART (S=3) BAJARILISHI TALAB ETILADI:</a:t>
            </a:r>
            <a:endParaRPr lang="ru-RU" sz="2800" dirty="0">
              <a:effectLst/>
              <a:ea typeface="Calibri" panose="020F0502020204030204" pitchFamily="34" charset="0"/>
              <a:cs typeface="Times New Roman" panose="02020603050405020304" pitchFamily="18" charset="0"/>
            </a:endParaRPr>
          </a:p>
        </p:txBody>
      </p:sp>
      <p:sp>
        <p:nvSpPr>
          <p:cNvPr id="4" name="Прямоугольник 3"/>
          <p:cNvSpPr/>
          <p:nvPr/>
        </p:nvSpPr>
        <p:spPr>
          <a:xfrm>
            <a:off x="301557" y="2758430"/>
            <a:ext cx="11322996" cy="2831544"/>
          </a:xfrm>
          <a:prstGeom prst="rect">
            <a:avLst/>
          </a:prstGeom>
        </p:spPr>
        <p:txBody>
          <a:bodyPr wrap="square">
            <a:spAutoFit/>
          </a:bodyPr>
          <a:lstStyle/>
          <a:p>
            <a:pPr algn="just">
              <a:lnSpc>
                <a:spcPct val="150000"/>
              </a:lnSpc>
            </a:pPr>
            <a:r>
              <a:rPr lang="en-US" sz="2800" dirty="0" smtClean="0"/>
              <a:t>A)                            ;  CHASTOTALAR YIG’INDISI BIRGA TENG. BU SHART DOIM QO’YILADI.</a:t>
            </a:r>
          </a:p>
          <a:p>
            <a:pPr algn="just">
              <a:spcBef>
                <a:spcPts val="1200"/>
              </a:spcBef>
            </a:pPr>
            <a:r>
              <a:rPr lang="en-US" sz="2800" dirty="0" smtClean="0"/>
              <a:t>B)                     NAZARIY TAQSIMOTNI SHUNDAY TANLASHIMIZ KERAKKI,  MATEMATIK KUTILISH  VA  STATISTIK  OG’ISHNING  O’RTACHA ARIFMETIK QIYMATI TENG BO’LSIN.</a:t>
            </a:r>
          </a:p>
          <a:p>
            <a:pPr algn="just">
              <a:lnSpc>
                <a:spcPct val="150000"/>
              </a:lnSpc>
            </a:pPr>
            <a:r>
              <a:rPr lang="en-US" sz="2800" dirty="0" smtClean="0"/>
              <a:t>V)                                NAZARIY VA  STATISTIK  DISPERSIYALAR  TO’G’RI  KELISHI SHARTI.</a:t>
            </a:r>
            <a:endParaRPr lang="en-US"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111600643"/>
              </p:ext>
            </p:extLst>
          </p:nvPr>
        </p:nvGraphicFramePr>
        <p:xfrm>
          <a:off x="1186773" y="2710742"/>
          <a:ext cx="1264596" cy="885218"/>
        </p:xfrm>
        <a:graphic>
          <a:graphicData uri="http://schemas.openxmlformats.org/presentationml/2006/ole">
            <mc:AlternateContent xmlns:mc="http://schemas.openxmlformats.org/markup-compatibility/2006">
              <mc:Choice xmlns:v="urn:schemas-microsoft-com:vml" Requires="v">
                <p:oleObj spid="_x0000_s107530" name="Уравнение" r:id="rId3" imgW="634725" imgH="444307" progId="Equation.3">
                  <p:embed/>
                </p:oleObj>
              </mc:Choice>
              <mc:Fallback>
                <p:oleObj name="Уравнение" r:id="rId3" imgW="634725"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6773" y="2710742"/>
                        <a:ext cx="1264596" cy="885218"/>
                      </a:xfrm>
                      <a:prstGeom prst="rect">
                        <a:avLst/>
                      </a:prstGeom>
                      <a:no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850639020"/>
              </p:ext>
            </p:extLst>
          </p:nvPr>
        </p:nvGraphicFramePr>
        <p:xfrm>
          <a:off x="768484" y="3377034"/>
          <a:ext cx="1264597" cy="750184"/>
        </p:xfrm>
        <a:graphic>
          <a:graphicData uri="http://schemas.openxmlformats.org/presentationml/2006/ole">
            <mc:AlternateContent xmlns:mc="http://schemas.openxmlformats.org/markup-compatibility/2006">
              <mc:Choice xmlns:v="urn:schemas-microsoft-com:vml" Requires="v">
                <p:oleObj spid="_x0000_s107531" name="Уравнение" r:id="rId5" imgW="748975" imgH="444307" progId="Equation.3">
                  <p:embed/>
                </p:oleObj>
              </mc:Choice>
              <mc:Fallback>
                <p:oleObj name="Уравнение" r:id="rId5" imgW="748975" imgH="444307"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8484" y="3377034"/>
                        <a:ext cx="1264597" cy="750184"/>
                      </a:xfrm>
                      <a:prstGeom prst="rect">
                        <a:avLst/>
                      </a:prstGeom>
                      <a:noFill/>
                    </p:spPr>
                  </p:pic>
                </p:oleObj>
              </mc:Fallback>
            </mc:AlternateContent>
          </a:graphicData>
        </a:graphic>
      </p:graphicFrame>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4253221899"/>
              </p:ext>
            </p:extLst>
          </p:nvPr>
        </p:nvGraphicFramePr>
        <p:xfrm>
          <a:off x="690662" y="4782885"/>
          <a:ext cx="2006193" cy="807089"/>
        </p:xfrm>
        <a:graphic>
          <a:graphicData uri="http://schemas.openxmlformats.org/presentationml/2006/ole">
            <mc:AlternateContent xmlns:mc="http://schemas.openxmlformats.org/markup-compatibility/2006">
              <mc:Choice xmlns:v="urn:schemas-microsoft-com:vml" Requires="v">
                <p:oleObj spid="_x0000_s107532" name="Уравнение" r:id="rId7" imgW="1104900" imgH="444500" progId="Equation.3">
                  <p:embed/>
                </p:oleObj>
              </mc:Choice>
              <mc:Fallback>
                <p:oleObj name="Уравнение" r:id="rId7" imgW="1104900" imgH="4445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0662" y="4782885"/>
                        <a:ext cx="2006193" cy="807089"/>
                      </a:xfrm>
                      <a:prstGeom prst="rect">
                        <a:avLst/>
                      </a:prstGeom>
                      <a:noFill/>
                    </p:spPr>
                  </p:pic>
                </p:oleObj>
              </mc:Fallback>
            </mc:AlternateContent>
          </a:graphicData>
        </a:graphic>
      </p:graphicFrame>
    </p:spTree>
    <p:extLst>
      <p:ext uri="{BB962C8B-B14F-4D97-AF65-F5344CB8AC3E}">
        <p14:creationId xmlns:p14="http://schemas.microsoft.com/office/powerpoint/2010/main" val="36507127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50197" y="87909"/>
            <a:ext cx="11040892" cy="5693866"/>
          </a:xfrm>
          <a:prstGeom prst="rect">
            <a:avLst/>
          </a:prstGeom>
        </p:spPr>
        <p:txBody>
          <a:bodyPr wrap="square">
            <a:spAutoFit/>
          </a:bodyPr>
          <a:lstStyle/>
          <a:p>
            <a:pPr indent="447675" algn="just">
              <a:spcAft>
                <a:spcPts val="0"/>
              </a:spcAft>
            </a:pPr>
            <a:r>
              <a:rPr lang="en-US" sz="2800" dirty="0" smtClean="0">
                <a:ea typeface="Times New Roman" panose="02020603050405020304" pitchFamily="18" charset="0"/>
                <a:cs typeface="Times New Roman" panose="02020603050405020304" pitchFamily="18" charset="0"/>
              </a:rPr>
              <a:t>MUVOFIQLIK O’LCHOVI QIYMATI FAQAT TASODIFIY SABABLAR HISOBIGA TAJRIBA NATIJASIDA  (3.19-FORMULA YORDAMIDA) HISOBLANGAN QIYMATIDAN KICHIK BO’LMASLIK EHTIMOLI - R. MUVOFIQLIK O’LCHOVINING TAQSIMOT QONUNI  UCHUN  MAXSUS  JADVAL  TUZILGAN (ILOVADAGI 2 - JADVAL).</a:t>
            </a:r>
            <a:endParaRPr lang="ru-RU" sz="2800" dirty="0" smtClean="0">
              <a:ea typeface="Calibri" panose="020F0502020204030204" pitchFamily="34" charset="0"/>
              <a:cs typeface="Times New Roman" panose="02020603050405020304" pitchFamily="18" charset="0"/>
            </a:endParaRPr>
          </a:p>
          <a:p>
            <a:pPr indent="447675" algn="just">
              <a:spcAft>
                <a:spcPts val="0"/>
              </a:spcAft>
            </a:pPr>
            <a:r>
              <a:rPr lang="en-US" sz="2800" dirty="0" smtClean="0">
                <a:ea typeface="Times New Roman" panose="02020603050405020304" pitchFamily="18" charset="0"/>
                <a:cs typeface="Times New Roman" panose="02020603050405020304" pitchFamily="18" charset="0"/>
              </a:rPr>
              <a:t>BU JADVALDAN  HAR  QAYSI  QIYMATI VA "ERKINLIK DARAJASI" SONI (R) GA MOS - P EHTIMOLLIKNI TOPISH MUMKIN. R EHTIMOLLIGI JUDA KICHKINA BO’LSA, YA’NI  MUVOFIQLIK  O’LCHOVI QIYMATI, FAQAT TASODIFIY SABABLAR HISOBIGA TAJRIBA NATIJASIDAN HISOBLANGAN QIYMATIDAN KICHIK  BO’LMASLIGI  AMALDA  SODIR BO’LMAYDIGAN XODISA BO’LGANDA, TAJRIBA NATIJASI TAXMINIMIZGA ZID BO’LADI.  BU HOLDA TAXMINIMIZ BO’YICHA TANLAGAN NORMAL TAQSIMOTIMIZDAN VOZ KECHAMIZ VA TAJRIBA NATIJALARI ASOSIDA YANGI  TAQSIMOT  QONUNINI  TANLAB (YANGI TAXMIN), YANA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baseline="30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MEZONI BILAN TEKSHIRAMIZ.</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81136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518808" y="301719"/>
            <a:ext cx="10911191" cy="3539430"/>
          </a:xfrm>
          <a:prstGeom prst="rect">
            <a:avLst/>
          </a:prstGeom>
        </p:spPr>
        <p:txBody>
          <a:bodyPr wrap="square">
            <a:spAutoFit/>
          </a:bodyPr>
          <a:lstStyle/>
          <a:p>
            <a:pPr algn="just"/>
            <a:r>
              <a:rPr lang="en-US" sz="2800" dirty="0" err="1">
                <a:ea typeface="Times New Roman" panose="02020603050405020304" pitchFamily="18" charset="0"/>
                <a:cs typeface="Times New Roman" panose="02020603050405020304" pitchFamily="18" charset="0"/>
              </a:rPr>
              <a:t>Agarda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kultivator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organi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harakatidagi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xatolik</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l</a:t>
            </a:r>
            <a:r>
              <a:rPr lang="en-US" sz="2800" baseline="-25000" dirty="0">
                <a:ea typeface="Times New Roman" panose="02020603050405020304" pitchFamily="18" charset="0"/>
                <a:cs typeface="Times New Roman" panose="02020603050405020304" pitchFamily="18" charset="0"/>
              </a:rPr>
              <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xaqiqatda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taxminimizdagidek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qonuniga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bo’ysunsa</a:t>
            </a:r>
            <a:r>
              <a:rPr lang="en-US" sz="2800" dirty="0">
                <a:ea typeface="Times New Roman" panose="02020603050405020304" pitchFamily="18" charset="0"/>
                <a:cs typeface="Times New Roman" panose="02020603050405020304" pitchFamily="18" charset="0"/>
              </a:rPr>
              <a:t>,  R </a:t>
            </a:r>
            <a:r>
              <a:rPr lang="en-US" sz="2800" dirty="0" err="1">
                <a:ea typeface="Times New Roman" panose="02020603050405020304" pitchFamily="18" charset="0"/>
                <a:cs typeface="Times New Roman" panose="02020603050405020304" pitchFamily="18" charset="0"/>
              </a:rPr>
              <a:t>ehtimolligi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odatda</a:t>
            </a:r>
            <a:r>
              <a:rPr lang="en-US" sz="2800" dirty="0">
                <a:ea typeface="Times New Roman" panose="02020603050405020304" pitchFamily="18" charset="0"/>
                <a:cs typeface="Times New Roman" panose="02020603050405020304" pitchFamily="18" charset="0"/>
              </a:rPr>
              <a:t> R &gt; 0,1).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nazariy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taqsimotlar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juz’iy</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qaralib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tasodifiy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sabablar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hosil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bo’lgan</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aytsa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holda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himoya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zonasining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ekin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shikactlanishi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ehtimolini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ruxsat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oshmasligini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ta’minlaydigan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o’tamiz</a:t>
            </a:r>
            <a:r>
              <a:rPr lang="en-US" sz="2800" dirty="0">
                <a:ea typeface="Times New Roman" panose="02020603050405020304" pitchFamily="18" charset="0"/>
                <a:cs typeface="Times New Roman" panose="02020603050405020304" pitchFamily="18" charset="0"/>
              </a:rPr>
              <a:t>.</a:t>
            </a:r>
            <a:endParaRPr lang="ru-RU" sz="2800" dirty="0">
              <a:ea typeface="Calibri" panose="020F0502020204030204" pitchFamily="34" charset="0"/>
              <a:cs typeface="Times New Roman" panose="02020603050405020304" pitchFamily="18" charset="0"/>
            </a:endParaRPr>
          </a:p>
          <a:p>
            <a:r>
              <a:rPr lang="en-US" sz="2800" dirty="0">
                <a:ea typeface="Times New Roman" panose="02020603050405020304" pitchFamily="18" charset="0"/>
              </a:rPr>
              <a:t>                                                     </a:t>
            </a:r>
            <a:r>
              <a:rPr lang="ru-RU" sz="2800" dirty="0">
                <a:ea typeface="Times New Roman" panose="02020603050405020304" pitchFamily="18" charset="0"/>
              </a:rPr>
              <a:t>8-jadval</a:t>
            </a:r>
            <a:endParaRPr lang="ru-RU" sz="2800" dirty="0"/>
          </a:p>
        </p:txBody>
      </p:sp>
      <p:graphicFrame>
        <p:nvGraphicFramePr>
          <p:cNvPr id="6" name="Таблица 5"/>
          <p:cNvGraphicFramePr>
            <a:graphicFrameLocks noGrp="1"/>
          </p:cNvGraphicFramePr>
          <p:nvPr>
            <p:extLst>
              <p:ext uri="{D42A27DB-BD31-4B8C-83A1-F6EECF244321}">
                <p14:modId xmlns:p14="http://schemas.microsoft.com/office/powerpoint/2010/main" val="2024841827"/>
              </p:ext>
            </p:extLst>
          </p:nvPr>
        </p:nvGraphicFramePr>
        <p:xfrm>
          <a:off x="1404110" y="4041498"/>
          <a:ext cx="8595922" cy="1280160"/>
        </p:xfrm>
        <a:graphic>
          <a:graphicData uri="http://schemas.openxmlformats.org/drawingml/2006/table">
            <a:tbl>
              <a:tblPr/>
              <a:tblGrid>
                <a:gridCol w="884742"/>
                <a:gridCol w="714500"/>
                <a:gridCol w="715789"/>
                <a:gridCol w="714500"/>
                <a:gridCol w="715789"/>
                <a:gridCol w="714500"/>
                <a:gridCol w="715789"/>
                <a:gridCol w="714500"/>
                <a:gridCol w="715789"/>
                <a:gridCol w="714500"/>
                <a:gridCol w="715789"/>
                <a:gridCol w="559735"/>
              </a:tblGrid>
              <a:tr h="0">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var.N</a:t>
                      </a:r>
                      <a:endParaRPr lang="ru-RU" sz="2800">
                        <a:effectLst/>
                        <a:latin typeface="+mn-lt"/>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1</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2</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3</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4</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5</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6</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7</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8</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9</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10</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11</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sym typeface="Symbol" panose="05050102010706020507" pitchFamily="18" charset="2"/>
                        </a:rPr>
                        <a:t></a:t>
                      </a:r>
                      <a:endParaRPr lang="ru-RU" sz="2800">
                        <a:effectLst/>
                        <a:latin typeface="+mn-lt"/>
                        <a:ea typeface="Calibri" panose="020F0502020204030204" pitchFamily="34" charset="0"/>
                        <a:cs typeface="Times New Roman" panose="02020603050405020304" pitchFamily="18" charset="0"/>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0,01</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0,09</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0,08</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0,07</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0,06</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0,05</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0,04</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0,03</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0,02</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a:effectLst/>
                          <a:latin typeface="+mn-lt"/>
                          <a:ea typeface="Times New Roman" panose="02020603050405020304" pitchFamily="18" charset="0"/>
                          <a:cs typeface="Times New Roman" panose="02020603050405020304" pitchFamily="18" charset="0"/>
                        </a:rPr>
                        <a:t>0,01</a:t>
                      </a:r>
                      <a:endParaRPr lang="ru-RU" sz="280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ru-RU" sz="2800" dirty="0">
                          <a:effectLst/>
                          <a:latin typeface="+mn-lt"/>
                          <a:ea typeface="Times New Roman" panose="02020603050405020304" pitchFamily="18" charset="0"/>
                          <a:cs typeface="Times New Roman" panose="02020603050405020304" pitchFamily="18" charset="0"/>
                        </a:rPr>
                        <a:t>0,0</a:t>
                      </a:r>
                      <a:endParaRPr lang="ru-RU" sz="2800" dirty="0">
                        <a:effectLst/>
                        <a:latin typeface="+mn-lt"/>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395927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82102" y="203006"/>
            <a:ext cx="11293813" cy="3539430"/>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EKIN SHIKASTLANISHINING RUXSAT ETILGAN MIQDORI QO’SHIMCHA HIMOYA ZONASINI  BELGILASHDA ASOSIY SHARTDIR. SHART BAJARILISHI UCHUN O’SIMLIKLARNING SHIKASTLANISH EHTIMOLI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DAN OSHMASLIGI KERAK.</a:t>
            </a:r>
            <a:endParaRPr lang="ru-RU" sz="2800" dirty="0" smtClean="0">
              <a:ea typeface="Calibri" panose="020F0502020204030204" pitchFamily="34"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KULTIVATOR ISHCHI ORGANINI O’SIMLIKDAN SHUNDAY MASOFADA (L) O’RNATISH LOZIMKI, UNING O’SIMLIKKA L</a:t>
            </a:r>
            <a:r>
              <a:rPr lang="en-US" sz="2800" baseline="-25000" dirty="0" smtClean="0">
                <a:ea typeface="Times New Roman" panose="02020603050405020304" pitchFamily="18" charset="0"/>
                <a:cs typeface="Times New Roman" panose="02020603050405020304" pitchFamily="18" charset="0"/>
              </a:rPr>
              <a:t>O</a:t>
            </a:r>
            <a:r>
              <a:rPr lang="en-US" sz="2800" dirty="0" smtClean="0">
                <a:ea typeface="Times New Roman" panose="02020603050405020304" pitchFamily="18" charset="0"/>
                <a:cs typeface="Times New Roman" panose="02020603050405020304" pitchFamily="18" charset="0"/>
              </a:rPr>
              <a:t> MASOFADAN KO’RA YAQINROQ KELISH EHTIMOLI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DAN OSHMASLIGI KERAK.</a:t>
            </a:r>
            <a:endParaRPr lang="ru-RU" sz="2800" dirty="0" smtClean="0">
              <a:ea typeface="Calibri" panose="020F0502020204030204" pitchFamily="34"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BUNING UCHUN NORMAL TAQSIMOTI FUNKTSIYASI F(L</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NING QIYMATI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GA TENG BO’LISHINI TA’MINLASH LOZIM. </a:t>
            </a:r>
            <a:endParaRPr lang="ru-RU" sz="2800" dirty="0">
              <a:effectLst/>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14411354"/>
              </p:ext>
            </p:extLst>
          </p:nvPr>
        </p:nvGraphicFramePr>
        <p:xfrm>
          <a:off x="3608728" y="3320642"/>
          <a:ext cx="4153944" cy="1100448"/>
        </p:xfrm>
        <a:graphic>
          <a:graphicData uri="http://schemas.openxmlformats.org/presentationml/2006/ole">
            <mc:AlternateContent xmlns:mc="http://schemas.openxmlformats.org/markup-compatibility/2006">
              <mc:Choice xmlns:v="urn:schemas-microsoft-com:vml" Requires="v">
                <p:oleObj spid="_x0000_s109572" name="Уравнение" r:id="rId3" imgW="1955800" imgH="520700" progId="Equation.3">
                  <p:embed/>
                </p:oleObj>
              </mc:Choice>
              <mc:Fallback>
                <p:oleObj name="Уравнение" r:id="rId3" imgW="1955800" imgH="520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8728" y="3320642"/>
                        <a:ext cx="4153944" cy="1100448"/>
                      </a:xfrm>
                      <a:prstGeom prst="rect">
                        <a:avLst/>
                      </a:prstGeom>
                      <a:noFill/>
                    </p:spPr>
                  </p:pic>
                </p:oleObj>
              </mc:Fallback>
            </mc:AlternateContent>
          </a:graphicData>
        </a:graphic>
      </p:graphicFrame>
      <p:sp>
        <p:nvSpPr>
          <p:cNvPr id="6" name="Прямоугольник 5"/>
          <p:cNvSpPr/>
          <p:nvPr/>
        </p:nvSpPr>
        <p:spPr>
          <a:xfrm>
            <a:off x="282101" y="4421090"/>
            <a:ext cx="11293813" cy="954107"/>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BU INTEGRAL ELEMENTAR FUNKTSIYA ORQALI IFODALANMAYDI,  SHUNING UCHUN UNI EHTIMOLLIK INTEGRALI FUNKTSIYASIGA KELTIRISH  YO’LI BILAN HISOBLANADI.</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15039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802570" y="267670"/>
            <a:ext cx="3376245" cy="523220"/>
          </a:xfrm>
          <a:prstGeom prst="rect">
            <a:avLst/>
          </a:prstGeom>
        </p:spPr>
        <p:txBody>
          <a:bodyPr wrap="none">
            <a:spAutoFit/>
          </a:bodyPr>
          <a:lstStyle/>
          <a:p>
            <a:r>
              <a:rPr lang="en-US" sz="2800" dirty="0" smtClean="0"/>
              <a:t> EHTIMOLLIK INTEGRALI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968903399"/>
              </p:ext>
            </p:extLst>
          </p:nvPr>
        </p:nvGraphicFramePr>
        <p:xfrm>
          <a:off x="4620638" y="162239"/>
          <a:ext cx="3326859" cy="1026041"/>
        </p:xfrm>
        <a:graphic>
          <a:graphicData uri="http://schemas.openxmlformats.org/presentationml/2006/ole">
            <mc:AlternateContent xmlns:mc="http://schemas.openxmlformats.org/markup-compatibility/2006">
              <mc:Choice xmlns:v="urn:schemas-microsoft-com:vml" Requires="v">
                <p:oleObj spid="_x0000_s110605" name="Уравнение" r:id="rId3" imgW="1371600" imgH="495300" progId="Equation.3">
                  <p:embed/>
                </p:oleObj>
              </mc:Choice>
              <mc:Fallback>
                <p:oleObj name="Уравнение" r:id="rId3" imgW="1371600" imgH="495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0638" y="162239"/>
                        <a:ext cx="3326859" cy="1026041"/>
                      </a:xfrm>
                      <a:prstGeom prst="rect">
                        <a:avLst/>
                      </a:prstGeom>
                      <a:noFill/>
                    </p:spPr>
                  </p:pic>
                </p:oleObj>
              </mc:Fallback>
            </mc:AlternateContent>
          </a:graphicData>
        </a:graphic>
      </p:graphicFrame>
      <p:sp>
        <p:nvSpPr>
          <p:cNvPr id="6" name="Прямоугольник 5"/>
          <p:cNvSpPr/>
          <p:nvPr/>
        </p:nvSpPr>
        <p:spPr>
          <a:xfrm>
            <a:off x="612810" y="1350518"/>
            <a:ext cx="6633419" cy="523220"/>
          </a:xfrm>
          <a:prstGeom prst="rect">
            <a:avLst/>
          </a:prstGeom>
        </p:spPr>
        <p:txBody>
          <a:bodyPr wrap="none">
            <a:spAutoFit/>
          </a:bodyPr>
          <a:lstStyle/>
          <a:p>
            <a:r>
              <a:rPr lang="en-US" sz="2800" dirty="0" smtClean="0"/>
              <a:t>E’TIBOR BERSAK, O’ZGARUVCHI ALMASHGANDA </a:t>
            </a:r>
            <a:endParaRPr lang="ru-RU" sz="2800" dirty="0"/>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124763552"/>
              </p:ext>
            </p:extLst>
          </p:nvPr>
        </p:nvGraphicFramePr>
        <p:xfrm>
          <a:off x="7246228" y="1188280"/>
          <a:ext cx="945101" cy="685458"/>
        </p:xfrm>
        <a:graphic>
          <a:graphicData uri="http://schemas.openxmlformats.org/presentationml/2006/ole">
            <mc:AlternateContent xmlns:mc="http://schemas.openxmlformats.org/markup-compatibility/2006">
              <mc:Choice xmlns:v="urn:schemas-microsoft-com:vml" Requires="v">
                <p:oleObj spid="_x0000_s110606" name="Уравнение" r:id="rId5" imgW="583947" imgH="418918" progId="Equation.3">
                  <p:embed/>
                </p:oleObj>
              </mc:Choice>
              <mc:Fallback>
                <p:oleObj name="Уравнение" r:id="rId5" imgW="583947" imgH="418918"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46228" y="1188280"/>
                        <a:ext cx="945101" cy="685458"/>
                      </a:xfrm>
                      <a:prstGeom prst="rect">
                        <a:avLst/>
                      </a:prstGeom>
                      <a:noFill/>
                    </p:spPr>
                  </p:pic>
                </p:oleObj>
              </mc:Fallback>
            </mc:AlternateContent>
          </a:graphicData>
        </a:graphic>
      </p:graphicFrame>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365510281"/>
              </p:ext>
            </p:extLst>
          </p:nvPr>
        </p:nvGraphicFramePr>
        <p:xfrm>
          <a:off x="9036737" y="1350518"/>
          <a:ext cx="835082" cy="450679"/>
        </p:xfrm>
        <a:graphic>
          <a:graphicData uri="http://schemas.openxmlformats.org/presentationml/2006/ole">
            <mc:AlternateContent xmlns:mc="http://schemas.openxmlformats.org/markup-compatibility/2006">
              <mc:Choice xmlns:v="urn:schemas-microsoft-com:vml" Requires="v">
                <p:oleObj spid="_x0000_s110607" name="Уравнение" r:id="rId7" imgW="393359" imgH="215713" progId="Equation.3">
                  <p:embed/>
                </p:oleObj>
              </mc:Choice>
              <mc:Fallback>
                <p:oleObj name="Уравнение" r:id="rId7" imgW="393359" imgH="215713"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6737" y="1350518"/>
                        <a:ext cx="835082" cy="450679"/>
                      </a:xfrm>
                      <a:prstGeom prst="rect">
                        <a:avLst/>
                      </a:prstGeom>
                      <a:noFill/>
                    </p:spPr>
                  </p:pic>
                </p:oleObj>
              </mc:Fallback>
            </mc:AlternateContent>
          </a:graphicData>
        </a:graphic>
      </p:graphicFrame>
      <p:sp>
        <p:nvSpPr>
          <p:cNvPr id="11" name="Прямоугольник 10"/>
          <p:cNvSpPr/>
          <p:nvPr/>
        </p:nvSpPr>
        <p:spPr>
          <a:xfrm>
            <a:off x="612810" y="1345507"/>
            <a:ext cx="10903138" cy="3108543"/>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sym typeface="Symbol" panose="05050102010706020507" pitchFamily="18" charset="2"/>
              </a:rPr>
              <a:t>                                                                                                                           VA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=1 GA TENG QILIB OLINGANDA, XUDDI NORMAL TAQSIMOTI QONUNIDAGI  EHTIMOLLAR FUNKTSIYASI IFODALANADI.  BU FUNKTSIYANI NORMAL TAQSIMOTI STANDART FUNKTSIYASI DEB ATALADI VA UNING QIYMATLARI JADVAL SHAKLIDA BERILADI (ILOVADAGI  1-JADVAL).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VA </a:t>
            </a:r>
            <a:r>
              <a:rPr lang="en-US" sz="2800" i="1" dirty="0" smtClean="0">
                <a:ea typeface="Times New Roman" panose="02020603050405020304" pitchFamily="18" charset="0"/>
                <a:cs typeface="Times New Roman" panose="02020603050405020304" pitchFamily="18" charset="0"/>
              </a:rPr>
              <a:t>L</a:t>
            </a:r>
            <a:r>
              <a:rPr lang="en-US" sz="2800" dirty="0" smtClean="0">
                <a:ea typeface="Times New Roman" panose="02020603050405020304" pitchFamily="18" charset="0"/>
                <a:cs typeface="Times New Roman" panose="02020603050405020304" pitchFamily="18" charset="0"/>
              </a:rPr>
              <a:t> PARAMETRLI NORMAL TAQSIMOTI FUNKTSIYASINI F(L</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NORMAL TAQSIMOTLI STANDART FUNKTSIYA F (</a:t>
            </a:r>
            <a:r>
              <a:rPr lang="en-US" sz="2800" i="1" dirty="0" smtClean="0">
                <a:ea typeface="Times New Roman" panose="02020603050405020304" pitchFamily="18" charset="0"/>
                <a:cs typeface="Times New Roman" panose="02020603050405020304" pitchFamily="18" charset="0"/>
              </a:rPr>
              <a:t>L</a:t>
            </a:r>
            <a:r>
              <a:rPr lang="en-US" sz="2800" i="1"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ORQALI IFODALANSA</a:t>
            </a:r>
            <a:endParaRPr lang="ru-RU" sz="2800" dirty="0">
              <a:effectLst/>
              <a:ea typeface="Calibri" panose="020F0502020204030204" pitchFamily="34" charset="0"/>
              <a:cs typeface="Times New Roman" panose="02020603050405020304" pitchFamily="18" charset="0"/>
            </a:endParaRPr>
          </a:p>
        </p:txBody>
      </p:sp>
      <p:sp>
        <p:nvSpPr>
          <p:cNvPr id="12"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710250654"/>
              </p:ext>
            </p:extLst>
          </p:nvPr>
        </p:nvGraphicFramePr>
        <p:xfrm>
          <a:off x="4178815" y="4228656"/>
          <a:ext cx="3296430" cy="1172064"/>
        </p:xfrm>
        <a:graphic>
          <a:graphicData uri="http://schemas.openxmlformats.org/presentationml/2006/ole">
            <mc:AlternateContent xmlns:mc="http://schemas.openxmlformats.org/markup-compatibility/2006">
              <mc:Choice xmlns:v="urn:schemas-microsoft-com:vml" Requires="v">
                <p:oleObj spid="_x0000_s110608" name="Уравнение" r:id="rId9" imgW="1168400" imgH="457200" progId="Equation.3">
                  <p:embed/>
                </p:oleObj>
              </mc:Choice>
              <mc:Fallback>
                <p:oleObj name="Уравнение" r:id="rId9" imgW="1168400" imgH="4572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78815" y="4228656"/>
                        <a:ext cx="3296430" cy="1172064"/>
                      </a:xfrm>
                      <a:prstGeom prst="rect">
                        <a:avLst/>
                      </a:prstGeom>
                      <a:noFill/>
                    </p:spPr>
                  </p:pic>
                </p:oleObj>
              </mc:Fallback>
            </mc:AlternateContent>
          </a:graphicData>
        </a:graphic>
      </p:graphicFrame>
    </p:spTree>
    <p:extLst>
      <p:ext uri="{BB962C8B-B14F-4D97-AF65-F5344CB8AC3E}">
        <p14:creationId xmlns:p14="http://schemas.microsoft.com/office/powerpoint/2010/main" val="14271951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18290" y="209464"/>
            <a:ext cx="11293812" cy="954107"/>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ENDI TASODIFIY  O’LCHAM  L</a:t>
            </a:r>
            <a:r>
              <a:rPr lang="en-US" sz="2800" baseline="-25000" dirty="0" smtClean="0">
                <a:ea typeface="Times New Roman" panose="02020603050405020304" pitchFamily="18" charset="0"/>
                <a:cs typeface="Times New Roman" panose="02020603050405020304" pitchFamily="18" charset="0"/>
              </a:rPr>
              <a:t>I</a:t>
            </a:r>
            <a:r>
              <a:rPr lang="en-US" sz="2800" dirty="0" smtClean="0">
                <a:ea typeface="Times New Roman" panose="02020603050405020304" pitchFamily="18" charset="0"/>
                <a:cs typeface="Times New Roman" panose="02020603050405020304" pitchFamily="18" charset="0"/>
              </a:rPr>
              <a:t> NING -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DAN TO L</a:t>
            </a:r>
            <a:r>
              <a:rPr lang="en-US" sz="2800" baseline="-25000" dirty="0" smtClean="0">
                <a:ea typeface="Times New Roman" panose="02020603050405020304" pitchFamily="18" charset="0"/>
                <a:cs typeface="Times New Roman" panose="02020603050405020304" pitchFamily="18" charset="0"/>
              </a:rPr>
              <a:t>O</a:t>
            </a:r>
            <a:r>
              <a:rPr lang="en-US" sz="2800" dirty="0" smtClean="0">
                <a:ea typeface="Times New Roman" panose="02020603050405020304" pitchFamily="18" charset="0"/>
                <a:cs typeface="Times New Roman" panose="02020603050405020304" pitchFamily="18" charset="0"/>
              </a:rPr>
              <a:t> GACHA ORALIKDA BO’LISH EHTIMOLINI TOPAMIZ</a:t>
            </a:r>
            <a:endParaRPr lang="ru-RU" sz="2800" dirty="0">
              <a:effectLst/>
              <a:ea typeface="Calibri" panose="020F0502020204030204" pitchFamily="34"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892242169"/>
              </p:ext>
            </p:extLst>
          </p:nvPr>
        </p:nvGraphicFramePr>
        <p:xfrm>
          <a:off x="3754877" y="686516"/>
          <a:ext cx="5749046" cy="1006083"/>
        </p:xfrm>
        <a:graphic>
          <a:graphicData uri="http://schemas.openxmlformats.org/presentationml/2006/ole">
            <mc:AlternateContent xmlns:mc="http://schemas.openxmlformats.org/markup-compatibility/2006">
              <mc:Choice xmlns:v="urn:schemas-microsoft-com:vml" Requires="v">
                <p:oleObj spid="_x0000_s111627" name="Уравнение" r:id="rId3" imgW="3441700" imgH="457200" progId="Equation.3">
                  <p:embed/>
                </p:oleObj>
              </mc:Choice>
              <mc:Fallback>
                <p:oleObj name="Уравнение" r:id="rId3" imgW="34417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4877" y="686516"/>
                        <a:ext cx="5749046" cy="1006083"/>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057271239"/>
              </p:ext>
            </p:extLst>
          </p:nvPr>
        </p:nvGraphicFramePr>
        <p:xfrm>
          <a:off x="2086583" y="1398708"/>
          <a:ext cx="1385022" cy="719847"/>
        </p:xfrm>
        <a:graphic>
          <a:graphicData uri="http://schemas.openxmlformats.org/presentationml/2006/ole">
            <mc:AlternateContent xmlns:mc="http://schemas.openxmlformats.org/markup-compatibility/2006">
              <mc:Choice xmlns:v="urn:schemas-microsoft-com:vml" Requires="v">
                <p:oleObj spid="_x0000_s111628" name="Уравнение" r:id="rId5" imgW="1066800" imgH="482600" progId="Equation.3">
                  <p:embed/>
                </p:oleObj>
              </mc:Choice>
              <mc:Fallback>
                <p:oleObj name="Уравнение" r:id="rId5" imgW="1066800" imgH="482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6583" y="1398708"/>
                        <a:ext cx="1385022" cy="719847"/>
                      </a:xfrm>
                      <a:prstGeom prst="rect">
                        <a:avLst/>
                      </a:prstGeom>
                      <a:noFill/>
                    </p:spPr>
                  </p:pic>
                </p:oleObj>
              </mc:Fallback>
            </mc:AlternateContent>
          </a:graphicData>
        </a:graphic>
      </p:graphicFrame>
      <p:sp>
        <p:nvSpPr>
          <p:cNvPr id="8" name="Прямоугольник 7"/>
          <p:cNvSpPr/>
          <p:nvPr/>
        </p:nvSpPr>
        <p:spPr>
          <a:xfrm>
            <a:off x="491274" y="1449464"/>
            <a:ext cx="1595309" cy="523220"/>
          </a:xfrm>
          <a:prstGeom prst="rect">
            <a:avLst/>
          </a:prstGeom>
        </p:spPr>
        <p:txBody>
          <a:bodyPr wrap="none">
            <a:spAutoFit/>
          </a:bodyPr>
          <a:lstStyle/>
          <a:p>
            <a:r>
              <a:rPr lang="en-US" sz="2800" dirty="0" err="1"/>
              <a:t>bu</a:t>
            </a:r>
            <a:r>
              <a:rPr lang="en-US" sz="2800" dirty="0"/>
              <a:t> </a:t>
            </a:r>
            <a:r>
              <a:rPr lang="en-US" sz="2800" dirty="0" err="1"/>
              <a:t>yerda</a:t>
            </a:r>
            <a:r>
              <a:rPr lang="en-US" sz="2800" dirty="0"/>
              <a:t>: </a:t>
            </a:r>
            <a:endParaRPr lang="ru-RU" sz="2800" dirty="0"/>
          </a:p>
        </p:txBody>
      </p:sp>
      <p:sp>
        <p:nvSpPr>
          <p:cNvPr id="9" name="Прямоугольник 8"/>
          <p:cNvSpPr/>
          <p:nvPr/>
        </p:nvSpPr>
        <p:spPr>
          <a:xfrm>
            <a:off x="491274" y="2123674"/>
            <a:ext cx="2618024" cy="523220"/>
          </a:xfrm>
          <a:prstGeom prst="rect">
            <a:avLst/>
          </a:prstGeom>
        </p:spPr>
        <p:txBody>
          <a:bodyPr wrap="none">
            <a:spAutoFit/>
          </a:bodyPr>
          <a:lstStyle/>
          <a:p>
            <a:r>
              <a:rPr lang="en-US" sz="2800" dirty="0" smtClean="0">
                <a:ea typeface="Times New Roman" panose="02020603050405020304" pitchFamily="18" charset="0"/>
                <a:cs typeface="Times New Roman" panose="02020603050405020304" pitchFamily="18" charset="0"/>
              </a:rPr>
              <a:t> SHART BO’YICHA:</a:t>
            </a:r>
            <a:endParaRPr lang="ru-RU" sz="2800" dirty="0"/>
          </a:p>
        </p:txBody>
      </p:sp>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402699470"/>
              </p:ext>
            </p:extLst>
          </p:nvPr>
        </p:nvGraphicFramePr>
        <p:xfrm>
          <a:off x="3292785" y="1931792"/>
          <a:ext cx="4659549" cy="950928"/>
        </p:xfrm>
        <a:graphic>
          <a:graphicData uri="http://schemas.openxmlformats.org/presentationml/2006/ole">
            <mc:AlternateContent xmlns:mc="http://schemas.openxmlformats.org/markup-compatibility/2006">
              <mc:Choice xmlns:v="urn:schemas-microsoft-com:vml" Requires="v">
                <p:oleObj spid="_x0000_s111629" name="Уравнение" r:id="rId7" imgW="1981200" imgH="457200" progId="Equation.3">
                  <p:embed/>
                </p:oleObj>
              </mc:Choice>
              <mc:Fallback>
                <p:oleObj name="Уравнение" r:id="rId7" imgW="19812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92785" y="1931792"/>
                        <a:ext cx="4659549" cy="950928"/>
                      </a:xfrm>
                      <a:prstGeom prst="rect">
                        <a:avLst/>
                      </a:prstGeom>
                      <a:noFill/>
                    </p:spPr>
                  </p:pic>
                </p:oleObj>
              </mc:Fallback>
            </mc:AlternateContent>
          </a:graphicData>
        </a:graphic>
      </p:graphicFrame>
      <p:sp>
        <p:nvSpPr>
          <p:cNvPr id="12" name="Прямоугольник 11"/>
          <p:cNvSpPr/>
          <p:nvPr/>
        </p:nvSpPr>
        <p:spPr>
          <a:xfrm>
            <a:off x="491274" y="2797884"/>
            <a:ext cx="11024682" cy="1384995"/>
          </a:xfrm>
          <a:prstGeom prst="rect">
            <a:avLst/>
          </a:prstGeom>
        </p:spPr>
        <p:txBody>
          <a:bodyPr wrap="square">
            <a:spAutoFit/>
          </a:bodyPr>
          <a:lstStyle/>
          <a:p>
            <a:pPr algn="just"/>
            <a:r>
              <a:rPr lang="en-US" sz="2800" dirty="0" smtClean="0">
                <a:ea typeface="Times New Roman" panose="02020603050405020304" pitchFamily="18" charset="0"/>
              </a:rPr>
              <a:t>ILOVADAGI 1-JADVALDAN NORMAL TAQSIMOTLI STANDART FUNKTSIYA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rPr>
              <a:t> </a:t>
            </a:r>
            <a:r>
              <a:rPr lang="en-US" sz="2800" dirty="0" smtClean="0">
                <a:ea typeface="Times New Roman" panose="02020603050405020304" pitchFamily="18" charset="0"/>
              </a:rPr>
              <a:t>TENG BO’LGANDA ARGUMENTI              NECHAGA TENG BO’LISHI L</a:t>
            </a:r>
            <a:r>
              <a:rPr lang="en-US" sz="2800" baseline="-25000" dirty="0" smtClean="0">
                <a:ea typeface="Times New Roman" panose="02020603050405020304" pitchFamily="18" charset="0"/>
              </a:rPr>
              <a:t>J</a:t>
            </a:r>
            <a:r>
              <a:rPr lang="en-US" sz="2800" dirty="0" smtClean="0">
                <a:ea typeface="Times New Roman" panose="02020603050405020304" pitchFamily="18" charset="0"/>
              </a:rPr>
              <a:t> TOPILADI VA QUYIDAGI TENGLIKDAN L</a:t>
            </a:r>
            <a:r>
              <a:rPr lang="en-US" sz="2800" baseline="-25000" dirty="0" smtClean="0">
                <a:ea typeface="Times New Roman" panose="02020603050405020304" pitchFamily="18" charset="0"/>
              </a:rPr>
              <a:t>J</a:t>
            </a:r>
            <a:r>
              <a:rPr lang="en-US" sz="2800" dirty="0" smtClean="0">
                <a:ea typeface="Times New Roman" panose="02020603050405020304" pitchFamily="18" charset="0"/>
              </a:rPr>
              <a:t> =  </a:t>
            </a:r>
            <a:endParaRPr lang="ru-RU" sz="2800" dirty="0"/>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809038219"/>
              </p:ext>
            </p:extLst>
          </p:nvPr>
        </p:nvGraphicFramePr>
        <p:xfrm>
          <a:off x="3910519" y="3174504"/>
          <a:ext cx="739301" cy="759282"/>
        </p:xfrm>
        <a:graphic>
          <a:graphicData uri="http://schemas.openxmlformats.org/presentationml/2006/ole">
            <mc:AlternateContent xmlns:mc="http://schemas.openxmlformats.org/markup-compatibility/2006">
              <mc:Choice xmlns:v="urn:schemas-microsoft-com:vml" Requires="v">
                <p:oleObj spid="_x0000_s111630" name="Уравнение" r:id="rId9" imgW="469696" imgH="482391" progId="Equation.3">
                  <p:embed/>
                </p:oleObj>
              </mc:Choice>
              <mc:Fallback>
                <p:oleObj name="Уравнение" r:id="rId9" imgW="469696" imgH="482391"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10519" y="3174504"/>
                        <a:ext cx="739301" cy="759282"/>
                      </a:xfrm>
                      <a:prstGeom prst="rect">
                        <a:avLst/>
                      </a:prstGeom>
                      <a:noFill/>
                    </p:spPr>
                  </p:pic>
                </p:oleObj>
              </mc:Fallback>
            </mc:AlternateContent>
          </a:graphicData>
        </a:graphic>
      </p:graphicFrame>
      <p:sp>
        <p:nvSpPr>
          <p:cNvPr id="15"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3431650687"/>
              </p:ext>
            </p:extLst>
          </p:nvPr>
        </p:nvGraphicFramePr>
        <p:xfrm>
          <a:off x="2822885" y="3612028"/>
          <a:ext cx="648720" cy="666253"/>
        </p:xfrm>
        <a:graphic>
          <a:graphicData uri="http://schemas.openxmlformats.org/presentationml/2006/ole">
            <mc:AlternateContent xmlns:mc="http://schemas.openxmlformats.org/markup-compatibility/2006">
              <mc:Choice xmlns:v="urn:schemas-microsoft-com:vml" Requires="v">
                <p:oleObj spid="_x0000_s111631" name="Уравнение" r:id="rId11" imgW="469696" imgH="482391" progId="Equation.3">
                  <p:embed/>
                </p:oleObj>
              </mc:Choice>
              <mc:Fallback>
                <p:oleObj name="Уравнение" r:id="rId11" imgW="469696" imgH="482391"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22885" y="3612028"/>
                        <a:ext cx="648720" cy="666253"/>
                      </a:xfrm>
                      <a:prstGeom prst="rect">
                        <a:avLst/>
                      </a:prstGeom>
                      <a:noFill/>
                    </p:spPr>
                  </p:pic>
                </p:oleObj>
              </mc:Fallback>
            </mc:AlternateContent>
          </a:graphicData>
        </a:graphic>
      </p:graphicFrame>
      <p:sp>
        <p:nvSpPr>
          <p:cNvPr id="17" name="Прямоугольник 16"/>
          <p:cNvSpPr/>
          <p:nvPr/>
        </p:nvSpPr>
        <p:spPr>
          <a:xfrm>
            <a:off x="491274" y="3727549"/>
            <a:ext cx="11024682" cy="1815882"/>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                                                DAN QO’SHIMCHA HIMOYA ZONASINING QIYMATINI ANIQLAYMIZ.</a:t>
            </a:r>
            <a:endParaRPr lang="ru-RU" sz="2800" dirty="0" smtClean="0">
              <a:ea typeface="Calibri" panose="020F0502020204030204" pitchFamily="34" charset="0"/>
              <a:cs typeface="Times New Roman" panose="02020603050405020304" pitchFamily="18" charset="0"/>
            </a:endParaRPr>
          </a:p>
          <a:p>
            <a:pPr algn="ctr">
              <a:spcAft>
                <a:spcPts val="0"/>
              </a:spcAft>
            </a:pPr>
            <a:r>
              <a:rPr lang="en-US" sz="2800" dirty="0" smtClean="0">
                <a:ea typeface="Times New Roman" panose="02020603050405020304" pitchFamily="18" charset="0"/>
                <a:cs typeface="Times New Roman" panose="02020603050405020304" pitchFamily="18" charset="0"/>
              </a:rPr>
              <a:t>L = L</a:t>
            </a:r>
            <a:r>
              <a:rPr lang="en-US" sz="2800" baseline="-25000" dirty="0" smtClean="0">
                <a:ea typeface="Times New Roman" panose="02020603050405020304" pitchFamily="18" charset="0"/>
                <a:cs typeface="Times New Roman" panose="02020603050405020304" pitchFamily="18" charset="0"/>
              </a:rPr>
              <a:t>J</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L ; NIHOYAT HIMOYA ZONASINING O’LCHAMINI  FORMULADAN TOPAMIZ (ODATDA LABORATORIYA</a:t>
            </a:r>
            <a:r>
              <a:rPr lang="en-US" sz="2800" dirty="0" smtClean="0">
                <a:ea typeface="Calibri" panose="020F0502020204030204" pitchFamily="34" charset="0"/>
                <a:cs typeface="Times New Roman" panose="02020603050405020304" pitchFamily="18" charset="0"/>
              </a:rPr>
              <a:t> SHAROITIDA L</a:t>
            </a:r>
            <a:r>
              <a:rPr lang="en-US" sz="2800" baseline="-25000" dirty="0" smtClean="0">
                <a:ea typeface="Calibri" panose="020F0502020204030204" pitchFamily="34" charset="0"/>
                <a:cs typeface="Times New Roman" panose="02020603050405020304" pitchFamily="18" charset="0"/>
              </a:rPr>
              <a:t>O</a:t>
            </a:r>
            <a:r>
              <a:rPr lang="en-US" sz="2800" dirty="0" smtClean="0">
                <a:ea typeface="Calibri" panose="020F0502020204030204" pitchFamily="34" charset="0"/>
                <a:cs typeface="Times New Roman" panose="02020603050405020304" pitchFamily="18" charset="0"/>
              </a:rPr>
              <a:t>= 0 TENG OLINADI).</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92287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889</TotalTime>
  <Words>3921</Words>
  <Application>Microsoft Office PowerPoint</Application>
  <PresentationFormat>Широкоэкранный</PresentationFormat>
  <Paragraphs>180</Paragraphs>
  <Slides>48</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4</vt:i4>
      </vt:variant>
      <vt:variant>
        <vt:lpstr>Заголовки слайдов</vt:lpstr>
      </vt:variant>
      <vt:variant>
        <vt:i4>48</vt:i4>
      </vt:variant>
    </vt:vector>
  </HeadingPairs>
  <TitlesOfParts>
    <vt:vector size="58" baseType="lpstr">
      <vt:lpstr>Arial</vt:lpstr>
      <vt:lpstr>Calibri</vt:lpstr>
      <vt:lpstr>Impact</vt:lpstr>
      <vt:lpstr>Symbol</vt:lpstr>
      <vt:lpstr>Times New Roman</vt:lpstr>
      <vt:lpstr>Главное мероприятие</vt:lpstr>
      <vt:lpstr>Уравнение</vt:lpstr>
      <vt:lpstr>Picture</vt:lpstr>
      <vt:lpstr>Microsoft Equation 3.0</vt:lpstr>
      <vt:lpstr>Microsoft Word Picture</vt:lpstr>
      <vt:lpstr>10-MAVZU:  Eksprimentlarda bashoratlash</vt:lpstr>
      <vt:lpstr>Презентация PowerPoint</vt:lpstr>
      <vt:lpstr>1. MASHINALARNING TEXNIK HOLATI O’ZGARISHINI OLDINDAN ANIQLASH</vt:lpstr>
      <vt:lpstr>Презентация PowerPoint</vt:lpstr>
      <vt:lpstr>Презентация PowerPoint</vt:lpstr>
      <vt:lpstr>Презентация PowerPoint</vt:lpstr>
      <vt:lpstr>Презентация PowerPoint</vt:lpstr>
      <vt:lpstr>Презентация PowerPoint</vt:lpstr>
      <vt:lpstr>2. ISHLAMAY QOLISH MODELLARI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TASODIFIY KATTALIKNING TAQSIMLANISH QONUNIDAN FOYDALANISHGA MISOL</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76</cp:revision>
  <dcterms:created xsi:type="dcterms:W3CDTF">2021-03-23T03:40:31Z</dcterms:created>
  <dcterms:modified xsi:type="dcterms:W3CDTF">2021-05-11T07:17:31Z</dcterms:modified>
</cp:coreProperties>
</file>