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94" r:id="rId5"/>
    <p:sldId id="260" r:id="rId6"/>
    <p:sldId id="345" r:id="rId7"/>
    <p:sldId id="346" r:id="rId8"/>
    <p:sldId id="348" r:id="rId9"/>
    <p:sldId id="410" r:id="rId10"/>
    <p:sldId id="375" r:id="rId11"/>
    <p:sldId id="376" r:id="rId12"/>
    <p:sldId id="377" r:id="rId13"/>
    <p:sldId id="378" r:id="rId14"/>
    <p:sldId id="379" r:id="rId15"/>
    <p:sldId id="380" r:id="rId16"/>
    <p:sldId id="381" r:id="rId17"/>
    <p:sldId id="261" r:id="rId18"/>
    <p:sldId id="382" r:id="rId19"/>
    <p:sldId id="284" r:id="rId20"/>
    <p:sldId id="383" r:id="rId21"/>
    <p:sldId id="384" r:id="rId22"/>
    <p:sldId id="385" r:id="rId23"/>
    <p:sldId id="341" r:id="rId24"/>
    <p:sldId id="386" r:id="rId25"/>
    <p:sldId id="387" r:id="rId26"/>
    <p:sldId id="388" r:id="rId27"/>
    <p:sldId id="374" r:id="rId28"/>
    <p:sldId id="389" r:id="rId29"/>
    <p:sldId id="390" r:id="rId30"/>
    <p:sldId id="343"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57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11.wmf"/><Relationship Id="rId3" Type="http://schemas.openxmlformats.org/officeDocument/2006/relationships/image" Target="../media/image6.wmf"/><Relationship Id="rId7" Type="http://schemas.openxmlformats.org/officeDocument/2006/relationships/image" Target="../media/image10.wmf"/><Relationship Id="rId2" Type="http://schemas.openxmlformats.org/officeDocument/2006/relationships/image" Target="../media/image5.wmf"/><Relationship Id="rId1" Type="http://schemas.openxmlformats.org/officeDocument/2006/relationships/image" Target="../media/image4.wmf"/><Relationship Id="rId6" Type="http://schemas.openxmlformats.org/officeDocument/2006/relationships/image" Target="../media/image9.wmf"/><Relationship Id="rId5" Type="http://schemas.openxmlformats.org/officeDocument/2006/relationships/image" Target="../media/image8.wmf"/><Relationship Id="rId4" Type="http://schemas.openxmlformats.org/officeDocument/2006/relationships/image" Target="../media/image7.wmf"/><Relationship Id="rId9" Type="http://schemas.openxmlformats.org/officeDocument/2006/relationships/image" Target="../media/image12.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10.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image" Target="../media/image14.wmf"/><Relationship Id="rId5" Type="http://schemas.openxmlformats.org/officeDocument/2006/relationships/image" Target="../media/image9.wmf"/><Relationship Id="rId4" Type="http://schemas.openxmlformats.org/officeDocument/2006/relationships/image" Target="../media/image7.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image" Target="../media/image15.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18.wmf"/><Relationship Id="rId1" Type="http://schemas.openxmlformats.org/officeDocument/2006/relationships/image" Target="../media/image17.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image" Target="../media/image25.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image" Target="../media/image29.wmf"/><Relationship Id="rId1" Type="http://schemas.openxmlformats.org/officeDocument/2006/relationships/image" Target="../media/image28.wmf"/><Relationship Id="rId4" Type="http://schemas.openxmlformats.org/officeDocument/2006/relationships/image" Target="../media/image31.w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ru-RU" smtClean="0"/>
              <a:t>Образец заголовка</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F7AFFB9B-9FB8-469E-96F9-4D32314110B6}" type="datetimeFigureOut">
              <a:rPr lang="en-US" dirty="0"/>
              <a:t>5/11/2021</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dirty="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5/11/2021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ru-RU" smtClean="0"/>
              <a:t>Образец заголовка</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F7F47CF-67C9-420C-80A5-E2069FF0C2DF}" type="datetimeFigureOut">
              <a:rPr lang="en-US" dirty="0"/>
              <a:t>5/11/2021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AE22DC73-F065-42F5-A9F2-D90B2E42A0B3}" type="datetimeFigureOut">
              <a:rPr lang="en-US" dirty="0"/>
              <a:t>5/11/2021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685802" y="2861733"/>
            <a:ext cx="5088712"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5993969" y="2861733"/>
            <a:ext cx="5088713" cy="2512852"/>
          </a:xfrm>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76BEA702-9B29-41CC-9BCC-3DF8A0D379FE}" type="datetimeFigureOut">
              <a:rPr lang="en-US" dirty="0"/>
              <a:t>5/11/2021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97649AC-CB8F-4FF1-9A34-5861C74DD0A7}" type="datetimeFigureOut">
              <a:rPr lang="en-US" dirty="0"/>
              <a:t>5/11/2021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dirty="0"/>
              <a:t>5/11/2021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ru-RU" smtClean="0"/>
              <a:t>Образец заголовка</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50C3BFE2-83B7-4B0A-B9D3-AB28331082B3}" type="datetimeFigureOut">
              <a:rPr lang="en-US" dirty="0"/>
              <a:t>5/11/2021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12EF78E3-FDA3-4D28-AAA2-0B81F349A39D}" type="datetimeFigureOut">
              <a:rPr lang="en-US" dirty="0"/>
              <a:t>5/11/2021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341D2AC3-6A0B-4169-B1EA-E3AE8B351BDD}" type="datetimeFigureOut">
              <a:rPr lang="en-US" dirty="0"/>
              <a:t>5/11/2021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DD4B9363-8B87-41B7-9F8E-64519CBB8F34}" type="datetimeFigureOut">
              <a:rPr lang="en-US" dirty="0"/>
              <a:t>5/11/2021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EAEF5746-5284-4951-9F37-7AE924EDBCB7}" type="datetimeFigureOut">
              <a:rPr lang="en-US" dirty="0"/>
              <a:t>5/11/2021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ru-RU" smtClean="0"/>
              <a:t>Образец заголовка</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2398B29-7265-4A65-A2A4-6703C057B7C1}" type="datetimeFigureOut">
              <a:rPr lang="en-US" dirty="0"/>
              <a:t>5/11/2021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ru-RU" smtClean="0"/>
              <a:t>Образец заголовка</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28FBA082-94DF-4C4B-A041-6624924AB0A8}" type="datetimeFigureOut">
              <a:rPr lang="en-US" dirty="0"/>
              <a:t>5/11/2021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ru-RU" smtClean="0"/>
              <a:t>Образец заголовка</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B27686C4-3AB5-4E0C-86CA-FB108C350AA9}" type="datetimeFigureOut">
              <a:rPr lang="en-US" dirty="0"/>
              <a:t>5/11/2021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9FF1211-4E0C-4AB3-B04F-585959BDAFE8}" type="datetimeFigureOut">
              <a:rPr lang="en-US" dirty="0"/>
              <a:t>5/11/2021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8BDECAF-D3BE-4069-9C78-642ECCD01477}" type="datetimeFigureOut">
              <a:rPr lang="en-US" dirty="0"/>
              <a:t>5/11/2021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C35BB1C6-BF8F-4481-8AB2-603A1C8A906A}" type="datetimeFigureOut">
              <a:rPr lang="en-US" dirty="0"/>
              <a:t>5/11/2021</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6.wmf"/><Relationship Id="rId13" Type="http://schemas.openxmlformats.org/officeDocument/2006/relationships/oleObject" Target="../embeddings/oleObject6.bin"/><Relationship Id="rId18" Type="http://schemas.openxmlformats.org/officeDocument/2006/relationships/image" Target="../media/image11.wmf"/><Relationship Id="rId3" Type="http://schemas.openxmlformats.org/officeDocument/2006/relationships/oleObject" Target="../embeddings/oleObject1.bin"/><Relationship Id="rId7" Type="http://schemas.openxmlformats.org/officeDocument/2006/relationships/oleObject" Target="../embeddings/oleObject3.bin"/><Relationship Id="rId12" Type="http://schemas.openxmlformats.org/officeDocument/2006/relationships/image" Target="../media/image8.wmf"/><Relationship Id="rId17" Type="http://schemas.openxmlformats.org/officeDocument/2006/relationships/oleObject" Target="../embeddings/oleObject8.bin"/><Relationship Id="rId2" Type="http://schemas.openxmlformats.org/officeDocument/2006/relationships/slideLayout" Target="../slideLayouts/slideLayout2.xml"/><Relationship Id="rId16" Type="http://schemas.openxmlformats.org/officeDocument/2006/relationships/image" Target="../media/image10.wmf"/><Relationship Id="rId20" Type="http://schemas.openxmlformats.org/officeDocument/2006/relationships/image" Target="../media/image12.wmf"/><Relationship Id="rId1" Type="http://schemas.openxmlformats.org/officeDocument/2006/relationships/vmlDrawing" Target="../drawings/vmlDrawing1.vml"/><Relationship Id="rId6" Type="http://schemas.openxmlformats.org/officeDocument/2006/relationships/image" Target="../media/image5.wmf"/><Relationship Id="rId11" Type="http://schemas.openxmlformats.org/officeDocument/2006/relationships/oleObject" Target="../embeddings/oleObject5.bin"/><Relationship Id="rId5" Type="http://schemas.openxmlformats.org/officeDocument/2006/relationships/oleObject" Target="../embeddings/oleObject2.bin"/><Relationship Id="rId15" Type="http://schemas.openxmlformats.org/officeDocument/2006/relationships/oleObject" Target="../embeddings/oleObject7.bin"/><Relationship Id="rId10" Type="http://schemas.openxmlformats.org/officeDocument/2006/relationships/image" Target="../media/image7.wmf"/><Relationship Id="rId19" Type="http://schemas.openxmlformats.org/officeDocument/2006/relationships/oleObject" Target="../embeddings/oleObject9.bin"/><Relationship Id="rId4" Type="http://schemas.openxmlformats.org/officeDocument/2006/relationships/image" Target="../media/image4.wmf"/><Relationship Id="rId9" Type="http://schemas.openxmlformats.org/officeDocument/2006/relationships/oleObject" Target="../embeddings/oleObject4.bin"/><Relationship Id="rId14" Type="http://schemas.openxmlformats.org/officeDocument/2006/relationships/image" Target="../media/image9.wm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11.wmf"/><Relationship Id="rId5" Type="http://schemas.openxmlformats.org/officeDocument/2006/relationships/oleObject" Target="../embeddings/oleObject11.bin"/><Relationship Id="rId4" Type="http://schemas.openxmlformats.org/officeDocument/2006/relationships/image" Target="../media/image10.w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13.wmf"/></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oleObject" Target="../embeddings/oleObject14.bin"/><Relationship Id="rId4" Type="http://schemas.openxmlformats.org/officeDocument/2006/relationships/image" Target="../media/image12.w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6.wmf"/><Relationship Id="rId13" Type="http://schemas.openxmlformats.org/officeDocument/2006/relationships/oleObject" Target="../embeddings/oleObject20.bin"/><Relationship Id="rId18" Type="http://schemas.openxmlformats.org/officeDocument/2006/relationships/oleObject" Target="../embeddings/oleObject25.bin"/><Relationship Id="rId3" Type="http://schemas.openxmlformats.org/officeDocument/2006/relationships/oleObject" Target="../embeddings/oleObject15.bin"/><Relationship Id="rId7" Type="http://schemas.openxmlformats.org/officeDocument/2006/relationships/oleObject" Target="../embeddings/oleObject17.bin"/><Relationship Id="rId12" Type="http://schemas.openxmlformats.org/officeDocument/2006/relationships/image" Target="../media/image9.wmf"/><Relationship Id="rId17" Type="http://schemas.openxmlformats.org/officeDocument/2006/relationships/oleObject" Target="../embeddings/oleObject24.bin"/><Relationship Id="rId2" Type="http://schemas.openxmlformats.org/officeDocument/2006/relationships/slideLayout" Target="../slideLayouts/slideLayout2.xml"/><Relationship Id="rId16" Type="http://schemas.openxmlformats.org/officeDocument/2006/relationships/oleObject" Target="../embeddings/oleObject23.bin"/><Relationship Id="rId20" Type="http://schemas.openxmlformats.org/officeDocument/2006/relationships/oleObject" Target="../embeddings/oleObject27.bin"/><Relationship Id="rId1" Type="http://schemas.openxmlformats.org/officeDocument/2006/relationships/vmlDrawing" Target="../drawings/vmlDrawing5.vml"/><Relationship Id="rId6" Type="http://schemas.openxmlformats.org/officeDocument/2006/relationships/image" Target="../media/image5.wmf"/><Relationship Id="rId11" Type="http://schemas.openxmlformats.org/officeDocument/2006/relationships/oleObject" Target="../embeddings/oleObject19.bin"/><Relationship Id="rId5" Type="http://schemas.openxmlformats.org/officeDocument/2006/relationships/oleObject" Target="../embeddings/oleObject16.bin"/><Relationship Id="rId15" Type="http://schemas.openxmlformats.org/officeDocument/2006/relationships/oleObject" Target="../embeddings/oleObject22.bin"/><Relationship Id="rId10" Type="http://schemas.openxmlformats.org/officeDocument/2006/relationships/image" Target="../media/image7.wmf"/><Relationship Id="rId19" Type="http://schemas.openxmlformats.org/officeDocument/2006/relationships/oleObject" Target="../embeddings/oleObject26.bin"/><Relationship Id="rId4" Type="http://schemas.openxmlformats.org/officeDocument/2006/relationships/image" Target="../media/image14.wmf"/><Relationship Id="rId9" Type="http://schemas.openxmlformats.org/officeDocument/2006/relationships/oleObject" Target="../embeddings/oleObject18.bin"/><Relationship Id="rId14" Type="http://schemas.openxmlformats.org/officeDocument/2006/relationships/oleObject" Target="../embeddings/oleObject21.bin"/></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16.wmf"/><Relationship Id="rId5" Type="http://schemas.openxmlformats.org/officeDocument/2006/relationships/oleObject" Target="../embeddings/oleObject29.bin"/><Relationship Id="rId4" Type="http://schemas.openxmlformats.org/officeDocument/2006/relationships/image" Target="../media/image15.wmf"/></Relationships>
</file>

<file path=ppt/slides/_rels/slide20.xml.rels><?xml version="1.0" encoding="UTF-8" standalone="yes"?>
<Relationships xmlns="http://schemas.openxmlformats.org/package/2006/relationships"><Relationship Id="rId8" Type="http://schemas.openxmlformats.org/officeDocument/2006/relationships/image" Target="../media/image19.wmf"/><Relationship Id="rId3" Type="http://schemas.openxmlformats.org/officeDocument/2006/relationships/oleObject" Target="../embeddings/oleObject30.bin"/><Relationship Id="rId7" Type="http://schemas.openxmlformats.org/officeDocument/2006/relationships/oleObject" Target="../embeddings/oleObject32.bin"/><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image" Target="../media/image18.wmf"/><Relationship Id="rId5" Type="http://schemas.openxmlformats.org/officeDocument/2006/relationships/oleObject" Target="../embeddings/oleObject31.bin"/><Relationship Id="rId4" Type="http://schemas.openxmlformats.org/officeDocument/2006/relationships/image" Target="../media/image17.wmf"/></Relationships>
</file>

<file path=ppt/slides/_rels/slide21.xml.rels><?xml version="1.0" encoding="UTF-8" standalone="yes"?>
<Relationships xmlns="http://schemas.openxmlformats.org/package/2006/relationships"><Relationship Id="rId8" Type="http://schemas.openxmlformats.org/officeDocument/2006/relationships/image" Target="../media/image22.wmf"/><Relationship Id="rId3" Type="http://schemas.openxmlformats.org/officeDocument/2006/relationships/oleObject" Target="../embeddings/oleObject33.bin"/><Relationship Id="rId7" Type="http://schemas.openxmlformats.org/officeDocument/2006/relationships/oleObject" Target="../embeddings/oleObject35.bin"/><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image" Target="../media/image21.wmf"/><Relationship Id="rId5" Type="http://schemas.openxmlformats.org/officeDocument/2006/relationships/oleObject" Target="../embeddings/oleObject34.bin"/><Relationship Id="rId4" Type="http://schemas.openxmlformats.org/officeDocument/2006/relationships/image" Target="../media/image20.wm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36.bin"/><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image" Target="../media/image23.wmf"/></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37.bin"/><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image" Target="../media/image24.wmf"/></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38.bin"/><Relationship Id="rId2" Type="http://schemas.openxmlformats.org/officeDocument/2006/relationships/slideLayout" Target="../slideLayouts/slideLayout2.xml"/><Relationship Id="rId1" Type="http://schemas.openxmlformats.org/officeDocument/2006/relationships/vmlDrawing" Target="../drawings/vmlDrawing11.vml"/><Relationship Id="rId6" Type="http://schemas.openxmlformats.org/officeDocument/2006/relationships/image" Target="../media/image26.wmf"/><Relationship Id="rId5" Type="http://schemas.openxmlformats.org/officeDocument/2006/relationships/oleObject" Target="../embeddings/oleObject39.bin"/><Relationship Id="rId4" Type="http://schemas.openxmlformats.org/officeDocument/2006/relationships/image" Target="../media/image25.wmf"/></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40.bin"/><Relationship Id="rId2" Type="http://schemas.openxmlformats.org/officeDocument/2006/relationships/slideLayout" Target="../slideLayouts/slideLayout2.xml"/><Relationship Id="rId1" Type="http://schemas.openxmlformats.org/officeDocument/2006/relationships/vmlDrawing" Target="../drawings/vmlDrawing12.vml"/><Relationship Id="rId4" Type="http://schemas.openxmlformats.org/officeDocument/2006/relationships/image" Target="../media/image27.wmf"/></Relationships>
</file>

<file path=ppt/slides/_rels/slide28.xml.rels><?xml version="1.0" encoding="UTF-8" standalone="yes"?>
<Relationships xmlns="http://schemas.openxmlformats.org/package/2006/relationships"><Relationship Id="rId8" Type="http://schemas.openxmlformats.org/officeDocument/2006/relationships/image" Target="../media/image30.wmf"/><Relationship Id="rId3" Type="http://schemas.openxmlformats.org/officeDocument/2006/relationships/oleObject" Target="../embeddings/oleObject41.bin"/><Relationship Id="rId7" Type="http://schemas.openxmlformats.org/officeDocument/2006/relationships/oleObject" Target="../embeddings/oleObject43.bin"/><Relationship Id="rId2" Type="http://schemas.openxmlformats.org/officeDocument/2006/relationships/slideLayout" Target="../slideLayouts/slideLayout2.xml"/><Relationship Id="rId1" Type="http://schemas.openxmlformats.org/officeDocument/2006/relationships/vmlDrawing" Target="../drawings/vmlDrawing13.vml"/><Relationship Id="rId6" Type="http://schemas.openxmlformats.org/officeDocument/2006/relationships/image" Target="../media/image29.wmf"/><Relationship Id="rId5" Type="http://schemas.openxmlformats.org/officeDocument/2006/relationships/oleObject" Target="../embeddings/oleObject42.bin"/><Relationship Id="rId10" Type="http://schemas.openxmlformats.org/officeDocument/2006/relationships/image" Target="../media/image31.wmf"/><Relationship Id="rId4" Type="http://schemas.openxmlformats.org/officeDocument/2006/relationships/image" Target="../media/image28.wmf"/><Relationship Id="rId9" Type="http://schemas.openxmlformats.org/officeDocument/2006/relationships/oleObject" Target="../embeddings/oleObject44.bin"/></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en-US" sz="4800" dirty="0" smtClean="0"/>
              <a:t/>
            </a:r>
            <a:br>
              <a:rPr lang="en-US" sz="4800" dirty="0" smtClean="0"/>
            </a:br>
            <a:r>
              <a:rPr lang="en-US" sz="4800" dirty="0"/>
              <a:t/>
            </a:r>
            <a:br>
              <a:rPr lang="en-US" sz="4800" dirty="0"/>
            </a:br>
            <a:r>
              <a:rPr lang="en-US" sz="4800" dirty="0" smtClean="0"/>
              <a:t/>
            </a:r>
            <a:br>
              <a:rPr lang="en-US" sz="4800" dirty="0" smtClean="0"/>
            </a:br>
            <a:r>
              <a:rPr lang="en-US" sz="4800" dirty="0" smtClean="0"/>
              <a:t>11-MAVZU</a:t>
            </a:r>
            <a:r>
              <a:rPr lang="en-US" sz="4800" dirty="0"/>
              <a:t>:  </a:t>
            </a:r>
            <a:r>
              <a:rPr lang="en-US" sz="4800" dirty="0" smtClean="0"/>
              <a:t/>
            </a:r>
            <a:br>
              <a:rPr lang="en-US" sz="4800" dirty="0" smtClean="0"/>
            </a:br>
            <a:r>
              <a:rPr lang="en-US" sz="4800" dirty="0" smtClean="0"/>
              <a:t>EKSPERIMENT </a:t>
            </a:r>
            <a:r>
              <a:rPr lang="en-US" sz="4800" dirty="0"/>
              <a:t>NATIJALARI ASOSIDA </a:t>
            </a:r>
            <a:r>
              <a:rPr lang="en-US" sz="4800" dirty="0" smtClean="0"/>
              <a:t/>
            </a:r>
            <a:br>
              <a:rPr lang="en-US" sz="4800" dirty="0" smtClean="0"/>
            </a:br>
            <a:r>
              <a:rPr lang="en-US" sz="4800" dirty="0" smtClean="0"/>
              <a:t>OPTIMAL  </a:t>
            </a:r>
            <a:r>
              <a:rPr lang="en-US" sz="4800" dirty="0"/>
              <a:t>YECHIMLARNI  ANIQLASH</a:t>
            </a:r>
            <a:r>
              <a:rPr lang="en-US" sz="4800" dirty="0" smtClean="0"/>
              <a:t>.</a:t>
            </a:r>
            <a:endParaRPr lang="en-US" sz="4800" dirty="0"/>
          </a:p>
        </p:txBody>
      </p:sp>
      <p:sp>
        <p:nvSpPr>
          <p:cNvPr id="3" name="Подзаголовок 2"/>
          <p:cNvSpPr>
            <a:spLocks noGrp="1"/>
          </p:cNvSpPr>
          <p:nvPr>
            <p:ph type="subTitle" idx="1"/>
          </p:nvPr>
        </p:nvSpPr>
        <p:spPr/>
        <p:txBody>
          <a:bodyPr/>
          <a:lstStyle/>
          <a:p>
            <a:r>
              <a:rPr lang="en-US" sz="2000" dirty="0">
                <a:solidFill>
                  <a:schemeClr val="tx1"/>
                </a:solidFill>
              </a:rPr>
              <a:t>LECTURE 11. DETERMINATION OF OPTIMAL SOLUTIONS BASED ON EXPERIMENT RESULTS</a:t>
            </a:r>
            <a:endParaRPr lang="ru-RU" sz="2000" dirty="0">
              <a:solidFill>
                <a:schemeClr val="tx1"/>
              </a:solidFill>
            </a:endParaRPr>
          </a:p>
        </p:txBody>
      </p:sp>
      <p:sp>
        <p:nvSpPr>
          <p:cNvPr id="4" name="Прямоугольник 3"/>
          <p:cNvSpPr/>
          <p:nvPr/>
        </p:nvSpPr>
        <p:spPr>
          <a:xfrm rot="21387261">
            <a:off x="825492" y="4540048"/>
            <a:ext cx="9920474" cy="769441"/>
          </a:xfrm>
          <a:prstGeom prst="rect">
            <a:avLst/>
          </a:prstGeom>
        </p:spPr>
        <p:txBody>
          <a:bodyPr wrap="square">
            <a:spAutoFit/>
          </a:bodyPr>
          <a:lstStyle/>
          <a:p>
            <a:pPr algn="just">
              <a:spcAft>
                <a:spcPts val="0"/>
              </a:spcAft>
            </a:pPr>
            <a:r>
              <a:rPr lang="en-US" sz="2000" b="1" dirty="0" err="1">
                <a:solidFill>
                  <a:schemeClr val="bg1"/>
                </a:solidFill>
                <a:latin typeface="Times New Roman" panose="02020603050405020304" pitchFamily="18" charset="0"/>
                <a:ea typeface="Calibri" panose="020F0502020204030204" pitchFamily="34" charset="0"/>
              </a:rPr>
              <a:t>Ma’ruza</a:t>
            </a:r>
            <a:r>
              <a:rPr lang="en-US" sz="2000" b="1" dirty="0">
                <a:solidFill>
                  <a:schemeClr val="bg1"/>
                </a:solidFill>
                <a:latin typeface="Times New Roman" panose="02020603050405020304" pitchFamily="18" charset="0"/>
                <a:ea typeface="Calibri" panose="020F0502020204030204" pitchFamily="34" charset="0"/>
              </a:rPr>
              <a:t> </a:t>
            </a:r>
            <a:r>
              <a:rPr lang="en-US" sz="2000" b="1" dirty="0" err="1">
                <a:solidFill>
                  <a:schemeClr val="bg1"/>
                </a:solidFill>
                <a:latin typeface="Times New Roman" panose="02020603050405020304" pitchFamily="18" charset="0"/>
                <a:ea typeface="Calibri" panose="020F0502020204030204" pitchFamily="34" charset="0"/>
              </a:rPr>
              <a:t>maqsadi</a:t>
            </a:r>
            <a:r>
              <a:rPr lang="en-US" sz="2000" b="1" dirty="0" smtClean="0">
                <a:solidFill>
                  <a:schemeClr val="bg1"/>
                </a:solidFill>
                <a:latin typeface="Times New Roman" panose="02020603050405020304" pitchFamily="18" charset="0"/>
                <a:ea typeface="Calibri" panose="020F0502020204030204" pitchFamily="34" charset="0"/>
              </a:rPr>
              <a:t>:</a:t>
            </a:r>
            <a:r>
              <a:rPr lang="en-US" sz="2000" dirty="0">
                <a:latin typeface="Times New Roman" panose="02020603050405020304" pitchFamily="18" charset="0"/>
                <a:ea typeface="Calibri" panose="020F0502020204030204" pitchFamily="34" charset="0"/>
              </a:rPr>
              <a:t> </a:t>
            </a:r>
            <a:r>
              <a:rPr lang="en-US" sz="2200" dirty="0" err="1">
                <a:solidFill>
                  <a:schemeClr val="bg1"/>
                </a:solidFill>
                <a:latin typeface="Times New Roman" panose="02020603050405020304" pitchFamily="18" charset="0"/>
                <a:ea typeface="Calibri" panose="020F0502020204030204" pitchFamily="34" charset="0"/>
              </a:rPr>
              <a:t>Izlanishlarni</a:t>
            </a:r>
            <a:r>
              <a:rPr lang="en-US" sz="2200" dirty="0">
                <a:solidFill>
                  <a:schemeClr val="bg1"/>
                </a:solidFill>
                <a:latin typeface="Times New Roman" panose="02020603050405020304" pitchFamily="18" charset="0"/>
                <a:ea typeface="Calibri" panose="020F0502020204030204" pitchFamily="34" charset="0"/>
              </a:rPr>
              <a:t> </a:t>
            </a:r>
            <a:r>
              <a:rPr lang="en-US" sz="2200" dirty="0" err="1">
                <a:solidFill>
                  <a:schemeClr val="bg1"/>
                </a:solidFill>
                <a:latin typeface="Times New Roman" panose="02020603050405020304" pitchFamily="18" charset="0"/>
                <a:ea typeface="Calibri" panose="020F0502020204030204" pitchFamily="34" charset="0"/>
              </a:rPr>
              <a:t>olib</a:t>
            </a:r>
            <a:r>
              <a:rPr lang="en-US" sz="2200" dirty="0">
                <a:solidFill>
                  <a:schemeClr val="bg1"/>
                </a:solidFill>
                <a:latin typeface="Times New Roman" panose="02020603050405020304" pitchFamily="18" charset="0"/>
                <a:ea typeface="Calibri" panose="020F0502020204030204" pitchFamily="34" charset="0"/>
              </a:rPr>
              <a:t> </a:t>
            </a:r>
            <a:r>
              <a:rPr lang="en-US" sz="2200" dirty="0" err="1">
                <a:solidFill>
                  <a:schemeClr val="bg1"/>
                </a:solidFill>
                <a:latin typeface="Times New Roman" panose="02020603050405020304" pitchFamily="18" charset="0"/>
                <a:ea typeface="Calibri" panose="020F0502020204030204" pitchFamily="34" charset="0"/>
              </a:rPr>
              <a:t>borish</a:t>
            </a:r>
            <a:r>
              <a:rPr lang="en-US" sz="2200" dirty="0">
                <a:solidFill>
                  <a:schemeClr val="bg1"/>
                </a:solidFill>
                <a:latin typeface="Times New Roman" panose="02020603050405020304" pitchFamily="18" charset="0"/>
                <a:ea typeface="Calibri" panose="020F0502020204030204" pitchFamily="34" charset="0"/>
              </a:rPr>
              <a:t> </a:t>
            </a:r>
            <a:r>
              <a:rPr lang="en-US" sz="2200" dirty="0" err="1">
                <a:solidFill>
                  <a:schemeClr val="bg1"/>
                </a:solidFill>
                <a:latin typeface="Times New Roman" panose="02020603050405020304" pitchFamily="18" charset="0"/>
                <a:ea typeface="Calibri" panose="020F0502020204030204" pitchFamily="34" charset="0"/>
              </a:rPr>
              <a:t>jarayonidaolingan</a:t>
            </a:r>
            <a:r>
              <a:rPr lang="en-US" sz="2200" dirty="0">
                <a:solidFill>
                  <a:schemeClr val="bg1"/>
                </a:solidFill>
                <a:latin typeface="Times New Roman" panose="02020603050405020304" pitchFamily="18" charset="0"/>
                <a:ea typeface="Calibri" panose="020F0502020204030204" pitchFamily="34" charset="0"/>
              </a:rPr>
              <a:t> </a:t>
            </a:r>
            <a:r>
              <a:rPr lang="en-US" sz="2200" dirty="0" err="1">
                <a:solidFill>
                  <a:schemeClr val="bg1"/>
                </a:solidFill>
                <a:latin typeface="Times New Roman" panose="02020603050405020304" pitchFamily="18" charset="0"/>
                <a:ea typeface="Calibri" panose="020F0502020204030204" pitchFamily="34" charset="0"/>
              </a:rPr>
              <a:t>natijalarni</a:t>
            </a:r>
            <a:r>
              <a:rPr lang="en-US" sz="2200" dirty="0">
                <a:solidFill>
                  <a:schemeClr val="bg1"/>
                </a:solidFill>
                <a:latin typeface="Times New Roman" panose="02020603050405020304" pitchFamily="18" charset="0"/>
                <a:ea typeface="Calibri" panose="020F0502020204030204" pitchFamily="34" charset="0"/>
              </a:rPr>
              <a:t> optimal </a:t>
            </a:r>
            <a:r>
              <a:rPr lang="en-US" sz="2200" dirty="0" err="1">
                <a:solidFill>
                  <a:schemeClr val="bg1"/>
                </a:solidFill>
                <a:latin typeface="Times New Roman" panose="02020603050405020304" pitchFamily="18" charset="0"/>
                <a:ea typeface="Calibri" panose="020F0502020204030204" pitchFamily="34" charset="0"/>
              </a:rPr>
              <a:t>yechimlarini</a:t>
            </a:r>
            <a:r>
              <a:rPr lang="en-US" sz="2200" dirty="0">
                <a:solidFill>
                  <a:schemeClr val="bg1"/>
                </a:solidFill>
                <a:latin typeface="Times New Roman" panose="02020603050405020304" pitchFamily="18" charset="0"/>
                <a:ea typeface="Calibri" panose="020F0502020204030204" pitchFamily="34" charset="0"/>
              </a:rPr>
              <a:t> </a:t>
            </a:r>
            <a:r>
              <a:rPr lang="en-US" sz="2200" dirty="0" err="1">
                <a:solidFill>
                  <a:schemeClr val="bg1"/>
                </a:solidFill>
                <a:latin typeface="Times New Roman" panose="02020603050405020304" pitchFamily="18" charset="0"/>
                <a:ea typeface="Calibri" panose="020F0502020204030204" pitchFamily="34" charset="0"/>
              </a:rPr>
              <a:t>topish</a:t>
            </a:r>
            <a:r>
              <a:rPr lang="en-US" sz="2200" dirty="0">
                <a:solidFill>
                  <a:schemeClr val="bg1"/>
                </a:solidFill>
                <a:latin typeface="Times New Roman" panose="02020603050405020304" pitchFamily="18" charset="0"/>
                <a:ea typeface="Calibri" panose="020F0502020204030204" pitchFamily="34" charset="0"/>
              </a:rPr>
              <a:t> </a:t>
            </a:r>
            <a:r>
              <a:rPr lang="en-US" sz="2200" dirty="0" err="1">
                <a:solidFill>
                  <a:schemeClr val="bg1"/>
                </a:solidFill>
                <a:latin typeface="Times New Roman" panose="02020603050405020304" pitchFamily="18" charset="0"/>
                <a:ea typeface="Calibri" panose="020F0502020204030204" pitchFamily="34" charset="0"/>
              </a:rPr>
              <a:t>usullari</a:t>
            </a:r>
            <a:r>
              <a:rPr lang="en-US" sz="2200" dirty="0">
                <a:solidFill>
                  <a:schemeClr val="bg1"/>
                </a:solidFill>
                <a:latin typeface="Times New Roman" panose="02020603050405020304" pitchFamily="18" charset="0"/>
                <a:ea typeface="Calibri" panose="020F0502020204030204" pitchFamily="34" charset="0"/>
              </a:rPr>
              <a:t> </a:t>
            </a:r>
            <a:r>
              <a:rPr lang="en-US" sz="2200" dirty="0" err="1">
                <a:solidFill>
                  <a:schemeClr val="bg1"/>
                </a:solidFill>
                <a:latin typeface="Times New Roman" panose="02020603050405020304" pitchFamily="18" charset="0"/>
                <a:ea typeface="Calibri" panose="020F0502020204030204" pitchFamily="34" charset="0"/>
              </a:rPr>
              <a:t>o`rganiladi</a:t>
            </a:r>
            <a:r>
              <a:rPr lang="en-US" sz="2200" dirty="0">
                <a:solidFill>
                  <a:schemeClr val="bg1"/>
                </a:solidFill>
                <a:latin typeface="Times New Roman" panose="02020603050405020304" pitchFamily="18" charset="0"/>
                <a:ea typeface="Calibri" panose="020F0502020204030204" pitchFamily="34" charset="0"/>
              </a:rPr>
              <a:t>.</a:t>
            </a:r>
            <a:r>
              <a:rPr lang="en-US" sz="2200" b="1" dirty="0" smtClean="0">
                <a:solidFill>
                  <a:schemeClr val="bg1"/>
                </a:solidFill>
                <a:latin typeface="Times New Roman" panose="02020603050405020304" pitchFamily="18" charset="0"/>
                <a:ea typeface="Calibri" panose="020F0502020204030204" pitchFamily="34" charset="0"/>
              </a:rPr>
              <a:t> </a:t>
            </a:r>
            <a:r>
              <a:rPr lang="en-US" sz="2200" dirty="0" smtClean="0">
                <a:solidFill>
                  <a:schemeClr val="bg1"/>
                </a:solidFill>
                <a:latin typeface="Arial" panose="020B0604020202020204" pitchFamily="34" charset="0"/>
                <a:cs typeface="Arial" panose="020B0604020202020204" pitchFamily="34" charset="0"/>
              </a:rPr>
              <a:t> </a:t>
            </a:r>
            <a:endParaRPr lang="ru-RU" sz="22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0400157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23850" y="257175"/>
            <a:ext cx="11182350" cy="5343525"/>
          </a:xfrm>
        </p:spPr>
        <p:txBody>
          <a:bodyPr>
            <a:noAutofit/>
          </a:bodyPr>
          <a:lstStyle/>
          <a:p>
            <a:pPr marL="0" indent="0" algn="ctr">
              <a:spcBef>
                <a:spcPts val="0"/>
              </a:spcBef>
              <a:spcAft>
                <a:spcPts val="0"/>
              </a:spcAft>
              <a:buNone/>
            </a:pPr>
            <a:r>
              <a:rPr lang="en-US" b="1" dirty="0">
                <a:latin typeface="Times New Roman" panose="02020603050405020304" pitchFamily="18" charset="0"/>
                <a:ea typeface="Calibri" panose="020F0502020204030204" pitchFamily="34" charset="0"/>
              </a:rPr>
              <a:t>11-MAVZU:  </a:t>
            </a:r>
            <a:r>
              <a:rPr lang="en-US" b="1" dirty="0" smtClean="0">
                <a:latin typeface="Times New Roman" panose="02020603050405020304" pitchFamily="18" charset="0"/>
                <a:ea typeface="Calibri" panose="020F0502020204030204" pitchFamily="34" charset="0"/>
              </a:rPr>
              <a:t>EKSPERIMENT </a:t>
            </a:r>
            <a:r>
              <a:rPr lang="en-US" b="1" dirty="0">
                <a:latin typeface="Times New Roman" panose="02020603050405020304" pitchFamily="18" charset="0"/>
                <a:ea typeface="Calibri" panose="020F0502020204030204" pitchFamily="34" charset="0"/>
              </a:rPr>
              <a:t>NATIJALARI ASOSIDA </a:t>
            </a:r>
            <a:r>
              <a:rPr lang="en-US" b="1" dirty="0" smtClean="0">
                <a:latin typeface="Times New Roman" panose="02020603050405020304" pitchFamily="18" charset="0"/>
                <a:ea typeface="Calibri" panose="020F0502020204030204" pitchFamily="34" charset="0"/>
              </a:rPr>
              <a:t>OPTIMAL  </a:t>
            </a:r>
            <a:r>
              <a:rPr lang="en-US" b="1" dirty="0">
                <a:latin typeface="Times New Roman" panose="02020603050405020304" pitchFamily="18" charset="0"/>
                <a:ea typeface="Calibri" panose="020F0502020204030204" pitchFamily="34" charset="0"/>
              </a:rPr>
              <a:t>YECHIMLARNI  ANIQLASH</a:t>
            </a:r>
            <a:r>
              <a:rPr lang="de-DE" b="1" dirty="0" smtClean="0">
                <a:latin typeface="Times New Roman" panose="02020603050405020304" pitchFamily="18" charset="0"/>
                <a:ea typeface="Calibri" panose="020F0502020204030204" pitchFamily="34" charset="0"/>
              </a:rPr>
              <a:t>    </a:t>
            </a:r>
            <a:r>
              <a:rPr lang="de-DE" b="1" dirty="0" err="1" smtClean="0">
                <a:latin typeface="Times New Roman" panose="02020603050405020304" pitchFamily="18" charset="0"/>
                <a:ea typeface="Calibri" panose="020F0502020204030204" pitchFamily="34" charset="0"/>
              </a:rPr>
              <a:t>Reja</a:t>
            </a:r>
            <a:r>
              <a:rPr lang="de-DE" b="1" dirty="0">
                <a:latin typeface="Times New Roman" panose="02020603050405020304" pitchFamily="18" charset="0"/>
                <a:ea typeface="Calibri" panose="020F0502020204030204" pitchFamily="34" charset="0"/>
              </a:rPr>
              <a:t>:</a:t>
            </a:r>
          </a:p>
          <a:p>
            <a:pPr marL="0" indent="0" algn="just">
              <a:lnSpc>
                <a:spcPct val="100000"/>
              </a:lnSpc>
              <a:spcBef>
                <a:spcPts val="0"/>
              </a:spcBef>
              <a:spcAft>
                <a:spcPts val="0"/>
              </a:spcAft>
              <a:buNone/>
              <a:tabLst>
                <a:tab pos="447675" algn="l"/>
              </a:tabLst>
            </a:pPr>
            <a:r>
              <a:rPr lang="en-US" b="1" dirty="0">
                <a:solidFill>
                  <a:srgbClr val="000000"/>
                </a:solidFill>
                <a:latin typeface="Times New Roman" panose="02020603050405020304" pitchFamily="18" charset="0"/>
                <a:ea typeface="Calibri" panose="020F0502020204030204" pitchFamily="34" charset="0"/>
              </a:rPr>
              <a:t>1.	</a:t>
            </a:r>
            <a:r>
              <a:rPr lang="en-US" b="1" dirty="0" err="1">
                <a:solidFill>
                  <a:srgbClr val="000000"/>
                </a:solidFill>
                <a:latin typeface="Times New Roman" panose="02020603050405020304" pitchFamily="18" charset="0"/>
                <a:ea typeface="Calibri" panose="020F0502020204030204" pitchFamily="34" charset="0"/>
              </a:rPr>
              <a:t>Operatsiyalar</a:t>
            </a:r>
            <a:r>
              <a:rPr lang="en-US" b="1" dirty="0">
                <a:solidFill>
                  <a:srgbClr val="000000"/>
                </a:solidFill>
                <a:latin typeface="Times New Roman" panose="02020603050405020304" pitchFamily="18" charset="0"/>
                <a:ea typeface="Calibri" panose="020F0502020204030204" pitchFamily="34" charset="0"/>
              </a:rPr>
              <a:t> </a:t>
            </a:r>
            <a:r>
              <a:rPr lang="en-US" b="1" dirty="0" err="1">
                <a:solidFill>
                  <a:srgbClr val="000000"/>
                </a:solidFill>
                <a:latin typeface="Times New Roman" panose="02020603050405020304" pitchFamily="18" charset="0"/>
                <a:ea typeface="Calibri" panose="020F0502020204030204" pitchFamily="34" charset="0"/>
              </a:rPr>
              <a:t>tadqiqotining</a:t>
            </a:r>
            <a:r>
              <a:rPr lang="en-US" b="1" dirty="0">
                <a:solidFill>
                  <a:srgbClr val="000000"/>
                </a:solidFill>
                <a:latin typeface="Times New Roman" panose="02020603050405020304" pitchFamily="18" charset="0"/>
                <a:ea typeface="Calibri" panose="020F0502020204030204" pitchFamily="34" charset="0"/>
              </a:rPr>
              <a:t> </a:t>
            </a:r>
            <a:r>
              <a:rPr lang="en-US" b="1" dirty="0" err="1">
                <a:solidFill>
                  <a:srgbClr val="000000"/>
                </a:solidFill>
                <a:latin typeface="Times New Roman" panose="02020603050405020304" pitchFamily="18" charset="0"/>
                <a:ea typeface="Calibri" panose="020F0502020204030204" pitchFamily="34" charset="0"/>
              </a:rPr>
              <a:t>asosiy</a:t>
            </a:r>
            <a:r>
              <a:rPr lang="en-US" b="1" dirty="0">
                <a:solidFill>
                  <a:srgbClr val="000000"/>
                </a:solidFill>
                <a:latin typeface="Times New Roman" panose="02020603050405020304" pitchFamily="18" charset="0"/>
                <a:ea typeface="Calibri" panose="020F0502020204030204" pitchFamily="34" charset="0"/>
              </a:rPr>
              <a:t> </a:t>
            </a:r>
            <a:r>
              <a:rPr lang="en-US" b="1" dirty="0" err="1">
                <a:solidFill>
                  <a:srgbClr val="000000"/>
                </a:solidFill>
                <a:latin typeface="Times New Roman" panose="02020603050405020304" pitchFamily="18" charset="0"/>
                <a:ea typeface="Calibri" panose="020F0502020204030204" pitchFamily="34" charset="0"/>
              </a:rPr>
              <a:t>bosqichlari</a:t>
            </a:r>
            <a:r>
              <a:rPr lang="en-US" b="1" dirty="0">
                <a:solidFill>
                  <a:srgbClr val="000000"/>
                </a:solidFill>
                <a:latin typeface="Times New Roman" panose="02020603050405020304" pitchFamily="18" charset="0"/>
                <a:ea typeface="Calibri" panose="020F0502020204030204" pitchFamily="34" charset="0"/>
              </a:rPr>
              <a:t>.</a:t>
            </a:r>
          </a:p>
          <a:p>
            <a:pPr marL="0" indent="0" algn="just">
              <a:lnSpc>
                <a:spcPct val="100000"/>
              </a:lnSpc>
              <a:spcBef>
                <a:spcPts val="0"/>
              </a:spcBef>
              <a:spcAft>
                <a:spcPts val="0"/>
              </a:spcAft>
              <a:buNone/>
              <a:tabLst>
                <a:tab pos="447675" algn="l"/>
              </a:tabLst>
            </a:pPr>
            <a:r>
              <a:rPr lang="en-US" b="1" dirty="0">
                <a:solidFill>
                  <a:srgbClr val="000000"/>
                </a:solidFill>
                <a:latin typeface="Times New Roman" panose="02020603050405020304" pitchFamily="18" charset="0"/>
                <a:ea typeface="Calibri" panose="020F0502020204030204" pitchFamily="34" charset="0"/>
              </a:rPr>
              <a:t>2.	</a:t>
            </a:r>
            <a:r>
              <a:rPr lang="en-US" b="1" dirty="0" err="1">
                <a:solidFill>
                  <a:srgbClr val="000000"/>
                </a:solidFill>
                <a:latin typeface="Times New Roman" panose="02020603050405020304" pitchFamily="18" charset="0"/>
                <a:ea typeface="Calibri" panose="020F0502020204030204" pitchFamily="34" charset="0"/>
              </a:rPr>
              <a:t>Matematik</a:t>
            </a:r>
            <a:r>
              <a:rPr lang="en-US" b="1" dirty="0">
                <a:solidFill>
                  <a:srgbClr val="000000"/>
                </a:solidFill>
                <a:latin typeface="Times New Roman" panose="02020603050405020304" pitchFamily="18" charset="0"/>
                <a:ea typeface="Calibri" panose="020F0502020204030204" pitchFamily="34" charset="0"/>
              </a:rPr>
              <a:t> </a:t>
            </a:r>
            <a:r>
              <a:rPr lang="en-US" b="1" dirty="0" err="1">
                <a:solidFill>
                  <a:srgbClr val="000000"/>
                </a:solidFill>
                <a:latin typeface="Times New Roman" panose="02020603050405020304" pitchFamily="18" charset="0"/>
                <a:ea typeface="Calibri" panose="020F0502020204030204" pitchFamily="34" charset="0"/>
              </a:rPr>
              <a:t>modelni</a:t>
            </a:r>
            <a:r>
              <a:rPr lang="en-US" b="1" dirty="0">
                <a:solidFill>
                  <a:srgbClr val="000000"/>
                </a:solidFill>
                <a:latin typeface="Times New Roman" panose="02020603050405020304" pitchFamily="18" charset="0"/>
                <a:ea typeface="Calibri" panose="020F0502020204030204" pitchFamily="34" charset="0"/>
              </a:rPr>
              <a:t> </a:t>
            </a:r>
            <a:r>
              <a:rPr lang="en-US" b="1" dirty="0" err="1">
                <a:solidFill>
                  <a:srgbClr val="000000"/>
                </a:solidFill>
                <a:latin typeface="Times New Roman" panose="02020603050405020304" pitchFamily="18" charset="0"/>
                <a:ea typeface="Calibri" panose="020F0502020204030204" pitchFamily="34" charset="0"/>
              </a:rPr>
              <a:t>tanlash</a:t>
            </a:r>
            <a:r>
              <a:rPr lang="en-US" b="1" dirty="0">
                <a:solidFill>
                  <a:srgbClr val="000000"/>
                </a:solidFill>
                <a:latin typeface="Times New Roman" panose="02020603050405020304" pitchFamily="18" charset="0"/>
                <a:ea typeface="Calibri" panose="020F0502020204030204" pitchFamily="34" charset="0"/>
              </a:rPr>
              <a:t>.</a:t>
            </a:r>
          </a:p>
          <a:p>
            <a:pPr marL="0" indent="0" algn="just">
              <a:lnSpc>
                <a:spcPct val="100000"/>
              </a:lnSpc>
              <a:spcBef>
                <a:spcPts val="0"/>
              </a:spcBef>
              <a:spcAft>
                <a:spcPts val="0"/>
              </a:spcAft>
              <a:buNone/>
              <a:tabLst>
                <a:tab pos="447675" algn="l"/>
              </a:tabLst>
            </a:pPr>
            <a:r>
              <a:rPr lang="en-US" b="1" dirty="0">
                <a:solidFill>
                  <a:srgbClr val="000000"/>
                </a:solidFill>
                <a:latin typeface="Times New Roman" panose="02020603050405020304" pitchFamily="18" charset="0"/>
                <a:ea typeface="Calibri" panose="020F0502020204030204" pitchFamily="34" charset="0"/>
              </a:rPr>
              <a:t>3.	</a:t>
            </a:r>
            <a:r>
              <a:rPr lang="en-US" b="1" dirty="0" err="1">
                <a:solidFill>
                  <a:srgbClr val="000000"/>
                </a:solidFill>
                <a:latin typeface="Times New Roman" panose="02020603050405020304" pitchFamily="18" charset="0"/>
                <a:ea typeface="Calibri" panose="020F0502020204030204" pitchFamily="34" charset="0"/>
              </a:rPr>
              <a:t>Matematik</a:t>
            </a:r>
            <a:r>
              <a:rPr lang="en-US" b="1" dirty="0">
                <a:solidFill>
                  <a:srgbClr val="000000"/>
                </a:solidFill>
                <a:latin typeface="Times New Roman" panose="02020603050405020304" pitchFamily="18" charset="0"/>
                <a:ea typeface="Calibri" panose="020F0502020204030204" pitchFamily="34" charset="0"/>
              </a:rPr>
              <a:t> </a:t>
            </a:r>
            <a:r>
              <a:rPr lang="en-US" b="1" dirty="0" err="1">
                <a:solidFill>
                  <a:srgbClr val="000000"/>
                </a:solidFill>
                <a:latin typeface="Times New Roman" panose="02020603050405020304" pitchFamily="18" charset="0"/>
                <a:ea typeface="Calibri" panose="020F0502020204030204" pitchFamily="34" charset="0"/>
              </a:rPr>
              <a:t>modelni</a:t>
            </a:r>
            <a:r>
              <a:rPr lang="en-US" b="1" dirty="0">
                <a:solidFill>
                  <a:srgbClr val="000000"/>
                </a:solidFill>
                <a:latin typeface="Times New Roman" panose="02020603050405020304" pitchFamily="18" charset="0"/>
                <a:ea typeface="Calibri" panose="020F0502020204030204" pitchFamily="34" charset="0"/>
              </a:rPr>
              <a:t> </a:t>
            </a:r>
            <a:r>
              <a:rPr lang="en-US" b="1" dirty="0" err="1">
                <a:solidFill>
                  <a:srgbClr val="000000"/>
                </a:solidFill>
                <a:latin typeface="Times New Roman" panose="02020603050405020304" pitchFamily="18" charset="0"/>
                <a:ea typeface="Calibri" panose="020F0502020204030204" pitchFamily="34" charset="0"/>
              </a:rPr>
              <a:t>adekvatlikka</a:t>
            </a:r>
            <a:r>
              <a:rPr lang="en-US" b="1" dirty="0">
                <a:solidFill>
                  <a:srgbClr val="000000"/>
                </a:solidFill>
                <a:latin typeface="Times New Roman" panose="02020603050405020304" pitchFamily="18" charset="0"/>
                <a:ea typeface="Calibri" panose="020F0502020204030204" pitchFamily="34" charset="0"/>
              </a:rPr>
              <a:t> </a:t>
            </a:r>
            <a:r>
              <a:rPr lang="en-US" b="1" dirty="0" err="1">
                <a:solidFill>
                  <a:srgbClr val="000000"/>
                </a:solidFill>
                <a:latin typeface="Times New Roman" panose="02020603050405020304" pitchFamily="18" charset="0"/>
                <a:ea typeface="Calibri" panose="020F0502020204030204" pitchFamily="34" charset="0"/>
              </a:rPr>
              <a:t>tekshirish</a:t>
            </a:r>
            <a:r>
              <a:rPr lang="en-US" b="1" dirty="0">
                <a:solidFill>
                  <a:srgbClr val="000000"/>
                </a:solidFill>
                <a:latin typeface="Times New Roman" panose="02020603050405020304" pitchFamily="18" charset="0"/>
                <a:ea typeface="Calibri" panose="020F0502020204030204" pitchFamily="34" charset="0"/>
              </a:rPr>
              <a:t>.</a:t>
            </a:r>
          </a:p>
          <a:p>
            <a:pPr marL="0" indent="0" algn="just">
              <a:lnSpc>
                <a:spcPct val="100000"/>
              </a:lnSpc>
              <a:spcBef>
                <a:spcPts val="0"/>
              </a:spcBef>
              <a:spcAft>
                <a:spcPts val="0"/>
              </a:spcAft>
              <a:buNone/>
              <a:tabLst>
                <a:tab pos="447675" algn="l"/>
              </a:tabLst>
            </a:pPr>
            <a:r>
              <a:rPr lang="en-US" b="1" dirty="0">
                <a:solidFill>
                  <a:srgbClr val="000000"/>
                </a:solidFill>
                <a:latin typeface="Times New Roman" panose="02020603050405020304" pitchFamily="18" charset="0"/>
                <a:ea typeface="Calibri" panose="020F0502020204030204" pitchFamily="34" charset="0"/>
              </a:rPr>
              <a:t>4.	</a:t>
            </a:r>
            <a:r>
              <a:rPr lang="en-US" b="1" dirty="0" err="1">
                <a:solidFill>
                  <a:srgbClr val="000000"/>
                </a:solidFill>
                <a:latin typeface="Times New Roman" panose="02020603050405020304" pitchFamily="18" charset="0"/>
                <a:ea typeface="Calibri" panose="020F0502020204030204" pitchFamily="34" charset="0"/>
              </a:rPr>
              <a:t>Matematik</a:t>
            </a:r>
            <a:r>
              <a:rPr lang="en-US" b="1" dirty="0">
                <a:solidFill>
                  <a:srgbClr val="000000"/>
                </a:solidFill>
                <a:latin typeface="Times New Roman" panose="02020603050405020304" pitchFamily="18" charset="0"/>
                <a:ea typeface="Calibri" panose="020F0502020204030204" pitchFamily="34" charset="0"/>
              </a:rPr>
              <a:t> model </a:t>
            </a:r>
            <a:r>
              <a:rPr lang="en-US" b="1" dirty="0" err="1">
                <a:solidFill>
                  <a:srgbClr val="000000"/>
                </a:solidFill>
                <a:latin typeface="Times New Roman" panose="02020603050405020304" pitchFamily="18" charset="0"/>
                <a:ea typeface="Calibri" panose="020F0502020204030204" pitchFamily="34" charset="0"/>
              </a:rPr>
              <a:t>regressiya</a:t>
            </a:r>
            <a:r>
              <a:rPr lang="en-US" b="1" dirty="0">
                <a:solidFill>
                  <a:srgbClr val="000000"/>
                </a:solidFill>
                <a:latin typeface="Times New Roman" panose="02020603050405020304" pitchFamily="18" charset="0"/>
                <a:ea typeface="Calibri" panose="020F0502020204030204" pitchFamily="34" charset="0"/>
              </a:rPr>
              <a:t> </a:t>
            </a:r>
            <a:r>
              <a:rPr lang="en-US" b="1" dirty="0" err="1">
                <a:solidFill>
                  <a:srgbClr val="000000"/>
                </a:solidFill>
                <a:latin typeface="Times New Roman" panose="02020603050405020304" pitchFamily="18" charset="0"/>
                <a:ea typeface="Calibri" panose="020F0502020204030204" pitchFamily="34" charset="0"/>
              </a:rPr>
              <a:t>tenglamasi</a:t>
            </a:r>
            <a:r>
              <a:rPr lang="en-US" b="1" dirty="0">
                <a:solidFill>
                  <a:srgbClr val="000000"/>
                </a:solidFill>
                <a:latin typeface="Times New Roman" panose="02020603050405020304" pitchFamily="18" charset="0"/>
                <a:ea typeface="Calibri" panose="020F0502020204030204" pitchFamily="34" charset="0"/>
              </a:rPr>
              <a:t> </a:t>
            </a:r>
            <a:r>
              <a:rPr lang="en-US" b="1" dirty="0" err="1">
                <a:solidFill>
                  <a:srgbClr val="000000"/>
                </a:solidFill>
                <a:latin typeface="Times New Roman" panose="02020603050405020304" pitchFamily="18" charset="0"/>
                <a:ea typeface="Calibri" panose="020F0502020204030204" pitchFamily="34" charset="0"/>
              </a:rPr>
              <a:t>bilan</a:t>
            </a:r>
            <a:r>
              <a:rPr lang="en-US" b="1" dirty="0">
                <a:solidFill>
                  <a:srgbClr val="000000"/>
                </a:solidFill>
                <a:latin typeface="Times New Roman" panose="02020603050405020304" pitchFamily="18" charset="0"/>
                <a:ea typeface="Calibri" panose="020F0502020204030204" pitchFamily="34" charset="0"/>
              </a:rPr>
              <a:t> </a:t>
            </a:r>
            <a:r>
              <a:rPr lang="en-US" b="1" dirty="0" err="1">
                <a:solidFill>
                  <a:srgbClr val="000000"/>
                </a:solidFill>
                <a:latin typeface="Times New Roman" panose="02020603050405020304" pitchFamily="18" charset="0"/>
                <a:ea typeface="Calibri" panose="020F0502020204030204" pitchFamily="34" charset="0"/>
              </a:rPr>
              <a:t>berilganda</a:t>
            </a:r>
            <a:r>
              <a:rPr lang="en-US" b="1" dirty="0">
                <a:solidFill>
                  <a:srgbClr val="000000"/>
                </a:solidFill>
                <a:latin typeface="Times New Roman" panose="02020603050405020304" pitchFamily="18" charset="0"/>
                <a:ea typeface="Calibri" panose="020F0502020204030204" pitchFamily="34" charset="0"/>
              </a:rPr>
              <a:t> optimal </a:t>
            </a:r>
            <a:r>
              <a:rPr lang="en-US" b="1" dirty="0" err="1">
                <a:solidFill>
                  <a:srgbClr val="000000"/>
                </a:solidFill>
                <a:latin typeface="Times New Roman" panose="02020603050405020304" pitchFamily="18" charset="0"/>
                <a:ea typeface="Calibri" panose="020F0502020204030204" pitchFamily="34" charset="0"/>
              </a:rPr>
              <a:t>yechimni</a:t>
            </a:r>
            <a:r>
              <a:rPr lang="en-US" b="1" dirty="0">
                <a:solidFill>
                  <a:srgbClr val="000000"/>
                </a:solidFill>
                <a:latin typeface="Times New Roman" panose="02020603050405020304" pitchFamily="18" charset="0"/>
                <a:ea typeface="Calibri" panose="020F0502020204030204" pitchFamily="34" charset="0"/>
              </a:rPr>
              <a:t> </a:t>
            </a:r>
            <a:r>
              <a:rPr lang="en-US" b="1" dirty="0" err="1">
                <a:solidFill>
                  <a:srgbClr val="000000"/>
                </a:solidFill>
                <a:latin typeface="Times New Roman" panose="02020603050405020304" pitchFamily="18" charset="0"/>
                <a:ea typeface="Calibri" panose="020F0502020204030204" pitchFamily="34" charset="0"/>
              </a:rPr>
              <a:t>aniqlash</a:t>
            </a:r>
            <a:endParaRPr lang="en-US" b="1" dirty="0">
              <a:solidFill>
                <a:srgbClr val="000000"/>
              </a:solidFill>
              <a:latin typeface="Times New Roman" panose="02020603050405020304" pitchFamily="18" charset="0"/>
              <a:ea typeface="Calibri" panose="020F0502020204030204" pitchFamily="34" charset="0"/>
            </a:endParaRPr>
          </a:p>
          <a:p>
            <a:pPr marL="0" indent="0" algn="just">
              <a:lnSpc>
                <a:spcPct val="100000"/>
              </a:lnSpc>
              <a:spcBef>
                <a:spcPts val="0"/>
              </a:spcBef>
              <a:spcAft>
                <a:spcPts val="0"/>
              </a:spcAft>
              <a:buNone/>
              <a:tabLst>
                <a:tab pos="447675" algn="l"/>
              </a:tabLst>
            </a:pPr>
            <a:r>
              <a:rPr lang="en-US" b="1" dirty="0">
                <a:solidFill>
                  <a:srgbClr val="000000"/>
                </a:solidFill>
                <a:latin typeface="Times New Roman" panose="02020603050405020304" pitchFamily="18" charset="0"/>
                <a:ea typeface="Calibri" panose="020F0502020204030204" pitchFamily="34" charset="0"/>
              </a:rPr>
              <a:t>5.	</a:t>
            </a:r>
            <a:r>
              <a:rPr lang="en-US" b="1" dirty="0" err="1">
                <a:solidFill>
                  <a:srgbClr val="000000"/>
                </a:solidFill>
                <a:latin typeface="Times New Roman" panose="02020603050405020304" pitchFamily="18" charset="0"/>
                <a:ea typeface="Calibri" panose="020F0502020204030204" pitchFamily="34" charset="0"/>
              </a:rPr>
              <a:t>Regressiya</a:t>
            </a:r>
            <a:r>
              <a:rPr lang="en-US" b="1" dirty="0">
                <a:solidFill>
                  <a:srgbClr val="000000"/>
                </a:solidFill>
                <a:latin typeface="Times New Roman" panose="02020603050405020304" pitchFamily="18" charset="0"/>
                <a:ea typeface="Calibri" panose="020F0502020204030204" pitchFamily="34" charset="0"/>
              </a:rPr>
              <a:t> </a:t>
            </a:r>
            <a:r>
              <a:rPr lang="en-US" b="1" dirty="0" err="1">
                <a:solidFill>
                  <a:srgbClr val="000000"/>
                </a:solidFill>
                <a:latin typeface="Times New Roman" panose="02020603050405020304" pitchFamily="18" charset="0"/>
                <a:ea typeface="Calibri" panose="020F0502020204030204" pitchFamily="34" charset="0"/>
              </a:rPr>
              <a:t>tenglamasi</a:t>
            </a:r>
            <a:r>
              <a:rPr lang="en-US" b="1" dirty="0">
                <a:solidFill>
                  <a:srgbClr val="000000"/>
                </a:solidFill>
                <a:latin typeface="Times New Roman" panose="02020603050405020304" pitchFamily="18" charset="0"/>
                <a:ea typeface="Calibri" panose="020F0502020204030204" pitchFamily="34" charset="0"/>
              </a:rPr>
              <a:t> </a:t>
            </a:r>
            <a:r>
              <a:rPr lang="en-US" b="1" dirty="0" err="1">
                <a:solidFill>
                  <a:srgbClr val="000000"/>
                </a:solidFill>
                <a:latin typeface="Times New Roman" panose="02020603050405020304" pitchFamily="18" charset="0"/>
                <a:ea typeface="Calibri" panose="020F0502020204030204" pitchFamily="34" charset="0"/>
              </a:rPr>
              <a:t>yordamida</a:t>
            </a:r>
            <a:r>
              <a:rPr lang="en-US" b="1" dirty="0">
                <a:solidFill>
                  <a:srgbClr val="000000"/>
                </a:solidFill>
                <a:latin typeface="Times New Roman" panose="02020603050405020304" pitchFamily="18" charset="0"/>
                <a:ea typeface="Calibri" panose="020F0502020204030204" pitchFamily="34" charset="0"/>
              </a:rPr>
              <a:t> </a:t>
            </a:r>
            <a:r>
              <a:rPr lang="en-US" b="1" dirty="0" err="1">
                <a:solidFill>
                  <a:srgbClr val="000000"/>
                </a:solidFill>
                <a:latin typeface="Times New Roman" panose="02020603050405020304" pitchFamily="18" charset="0"/>
                <a:ea typeface="Calibri" panose="020F0502020204030204" pitchFamily="34" charset="0"/>
              </a:rPr>
              <a:t>ifodalangan</a:t>
            </a:r>
            <a:r>
              <a:rPr lang="en-US" b="1" dirty="0">
                <a:solidFill>
                  <a:srgbClr val="000000"/>
                </a:solidFill>
                <a:latin typeface="Times New Roman" panose="02020603050405020304" pitchFamily="18" charset="0"/>
                <a:ea typeface="Calibri" panose="020F0502020204030204" pitchFamily="34" charset="0"/>
              </a:rPr>
              <a:t>  </a:t>
            </a:r>
            <a:r>
              <a:rPr lang="en-US" b="1" dirty="0" err="1">
                <a:solidFill>
                  <a:srgbClr val="000000"/>
                </a:solidFill>
                <a:latin typeface="Times New Roman" panose="02020603050405020304" pitchFamily="18" charset="0"/>
                <a:ea typeface="Calibri" panose="020F0502020204030204" pitchFamily="34" charset="0"/>
              </a:rPr>
              <a:t>matematik</a:t>
            </a:r>
            <a:r>
              <a:rPr lang="en-US" b="1" dirty="0">
                <a:solidFill>
                  <a:srgbClr val="000000"/>
                </a:solidFill>
                <a:latin typeface="Times New Roman" panose="02020603050405020304" pitchFamily="18" charset="0"/>
                <a:ea typeface="Calibri" panose="020F0502020204030204" pitchFamily="34" charset="0"/>
              </a:rPr>
              <a:t> </a:t>
            </a:r>
            <a:r>
              <a:rPr lang="en-US" b="1" dirty="0" err="1">
                <a:solidFill>
                  <a:srgbClr val="000000"/>
                </a:solidFill>
                <a:latin typeface="Times New Roman" panose="02020603050405020304" pitchFamily="18" charset="0"/>
                <a:ea typeface="Calibri" panose="020F0502020204030204" pitchFamily="34" charset="0"/>
              </a:rPr>
              <a:t>modellarni</a:t>
            </a:r>
            <a:r>
              <a:rPr lang="en-US" b="1" dirty="0">
                <a:solidFill>
                  <a:srgbClr val="000000"/>
                </a:solidFill>
                <a:latin typeface="Times New Roman" panose="02020603050405020304" pitchFamily="18" charset="0"/>
                <a:ea typeface="Calibri" panose="020F0502020204030204" pitchFamily="34" charset="0"/>
              </a:rPr>
              <a:t> </a:t>
            </a:r>
            <a:r>
              <a:rPr lang="en-US" b="1" dirty="0" err="1">
                <a:solidFill>
                  <a:srgbClr val="000000"/>
                </a:solidFill>
                <a:latin typeface="Times New Roman" panose="02020603050405020304" pitchFamily="18" charset="0"/>
                <a:ea typeface="Calibri" panose="020F0502020204030204" pitchFamily="34" charset="0"/>
              </a:rPr>
              <a:t>diskriminatsiyalash</a:t>
            </a:r>
            <a:endParaRPr lang="en-US" b="1" dirty="0">
              <a:solidFill>
                <a:srgbClr val="000000"/>
              </a:solidFill>
              <a:latin typeface="Times New Roman" panose="02020603050405020304" pitchFamily="18" charset="0"/>
              <a:ea typeface="Calibri" panose="020F0502020204030204" pitchFamily="34" charset="0"/>
            </a:endParaRPr>
          </a:p>
          <a:p>
            <a:pPr marL="0" indent="0" algn="just">
              <a:lnSpc>
                <a:spcPct val="100000"/>
              </a:lnSpc>
              <a:spcBef>
                <a:spcPts val="0"/>
              </a:spcBef>
              <a:spcAft>
                <a:spcPts val="0"/>
              </a:spcAft>
              <a:buNone/>
              <a:tabLst>
                <a:tab pos="447675" algn="l"/>
              </a:tabLst>
            </a:pPr>
            <a:r>
              <a:rPr lang="en-US" b="1" dirty="0">
                <a:solidFill>
                  <a:srgbClr val="000000"/>
                </a:solidFill>
                <a:latin typeface="Times New Roman" panose="02020603050405020304" pitchFamily="18" charset="0"/>
                <a:ea typeface="Calibri" panose="020F0502020204030204" pitchFamily="34" charset="0"/>
              </a:rPr>
              <a:t>6.	</a:t>
            </a:r>
            <a:r>
              <a:rPr lang="en-US" b="1" dirty="0" err="1">
                <a:solidFill>
                  <a:srgbClr val="000000"/>
                </a:solidFill>
                <a:latin typeface="Times New Roman" panose="02020603050405020304" pitchFamily="18" charset="0"/>
                <a:ea typeface="Calibri" panose="020F0502020204030204" pitchFamily="34" charset="0"/>
              </a:rPr>
              <a:t>Olingan</a:t>
            </a:r>
            <a:r>
              <a:rPr lang="en-US" b="1" dirty="0">
                <a:solidFill>
                  <a:srgbClr val="000000"/>
                </a:solidFill>
                <a:latin typeface="Times New Roman" panose="02020603050405020304" pitchFamily="18" charset="0"/>
                <a:ea typeface="Calibri" panose="020F0502020204030204" pitchFamily="34" charset="0"/>
              </a:rPr>
              <a:t> </a:t>
            </a:r>
            <a:r>
              <a:rPr lang="en-US" b="1" dirty="0" err="1">
                <a:solidFill>
                  <a:srgbClr val="000000"/>
                </a:solidFill>
                <a:latin typeface="Times New Roman" panose="02020603050405020304" pitchFamily="18" charset="0"/>
                <a:ea typeface="Calibri" panose="020F0502020204030204" pitchFamily="34" charset="0"/>
              </a:rPr>
              <a:t>regressiya</a:t>
            </a:r>
            <a:r>
              <a:rPr lang="en-US" b="1" dirty="0">
                <a:solidFill>
                  <a:srgbClr val="000000"/>
                </a:solidFill>
                <a:latin typeface="Times New Roman" panose="02020603050405020304" pitchFamily="18" charset="0"/>
                <a:ea typeface="Calibri" panose="020F0502020204030204" pitchFamily="34" charset="0"/>
              </a:rPr>
              <a:t> </a:t>
            </a:r>
            <a:r>
              <a:rPr lang="en-US" b="1" dirty="0" err="1">
                <a:solidFill>
                  <a:srgbClr val="000000"/>
                </a:solidFill>
                <a:latin typeface="Times New Roman" panose="02020603050405020304" pitchFamily="18" charset="0"/>
                <a:ea typeface="Calibri" panose="020F0502020204030204" pitchFamily="34" charset="0"/>
              </a:rPr>
              <a:t>tenglamalari</a:t>
            </a:r>
            <a:r>
              <a:rPr lang="en-US" b="1" dirty="0">
                <a:solidFill>
                  <a:srgbClr val="000000"/>
                </a:solidFill>
                <a:latin typeface="Times New Roman" panose="02020603050405020304" pitchFamily="18" charset="0"/>
                <a:ea typeface="Calibri" panose="020F0502020204030204" pitchFamily="34" charset="0"/>
              </a:rPr>
              <a:t> </a:t>
            </a:r>
            <a:r>
              <a:rPr lang="en-US" b="1" dirty="0" err="1">
                <a:solidFill>
                  <a:srgbClr val="000000"/>
                </a:solidFill>
                <a:latin typeface="Times New Roman" panose="02020603050405020304" pitchFamily="18" charset="0"/>
                <a:ea typeface="Calibri" panose="020F0502020204030204" pitchFamily="34" charset="0"/>
              </a:rPr>
              <a:t>asosida</a:t>
            </a:r>
            <a:r>
              <a:rPr lang="en-US" b="1" dirty="0">
                <a:solidFill>
                  <a:srgbClr val="000000"/>
                </a:solidFill>
                <a:latin typeface="Times New Roman" panose="02020603050405020304" pitchFamily="18" charset="0"/>
                <a:ea typeface="Calibri" panose="020F0502020204030204" pitchFamily="34" charset="0"/>
              </a:rPr>
              <a:t> optimal </a:t>
            </a:r>
            <a:r>
              <a:rPr lang="en-US" b="1" dirty="0" err="1">
                <a:solidFill>
                  <a:srgbClr val="000000"/>
                </a:solidFill>
                <a:latin typeface="Times New Roman" panose="02020603050405020304" pitchFamily="18" charset="0"/>
                <a:ea typeface="Calibri" panose="020F0502020204030204" pitchFamily="34" charset="0"/>
              </a:rPr>
              <a:t>yechimlarni</a:t>
            </a:r>
            <a:r>
              <a:rPr lang="en-US" b="1" dirty="0">
                <a:solidFill>
                  <a:srgbClr val="000000"/>
                </a:solidFill>
                <a:latin typeface="Times New Roman" panose="02020603050405020304" pitchFamily="18" charset="0"/>
                <a:ea typeface="Calibri" panose="020F0502020204030204" pitchFamily="34" charset="0"/>
              </a:rPr>
              <a:t> </a:t>
            </a:r>
            <a:r>
              <a:rPr lang="en-US" b="1" dirty="0" err="1">
                <a:solidFill>
                  <a:srgbClr val="000000"/>
                </a:solidFill>
                <a:latin typeface="Times New Roman" panose="02020603050405020304" pitchFamily="18" charset="0"/>
                <a:ea typeface="Calibri" panose="020F0502020204030204" pitchFamily="34" charset="0"/>
              </a:rPr>
              <a:t>aniqlash</a:t>
            </a:r>
            <a:endParaRPr lang="en-US" b="1" dirty="0">
              <a:solidFill>
                <a:srgbClr val="000000"/>
              </a:solidFill>
              <a:latin typeface="Times New Roman" panose="02020603050405020304" pitchFamily="18" charset="0"/>
              <a:ea typeface="Calibri" panose="020F0502020204030204" pitchFamily="34" charset="0"/>
            </a:endParaRPr>
          </a:p>
          <a:p>
            <a:pPr marL="0" indent="0" algn="just">
              <a:lnSpc>
                <a:spcPct val="100000"/>
              </a:lnSpc>
              <a:spcBef>
                <a:spcPts val="0"/>
              </a:spcBef>
              <a:spcAft>
                <a:spcPts val="0"/>
              </a:spcAft>
              <a:buNone/>
            </a:pPr>
            <a:r>
              <a:rPr lang="en-US" b="1" i="1" dirty="0" err="1" smtClean="0">
                <a:solidFill>
                  <a:srgbClr val="000000"/>
                </a:solidFill>
                <a:latin typeface="Times New Roman" panose="02020603050405020304" pitchFamily="18" charset="0"/>
                <a:ea typeface="Calibri" panose="020F0502020204030204" pitchFamily="34" charset="0"/>
              </a:rPr>
              <a:t>Tayanch</a:t>
            </a:r>
            <a:r>
              <a:rPr lang="en-US" b="1" i="1" dirty="0" smtClean="0">
                <a:solidFill>
                  <a:srgbClr val="000000"/>
                </a:solidFill>
                <a:latin typeface="Times New Roman" panose="02020603050405020304" pitchFamily="18" charset="0"/>
                <a:ea typeface="Calibri" panose="020F0502020204030204" pitchFamily="34" charset="0"/>
              </a:rPr>
              <a:t> </a:t>
            </a:r>
            <a:r>
              <a:rPr lang="en-US" b="1" i="1" dirty="0" err="1">
                <a:solidFill>
                  <a:srgbClr val="000000"/>
                </a:solidFill>
                <a:latin typeface="Times New Roman" panose="02020603050405020304" pitchFamily="18" charset="0"/>
                <a:ea typeface="Calibri" panose="020F0502020204030204" pitchFamily="34" charset="0"/>
              </a:rPr>
              <a:t>iboralar</a:t>
            </a:r>
            <a:r>
              <a:rPr lang="en-US" b="1" i="1" dirty="0">
                <a:solidFill>
                  <a:srgbClr val="000000"/>
                </a:solidFill>
                <a:latin typeface="Times New Roman" panose="02020603050405020304" pitchFamily="18" charset="0"/>
                <a:ea typeface="Calibri" panose="020F0502020204030204" pitchFamily="34" charset="0"/>
              </a:rPr>
              <a:t>:</a:t>
            </a:r>
            <a:endParaRPr lang="ru-RU" b="1" i="1" dirty="0">
              <a:latin typeface="Times New Roman" panose="02020603050405020304" pitchFamily="18" charset="0"/>
              <a:ea typeface="Times New Roman" panose="02020603050405020304" pitchFamily="18" charset="0"/>
            </a:endParaRPr>
          </a:p>
          <a:p>
            <a:pPr marL="0" indent="0">
              <a:lnSpc>
                <a:spcPct val="100000"/>
              </a:lnSpc>
              <a:spcBef>
                <a:spcPts val="0"/>
              </a:spcBef>
              <a:buNone/>
            </a:pPr>
            <a:r>
              <a:rPr lang="en-US" i="1" dirty="0" err="1"/>
              <a:t>Operatsiya</a:t>
            </a:r>
            <a:r>
              <a:rPr lang="en-US" i="1" dirty="0"/>
              <a:t>, </a:t>
            </a:r>
            <a:r>
              <a:rPr lang="en-US" i="1" dirty="0" err="1"/>
              <a:t>matematik</a:t>
            </a:r>
            <a:r>
              <a:rPr lang="en-US" i="1" dirty="0"/>
              <a:t> model, </a:t>
            </a:r>
            <a:r>
              <a:rPr lang="en-US" i="1" dirty="0" err="1"/>
              <a:t>regressiya</a:t>
            </a:r>
            <a:r>
              <a:rPr lang="en-US" i="1" dirty="0"/>
              <a:t> </a:t>
            </a:r>
            <a:r>
              <a:rPr lang="en-US" i="1" dirty="0" err="1"/>
              <a:t>tenglamasi</a:t>
            </a:r>
            <a:r>
              <a:rPr lang="en-US" i="1" dirty="0"/>
              <a:t>, </a:t>
            </a:r>
            <a:r>
              <a:rPr lang="en-US" i="1" dirty="0" err="1"/>
              <a:t>modelni</a:t>
            </a:r>
            <a:r>
              <a:rPr lang="en-US" i="1" dirty="0"/>
              <a:t> </a:t>
            </a:r>
            <a:r>
              <a:rPr lang="en-US" i="1" dirty="0" err="1"/>
              <a:t>adekvatligi</a:t>
            </a:r>
            <a:r>
              <a:rPr lang="en-US" i="1" dirty="0"/>
              <a:t>, </a:t>
            </a:r>
            <a:r>
              <a:rPr lang="en-US" i="1" dirty="0" err="1"/>
              <a:t>modellarni</a:t>
            </a:r>
            <a:r>
              <a:rPr lang="en-US" i="1" dirty="0"/>
              <a:t> </a:t>
            </a:r>
            <a:r>
              <a:rPr lang="en-US" i="1" dirty="0" err="1"/>
              <a:t>diskriminatsiyalash</a:t>
            </a:r>
            <a:r>
              <a:rPr lang="en-US" i="1" dirty="0"/>
              <a:t>, </a:t>
            </a:r>
            <a:r>
              <a:rPr lang="en-US" i="1" dirty="0" err="1"/>
              <a:t>differentsial</a:t>
            </a:r>
            <a:r>
              <a:rPr lang="en-US" i="1" dirty="0"/>
              <a:t> </a:t>
            </a:r>
            <a:r>
              <a:rPr lang="en-US" i="1" dirty="0" err="1"/>
              <a:t>tenglamalar</a:t>
            </a:r>
            <a:r>
              <a:rPr lang="en-US" i="1" dirty="0"/>
              <a:t>, regression</a:t>
            </a:r>
            <a:r>
              <a:rPr lang="en-US" dirty="0"/>
              <a:t> </a:t>
            </a:r>
            <a:r>
              <a:rPr lang="en-US" i="1" dirty="0" err="1"/>
              <a:t>taxlil</a:t>
            </a:r>
            <a:r>
              <a:rPr lang="en-US" i="1" dirty="0"/>
              <a:t>,  </a:t>
            </a:r>
            <a:r>
              <a:rPr lang="en-US" i="1" dirty="0" err="1"/>
              <a:t>korrelyatsion</a:t>
            </a:r>
            <a:r>
              <a:rPr lang="en-US" i="1" dirty="0"/>
              <a:t> </a:t>
            </a:r>
            <a:r>
              <a:rPr lang="en-US" i="1" dirty="0" err="1"/>
              <a:t>taxlil</a:t>
            </a:r>
            <a:r>
              <a:rPr lang="en-US" i="1" dirty="0"/>
              <a:t>, </a:t>
            </a:r>
            <a:r>
              <a:rPr lang="en-US" i="1" dirty="0" err="1"/>
              <a:t>ommaviy</a:t>
            </a:r>
            <a:r>
              <a:rPr lang="en-US" i="1" dirty="0"/>
              <a:t> </a:t>
            </a:r>
            <a:r>
              <a:rPr lang="en-US" i="1" dirty="0" err="1"/>
              <a:t>xizmat</a:t>
            </a:r>
            <a:r>
              <a:rPr lang="en-US" i="1" dirty="0"/>
              <a:t> </a:t>
            </a:r>
            <a:r>
              <a:rPr lang="en-US" i="1" dirty="0" err="1"/>
              <a:t>ko’rsatish</a:t>
            </a:r>
            <a:r>
              <a:rPr lang="en-US" i="1" dirty="0"/>
              <a:t> </a:t>
            </a:r>
            <a:r>
              <a:rPr lang="en-US" i="1" dirty="0" err="1"/>
              <a:t>nazariyasi</a:t>
            </a:r>
            <a:r>
              <a:rPr lang="en-US" i="1" dirty="0"/>
              <a:t>, </a:t>
            </a:r>
            <a:r>
              <a:rPr lang="en-US" i="1" dirty="0" err="1"/>
              <a:t>ko’rsatkichlar</a:t>
            </a:r>
            <a:r>
              <a:rPr lang="en-US" i="1" dirty="0"/>
              <a:t> </a:t>
            </a:r>
            <a:r>
              <a:rPr lang="en-US" i="1" dirty="0" err="1"/>
              <a:t>ierarxiyasi</a:t>
            </a:r>
            <a:r>
              <a:rPr lang="en-US" i="1" dirty="0"/>
              <a:t>, </a:t>
            </a:r>
            <a:r>
              <a:rPr lang="en-US" i="1" dirty="0" err="1"/>
              <a:t>algoritm</a:t>
            </a:r>
            <a:r>
              <a:rPr lang="en-US" i="1" dirty="0"/>
              <a:t> </a:t>
            </a:r>
            <a:r>
              <a:rPr lang="en-US" i="1" dirty="0" err="1"/>
              <a:t>tuzish</a:t>
            </a:r>
            <a:r>
              <a:rPr lang="en-US" i="1" dirty="0"/>
              <a:t>, </a:t>
            </a:r>
            <a:r>
              <a:rPr lang="en-US" i="1" dirty="0" err="1"/>
              <a:t>kvadratik</a:t>
            </a:r>
            <a:r>
              <a:rPr lang="en-US" i="1" dirty="0"/>
              <a:t> model, </a:t>
            </a:r>
            <a:r>
              <a:rPr lang="en-US" i="1" dirty="0" err="1"/>
              <a:t>ko’rsatkichli</a:t>
            </a:r>
            <a:r>
              <a:rPr lang="en-US" i="1" dirty="0"/>
              <a:t> model, </a:t>
            </a:r>
            <a:r>
              <a:rPr lang="en-US" i="1" dirty="0" err="1"/>
              <a:t>darajali</a:t>
            </a:r>
            <a:r>
              <a:rPr lang="en-US" i="1" dirty="0"/>
              <a:t> model, </a:t>
            </a:r>
            <a:r>
              <a:rPr lang="en-US" i="1" dirty="0" err="1"/>
              <a:t>giperbolik</a:t>
            </a:r>
            <a:r>
              <a:rPr lang="en-US" i="1" dirty="0"/>
              <a:t> model, </a:t>
            </a:r>
            <a:r>
              <a:rPr lang="en-US" i="1" dirty="0" err="1"/>
              <a:t>logarifmik</a:t>
            </a:r>
            <a:r>
              <a:rPr lang="en-US" i="1" dirty="0"/>
              <a:t> model.</a:t>
            </a:r>
            <a:endParaRPr lang="ru-RU" dirty="0"/>
          </a:p>
        </p:txBody>
      </p:sp>
    </p:spTree>
    <p:extLst>
      <p:ext uri="{BB962C8B-B14F-4D97-AF65-F5344CB8AC3E}">
        <p14:creationId xmlns:p14="http://schemas.microsoft.com/office/powerpoint/2010/main" val="18149870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6225" y="238126"/>
            <a:ext cx="11239500" cy="685799"/>
          </a:xfrm>
        </p:spPr>
        <p:txBody>
          <a:bodyPr>
            <a:noAutofit/>
          </a:bodyPr>
          <a:lstStyle/>
          <a:p>
            <a:pPr lvl="0" algn="ctr">
              <a:lnSpc>
                <a:spcPct val="100000"/>
              </a:lnSpc>
            </a:pPr>
            <a:r>
              <a:rPr lang="en-US" sz="3800" b="1" dirty="0" smtClean="0"/>
              <a:t>1</a:t>
            </a:r>
            <a:r>
              <a:rPr lang="en-US" sz="3800" b="1" dirty="0"/>
              <a:t>.	</a:t>
            </a:r>
            <a:r>
              <a:rPr lang="en-US" sz="3800" b="1" dirty="0"/>
              <a:t>OPERATSIYALAR TADQIQOTINING ASOSIY BOSQICHLARI</a:t>
            </a:r>
            <a:endParaRPr lang="ru-RU" sz="3800" dirty="0"/>
          </a:p>
        </p:txBody>
      </p:sp>
      <p:sp>
        <p:nvSpPr>
          <p:cNvPr id="3" name="Объект 2"/>
          <p:cNvSpPr>
            <a:spLocks noGrp="1"/>
          </p:cNvSpPr>
          <p:nvPr>
            <p:ph sz="quarter" idx="13"/>
          </p:nvPr>
        </p:nvSpPr>
        <p:spPr>
          <a:xfrm>
            <a:off x="276225" y="1314451"/>
            <a:ext cx="11239500" cy="4391024"/>
          </a:xfrm>
        </p:spPr>
        <p:txBody>
          <a:bodyPr>
            <a:noAutofit/>
          </a:bodyPr>
          <a:lstStyle/>
          <a:p>
            <a:pPr marL="0" indent="542925" algn="just">
              <a:lnSpc>
                <a:spcPct val="100000"/>
              </a:lnSpc>
              <a:spcBef>
                <a:spcPts val="0"/>
              </a:spcBef>
              <a:spcAft>
                <a:spcPts val="0"/>
              </a:spcAft>
              <a:buNone/>
            </a:pPr>
            <a:r>
              <a:rPr lang="en-US" sz="2800" dirty="0" err="1"/>
              <a:t>Har</a:t>
            </a:r>
            <a:r>
              <a:rPr lang="en-US" sz="2800" dirty="0"/>
              <a:t> </a:t>
            </a:r>
            <a:r>
              <a:rPr lang="en-US" sz="2800" dirty="0" err="1"/>
              <a:t>qanday</a:t>
            </a:r>
            <a:r>
              <a:rPr lang="en-US" sz="2800" dirty="0"/>
              <a:t> </a:t>
            </a:r>
            <a:r>
              <a:rPr lang="en-US" sz="2800" dirty="0" err="1"/>
              <a:t>operatsiyaning</a:t>
            </a:r>
            <a:r>
              <a:rPr lang="en-US" sz="2800" dirty="0"/>
              <a:t> </a:t>
            </a:r>
            <a:r>
              <a:rPr lang="en-US" sz="2800" dirty="0" err="1"/>
              <a:t>tadqiqoti</a:t>
            </a:r>
            <a:r>
              <a:rPr lang="en-US" sz="2800" dirty="0"/>
              <a:t> </a:t>
            </a:r>
            <a:r>
              <a:rPr lang="en-US" sz="2800" dirty="0" err="1"/>
              <a:t>ushbu</a:t>
            </a:r>
            <a:r>
              <a:rPr lang="en-US" sz="2800" dirty="0"/>
              <a:t> </a:t>
            </a:r>
            <a:r>
              <a:rPr lang="en-US" sz="2800" dirty="0" err="1"/>
              <a:t>bosqichlardan</a:t>
            </a:r>
            <a:r>
              <a:rPr lang="en-US" sz="2800" dirty="0"/>
              <a:t> </a:t>
            </a:r>
            <a:r>
              <a:rPr lang="en-US" sz="2800" dirty="0" err="1"/>
              <a:t>iborat</a:t>
            </a:r>
            <a:r>
              <a:rPr lang="en-US" sz="2800" dirty="0"/>
              <a:t> </a:t>
            </a:r>
            <a:r>
              <a:rPr lang="en-US" sz="2800" dirty="0" err="1"/>
              <a:t>bo’ladi</a:t>
            </a:r>
            <a:r>
              <a:rPr lang="en-US" sz="2800" dirty="0"/>
              <a:t> [1]:</a:t>
            </a:r>
          </a:p>
          <a:p>
            <a:pPr marL="0" indent="542925" algn="just">
              <a:lnSpc>
                <a:spcPct val="100000"/>
              </a:lnSpc>
              <a:spcBef>
                <a:spcPts val="0"/>
              </a:spcBef>
              <a:spcAft>
                <a:spcPts val="0"/>
              </a:spcAft>
              <a:buNone/>
            </a:pPr>
            <a:r>
              <a:rPr lang="en-US" sz="2800" dirty="0"/>
              <a:t>- </a:t>
            </a:r>
            <a:r>
              <a:rPr lang="en-US" sz="2800" dirty="0" err="1"/>
              <a:t>buyurtmachi</a:t>
            </a:r>
            <a:r>
              <a:rPr lang="en-US" sz="2800" dirty="0"/>
              <a:t> </a:t>
            </a:r>
            <a:r>
              <a:rPr lang="en-US" sz="2800" dirty="0" err="1"/>
              <a:t>nuqtai</a:t>
            </a:r>
            <a:r>
              <a:rPr lang="en-US" sz="2800" dirty="0"/>
              <a:t> </a:t>
            </a:r>
            <a:r>
              <a:rPr lang="en-US" sz="2800" dirty="0" err="1"/>
              <a:t>nazaridan</a:t>
            </a:r>
            <a:r>
              <a:rPr lang="en-US" sz="2800" dirty="0"/>
              <a:t> </a:t>
            </a:r>
            <a:r>
              <a:rPr lang="en-US" sz="2800" dirty="0" err="1"/>
              <a:t>masalaning</a:t>
            </a:r>
            <a:r>
              <a:rPr lang="en-US" sz="2800" dirty="0"/>
              <a:t> </a:t>
            </a:r>
            <a:r>
              <a:rPr lang="en-US" sz="2800" dirty="0" err="1"/>
              <a:t>qo’yilishi</a:t>
            </a:r>
            <a:r>
              <a:rPr lang="en-US" sz="2800" dirty="0"/>
              <a:t>;</a:t>
            </a:r>
          </a:p>
          <a:p>
            <a:pPr marL="0" indent="542925" algn="just">
              <a:lnSpc>
                <a:spcPct val="100000"/>
              </a:lnSpc>
              <a:spcBef>
                <a:spcPts val="0"/>
              </a:spcBef>
              <a:spcAft>
                <a:spcPts val="0"/>
              </a:spcAft>
              <a:buNone/>
            </a:pPr>
            <a:r>
              <a:rPr lang="en-US" sz="2800" dirty="0"/>
              <a:t>- </a:t>
            </a:r>
            <a:r>
              <a:rPr lang="en-US" sz="2800" dirty="0" err="1"/>
              <a:t>matematik</a:t>
            </a:r>
            <a:r>
              <a:rPr lang="en-US" sz="2800" dirty="0"/>
              <a:t> </a:t>
            </a:r>
            <a:r>
              <a:rPr lang="en-US" sz="2800" dirty="0" err="1"/>
              <a:t>modelni</a:t>
            </a:r>
            <a:r>
              <a:rPr lang="en-US" sz="2800" dirty="0"/>
              <a:t> </a:t>
            </a:r>
            <a:r>
              <a:rPr lang="en-US" sz="2800" dirty="0" err="1"/>
              <a:t>tanlash</a:t>
            </a:r>
            <a:r>
              <a:rPr lang="en-US" sz="2800" dirty="0"/>
              <a:t>;</a:t>
            </a:r>
          </a:p>
          <a:p>
            <a:pPr marL="0" indent="542925" algn="just">
              <a:lnSpc>
                <a:spcPct val="100000"/>
              </a:lnSpc>
              <a:spcBef>
                <a:spcPts val="0"/>
              </a:spcBef>
              <a:spcAft>
                <a:spcPts val="0"/>
              </a:spcAft>
              <a:buNone/>
            </a:pPr>
            <a:r>
              <a:rPr lang="en-US" sz="2800" dirty="0"/>
              <a:t>- </a:t>
            </a:r>
            <a:r>
              <a:rPr lang="en-US" sz="2800" dirty="0" err="1"/>
              <a:t>tanlangan</a:t>
            </a:r>
            <a:r>
              <a:rPr lang="en-US" sz="2800" dirty="0"/>
              <a:t> </a:t>
            </a:r>
            <a:r>
              <a:rPr lang="en-US" sz="2800" dirty="0" err="1"/>
              <a:t>matematik</a:t>
            </a:r>
            <a:r>
              <a:rPr lang="en-US" sz="2800" dirty="0"/>
              <a:t> model </a:t>
            </a:r>
            <a:r>
              <a:rPr lang="en-US" sz="2800" dirty="0" err="1"/>
              <a:t>uchun</a:t>
            </a:r>
            <a:r>
              <a:rPr lang="en-US" sz="2800" dirty="0"/>
              <a:t> </a:t>
            </a:r>
            <a:r>
              <a:rPr lang="en-US" sz="2800" dirty="0" err="1"/>
              <a:t>algoritm</a:t>
            </a:r>
            <a:r>
              <a:rPr lang="en-US" sz="2800" dirty="0"/>
              <a:t> </a:t>
            </a:r>
            <a:r>
              <a:rPr lang="en-US" sz="2800" dirty="0" err="1"/>
              <a:t>tuzish</a:t>
            </a:r>
            <a:r>
              <a:rPr lang="en-US" sz="2800" dirty="0"/>
              <a:t>;</a:t>
            </a:r>
          </a:p>
          <a:p>
            <a:pPr marL="0" indent="542925" algn="just">
              <a:lnSpc>
                <a:spcPct val="100000"/>
              </a:lnSpc>
              <a:spcBef>
                <a:spcPts val="0"/>
              </a:spcBef>
              <a:spcAft>
                <a:spcPts val="0"/>
              </a:spcAft>
              <a:buNone/>
            </a:pPr>
            <a:r>
              <a:rPr lang="en-US" sz="2800" dirty="0"/>
              <a:t>- </a:t>
            </a:r>
            <a:r>
              <a:rPr lang="en-US" sz="2800" dirty="0" err="1"/>
              <a:t>matematik</a:t>
            </a:r>
            <a:r>
              <a:rPr lang="en-US" sz="2800" dirty="0"/>
              <a:t> </a:t>
            </a:r>
            <a:r>
              <a:rPr lang="en-US" sz="2800" dirty="0" err="1"/>
              <a:t>modelni</a:t>
            </a:r>
            <a:r>
              <a:rPr lang="en-US" sz="2800" dirty="0"/>
              <a:t> </a:t>
            </a:r>
            <a:r>
              <a:rPr lang="en-US" sz="2800" dirty="0" err="1"/>
              <a:t>adekvatlikka</a:t>
            </a:r>
            <a:r>
              <a:rPr lang="en-US" sz="2800" dirty="0"/>
              <a:t> </a:t>
            </a:r>
            <a:r>
              <a:rPr lang="en-US" sz="2800" dirty="0" err="1"/>
              <a:t>tekshirish</a:t>
            </a:r>
            <a:r>
              <a:rPr lang="en-US" sz="2800" dirty="0"/>
              <a:t>;</a:t>
            </a:r>
          </a:p>
          <a:p>
            <a:pPr marL="0" indent="542925" algn="just">
              <a:lnSpc>
                <a:spcPct val="100000"/>
              </a:lnSpc>
              <a:spcBef>
                <a:spcPts val="0"/>
              </a:spcBef>
              <a:spcAft>
                <a:spcPts val="0"/>
              </a:spcAft>
              <a:buNone/>
            </a:pPr>
            <a:r>
              <a:rPr lang="en-US" sz="2800" dirty="0"/>
              <a:t>- </a:t>
            </a:r>
            <a:r>
              <a:rPr lang="en-US" sz="2800" dirty="0" err="1"/>
              <a:t>yechimni</a:t>
            </a:r>
            <a:r>
              <a:rPr lang="en-US" sz="2800" dirty="0"/>
              <a:t> </a:t>
            </a:r>
            <a:r>
              <a:rPr lang="en-US" sz="2800" dirty="0" err="1"/>
              <a:t>amaliyotda</a:t>
            </a:r>
            <a:r>
              <a:rPr lang="en-US" sz="2800" dirty="0"/>
              <a:t> </a:t>
            </a:r>
            <a:r>
              <a:rPr lang="en-US" sz="2800" dirty="0" err="1"/>
              <a:t>yo’lga</a:t>
            </a:r>
            <a:r>
              <a:rPr lang="en-US" sz="2800" dirty="0"/>
              <a:t> </a:t>
            </a:r>
            <a:r>
              <a:rPr lang="en-US" sz="2800" dirty="0" err="1"/>
              <a:t>qo’yish</a:t>
            </a:r>
            <a:r>
              <a:rPr lang="en-US" sz="2800" dirty="0"/>
              <a:t>.</a:t>
            </a:r>
          </a:p>
          <a:p>
            <a:pPr marL="0" indent="542925" algn="just">
              <a:lnSpc>
                <a:spcPct val="100000"/>
              </a:lnSpc>
              <a:spcBef>
                <a:spcPts val="0"/>
              </a:spcBef>
              <a:spcAft>
                <a:spcPts val="0"/>
              </a:spcAft>
              <a:buNone/>
            </a:pPr>
            <a:r>
              <a:rPr lang="en-US" sz="2800" dirty="0"/>
              <a:t>Bu </a:t>
            </a:r>
            <a:r>
              <a:rPr lang="en-US" sz="2800" dirty="0" err="1"/>
              <a:t>bosqichlarning</a:t>
            </a:r>
            <a:r>
              <a:rPr lang="en-US" sz="2800" dirty="0"/>
              <a:t> </a:t>
            </a:r>
            <a:r>
              <a:rPr lang="en-US" sz="2800" dirty="0" err="1"/>
              <a:t>har</a:t>
            </a:r>
            <a:r>
              <a:rPr lang="en-US" sz="2800" dirty="0"/>
              <a:t> </a:t>
            </a:r>
            <a:r>
              <a:rPr lang="en-US" sz="2800" dirty="0" err="1"/>
              <a:t>birini</a:t>
            </a:r>
            <a:r>
              <a:rPr lang="en-US" sz="2800" dirty="0"/>
              <a:t> </a:t>
            </a:r>
            <a:r>
              <a:rPr lang="en-US" sz="2800" dirty="0" err="1"/>
              <a:t>ketma-ket</a:t>
            </a:r>
            <a:r>
              <a:rPr lang="en-US" sz="2800" dirty="0"/>
              <a:t> </a:t>
            </a:r>
            <a:r>
              <a:rPr lang="en-US" sz="2800" dirty="0" err="1"/>
              <a:t>ko’rib</a:t>
            </a:r>
            <a:r>
              <a:rPr lang="en-US" sz="2800" dirty="0"/>
              <a:t> </a:t>
            </a:r>
            <a:r>
              <a:rPr lang="en-US" sz="2800" dirty="0" err="1"/>
              <a:t>chiqamiz</a:t>
            </a:r>
            <a:r>
              <a:rPr lang="en-US" sz="2800" dirty="0"/>
              <a:t>. </a:t>
            </a:r>
          </a:p>
        </p:txBody>
      </p:sp>
    </p:spTree>
    <p:extLst>
      <p:ext uri="{BB962C8B-B14F-4D97-AF65-F5344CB8AC3E}">
        <p14:creationId xmlns:p14="http://schemas.microsoft.com/office/powerpoint/2010/main" val="193602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368673" y="0"/>
            <a:ext cx="12925906"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7" name="Rectangle 5"/>
          <p:cNvSpPr>
            <a:spLocks noChangeArrowheads="1"/>
          </p:cNvSpPr>
          <p:nvPr/>
        </p:nvSpPr>
        <p:spPr bwMode="auto">
          <a:xfrm>
            <a:off x="419100" y="307833"/>
            <a:ext cx="11087099"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361950" algn="just" defTabSz="914400" eaLnBrk="0" fontAlgn="base" hangingPunct="0">
              <a:spcBef>
                <a:spcPct val="0"/>
              </a:spcBef>
              <a:spcAft>
                <a:spcPct val="0"/>
              </a:spcAft>
            </a:pPr>
            <a:r>
              <a:rPr lang="en-US" sz="2800" dirty="0" smtClean="0">
                <a:ea typeface="Times New Roman" panose="02020603050405020304" pitchFamily="18" charset="0"/>
                <a:cs typeface="Times New Roman" panose="02020603050405020304" pitchFamily="18" charset="0"/>
              </a:rPr>
              <a:t>MASALANING QO’YILISHI.</a:t>
            </a:r>
          </a:p>
          <a:p>
            <a:pPr lvl="0" indent="361950" algn="just" defTabSz="914400" eaLnBrk="0" fontAlgn="base" hangingPunct="0">
              <a:spcBef>
                <a:spcPct val="0"/>
              </a:spcBef>
              <a:spcAft>
                <a:spcPct val="0"/>
              </a:spcAft>
            </a:pPr>
            <a:r>
              <a:rPr lang="en-US" sz="2800" dirty="0" smtClean="0">
                <a:ea typeface="Times New Roman" panose="02020603050405020304" pitchFamily="18" charset="0"/>
                <a:cs typeface="Times New Roman" panose="02020603050405020304" pitchFamily="18" charset="0"/>
              </a:rPr>
              <a:t>DASTAVVAL MASALA BUYURTMACHINING NUQTAI NAZARI BO’YICHA SO’Z BILAN SHAKLLANADI.  BU BOSQICHDA MASALANI YECHISHDA HISOBGA OLINISHI LOZIM BO’LGAN SHARTLAR VA CHEKLANISHLAR ANIQLANADI, SHUNINGDEK TEKSHIRILAYOTGAN XODISA YOKI JARAYONNING SIFAT TAXLILI O’TKAZILADI. BA’ZI XOLLARDA MASALANI ANIQLASHTIRISH UCHUN STATISTIK KUZATUVLAR O’TKAZILISHI, YA’NI OPERATSION TADQIQOT QILISHI KERAK BO’LGAN JARAYON HAQIDA MA’LUMOT TO’PLANISHI MUMKIN. TIZIM ISHLASHINING O’TGAN DAVRLARI VA XOZIRGI VAQTINI IFODALOVCHI MA’LUMOTLAR TO’PLANADI.  MASALANING QO’YILISHI BOSQICHIDA QO’YILGAN MASALANI YECHISH MUMKINLIGI HAM ANIQLAB OLINADI, YA’NI MASALANI YECHISHNING UMUMAN MUMKINLIGI HAQIDA TADQIQOT O’TKAZILADI [2].</a:t>
            </a:r>
            <a:endParaRPr lang="en-US" sz="2800" dirty="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5405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7059" y="228600"/>
            <a:ext cx="10396882" cy="523875"/>
          </a:xfrm>
        </p:spPr>
        <p:txBody>
          <a:bodyPr>
            <a:normAutofit fontScale="90000"/>
          </a:bodyPr>
          <a:lstStyle/>
          <a:p>
            <a:pPr algn="ctr"/>
            <a:r>
              <a:rPr lang="en-US" sz="4000" dirty="0" smtClean="0"/>
              <a:t>2</a:t>
            </a:r>
            <a:r>
              <a:rPr lang="en-US" sz="4000" dirty="0"/>
              <a:t>.	</a:t>
            </a:r>
            <a:r>
              <a:rPr lang="en-US" sz="4000" dirty="0"/>
              <a:t>MATEMATIK MODELNI TANLASH</a:t>
            </a:r>
            <a:endParaRPr lang="ru-RU" sz="4000" dirty="0"/>
          </a:p>
        </p:txBody>
      </p:sp>
      <p:sp>
        <p:nvSpPr>
          <p:cNvPr id="3" name="Объект 2"/>
          <p:cNvSpPr>
            <a:spLocks noGrp="1"/>
          </p:cNvSpPr>
          <p:nvPr>
            <p:ph sz="quarter" idx="13"/>
          </p:nvPr>
        </p:nvSpPr>
        <p:spPr>
          <a:xfrm>
            <a:off x="371475" y="981074"/>
            <a:ext cx="10972800" cy="4629151"/>
          </a:xfrm>
        </p:spPr>
        <p:txBody>
          <a:bodyPr>
            <a:noAutofit/>
          </a:bodyPr>
          <a:lstStyle/>
          <a:p>
            <a:pPr marL="0" indent="447675" algn="just">
              <a:lnSpc>
                <a:spcPct val="100000"/>
              </a:lnSpc>
              <a:spcBef>
                <a:spcPts val="0"/>
              </a:spcBef>
              <a:buNone/>
            </a:pPr>
            <a:r>
              <a:rPr lang="en-US" sz="2800" dirty="0" err="1">
                <a:ea typeface="Times New Roman" panose="02020603050405020304" pitchFamily="18" charset="0"/>
                <a:cs typeface="Times New Roman" panose="02020603050405020304" pitchFamily="18" charset="0"/>
              </a:rPr>
              <a:t>Aniq</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tizimlar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ishlash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jarayonining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murakkabligi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xilma-xilligi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mutlaqo</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adekvat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matematik</a:t>
            </a:r>
            <a:r>
              <a:rPr lang="en-US" sz="2800" dirty="0">
                <a:ea typeface="Times New Roman" panose="02020603050405020304" pitchFamily="18" charset="0"/>
                <a:cs typeface="Times New Roman" panose="02020603050405020304" pitchFamily="18" charset="0"/>
              </a:rPr>
              <a:t> model </a:t>
            </a:r>
            <a:r>
              <a:rPr lang="en-US" sz="2800" dirty="0" err="1">
                <a:ea typeface="Times New Roman" panose="02020603050405020304" pitchFamily="18" charset="0"/>
                <a:cs typeface="Times New Roman" panose="02020603050405020304" pitchFamily="18" charset="0"/>
              </a:rPr>
              <a:t>tuzishga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imkon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bermaydi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SHuning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matematik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modellar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tuzayotganda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barcha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ikkinchi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darajali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omillarni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tashlab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yuboriladi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faqat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asosiy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aniqlovchi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omillar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koldiriladi</a:t>
            </a:r>
            <a:r>
              <a:rPr lang="en-US" sz="2800" dirty="0">
                <a:ea typeface="Times New Roman" panose="02020603050405020304" pitchFamily="18" charset="0"/>
                <a:cs typeface="Times New Roman" panose="02020603050405020304" pitchFamily="18" charset="0"/>
              </a:rPr>
              <a:t>. Bu </a:t>
            </a:r>
            <a:r>
              <a:rPr lang="en-US" sz="2800" dirty="0" err="1">
                <a:ea typeface="Times New Roman" panose="02020603050405020304" pitchFamily="18" charset="0"/>
                <a:cs typeface="Times New Roman" panose="02020603050405020304" pitchFamily="18" charset="0"/>
              </a:rPr>
              <a:t>matematik</a:t>
            </a:r>
            <a:r>
              <a:rPr lang="en-US" sz="2800" dirty="0">
                <a:ea typeface="Times New Roman" panose="02020603050405020304" pitchFamily="18" charset="0"/>
                <a:cs typeface="Times New Roman" panose="02020603050405020304" pitchFamily="18" charset="0"/>
              </a:rPr>
              <a:t> model  </a:t>
            </a:r>
            <a:r>
              <a:rPr lang="en-US" sz="2800" dirty="0" err="1">
                <a:ea typeface="Times New Roman" panose="02020603050405020304" pitchFamily="18" charset="0"/>
                <a:cs typeface="Times New Roman" panose="02020603050405020304" pitchFamily="18" charset="0"/>
              </a:rPr>
              <a:t>haqiqiy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xodisaga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o’xshash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faqat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asosiy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xossalarini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qamrab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oluvchi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ekanligini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anglatadi</a:t>
            </a:r>
            <a:r>
              <a:rPr lang="en-US" sz="2800" dirty="0">
                <a:ea typeface="Times New Roman" panose="02020603050405020304" pitchFamily="18" charset="0"/>
                <a:cs typeface="Times New Roman" panose="02020603050405020304" pitchFamily="18" charset="0"/>
              </a:rPr>
              <a:t> [3].</a:t>
            </a:r>
          </a:p>
          <a:p>
            <a:pPr marL="0" indent="447675" algn="just">
              <a:lnSpc>
                <a:spcPct val="100000"/>
              </a:lnSpc>
              <a:spcBef>
                <a:spcPts val="0"/>
              </a:spcBef>
              <a:buNone/>
            </a:pPr>
            <a:r>
              <a:rPr lang="en-US" sz="2800" dirty="0" err="1">
                <a:ea typeface="Times New Roman" panose="02020603050405020304" pitchFamily="18" charset="0"/>
                <a:cs typeface="Times New Roman" panose="02020603050405020304" pitchFamily="18" charset="0"/>
              </a:rPr>
              <a:t>Matematik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modellar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oldindan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aniqlashning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asosi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hisoblanadi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demak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shunday</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ekan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tekshirilayotgan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jarayonni</a:t>
            </a:r>
            <a:r>
              <a:rPr lang="en-US" sz="2800" dirty="0">
                <a:ea typeface="Times New Roman" panose="02020603050405020304" pitchFamily="18" charset="0"/>
                <a:cs typeface="Times New Roman" panose="02020603050405020304" pitchFamily="18" charset="0"/>
              </a:rPr>
              <a:t> optimal </a:t>
            </a:r>
            <a:r>
              <a:rPr lang="en-US" sz="2800" dirty="0" err="1">
                <a:ea typeface="Times New Roman" panose="02020603050405020304" pitchFamily="18" charset="0"/>
                <a:cs typeface="Times New Roman" panose="02020603050405020304" pitchFamily="18" charset="0"/>
              </a:rPr>
              <a:t>boshqarishning</a:t>
            </a:r>
            <a:r>
              <a:rPr lang="en-US" sz="2800" dirty="0">
                <a:ea typeface="Times New Roman" panose="02020603050405020304" pitchFamily="18" charset="0"/>
                <a:cs typeface="Times New Roman" panose="02020603050405020304" pitchFamily="18" charset="0"/>
              </a:rPr>
              <a:t> ham </a:t>
            </a:r>
            <a:r>
              <a:rPr lang="en-US" sz="2800" dirty="0" err="1">
                <a:ea typeface="Times New Roman" panose="02020603050405020304" pitchFamily="18" charset="0"/>
                <a:cs typeface="Times New Roman" panose="02020603050405020304" pitchFamily="18" charset="0"/>
              </a:rPr>
              <a:t>asosi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bo’ladi</a:t>
            </a:r>
            <a:r>
              <a:rPr lang="en-US" sz="2800" dirty="0">
                <a:ea typeface="Times New Roman" panose="02020603050405020304" pitchFamily="18" charset="0"/>
                <a:cs typeface="Times New Roman" panose="02020603050405020304" pitchFamily="18" charset="0"/>
              </a:rPr>
              <a:t>.</a:t>
            </a:r>
            <a:endParaRPr lang="en-US" sz="2800" dirty="0">
              <a:ea typeface="Times New Roman" panose="02020603050405020304" pitchFamily="18" charset="0"/>
              <a:cs typeface="Times New Roman" panose="02020603050405020304" pitchFamily="18" charset="0"/>
            </a:endParaRPr>
          </a:p>
        </p:txBody>
      </p:sp>
      <p:sp>
        <p:nvSpPr>
          <p:cNvPr id="9" name="Rectangle 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34705480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554477"/>
            <a:ext cx="10925174" cy="4989073"/>
          </a:xfrm>
        </p:spPr>
        <p:txBody>
          <a:bodyPr>
            <a:noAutofit/>
          </a:bodyPr>
          <a:lstStyle/>
          <a:p>
            <a:pPr marL="0" indent="447675" algn="just">
              <a:lnSpc>
                <a:spcPct val="100000"/>
              </a:lnSpc>
              <a:spcBef>
                <a:spcPts val="0"/>
              </a:spcBef>
              <a:spcAft>
                <a:spcPts val="0"/>
              </a:spcAft>
              <a:buNone/>
            </a:pPr>
            <a:r>
              <a:rPr lang="en-US" sz="2800" dirty="0" err="1"/>
              <a:t>Yechilayotgan</a:t>
            </a:r>
            <a:r>
              <a:rPr lang="en-US" sz="2800" dirty="0"/>
              <a:t> </a:t>
            </a:r>
            <a:r>
              <a:rPr lang="en-US" sz="2800" dirty="0" err="1"/>
              <a:t>masalaning</a:t>
            </a:r>
            <a:r>
              <a:rPr lang="en-US" sz="2800" dirty="0"/>
              <a:t> </a:t>
            </a:r>
            <a:r>
              <a:rPr lang="en-US" sz="2800" dirty="0" err="1"/>
              <a:t>sharoitlari</a:t>
            </a:r>
            <a:r>
              <a:rPr lang="en-US" sz="2800" dirty="0"/>
              <a:t> </a:t>
            </a:r>
            <a:r>
              <a:rPr lang="en-US" sz="2800" dirty="0" err="1"/>
              <a:t>va</a:t>
            </a:r>
            <a:r>
              <a:rPr lang="en-US" sz="2800" dirty="0"/>
              <a:t> </a:t>
            </a:r>
            <a:r>
              <a:rPr lang="en-US" sz="2800" dirty="0" err="1"/>
              <a:t>tabiatiga</a:t>
            </a:r>
            <a:r>
              <a:rPr lang="en-US" sz="2800" dirty="0"/>
              <a:t> </a:t>
            </a:r>
            <a:r>
              <a:rPr lang="en-US" sz="2800" dirty="0" err="1"/>
              <a:t>bo</a:t>
            </a:r>
            <a:r>
              <a:rPr lang="ru-RU" sz="2800" dirty="0"/>
              <a:t>ђ</a:t>
            </a:r>
            <a:r>
              <a:rPr lang="en-US" sz="2800" dirty="0" err="1"/>
              <a:t>liq</a:t>
            </a:r>
            <a:r>
              <a:rPr lang="en-US" sz="2800" dirty="0"/>
              <a:t> </a:t>
            </a:r>
            <a:r>
              <a:rPr lang="en-US" sz="2800" dirty="0" err="1"/>
              <a:t>holda</a:t>
            </a:r>
            <a:r>
              <a:rPr lang="en-US" sz="2800" dirty="0"/>
              <a:t> </a:t>
            </a:r>
            <a:r>
              <a:rPr lang="en-US" sz="2800" dirty="0" err="1"/>
              <a:t>turli</a:t>
            </a:r>
            <a:r>
              <a:rPr lang="en-US" sz="2800" dirty="0"/>
              <a:t> </a:t>
            </a:r>
            <a:r>
              <a:rPr lang="en-US" sz="2800" dirty="0" err="1"/>
              <a:t>ko’rinishdagi</a:t>
            </a:r>
            <a:r>
              <a:rPr lang="en-US" sz="2800" dirty="0"/>
              <a:t> </a:t>
            </a:r>
            <a:r>
              <a:rPr lang="en-US" sz="2800" dirty="0" err="1"/>
              <a:t>matematik</a:t>
            </a:r>
            <a:r>
              <a:rPr lang="en-US" sz="2800" dirty="0"/>
              <a:t> </a:t>
            </a:r>
            <a:r>
              <a:rPr lang="en-US" sz="2800" dirty="0" err="1"/>
              <a:t>modellar</a:t>
            </a:r>
            <a:r>
              <a:rPr lang="en-US" sz="2800" dirty="0"/>
              <a:t> </a:t>
            </a:r>
            <a:r>
              <a:rPr lang="en-US" sz="2800" dirty="0" err="1"/>
              <a:t>va</a:t>
            </a:r>
            <a:r>
              <a:rPr lang="en-US" sz="2800" dirty="0"/>
              <a:t> </a:t>
            </a:r>
            <a:r>
              <a:rPr lang="en-US" sz="2800" dirty="0" err="1"/>
              <a:t>modellashning</a:t>
            </a:r>
            <a:r>
              <a:rPr lang="en-US" sz="2800" dirty="0"/>
              <a:t> </a:t>
            </a:r>
            <a:r>
              <a:rPr lang="en-US" sz="2800" dirty="0" err="1"/>
              <a:t>ko’psonli</a:t>
            </a:r>
            <a:r>
              <a:rPr lang="en-US" sz="2800" dirty="0"/>
              <a:t> </a:t>
            </a:r>
            <a:r>
              <a:rPr lang="en-US" sz="2800" dirty="0" err="1"/>
              <a:t>usullari</a:t>
            </a:r>
            <a:r>
              <a:rPr lang="en-US" sz="2800" dirty="0"/>
              <a:t> </a:t>
            </a:r>
            <a:r>
              <a:rPr lang="en-US" sz="2800" dirty="0" err="1"/>
              <a:t>qo’llanishi</a:t>
            </a:r>
            <a:r>
              <a:rPr lang="en-US" sz="2800" dirty="0"/>
              <a:t> </a:t>
            </a:r>
            <a:r>
              <a:rPr lang="en-US" sz="2800" dirty="0" err="1"/>
              <a:t>mumkin</a:t>
            </a:r>
            <a:r>
              <a:rPr lang="en-US" sz="2800" dirty="0"/>
              <a:t>. </a:t>
            </a:r>
            <a:r>
              <a:rPr lang="en-US" sz="2800" dirty="0" err="1"/>
              <a:t>Quyida</a:t>
            </a:r>
            <a:r>
              <a:rPr lang="en-US" sz="2800" dirty="0"/>
              <a:t> </a:t>
            </a:r>
            <a:r>
              <a:rPr lang="en-US" sz="2800" dirty="0" err="1"/>
              <a:t>operatsiyalar</a:t>
            </a:r>
            <a:r>
              <a:rPr lang="en-US" sz="2800" dirty="0"/>
              <a:t> </a:t>
            </a:r>
            <a:r>
              <a:rPr lang="en-US" sz="2800" dirty="0" err="1"/>
              <a:t>tadqiqotining</a:t>
            </a:r>
            <a:r>
              <a:rPr lang="en-US" sz="2800" dirty="0"/>
              <a:t> </a:t>
            </a:r>
            <a:r>
              <a:rPr lang="en-US" sz="2800" dirty="0" err="1"/>
              <a:t>masalalarini</a:t>
            </a:r>
            <a:r>
              <a:rPr lang="en-US" sz="2800" dirty="0"/>
              <a:t> </a:t>
            </a:r>
            <a:r>
              <a:rPr lang="en-US" sz="2800" dirty="0" err="1"/>
              <a:t>yechishda</a:t>
            </a:r>
            <a:r>
              <a:rPr lang="en-US" sz="2800" dirty="0"/>
              <a:t> </a:t>
            </a:r>
            <a:r>
              <a:rPr lang="en-US" sz="2800" dirty="0" err="1"/>
              <a:t>ishlatilishi</a:t>
            </a:r>
            <a:r>
              <a:rPr lang="en-US" sz="2800" dirty="0"/>
              <a:t> </a:t>
            </a:r>
            <a:r>
              <a:rPr lang="en-US" sz="2800" dirty="0" err="1"/>
              <a:t>mumkin</a:t>
            </a:r>
            <a:r>
              <a:rPr lang="en-US" sz="2800" dirty="0"/>
              <a:t> </a:t>
            </a:r>
            <a:r>
              <a:rPr lang="en-US" sz="2800" dirty="0" err="1"/>
              <a:t>bo’lgan</a:t>
            </a:r>
            <a:r>
              <a:rPr lang="en-US" sz="2800" dirty="0"/>
              <a:t> </a:t>
            </a:r>
            <a:r>
              <a:rPr lang="en-US" sz="2800" dirty="0" err="1"/>
              <a:t>matematik</a:t>
            </a:r>
            <a:r>
              <a:rPr lang="en-US" sz="2800" dirty="0"/>
              <a:t> </a:t>
            </a:r>
            <a:r>
              <a:rPr lang="en-US" sz="2800" dirty="0" err="1"/>
              <a:t>modellarning</a:t>
            </a:r>
            <a:r>
              <a:rPr lang="en-US" sz="2800" dirty="0"/>
              <a:t> </a:t>
            </a:r>
            <a:r>
              <a:rPr lang="en-US" sz="2800" dirty="0" err="1"/>
              <a:t>qisqacha</a:t>
            </a:r>
            <a:r>
              <a:rPr lang="en-US" sz="2800" dirty="0"/>
              <a:t> </a:t>
            </a:r>
            <a:r>
              <a:rPr lang="en-US" sz="2800" dirty="0" err="1"/>
              <a:t>spektri</a:t>
            </a:r>
            <a:r>
              <a:rPr lang="en-US" sz="2800" dirty="0"/>
              <a:t> </a:t>
            </a:r>
            <a:r>
              <a:rPr lang="en-US" sz="2800" dirty="0" err="1"/>
              <a:t>berilgan</a:t>
            </a:r>
            <a:r>
              <a:rPr lang="en-US" sz="2800" dirty="0"/>
              <a:t>.</a:t>
            </a:r>
          </a:p>
          <a:p>
            <a:pPr marL="0" indent="447675" algn="just">
              <a:lnSpc>
                <a:spcPct val="100000"/>
              </a:lnSpc>
              <a:spcBef>
                <a:spcPts val="0"/>
              </a:spcBef>
              <a:spcAft>
                <a:spcPts val="0"/>
              </a:spcAft>
              <a:buNone/>
            </a:pPr>
            <a:r>
              <a:rPr lang="en-US" sz="2800" dirty="0"/>
              <a:t>1.	</a:t>
            </a:r>
            <a:r>
              <a:rPr lang="en-US" sz="2800" dirty="0" err="1"/>
              <a:t>Fizikaviy</a:t>
            </a:r>
            <a:r>
              <a:rPr lang="en-US" sz="2800" dirty="0"/>
              <a:t> </a:t>
            </a:r>
            <a:r>
              <a:rPr lang="en-US" sz="2800" dirty="0" err="1"/>
              <a:t>modellashga</a:t>
            </a:r>
            <a:r>
              <a:rPr lang="en-US" sz="2800" dirty="0"/>
              <a:t> </a:t>
            </a:r>
            <a:r>
              <a:rPr lang="en-US" sz="2800" dirty="0" err="1"/>
              <a:t>javob</a:t>
            </a:r>
            <a:r>
              <a:rPr lang="en-US" sz="2800" dirty="0"/>
              <a:t> </a:t>
            </a:r>
            <a:r>
              <a:rPr lang="en-US" sz="2800" dirty="0" err="1"/>
              <a:t>beruvchi</a:t>
            </a:r>
            <a:r>
              <a:rPr lang="en-US" sz="2800" dirty="0"/>
              <a:t> </a:t>
            </a:r>
            <a:r>
              <a:rPr lang="en-US" sz="2800" dirty="0" err="1"/>
              <a:t>modellar</a:t>
            </a:r>
            <a:r>
              <a:rPr lang="en-US" sz="2800" dirty="0"/>
              <a:t>.</a:t>
            </a:r>
          </a:p>
          <a:p>
            <a:pPr marL="0" indent="447675" algn="just">
              <a:lnSpc>
                <a:spcPct val="100000"/>
              </a:lnSpc>
              <a:spcBef>
                <a:spcPts val="0"/>
              </a:spcBef>
              <a:spcAft>
                <a:spcPts val="0"/>
              </a:spcAft>
              <a:buNone/>
            </a:pPr>
            <a:r>
              <a:rPr lang="en-US" sz="2800" dirty="0"/>
              <a:t>2.	Analog  EHM </a:t>
            </a:r>
            <a:r>
              <a:rPr lang="en-US" sz="2800" dirty="0" err="1"/>
              <a:t>yordamida</a:t>
            </a:r>
            <a:r>
              <a:rPr lang="en-US" sz="2800" dirty="0"/>
              <a:t> </a:t>
            </a:r>
            <a:r>
              <a:rPr lang="en-US" sz="2800" dirty="0" err="1"/>
              <a:t>olinadigan</a:t>
            </a:r>
            <a:r>
              <a:rPr lang="en-US" sz="2800" dirty="0"/>
              <a:t> </a:t>
            </a:r>
            <a:r>
              <a:rPr lang="en-US" sz="2800" dirty="0" err="1"/>
              <a:t>modellar</a:t>
            </a:r>
            <a:r>
              <a:rPr lang="en-US" sz="2800" dirty="0"/>
              <a:t>.</a:t>
            </a:r>
          </a:p>
          <a:p>
            <a:pPr marL="0" indent="447675" algn="just">
              <a:lnSpc>
                <a:spcPct val="100000"/>
              </a:lnSpc>
              <a:spcBef>
                <a:spcPts val="0"/>
              </a:spcBef>
              <a:spcAft>
                <a:spcPts val="0"/>
              </a:spcAft>
              <a:buNone/>
            </a:pPr>
            <a:r>
              <a:rPr lang="en-US" sz="2800" dirty="0"/>
              <a:t>3.	Regression </a:t>
            </a:r>
            <a:r>
              <a:rPr lang="en-US" sz="2800" dirty="0" err="1"/>
              <a:t>va</a:t>
            </a:r>
            <a:r>
              <a:rPr lang="en-US" sz="2800" dirty="0"/>
              <a:t> </a:t>
            </a:r>
            <a:r>
              <a:rPr lang="en-US" sz="2800" dirty="0" err="1"/>
              <a:t>korrelyatsion</a:t>
            </a:r>
            <a:r>
              <a:rPr lang="en-US" sz="2800" dirty="0"/>
              <a:t> </a:t>
            </a:r>
            <a:r>
              <a:rPr lang="en-US" sz="2800" dirty="0" err="1"/>
              <a:t>taxlil</a:t>
            </a:r>
            <a:r>
              <a:rPr lang="en-US" sz="2800" dirty="0"/>
              <a:t> </a:t>
            </a:r>
            <a:r>
              <a:rPr lang="en-US" sz="2800" dirty="0" err="1"/>
              <a:t>yordamida</a:t>
            </a:r>
            <a:r>
              <a:rPr lang="en-US" sz="2800" dirty="0"/>
              <a:t> EHM da </a:t>
            </a:r>
            <a:r>
              <a:rPr lang="en-US" sz="2800" dirty="0" err="1"/>
              <a:t>yechib</a:t>
            </a:r>
            <a:r>
              <a:rPr lang="en-US" sz="2800" dirty="0"/>
              <a:t> </a:t>
            </a:r>
            <a:r>
              <a:rPr lang="en-US" sz="2800" dirty="0" err="1"/>
              <a:t>olinadigan</a:t>
            </a:r>
            <a:r>
              <a:rPr lang="en-US" sz="2800" dirty="0"/>
              <a:t> </a:t>
            </a:r>
            <a:r>
              <a:rPr lang="en-US" sz="2800" dirty="0" err="1"/>
              <a:t>modellar</a:t>
            </a:r>
            <a:r>
              <a:rPr lang="en-US" sz="2800" dirty="0"/>
              <a:t>.</a:t>
            </a:r>
          </a:p>
          <a:p>
            <a:pPr marL="0" indent="447675" algn="just">
              <a:lnSpc>
                <a:spcPct val="100000"/>
              </a:lnSpc>
              <a:spcBef>
                <a:spcPts val="0"/>
              </a:spcBef>
              <a:spcAft>
                <a:spcPts val="0"/>
              </a:spcAft>
              <a:buNone/>
            </a:pPr>
            <a:endParaRPr lang="en-US" sz="2800" dirty="0"/>
          </a:p>
        </p:txBody>
      </p:sp>
    </p:spTree>
    <p:extLst>
      <p:ext uri="{BB962C8B-B14F-4D97-AF65-F5344CB8AC3E}">
        <p14:creationId xmlns:p14="http://schemas.microsoft.com/office/powerpoint/2010/main" val="18838744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123825"/>
            <a:ext cx="10925174" cy="5419725"/>
          </a:xfrm>
        </p:spPr>
        <p:txBody>
          <a:bodyPr>
            <a:noAutofit/>
          </a:bodyPr>
          <a:lstStyle/>
          <a:p>
            <a:pPr marL="0" indent="0" algn="just">
              <a:lnSpc>
                <a:spcPct val="100000"/>
              </a:lnSpc>
              <a:spcBef>
                <a:spcPts val="0"/>
              </a:spcBef>
              <a:spcAft>
                <a:spcPts val="0"/>
              </a:spcAft>
              <a:buNone/>
            </a:pPr>
            <a:r>
              <a:rPr lang="en-US" sz="2800" dirty="0"/>
              <a:t>4.	</a:t>
            </a:r>
            <a:r>
              <a:rPr lang="en-US" sz="2800" dirty="0" err="1"/>
              <a:t>Jadval-matritsa</a:t>
            </a:r>
            <a:r>
              <a:rPr lang="en-US" sz="2800" dirty="0"/>
              <a:t> </a:t>
            </a:r>
            <a:r>
              <a:rPr lang="en-US" sz="2800" dirty="0" err="1"/>
              <a:t>yordamida</a:t>
            </a:r>
            <a:r>
              <a:rPr lang="en-US" sz="2800" dirty="0"/>
              <a:t> </a:t>
            </a:r>
            <a:r>
              <a:rPr lang="en-US" sz="2800" dirty="0" err="1"/>
              <a:t>beriladigan</a:t>
            </a:r>
            <a:r>
              <a:rPr lang="en-US" sz="2800" dirty="0"/>
              <a:t> </a:t>
            </a:r>
            <a:r>
              <a:rPr lang="en-US" sz="2800" dirty="0" err="1"/>
              <a:t>modellar</a:t>
            </a:r>
            <a:r>
              <a:rPr lang="en-US" sz="2800" dirty="0"/>
              <a:t>.</a:t>
            </a:r>
          </a:p>
          <a:p>
            <a:pPr marL="0" indent="0" algn="just">
              <a:lnSpc>
                <a:spcPct val="100000"/>
              </a:lnSpc>
              <a:spcBef>
                <a:spcPts val="0"/>
              </a:spcBef>
              <a:spcAft>
                <a:spcPts val="0"/>
              </a:spcAft>
              <a:buNone/>
            </a:pPr>
            <a:r>
              <a:rPr lang="en-US" sz="2800" dirty="0"/>
              <a:t>5.	</a:t>
            </a:r>
            <a:r>
              <a:rPr lang="en-US" sz="2800" dirty="0" err="1"/>
              <a:t>Differentsial</a:t>
            </a:r>
            <a:r>
              <a:rPr lang="en-US" sz="2800" dirty="0"/>
              <a:t> </a:t>
            </a:r>
            <a:r>
              <a:rPr lang="en-US" sz="2800" dirty="0" err="1"/>
              <a:t>tenglamalar</a:t>
            </a:r>
            <a:r>
              <a:rPr lang="en-US" sz="2800" dirty="0"/>
              <a:t> </a:t>
            </a:r>
            <a:r>
              <a:rPr lang="en-US" sz="2800" dirty="0" err="1"/>
              <a:t>yordamida</a:t>
            </a:r>
            <a:r>
              <a:rPr lang="en-US" sz="2800" dirty="0"/>
              <a:t> </a:t>
            </a:r>
            <a:r>
              <a:rPr lang="en-US" sz="2800" dirty="0" err="1"/>
              <a:t>beriladi¬gan</a:t>
            </a:r>
            <a:r>
              <a:rPr lang="en-US" sz="2800" dirty="0"/>
              <a:t> </a:t>
            </a:r>
            <a:r>
              <a:rPr lang="en-US" sz="2800" dirty="0" err="1"/>
              <a:t>modellar</a:t>
            </a:r>
            <a:r>
              <a:rPr lang="en-US" sz="2800" dirty="0"/>
              <a:t>.</a:t>
            </a:r>
          </a:p>
          <a:p>
            <a:pPr marL="0" indent="0" algn="just">
              <a:lnSpc>
                <a:spcPct val="100000"/>
              </a:lnSpc>
              <a:spcBef>
                <a:spcPts val="0"/>
              </a:spcBef>
              <a:spcAft>
                <a:spcPts val="0"/>
              </a:spcAft>
              <a:buNone/>
            </a:pPr>
            <a:r>
              <a:rPr lang="en-US" sz="2800" dirty="0"/>
              <a:t>6.	</a:t>
            </a:r>
            <a:r>
              <a:rPr lang="en-US" sz="2800" dirty="0" err="1"/>
              <a:t>CHiziqli</a:t>
            </a:r>
            <a:r>
              <a:rPr lang="en-US" sz="2800" dirty="0"/>
              <a:t>, </a:t>
            </a:r>
            <a:r>
              <a:rPr lang="en-US" sz="2800" dirty="0" err="1"/>
              <a:t>dinamik</a:t>
            </a:r>
            <a:r>
              <a:rPr lang="en-US" sz="2800" dirty="0"/>
              <a:t> </a:t>
            </a:r>
            <a:r>
              <a:rPr lang="en-US" sz="2800" dirty="0" err="1"/>
              <a:t>va</a:t>
            </a:r>
            <a:r>
              <a:rPr lang="en-US" sz="2800" dirty="0"/>
              <a:t> </a:t>
            </a:r>
            <a:r>
              <a:rPr lang="en-US" sz="2800" dirty="0" err="1"/>
              <a:t>boshqa</a:t>
            </a:r>
            <a:r>
              <a:rPr lang="en-US" sz="2800" dirty="0"/>
              <a:t> </a:t>
            </a:r>
            <a:r>
              <a:rPr lang="en-US" sz="2800" dirty="0" err="1"/>
              <a:t>turdagi</a:t>
            </a:r>
            <a:r>
              <a:rPr lang="en-US" sz="2800" dirty="0"/>
              <a:t> </a:t>
            </a:r>
            <a:r>
              <a:rPr lang="en-US" sz="2800" dirty="0" err="1"/>
              <a:t>rejalashti¬rish</a:t>
            </a:r>
            <a:r>
              <a:rPr lang="en-US" sz="2800" dirty="0"/>
              <a:t> </a:t>
            </a:r>
            <a:r>
              <a:rPr lang="en-US" sz="2800" dirty="0" err="1"/>
              <a:t>yordamida</a:t>
            </a:r>
            <a:r>
              <a:rPr lang="en-US" sz="2800" dirty="0"/>
              <a:t> </a:t>
            </a:r>
            <a:r>
              <a:rPr lang="en-US" sz="2800" dirty="0" err="1"/>
              <a:t>olinadigan</a:t>
            </a:r>
            <a:r>
              <a:rPr lang="en-US" sz="2800" dirty="0"/>
              <a:t> </a:t>
            </a:r>
            <a:r>
              <a:rPr lang="en-US" sz="2800" dirty="0" err="1"/>
              <a:t>modellar</a:t>
            </a:r>
            <a:r>
              <a:rPr lang="en-US" sz="2800" dirty="0"/>
              <a:t>.</a:t>
            </a:r>
          </a:p>
          <a:p>
            <a:pPr marL="0" indent="0" algn="just">
              <a:lnSpc>
                <a:spcPct val="100000"/>
              </a:lnSpc>
              <a:spcBef>
                <a:spcPts val="0"/>
              </a:spcBef>
              <a:spcAft>
                <a:spcPts val="0"/>
              </a:spcAft>
              <a:buNone/>
            </a:pPr>
            <a:r>
              <a:rPr lang="en-US" sz="2800" dirty="0"/>
              <a:t>7.	</a:t>
            </a:r>
            <a:r>
              <a:rPr lang="en-US" sz="2800" dirty="0" err="1"/>
              <a:t>Tasodifiy</a:t>
            </a:r>
            <a:r>
              <a:rPr lang="en-US" sz="2800" dirty="0"/>
              <a:t> </a:t>
            </a:r>
            <a:r>
              <a:rPr lang="en-US" sz="2800" dirty="0" err="1"/>
              <a:t>jarayonlar</a:t>
            </a:r>
            <a:r>
              <a:rPr lang="en-US" sz="2800" dirty="0"/>
              <a:t> </a:t>
            </a:r>
            <a:r>
              <a:rPr lang="en-US" sz="2800" dirty="0" err="1"/>
              <a:t>nazariyasining</a:t>
            </a:r>
            <a:r>
              <a:rPr lang="en-US" sz="2800" dirty="0"/>
              <a:t> </a:t>
            </a:r>
            <a:r>
              <a:rPr lang="en-US" sz="2800" dirty="0" err="1"/>
              <a:t>asosiy</a:t>
            </a:r>
            <a:r>
              <a:rPr lang="en-US" sz="2800" dirty="0"/>
              <a:t> </a:t>
            </a:r>
            <a:r>
              <a:rPr lang="en-US" sz="2800" dirty="0" err="1"/>
              <a:t>ni¬zomlarini</a:t>
            </a:r>
            <a:r>
              <a:rPr lang="en-US" sz="2800" dirty="0"/>
              <a:t> </a:t>
            </a:r>
            <a:r>
              <a:rPr lang="en-US" sz="2800" dirty="0" err="1"/>
              <a:t>qo’llash</a:t>
            </a:r>
            <a:r>
              <a:rPr lang="en-US" sz="2800" dirty="0"/>
              <a:t> </a:t>
            </a:r>
            <a:r>
              <a:rPr lang="en-US" sz="2800" dirty="0" err="1"/>
              <a:t>asosida</a:t>
            </a:r>
            <a:r>
              <a:rPr lang="en-US" sz="2800" dirty="0"/>
              <a:t> </a:t>
            </a:r>
            <a:r>
              <a:rPr lang="en-US" sz="2800" dirty="0" err="1"/>
              <a:t>olinadigan</a:t>
            </a:r>
            <a:r>
              <a:rPr lang="en-US" sz="2800" dirty="0"/>
              <a:t> </a:t>
            </a:r>
            <a:r>
              <a:rPr lang="en-US" sz="2800" dirty="0" err="1"/>
              <a:t>modellar</a:t>
            </a:r>
            <a:r>
              <a:rPr lang="en-US" sz="2800" dirty="0"/>
              <a:t>.</a:t>
            </a:r>
          </a:p>
          <a:p>
            <a:pPr marL="0" indent="0" algn="just">
              <a:lnSpc>
                <a:spcPct val="100000"/>
              </a:lnSpc>
              <a:spcBef>
                <a:spcPts val="0"/>
              </a:spcBef>
              <a:spcAft>
                <a:spcPts val="0"/>
              </a:spcAft>
              <a:buNone/>
            </a:pPr>
            <a:r>
              <a:rPr lang="en-US" sz="2800" dirty="0"/>
              <a:t>8.	</a:t>
            </a:r>
            <a:r>
              <a:rPr lang="en-US" sz="2800" dirty="0" err="1"/>
              <a:t>Ommaviy</a:t>
            </a:r>
            <a:r>
              <a:rPr lang="en-US" sz="2800" dirty="0"/>
              <a:t> </a:t>
            </a:r>
            <a:r>
              <a:rPr lang="en-US" sz="2800" dirty="0" err="1"/>
              <a:t>xizmat</a:t>
            </a:r>
            <a:r>
              <a:rPr lang="en-US" sz="2800" dirty="0"/>
              <a:t> </a:t>
            </a:r>
            <a:r>
              <a:rPr lang="en-US" sz="2800" dirty="0" err="1"/>
              <a:t>ko’rsatish</a:t>
            </a:r>
            <a:r>
              <a:rPr lang="en-US" sz="2800" dirty="0"/>
              <a:t> </a:t>
            </a:r>
            <a:r>
              <a:rPr lang="en-US" sz="2800" dirty="0" err="1"/>
              <a:t>nazariyasi</a:t>
            </a:r>
            <a:r>
              <a:rPr lang="en-US" sz="2800" dirty="0"/>
              <a:t> </a:t>
            </a:r>
            <a:r>
              <a:rPr lang="en-US" sz="2800" dirty="0" err="1"/>
              <a:t>asosida</a:t>
            </a:r>
            <a:r>
              <a:rPr lang="en-US" sz="2800" dirty="0"/>
              <a:t> </a:t>
            </a:r>
            <a:r>
              <a:rPr lang="en-US" sz="2800" dirty="0" err="1"/>
              <a:t>olinadigan</a:t>
            </a:r>
            <a:r>
              <a:rPr lang="en-US" sz="2800" dirty="0"/>
              <a:t> </a:t>
            </a:r>
            <a:r>
              <a:rPr lang="en-US" sz="2800" dirty="0" err="1"/>
              <a:t>modellar</a:t>
            </a:r>
            <a:r>
              <a:rPr lang="en-US" sz="2800" dirty="0"/>
              <a:t>.</a:t>
            </a:r>
          </a:p>
          <a:p>
            <a:pPr marL="0" indent="0" algn="just">
              <a:lnSpc>
                <a:spcPct val="100000"/>
              </a:lnSpc>
              <a:spcBef>
                <a:spcPts val="0"/>
              </a:spcBef>
              <a:spcAft>
                <a:spcPts val="0"/>
              </a:spcAft>
              <a:buNone/>
            </a:pPr>
            <a:r>
              <a:rPr lang="en-US" sz="2800" dirty="0"/>
              <a:t>9.	</a:t>
            </a:r>
            <a:r>
              <a:rPr lang="en-US" sz="2800" dirty="0" err="1"/>
              <a:t>Imitatsion</a:t>
            </a:r>
            <a:r>
              <a:rPr lang="en-US" sz="2800" dirty="0"/>
              <a:t> </a:t>
            </a:r>
            <a:r>
              <a:rPr lang="en-US" sz="2800" dirty="0" err="1"/>
              <a:t>modellashning</a:t>
            </a:r>
            <a:r>
              <a:rPr lang="en-US" sz="2800" dirty="0"/>
              <a:t> </a:t>
            </a:r>
            <a:r>
              <a:rPr lang="en-US" sz="2800" dirty="0" err="1"/>
              <a:t>modellari</a:t>
            </a:r>
            <a:r>
              <a:rPr lang="en-US" sz="2800" dirty="0"/>
              <a:t>.</a:t>
            </a:r>
          </a:p>
          <a:p>
            <a:pPr marL="0" indent="0" algn="just">
              <a:lnSpc>
                <a:spcPct val="100000"/>
              </a:lnSpc>
              <a:spcBef>
                <a:spcPts val="0"/>
              </a:spcBef>
              <a:spcAft>
                <a:spcPts val="0"/>
              </a:spcAft>
              <a:buNone/>
            </a:pPr>
            <a:r>
              <a:rPr lang="en-US" sz="2800" dirty="0"/>
              <a:t>10.	</a:t>
            </a:r>
            <a:r>
              <a:rPr lang="en-US" sz="2800" dirty="0" err="1"/>
              <a:t>Ekspertlarning</a:t>
            </a:r>
            <a:r>
              <a:rPr lang="en-US" sz="2800" dirty="0"/>
              <a:t> </a:t>
            </a:r>
            <a:r>
              <a:rPr lang="en-US" sz="2800" dirty="0" err="1"/>
              <a:t>baholari</a:t>
            </a:r>
            <a:r>
              <a:rPr lang="en-US" sz="2800" dirty="0"/>
              <a:t> </a:t>
            </a:r>
            <a:r>
              <a:rPr lang="en-US" sz="2800" dirty="0" err="1"/>
              <a:t>asosida</a:t>
            </a:r>
            <a:r>
              <a:rPr lang="en-US" sz="2800" dirty="0"/>
              <a:t> </a:t>
            </a:r>
            <a:r>
              <a:rPr lang="en-US" sz="2800" dirty="0" err="1"/>
              <a:t>olinadigan</a:t>
            </a:r>
            <a:r>
              <a:rPr lang="en-US" sz="2800" dirty="0"/>
              <a:t> </a:t>
            </a:r>
            <a:r>
              <a:rPr lang="en-US" sz="2800" dirty="0" err="1"/>
              <a:t>va</a:t>
            </a:r>
            <a:r>
              <a:rPr lang="en-US" sz="2800" dirty="0"/>
              <a:t> </a:t>
            </a:r>
            <a:r>
              <a:rPr lang="en-US" sz="2800" dirty="0" err="1"/>
              <a:t>boshka</a:t>
            </a:r>
            <a:r>
              <a:rPr lang="en-US" sz="2800" dirty="0"/>
              <a:t> </a:t>
            </a:r>
            <a:r>
              <a:rPr lang="en-US" sz="2800" dirty="0" err="1"/>
              <a:t>modellar</a:t>
            </a:r>
            <a:r>
              <a:rPr lang="en-US" sz="2800" dirty="0" smtClean="0"/>
              <a:t>.</a:t>
            </a:r>
            <a:endParaRPr lang="en-US" sz="2800" dirty="0"/>
          </a:p>
        </p:txBody>
      </p:sp>
    </p:spTree>
    <p:extLst>
      <p:ext uri="{BB962C8B-B14F-4D97-AF65-F5344CB8AC3E}">
        <p14:creationId xmlns:p14="http://schemas.microsoft.com/office/powerpoint/2010/main" val="14668046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66700" y="31750"/>
            <a:ext cx="11291887" cy="5419725"/>
          </a:xfrm>
        </p:spPr>
        <p:txBody>
          <a:bodyPr>
            <a:noAutofit/>
          </a:bodyPr>
          <a:lstStyle/>
          <a:p>
            <a:pPr marL="0" indent="0" algn="just">
              <a:lnSpc>
                <a:spcPct val="100000"/>
              </a:lnSpc>
              <a:spcBef>
                <a:spcPts val="0"/>
              </a:spcBef>
              <a:buNone/>
            </a:pPr>
            <a:r>
              <a:rPr lang="en-US" sz="2600" dirty="0" err="1"/>
              <a:t>Eng</a:t>
            </a:r>
            <a:r>
              <a:rPr lang="en-US" sz="2600" dirty="0"/>
              <a:t> </a:t>
            </a:r>
            <a:r>
              <a:rPr lang="en-US" sz="2600" dirty="0" err="1"/>
              <a:t>umumiy</a:t>
            </a:r>
            <a:r>
              <a:rPr lang="en-US" sz="2600" dirty="0"/>
              <a:t> </a:t>
            </a:r>
            <a:r>
              <a:rPr lang="en-US" sz="2600" dirty="0" err="1"/>
              <a:t>ko’rinishda</a:t>
            </a:r>
            <a:r>
              <a:rPr lang="en-US" sz="2600" dirty="0"/>
              <a:t> </a:t>
            </a:r>
            <a:r>
              <a:rPr lang="en-US" sz="2600" dirty="0" err="1"/>
              <a:t>matematik</a:t>
            </a:r>
            <a:r>
              <a:rPr lang="en-US" sz="2600" dirty="0"/>
              <a:t> model </a:t>
            </a:r>
            <a:r>
              <a:rPr lang="en-US" sz="2600" dirty="0" err="1" smtClean="0"/>
              <a:t>operatsiyalar</a:t>
            </a:r>
            <a:r>
              <a:rPr lang="en-US" sz="2600" dirty="0" smtClean="0"/>
              <a:t> </a:t>
            </a:r>
            <a:r>
              <a:rPr lang="en-US" sz="2600" dirty="0" err="1" smtClean="0"/>
              <a:t>samaradorlik</a:t>
            </a:r>
            <a:endParaRPr lang="en-US" sz="2600" dirty="0" smtClean="0"/>
          </a:p>
          <a:p>
            <a:pPr marL="0" indent="0" algn="just">
              <a:lnSpc>
                <a:spcPct val="100000"/>
              </a:lnSpc>
              <a:spcBef>
                <a:spcPts val="0"/>
              </a:spcBef>
              <a:buNone/>
            </a:pPr>
            <a:r>
              <a:rPr lang="en-US" sz="2600" dirty="0" smtClean="0"/>
              <a:t> </a:t>
            </a:r>
            <a:r>
              <a:rPr lang="en-US" sz="2600" dirty="0" err="1"/>
              <a:t>mezonining</a:t>
            </a:r>
            <a:r>
              <a:rPr lang="en-US" sz="2600" dirty="0"/>
              <a:t>   </a:t>
            </a:r>
            <a:r>
              <a:rPr lang="en-US" sz="2600" dirty="0" err="1"/>
              <a:t>tashqi</a:t>
            </a:r>
            <a:r>
              <a:rPr lang="en-US" sz="2600" dirty="0"/>
              <a:t> </a:t>
            </a:r>
            <a:r>
              <a:rPr lang="en-US" sz="2600" dirty="0" err="1"/>
              <a:t>boshqarilmaydigan</a:t>
            </a:r>
            <a:r>
              <a:rPr lang="en-US" sz="2600" dirty="0"/>
              <a:t> </a:t>
            </a:r>
            <a:r>
              <a:rPr lang="en-US" sz="2600" dirty="0" err="1"/>
              <a:t>omillardan</a:t>
            </a:r>
            <a:r>
              <a:rPr lang="en-US" sz="2600" dirty="0"/>
              <a:t>,   </a:t>
            </a:r>
            <a:r>
              <a:rPr lang="en-US" sz="2600" dirty="0" err="1"/>
              <a:t>tizimning</a:t>
            </a:r>
            <a:r>
              <a:rPr lang="en-US" sz="2600" dirty="0"/>
              <a:t> </a:t>
            </a:r>
            <a:r>
              <a:rPr lang="en-US" sz="2600" dirty="0" err="1"/>
              <a:t>ichki</a:t>
            </a:r>
            <a:r>
              <a:rPr lang="en-US" sz="2600" dirty="0"/>
              <a:t> </a:t>
            </a:r>
            <a:r>
              <a:rPr lang="en-US" sz="2600" dirty="0" err="1" smtClean="0"/>
              <a:t>tuzilishidan</a:t>
            </a:r>
            <a:r>
              <a:rPr lang="en-US" sz="2600" dirty="0"/>
              <a:t>,   </a:t>
            </a:r>
            <a:r>
              <a:rPr lang="en-US" sz="2600" dirty="0" smtClean="0"/>
              <a:t>                </a:t>
            </a:r>
            <a:r>
              <a:rPr lang="en-US" sz="2600" dirty="0" err="1" smtClean="0"/>
              <a:t>tekshirilayotgan</a:t>
            </a:r>
            <a:r>
              <a:rPr lang="en-US" sz="2600" dirty="0" smtClean="0"/>
              <a:t> </a:t>
            </a:r>
            <a:r>
              <a:rPr lang="en-US" sz="2600" dirty="0" err="1"/>
              <a:t>jarayonni</a:t>
            </a:r>
            <a:r>
              <a:rPr lang="en-US" sz="2600" dirty="0"/>
              <a:t> </a:t>
            </a:r>
            <a:r>
              <a:rPr lang="en-US" sz="2600" dirty="0" err="1"/>
              <a:t>boshqarish</a:t>
            </a:r>
            <a:r>
              <a:rPr lang="en-US" sz="2600" dirty="0"/>
              <a:t> </a:t>
            </a:r>
            <a:r>
              <a:rPr lang="en-US" sz="2600" dirty="0" err="1" smtClean="0"/>
              <a:t>bo’yicha</a:t>
            </a:r>
            <a:endParaRPr lang="en-US" sz="2600" dirty="0" smtClean="0"/>
          </a:p>
          <a:p>
            <a:pPr marL="0" indent="0" algn="just">
              <a:lnSpc>
                <a:spcPct val="100000"/>
              </a:lnSpc>
              <a:spcBef>
                <a:spcPts val="0"/>
              </a:spcBef>
              <a:buNone/>
            </a:pPr>
            <a:r>
              <a:rPr lang="en-US" sz="2600" dirty="0"/>
              <a:t> </a:t>
            </a:r>
            <a:r>
              <a:rPr lang="en-US" sz="2600" dirty="0" smtClean="0"/>
              <a:t>                                         </a:t>
            </a:r>
            <a:r>
              <a:rPr lang="en-US" sz="2600" dirty="0" err="1" smtClean="0"/>
              <a:t>cheklanishlarda</a:t>
            </a:r>
            <a:r>
              <a:rPr lang="en-US" sz="2600" dirty="0" smtClean="0"/>
              <a:t> </a:t>
            </a:r>
            <a:r>
              <a:rPr lang="en-US" sz="2600" dirty="0" err="1"/>
              <a:t>qabul</a:t>
            </a:r>
            <a:r>
              <a:rPr lang="en-US" sz="2600" dirty="0"/>
              <a:t> </a:t>
            </a:r>
            <a:r>
              <a:rPr lang="en-US" sz="2600" dirty="0" err="1"/>
              <a:t>qilingan</a:t>
            </a:r>
            <a:r>
              <a:rPr lang="en-US" sz="2600" dirty="0"/>
              <a:t> </a:t>
            </a:r>
            <a:r>
              <a:rPr lang="en-US" sz="2600" dirty="0" err="1"/>
              <a:t>qarordan</a:t>
            </a:r>
            <a:r>
              <a:rPr lang="en-US" sz="2600" dirty="0"/>
              <a:t> </a:t>
            </a:r>
            <a:r>
              <a:rPr lang="en-US" sz="2600" dirty="0" err="1"/>
              <a:t>iborat</a:t>
            </a:r>
            <a:r>
              <a:rPr lang="en-US" sz="2600" dirty="0"/>
              <a:t> </a:t>
            </a:r>
            <a:r>
              <a:rPr lang="en-US" sz="2600" dirty="0" err="1"/>
              <a:t>bo’ladi</a:t>
            </a:r>
            <a:r>
              <a:rPr lang="en-US" sz="2600" dirty="0"/>
              <a:t> [4</a:t>
            </a:r>
            <a:r>
              <a:rPr lang="en-US" sz="2600" dirty="0" smtClean="0"/>
              <a:t>].</a:t>
            </a:r>
            <a:endParaRPr lang="en-US" sz="2600" dirty="0"/>
          </a:p>
          <a:p>
            <a:pPr marL="0" indent="0" algn="just">
              <a:lnSpc>
                <a:spcPct val="100000"/>
              </a:lnSpc>
              <a:spcBef>
                <a:spcPts val="0"/>
              </a:spcBef>
              <a:buNone/>
            </a:pPr>
            <a:r>
              <a:rPr lang="en-US" sz="2600" dirty="0"/>
              <a:t>   </a:t>
            </a:r>
          </a:p>
          <a:p>
            <a:pPr marL="0" indent="0" algn="just">
              <a:lnSpc>
                <a:spcPct val="100000"/>
              </a:lnSpc>
              <a:spcBef>
                <a:spcPts val="0"/>
              </a:spcBef>
              <a:buNone/>
            </a:pPr>
            <a:r>
              <a:rPr lang="en-US" sz="2600" dirty="0"/>
              <a:t>Bu </a:t>
            </a:r>
            <a:r>
              <a:rPr lang="en-US" sz="2600" dirty="0" err="1"/>
              <a:t>yerda</a:t>
            </a:r>
            <a:r>
              <a:rPr lang="en-US" sz="2600" dirty="0"/>
              <a:t>:  </a:t>
            </a:r>
          </a:p>
          <a:p>
            <a:pPr marL="0" indent="0" algn="just">
              <a:lnSpc>
                <a:spcPct val="100000"/>
              </a:lnSpc>
              <a:spcBef>
                <a:spcPts val="0"/>
              </a:spcBef>
              <a:buNone/>
            </a:pPr>
            <a:r>
              <a:rPr lang="en-US" sz="2600" dirty="0"/>
              <a:t> </a:t>
            </a:r>
            <a:r>
              <a:rPr lang="en-US" sz="2600" dirty="0" smtClean="0"/>
              <a:t>        - </a:t>
            </a:r>
            <a:r>
              <a:rPr lang="en-US" sz="2600" dirty="0" err="1"/>
              <a:t>operatsiyaning</a:t>
            </a:r>
            <a:r>
              <a:rPr lang="en-US" sz="2600" dirty="0"/>
              <a:t> </a:t>
            </a:r>
            <a:r>
              <a:rPr lang="en-US" sz="2600" dirty="0" err="1"/>
              <a:t>samaradorlik</a:t>
            </a:r>
            <a:r>
              <a:rPr lang="en-US" sz="2600" dirty="0"/>
              <a:t> </a:t>
            </a:r>
            <a:r>
              <a:rPr lang="en-US" sz="2600" dirty="0" err="1"/>
              <a:t>mezoni</a:t>
            </a:r>
            <a:r>
              <a:rPr lang="en-US" sz="2600" dirty="0"/>
              <a:t>, </a:t>
            </a:r>
            <a:r>
              <a:rPr lang="en-US" sz="2600" dirty="0" err="1"/>
              <a:t>optimallash</a:t>
            </a:r>
            <a:r>
              <a:rPr lang="en-US" sz="2600" dirty="0"/>
              <a:t> </a:t>
            </a:r>
            <a:r>
              <a:rPr lang="en-US" sz="2600" dirty="0" err="1"/>
              <a:t>parametri</a:t>
            </a:r>
            <a:r>
              <a:rPr lang="en-US" sz="2600" dirty="0"/>
              <a:t>, </a:t>
            </a:r>
            <a:r>
              <a:rPr lang="en-US" sz="2600" dirty="0" err="1"/>
              <a:t>maqsad</a:t>
            </a:r>
            <a:r>
              <a:rPr lang="en-US" sz="2600" dirty="0"/>
              <a:t> </a:t>
            </a:r>
            <a:r>
              <a:rPr lang="en-US" sz="2600" dirty="0" err="1"/>
              <a:t>funktsiyasi</a:t>
            </a:r>
            <a:r>
              <a:rPr lang="en-US" sz="2600" dirty="0"/>
              <a:t> </a:t>
            </a:r>
            <a:r>
              <a:rPr lang="en-US" sz="2600" dirty="0" err="1"/>
              <a:t>va</a:t>
            </a:r>
            <a:r>
              <a:rPr lang="en-US" sz="2600" dirty="0"/>
              <a:t> </a:t>
            </a:r>
            <a:r>
              <a:rPr lang="en-US" sz="2600" dirty="0" err="1"/>
              <a:t>shunga</a:t>
            </a:r>
            <a:r>
              <a:rPr lang="en-US" sz="2600" dirty="0"/>
              <a:t> </a:t>
            </a:r>
            <a:r>
              <a:rPr lang="en-US" sz="2600" dirty="0" err="1"/>
              <a:t>o’xshashlar</a:t>
            </a:r>
            <a:r>
              <a:rPr lang="en-US" sz="2600" dirty="0"/>
              <a:t>;</a:t>
            </a:r>
          </a:p>
          <a:p>
            <a:pPr marL="0" indent="0" algn="just">
              <a:lnSpc>
                <a:spcPct val="100000"/>
              </a:lnSpc>
              <a:spcBef>
                <a:spcPts val="0"/>
              </a:spcBef>
              <a:buNone/>
            </a:pPr>
            <a:r>
              <a:rPr lang="en-US" sz="2600" dirty="0"/>
              <a:t> </a:t>
            </a:r>
            <a:r>
              <a:rPr lang="en-US" sz="2600" dirty="0" smtClean="0"/>
              <a:t>        - </a:t>
            </a:r>
            <a:r>
              <a:rPr lang="en-US" sz="2600" dirty="0" err="1"/>
              <a:t>tizimning</a:t>
            </a:r>
            <a:r>
              <a:rPr lang="en-US" sz="2600" dirty="0"/>
              <a:t> </a:t>
            </a:r>
            <a:r>
              <a:rPr lang="en-US" sz="2600" dirty="0" err="1"/>
              <a:t>tashqi</a:t>
            </a:r>
            <a:r>
              <a:rPr lang="en-US" sz="2600" dirty="0"/>
              <a:t> </a:t>
            </a:r>
            <a:r>
              <a:rPr lang="en-US" sz="2600" dirty="0" err="1"/>
              <a:t>boshqarilmaydigan</a:t>
            </a:r>
            <a:r>
              <a:rPr lang="en-US" sz="2600" dirty="0"/>
              <a:t> </a:t>
            </a:r>
            <a:r>
              <a:rPr lang="en-US" sz="2600" dirty="0" err="1"/>
              <a:t>omillar</a:t>
            </a:r>
            <a:r>
              <a:rPr lang="en-US" sz="2600" dirty="0"/>
              <a:t> </a:t>
            </a:r>
            <a:r>
              <a:rPr lang="en-US" sz="2600" dirty="0" err="1"/>
              <a:t>vektori</a:t>
            </a:r>
            <a:r>
              <a:rPr lang="en-US" sz="2600" dirty="0"/>
              <a:t>;</a:t>
            </a:r>
          </a:p>
          <a:p>
            <a:pPr marL="0" indent="0" algn="just">
              <a:lnSpc>
                <a:spcPct val="100000"/>
              </a:lnSpc>
              <a:spcBef>
                <a:spcPts val="0"/>
              </a:spcBef>
              <a:buNone/>
            </a:pPr>
            <a:r>
              <a:rPr lang="en-US" sz="2600" dirty="0"/>
              <a:t> </a:t>
            </a:r>
            <a:r>
              <a:rPr lang="en-US" sz="2600" dirty="0" smtClean="0"/>
              <a:t>        - </a:t>
            </a:r>
            <a:r>
              <a:rPr lang="en-US" sz="2600" dirty="0" err="1" smtClean="0"/>
              <a:t>tizim</a:t>
            </a:r>
            <a:r>
              <a:rPr lang="en-US" sz="2600" dirty="0" smtClean="0"/>
              <a:t> </a:t>
            </a:r>
            <a:r>
              <a:rPr lang="en-US" sz="2600" dirty="0" err="1"/>
              <a:t>tuzilishining</a:t>
            </a:r>
            <a:r>
              <a:rPr lang="en-US" sz="2600" dirty="0"/>
              <a:t> </a:t>
            </a:r>
            <a:r>
              <a:rPr lang="en-US" sz="2600" dirty="0" err="1"/>
              <a:t>ichki</a:t>
            </a:r>
            <a:r>
              <a:rPr lang="en-US" sz="2600" dirty="0"/>
              <a:t> </a:t>
            </a:r>
            <a:r>
              <a:rPr lang="en-US" sz="2600" dirty="0" err="1"/>
              <a:t>parametrlari</a:t>
            </a:r>
            <a:r>
              <a:rPr lang="en-US" sz="2600" dirty="0"/>
              <a:t> </a:t>
            </a:r>
            <a:r>
              <a:rPr lang="en-US" sz="2600" dirty="0" err="1"/>
              <a:t>vektori</a:t>
            </a:r>
            <a:r>
              <a:rPr lang="en-US" sz="2600" dirty="0"/>
              <a:t>;</a:t>
            </a:r>
          </a:p>
          <a:p>
            <a:pPr marL="0" indent="0" algn="just">
              <a:lnSpc>
                <a:spcPct val="100000"/>
              </a:lnSpc>
              <a:spcBef>
                <a:spcPts val="0"/>
              </a:spcBef>
              <a:buNone/>
            </a:pPr>
            <a:r>
              <a:rPr lang="en-US" sz="2600" dirty="0"/>
              <a:t> </a:t>
            </a:r>
            <a:r>
              <a:rPr lang="en-US" sz="2600" dirty="0" smtClean="0"/>
              <a:t>        - </a:t>
            </a:r>
            <a:r>
              <a:rPr lang="en-US" sz="2600" dirty="0" err="1"/>
              <a:t>tizimning</a:t>
            </a:r>
            <a:r>
              <a:rPr lang="en-US" sz="2600" dirty="0"/>
              <a:t> </a:t>
            </a:r>
            <a:r>
              <a:rPr lang="en-US" sz="2600" dirty="0" err="1"/>
              <a:t>boshqariluvchi</a:t>
            </a:r>
            <a:r>
              <a:rPr lang="en-US" sz="2600" dirty="0"/>
              <a:t> </a:t>
            </a:r>
            <a:r>
              <a:rPr lang="en-US" sz="2600" dirty="0" err="1"/>
              <a:t>omillari</a:t>
            </a:r>
            <a:r>
              <a:rPr lang="en-US" sz="2600" dirty="0"/>
              <a:t> </a:t>
            </a:r>
            <a:r>
              <a:rPr lang="en-US" sz="2600" dirty="0" err="1"/>
              <a:t>vektori</a:t>
            </a:r>
            <a:r>
              <a:rPr lang="en-US" sz="2600" dirty="0" smtClean="0"/>
              <a:t>;</a:t>
            </a:r>
            <a:endParaRPr lang="en-US" sz="2600" dirty="0"/>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2265624199"/>
              </p:ext>
            </p:extLst>
          </p:nvPr>
        </p:nvGraphicFramePr>
        <p:xfrm>
          <a:off x="4181475" y="2144713"/>
          <a:ext cx="2247900" cy="561975"/>
        </p:xfrm>
        <a:graphic>
          <a:graphicData uri="http://schemas.openxmlformats.org/presentationml/2006/ole">
            <mc:AlternateContent xmlns:mc="http://schemas.openxmlformats.org/markup-compatibility/2006">
              <mc:Choice xmlns:v="urn:schemas-microsoft-com:vml" Requires="v">
                <p:oleObj spid="_x0000_s58421" name="Уравнение" r:id="rId3" imgW="965200" imgH="241300" progId="Equation.3">
                  <p:embed/>
                </p:oleObj>
              </mc:Choice>
              <mc:Fallback>
                <p:oleObj name="Уравнение" r:id="rId3" imgW="965200" imgH="241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81475" y="2144713"/>
                        <a:ext cx="2247900" cy="561975"/>
                      </a:xfrm>
                      <a:prstGeom prst="rect">
                        <a:avLst/>
                      </a:prstGeom>
                      <a:noFill/>
                    </p:spPr>
                  </p:pic>
                </p:oleObj>
              </mc:Fallback>
            </mc:AlternateContent>
          </a:graphicData>
        </a:graphic>
      </p:graphicFrame>
      <p:sp>
        <p:nvSpPr>
          <p:cNvPr id="5"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3699963995"/>
              </p:ext>
            </p:extLst>
          </p:nvPr>
        </p:nvGraphicFramePr>
        <p:xfrm>
          <a:off x="10725150" y="413118"/>
          <a:ext cx="352426" cy="512620"/>
        </p:xfrm>
        <a:graphic>
          <a:graphicData uri="http://schemas.openxmlformats.org/presentationml/2006/ole">
            <mc:AlternateContent xmlns:mc="http://schemas.openxmlformats.org/markup-compatibility/2006">
              <mc:Choice xmlns:v="urn:schemas-microsoft-com:vml" Requires="v">
                <p:oleObj spid="_x0000_s58422" name="Уравнение" r:id="rId5" imgW="139639" imgH="203112" progId="Equation.3">
                  <p:embed/>
                </p:oleObj>
              </mc:Choice>
              <mc:Fallback>
                <p:oleObj name="Уравнение" r:id="rId5" imgW="139639" imgH="203112"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25150" y="413118"/>
                        <a:ext cx="352426" cy="512620"/>
                      </a:xfrm>
                      <a:prstGeom prst="rect">
                        <a:avLst/>
                      </a:prstGeom>
                      <a:noFill/>
                    </p:spPr>
                  </p:pic>
                </p:oleObj>
              </mc:Fallback>
            </mc:AlternateContent>
          </a:graphicData>
        </a:graphic>
      </p:graphicFrame>
      <p:sp>
        <p:nvSpPr>
          <p:cNvPr id="7"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940452368"/>
              </p:ext>
            </p:extLst>
          </p:nvPr>
        </p:nvGraphicFramePr>
        <p:xfrm>
          <a:off x="8705786" y="837406"/>
          <a:ext cx="381001" cy="508001"/>
        </p:xfrm>
        <a:graphic>
          <a:graphicData uri="http://schemas.openxmlformats.org/presentationml/2006/ole">
            <mc:AlternateContent xmlns:mc="http://schemas.openxmlformats.org/markup-compatibility/2006">
              <mc:Choice xmlns:v="urn:schemas-microsoft-com:vml" Requires="v">
                <p:oleObj spid="_x0000_s58423" name="Уравнение" r:id="rId7" imgW="152268" imgH="203024" progId="Equation.3">
                  <p:embed/>
                </p:oleObj>
              </mc:Choice>
              <mc:Fallback>
                <p:oleObj name="Уравнение" r:id="rId7" imgW="152268" imgH="203024"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5786" y="837406"/>
                        <a:ext cx="381001" cy="508001"/>
                      </a:xfrm>
                      <a:prstGeom prst="rect">
                        <a:avLst/>
                      </a:prstGeom>
                      <a:noFill/>
                    </p:spPr>
                  </p:pic>
                </p:oleObj>
              </mc:Fallback>
            </mc:AlternateContent>
          </a:graphicData>
        </a:graphic>
      </p:graphicFrame>
      <p:sp>
        <p:nvSpPr>
          <p:cNvPr id="9"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3760816332"/>
              </p:ext>
            </p:extLst>
          </p:nvPr>
        </p:nvGraphicFramePr>
        <p:xfrm>
          <a:off x="2687638" y="1316604"/>
          <a:ext cx="390526" cy="446315"/>
        </p:xfrm>
        <a:graphic>
          <a:graphicData uri="http://schemas.openxmlformats.org/presentationml/2006/ole">
            <mc:AlternateContent xmlns:mc="http://schemas.openxmlformats.org/markup-compatibility/2006">
              <mc:Choice xmlns:v="urn:schemas-microsoft-com:vml" Requires="v">
                <p:oleObj spid="_x0000_s58424" name="Уравнение" r:id="rId9" imgW="177569" imgH="202936" progId="Equation.3">
                  <p:embed/>
                </p:oleObj>
              </mc:Choice>
              <mc:Fallback>
                <p:oleObj name="Уравнение" r:id="rId9" imgW="177569" imgH="202936" progId="Equation.3">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87638" y="1316604"/>
                        <a:ext cx="390526" cy="446315"/>
                      </a:xfrm>
                      <a:prstGeom prst="rect">
                        <a:avLst/>
                      </a:prstGeom>
                      <a:noFill/>
                    </p:spPr>
                  </p:pic>
                </p:oleObj>
              </mc:Fallback>
            </mc:AlternateContent>
          </a:graphicData>
        </a:graphic>
      </p:graphicFrame>
      <p:sp>
        <p:nvSpPr>
          <p:cNvPr id="11" name="Rectangle 10"/>
          <p:cNvSpPr>
            <a:spLocks noChangeArrowheads="1"/>
          </p:cNvSpPr>
          <p:nvPr/>
        </p:nvSpPr>
        <p:spPr bwMode="auto">
          <a:xfrm>
            <a:off x="0" y="38099"/>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1183145752"/>
              </p:ext>
            </p:extLst>
          </p:nvPr>
        </p:nvGraphicFramePr>
        <p:xfrm>
          <a:off x="86998" y="1762919"/>
          <a:ext cx="2724466" cy="446087"/>
        </p:xfrm>
        <a:graphic>
          <a:graphicData uri="http://schemas.openxmlformats.org/presentationml/2006/ole">
            <mc:AlternateContent xmlns:mc="http://schemas.openxmlformats.org/markup-compatibility/2006">
              <mc:Choice xmlns:v="urn:schemas-microsoft-com:vml" Requires="v">
                <p:oleObj spid="_x0000_s58425" name="Уравнение" r:id="rId11" imgW="1739880" imgH="228600" progId="Equation.3">
                  <p:embed/>
                </p:oleObj>
              </mc:Choice>
              <mc:Fallback>
                <p:oleObj name="Уравнение" r:id="rId11" imgW="1739880" imgH="228600" progId="Equation.3">
                  <p:embed/>
                  <p:pic>
                    <p:nvPicPr>
                      <p:cNvPr id="0" name="Object 9"/>
                      <p:cNvPicPr>
                        <a:picLocks noChangeAspect="1" noChangeArrowheads="1"/>
                      </p:cNvPicPr>
                      <p:nvPr/>
                    </p:nvPicPr>
                    <p:blipFill>
                      <a:blip r:embed="rId12"/>
                      <a:srcRect/>
                      <a:stretch>
                        <a:fillRect/>
                      </a:stretch>
                    </p:blipFill>
                    <p:spPr bwMode="auto">
                      <a:xfrm>
                        <a:off x="86998" y="1762919"/>
                        <a:ext cx="2724466" cy="446087"/>
                      </a:xfrm>
                      <a:prstGeom prst="rect">
                        <a:avLst/>
                      </a:prstGeom>
                      <a:noFill/>
                    </p:spPr>
                  </p:pic>
                </p:oleObj>
              </mc:Fallback>
            </mc:AlternateContent>
          </a:graphicData>
        </a:graphic>
      </p:graphicFrame>
      <p:sp>
        <p:nvSpPr>
          <p:cNvPr id="13" name="Rectangle 1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2745076962"/>
              </p:ext>
            </p:extLst>
          </p:nvPr>
        </p:nvGraphicFramePr>
        <p:xfrm>
          <a:off x="476250" y="2841284"/>
          <a:ext cx="419100" cy="508907"/>
        </p:xfrm>
        <a:graphic>
          <a:graphicData uri="http://schemas.openxmlformats.org/presentationml/2006/ole">
            <mc:AlternateContent xmlns:mc="http://schemas.openxmlformats.org/markup-compatibility/2006">
              <mc:Choice xmlns:v="urn:schemas-microsoft-com:vml" Requires="v">
                <p:oleObj spid="_x0000_s58426" name="Уравнение" r:id="rId13" imgW="177569" imgH="215619" progId="Equation.3">
                  <p:embed/>
                </p:oleObj>
              </mc:Choice>
              <mc:Fallback>
                <p:oleObj name="Уравнение" r:id="rId13" imgW="177569" imgH="215619" progId="Equation.3">
                  <p:embed/>
                  <p:pic>
                    <p:nvPicPr>
                      <p:cNvPr id="0" name="Object 1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76250" y="2841284"/>
                        <a:ext cx="419100" cy="508907"/>
                      </a:xfrm>
                      <a:prstGeom prst="rect">
                        <a:avLst/>
                      </a:prstGeom>
                      <a:noFill/>
                    </p:spPr>
                  </p:pic>
                </p:oleObj>
              </mc:Fallback>
            </mc:AlternateContent>
          </a:graphicData>
        </a:graphic>
      </p:graphicFrame>
      <p:sp>
        <p:nvSpPr>
          <p:cNvPr id="15" name="Rectangle 1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6" name="Объект 15"/>
          <p:cNvGraphicFramePr>
            <a:graphicFrameLocks noChangeAspect="1"/>
          </p:cNvGraphicFramePr>
          <p:nvPr>
            <p:extLst>
              <p:ext uri="{D42A27DB-BD31-4B8C-83A1-F6EECF244321}">
                <p14:modId xmlns:p14="http://schemas.microsoft.com/office/powerpoint/2010/main" val="3757781723"/>
              </p:ext>
            </p:extLst>
          </p:nvPr>
        </p:nvGraphicFramePr>
        <p:xfrm>
          <a:off x="535263" y="3662813"/>
          <a:ext cx="301074" cy="437926"/>
        </p:xfrm>
        <a:graphic>
          <a:graphicData uri="http://schemas.openxmlformats.org/presentationml/2006/ole">
            <mc:AlternateContent xmlns:mc="http://schemas.openxmlformats.org/markup-compatibility/2006">
              <mc:Choice xmlns:v="urn:schemas-microsoft-com:vml" Requires="v">
                <p:oleObj spid="_x0000_s58427" name="Уравнение" r:id="rId15" imgW="139639" imgH="203112" progId="Equation.3">
                  <p:embed/>
                </p:oleObj>
              </mc:Choice>
              <mc:Fallback>
                <p:oleObj name="Уравнение" r:id="rId15" imgW="139639" imgH="203112" progId="Equation.3">
                  <p:embed/>
                  <p:pic>
                    <p:nvPicPr>
                      <p:cNvPr id="0" name="Object 13"/>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35263" y="3662813"/>
                        <a:ext cx="301074" cy="437926"/>
                      </a:xfrm>
                      <a:prstGeom prst="rect">
                        <a:avLst/>
                      </a:prstGeom>
                      <a:noFill/>
                    </p:spPr>
                  </p:pic>
                </p:oleObj>
              </mc:Fallback>
            </mc:AlternateContent>
          </a:graphicData>
        </a:graphic>
      </p:graphicFrame>
      <p:sp>
        <p:nvSpPr>
          <p:cNvPr id="17" name="Rectangle 2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8" name="Объект 17"/>
          <p:cNvGraphicFramePr>
            <a:graphicFrameLocks noChangeAspect="1"/>
          </p:cNvGraphicFramePr>
          <p:nvPr>
            <p:extLst>
              <p:ext uri="{D42A27DB-BD31-4B8C-83A1-F6EECF244321}">
                <p14:modId xmlns:p14="http://schemas.microsoft.com/office/powerpoint/2010/main" val="610881846"/>
              </p:ext>
            </p:extLst>
          </p:nvPr>
        </p:nvGraphicFramePr>
        <p:xfrm>
          <a:off x="499026" y="4027882"/>
          <a:ext cx="306671" cy="408895"/>
        </p:xfrm>
        <a:graphic>
          <a:graphicData uri="http://schemas.openxmlformats.org/presentationml/2006/ole">
            <mc:AlternateContent xmlns:mc="http://schemas.openxmlformats.org/markup-compatibility/2006">
              <mc:Choice xmlns:v="urn:schemas-microsoft-com:vml" Requires="v">
                <p:oleObj spid="_x0000_s58428" name="Уравнение" r:id="rId17" imgW="152268" imgH="203024" progId="Equation.3">
                  <p:embed/>
                </p:oleObj>
              </mc:Choice>
              <mc:Fallback>
                <p:oleObj name="Уравнение" r:id="rId17" imgW="152268" imgH="203024" progId="Equation.3">
                  <p:embed/>
                  <p:pic>
                    <p:nvPicPr>
                      <p:cNvPr id="0" name="Object 22"/>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499026" y="4027882"/>
                        <a:ext cx="306671" cy="408895"/>
                      </a:xfrm>
                      <a:prstGeom prst="rect">
                        <a:avLst/>
                      </a:prstGeom>
                      <a:noFill/>
                    </p:spPr>
                  </p:pic>
                </p:oleObj>
              </mc:Fallback>
            </mc:AlternateContent>
          </a:graphicData>
        </a:graphic>
      </p:graphicFrame>
      <p:sp>
        <p:nvSpPr>
          <p:cNvPr id="19" name="Rectangle 2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0" name="Объект 19"/>
          <p:cNvGraphicFramePr>
            <a:graphicFrameLocks noChangeAspect="1"/>
          </p:cNvGraphicFramePr>
          <p:nvPr>
            <p:extLst>
              <p:ext uri="{D42A27DB-BD31-4B8C-83A1-F6EECF244321}">
                <p14:modId xmlns:p14="http://schemas.microsoft.com/office/powerpoint/2010/main" val="150431842"/>
              </p:ext>
            </p:extLst>
          </p:nvPr>
        </p:nvGraphicFramePr>
        <p:xfrm>
          <a:off x="439464" y="4413362"/>
          <a:ext cx="396873" cy="453569"/>
        </p:xfrm>
        <a:graphic>
          <a:graphicData uri="http://schemas.openxmlformats.org/presentationml/2006/ole">
            <mc:AlternateContent xmlns:mc="http://schemas.openxmlformats.org/markup-compatibility/2006">
              <mc:Choice xmlns:v="urn:schemas-microsoft-com:vml" Requires="v">
                <p:oleObj spid="_x0000_s58429" name="Уравнение" r:id="rId19" imgW="177569" imgH="202936" progId="Equation.3">
                  <p:embed/>
                </p:oleObj>
              </mc:Choice>
              <mc:Fallback>
                <p:oleObj name="Уравнение" r:id="rId19" imgW="177569" imgH="202936" progId="Equation.3">
                  <p:embed/>
                  <p:pic>
                    <p:nvPicPr>
                      <p:cNvPr id="0" name="Object 24"/>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439464" y="4413362"/>
                        <a:ext cx="396873" cy="453569"/>
                      </a:xfrm>
                      <a:prstGeom prst="rect">
                        <a:avLst/>
                      </a:prstGeom>
                      <a:noFill/>
                    </p:spPr>
                  </p:pic>
                </p:oleObj>
              </mc:Fallback>
            </mc:AlternateContent>
          </a:graphicData>
        </a:graphic>
      </p:graphicFrame>
    </p:spTree>
    <p:extLst>
      <p:ext uri="{BB962C8B-B14F-4D97-AF65-F5344CB8AC3E}">
        <p14:creationId xmlns:p14="http://schemas.microsoft.com/office/powerpoint/2010/main" val="27184962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81074" y="2774930"/>
            <a:ext cx="10182225" cy="2246769"/>
          </a:xfrm>
          <a:prstGeom prst="rect">
            <a:avLst/>
          </a:prstGeom>
        </p:spPr>
        <p:txBody>
          <a:bodyPr wrap="square">
            <a:spAutoFit/>
          </a:bodyPr>
          <a:lstStyle/>
          <a:p>
            <a:pPr indent="447675" algn="just"/>
            <a:r>
              <a:rPr lang="en-US" sz="2800" dirty="0" smtClean="0"/>
              <a:t>TASHQI SHAROITLAR   TIZIMNING ISH FAOLIYATI KECHADIGAN OB’EKTIV BORLIQ, MUHIT TABIATIDAN IBORAT BO’LADI. MASALAN, YIL FASLI, SUTKA VAQTI, TADQIQOT OB’EKTINING GEOGRAFIK JOYLASHUVI, TALAB VA TAKLIF VA XOKAZO. TASHQI SHAROITLARNING O’ZGARIB BORISHI TIZIMNING DREYFI DEB ATALADI.</a:t>
            </a:r>
            <a:endParaRPr lang="en-US" sz="2800" dirty="0"/>
          </a:p>
        </p:txBody>
      </p:sp>
      <p:sp>
        <p:nvSpPr>
          <p:cNvPr id="5" name="Прямоугольник 4"/>
          <p:cNvSpPr/>
          <p:nvPr/>
        </p:nvSpPr>
        <p:spPr>
          <a:xfrm>
            <a:off x="981074" y="528161"/>
            <a:ext cx="10182225" cy="2246769"/>
          </a:xfrm>
          <a:prstGeom prst="rect">
            <a:avLst/>
          </a:prstGeom>
        </p:spPr>
        <p:txBody>
          <a:bodyPr wrap="square">
            <a:spAutoFit/>
          </a:bodyPr>
          <a:lstStyle/>
          <a:p>
            <a:pPr indent="361950" algn="just"/>
            <a:r>
              <a:rPr lang="en-US" sz="2800" dirty="0" smtClean="0"/>
              <a:t>TASHQI SHAROITLAR   TIZIMNING ISH FAOLIYATI KECHADI¬GAN OB’EKTIV BORLIQ, MUHIT TABIATIDAN IBORAT BO’LADI. MASALAN, YIL FASLI, SUTKA VAQTI, TADQIQOT OB’EKTINING GEOGRAFIK JOYLASHUVI, TALAB VA TAKLIF VA XOKAZO. TASHQI SHAROITLARNING O’ZGARIB BORISHI TIZIMNING DREYFI DEB ATALADI.</a:t>
            </a:r>
            <a:endParaRPr lang="en-US" sz="2800" dirty="0"/>
          </a:p>
        </p:txBody>
      </p:sp>
    </p:spTree>
    <p:extLst>
      <p:ext uri="{BB962C8B-B14F-4D97-AF65-F5344CB8AC3E}">
        <p14:creationId xmlns:p14="http://schemas.microsoft.com/office/powerpoint/2010/main" val="11221060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38174" y="123825"/>
            <a:ext cx="10658475" cy="5419725"/>
          </a:xfrm>
        </p:spPr>
        <p:txBody>
          <a:bodyPr>
            <a:noAutofit/>
          </a:bodyPr>
          <a:lstStyle/>
          <a:p>
            <a:pPr marL="0" indent="447675" algn="just">
              <a:lnSpc>
                <a:spcPct val="100000"/>
              </a:lnSpc>
              <a:spcBef>
                <a:spcPts val="0"/>
              </a:spcBef>
              <a:buNone/>
            </a:pPr>
            <a:r>
              <a:rPr lang="en-US" sz="2800" dirty="0" err="1" smtClean="0"/>
              <a:t>Tizim</a:t>
            </a:r>
            <a:r>
              <a:rPr lang="en-US" sz="2800" dirty="0" smtClean="0"/>
              <a:t> </a:t>
            </a:r>
            <a:r>
              <a:rPr lang="en-US" sz="2800" dirty="0" err="1"/>
              <a:t>tuzilishining</a:t>
            </a:r>
            <a:r>
              <a:rPr lang="en-US" sz="2800" dirty="0"/>
              <a:t> </a:t>
            </a:r>
            <a:r>
              <a:rPr lang="en-US" sz="2800" dirty="0" err="1"/>
              <a:t>boshqarilmaydigan</a:t>
            </a:r>
            <a:r>
              <a:rPr lang="en-US" sz="2800" dirty="0"/>
              <a:t> </a:t>
            </a:r>
            <a:r>
              <a:rPr lang="en-US" sz="2800" dirty="0" err="1"/>
              <a:t>qismi</a:t>
            </a:r>
            <a:r>
              <a:rPr lang="en-US" sz="2800" dirty="0"/>
              <a:t>  , </a:t>
            </a:r>
            <a:r>
              <a:rPr lang="en-US" sz="2800" dirty="0" err="1"/>
              <a:t>avtomobil</a:t>
            </a:r>
            <a:r>
              <a:rPr lang="en-US" sz="2800" dirty="0"/>
              <a:t> </a:t>
            </a:r>
            <a:r>
              <a:rPr lang="en-US" sz="2800" dirty="0" err="1"/>
              <a:t>yoki</a:t>
            </a:r>
            <a:r>
              <a:rPr lang="en-US" sz="2800" dirty="0"/>
              <a:t> </a:t>
            </a:r>
            <a:r>
              <a:rPr lang="en-US" sz="2800" dirty="0" err="1"/>
              <a:t>traktor</a:t>
            </a:r>
            <a:r>
              <a:rPr lang="en-US" sz="2800" dirty="0"/>
              <a:t> </a:t>
            </a:r>
            <a:r>
              <a:rPr lang="en-US" sz="2800" dirty="0" err="1"/>
              <a:t>detallarini</a:t>
            </a:r>
            <a:r>
              <a:rPr lang="en-US" sz="2800" dirty="0"/>
              <a:t> </a:t>
            </a:r>
            <a:r>
              <a:rPr lang="en-US" sz="2800" dirty="0" err="1"/>
              <a:t>ishlab</a:t>
            </a:r>
            <a:r>
              <a:rPr lang="en-US" sz="2800" dirty="0"/>
              <a:t> </a:t>
            </a:r>
            <a:r>
              <a:rPr lang="en-US" sz="2800" dirty="0" err="1"/>
              <a:t>chiqarishda</a:t>
            </a:r>
            <a:r>
              <a:rPr lang="en-US" sz="2800" dirty="0"/>
              <a:t> </a:t>
            </a:r>
            <a:r>
              <a:rPr lang="en-US" sz="2800" dirty="0" err="1" smtClean="0"/>
              <a:t>zamonaviy</a:t>
            </a:r>
            <a:r>
              <a:rPr lang="en-US" sz="2800" dirty="0" smtClean="0"/>
              <a:t> </a:t>
            </a:r>
            <a:r>
              <a:rPr lang="en-US" sz="2800" dirty="0" err="1"/>
              <a:t>dastgohlarning</a:t>
            </a:r>
            <a:r>
              <a:rPr lang="en-US" sz="2800" dirty="0"/>
              <a:t> </a:t>
            </a:r>
            <a:r>
              <a:rPr lang="en-US" sz="2800" dirty="0" err="1"/>
              <a:t>sifati</a:t>
            </a:r>
            <a:r>
              <a:rPr lang="en-US" sz="2800" dirty="0"/>
              <a:t> (</a:t>
            </a:r>
            <a:r>
              <a:rPr lang="en-US" sz="2800" dirty="0" err="1"/>
              <a:t>ish</a:t>
            </a:r>
            <a:r>
              <a:rPr lang="en-US" sz="2800" dirty="0"/>
              <a:t> </a:t>
            </a:r>
            <a:r>
              <a:rPr lang="en-US" sz="2800" dirty="0" err="1"/>
              <a:t>unumdorligi</a:t>
            </a:r>
            <a:r>
              <a:rPr lang="en-US" sz="2800" dirty="0"/>
              <a:t>, </a:t>
            </a:r>
            <a:r>
              <a:rPr lang="en-US" sz="2800" dirty="0" err="1"/>
              <a:t>aniqligi</a:t>
            </a:r>
            <a:r>
              <a:rPr lang="en-US" sz="2800" dirty="0"/>
              <a:t>, </a:t>
            </a:r>
            <a:r>
              <a:rPr lang="en-US" sz="2800" dirty="0" err="1"/>
              <a:t>materiallar</a:t>
            </a:r>
            <a:r>
              <a:rPr lang="en-US" sz="2800" dirty="0"/>
              <a:t> </a:t>
            </a:r>
            <a:r>
              <a:rPr lang="en-US" sz="2800" dirty="0" err="1"/>
              <a:t>sifati</a:t>
            </a:r>
            <a:r>
              <a:rPr lang="en-US" sz="2800" dirty="0"/>
              <a:t> </a:t>
            </a:r>
            <a:r>
              <a:rPr lang="en-US" sz="2800" dirty="0" err="1"/>
              <a:t>va</a:t>
            </a:r>
            <a:r>
              <a:rPr lang="en-US" sz="2800" dirty="0"/>
              <a:t> </a:t>
            </a:r>
            <a:r>
              <a:rPr lang="en-US" sz="2800" dirty="0" err="1"/>
              <a:t>boshqalar</a:t>
            </a:r>
            <a:r>
              <a:rPr lang="en-US" sz="2800" dirty="0"/>
              <a:t>) </a:t>
            </a:r>
            <a:r>
              <a:rPr lang="en-US" sz="2800" dirty="0" err="1"/>
              <a:t>shu</a:t>
            </a:r>
            <a:r>
              <a:rPr lang="en-US" sz="2800" dirty="0"/>
              <a:t> </a:t>
            </a:r>
            <a:r>
              <a:rPr lang="en-US" sz="2800" dirty="0" err="1"/>
              <a:t>kunning</a:t>
            </a:r>
            <a:r>
              <a:rPr lang="en-US" sz="2800" dirty="0"/>
              <a:t> </a:t>
            </a:r>
            <a:r>
              <a:rPr lang="en-US" sz="2800" dirty="0" err="1"/>
              <a:t>masalalarini</a:t>
            </a:r>
            <a:r>
              <a:rPr lang="en-US" sz="2800" dirty="0"/>
              <a:t> </a:t>
            </a:r>
            <a:r>
              <a:rPr lang="en-US" sz="2800" dirty="0" err="1"/>
              <a:t>yechish</a:t>
            </a:r>
            <a:r>
              <a:rPr lang="en-US" sz="2800" dirty="0"/>
              <a:t> </a:t>
            </a:r>
            <a:r>
              <a:rPr lang="en-US" sz="2800" dirty="0" err="1"/>
              <a:t>jarayonida</a:t>
            </a:r>
            <a:r>
              <a:rPr lang="en-US" sz="2800" dirty="0"/>
              <a:t> </a:t>
            </a:r>
            <a:r>
              <a:rPr lang="en-US" sz="2800" dirty="0" err="1"/>
              <a:t>o’zgarmas</a:t>
            </a:r>
            <a:r>
              <a:rPr lang="en-US" sz="2800" dirty="0"/>
              <a:t> </a:t>
            </a:r>
            <a:r>
              <a:rPr lang="en-US" sz="2800" dirty="0" err="1"/>
              <a:t>bo’lib</a:t>
            </a:r>
            <a:r>
              <a:rPr lang="en-US" sz="2800" dirty="0"/>
              <a:t> </a:t>
            </a:r>
            <a:r>
              <a:rPr lang="en-US" sz="2800" dirty="0" err="1"/>
              <a:t>qoladi</a:t>
            </a:r>
            <a:r>
              <a:rPr lang="en-US" sz="2800" dirty="0"/>
              <a:t>. </a:t>
            </a:r>
            <a:r>
              <a:rPr lang="en-US" sz="2800" dirty="0" err="1"/>
              <a:t>SHu</a:t>
            </a:r>
            <a:r>
              <a:rPr lang="en-US" sz="2800" dirty="0"/>
              <a:t> </a:t>
            </a:r>
            <a:r>
              <a:rPr lang="en-US" sz="2800" dirty="0" err="1"/>
              <a:t>bilan</a:t>
            </a:r>
            <a:r>
              <a:rPr lang="en-US" sz="2800" dirty="0"/>
              <a:t> </a:t>
            </a:r>
            <a:r>
              <a:rPr lang="en-US" sz="2800" dirty="0" err="1"/>
              <a:t>bir</a:t>
            </a:r>
            <a:r>
              <a:rPr lang="en-US" sz="2800" dirty="0"/>
              <a:t> </a:t>
            </a:r>
            <a:r>
              <a:rPr lang="en-US" sz="2800" dirty="0" err="1"/>
              <a:t>qatorda</a:t>
            </a:r>
            <a:r>
              <a:rPr lang="en-US" sz="2800" dirty="0"/>
              <a:t> </a:t>
            </a:r>
            <a:r>
              <a:rPr lang="en-US" sz="2800" dirty="0" err="1"/>
              <a:t>maxsulot</a:t>
            </a:r>
            <a:r>
              <a:rPr lang="en-US" sz="2800" dirty="0"/>
              <a:t> </a:t>
            </a:r>
            <a:r>
              <a:rPr lang="en-US" sz="2800" dirty="0" err="1"/>
              <a:t>sifatini</a:t>
            </a:r>
            <a:r>
              <a:rPr lang="en-US" sz="2800" dirty="0"/>
              <a:t> </a:t>
            </a:r>
            <a:r>
              <a:rPr lang="en-US" sz="2800" dirty="0" err="1"/>
              <a:t>oshirish</a:t>
            </a:r>
            <a:r>
              <a:rPr lang="en-US" sz="2800" dirty="0"/>
              <a:t>, </a:t>
            </a:r>
            <a:r>
              <a:rPr lang="en-US" sz="2800" dirty="0" err="1" smtClean="0"/>
              <a:t>demak-ki</a:t>
            </a:r>
            <a:r>
              <a:rPr lang="en-US" sz="2800" dirty="0"/>
              <a:t>, </a:t>
            </a:r>
            <a:r>
              <a:rPr lang="en-US" sz="2800" dirty="0" err="1"/>
              <a:t>dastgohlar</a:t>
            </a:r>
            <a:r>
              <a:rPr lang="en-US" sz="2800" dirty="0"/>
              <a:t> </a:t>
            </a:r>
            <a:r>
              <a:rPr lang="en-US" sz="2800" dirty="0" err="1"/>
              <a:t>sifatini</a:t>
            </a:r>
            <a:r>
              <a:rPr lang="en-US" sz="2800" dirty="0"/>
              <a:t>, </a:t>
            </a:r>
            <a:r>
              <a:rPr lang="en-US" sz="2800" dirty="0" err="1"/>
              <a:t>materiallar</a:t>
            </a:r>
            <a:r>
              <a:rPr lang="en-US" sz="2800" dirty="0"/>
              <a:t> </a:t>
            </a:r>
            <a:r>
              <a:rPr lang="en-US" sz="2800" dirty="0" err="1"/>
              <a:t>sifatini</a:t>
            </a:r>
            <a:r>
              <a:rPr lang="en-US" sz="2800" dirty="0"/>
              <a:t> </a:t>
            </a:r>
            <a:r>
              <a:rPr lang="en-US" sz="2800" dirty="0" err="1"/>
              <a:t>oshirish</a:t>
            </a:r>
            <a:r>
              <a:rPr lang="en-US" sz="2800" dirty="0"/>
              <a:t> </a:t>
            </a:r>
            <a:r>
              <a:rPr lang="en-US" sz="2800" dirty="0" err="1"/>
              <a:t>o’z</a:t>
            </a:r>
            <a:r>
              <a:rPr lang="en-US" sz="2800" dirty="0"/>
              <a:t> </a:t>
            </a:r>
            <a:r>
              <a:rPr lang="en-US" sz="2800" dirty="0" err="1"/>
              <a:t>dolzarbligini</a:t>
            </a:r>
            <a:r>
              <a:rPr lang="en-US" sz="2800" dirty="0"/>
              <a:t> </a:t>
            </a:r>
            <a:r>
              <a:rPr lang="en-US" sz="2800" dirty="0" err="1"/>
              <a:t>yo’qotmaydi</a:t>
            </a:r>
            <a:r>
              <a:rPr lang="en-US" sz="2800" dirty="0"/>
              <a:t>. Bu </a:t>
            </a:r>
            <a:r>
              <a:rPr lang="en-US" sz="2800" dirty="0" err="1"/>
              <a:t>esa</a:t>
            </a:r>
            <a:r>
              <a:rPr lang="en-US" sz="2800" dirty="0"/>
              <a:t> </a:t>
            </a:r>
            <a:r>
              <a:rPr lang="en-US" sz="2800" dirty="0" err="1"/>
              <a:t>bugungi</a:t>
            </a:r>
            <a:r>
              <a:rPr lang="en-US" sz="2800" dirty="0"/>
              <a:t> </a:t>
            </a:r>
            <a:r>
              <a:rPr lang="en-US" sz="2800" dirty="0" err="1"/>
              <a:t>masalalarni</a:t>
            </a:r>
            <a:r>
              <a:rPr lang="en-US" sz="2800" dirty="0"/>
              <a:t> </a:t>
            </a:r>
            <a:r>
              <a:rPr lang="en-US" sz="2800" dirty="0" err="1"/>
              <a:t>yechishda</a:t>
            </a:r>
            <a:r>
              <a:rPr lang="en-US" sz="2800" dirty="0"/>
              <a:t> </a:t>
            </a:r>
            <a:r>
              <a:rPr lang="en-US" sz="2800" dirty="0" err="1"/>
              <a:t>boshqarilmaydigan</a:t>
            </a:r>
            <a:r>
              <a:rPr lang="en-US" sz="2800" dirty="0"/>
              <a:t> </a:t>
            </a:r>
            <a:r>
              <a:rPr lang="en-US" sz="2800" dirty="0" err="1"/>
              <a:t>omillar</a:t>
            </a:r>
            <a:r>
              <a:rPr lang="en-US" sz="2800" dirty="0"/>
              <a:t> </a:t>
            </a:r>
            <a:r>
              <a:rPr lang="en-US" sz="2800" dirty="0" err="1" smtClean="0"/>
              <a:t>kelajakdagi</a:t>
            </a:r>
            <a:r>
              <a:rPr lang="en-US" sz="2800" dirty="0" smtClean="0"/>
              <a:t> </a:t>
            </a:r>
            <a:r>
              <a:rPr lang="en-US" sz="2800" dirty="0" err="1"/>
              <a:t>ba’zi</a:t>
            </a:r>
            <a:r>
              <a:rPr lang="en-US" sz="2800" dirty="0"/>
              <a:t> </a:t>
            </a:r>
            <a:r>
              <a:rPr lang="en-US" sz="2800" dirty="0" err="1"/>
              <a:t>masalalarni</a:t>
            </a:r>
            <a:r>
              <a:rPr lang="en-US" sz="2800" dirty="0"/>
              <a:t> </a:t>
            </a:r>
            <a:r>
              <a:rPr lang="en-US" sz="2800" dirty="0" err="1"/>
              <a:t>yechishda</a:t>
            </a:r>
            <a:r>
              <a:rPr lang="en-US" sz="2800" dirty="0"/>
              <a:t> </a:t>
            </a:r>
            <a:r>
              <a:rPr lang="en-US" sz="2800" dirty="0" err="1"/>
              <a:t>boshqariladigan</a:t>
            </a:r>
            <a:r>
              <a:rPr lang="en-US" sz="2800" dirty="0"/>
              <a:t> </a:t>
            </a:r>
            <a:r>
              <a:rPr lang="en-US" sz="2800" dirty="0" err="1"/>
              <a:t>bo’lishini</a:t>
            </a:r>
            <a:r>
              <a:rPr lang="en-US" sz="2800" dirty="0"/>
              <a:t> </a:t>
            </a:r>
            <a:r>
              <a:rPr lang="en-US" sz="2800" dirty="0" err="1"/>
              <a:t>bildiradi</a:t>
            </a:r>
            <a:r>
              <a:rPr lang="en-US" sz="2800" dirty="0"/>
              <a:t>. </a:t>
            </a:r>
            <a:endParaRPr lang="en-US" sz="2800" dirty="0"/>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86456617"/>
              </p:ext>
            </p:extLst>
          </p:nvPr>
        </p:nvGraphicFramePr>
        <p:xfrm>
          <a:off x="3886200" y="-19050"/>
          <a:ext cx="314325" cy="457200"/>
        </p:xfrm>
        <a:graphic>
          <a:graphicData uri="http://schemas.openxmlformats.org/presentationml/2006/ole">
            <mc:AlternateContent xmlns:mc="http://schemas.openxmlformats.org/markup-compatibility/2006">
              <mc:Choice xmlns:v="urn:schemas-microsoft-com:vml" Requires="v">
                <p:oleObj spid="_x0000_s59403" name="Уравнение" r:id="rId3" imgW="139639" imgH="203112" progId="Equation.3">
                  <p:embed/>
                </p:oleObj>
              </mc:Choice>
              <mc:Fallback>
                <p:oleObj name="Уравнение" r:id="rId3" imgW="139639" imgH="203112"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200" y="-19050"/>
                        <a:ext cx="314325" cy="457200"/>
                      </a:xfrm>
                      <a:prstGeom prst="rect">
                        <a:avLst/>
                      </a:prstGeom>
                      <a:noFill/>
                    </p:spPr>
                  </p:pic>
                </p:oleObj>
              </mc:Fallback>
            </mc:AlternateContent>
          </a:graphicData>
        </a:graphic>
      </p:graphicFrame>
      <p:sp>
        <p:nvSpPr>
          <p:cNvPr id="5"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434799846"/>
              </p:ext>
            </p:extLst>
          </p:nvPr>
        </p:nvGraphicFramePr>
        <p:xfrm>
          <a:off x="8143875" y="1666874"/>
          <a:ext cx="371476" cy="495301"/>
        </p:xfrm>
        <a:graphic>
          <a:graphicData uri="http://schemas.openxmlformats.org/presentationml/2006/ole">
            <mc:AlternateContent xmlns:mc="http://schemas.openxmlformats.org/markup-compatibility/2006">
              <mc:Choice xmlns:v="urn:schemas-microsoft-com:vml" Requires="v">
                <p:oleObj spid="_x0000_s59404" name="Уравнение" r:id="rId5" imgW="152268" imgH="203024" progId="Equation.3">
                  <p:embed/>
                </p:oleObj>
              </mc:Choice>
              <mc:Fallback>
                <p:oleObj name="Уравнение" r:id="rId5" imgW="152268" imgH="203024"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43875" y="1666874"/>
                        <a:ext cx="371476" cy="495301"/>
                      </a:xfrm>
                      <a:prstGeom prst="rect">
                        <a:avLst/>
                      </a:prstGeom>
                      <a:noFill/>
                    </p:spPr>
                  </p:pic>
                </p:oleObj>
              </mc:Fallback>
            </mc:AlternateContent>
          </a:graphicData>
        </a:graphic>
      </p:graphicFrame>
    </p:spTree>
    <p:extLst>
      <p:ext uri="{BB962C8B-B14F-4D97-AF65-F5344CB8AC3E}">
        <p14:creationId xmlns:p14="http://schemas.microsoft.com/office/powerpoint/2010/main" val="7119314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123825"/>
            <a:ext cx="10925174" cy="5419725"/>
          </a:xfrm>
        </p:spPr>
        <p:txBody>
          <a:bodyPr>
            <a:noAutofit/>
          </a:bodyPr>
          <a:lstStyle/>
          <a:p>
            <a:pPr marL="0" indent="0" algn="just">
              <a:lnSpc>
                <a:spcPct val="100000"/>
              </a:lnSpc>
              <a:spcBef>
                <a:spcPts val="0"/>
              </a:spcBef>
              <a:buNone/>
            </a:pPr>
            <a:endParaRPr lang="en-US" sz="2800" dirty="0" smtClean="0">
              <a:ea typeface="Times New Roman" panose="02020603050405020304" pitchFamily="18" charset="0"/>
            </a:endParaRPr>
          </a:p>
          <a:p>
            <a:pPr marL="0" indent="0" algn="just">
              <a:lnSpc>
                <a:spcPct val="100000"/>
              </a:lnSpc>
              <a:spcBef>
                <a:spcPts val="0"/>
              </a:spcBef>
              <a:buNone/>
            </a:pPr>
            <a:endParaRPr lang="en-US" sz="2800" dirty="0">
              <a:ea typeface="Times New Roman" panose="02020603050405020304" pitchFamily="18" charset="0"/>
            </a:endParaRPr>
          </a:p>
          <a:p>
            <a:pPr marL="0" indent="0" algn="just">
              <a:lnSpc>
                <a:spcPct val="100000"/>
              </a:lnSpc>
              <a:spcBef>
                <a:spcPts val="0"/>
              </a:spcBef>
              <a:buNone/>
            </a:pPr>
            <a:endParaRPr lang="en-US" sz="2800" dirty="0" smtClean="0">
              <a:ea typeface="Times New Roman" panose="02020603050405020304" pitchFamily="18" charset="0"/>
            </a:endParaRPr>
          </a:p>
          <a:p>
            <a:pPr marL="0" indent="0" algn="just">
              <a:lnSpc>
                <a:spcPct val="100000"/>
              </a:lnSpc>
              <a:spcBef>
                <a:spcPts val="0"/>
              </a:spcBef>
              <a:buNone/>
            </a:pPr>
            <a:endParaRPr lang="en-US" sz="2800" dirty="0">
              <a:ea typeface="Times New Roman" panose="02020603050405020304" pitchFamily="18" charset="0"/>
            </a:endParaRPr>
          </a:p>
          <a:p>
            <a:pPr marL="0" indent="0" algn="just">
              <a:lnSpc>
                <a:spcPct val="100000"/>
              </a:lnSpc>
              <a:spcBef>
                <a:spcPts val="0"/>
              </a:spcBef>
              <a:buNone/>
            </a:pPr>
            <a:endParaRPr lang="en-US" sz="2800" dirty="0" smtClean="0">
              <a:ea typeface="Times New Roman" panose="02020603050405020304" pitchFamily="18" charset="0"/>
            </a:endParaRPr>
          </a:p>
          <a:p>
            <a:pPr marL="0" indent="0" algn="just">
              <a:lnSpc>
                <a:spcPct val="100000"/>
              </a:lnSpc>
              <a:spcBef>
                <a:spcPts val="0"/>
              </a:spcBef>
              <a:buNone/>
            </a:pPr>
            <a:endParaRPr lang="en-US" sz="2800" dirty="0">
              <a:ea typeface="Times New Roman" panose="02020603050405020304" pitchFamily="18" charset="0"/>
            </a:endParaRPr>
          </a:p>
          <a:p>
            <a:pPr marL="0" indent="0" algn="just">
              <a:lnSpc>
                <a:spcPct val="100000"/>
              </a:lnSpc>
              <a:spcBef>
                <a:spcPts val="0"/>
              </a:spcBef>
              <a:buNone/>
            </a:pPr>
            <a:endParaRPr lang="en-US" sz="2800" dirty="0" smtClean="0">
              <a:ea typeface="Times New Roman" panose="02020603050405020304" pitchFamily="18" charset="0"/>
            </a:endParaRPr>
          </a:p>
          <a:p>
            <a:pPr marL="0" indent="0" algn="just">
              <a:lnSpc>
                <a:spcPct val="100000"/>
              </a:lnSpc>
              <a:spcBef>
                <a:spcPts val="0"/>
              </a:spcBef>
              <a:buNone/>
            </a:pPr>
            <a:endParaRPr lang="en-US" sz="2800" dirty="0">
              <a:ea typeface="Times New Roman" panose="02020603050405020304" pitchFamily="18" charset="0"/>
            </a:endParaRPr>
          </a:p>
          <a:p>
            <a:pPr marL="0" indent="0" algn="just">
              <a:lnSpc>
                <a:spcPct val="100000"/>
              </a:lnSpc>
              <a:spcBef>
                <a:spcPts val="0"/>
              </a:spcBef>
              <a:buNone/>
            </a:pPr>
            <a:endParaRPr lang="en-US" sz="2800" dirty="0" smtClean="0">
              <a:ea typeface="Times New Roman" panose="02020603050405020304" pitchFamily="18" charset="0"/>
            </a:endParaRPr>
          </a:p>
          <a:p>
            <a:pPr marL="0" indent="0" algn="just">
              <a:lnSpc>
                <a:spcPct val="100000"/>
              </a:lnSpc>
              <a:spcBef>
                <a:spcPts val="0"/>
              </a:spcBef>
              <a:buNone/>
            </a:pPr>
            <a:endParaRPr lang="en-US" sz="2800" dirty="0">
              <a:ea typeface="Times New Roman" panose="02020603050405020304" pitchFamily="18" charset="0"/>
            </a:endParaRPr>
          </a:p>
          <a:p>
            <a:pPr marL="0" indent="0" algn="just">
              <a:lnSpc>
                <a:spcPct val="100000"/>
              </a:lnSpc>
              <a:spcBef>
                <a:spcPts val="0"/>
              </a:spcBef>
              <a:buNone/>
            </a:pPr>
            <a:endParaRPr lang="en-US" sz="2800" dirty="0" smtClean="0">
              <a:ea typeface="Times New Roman" panose="02020603050405020304" pitchFamily="18" charset="0"/>
            </a:endParaRPr>
          </a:p>
          <a:p>
            <a:pPr marL="0" indent="0" algn="ctr">
              <a:lnSpc>
                <a:spcPct val="100000"/>
              </a:lnSpc>
              <a:spcBef>
                <a:spcPts val="0"/>
              </a:spcBef>
              <a:buNone/>
            </a:pPr>
            <a:r>
              <a:rPr lang="en-US" sz="2800" dirty="0" smtClean="0">
                <a:ea typeface="Times New Roman" panose="02020603050405020304" pitchFamily="18" charset="0"/>
              </a:rPr>
              <a:t>1-rasm</a:t>
            </a:r>
            <a:r>
              <a:rPr lang="en-US" sz="2800" dirty="0">
                <a:ea typeface="Times New Roman" panose="02020603050405020304" pitchFamily="18" charset="0"/>
              </a:rPr>
              <a:t>. </a:t>
            </a:r>
            <a:r>
              <a:rPr lang="en-US" sz="2800" dirty="0" err="1">
                <a:ea typeface="Times New Roman" panose="02020603050405020304" pitchFamily="18" charset="0"/>
              </a:rPr>
              <a:t>Tadqiqot</a:t>
            </a:r>
            <a:r>
              <a:rPr lang="en-US" sz="2800" dirty="0">
                <a:ea typeface="Times New Roman" panose="02020603050405020304" pitchFamily="18" charset="0"/>
              </a:rPr>
              <a:t> </a:t>
            </a:r>
            <a:r>
              <a:rPr lang="en-US" sz="2800" dirty="0" err="1">
                <a:ea typeface="Times New Roman" panose="02020603050405020304" pitchFamily="18" charset="0"/>
              </a:rPr>
              <a:t>ob’ektining</a:t>
            </a:r>
            <a:r>
              <a:rPr lang="en-US" sz="2800" dirty="0">
                <a:ea typeface="Times New Roman" panose="02020603050405020304" pitchFamily="18" charset="0"/>
              </a:rPr>
              <a:t> </a:t>
            </a:r>
            <a:r>
              <a:rPr lang="en-US" sz="2800" dirty="0" err="1">
                <a:ea typeface="Times New Roman" panose="02020603050405020304" pitchFamily="18" charset="0"/>
              </a:rPr>
              <a:t>sxematik</a:t>
            </a:r>
            <a:r>
              <a:rPr lang="en-US" sz="2800" dirty="0">
                <a:ea typeface="Times New Roman" panose="02020603050405020304" pitchFamily="18" charset="0"/>
              </a:rPr>
              <a:t> </a:t>
            </a:r>
            <a:r>
              <a:rPr lang="en-US" sz="2800" dirty="0" err="1">
                <a:ea typeface="Times New Roman" panose="02020603050405020304" pitchFamily="18" charset="0"/>
              </a:rPr>
              <a:t>tasviri</a:t>
            </a:r>
            <a:endParaRPr lang="en-US" sz="2800" dirty="0"/>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024382059"/>
              </p:ext>
            </p:extLst>
          </p:nvPr>
        </p:nvGraphicFramePr>
        <p:xfrm>
          <a:off x="2190750" y="0"/>
          <a:ext cx="7391400" cy="5101299"/>
        </p:xfrm>
        <a:graphic>
          <a:graphicData uri="http://schemas.openxmlformats.org/presentationml/2006/ole">
            <mc:AlternateContent xmlns:mc="http://schemas.openxmlformats.org/markup-compatibility/2006">
              <mc:Choice xmlns:v="urn:schemas-microsoft-com:vml" Requires="v">
                <p:oleObj spid="_x0000_s60422" name="Picture" r:id="rId3" imgW="3421380" imgH="2357628" progId="Word.Picture.8">
                  <p:embed/>
                </p:oleObj>
              </mc:Choice>
              <mc:Fallback>
                <p:oleObj name="Picture" r:id="rId3" imgW="3421380" imgH="2357628" progId="Word.Picture.8">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0750" y="0"/>
                        <a:ext cx="7391400" cy="5101299"/>
                      </a:xfrm>
                      <a:prstGeom prst="rect">
                        <a:avLst/>
                      </a:prstGeom>
                      <a:noFill/>
                    </p:spPr>
                  </p:pic>
                </p:oleObj>
              </mc:Fallback>
            </mc:AlternateContent>
          </a:graphicData>
        </a:graphic>
      </p:graphicFrame>
    </p:spTree>
    <p:extLst>
      <p:ext uri="{BB962C8B-B14F-4D97-AF65-F5344CB8AC3E}">
        <p14:creationId xmlns:p14="http://schemas.microsoft.com/office/powerpoint/2010/main" val="19390868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123825"/>
            <a:ext cx="10925174" cy="5419725"/>
          </a:xfrm>
        </p:spPr>
        <p:txBody>
          <a:bodyPr>
            <a:noAutofit/>
          </a:bodyPr>
          <a:lstStyle/>
          <a:p>
            <a:pPr marL="0" indent="0" algn="just">
              <a:lnSpc>
                <a:spcPct val="100000"/>
              </a:lnSpc>
              <a:spcBef>
                <a:spcPts val="0"/>
              </a:spcBef>
              <a:buNone/>
            </a:pPr>
            <a:r>
              <a:rPr lang="en-US" sz="2800" dirty="0" err="1"/>
              <a:t>Tizim</a:t>
            </a:r>
            <a:r>
              <a:rPr lang="en-US" sz="2800" dirty="0"/>
              <a:t> </a:t>
            </a:r>
            <a:r>
              <a:rPr lang="en-US" sz="2800" dirty="0" err="1"/>
              <a:t>tuzilishining</a:t>
            </a:r>
            <a:r>
              <a:rPr lang="en-US" sz="2800" dirty="0"/>
              <a:t> </a:t>
            </a:r>
            <a:r>
              <a:rPr lang="en-US" sz="2800" dirty="0" err="1"/>
              <a:t>boshqariladigan</a:t>
            </a:r>
            <a:r>
              <a:rPr lang="en-US" sz="2800" dirty="0"/>
              <a:t> </a:t>
            </a:r>
            <a:r>
              <a:rPr lang="en-US" sz="2800" dirty="0" err="1"/>
              <a:t>qismi</a:t>
            </a:r>
            <a:r>
              <a:rPr lang="en-US" sz="2800" dirty="0"/>
              <a:t>   </a:t>
            </a:r>
            <a:r>
              <a:rPr lang="en-US" sz="2800" dirty="0" err="1"/>
              <a:t>bo’lib</a:t>
            </a:r>
            <a:r>
              <a:rPr lang="en-US" sz="2800" dirty="0"/>
              <a:t> </a:t>
            </a:r>
            <a:r>
              <a:rPr lang="en-US" sz="2800" dirty="0" err="1"/>
              <a:t>masalani</a:t>
            </a:r>
            <a:r>
              <a:rPr lang="en-US" sz="2800" dirty="0"/>
              <a:t> </a:t>
            </a:r>
            <a:r>
              <a:rPr lang="en-US" sz="2800" dirty="0" err="1"/>
              <a:t>yechish</a:t>
            </a:r>
            <a:r>
              <a:rPr lang="en-US" sz="2800" dirty="0"/>
              <a:t> </a:t>
            </a:r>
            <a:r>
              <a:rPr lang="en-US" sz="2800" dirty="0" err="1"/>
              <a:t>jarayonida</a:t>
            </a:r>
            <a:r>
              <a:rPr lang="en-US" sz="2800" dirty="0"/>
              <a:t> </a:t>
            </a:r>
            <a:r>
              <a:rPr lang="en-US" sz="2800" dirty="0" err="1"/>
              <a:t>bizning</a:t>
            </a:r>
            <a:r>
              <a:rPr lang="en-US" sz="2800" dirty="0"/>
              <a:t> </a:t>
            </a:r>
            <a:r>
              <a:rPr lang="en-US" sz="2800" dirty="0" err="1"/>
              <a:t>istagimiz</a:t>
            </a:r>
            <a:r>
              <a:rPr lang="en-US" sz="2800" dirty="0"/>
              <a:t> </a:t>
            </a:r>
            <a:r>
              <a:rPr lang="en-US" sz="2800" dirty="0" err="1"/>
              <a:t>bo’yicha</a:t>
            </a:r>
            <a:r>
              <a:rPr lang="en-US" sz="2800" dirty="0"/>
              <a:t> </a:t>
            </a:r>
            <a:r>
              <a:rPr lang="en-US" sz="2800" dirty="0" err="1"/>
              <a:t>o’zgartirilishi</a:t>
            </a:r>
            <a:r>
              <a:rPr lang="en-US" sz="2800" dirty="0"/>
              <a:t> </a:t>
            </a:r>
            <a:r>
              <a:rPr lang="en-US" sz="2800" dirty="0" err="1"/>
              <a:t>mumkin</a:t>
            </a:r>
            <a:r>
              <a:rPr lang="en-US" sz="2800" dirty="0"/>
              <a:t> </a:t>
            </a:r>
            <a:r>
              <a:rPr lang="en-US" sz="2800" dirty="0" err="1"/>
              <a:t>bo’lgan</a:t>
            </a:r>
            <a:r>
              <a:rPr lang="en-US" sz="2800" dirty="0"/>
              <a:t> </a:t>
            </a:r>
            <a:r>
              <a:rPr lang="en-US" sz="2800" dirty="0" err="1"/>
              <a:t>parametrlar</a:t>
            </a:r>
            <a:r>
              <a:rPr lang="en-US" sz="2800" dirty="0"/>
              <a:t> </a:t>
            </a:r>
            <a:r>
              <a:rPr lang="en-US" sz="2800" dirty="0" err="1"/>
              <a:t>hisoblanadi</a:t>
            </a:r>
            <a:r>
              <a:rPr lang="en-US" sz="2800" dirty="0"/>
              <a:t>. </a:t>
            </a:r>
            <a:r>
              <a:rPr lang="en-US" sz="2800" dirty="0" err="1"/>
              <a:t>Tizim</a:t>
            </a:r>
            <a:r>
              <a:rPr lang="en-US" sz="2800" dirty="0"/>
              <a:t> </a:t>
            </a:r>
            <a:r>
              <a:rPr lang="en-US" sz="2800" dirty="0" err="1"/>
              <a:t>tuzilishining</a:t>
            </a:r>
            <a:r>
              <a:rPr lang="en-US" sz="2800" dirty="0"/>
              <a:t> </a:t>
            </a:r>
            <a:r>
              <a:rPr lang="en-US" sz="2800" dirty="0" err="1"/>
              <a:t>boshqariluvchi</a:t>
            </a:r>
            <a:r>
              <a:rPr lang="en-US" sz="2800" dirty="0"/>
              <a:t> </a:t>
            </a:r>
            <a:r>
              <a:rPr lang="en-US" sz="2800" dirty="0" err="1" smtClean="0"/>
              <a:t>parametrlarini</a:t>
            </a:r>
            <a:r>
              <a:rPr lang="en-US" sz="2800" dirty="0" smtClean="0"/>
              <a:t>         </a:t>
            </a:r>
            <a:r>
              <a:rPr lang="en-US" sz="2800" dirty="0" err="1" smtClean="0"/>
              <a:t>yechimlar</a:t>
            </a:r>
            <a:r>
              <a:rPr lang="en-US" sz="2800" dirty="0" smtClean="0"/>
              <a:t> </a:t>
            </a:r>
            <a:r>
              <a:rPr lang="en-US" sz="2800" dirty="0" err="1"/>
              <a:t>yoki</a:t>
            </a:r>
            <a:r>
              <a:rPr lang="en-US" sz="2800" dirty="0"/>
              <a:t> </a:t>
            </a:r>
            <a:r>
              <a:rPr lang="en-US" sz="2800" dirty="0" err="1"/>
              <a:t>strategiyalar</a:t>
            </a:r>
            <a:r>
              <a:rPr lang="en-US" sz="2800" dirty="0"/>
              <a:t> deb </a:t>
            </a:r>
            <a:r>
              <a:rPr lang="en-US" sz="2800" dirty="0" err="1" smtClean="0"/>
              <a:t>ataladi</a:t>
            </a:r>
            <a:r>
              <a:rPr lang="en-US" sz="2800" dirty="0"/>
              <a:t>. </a:t>
            </a:r>
          </a:p>
          <a:p>
            <a:pPr marL="0" indent="0" algn="just">
              <a:lnSpc>
                <a:spcPct val="100000"/>
              </a:lnSpc>
              <a:spcBef>
                <a:spcPts val="0"/>
              </a:spcBef>
              <a:buNone/>
            </a:pPr>
            <a:r>
              <a:rPr lang="en-US" sz="2800" dirty="0" err="1"/>
              <a:t>Tekshirilayotgan</a:t>
            </a:r>
            <a:r>
              <a:rPr lang="en-US" sz="2800" dirty="0"/>
              <a:t> </a:t>
            </a:r>
            <a:r>
              <a:rPr lang="en-US" sz="2800" dirty="0" err="1"/>
              <a:t>xodisa</a:t>
            </a:r>
            <a:r>
              <a:rPr lang="en-US" sz="2800" dirty="0"/>
              <a:t> </a:t>
            </a:r>
            <a:r>
              <a:rPr lang="en-US" sz="2800" dirty="0" err="1"/>
              <a:t>yoki</a:t>
            </a:r>
            <a:r>
              <a:rPr lang="en-US" sz="2800" dirty="0"/>
              <a:t> </a:t>
            </a:r>
            <a:r>
              <a:rPr lang="en-US" sz="2800" dirty="0" err="1"/>
              <a:t>jarayonning</a:t>
            </a:r>
            <a:r>
              <a:rPr lang="en-US" sz="2800" dirty="0"/>
              <a:t> </a:t>
            </a:r>
            <a:r>
              <a:rPr lang="en-US" sz="2800" dirty="0" err="1"/>
              <a:t>sxemasi</a:t>
            </a:r>
            <a:r>
              <a:rPr lang="en-US" sz="2800" dirty="0"/>
              <a:t> </a:t>
            </a:r>
            <a:r>
              <a:rPr lang="en-US" sz="2800" dirty="0" err="1"/>
              <a:t>grafik</a:t>
            </a:r>
            <a:r>
              <a:rPr lang="en-US" sz="2800" dirty="0"/>
              <a:t> </a:t>
            </a:r>
            <a:r>
              <a:rPr lang="en-US" sz="2800" dirty="0" err="1"/>
              <a:t>tarzda</a:t>
            </a:r>
            <a:r>
              <a:rPr lang="en-US" sz="2800" dirty="0"/>
              <a:t> "</a:t>
            </a:r>
            <a:r>
              <a:rPr lang="en-US" sz="2800" dirty="0" err="1"/>
              <a:t>qora</a:t>
            </a:r>
            <a:r>
              <a:rPr lang="en-US" sz="2800" dirty="0"/>
              <a:t> </a:t>
            </a:r>
            <a:r>
              <a:rPr lang="en-US" sz="2800" dirty="0" err="1"/>
              <a:t>yashik</a:t>
            </a:r>
            <a:r>
              <a:rPr lang="en-US" sz="2800" dirty="0"/>
              <a:t>" </a:t>
            </a:r>
            <a:r>
              <a:rPr lang="en-US" sz="2800" dirty="0" err="1"/>
              <a:t>ko’rinishida</a:t>
            </a:r>
            <a:r>
              <a:rPr lang="en-US" sz="2800" dirty="0"/>
              <a:t> </a:t>
            </a:r>
            <a:r>
              <a:rPr lang="en-US" sz="2800" dirty="0" err="1"/>
              <a:t>ko’rsatilishi</a:t>
            </a:r>
            <a:r>
              <a:rPr lang="en-US" sz="2800" dirty="0"/>
              <a:t> </a:t>
            </a:r>
            <a:r>
              <a:rPr lang="en-US" sz="2800" dirty="0" err="1"/>
              <a:t>mumkin</a:t>
            </a:r>
            <a:r>
              <a:rPr lang="en-US" sz="2800" dirty="0"/>
              <a:t> (1-rasm).</a:t>
            </a:r>
          </a:p>
          <a:p>
            <a:pPr marL="0" indent="0" algn="just">
              <a:lnSpc>
                <a:spcPct val="100000"/>
              </a:lnSpc>
              <a:spcBef>
                <a:spcPts val="0"/>
              </a:spcBef>
              <a:buNone/>
            </a:pPr>
            <a:r>
              <a:rPr lang="en-US" sz="2800" dirty="0" err="1"/>
              <a:t>Murakkab</a:t>
            </a:r>
            <a:r>
              <a:rPr lang="en-US" sz="2800" dirty="0"/>
              <a:t> </a:t>
            </a:r>
            <a:r>
              <a:rPr lang="en-US" sz="2800" dirty="0" err="1"/>
              <a:t>texnik</a:t>
            </a:r>
            <a:r>
              <a:rPr lang="en-US" sz="2800" dirty="0"/>
              <a:t> </a:t>
            </a:r>
            <a:r>
              <a:rPr lang="en-US" sz="2800" dirty="0" err="1"/>
              <a:t>va</a:t>
            </a:r>
            <a:r>
              <a:rPr lang="en-US" sz="2800" dirty="0"/>
              <a:t> </a:t>
            </a:r>
            <a:r>
              <a:rPr lang="en-US" sz="2800" dirty="0" err="1"/>
              <a:t>iqtisodiy</a:t>
            </a:r>
            <a:r>
              <a:rPr lang="en-US" sz="2800" dirty="0"/>
              <a:t> </a:t>
            </a:r>
            <a:r>
              <a:rPr lang="en-US" sz="2800" dirty="0" err="1"/>
              <a:t>tizimlar</a:t>
            </a:r>
            <a:r>
              <a:rPr lang="en-US" sz="2800" dirty="0"/>
              <a:t> </a:t>
            </a:r>
            <a:r>
              <a:rPr lang="en-US" sz="2800" dirty="0" err="1"/>
              <a:t>tadqiqotida</a:t>
            </a:r>
            <a:r>
              <a:rPr lang="en-US" sz="2800" dirty="0"/>
              <a:t> </a:t>
            </a:r>
            <a:r>
              <a:rPr lang="en-US" sz="2800" dirty="0" err="1"/>
              <a:t>ushbu</a:t>
            </a:r>
            <a:r>
              <a:rPr lang="en-US" sz="2800" dirty="0"/>
              <a:t> </a:t>
            </a:r>
            <a:r>
              <a:rPr lang="en-US" sz="2800" dirty="0" err="1"/>
              <a:t>holatlar</a:t>
            </a:r>
            <a:r>
              <a:rPr lang="en-US" sz="2800" dirty="0"/>
              <a:t> </a:t>
            </a:r>
            <a:r>
              <a:rPr lang="en-US" sz="2800" dirty="0" err="1"/>
              <a:t>bilan</a:t>
            </a:r>
            <a:r>
              <a:rPr lang="en-US" sz="2800" dirty="0"/>
              <a:t> </a:t>
            </a:r>
            <a:r>
              <a:rPr lang="en-US" sz="2800" dirty="0" err="1" smtClean="0"/>
              <a:t>bog`liq</a:t>
            </a:r>
            <a:r>
              <a:rPr lang="en-US" sz="2800" dirty="0" smtClean="0"/>
              <a:t> </a:t>
            </a:r>
            <a:r>
              <a:rPr lang="en-US" sz="2800" dirty="0" err="1"/>
              <a:t>qator</a:t>
            </a:r>
            <a:r>
              <a:rPr lang="en-US" sz="2800" dirty="0"/>
              <a:t> </a:t>
            </a:r>
            <a:r>
              <a:rPr lang="en-US" sz="2800" dirty="0" err="1"/>
              <a:t>qiyinchiliklar</a:t>
            </a:r>
            <a:r>
              <a:rPr lang="en-US" sz="2800" dirty="0"/>
              <a:t> </a:t>
            </a:r>
            <a:r>
              <a:rPr lang="en-US" sz="2800" dirty="0" err="1"/>
              <a:t>kelib</a:t>
            </a:r>
            <a:r>
              <a:rPr lang="en-US" sz="2800" dirty="0"/>
              <a:t> </a:t>
            </a:r>
            <a:r>
              <a:rPr lang="en-US" sz="2800" dirty="0" err="1"/>
              <a:t>chiqadi</a:t>
            </a:r>
            <a:r>
              <a:rPr lang="en-US" sz="2800" dirty="0"/>
              <a:t>:</a:t>
            </a:r>
          </a:p>
          <a:p>
            <a:pPr marL="0" indent="0" algn="just">
              <a:lnSpc>
                <a:spcPct val="100000"/>
              </a:lnSpc>
              <a:spcBef>
                <a:spcPts val="0"/>
              </a:spcBef>
              <a:buNone/>
            </a:pPr>
            <a:endParaRPr lang="en-US" sz="2800" dirty="0"/>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516842158"/>
              </p:ext>
            </p:extLst>
          </p:nvPr>
        </p:nvGraphicFramePr>
        <p:xfrm>
          <a:off x="7096124" y="876299"/>
          <a:ext cx="371475" cy="424543"/>
        </p:xfrm>
        <a:graphic>
          <a:graphicData uri="http://schemas.openxmlformats.org/presentationml/2006/ole">
            <mc:AlternateContent xmlns:mc="http://schemas.openxmlformats.org/markup-compatibility/2006">
              <mc:Choice xmlns:v="urn:schemas-microsoft-com:vml" Requires="v">
                <p:oleObj spid="_x0000_s61449" name="Уравнение" r:id="rId3" imgW="177569" imgH="202936" progId="Equation.3">
                  <p:embed/>
                </p:oleObj>
              </mc:Choice>
              <mc:Fallback>
                <p:oleObj name="Уравнение" r:id="rId3" imgW="177569" imgH="202936"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96124" y="876299"/>
                        <a:ext cx="371475" cy="424543"/>
                      </a:xfrm>
                      <a:prstGeom prst="rect">
                        <a:avLst/>
                      </a:prstGeom>
                      <a:noFill/>
                    </p:spPr>
                  </p:pic>
                </p:oleObj>
              </mc:Fallback>
            </mc:AlternateContent>
          </a:graphicData>
        </a:graphic>
      </p:graphicFrame>
      <p:sp>
        <p:nvSpPr>
          <p:cNvPr id="5"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3002060881"/>
              </p:ext>
            </p:extLst>
          </p:nvPr>
        </p:nvGraphicFramePr>
        <p:xfrm>
          <a:off x="3009899" y="2152649"/>
          <a:ext cx="371476" cy="424544"/>
        </p:xfrm>
        <a:graphic>
          <a:graphicData uri="http://schemas.openxmlformats.org/presentationml/2006/ole">
            <mc:AlternateContent xmlns:mc="http://schemas.openxmlformats.org/markup-compatibility/2006">
              <mc:Choice xmlns:v="urn:schemas-microsoft-com:vml" Requires="v">
                <p:oleObj spid="_x0000_s61450" name="Уравнение" r:id="rId5" imgW="177569" imgH="202936" progId="Equation.3">
                  <p:embed/>
                </p:oleObj>
              </mc:Choice>
              <mc:Fallback>
                <p:oleObj name="Уравнение" r:id="rId5" imgW="177569" imgH="202936"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09899" y="2152649"/>
                        <a:ext cx="371476" cy="424544"/>
                      </a:xfrm>
                      <a:prstGeom prst="rect">
                        <a:avLst/>
                      </a:prstGeom>
                      <a:noFill/>
                    </p:spPr>
                  </p:pic>
                </p:oleObj>
              </mc:Fallback>
            </mc:AlternateContent>
          </a:graphicData>
        </a:graphic>
      </p:graphicFrame>
    </p:spTree>
    <p:extLst>
      <p:ext uri="{BB962C8B-B14F-4D97-AF65-F5344CB8AC3E}">
        <p14:creationId xmlns:p14="http://schemas.microsoft.com/office/powerpoint/2010/main" val="36527542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123825"/>
            <a:ext cx="10925174" cy="5419725"/>
          </a:xfrm>
        </p:spPr>
        <p:txBody>
          <a:bodyPr>
            <a:noAutofit/>
          </a:bodyPr>
          <a:lstStyle/>
          <a:p>
            <a:pPr marL="0" indent="0" algn="just">
              <a:lnSpc>
                <a:spcPct val="100000"/>
              </a:lnSpc>
              <a:spcBef>
                <a:spcPts val="0"/>
              </a:spcBef>
              <a:buNone/>
            </a:pPr>
            <a:r>
              <a:rPr lang="en-US" sz="2800" dirty="0"/>
              <a:t>-	</a:t>
            </a:r>
            <a:r>
              <a:rPr lang="en-US" sz="2800" dirty="0" err="1"/>
              <a:t>tashqi</a:t>
            </a:r>
            <a:r>
              <a:rPr lang="en-US" sz="2800" dirty="0"/>
              <a:t> </a:t>
            </a:r>
            <a:r>
              <a:rPr lang="en-US" sz="2800" dirty="0" err="1"/>
              <a:t>muhitning</a:t>
            </a:r>
            <a:r>
              <a:rPr lang="en-US" sz="2800" dirty="0"/>
              <a:t> </a:t>
            </a:r>
            <a:r>
              <a:rPr lang="en-US" sz="2800" dirty="0" err="1"/>
              <a:t>ba’zi</a:t>
            </a:r>
            <a:r>
              <a:rPr lang="en-US" sz="2800" dirty="0"/>
              <a:t> </a:t>
            </a:r>
            <a:r>
              <a:rPr lang="en-US" sz="2800" dirty="0" err="1"/>
              <a:t>parametrlari</a:t>
            </a:r>
            <a:r>
              <a:rPr lang="en-US" sz="2800" dirty="0"/>
              <a:t> </a:t>
            </a:r>
            <a:r>
              <a:rPr lang="en-US" sz="2800" dirty="0" err="1"/>
              <a:t>axborot</a:t>
            </a:r>
            <a:r>
              <a:rPr lang="en-US" sz="2800" dirty="0"/>
              <a:t> </a:t>
            </a:r>
            <a:r>
              <a:rPr lang="en-US" sz="2800" dirty="0" err="1"/>
              <a:t>to’liq</a:t>
            </a:r>
            <a:r>
              <a:rPr lang="en-US" sz="2800" dirty="0"/>
              <a:t> </a:t>
            </a:r>
            <a:r>
              <a:rPr lang="en-US" sz="2800" dirty="0" err="1"/>
              <a:t>bo’lmagani</a:t>
            </a:r>
            <a:r>
              <a:rPr lang="en-US" sz="2800" dirty="0"/>
              <a:t> </a:t>
            </a:r>
            <a:r>
              <a:rPr lang="en-US" sz="2800" dirty="0" err="1"/>
              <a:t>uchun</a:t>
            </a:r>
            <a:r>
              <a:rPr lang="en-US" sz="2800" dirty="0"/>
              <a:t> </a:t>
            </a:r>
            <a:r>
              <a:rPr lang="en-US" sz="2800" dirty="0" err="1"/>
              <a:t>o’zgarishi</a:t>
            </a:r>
            <a:r>
              <a:rPr lang="en-US" sz="2800" dirty="0"/>
              <a:t> </a:t>
            </a:r>
            <a:r>
              <a:rPr lang="en-US" sz="2800" dirty="0" err="1"/>
              <a:t>mumkin</a:t>
            </a:r>
            <a:r>
              <a:rPr lang="en-US" sz="2800" dirty="0"/>
              <a:t> </a:t>
            </a:r>
            <a:r>
              <a:rPr lang="en-US" sz="2800" dirty="0" err="1"/>
              <a:t>emas</a:t>
            </a:r>
            <a:r>
              <a:rPr lang="en-US" sz="2800" dirty="0"/>
              <a:t>. </a:t>
            </a:r>
            <a:r>
              <a:rPr lang="en-US" sz="2800" dirty="0" err="1"/>
              <a:t>Masalan</a:t>
            </a:r>
            <a:r>
              <a:rPr lang="en-US" sz="2800" dirty="0"/>
              <a:t>, </a:t>
            </a:r>
            <a:r>
              <a:rPr lang="en-US" sz="2800" dirty="0" err="1"/>
              <a:t>yer</a:t>
            </a:r>
            <a:r>
              <a:rPr lang="en-US" sz="2800" dirty="0"/>
              <a:t> </a:t>
            </a:r>
            <a:r>
              <a:rPr lang="en-US" sz="2800" dirty="0" err="1"/>
              <a:t>usti</a:t>
            </a:r>
            <a:r>
              <a:rPr lang="en-US" sz="2800" dirty="0"/>
              <a:t> transport </a:t>
            </a:r>
            <a:r>
              <a:rPr lang="en-US" sz="2800" dirty="0" err="1"/>
              <a:t>tizimlarini</a:t>
            </a:r>
            <a:r>
              <a:rPr lang="en-US" sz="2800" dirty="0"/>
              <a:t> </a:t>
            </a:r>
            <a:r>
              <a:rPr lang="en-US" sz="2800" dirty="0" err="1"/>
              <a:t>ishlashini</a:t>
            </a:r>
            <a:r>
              <a:rPr lang="en-US" sz="2800" dirty="0"/>
              <a:t> </a:t>
            </a:r>
            <a:r>
              <a:rPr lang="en-US" sz="2800" dirty="0" err="1"/>
              <a:t>tahlil</a:t>
            </a:r>
            <a:r>
              <a:rPr lang="en-US" sz="2800" dirty="0"/>
              <a:t> </a:t>
            </a:r>
            <a:r>
              <a:rPr lang="en-US" sz="2800" dirty="0" err="1"/>
              <a:t>qilishda</a:t>
            </a:r>
            <a:r>
              <a:rPr lang="en-US" sz="2800" dirty="0"/>
              <a:t> </a:t>
            </a:r>
            <a:r>
              <a:rPr lang="en-US" sz="2800" dirty="0" err="1"/>
              <a:t>yo’llarning</a:t>
            </a:r>
            <a:r>
              <a:rPr lang="en-US" sz="2800" dirty="0"/>
              <a:t> </a:t>
            </a:r>
            <a:r>
              <a:rPr lang="en-US" sz="2800" dirty="0" err="1"/>
              <a:t>sifatini</a:t>
            </a:r>
            <a:r>
              <a:rPr lang="en-US" sz="2800" dirty="0"/>
              <a:t>, </a:t>
            </a:r>
            <a:r>
              <a:rPr lang="en-US" sz="2800" dirty="0" err="1"/>
              <a:t>zarur</a:t>
            </a:r>
            <a:r>
              <a:rPr lang="en-US" sz="2800" dirty="0"/>
              <a:t> </a:t>
            </a:r>
            <a:r>
              <a:rPr lang="en-US" sz="2800" dirty="0" err="1"/>
              <a:t>ehtiyot</a:t>
            </a:r>
            <a:r>
              <a:rPr lang="en-US" sz="2800" dirty="0"/>
              <a:t> </a:t>
            </a:r>
            <a:r>
              <a:rPr lang="en-US" sz="2800" dirty="0" err="1"/>
              <a:t>qismlar</a:t>
            </a:r>
            <a:r>
              <a:rPr lang="en-US" sz="2800" dirty="0"/>
              <a:t> </a:t>
            </a:r>
            <a:r>
              <a:rPr lang="en-US" sz="2800" dirty="0" err="1"/>
              <a:t>mavjudligini</a:t>
            </a:r>
            <a:r>
              <a:rPr lang="en-US" sz="2800" dirty="0"/>
              <a:t> </a:t>
            </a:r>
            <a:r>
              <a:rPr lang="en-US" sz="2800" dirty="0" err="1"/>
              <a:t>oldindan</a:t>
            </a:r>
            <a:r>
              <a:rPr lang="en-US" sz="2800" dirty="0"/>
              <a:t> </a:t>
            </a:r>
            <a:r>
              <a:rPr lang="en-US" sz="2800" dirty="0" err="1"/>
              <a:t>bashorat</a:t>
            </a:r>
            <a:r>
              <a:rPr lang="en-US" sz="2800" dirty="0"/>
              <a:t> </a:t>
            </a:r>
            <a:r>
              <a:rPr lang="en-US" sz="2800" dirty="0" err="1"/>
              <a:t>qilishga</a:t>
            </a:r>
            <a:r>
              <a:rPr lang="en-US" sz="2800" dirty="0"/>
              <a:t> </a:t>
            </a:r>
            <a:r>
              <a:rPr lang="en-US" sz="2800" dirty="0" err="1"/>
              <a:t>har</a:t>
            </a:r>
            <a:r>
              <a:rPr lang="en-US" sz="2800" dirty="0"/>
              <a:t> </a:t>
            </a:r>
            <a:r>
              <a:rPr lang="en-US" sz="2800" dirty="0" err="1"/>
              <a:t>doim</a:t>
            </a:r>
            <a:r>
              <a:rPr lang="en-US" sz="2800" dirty="0"/>
              <a:t> </a:t>
            </a:r>
            <a:r>
              <a:rPr lang="en-US" sz="2800" dirty="0" err="1"/>
              <a:t>eri¬shib</a:t>
            </a:r>
            <a:r>
              <a:rPr lang="en-US" sz="2800" dirty="0"/>
              <a:t> </a:t>
            </a:r>
            <a:r>
              <a:rPr lang="en-US" sz="2800" dirty="0" err="1"/>
              <a:t>bo’lmaydi</a:t>
            </a:r>
            <a:r>
              <a:rPr lang="en-US" sz="2800" dirty="0"/>
              <a:t>. </a:t>
            </a:r>
            <a:r>
              <a:rPr lang="en-US" sz="2800" dirty="0" err="1"/>
              <a:t>Tashqi</a:t>
            </a:r>
            <a:r>
              <a:rPr lang="en-US" sz="2800" dirty="0"/>
              <a:t> </a:t>
            </a:r>
            <a:r>
              <a:rPr lang="en-US" sz="2800" dirty="0" err="1"/>
              <a:t>muhit</a:t>
            </a:r>
            <a:r>
              <a:rPr lang="en-US" sz="2800" dirty="0"/>
              <a:t> </a:t>
            </a:r>
            <a:r>
              <a:rPr lang="en-US" sz="2800" dirty="0" err="1"/>
              <a:t>holatini</a:t>
            </a:r>
            <a:r>
              <a:rPr lang="en-US" sz="2800" dirty="0"/>
              <a:t> </a:t>
            </a:r>
            <a:r>
              <a:rPr lang="en-US" sz="2800" dirty="0" err="1"/>
              <a:t>hozirgi</a:t>
            </a:r>
            <a:r>
              <a:rPr lang="en-US" sz="2800" dirty="0"/>
              <a:t> </a:t>
            </a:r>
            <a:r>
              <a:rPr lang="en-US" sz="2800" dirty="0" err="1"/>
              <a:t>vaqt</a:t>
            </a:r>
            <a:r>
              <a:rPr lang="en-US" sz="2800" dirty="0"/>
              <a:t> </a:t>
            </a:r>
            <a:r>
              <a:rPr lang="en-US" sz="2800" dirty="0" err="1"/>
              <a:t>uchun</a:t>
            </a:r>
            <a:r>
              <a:rPr lang="en-US" sz="2800" dirty="0"/>
              <a:t> </a:t>
            </a:r>
            <a:r>
              <a:rPr lang="en-US" sz="2800" dirty="0" err="1"/>
              <a:t>baholashdagi</a:t>
            </a:r>
            <a:r>
              <a:rPr lang="en-US" sz="2800" dirty="0"/>
              <a:t> </a:t>
            </a:r>
            <a:r>
              <a:rPr lang="en-US" sz="2800" dirty="0" err="1"/>
              <a:t>noaniqlik</a:t>
            </a:r>
            <a:r>
              <a:rPr lang="en-US" sz="2800" dirty="0"/>
              <a:t> </a:t>
            </a:r>
            <a:r>
              <a:rPr lang="en-US" sz="2800" dirty="0" err="1"/>
              <a:t>uning</a:t>
            </a:r>
            <a:r>
              <a:rPr lang="en-US" sz="2800" dirty="0"/>
              <a:t> </a:t>
            </a:r>
            <a:r>
              <a:rPr lang="en-US" sz="2800" dirty="0" err="1"/>
              <a:t>kelajakdagi</a:t>
            </a:r>
            <a:r>
              <a:rPr lang="en-US" sz="2800" dirty="0"/>
              <a:t> </a:t>
            </a:r>
            <a:r>
              <a:rPr lang="en-US" sz="2800" dirty="0" err="1"/>
              <a:t>holatini</a:t>
            </a:r>
            <a:r>
              <a:rPr lang="en-US" sz="2800" dirty="0"/>
              <a:t> </a:t>
            </a:r>
            <a:r>
              <a:rPr lang="en-US" sz="2800" dirty="0" err="1"/>
              <a:t>baholashda</a:t>
            </a:r>
            <a:r>
              <a:rPr lang="en-US" sz="2800" dirty="0"/>
              <a:t> </a:t>
            </a:r>
            <a:r>
              <a:rPr lang="en-US" sz="2800" dirty="0" err="1"/>
              <a:t>yanada</a:t>
            </a:r>
            <a:r>
              <a:rPr lang="en-US" sz="2800" dirty="0"/>
              <a:t> </a:t>
            </a:r>
            <a:r>
              <a:rPr lang="en-US" sz="2800" dirty="0" err="1"/>
              <a:t>katta</a:t>
            </a:r>
            <a:r>
              <a:rPr lang="en-US" sz="2800" dirty="0"/>
              <a:t> </a:t>
            </a:r>
            <a:r>
              <a:rPr lang="en-US" sz="2800" dirty="0" err="1"/>
              <a:t>noaniqlik</a:t>
            </a:r>
            <a:r>
              <a:rPr lang="en-US" sz="2800" dirty="0"/>
              <a:t> </a:t>
            </a:r>
            <a:r>
              <a:rPr lang="en-US" sz="2800" dirty="0" err="1"/>
              <a:t>keltirib</a:t>
            </a:r>
            <a:r>
              <a:rPr lang="en-US" sz="2800" dirty="0"/>
              <a:t> </a:t>
            </a:r>
            <a:r>
              <a:rPr lang="en-US" sz="2800" dirty="0" err="1"/>
              <a:t>chiqaradi</a:t>
            </a:r>
            <a:r>
              <a:rPr lang="en-US" sz="2800" dirty="0"/>
              <a:t>. </a:t>
            </a:r>
            <a:r>
              <a:rPr lang="en-US" sz="2800" dirty="0" err="1"/>
              <a:t>Bundan</a:t>
            </a:r>
            <a:r>
              <a:rPr lang="en-US" sz="2800" dirty="0"/>
              <a:t> </a:t>
            </a:r>
            <a:r>
              <a:rPr lang="en-US" sz="2800" dirty="0" err="1"/>
              <a:t>tashqari</a:t>
            </a:r>
            <a:r>
              <a:rPr lang="en-US" sz="2800" dirty="0"/>
              <a:t>, </a:t>
            </a:r>
            <a:r>
              <a:rPr lang="en-US" sz="2800" dirty="0" err="1"/>
              <a:t>tizimning</a:t>
            </a:r>
            <a:r>
              <a:rPr lang="en-US" sz="2800" dirty="0"/>
              <a:t> </a:t>
            </a:r>
            <a:r>
              <a:rPr lang="en-US" sz="2800" dirty="0" err="1"/>
              <a:t>ishlash</a:t>
            </a:r>
            <a:r>
              <a:rPr lang="en-US" sz="2800" dirty="0"/>
              <a:t> </a:t>
            </a:r>
            <a:r>
              <a:rPr lang="en-US" sz="2800" dirty="0" err="1"/>
              <a:t>jarayonida</a:t>
            </a:r>
            <a:r>
              <a:rPr lang="en-US" sz="2800" dirty="0"/>
              <a:t> </a:t>
            </a:r>
            <a:r>
              <a:rPr lang="en-US" sz="2800" dirty="0" err="1"/>
              <a:t>tashqi</a:t>
            </a:r>
            <a:r>
              <a:rPr lang="en-US" sz="2800" dirty="0"/>
              <a:t> </a:t>
            </a:r>
            <a:r>
              <a:rPr lang="en-US" sz="2800" dirty="0" err="1"/>
              <a:t>muhit</a:t>
            </a:r>
            <a:r>
              <a:rPr lang="en-US" sz="2800" dirty="0"/>
              <a:t> </a:t>
            </a:r>
            <a:r>
              <a:rPr lang="en-US" sz="2800" dirty="0" err="1"/>
              <a:t>parametrlari</a:t>
            </a:r>
            <a:r>
              <a:rPr lang="en-US" sz="2800" dirty="0"/>
              <a:t> </a:t>
            </a:r>
            <a:r>
              <a:rPr lang="en-US" sz="2800" dirty="0" err="1"/>
              <a:t>oldindan</a:t>
            </a:r>
            <a:r>
              <a:rPr lang="en-US" sz="2800" dirty="0"/>
              <a:t> </a:t>
            </a:r>
            <a:r>
              <a:rPr lang="en-US" sz="2800" dirty="0" err="1"/>
              <a:t>aytib</a:t>
            </a:r>
            <a:r>
              <a:rPr lang="en-US" sz="2800" dirty="0"/>
              <a:t> </a:t>
            </a:r>
            <a:r>
              <a:rPr lang="en-US" sz="2800" dirty="0" err="1"/>
              <a:t>bo’lmaydigan</a:t>
            </a:r>
            <a:r>
              <a:rPr lang="en-US" sz="2800" dirty="0"/>
              <a:t> </a:t>
            </a:r>
            <a:r>
              <a:rPr lang="en-US" sz="2800" dirty="0" err="1"/>
              <a:t>tarzda</a:t>
            </a:r>
            <a:r>
              <a:rPr lang="en-US" sz="2800" dirty="0"/>
              <a:t> </a:t>
            </a:r>
            <a:r>
              <a:rPr lang="en-US" sz="2800" dirty="0" err="1"/>
              <a:t>o’zgarishi</a:t>
            </a:r>
            <a:r>
              <a:rPr lang="en-US" sz="2800" dirty="0"/>
              <a:t> </a:t>
            </a:r>
            <a:r>
              <a:rPr lang="en-US" sz="2800" dirty="0" err="1"/>
              <a:t>mumkin</a:t>
            </a:r>
            <a:r>
              <a:rPr lang="en-US" sz="2800" dirty="0"/>
              <a:t>;</a:t>
            </a:r>
          </a:p>
          <a:p>
            <a:pPr marL="0" indent="0" algn="just">
              <a:lnSpc>
                <a:spcPct val="100000"/>
              </a:lnSpc>
              <a:spcBef>
                <a:spcPts val="0"/>
              </a:spcBef>
              <a:buNone/>
            </a:pPr>
            <a:r>
              <a:rPr lang="en-US" sz="2800" dirty="0"/>
              <a:t>-	</a:t>
            </a:r>
            <a:r>
              <a:rPr lang="en-US" sz="2800" dirty="0" err="1"/>
              <a:t>tizim</a:t>
            </a:r>
            <a:r>
              <a:rPr lang="en-US" sz="2800" dirty="0"/>
              <a:t> </a:t>
            </a:r>
            <a:r>
              <a:rPr lang="en-US" sz="2800" dirty="0" err="1"/>
              <a:t>tuzilishining</a:t>
            </a:r>
            <a:r>
              <a:rPr lang="en-US" sz="2800" dirty="0"/>
              <a:t> </a:t>
            </a:r>
            <a:r>
              <a:rPr lang="en-US" sz="2800" dirty="0" err="1"/>
              <a:t>sonli</a:t>
            </a:r>
            <a:r>
              <a:rPr lang="en-US" sz="2800" dirty="0"/>
              <a:t> </a:t>
            </a:r>
            <a:r>
              <a:rPr lang="en-US" sz="2800" dirty="0" err="1"/>
              <a:t>parametrlari</a:t>
            </a:r>
            <a:r>
              <a:rPr lang="en-US" sz="2800" dirty="0"/>
              <a:t> </a:t>
            </a:r>
            <a:r>
              <a:rPr lang="en-US" sz="2800" dirty="0" err="1"/>
              <a:t>odatda</a:t>
            </a:r>
            <a:r>
              <a:rPr lang="en-US" sz="2800" dirty="0"/>
              <a:t> </a:t>
            </a:r>
            <a:r>
              <a:rPr lang="en-US" sz="2800" dirty="0" err="1"/>
              <a:t>o’lchash</a:t>
            </a:r>
            <a:r>
              <a:rPr lang="en-US" sz="2800" dirty="0"/>
              <a:t> </a:t>
            </a:r>
            <a:r>
              <a:rPr lang="en-US" sz="2800" dirty="0" err="1"/>
              <a:t>vositalari</a:t>
            </a:r>
            <a:r>
              <a:rPr lang="en-US" sz="2800" dirty="0"/>
              <a:t> </a:t>
            </a:r>
            <a:r>
              <a:rPr lang="en-US" sz="2800" dirty="0" err="1"/>
              <a:t>va</a:t>
            </a:r>
            <a:r>
              <a:rPr lang="en-US" sz="2800" dirty="0"/>
              <a:t> </a:t>
            </a:r>
            <a:r>
              <a:rPr lang="en-US" sz="2800" dirty="0" err="1"/>
              <a:t>tashqi</a:t>
            </a:r>
            <a:r>
              <a:rPr lang="en-US" sz="2800" dirty="0"/>
              <a:t> </a:t>
            </a:r>
            <a:r>
              <a:rPr lang="en-US" sz="2800" dirty="0" err="1"/>
              <a:t>halaqitlar</a:t>
            </a:r>
            <a:r>
              <a:rPr lang="en-US" sz="2800" dirty="0"/>
              <a:t> "</a:t>
            </a:r>
            <a:r>
              <a:rPr lang="en-US" sz="2800" dirty="0" err="1"/>
              <a:t>shovqini</a:t>
            </a:r>
            <a:r>
              <a:rPr lang="en-US" sz="2800" dirty="0"/>
              <a:t>" </a:t>
            </a:r>
            <a:r>
              <a:rPr lang="en-US" sz="2800" dirty="0" err="1"/>
              <a:t>bilan</a:t>
            </a:r>
            <a:r>
              <a:rPr lang="en-US" sz="2800" dirty="0"/>
              <a:t> </a:t>
            </a:r>
            <a:r>
              <a:rPr lang="en-US" sz="2800" dirty="0" err="1"/>
              <a:t>bo</a:t>
            </a:r>
            <a:r>
              <a:rPr lang="ru-RU" sz="2800" dirty="0"/>
              <a:t>ђ</a:t>
            </a:r>
            <a:r>
              <a:rPr lang="en-US" sz="2800" dirty="0" err="1"/>
              <a:t>liq</a:t>
            </a:r>
            <a:r>
              <a:rPr lang="en-US" sz="2800" dirty="0"/>
              <a:t> </a:t>
            </a:r>
            <a:r>
              <a:rPr lang="en-US" sz="2800" dirty="0" err="1"/>
              <a:t>hatoliklar</a:t>
            </a:r>
            <a:r>
              <a:rPr lang="en-US" sz="2800" dirty="0"/>
              <a:t> </a:t>
            </a:r>
            <a:r>
              <a:rPr lang="en-US" sz="2800" dirty="0" err="1"/>
              <a:t>bilan</a:t>
            </a:r>
            <a:r>
              <a:rPr lang="en-US" sz="2800" dirty="0"/>
              <a:t> </a:t>
            </a:r>
            <a:r>
              <a:rPr lang="en-US" sz="2800" dirty="0" err="1"/>
              <a:t>baholanadi</a:t>
            </a:r>
            <a:r>
              <a:rPr lang="en-US" sz="2800" dirty="0" smtClean="0"/>
              <a:t>;</a:t>
            </a:r>
            <a:endParaRPr lang="en-US" sz="2800" dirty="0"/>
          </a:p>
        </p:txBody>
      </p:sp>
    </p:spTree>
    <p:extLst>
      <p:ext uri="{BB962C8B-B14F-4D97-AF65-F5344CB8AC3E}">
        <p14:creationId xmlns:p14="http://schemas.microsoft.com/office/powerpoint/2010/main" val="32806948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123825"/>
            <a:ext cx="10925174" cy="5419725"/>
          </a:xfrm>
        </p:spPr>
        <p:txBody>
          <a:bodyPr>
            <a:noAutofit/>
          </a:bodyPr>
          <a:lstStyle/>
          <a:p>
            <a:pPr marL="0" indent="0" algn="just">
              <a:lnSpc>
                <a:spcPct val="100000"/>
              </a:lnSpc>
              <a:spcBef>
                <a:spcPts val="0"/>
              </a:spcBef>
              <a:buNone/>
            </a:pPr>
            <a:r>
              <a:rPr lang="en-US" sz="2800" dirty="0"/>
              <a:t>-	</a:t>
            </a:r>
            <a:r>
              <a:rPr lang="en-US" sz="2800" dirty="0" err="1"/>
              <a:t>ko’pincha</a:t>
            </a:r>
            <a:r>
              <a:rPr lang="en-US" sz="2800" dirty="0"/>
              <a:t> </a:t>
            </a:r>
            <a:r>
              <a:rPr lang="en-US" sz="2800" dirty="0" err="1"/>
              <a:t>tizim</a:t>
            </a:r>
            <a:r>
              <a:rPr lang="en-US" sz="2800" dirty="0"/>
              <a:t> </a:t>
            </a:r>
            <a:r>
              <a:rPr lang="en-US" sz="2800" dirty="0" err="1"/>
              <a:t>o’zgaruvchan</a:t>
            </a:r>
            <a:r>
              <a:rPr lang="en-US" sz="2800" dirty="0"/>
              <a:t> </a:t>
            </a:r>
            <a:r>
              <a:rPr lang="en-US" sz="2800" dirty="0" err="1"/>
              <a:t>tuzilishga</a:t>
            </a:r>
            <a:r>
              <a:rPr lang="en-US" sz="2800" dirty="0"/>
              <a:t> </a:t>
            </a:r>
            <a:r>
              <a:rPr lang="en-US" sz="2800" dirty="0" err="1"/>
              <a:t>ega</a:t>
            </a:r>
            <a:r>
              <a:rPr lang="en-US" sz="2800" dirty="0"/>
              <a:t> </a:t>
            </a:r>
            <a:r>
              <a:rPr lang="en-US" sz="2800" dirty="0" err="1"/>
              <a:t>bo’ladi</a:t>
            </a:r>
            <a:r>
              <a:rPr lang="en-US" sz="2800" dirty="0"/>
              <a:t>. </a:t>
            </a:r>
            <a:r>
              <a:rPr lang="en-US" sz="2800" dirty="0" err="1"/>
              <a:t>Masalan</a:t>
            </a:r>
            <a:r>
              <a:rPr lang="en-US" sz="2800" dirty="0"/>
              <a:t>, </a:t>
            </a:r>
            <a:r>
              <a:rPr lang="en-US" sz="2800" dirty="0" err="1"/>
              <a:t>avtomobil</a:t>
            </a:r>
            <a:r>
              <a:rPr lang="en-US" sz="2800" dirty="0"/>
              <a:t> </a:t>
            </a:r>
            <a:r>
              <a:rPr lang="en-US" sz="2800" dirty="0" err="1"/>
              <a:t>konstruktsiyasi</a:t>
            </a:r>
            <a:r>
              <a:rPr lang="en-US" sz="2800" dirty="0"/>
              <a:t> </a:t>
            </a:r>
            <a:r>
              <a:rPr lang="en-US" sz="2800" dirty="0" err="1"/>
              <a:t>to’xtovsiz</a:t>
            </a:r>
            <a:r>
              <a:rPr lang="en-US" sz="2800" dirty="0"/>
              <a:t> </a:t>
            </a:r>
            <a:r>
              <a:rPr lang="en-US" sz="2800" dirty="0" err="1"/>
              <a:t>takomil¬lashtirib</a:t>
            </a:r>
            <a:r>
              <a:rPr lang="en-US" sz="2800" dirty="0"/>
              <a:t> </a:t>
            </a:r>
            <a:r>
              <a:rPr lang="en-US" sz="2800" dirty="0" err="1"/>
              <a:t>boriladi</a:t>
            </a:r>
            <a:r>
              <a:rPr lang="en-US" sz="2800" dirty="0"/>
              <a:t>: </a:t>
            </a:r>
            <a:r>
              <a:rPr lang="en-US" sz="2800" dirty="0" err="1"/>
              <a:t>benzin</a:t>
            </a:r>
            <a:r>
              <a:rPr lang="en-US" sz="2800" dirty="0"/>
              <a:t> </a:t>
            </a:r>
            <a:r>
              <a:rPr lang="en-US" sz="2800" dirty="0" err="1"/>
              <a:t>motori</a:t>
            </a:r>
            <a:r>
              <a:rPr lang="en-US" sz="2800" dirty="0"/>
              <a:t> </a:t>
            </a:r>
            <a:r>
              <a:rPr lang="en-US" sz="2800" dirty="0" err="1"/>
              <a:t>gazogenerator</a:t>
            </a:r>
            <a:r>
              <a:rPr lang="en-US" sz="2800" dirty="0"/>
              <a:t> </a:t>
            </a:r>
            <a:r>
              <a:rPr lang="en-US" sz="2800" dirty="0" err="1"/>
              <a:t>yoki</a:t>
            </a:r>
            <a:r>
              <a:rPr lang="en-US" sz="2800" dirty="0"/>
              <a:t> </a:t>
            </a:r>
            <a:r>
              <a:rPr lang="en-US" sz="2800" dirty="0" err="1"/>
              <a:t>elektr</a:t>
            </a:r>
            <a:r>
              <a:rPr lang="en-US" sz="2800" dirty="0"/>
              <a:t> motor </a:t>
            </a:r>
            <a:r>
              <a:rPr lang="en-US" sz="2800" dirty="0" err="1"/>
              <a:t>bilan</a:t>
            </a:r>
            <a:r>
              <a:rPr lang="en-US" sz="2800" dirty="0"/>
              <a:t> </a:t>
            </a:r>
            <a:r>
              <a:rPr lang="en-US" sz="2800" dirty="0" err="1"/>
              <a:t>almashtirilishi</a:t>
            </a:r>
            <a:r>
              <a:rPr lang="en-US" sz="2800" dirty="0"/>
              <a:t> </a:t>
            </a:r>
            <a:r>
              <a:rPr lang="en-US" sz="2800" dirty="0" err="1"/>
              <a:t>mumkin</a:t>
            </a:r>
            <a:r>
              <a:rPr lang="en-US" sz="2800" dirty="0"/>
              <a:t>. </a:t>
            </a:r>
            <a:r>
              <a:rPr lang="en-US" sz="2800" dirty="0" err="1"/>
              <a:t>Bunga</a:t>
            </a:r>
            <a:r>
              <a:rPr lang="en-US" sz="2800" dirty="0"/>
              <a:t> </a:t>
            </a:r>
            <a:r>
              <a:rPr lang="en-US" sz="2800" dirty="0" err="1"/>
              <a:t>o’xshash</a:t>
            </a:r>
            <a:r>
              <a:rPr lang="en-US" sz="2800" dirty="0"/>
              <a:t> </a:t>
            </a:r>
            <a:r>
              <a:rPr lang="en-US" sz="2800" dirty="0" err="1"/>
              <a:t>o’zgarishlar</a:t>
            </a:r>
            <a:r>
              <a:rPr lang="en-US" sz="2800" dirty="0"/>
              <a:t> </a:t>
            </a:r>
            <a:r>
              <a:rPr lang="en-US" sz="2800" dirty="0" err="1"/>
              <a:t>osmada</a:t>
            </a:r>
            <a:r>
              <a:rPr lang="en-US" sz="2800" dirty="0"/>
              <a:t>, </a:t>
            </a:r>
            <a:r>
              <a:rPr lang="en-US" sz="2800" dirty="0" err="1"/>
              <a:t>kuzov</a:t>
            </a:r>
            <a:r>
              <a:rPr lang="en-US" sz="2800" dirty="0"/>
              <a:t> </a:t>
            </a:r>
            <a:r>
              <a:rPr lang="en-US" sz="2800" dirty="0" err="1"/>
              <a:t>tuzilishida</a:t>
            </a:r>
            <a:r>
              <a:rPr lang="en-US" sz="2800" dirty="0"/>
              <a:t> </a:t>
            </a:r>
            <a:r>
              <a:rPr lang="en-US" sz="2800" dirty="0" err="1"/>
              <a:t>va</a:t>
            </a:r>
            <a:r>
              <a:rPr lang="en-US" sz="2800" dirty="0"/>
              <a:t> </a:t>
            </a:r>
            <a:r>
              <a:rPr lang="en-US" sz="2800" dirty="0" err="1"/>
              <a:t>boshqa</a:t>
            </a:r>
            <a:r>
              <a:rPr lang="en-US" sz="2800" dirty="0"/>
              <a:t> </a:t>
            </a:r>
            <a:r>
              <a:rPr lang="en-US" sz="2800" dirty="0" err="1"/>
              <a:t>agregatlarda</a:t>
            </a:r>
            <a:r>
              <a:rPr lang="en-US" sz="2800" dirty="0"/>
              <a:t> ham </a:t>
            </a:r>
            <a:r>
              <a:rPr lang="en-US" sz="2800" dirty="0" err="1"/>
              <a:t>bo’lishi</a:t>
            </a:r>
            <a:r>
              <a:rPr lang="en-US" sz="2800" dirty="0"/>
              <a:t> </a:t>
            </a:r>
            <a:r>
              <a:rPr lang="en-US" sz="2800" dirty="0" err="1"/>
              <a:t>mumkin</a:t>
            </a:r>
            <a:r>
              <a:rPr lang="en-US" sz="2800" dirty="0"/>
              <a:t>;</a:t>
            </a:r>
          </a:p>
          <a:p>
            <a:pPr marL="0" indent="0" algn="just">
              <a:lnSpc>
                <a:spcPct val="100000"/>
              </a:lnSpc>
              <a:spcBef>
                <a:spcPts val="0"/>
              </a:spcBef>
              <a:buNone/>
            </a:pPr>
            <a:r>
              <a:rPr lang="en-US" sz="2800" dirty="0"/>
              <a:t>-	</a:t>
            </a:r>
            <a:r>
              <a:rPr lang="en-US" sz="2800" dirty="0" err="1"/>
              <a:t>nihoyat</a:t>
            </a:r>
            <a:r>
              <a:rPr lang="en-US" sz="2800" dirty="0"/>
              <a:t>, </a:t>
            </a:r>
            <a:r>
              <a:rPr lang="en-US" sz="2800" dirty="0" err="1"/>
              <a:t>texnik</a:t>
            </a:r>
            <a:r>
              <a:rPr lang="en-US" sz="2800" dirty="0"/>
              <a:t> </a:t>
            </a:r>
            <a:r>
              <a:rPr lang="en-US" sz="2800" dirty="0" err="1"/>
              <a:t>va</a:t>
            </a:r>
            <a:r>
              <a:rPr lang="en-US" sz="2800" dirty="0"/>
              <a:t> </a:t>
            </a:r>
            <a:r>
              <a:rPr lang="en-US" sz="2800" dirty="0" err="1"/>
              <a:t>iqtisodiy</a:t>
            </a:r>
            <a:r>
              <a:rPr lang="en-US" sz="2800" dirty="0"/>
              <a:t> </a:t>
            </a:r>
            <a:r>
              <a:rPr lang="en-US" sz="2800" dirty="0" err="1"/>
              <a:t>tizimlarning</a:t>
            </a:r>
            <a:r>
              <a:rPr lang="en-US" sz="2800" dirty="0"/>
              <a:t> </a:t>
            </a:r>
            <a:r>
              <a:rPr lang="en-US" sz="2800" dirty="0" err="1"/>
              <a:t>ishlash</a:t>
            </a:r>
            <a:r>
              <a:rPr lang="en-US" sz="2800" dirty="0"/>
              <a:t> </a:t>
            </a:r>
            <a:r>
              <a:rPr lang="en-US" sz="2800" dirty="0" err="1"/>
              <a:t>samaradorligi</a:t>
            </a:r>
            <a:r>
              <a:rPr lang="en-US" sz="2800" dirty="0"/>
              <a:t> </a:t>
            </a:r>
            <a:r>
              <a:rPr lang="en-US" sz="2800" dirty="0" err="1"/>
              <a:t>odatda</a:t>
            </a:r>
            <a:r>
              <a:rPr lang="en-US" sz="2800" dirty="0"/>
              <a:t> </a:t>
            </a:r>
            <a:r>
              <a:rPr lang="en-US" sz="2800" dirty="0" err="1"/>
              <a:t>ko’rsatkichlar</a:t>
            </a:r>
            <a:r>
              <a:rPr lang="en-US" sz="2800" dirty="0"/>
              <a:t> </a:t>
            </a:r>
            <a:r>
              <a:rPr lang="en-US" sz="2800" dirty="0" err="1"/>
              <a:t>ierarxiyasi</a:t>
            </a:r>
            <a:r>
              <a:rPr lang="en-US" sz="2800" dirty="0"/>
              <a:t> </a:t>
            </a:r>
            <a:r>
              <a:rPr lang="en-US" sz="2800" dirty="0" err="1"/>
              <a:t>bilan</a:t>
            </a:r>
            <a:r>
              <a:rPr lang="en-US" sz="2800" dirty="0"/>
              <a:t> </a:t>
            </a:r>
            <a:r>
              <a:rPr lang="en-US" sz="2800" dirty="0" err="1"/>
              <a:t>tavsiflanadi</a:t>
            </a:r>
            <a:r>
              <a:rPr lang="en-US" sz="2800" dirty="0"/>
              <a:t>. </a:t>
            </a:r>
            <a:r>
              <a:rPr lang="en-US" sz="2800" dirty="0" err="1"/>
              <a:t>Yuqori</a:t>
            </a:r>
            <a:r>
              <a:rPr lang="en-US" sz="2800" dirty="0"/>
              <a:t> </a:t>
            </a:r>
            <a:r>
              <a:rPr lang="en-US" sz="2800" dirty="0" err="1"/>
              <a:t>bosqich</a:t>
            </a:r>
            <a:r>
              <a:rPr lang="en-US" sz="2800" dirty="0"/>
              <a:t> </a:t>
            </a:r>
            <a:r>
              <a:rPr lang="en-US" sz="2800" dirty="0" err="1"/>
              <a:t>ko’rsatkichlari</a:t>
            </a:r>
            <a:r>
              <a:rPr lang="en-US" sz="2800" dirty="0"/>
              <a:t> </a:t>
            </a:r>
            <a:r>
              <a:rPr lang="en-US" sz="2800" dirty="0" err="1"/>
              <a:t>pastroq</a:t>
            </a:r>
            <a:r>
              <a:rPr lang="en-US" sz="2800" dirty="0"/>
              <a:t> </a:t>
            </a:r>
            <a:r>
              <a:rPr lang="en-US" sz="2800" dirty="0" err="1"/>
              <a:t>bosqich</a:t>
            </a:r>
            <a:r>
              <a:rPr lang="en-US" sz="2800" dirty="0"/>
              <a:t> </a:t>
            </a:r>
            <a:r>
              <a:rPr lang="en-US" sz="2800" dirty="0" err="1"/>
              <a:t>ko’rsatkichlariga</a:t>
            </a:r>
            <a:r>
              <a:rPr lang="en-US" sz="2800" dirty="0"/>
              <a:t> </a:t>
            </a:r>
            <a:r>
              <a:rPr lang="en-US" sz="2800" dirty="0" err="1"/>
              <a:t>bo</a:t>
            </a:r>
            <a:r>
              <a:rPr lang="ru-RU" sz="2800" dirty="0"/>
              <a:t>ђ</a:t>
            </a:r>
            <a:r>
              <a:rPr lang="en-US" sz="2800" dirty="0" err="1"/>
              <a:t>liq</a:t>
            </a:r>
            <a:r>
              <a:rPr lang="en-US" sz="2800" dirty="0"/>
              <a:t> </a:t>
            </a:r>
            <a:r>
              <a:rPr lang="en-US" sz="2800" dirty="0" err="1"/>
              <a:t>bo’ladi</a:t>
            </a:r>
            <a:r>
              <a:rPr lang="en-US" sz="2800" dirty="0"/>
              <a:t>, </a:t>
            </a:r>
            <a:r>
              <a:rPr lang="en-US" sz="2800" dirty="0" err="1"/>
              <a:t>ular</a:t>
            </a:r>
            <a:r>
              <a:rPr lang="en-US" sz="2800" dirty="0"/>
              <a:t> </a:t>
            </a:r>
            <a:r>
              <a:rPr lang="en-US" sz="2800" dirty="0" err="1"/>
              <a:t>esa</a:t>
            </a:r>
            <a:r>
              <a:rPr lang="en-US" sz="2800" dirty="0"/>
              <a:t> </a:t>
            </a:r>
            <a:r>
              <a:rPr lang="en-US" sz="2800" dirty="0" err="1"/>
              <a:t>o’z</a:t>
            </a:r>
            <a:r>
              <a:rPr lang="en-US" sz="2800" dirty="0"/>
              <a:t> </a:t>
            </a:r>
            <a:r>
              <a:rPr lang="en-US" sz="2800" dirty="0" err="1"/>
              <a:t>navbatida</a:t>
            </a:r>
            <a:r>
              <a:rPr lang="en-US" sz="2800" dirty="0"/>
              <a:t> </a:t>
            </a:r>
            <a:r>
              <a:rPr lang="en-US" sz="2800" dirty="0" err="1"/>
              <a:t>ierarxiyaning</a:t>
            </a:r>
            <a:r>
              <a:rPr lang="en-US" sz="2800" dirty="0"/>
              <a:t> </a:t>
            </a:r>
            <a:r>
              <a:rPr lang="en-US" sz="2800" dirty="0" err="1"/>
              <a:t>yanada</a:t>
            </a:r>
            <a:r>
              <a:rPr lang="en-US" sz="2800" dirty="0"/>
              <a:t> </a:t>
            </a:r>
            <a:r>
              <a:rPr lang="en-US" sz="2800" dirty="0" err="1"/>
              <a:t>pastroq</a:t>
            </a:r>
            <a:r>
              <a:rPr lang="en-US" sz="2800" dirty="0"/>
              <a:t> </a:t>
            </a:r>
            <a:r>
              <a:rPr lang="en-US" sz="2800" dirty="0" err="1"/>
              <a:t>bosqichi</a:t>
            </a:r>
            <a:r>
              <a:rPr lang="en-US" sz="2800" dirty="0"/>
              <a:t> </a:t>
            </a:r>
            <a:r>
              <a:rPr lang="en-US" sz="2800" dirty="0" err="1"/>
              <a:t>ko’rsatkichlariga</a:t>
            </a:r>
            <a:r>
              <a:rPr lang="en-US" sz="2800" dirty="0"/>
              <a:t> </a:t>
            </a:r>
            <a:r>
              <a:rPr lang="en-US" sz="2800" dirty="0" err="1"/>
              <a:t>bo</a:t>
            </a:r>
            <a:r>
              <a:rPr lang="ru-RU" sz="2800" dirty="0"/>
              <a:t>ђ</a:t>
            </a:r>
            <a:r>
              <a:rPr lang="en-US" sz="2800" dirty="0" err="1"/>
              <a:t>liq</a:t>
            </a:r>
            <a:r>
              <a:rPr lang="en-US" sz="2800" dirty="0"/>
              <a:t> </a:t>
            </a:r>
            <a:r>
              <a:rPr lang="en-US" sz="2800" dirty="0" err="1"/>
              <a:t>bo’ladi</a:t>
            </a:r>
            <a:r>
              <a:rPr lang="en-US" sz="2800" dirty="0" smtClean="0"/>
              <a:t>.</a:t>
            </a:r>
            <a:endParaRPr lang="en-US" sz="2800" dirty="0"/>
          </a:p>
        </p:txBody>
      </p:sp>
    </p:spTree>
    <p:extLst>
      <p:ext uri="{BB962C8B-B14F-4D97-AF65-F5344CB8AC3E}">
        <p14:creationId xmlns:p14="http://schemas.microsoft.com/office/powerpoint/2010/main" val="15888820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123825"/>
            <a:ext cx="10925174" cy="5419725"/>
          </a:xfrm>
        </p:spPr>
        <p:txBody>
          <a:bodyPr>
            <a:noAutofit/>
          </a:bodyPr>
          <a:lstStyle/>
          <a:p>
            <a:pPr marL="0" indent="0" algn="just">
              <a:lnSpc>
                <a:spcPct val="100000"/>
              </a:lnSpc>
              <a:spcBef>
                <a:spcPts val="0"/>
              </a:spcBef>
              <a:buNone/>
            </a:pPr>
            <a:r>
              <a:rPr lang="en-US" sz="2800" dirty="0" err="1"/>
              <a:t>Murakkab</a:t>
            </a:r>
            <a:r>
              <a:rPr lang="en-US" sz="2800" dirty="0"/>
              <a:t> </a:t>
            </a:r>
            <a:r>
              <a:rPr lang="en-US" sz="2800" dirty="0" err="1"/>
              <a:t>tizimlar</a:t>
            </a:r>
            <a:r>
              <a:rPr lang="en-US" sz="2800" dirty="0"/>
              <a:t> </a:t>
            </a:r>
            <a:r>
              <a:rPr lang="en-US" sz="2800" dirty="0" err="1"/>
              <a:t>tadqiqotida</a:t>
            </a:r>
            <a:r>
              <a:rPr lang="en-US" sz="2800" dirty="0"/>
              <a:t> </a:t>
            </a:r>
            <a:r>
              <a:rPr lang="en-US" sz="2800" dirty="0" err="1"/>
              <a:t>masalalar</a:t>
            </a:r>
            <a:r>
              <a:rPr lang="en-US" sz="2800" dirty="0"/>
              <a:t> </a:t>
            </a:r>
            <a:r>
              <a:rPr lang="en-US" sz="2800" dirty="0" err="1"/>
              <a:t>ikki</a:t>
            </a:r>
            <a:r>
              <a:rPr lang="en-US" sz="2800" dirty="0"/>
              <a:t> </a:t>
            </a:r>
            <a:r>
              <a:rPr lang="en-US" sz="2800" dirty="0" err="1"/>
              <a:t>ko’rinishga</a:t>
            </a:r>
            <a:r>
              <a:rPr lang="en-US" sz="2800" dirty="0"/>
              <a:t> </a:t>
            </a:r>
            <a:r>
              <a:rPr lang="en-US" sz="2800" dirty="0" err="1"/>
              <a:t>bo’linishi</a:t>
            </a:r>
            <a:r>
              <a:rPr lang="en-US" sz="2800" dirty="0"/>
              <a:t> </a:t>
            </a:r>
            <a:r>
              <a:rPr lang="en-US" sz="2800" dirty="0" err="1"/>
              <a:t>mumkin</a:t>
            </a:r>
            <a:r>
              <a:rPr lang="en-US" sz="2800" dirty="0"/>
              <a:t> [5]:</a:t>
            </a:r>
          </a:p>
          <a:p>
            <a:pPr marL="0" indent="0" algn="just">
              <a:lnSpc>
                <a:spcPct val="100000"/>
              </a:lnSpc>
              <a:spcBef>
                <a:spcPts val="0"/>
              </a:spcBef>
              <a:buNone/>
            </a:pPr>
            <a:r>
              <a:rPr lang="en-US" sz="2800" dirty="0"/>
              <a:t>1)	</a:t>
            </a:r>
            <a:r>
              <a:rPr lang="en-US" sz="2800" dirty="0" err="1"/>
              <a:t>taxlil</a:t>
            </a:r>
            <a:r>
              <a:rPr lang="en-US" sz="2800" dirty="0"/>
              <a:t> (</a:t>
            </a:r>
            <a:r>
              <a:rPr lang="en-US" sz="2800" dirty="0" err="1"/>
              <a:t>analiz</a:t>
            </a:r>
            <a:r>
              <a:rPr lang="en-US" sz="2800" dirty="0"/>
              <a:t>) </a:t>
            </a:r>
            <a:r>
              <a:rPr lang="en-US" sz="2800" dirty="0" err="1"/>
              <a:t>masalalari</a:t>
            </a:r>
            <a:r>
              <a:rPr lang="en-US" sz="2800" dirty="0"/>
              <a:t>, </a:t>
            </a:r>
            <a:r>
              <a:rPr lang="en-US" sz="2800" dirty="0" err="1"/>
              <a:t>bunda</a:t>
            </a:r>
            <a:r>
              <a:rPr lang="en-US" sz="2800" dirty="0"/>
              <a:t> </a:t>
            </a:r>
            <a:r>
              <a:rPr lang="en-US" sz="2800" dirty="0" err="1"/>
              <a:t>berilgan</a:t>
            </a:r>
            <a:r>
              <a:rPr lang="en-US" sz="2800" dirty="0"/>
              <a:t> </a:t>
            </a:r>
            <a:r>
              <a:rPr lang="en-US" sz="2800" dirty="0" smtClean="0"/>
              <a:t>   </a:t>
            </a:r>
            <a:r>
              <a:rPr lang="en-US" sz="2800" dirty="0"/>
              <a:t>, </a:t>
            </a:r>
            <a:r>
              <a:rPr lang="en-US" sz="2800" dirty="0" smtClean="0"/>
              <a:t>   ,    </a:t>
            </a:r>
            <a:r>
              <a:rPr lang="en-US" sz="2800" dirty="0" err="1"/>
              <a:t>qiymatlarida</a:t>
            </a:r>
            <a:r>
              <a:rPr lang="en-US" sz="2800" dirty="0"/>
              <a:t> </a:t>
            </a:r>
            <a:r>
              <a:rPr lang="en-US" sz="2800" dirty="0" err="1"/>
              <a:t>tizimning</a:t>
            </a:r>
            <a:r>
              <a:rPr lang="en-US" sz="2800" dirty="0"/>
              <a:t> </a:t>
            </a:r>
            <a:r>
              <a:rPr lang="en-US" sz="2800" dirty="0" err="1"/>
              <a:t>ishlash</a:t>
            </a:r>
            <a:r>
              <a:rPr lang="en-US" sz="2800" dirty="0"/>
              <a:t> </a:t>
            </a:r>
            <a:r>
              <a:rPr lang="en-US" sz="2800" dirty="0" err="1" smtClean="0"/>
              <a:t>samaradorligi</a:t>
            </a:r>
            <a:r>
              <a:rPr lang="en-US" sz="2800" dirty="0" smtClean="0"/>
              <a:t>       </a:t>
            </a:r>
            <a:r>
              <a:rPr lang="en-US" sz="2800" dirty="0" err="1"/>
              <a:t>aniqlanadi</a:t>
            </a:r>
            <a:r>
              <a:rPr lang="en-US" sz="2800" dirty="0"/>
              <a:t>;</a:t>
            </a:r>
          </a:p>
          <a:p>
            <a:pPr marL="0" indent="0" algn="just">
              <a:lnSpc>
                <a:spcPct val="100000"/>
              </a:lnSpc>
              <a:spcBef>
                <a:spcPts val="0"/>
              </a:spcBef>
              <a:buNone/>
              <a:tabLst>
                <a:tab pos="542925" algn="l"/>
              </a:tabLst>
            </a:pPr>
            <a:r>
              <a:rPr lang="en-US" sz="2800" dirty="0"/>
              <a:t>2)	 </a:t>
            </a:r>
            <a:r>
              <a:rPr lang="en-US" sz="2800" dirty="0" err="1"/>
              <a:t>sintez</a:t>
            </a:r>
            <a:r>
              <a:rPr lang="en-US" sz="2800" dirty="0"/>
              <a:t> </a:t>
            </a:r>
            <a:r>
              <a:rPr lang="en-US" sz="2800" dirty="0" err="1"/>
              <a:t>masalalari</a:t>
            </a:r>
            <a:r>
              <a:rPr lang="en-US" sz="2800" dirty="0"/>
              <a:t>, </a:t>
            </a:r>
            <a:r>
              <a:rPr lang="en-US" sz="2800" dirty="0" err="1"/>
              <a:t>bunda</a:t>
            </a:r>
            <a:r>
              <a:rPr lang="en-US" sz="2800" dirty="0"/>
              <a:t> </a:t>
            </a:r>
            <a:r>
              <a:rPr lang="en-US" sz="2800" dirty="0" err="1"/>
              <a:t>berilgan</a:t>
            </a:r>
            <a:r>
              <a:rPr lang="en-US" sz="2800" dirty="0"/>
              <a:t>  </a:t>
            </a:r>
            <a:r>
              <a:rPr lang="en-US" sz="2800" dirty="0" smtClean="0"/>
              <a:t>   ,       </a:t>
            </a:r>
            <a:r>
              <a:rPr lang="en-US" sz="2800" dirty="0" err="1" smtClean="0"/>
              <a:t>va</a:t>
            </a:r>
            <a:r>
              <a:rPr lang="en-US" sz="2800" dirty="0" smtClean="0"/>
              <a:t>      </a:t>
            </a:r>
            <a:r>
              <a:rPr lang="en-US" sz="2800" dirty="0" err="1" smtClean="0"/>
              <a:t>qiymatlarida</a:t>
            </a:r>
            <a:r>
              <a:rPr lang="en-US" sz="2800" dirty="0" smtClean="0"/>
              <a:t> </a:t>
            </a:r>
            <a:r>
              <a:rPr lang="en-US" sz="2800" dirty="0"/>
              <a:t>optimal </a:t>
            </a:r>
            <a:r>
              <a:rPr lang="en-US" sz="2800" dirty="0" err="1"/>
              <a:t>strategiya</a:t>
            </a:r>
            <a:r>
              <a:rPr lang="en-US" sz="2800" dirty="0"/>
              <a:t> </a:t>
            </a:r>
            <a:r>
              <a:rPr lang="en-US" sz="2800" dirty="0" err="1"/>
              <a:t>vektori</a:t>
            </a:r>
            <a:r>
              <a:rPr lang="en-US" sz="2800" dirty="0"/>
              <a:t>   </a:t>
            </a:r>
            <a:r>
              <a:rPr lang="en-US" sz="2800" dirty="0" smtClean="0"/>
              <a:t>    </a:t>
            </a:r>
            <a:r>
              <a:rPr lang="en-US" sz="2800" dirty="0" err="1" smtClean="0"/>
              <a:t>aniqlanadi</a:t>
            </a:r>
            <a:r>
              <a:rPr lang="en-US" sz="2800" dirty="0" smtClean="0"/>
              <a:t> </a:t>
            </a:r>
            <a:r>
              <a:rPr lang="en-US" sz="2800" dirty="0" err="1"/>
              <a:t>yoki</a:t>
            </a:r>
            <a:r>
              <a:rPr lang="en-US" sz="2800" dirty="0"/>
              <a:t> </a:t>
            </a:r>
            <a:r>
              <a:rPr lang="en-US" sz="2800" dirty="0" err="1"/>
              <a:t>berilgan</a:t>
            </a:r>
            <a:r>
              <a:rPr lang="en-US" sz="2800" dirty="0"/>
              <a:t>  </a:t>
            </a:r>
            <a:r>
              <a:rPr lang="en-US" sz="2800" dirty="0" smtClean="0"/>
              <a:t>    ,       </a:t>
            </a:r>
            <a:r>
              <a:rPr lang="en-US" sz="2800" dirty="0" err="1" smtClean="0"/>
              <a:t>va</a:t>
            </a:r>
            <a:r>
              <a:rPr lang="en-US" sz="2800" dirty="0" smtClean="0"/>
              <a:t>     </a:t>
            </a:r>
            <a:r>
              <a:rPr lang="en-US" sz="2800" dirty="0" err="1"/>
              <a:t>qiymatlarida</a:t>
            </a:r>
            <a:r>
              <a:rPr lang="en-US" sz="2800" dirty="0"/>
              <a:t> </a:t>
            </a:r>
            <a:r>
              <a:rPr lang="en-US" sz="2800" dirty="0" err="1"/>
              <a:t>tizimning</a:t>
            </a:r>
            <a:r>
              <a:rPr lang="en-US" sz="2800" dirty="0"/>
              <a:t> optimal </a:t>
            </a:r>
            <a:r>
              <a:rPr lang="en-US" sz="2800" dirty="0" err="1"/>
              <a:t>tuzilishi</a:t>
            </a:r>
            <a:r>
              <a:rPr lang="en-US" sz="2800" dirty="0"/>
              <a:t> </a:t>
            </a:r>
            <a:r>
              <a:rPr lang="en-US" sz="2800" dirty="0" err="1"/>
              <a:t>vektori</a:t>
            </a:r>
            <a:r>
              <a:rPr lang="en-US" sz="2800" dirty="0"/>
              <a:t>  </a:t>
            </a:r>
            <a:r>
              <a:rPr lang="en-US" sz="2800" dirty="0" smtClean="0"/>
              <a:t>     </a:t>
            </a:r>
            <a:r>
              <a:rPr lang="en-US" sz="2800" dirty="0" err="1"/>
              <a:t>aniqlanadi</a:t>
            </a:r>
            <a:endParaRPr lang="en-US" sz="2800" dirty="0"/>
          </a:p>
          <a:p>
            <a:pPr marL="0" indent="0" algn="just">
              <a:lnSpc>
                <a:spcPct val="100000"/>
              </a:lnSpc>
              <a:spcBef>
                <a:spcPts val="0"/>
              </a:spcBef>
              <a:buNone/>
            </a:pPr>
            <a:endParaRPr lang="en-US" sz="2800" dirty="0"/>
          </a:p>
          <a:p>
            <a:pPr marL="0" indent="0" algn="just">
              <a:lnSpc>
                <a:spcPct val="100000"/>
              </a:lnSpc>
              <a:spcBef>
                <a:spcPts val="0"/>
              </a:spcBef>
              <a:buNone/>
            </a:pPr>
            <a:r>
              <a:rPr lang="en-US" sz="2800" dirty="0"/>
              <a:t> </a:t>
            </a:r>
          </a:p>
          <a:p>
            <a:pPr marL="0" indent="0" algn="just">
              <a:lnSpc>
                <a:spcPct val="100000"/>
              </a:lnSpc>
              <a:spcBef>
                <a:spcPts val="0"/>
              </a:spcBef>
              <a:buNone/>
            </a:pPr>
            <a:endParaRPr lang="en-US" sz="2800" dirty="0"/>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306763493"/>
              </p:ext>
            </p:extLst>
          </p:nvPr>
        </p:nvGraphicFramePr>
        <p:xfrm>
          <a:off x="3083520" y="4088887"/>
          <a:ext cx="5443287" cy="581025"/>
        </p:xfrm>
        <a:graphic>
          <a:graphicData uri="http://schemas.openxmlformats.org/presentationml/2006/ole">
            <mc:AlternateContent xmlns:mc="http://schemas.openxmlformats.org/markup-compatibility/2006">
              <mc:Choice xmlns:v="urn:schemas-microsoft-com:vml" Requires="v">
                <p:oleObj spid="_x0000_s62508" name="Уравнение" r:id="rId3" imgW="2260600" imgH="241300" progId="Equation.3">
                  <p:embed/>
                </p:oleObj>
              </mc:Choice>
              <mc:Fallback>
                <p:oleObj name="Уравнение" r:id="rId3" imgW="2260600" imgH="241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83520" y="4088887"/>
                        <a:ext cx="5443287" cy="581025"/>
                      </a:xfrm>
                      <a:prstGeom prst="rect">
                        <a:avLst/>
                      </a:prstGeom>
                      <a:noFill/>
                    </p:spPr>
                  </p:pic>
                </p:oleObj>
              </mc:Fallback>
            </mc:AlternateContent>
          </a:graphicData>
        </a:graphic>
      </p:graphicFrame>
      <p:graphicFrame>
        <p:nvGraphicFramePr>
          <p:cNvPr id="5" name="Объект 4"/>
          <p:cNvGraphicFramePr>
            <a:graphicFrameLocks noChangeAspect="1"/>
          </p:cNvGraphicFramePr>
          <p:nvPr>
            <p:extLst>
              <p:ext uri="{D42A27DB-BD31-4B8C-83A1-F6EECF244321}">
                <p14:modId xmlns:p14="http://schemas.microsoft.com/office/powerpoint/2010/main" val="629312206"/>
              </p:ext>
            </p:extLst>
          </p:nvPr>
        </p:nvGraphicFramePr>
        <p:xfrm>
          <a:off x="8026744" y="1498454"/>
          <a:ext cx="304800" cy="443345"/>
        </p:xfrm>
        <a:graphic>
          <a:graphicData uri="http://schemas.openxmlformats.org/presentationml/2006/ole">
            <mc:AlternateContent xmlns:mc="http://schemas.openxmlformats.org/markup-compatibility/2006">
              <mc:Choice xmlns:v="urn:schemas-microsoft-com:vml" Requires="v">
                <p:oleObj spid="_x0000_s62509" name="Уравнение" r:id="rId5" imgW="139639" imgH="203112" progId="Equation.3">
                  <p:embed/>
                </p:oleObj>
              </mc:Choice>
              <mc:Fallback>
                <p:oleObj name="Уравнение" r:id="rId5" imgW="139639" imgH="203112"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26744" y="1498454"/>
                        <a:ext cx="304800" cy="443345"/>
                      </a:xfrm>
                      <a:prstGeom prst="rect">
                        <a:avLst/>
                      </a:prstGeom>
                      <a:noFill/>
                    </p:spPr>
                  </p:pic>
                </p:oleObj>
              </mc:Fallback>
            </mc:AlternateContent>
          </a:graphicData>
        </a:graphic>
      </p:graphicFrame>
      <p:graphicFrame>
        <p:nvGraphicFramePr>
          <p:cNvPr id="6" name="Объект 5"/>
          <p:cNvGraphicFramePr>
            <a:graphicFrameLocks noChangeAspect="1"/>
          </p:cNvGraphicFramePr>
          <p:nvPr>
            <p:extLst>
              <p:ext uri="{D42A27DB-BD31-4B8C-83A1-F6EECF244321}">
                <p14:modId xmlns:p14="http://schemas.microsoft.com/office/powerpoint/2010/main" val="1786092183"/>
              </p:ext>
            </p:extLst>
          </p:nvPr>
        </p:nvGraphicFramePr>
        <p:xfrm>
          <a:off x="8350594" y="1487486"/>
          <a:ext cx="352426" cy="469901"/>
        </p:xfrm>
        <a:graphic>
          <a:graphicData uri="http://schemas.openxmlformats.org/presentationml/2006/ole">
            <mc:AlternateContent xmlns:mc="http://schemas.openxmlformats.org/markup-compatibility/2006">
              <mc:Choice xmlns:v="urn:schemas-microsoft-com:vml" Requires="v">
                <p:oleObj spid="_x0000_s62510" name="Уравнение" r:id="rId7" imgW="152268" imgH="203024" progId="Equation.3">
                  <p:embed/>
                </p:oleObj>
              </mc:Choice>
              <mc:Fallback>
                <p:oleObj name="Уравнение" r:id="rId7" imgW="152268" imgH="203024" progId="Equation.3">
                  <p:embed/>
                  <p:pic>
                    <p:nvPicPr>
                      <p:cNvPr id="0" name="Object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50594" y="1487486"/>
                        <a:ext cx="352426" cy="469901"/>
                      </a:xfrm>
                      <a:prstGeom prst="rect">
                        <a:avLst/>
                      </a:prstGeom>
                      <a:noFill/>
                    </p:spPr>
                  </p:pic>
                </p:oleObj>
              </mc:Fallback>
            </mc:AlternateContent>
          </a:graphicData>
        </a:graphic>
      </p:graphicFrame>
      <p:graphicFrame>
        <p:nvGraphicFramePr>
          <p:cNvPr id="7" name="Объект 6"/>
          <p:cNvGraphicFramePr>
            <a:graphicFrameLocks noChangeAspect="1"/>
          </p:cNvGraphicFramePr>
          <p:nvPr>
            <p:extLst>
              <p:ext uri="{D42A27DB-BD31-4B8C-83A1-F6EECF244321}">
                <p14:modId xmlns:p14="http://schemas.microsoft.com/office/powerpoint/2010/main" val="3111904242"/>
              </p:ext>
            </p:extLst>
          </p:nvPr>
        </p:nvGraphicFramePr>
        <p:xfrm>
          <a:off x="8775123" y="1498454"/>
          <a:ext cx="387927" cy="443345"/>
        </p:xfrm>
        <a:graphic>
          <a:graphicData uri="http://schemas.openxmlformats.org/presentationml/2006/ole">
            <mc:AlternateContent xmlns:mc="http://schemas.openxmlformats.org/markup-compatibility/2006">
              <mc:Choice xmlns:v="urn:schemas-microsoft-com:vml" Requires="v">
                <p:oleObj spid="_x0000_s62511" name="Уравнение" r:id="rId9" imgW="177569" imgH="202936" progId="Equation.3">
                  <p:embed/>
                </p:oleObj>
              </mc:Choice>
              <mc:Fallback>
                <p:oleObj name="Уравнение" r:id="rId9" imgW="177569" imgH="202936" progId="Equation.3">
                  <p:embed/>
                  <p:pic>
                    <p:nvPicPr>
                      <p:cNvPr id="0" name="Object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775123" y="1498454"/>
                        <a:ext cx="387927" cy="443345"/>
                      </a:xfrm>
                      <a:prstGeom prst="rect">
                        <a:avLst/>
                      </a:prstGeom>
                      <a:noFill/>
                    </p:spPr>
                  </p:pic>
                </p:oleObj>
              </mc:Fallback>
            </mc:AlternateContent>
          </a:graphicData>
        </a:graphic>
      </p:graphicFrame>
      <p:sp>
        <p:nvSpPr>
          <p:cNvPr id="8"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1" name="Rectangle 9"/>
          <p:cNvSpPr>
            <a:spLocks noChangeArrowheads="1"/>
          </p:cNvSpPr>
          <p:nvPr/>
        </p:nvSpPr>
        <p:spPr bwMode="auto">
          <a:xfrm>
            <a:off x="0" y="6096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sz="800" b="0" i="0" u="none" strike="noStrike" cap="none" normalizeH="0" baseline="0" dirty="0" smtClean="0">
                <a:ln>
                  <a:noFill/>
                </a:ln>
                <a:solidFill>
                  <a:schemeClr val="tx1"/>
                </a:solidFill>
                <a:effectLst/>
                <a:latin typeface="Arial" panose="020B0604020202020204" pitchFamily="34" charset="0"/>
              </a:rPr>
              <a:t> </a:t>
            </a:r>
            <a:endParaRPr kumimoji="0" lang="ru-RU" sz="1800" b="0" i="0" u="none" strike="noStrike" cap="none" normalizeH="0" baseline="0" dirty="0" smtClean="0">
              <a:ln>
                <a:noFill/>
              </a:ln>
              <a:solidFill>
                <a:schemeClr val="tx1"/>
              </a:solidFill>
              <a:effectLst/>
              <a:latin typeface="Arial" panose="020B0604020202020204" pitchFamily="34" charset="0"/>
            </a:endParaRPr>
          </a:p>
        </p:txBody>
      </p:sp>
      <p:sp>
        <p:nvSpPr>
          <p:cNvPr id="12" name="Rectangle 1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3" name="Объект 12"/>
          <p:cNvGraphicFramePr>
            <a:graphicFrameLocks noChangeAspect="1"/>
          </p:cNvGraphicFramePr>
          <p:nvPr>
            <p:extLst>
              <p:ext uri="{D42A27DB-BD31-4B8C-83A1-F6EECF244321}">
                <p14:modId xmlns:p14="http://schemas.microsoft.com/office/powerpoint/2010/main" val="2434537955"/>
              </p:ext>
            </p:extLst>
          </p:nvPr>
        </p:nvGraphicFramePr>
        <p:xfrm>
          <a:off x="5571226" y="1928469"/>
          <a:ext cx="391424" cy="475301"/>
        </p:xfrm>
        <a:graphic>
          <a:graphicData uri="http://schemas.openxmlformats.org/presentationml/2006/ole">
            <mc:AlternateContent xmlns:mc="http://schemas.openxmlformats.org/markup-compatibility/2006">
              <mc:Choice xmlns:v="urn:schemas-microsoft-com:vml" Requires="v">
                <p:oleObj spid="_x0000_s62512" name="Уравнение" r:id="rId11" imgW="177569" imgH="215619" progId="Equation.3">
                  <p:embed/>
                </p:oleObj>
              </mc:Choice>
              <mc:Fallback>
                <p:oleObj name="Уравнение" r:id="rId11" imgW="177569" imgH="215619" progId="Equation.3">
                  <p:embed/>
                  <p:pic>
                    <p:nvPicPr>
                      <p:cNvPr id="0" name="Object 1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571226" y="1928469"/>
                        <a:ext cx="391424" cy="475301"/>
                      </a:xfrm>
                      <a:prstGeom prst="rect">
                        <a:avLst/>
                      </a:prstGeom>
                      <a:noFill/>
                    </p:spPr>
                  </p:pic>
                </p:oleObj>
              </mc:Fallback>
            </mc:AlternateContent>
          </a:graphicData>
        </a:graphic>
      </p:graphicFrame>
      <p:graphicFrame>
        <p:nvGraphicFramePr>
          <p:cNvPr id="14" name="Объект 13"/>
          <p:cNvGraphicFramePr>
            <a:graphicFrameLocks noChangeAspect="1"/>
          </p:cNvGraphicFramePr>
          <p:nvPr>
            <p:extLst>
              <p:ext uri="{D42A27DB-BD31-4B8C-83A1-F6EECF244321}">
                <p14:modId xmlns:p14="http://schemas.microsoft.com/office/powerpoint/2010/main" val="2076585849"/>
              </p:ext>
            </p:extLst>
          </p:nvPr>
        </p:nvGraphicFramePr>
        <p:xfrm>
          <a:off x="8119560" y="2793983"/>
          <a:ext cx="387927" cy="443345"/>
        </p:xfrm>
        <a:graphic>
          <a:graphicData uri="http://schemas.openxmlformats.org/presentationml/2006/ole">
            <mc:AlternateContent xmlns:mc="http://schemas.openxmlformats.org/markup-compatibility/2006">
              <mc:Choice xmlns:v="urn:schemas-microsoft-com:vml" Requires="v">
                <p:oleObj spid="_x0000_s62513" name="Уравнение" r:id="rId13" imgW="177569" imgH="202936" progId="Equation.3">
                  <p:embed/>
                </p:oleObj>
              </mc:Choice>
              <mc:Fallback>
                <p:oleObj name="Уравнение" r:id="rId13" imgW="177569" imgH="202936"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119560" y="2793983"/>
                        <a:ext cx="387927" cy="443345"/>
                      </a:xfrm>
                      <a:prstGeom prst="rect">
                        <a:avLst/>
                      </a:prstGeom>
                      <a:noFill/>
                    </p:spPr>
                  </p:pic>
                </p:oleObj>
              </mc:Fallback>
            </mc:AlternateContent>
          </a:graphicData>
        </a:graphic>
      </p:graphicFrame>
      <p:graphicFrame>
        <p:nvGraphicFramePr>
          <p:cNvPr id="15" name="Объект 14"/>
          <p:cNvGraphicFramePr>
            <a:graphicFrameLocks noChangeAspect="1"/>
          </p:cNvGraphicFramePr>
          <p:nvPr>
            <p:extLst>
              <p:ext uri="{D42A27DB-BD31-4B8C-83A1-F6EECF244321}">
                <p14:modId xmlns:p14="http://schemas.microsoft.com/office/powerpoint/2010/main" val="2505698446"/>
              </p:ext>
            </p:extLst>
          </p:nvPr>
        </p:nvGraphicFramePr>
        <p:xfrm>
          <a:off x="6357038" y="2376055"/>
          <a:ext cx="304800" cy="443345"/>
        </p:xfrm>
        <a:graphic>
          <a:graphicData uri="http://schemas.openxmlformats.org/presentationml/2006/ole">
            <mc:AlternateContent xmlns:mc="http://schemas.openxmlformats.org/markup-compatibility/2006">
              <mc:Choice xmlns:v="urn:schemas-microsoft-com:vml" Requires="v">
                <p:oleObj spid="_x0000_s62514" name="Уравнение" r:id="rId14" imgW="139639" imgH="203112" progId="Equation.3">
                  <p:embed/>
                </p:oleObj>
              </mc:Choice>
              <mc:Fallback>
                <p:oleObj name="Уравнение" r:id="rId14" imgW="139639" imgH="203112"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57038" y="2376055"/>
                        <a:ext cx="304800" cy="443345"/>
                      </a:xfrm>
                      <a:prstGeom prst="rect">
                        <a:avLst/>
                      </a:prstGeom>
                      <a:noFill/>
                    </p:spPr>
                  </p:pic>
                </p:oleObj>
              </mc:Fallback>
            </mc:AlternateContent>
          </a:graphicData>
        </a:graphic>
      </p:graphicFrame>
      <p:graphicFrame>
        <p:nvGraphicFramePr>
          <p:cNvPr id="16" name="Объект 15"/>
          <p:cNvGraphicFramePr>
            <a:graphicFrameLocks noChangeAspect="1"/>
          </p:cNvGraphicFramePr>
          <p:nvPr>
            <p:extLst>
              <p:ext uri="{D42A27DB-BD31-4B8C-83A1-F6EECF244321}">
                <p14:modId xmlns:p14="http://schemas.microsoft.com/office/powerpoint/2010/main" val="2662153142"/>
              </p:ext>
            </p:extLst>
          </p:nvPr>
        </p:nvGraphicFramePr>
        <p:xfrm>
          <a:off x="7483951" y="2308560"/>
          <a:ext cx="482811" cy="534996"/>
        </p:xfrm>
        <a:graphic>
          <a:graphicData uri="http://schemas.openxmlformats.org/presentationml/2006/ole">
            <mc:AlternateContent xmlns:mc="http://schemas.openxmlformats.org/markup-compatibility/2006">
              <mc:Choice xmlns:v="urn:schemas-microsoft-com:vml" Requires="v">
                <p:oleObj spid="_x0000_s62515" name="Уравнение" r:id="rId15" imgW="177569" imgH="215619" progId="Equation.3">
                  <p:embed/>
                </p:oleObj>
              </mc:Choice>
              <mc:Fallback>
                <p:oleObj name="Уравнение" r:id="rId15" imgW="177569" imgH="215619"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483951" y="2308560"/>
                        <a:ext cx="482811" cy="534996"/>
                      </a:xfrm>
                      <a:prstGeom prst="rect">
                        <a:avLst/>
                      </a:prstGeom>
                      <a:noFill/>
                    </p:spPr>
                  </p:pic>
                </p:oleObj>
              </mc:Fallback>
            </mc:AlternateContent>
          </a:graphicData>
        </a:graphic>
      </p:graphicFrame>
      <p:graphicFrame>
        <p:nvGraphicFramePr>
          <p:cNvPr id="17" name="Объект 16"/>
          <p:cNvGraphicFramePr>
            <a:graphicFrameLocks noChangeAspect="1"/>
          </p:cNvGraphicFramePr>
          <p:nvPr>
            <p:extLst>
              <p:ext uri="{D42A27DB-BD31-4B8C-83A1-F6EECF244321}">
                <p14:modId xmlns:p14="http://schemas.microsoft.com/office/powerpoint/2010/main" val="2801331725"/>
              </p:ext>
            </p:extLst>
          </p:nvPr>
        </p:nvGraphicFramePr>
        <p:xfrm>
          <a:off x="6784763" y="2330448"/>
          <a:ext cx="352426" cy="469901"/>
        </p:xfrm>
        <a:graphic>
          <a:graphicData uri="http://schemas.openxmlformats.org/presentationml/2006/ole">
            <mc:AlternateContent xmlns:mc="http://schemas.openxmlformats.org/markup-compatibility/2006">
              <mc:Choice xmlns:v="urn:schemas-microsoft-com:vml" Requires="v">
                <p:oleObj spid="_x0000_s62516" name="Уравнение" r:id="rId16" imgW="152268" imgH="203024" progId="Equation.3">
                  <p:embed/>
                </p:oleObj>
              </mc:Choice>
              <mc:Fallback>
                <p:oleObj name="Уравнение" r:id="rId16" imgW="152268" imgH="203024"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84763" y="2330448"/>
                        <a:ext cx="352426" cy="469901"/>
                      </a:xfrm>
                      <a:prstGeom prst="rect">
                        <a:avLst/>
                      </a:prstGeom>
                      <a:noFill/>
                    </p:spPr>
                  </p:pic>
                </p:oleObj>
              </mc:Fallback>
            </mc:AlternateContent>
          </a:graphicData>
        </a:graphic>
      </p:graphicFrame>
      <p:graphicFrame>
        <p:nvGraphicFramePr>
          <p:cNvPr id="18" name="Объект 17"/>
          <p:cNvGraphicFramePr>
            <a:graphicFrameLocks noChangeAspect="1"/>
          </p:cNvGraphicFramePr>
          <p:nvPr>
            <p:extLst>
              <p:ext uri="{D42A27DB-BD31-4B8C-83A1-F6EECF244321}">
                <p14:modId xmlns:p14="http://schemas.microsoft.com/office/powerpoint/2010/main" val="3198913414"/>
              </p:ext>
            </p:extLst>
          </p:nvPr>
        </p:nvGraphicFramePr>
        <p:xfrm>
          <a:off x="3452044" y="2793983"/>
          <a:ext cx="387927" cy="443345"/>
        </p:xfrm>
        <a:graphic>
          <a:graphicData uri="http://schemas.openxmlformats.org/presentationml/2006/ole">
            <mc:AlternateContent xmlns:mc="http://schemas.openxmlformats.org/markup-compatibility/2006">
              <mc:Choice xmlns:v="urn:schemas-microsoft-com:vml" Requires="v">
                <p:oleObj spid="_x0000_s62517" name="Уравнение" r:id="rId17" imgW="177569" imgH="202936" progId="Equation.3">
                  <p:embed/>
                </p:oleObj>
              </mc:Choice>
              <mc:Fallback>
                <p:oleObj name="Уравнение" r:id="rId17" imgW="177569" imgH="202936"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452044" y="2793983"/>
                        <a:ext cx="387927" cy="443345"/>
                      </a:xfrm>
                      <a:prstGeom prst="rect">
                        <a:avLst/>
                      </a:prstGeom>
                      <a:noFill/>
                    </p:spPr>
                  </p:pic>
                </p:oleObj>
              </mc:Fallback>
            </mc:AlternateContent>
          </a:graphicData>
        </a:graphic>
      </p:graphicFrame>
      <p:graphicFrame>
        <p:nvGraphicFramePr>
          <p:cNvPr id="19" name="Объект 18"/>
          <p:cNvGraphicFramePr>
            <a:graphicFrameLocks noChangeAspect="1"/>
          </p:cNvGraphicFramePr>
          <p:nvPr>
            <p:extLst>
              <p:ext uri="{D42A27DB-BD31-4B8C-83A1-F6EECF244321}">
                <p14:modId xmlns:p14="http://schemas.microsoft.com/office/powerpoint/2010/main" val="353994583"/>
              </p:ext>
            </p:extLst>
          </p:nvPr>
        </p:nvGraphicFramePr>
        <p:xfrm>
          <a:off x="7654502" y="2785974"/>
          <a:ext cx="304800" cy="443345"/>
        </p:xfrm>
        <a:graphic>
          <a:graphicData uri="http://schemas.openxmlformats.org/presentationml/2006/ole">
            <mc:AlternateContent xmlns:mc="http://schemas.openxmlformats.org/markup-compatibility/2006">
              <mc:Choice xmlns:v="urn:schemas-microsoft-com:vml" Requires="v">
                <p:oleObj spid="_x0000_s62518" name="Уравнение" r:id="rId18" imgW="139639" imgH="203112" progId="Equation.3">
                  <p:embed/>
                </p:oleObj>
              </mc:Choice>
              <mc:Fallback>
                <p:oleObj name="Уравнение" r:id="rId18" imgW="139639" imgH="203112"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54502" y="2785974"/>
                        <a:ext cx="304800" cy="443345"/>
                      </a:xfrm>
                      <a:prstGeom prst="rect">
                        <a:avLst/>
                      </a:prstGeom>
                      <a:noFill/>
                    </p:spPr>
                  </p:pic>
                </p:oleObj>
              </mc:Fallback>
            </mc:AlternateContent>
          </a:graphicData>
        </a:graphic>
      </p:graphicFrame>
      <p:graphicFrame>
        <p:nvGraphicFramePr>
          <p:cNvPr id="20" name="Объект 19"/>
          <p:cNvGraphicFramePr>
            <a:graphicFrameLocks noChangeAspect="1"/>
          </p:cNvGraphicFramePr>
          <p:nvPr>
            <p:extLst>
              <p:ext uri="{D42A27DB-BD31-4B8C-83A1-F6EECF244321}">
                <p14:modId xmlns:p14="http://schemas.microsoft.com/office/powerpoint/2010/main" val="3937374117"/>
              </p:ext>
            </p:extLst>
          </p:nvPr>
        </p:nvGraphicFramePr>
        <p:xfrm>
          <a:off x="8814169" y="2805586"/>
          <a:ext cx="391424" cy="475301"/>
        </p:xfrm>
        <a:graphic>
          <a:graphicData uri="http://schemas.openxmlformats.org/presentationml/2006/ole">
            <mc:AlternateContent xmlns:mc="http://schemas.openxmlformats.org/markup-compatibility/2006">
              <mc:Choice xmlns:v="urn:schemas-microsoft-com:vml" Requires="v">
                <p:oleObj spid="_x0000_s62519" name="Уравнение" r:id="rId19" imgW="177569" imgH="215619" progId="Equation.3">
                  <p:embed/>
                </p:oleObj>
              </mc:Choice>
              <mc:Fallback>
                <p:oleObj name="Уравнение" r:id="rId19" imgW="177569" imgH="215619"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814169" y="2805586"/>
                        <a:ext cx="391424" cy="475301"/>
                      </a:xfrm>
                      <a:prstGeom prst="rect">
                        <a:avLst/>
                      </a:prstGeom>
                      <a:noFill/>
                    </p:spPr>
                  </p:pic>
                </p:oleObj>
              </mc:Fallback>
            </mc:AlternateContent>
          </a:graphicData>
        </a:graphic>
      </p:graphicFrame>
      <p:graphicFrame>
        <p:nvGraphicFramePr>
          <p:cNvPr id="21" name="Объект 20"/>
          <p:cNvGraphicFramePr>
            <a:graphicFrameLocks noChangeAspect="1"/>
          </p:cNvGraphicFramePr>
          <p:nvPr>
            <p:extLst>
              <p:ext uri="{D42A27DB-BD31-4B8C-83A1-F6EECF244321}">
                <p14:modId xmlns:p14="http://schemas.microsoft.com/office/powerpoint/2010/main" val="1750096299"/>
              </p:ext>
            </p:extLst>
          </p:nvPr>
        </p:nvGraphicFramePr>
        <p:xfrm>
          <a:off x="5919787" y="3214064"/>
          <a:ext cx="352426" cy="469901"/>
        </p:xfrm>
        <a:graphic>
          <a:graphicData uri="http://schemas.openxmlformats.org/presentationml/2006/ole">
            <mc:AlternateContent xmlns:mc="http://schemas.openxmlformats.org/markup-compatibility/2006">
              <mc:Choice xmlns:v="urn:schemas-microsoft-com:vml" Requires="v">
                <p:oleObj spid="_x0000_s62520" name="Уравнение" r:id="rId20" imgW="152268" imgH="203024" progId="Equation.3">
                  <p:embed/>
                </p:oleObj>
              </mc:Choice>
              <mc:Fallback>
                <p:oleObj name="Уравнение" r:id="rId20" imgW="152268" imgH="203024"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919787" y="3214064"/>
                        <a:ext cx="352426" cy="469901"/>
                      </a:xfrm>
                      <a:prstGeom prst="rect">
                        <a:avLst/>
                      </a:prstGeom>
                      <a:noFill/>
                    </p:spPr>
                  </p:pic>
                </p:oleObj>
              </mc:Fallback>
            </mc:AlternateContent>
          </a:graphicData>
        </a:graphic>
      </p:graphicFrame>
    </p:spTree>
    <p:extLst>
      <p:ext uri="{BB962C8B-B14F-4D97-AF65-F5344CB8AC3E}">
        <p14:creationId xmlns:p14="http://schemas.microsoft.com/office/powerpoint/2010/main" val="16025121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400051" y="114300"/>
            <a:ext cx="10925174" cy="5419725"/>
          </a:xfrm>
        </p:spPr>
        <p:txBody>
          <a:bodyPr>
            <a:noAutofit/>
          </a:bodyPr>
          <a:lstStyle/>
          <a:p>
            <a:pPr indent="0" algn="ctr">
              <a:lnSpc>
                <a:spcPct val="100000"/>
              </a:lnSpc>
              <a:spcBef>
                <a:spcPts val="0"/>
              </a:spcBef>
              <a:spcAft>
                <a:spcPts val="0"/>
              </a:spcAft>
              <a:buNone/>
            </a:pPr>
            <a:r>
              <a:rPr lang="uz-Cyrl-UZ" sz="2800" b="1" i="1" dirty="0">
                <a:ea typeface="Times New Roman" panose="02020603050405020304" pitchFamily="18" charset="0"/>
                <a:cs typeface="Times New Roman" panose="02020603050405020304" pitchFamily="18" charset="0"/>
              </a:rPr>
              <a:t>Tanlangan matematik model uchun algoritm tuzish.</a:t>
            </a:r>
            <a:endParaRPr lang="ru-RU" sz="2800" dirty="0">
              <a:ea typeface="Times New Roman" panose="02020603050405020304" pitchFamily="18" charset="0"/>
              <a:cs typeface="Times New Roman" panose="02020603050405020304" pitchFamily="18" charset="0"/>
            </a:endParaRPr>
          </a:p>
          <a:p>
            <a:pPr indent="0" algn="just">
              <a:lnSpc>
                <a:spcPct val="100000"/>
              </a:lnSpc>
              <a:spcBef>
                <a:spcPts val="0"/>
              </a:spcBef>
              <a:spcAft>
                <a:spcPts val="0"/>
              </a:spcAft>
              <a:buNone/>
            </a:pPr>
            <a:r>
              <a:rPr lang="uz-Cyrl-UZ" sz="2800" dirty="0">
                <a:ea typeface="Times New Roman" panose="02020603050405020304" pitchFamily="18" charset="0"/>
                <a:cs typeface="Times New Roman" panose="02020603050405020304" pitchFamily="18" charset="0"/>
              </a:rPr>
              <a:t>Matematik model turini tanlab olgandan va barcha ikkinchi darajali omillarni tashlab yuborib, tadqiq qilinayotgan jarayonni formallashtirish bo’lgandan so’ng model tenglamalar, grafiklar, sxemalar va shunga o’xshash ko’rinishda ifodalanadi. Ko’rsatilgan formallashgan matematik modelni jarayonning algoritmi deb ataladi. Odatda olingan algoritm yordamida masalani yechish E¥M da amalga oshiriladi. Buning uchun olingan algoritmni operatorli blok-sxema ko’rinishiga keltiriladi. Keyin masalani yechish uchun mashina tillaridan birida (Beysik, raskal va xokazo) kompyuter uchun dastur tuziladi</a:t>
            </a:r>
            <a:r>
              <a:rPr lang="en-US" sz="2800" dirty="0">
                <a:ea typeface="Times New Roman" panose="02020603050405020304" pitchFamily="18" charset="0"/>
                <a:cs typeface="Times New Roman" panose="02020603050405020304" pitchFamily="18" charset="0"/>
              </a:rPr>
              <a:t> [6]</a:t>
            </a:r>
            <a:r>
              <a:rPr lang="uz-Cyrl-UZ" sz="2800" dirty="0">
                <a:ea typeface="Times New Roman" panose="02020603050405020304" pitchFamily="18" charset="0"/>
                <a:cs typeface="Times New Roman" panose="02020603050405020304" pitchFamily="18" charset="0"/>
              </a:rPr>
              <a:t>.  </a:t>
            </a:r>
            <a:endParaRPr lang="ru-RU" sz="2800" dirty="0">
              <a:ea typeface="Times New Roman" panose="02020603050405020304" pitchFamily="18" charset="0"/>
              <a:cs typeface="Times New Roman" panose="02020603050405020304" pitchFamily="18" charset="0"/>
            </a:endParaRPr>
          </a:p>
          <a:p>
            <a:pPr marL="0" indent="0" algn="just">
              <a:lnSpc>
                <a:spcPct val="100000"/>
              </a:lnSpc>
              <a:spcBef>
                <a:spcPts val="0"/>
              </a:spcBef>
              <a:buNone/>
            </a:pPr>
            <a:endParaRPr lang="en-US" sz="2800" dirty="0"/>
          </a:p>
        </p:txBody>
      </p:sp>
    </p:spTree>
    <p:extLst>
      <p:ext uri="{BB962C8B-B14F-4D97-AF65-F5344CB8AC3E}">
        <p14:creationId xmlns:p14="http://schemas.microsoft.com/office/powerpoint/2010/main" val="29034894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05681" y="136509"/>
            <a:ext cx="11058525" cy="611945"/>
          </a:xfrm>
        </p:spPr>
        <p:txBody>
          <a:bodyPr>
            <a:noAutofit/>
          </a:bodyPr>
          <a:lstStyle/>
          <a:p>
            <a:pPr algn="ctr"/>
            <a:r>
              <a:rPr lang="en-US" sz="4000" dirty="0" smtClean="0"/>
              <a:t>3.</a:t>
            </a:r>
            <a:r>
              <a:rPr lang="uz-Cyrl-UZ" sz="4000" dirty="0" smtClean="0"/>
              <a:t> </a:t>
            </a:r>
            <a:r>
              <a:rPr lang="en-US" sz="4000" dirty="0"/>
              <a:t>MATEMATIK MODELNI ADEKVATLIKKA TEKSHIRISH</a:t>
            </a:r>
            <a:endParaRPr lang="ru-RU" sz="4000" dirty="0"/>
          </a:p>
        </p:txBody>
      </p:sp>
      <p:sp>
        <p:nvSpPr>
          <p:cNvPr id="3" name="Прямоугольник 2"/>
          <p:cNvSpPr/>
          <p:nvPr/>
        </p:nvSpPr>
        <p:spPr>
          <a:xfrm>
            <a:off x="405681" y="1014291"/>
            <a:ext cx="10719519" cy="4401205"/>
          </a:xfrm>
          <a:prstGeom prst="rect">
            <a:avLst/>
          </a:prstGeom>
        </p:spPr>
        <p:txBody>
          <a:bodyPr wrap="square">
            <a:spAutoFit/>
          </a:bodyPr>
          <a:lstStyle/>
          <a:p>
            <a:pPr indent="447675" algn="just"/>
            <a:r>
              <a:rPr lang="en-GB" sz="2800" dirty="0" smtClean="0">
                <a:ea typeface="Times New Roman" panose="02020603050405020304" pitchFamily="18" charset="0"/>
                <a:cs typeface="Times New Roman" panose="02020603050405020304" pitchFamily="18" charset="0"/>
              </a:rPr>
              <a:t>MATEMATIK MODELNI ADEKVATLIGINI BAHOLASH NIHOYATDA MUHIM MASALA HISOBLANADI. BU MUAMMO YETARLICHA MURAKKAB, CHUNKI U KO’PLAB MANTIQIY, AMALIY VA STATISTIK MASALALAR BILAN BO</a:t>
            </a:r>
            <a:r>
              <a:rPr lang="ru-RU" sz="2800" dirty="0" smtClean="0">
                <a:ea typeface="Times New Roman" panose="02020603050405020304" pitchFamily="18" charset="0"/>
                <a:cs typeface="Times New Roman" panose="02020603050405020304" pitchFamily="18" charset="0"/>
              </a:rPr>
              <a:t>Ђ</a:t>
            </a:r>
            <a:r>
              <a:rPr lang="en-GB" sz="2800" dirty="0" smtClean="0">
                <a:ea typeface="Times New Roman" panose="02020603050405020304" pitchFamily="18" charset="0"/>
                <a:cs typeface="Times New Roman" panose="02020603050405020304" pitchFamily="18" charset="0"/>
              </a:rPr>
              <a:t>LANGAN. SHAROITDAN KELIB CHIQIB MODELNI ADEKVATLIKKA TEKSHIRISH MASALAN, QUYIDAGI USULLAR YORDAMIDA BAJARILISHI MUMKIN:</a:t>
            </a:r>
          </a:p>
          <a:p>
            <a:pPr indent="447675" algn="just"/>
            <a:r>
              <a:rPr lang="en-GB" sz="2800" dirty="0" smtClean="0">
                <a:ea typeface="Times New Roman" panose="02020603050405020304" pitchFamily="18" charset="0"/>
                <a:cs typeface="Times New Roman" panose="02020603050405020304" pitchFamily="18" charset="0"/>
              </a:rPr>
              <a:t>-	MODEL YORDAMIDA OLINGAN CHIQISH NATIJALARINI O’TGAN VAQT ORALI</a:t>
            </a:r>
            <a:r>
              <a:rPr lang="ru-RU" sz="2800" dirty="0" smtClean="0">
                <a:ea typeface="Times New Roman" panose="02020603050405020304" pitchFamily="18" charset="0"/>
                <a:cs typeface="Times New Roman" panose="02020603050405020304" pitchFamily="18" charset="0"/>
              </a:rPr>
              <a:t>Ђ</a:t>
            </a:r>
            <a:r>
              <a:rPr lang="en-GB" sz="2800" dirty="0" smtClean="0">
                <a:ea typeface="Times New Roman" panose="02020603050405020304" pitchFamily="18" charset="0"/>
                <a:cs typeface="Times New Roman" panose="02020603050405020304" pitchFamily="18" charset="0"/>
              </a:rPr>
              <a:t>IDA AMALIYOTDA OLINGAN, AGAR ULAR MAVJUD BO’LSA, O’XSHASH NATIJALAR BILAN TAQQOSLAB (AMALIYOT-HAQIQAT MEZONI);</a:t>
            </a:r>
          </a:p>
          <a:p>
            <a:pPr indent="447675" algn="just"/>
            <a:r>
              <a:rPr lang="en-GB" sz="2800" dirty="0" smtClean="0">
                <a:ea typeface="Times New Roman" panose="02020603050405020304" pitchFamily="18" charset="0"/>
                <a:cs typeface="Times New Roman" panose="02020603050405020304" pitchFamily="18" charset="0"/>
              </a:rPr>
              <a:t>-	ADEKVATLIKNI STATISTIK USULLAR BILAN TEKSHIRISH, MASALAN, FISHER, STYUDENT VA HOKAZO MEZONLARI YORDAMIDA. </a:t>
            </a:r>
            <a:endParaRPr lang="ru-RU" sz="2800"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35432563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76274" y="123825"/>
            <a:ext cx="10620375" cy="5419725"/>
          </a:xfrm>
        </p:spPr>
        <p:txBody>
          <a:bodyPr>
            <a:noAutofit/>
          </a:bodyPr>
          <a:lstStyle/>
          <a:p>
            <a:pPr marL="266700" indent="542925" algn="just">
              <a:lnSpc>
                <a:spcPct val="100000"/>
              </a:lnSpc>
              <a:spcAft>
                <a:spcPts val="0"/>
              </a:spcAft>
              <a:buNone/>
            </a:pPr>
            <a:r>
              <a:rPr lang="en-US" sz="2800" dirty="0">
                <a:ea typeface="Times New Roman" panose="02020603050405020304" pitchFamily="18" charset="0"/>
                <a:cs typeface="Times New Roman" panose="02020603050405020304" pitchFamily="18" charset="0"/>
              </a:rPr>
              <a:t>NATIJALAR MOS KELMAGAN TAQDIRDA MODEL TAXRIR QILINIB, TUZATISH KIRITILADI.</a:t>
            </a:r>
          </a:p>
          <a:p>
            <a:pPr marL="0" indent="0" algn="ctr">
              <a:lnSpc>
                <a:spcPct val="100000"/>
              </a:lnSpc>
              <a:spcAft>
                <a:spcPts val="0"/>
              </a:spcAft>
              <a:buNone/>
            </a:pPr>
            <a:endParaRPr lang="en-US" sz="2800" b="1" i="1" dirty="0" smtClean="0">
              <a:ea typeface="Times New Roman" panose="02020603050405020304" pitchFamily="18" charset="0"/>
              <a:cs typeface="Times New Roman" panose="02020603050405020304" pitchFamily="18" charset="0"/>
            </a:endParaRPr>
          </a:p>
          <a:p>
            <a:pPr marL="0" indent="0" algn="ctr">
              <a:lnSpc>
                <a:spcPct val="100000"/>
              </a:lnSpc>
              <a:spcAft>
                <a:spcPts val="0"/>
              </a:spcAft>
              <a:buNone/>
            </a:pPr>
            <a:r>
              <a:rPr lang="uz-Cyrl-UZ" sz="2800" b="1" i="1" dirty="0" smtClean="0">
                <a:ea typeface="Times New Roman" panose="02020603050405020304" pitchFamily="18" charset="0"/>
                <a:cs typeface="Times New Roman" panose="02020603050405020304" pitchFamily="18" charset="0"/>
              </a:rPr>
              <a:t>Echimni </a:t>
            </a:r>
            <a:r>
              <a:rPr lang="uz-Cyrl-UZ" sz="2800" b="1" i="1" dirty="0">
                <a:ea typeface="Times New Roman" panose="02020603050405020304" pitchFamily="18" charset="0"/>
                <a:cs typeface="Times New Roman" panose="02020603050405020304" pitchFamily="18" charset="0"/>
              </a:rPr>
              <a:t>amaliyotda yo’lga qo’yish.</a:t>
            </a:r>
            <a:endParaRPr lang="ru-RU" sz="2800" dirty="0">
              <a:ea typeface="Times New Roman" panose="02020603050405020304" pitchFamily="18" charset="0"/>
              <a:cs typeface="Times New Roman" panose="02020603050405020304" pitchFamily="18" charset="0"/>
            </a:endParaRPr>
          </a:p>
          <a:p>
            <a:pPr indent="0" algn="just">
              <a:lnSpc>
                <a:spcPct val="100000"/>
              </a:lnSpc>
              <a:spcAft>
                <a:spcPts val="0"/>
              </a:spcAft>
              <a:buNone/>
            </a:pPr>
            <a:r>
              <a:rPr lang="uz-Cyrl-UZ" sz="2800" dirty="0">
                <a:ea typeface="Times New Roman" panose="02020603050405020304" pitchFamily="18" charset="0"/>
                <a:cs typeface="Times New Roman" panose="02020603050405020304" pitchFamily="18" charset="0"/>
              </a:rPr>
              <a:t>Matematik model tuzilib, uni adekvatlikka tekshirish va taxrir qilingandan so’ng qo’yilgan masalani yechishga kirishiladi. Yechim natijalari haqida buyurtmachiga habar beriladi. Tajriba ko’rsatishicha, operatsion masalani yaxshi tanlangan matematik model asosida yechishda tadqiqot qilinayotgan tizimni ishlash samaradorligi bo’yicha ancha yutuq olinadi</a:t>
            </a:r>
            <a:r>
              <a:rPr lang="uz-Cyrl-UZ" sz="2800" dirty="0" smtClean="0">
                <a:ea typeface="Times New Roman" panose="02020603050405020304" pitchFamily="18" charset="0"/>
                <a:cs typeface="Times New Roman" panose="02020603050405020304" pitchFamily="18" charset="0"/>
              </a:rPr>
              <a:t>.</a:t>
            </a:r>
            <a:endParaRPr lang="en-US" sz="2800" dirty="0"/>
          </a:p>
        </p:txBody>
      </p:sp>
    </p:spTree>
    <p:extLst>
      <p:ext uri="{BB962C8B-B14F-4D97-AF65-F5344CB8AC3E}">
        <p14:creationId xmlns:p14="http://schemas.microsoft.com/office/powerpoint/2010/main" val="35760602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7370" y="393405"/>
            <a:ext cx="10727472" cy="997245"/>
          </a:xfrm>
        </p:spPr>
        <p:txBody>
          <a:bodyPr>
            <a:noAutofit/>
          </a:bodyPr>
          <a:lstStyle/>
          <a:p>
            <a:pPr algn="ctr"/>
            <a:r>
              <a:rPr lang="en-US" sz="3600" dirty="0" smtClean="0"/>
              <a:t>4</a:t>
            </a:r>
            <a:r>
              <a:rPr lang="en-US" sz="3600" dirty="0"/>
              <a:t>.	</a:t>
            </a:r>
            <a:r>
              <a:rPr lang="en-US" sz="3600" b="1" dirty="0"/>
              <a:t>MATEMATIK MODEL REGRESSIYA TENGLAMASI BILAN BERILGANDA OPTIMAL YECHIMNI ANIQLASH</a:t>
            </a:r>
            <a:endParaRPr lang="ru-RU" sz="3600" dirty="0"/>
          </a:p>
        </p:txBody>
      </p:sp>
      <p:sp>
        <p:nvSpPr>
          <p:cNvPr id="3" name="Объект 2"/>
          <p:cNvSpPr>
            <a:spLocks noGrp="1"/>
          </p:cNvSpPr>
          <p:nvPr>
            <p:ph sz="quarter" idx="13"/>
          </p:nvPr>
        </p:nvSpPr>
        <p:spPr>
          <a:xfrm>
            <a:off x="390525" y="1390650"/>
            <a:ext cx="11144250" cy="4149319"/>
          </a:xfrm>
        </p:spPr>
        <p:txBody>
          <a:bodyPr>
            <a:noAutofit/>
          </a:bodyPr>
          <a:lstStyle/>
          <a:p>
            <a:pPr marL="0" indent="0" algn="just">
              <a:lnSpc>
                <a:spcPct val="100000"/>
              </a:lnSpc>
              <a:spcBef>
                <a:spcPts val="0"/>
              </a:spcBef>
              <a:buNone/>
            </a:pPr>
            <a:r>
              <a:rPr lang="en-US" sz="2600" dirty="0" err="1"/>
              <a:t>Regressiya</a:t>
            </a:r>
            <a:r>
              <a:rPr lang="en-US" sz="2600" dirty="0"/>
              <a:t> </a:t>
            </a:r>
            <a:r>
              <a:rPr lang="en-US" sz="2600" dirty="0" err="1"/>
              <a:t>tenglamalari</a:t>
            </a:r>
            <a:r>
              <a:rPr lang="en-US" sz="2600" dirty="0"/>
              <a:t> </a:t>
            </a:r>
            <a:r>
              <a:rPr lang="en-US" sz="2600" dirty="0" err="1"/>
              <a:t>bilan</a:t>
            </a:r>
            <a:r>
              <a:rPr lang="en-US" sz="2600" dirty="0"/>
              <a:t> </a:t>
            </a:r>
            <a:r>
              <a:rPr lang="en-US" sz="2600" dirty="0" err="1"/>
              <a:t>yozilgan</a:t>
            </a:r>
            <a:r>
              <a:rPr lang="en-US" sz="2600" dirty="0"/>
              <a:t> </a:t>
            </a:r>
            <a:r>
              <a:rPr lang="en-US" sz="2600" dirty="0" err="1"/>
              <a:t>matematik</a:t>
            </a:r>
            <a:r>
              <a:rPr lang="en-US" sz="2600" dirty="0"/>
              <a:t> </a:t>
            </a:r>
            <a:r>
              <a:rPr lang="en-US" sz="2600" dirty="0" err="1"/>
              <a:t>modellarning</a:t>
            </a:r>
            <a:r>
              <a:rPr lang="en-US" sz="2600" dirty="0"/>
              <a:t> </a:t>
            </a:r>
            <a:r>
              <a:rPr lang="en-US" sz="2600" dirty="0" err="1"/>
              <a:t>turlari</a:t>
            </a:r>
            <a:endParaRPr lang="en-US" sz="2600" dirty="0"/>
          </a:p>
          <a:p>
            <a:pPr marL="0" indent="0" algn="just">
              <a:lnSpc>
                <a:spcPct val="100000"/>
              </a:lnSpc>
              <a:spcBef>
                <a:spcPts val="0"/>
              </a:spcBef>
              <a:buNone/>
            </a:pPr>
            <a:r>
              <a:rPr lang="en-US" sz="2600" dirty="0" err="1"/>
              <a:t>Statistik</a:t>
            </a:r>
            <a:r>
              <a:rPr lang="en-US" sz="2600" dirty="0"/>
              <a:t> </a:t>
            </a:r>
            <a:r>
              <a:rPr lang="en-US" sz="2600" dirty="0" err="1"/>
              <a:t>usullar</a:t>
            </a:r>
            <a:r>
              <a:rPr lang="en-US" sz="2600" dirty="0"/>
              <a:t> </a:t>
            </a:r>
            <a:r>
              <a:rPr lang="en-US" sz="2600" dirty="0" err="1"/>
              <a:t>ishlatilganda</a:t>
            </a:r>
            <a:r>
              <a:rPr lang="en-US" sz="2600" dirty="0"/>
              <a:t> </a:t>
            </a:r>
            <a:r>
              <a:rPr lang="en-US" sz="2600" dirty="0" err="1"/>
              <a:t>matematik</a:t>
            </a:r>
            <a:r>
              <a:rPr lang="en-US" sz="2600" dirty="0"/>
              <a:t> </a:t>
            </a:r>
            <a:r>
              <a:rPr lang="en-US" sz="2600" dirty="0" err="1"/>
              <a:t>modellar</a:t>
            </a:r>
            <a:r>
              <a:rPr lang="en-US" sz="2600" dirty="0"/>
              <a:t> </a:t>
            </a:r>
            <a:r>
              <a:rPr lang="en-US" sz="2600" dirty="0" err="1"/>
              <a:t>ko’pincha</a:t>
            </a:r>
            <a:r>
              <a:rPr lang="en-US" sz="2600" dirty="0"/>
              <a:t> </a:t>
            </a:r>
            <a:r>
              <a:rPr lang="en-US" sz="2600" dirty="0" err="1"/>
              <a:t>regressiya</a:t>
            </a:r>
            <a:r>
              <a:rPr lang="en-US" sz="2600" dirty="0"/>
              <a:t> </a:t>
            </a:r>
            <a:r>
              <a:rPr lang="en-US" sz="2600" dirty="0" err="1"/>
              <a:t>tenglamalari</a:t>
            </a:r>
            <a:r>
              <a:rPr lang="en-US" sz="2600" dirty="0"/>
              <a:t> deb </a:t>
            </a:r>
            <a:r>
              <a:rPr lang="en-US" sz="2600" dirty="0" err="1"/>
              <a:t>ataluvchi</a:t>
            </a:r>
            <a:r>
              <a:rPr lang="en-US" sz="2600" dirty="0"/>
              <a:t> </a:t>
            </a:r>
            <a:r>
              <a:rPr lang="en-US" sz="2600" dirty="0" err="1"/>
              <a:t>quyidagi</a:t>
            </a:r>
            <a:r>
              <a:rPr lang="en-US" sz="2600" dirty="0"/>
              <a:t> </a:t>
            </a:r>
            <a:r>
              <a:rPr lang="en-US" sz="2600" dirty="0" err="1"/>
              <a:t>bo</a:t>
            </a:r>
            <a:r>
              <a:rPr lang="ru-RU" sz="2600" dirty="0"/>
              <a:t>ђ</a:t>
            </a:r>
            <a:r>
              <a:rPr lang="en-US" sz="2600" dirty="0" err="1"/>
              <a:t>lanishlar</a:t>
            </a:r>
            <a:r>
              <a:rPr lang="en-US" sz="2600" dirty="0"/>
              <a:t> </a:t>
            </a:r>
            <a:r>
              <a:rPr lang="en-US" sz="2600" dirty="0" err="1"/>
              <a:t>ko’rinishida</a:t>
            </a:r>
            <a:r>
              <a:rPr lang="en-US" sz="2600" dirty="0"/>
              <a:t> </a:t>
            </a:r>
            <a:r>
              <a:rPr lang="en-US" sz="2600" dirty="0" err="1"/>
              <a:t>tasvirlanadi</a:t>
            </a:r>
            <a:r>
              <a:rPr lang="en-US" sz="2600" dirty="0"/>
              <a:t> [7].</a:t>
            </a:r>
          </a:p>
          <a:p>
            <a:pPr marL="0" indent="0" algn="just">
              <a:lnSpc>
                <a:spcPct val="100000"/>
              </a:lnSpc>
              <a:spcBef>
                <a:spcPts val="0"/>
              </a:spcBef>
              <a:buNone/>
            </a:pPr>
            <a:r>
              <a:rPr lang="en-US" sz="2600" dirty="0" err="1"/>
              <a:t>Ko’p</a:t>
            </a:r>
            <a:r>
              <a:rPr lang="en-US" sz="2600" dirty="0"/>
              <a:t> </a:t>
            </a:r>
            <a:r>
              <a:rPr lang="en-US" sz="2600" dirty="0" err="1"/>
              <a:t>omilli</a:t>
            </a:r>
            <a:r>
              <a:rPr lang="en-US" sz="2600" dirty="0"/>
              <a:t> </a:t>
            </a:r>
            <a:r>
              <a:rPr lang="en-US" sz="2600" dirty="0" err="1"/>
              <a:t>chiziqli</a:t>
            </a:r>
            <a:r>
              <a:rPr lang="en-US" sz="2600" dirty="0"/>
              <a:t> model</a:t>
            </a:r>
          </a:p>
          <a:p>
            <a:pPr marL="0" indent="0" algn="just">
              <a:lnSpc>
                <a:spcPct val="100000"/>
              </a:lnSpc>
              <a:spcBef>
                <a:spcPts val="0"/>
              </a:spcBef>
              <a:buNone/>
            </a:pPr>
            <a:endParaRPr lang="en-US" sz="2600" dirty="0" smtClean="0"/>
          </a:p>
          <a:p>
            <a:pPr marL="0" indent="0" algn="just">
              <a:lnSpc>
                <a:spcPct val="100000"/>
              </a:lnSpc>
              <a:spcBef>
                <a:spcPts val="0"/>
              </a:spcBef>
              <a:buNone/>
            </a:pPr>
            <a:r>
              <a:rPr lang="en-US" sz="2600" dirty="0" err="1" smtClean="0"/>
              <a:t>bu</a:t>
            </a:r>
            <a:r>
              <a:rPr lang="en-US" sz="2600" dirty="0" smtClean="0"/>
              <a:t> </a:t>
            </a:r>
            <a:r>
              <a:rPr lang="en-US" sz="2600" dirty="0" err="1"/>
              <a:t>yerda</a:t>
            </a:r>
            <a:r>
              <a:rPr lang="en-US" sz="2600" dirty="0"/>
              <a:t>:  - </a:t>
            </a:r>
            <a:r>
              <a:rPr lang="en-US" sz="2600" dirty="0" err="1"/>
              <a:t>otklik</a:t>
            </a:r>
            <a:r>
              <a:rPr lang="en-US" sz="2600" dirty="0"/>
              <a:t> </a:t>
            </a:r>
            <a:r>
              <a:rPr lang="en-US" sz="2600" dirty="0" err="1"/>
              <a:t>funktsiyasi</a:t>
            </a:r>
            <a:r>
              <a:rPr lang="en-US" sz="2600" dirty="0"/>
              <a:t>, </a:t>
            </a:r>
            <a:r>
              <a:rPr lang="en-US" sz="2600" dirty="0" err="1"/>
              <a:t>optimallash</a:t>
            </a:r>
            <a:r>
              <a:rPr lang="en-US" sz="2600" dirty="0"/>
              <a:t> </a:t>
            </a:r>
            <a:r>
              <a:rPr lang="en-US" sz="2600" dirty="0" err="1"/>
              <a:t>parametri</a:t>
            </a:r>
            <a:r>
              <a:rPr lang="en-US" sz="2600" dirty="0"/>
              <a:t> (</a:t>
            </a:r>
            <a:r>
              <a:rPr lang="en-US" sz="2600" dirty="0" err="1"/>
              <a:t>tajriba</a:t>
            </a:r>
            <a:r>
              <a:rPr lang="en-US" sz="2600" dirty="0"/>
              <a:t> </a:t>
            </a:r>
            <a:r>
              <a:rPr lang="en-US" sz="2600" dirty="0" err="1"/>
              <a:t>ma’lumotlariga</a:t>
            </a:r>
            <a:r>
              <a:rPr lang="en-US" sz="2600" dirty="0"/>
              <a:t> </a:t>
            </a:r>
            <a:r>
              <a:rPr lang="en-US" sz="2600" dirty="0" err="1"/>
              <a:t>ishlov</a:t>
            </a:r>
            <a:r>
              <a:rPr lang="en-US" sz="2600" dirty="0"/>
              <a:t> </a:t>
            </a:r>
            <a:r>
              <a:rPr lang="en-US" sz="2600" dirty="0" err="1"/>
              <a:t>berish</a:t>
            </a:r>
            <a:r>
              <a:rPr lang="en-US" sz="2600" dirty="0"/>
              <a:t> </a:t>
            </a:r>
            <a:r>
              <a:rPr lang="en-US" sz="2600" dirty="0" err="1"/>
              <a:t>asosida</a:t>
            </a:r>
            <a:r>
              <a:rPr lang="en-US" sz="2600" dirty="0"/>
              <a:t> </a:t>
            </a:r>
            <a:r>
              <a:rPr lang="en-US" sz="2600" dirty="0" err="1"/>
              <a:t>olinadigan</a:t>
            </a:r>
            <a:r>
              <a:rPr lang="en-US" sz="2600" dirty="0"/>
              <a:t> </a:t>
            </a:r>
            <a:r>
              <a:rPr lang="en-US" sz="2600" dirty="0" err="1"/>
              <a:t>hisoblangan</a:t>
            </a:r>
            <a:r>
              <a:rPr lang="en-US" sz="2600" dirty="0"/>
              <a:t> </a:t>
            </a:r>
            <a:r>
              <a:rPr lang="en-US" sz="2600" dirty="0" err="1"/>
              <a:t>qiymat</a:t>
            </a:r>
            <a:r>
              <a:rPr lang="en-US" sz="2600" dirty="0"/>
              <a:t>);  </a:t>
            </a:r>
          </a:p>
          <a:p>
            <a:pPr marL="0" indent="0" algn="just">
              <a:lnSpc>
                <a:spcPct val="100000"/>
              </a:lnSpc>
              <a:spcBef>
                <a:spcPts val="0"/>
              </a:spcBef>
              <a:buNone/>
            </a:pPr>
            <a:r>
              <a:rPr lang="en-US" sz="2600" dirty="0"/>
              <a:t>x</a:t>
            </a:r>
            <a:r>
              <a:rPr lang="en-US" sz="2600" baseline="-25000" dirty="0"/>
              <a:t>i</a:t>
            </a:r>
            <a:r>
              <a:rPr lang="en-US" sz="2600" dirty="0"/>
              <a:t>  - </a:t>
            </a:r>
            <a:r>
              <a:rPr lang="en-US" sz="2600" dirty="0" err="1"/>
              <a:t>otklik</a:t>
            </a:r>
            <a:r>
              <a:rPr lang="en-US" sz="2600" dirty="0"/>
              <a:t> </a:t>
            </a:r>
            <a:r>
              <a:rPr lang="en-US" sz="2600" dirty="0" err="1"/>
              <a:t>funktsiyasiga</a:t>
            </a:r>
            <a:r>
              <a:rPr lang="en-US" sz="2600" dirty="0"/>
              <a:t> </a:t>
            </a:r>
            <a:r>
              <a:rPr lang="en-US" sz="2600" dirty="0" err="1"/>
              <a:t>ta’sir</a:t>
            </a:r>
            <a:r>
              <a:rPr lang="en-US" sz="2600" dirty="0"/>
              <a:t> </a:t>
            </a:r>
            <a:r>
              <a:rPr lang="en-US" sz="2600" dirty="0" err="1"/>
              <a:t>ko’rsatuvchi</a:t>
            </a:r>
            <a:r>
              <a:rPr lang="en-US" sz="2600" dirty="0"/>
              <a:t> </a:t>
            </a:r>
            <a:r>
              <a:rPr lang="en-US" sz="2600" dirty="0" err="1"/>
              <a:t>omillar</a:t>
            </a:r>
            <a:r>
              <a:rPr lang="en-US" sz="2600" dirty="0"/>
              <a:t>;</a:t>
            </a:r>
          </a:p>
          <a:p>
            <a:pPr marL="0" indent="0" algn="just">
              <a:lnSpc>
                <a:spcPct val="100000"/>
              </a:lnSpc>
              <a:spcBef>
                <a:spcPts val="0"/>
              </a:spcBef>
              <a:buNone/>
            </a:pPr>
            <a:r>
              <a:rPr lang="en-US" sz="2600" dirty="0"/>
              <a:t>B</a:t>
            </a:r>
            <a:r>
              <a:rPr lang="en-US" sz="2600" baseline="-25000" dirty="0"/>
              <a:t>i</a:t>
            </a:r>
            <a:r>
              <a:rPr lang="en-US" sz="2600" dirty="0"/>
              <a:t> - </a:t>
            </a:r>
            <a:r>
              <a:rPr lang="en-US" sz="2600" dirty="0" err="1"/>
              <a:t>omillardagi</a:t>
            </a:r>
            <a:r>
              <a:rPr lang="en-US" sz="2600" dirty="0"/>
              <a:t> </a:t>
            </a:r>
            <a:r>
              <a:rPr lang="en-US" sz="2600" dirty="0" err="1"/>
              <a:t>koeffitsientlar</a:t>
            </a:r>
            <a:r>
              <a:rPr lang="en-US" sz="2600" dirty="0" smtClean="0"/>
              <a:t>.</a:t>
            </a:r>
            <a:endParaRPr lang="en-US" sz="2600" dirty="0" smtClean="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039478953"/>
              </p:ext>
            </p:extLst>
          </p:nvPr>
        </p:nvGraphicFramePr>
        <p:xfrm>
          <a:off x="4207808" y="3142633"/>
          <a:ext cx="4536706" cy="829291"/>
        </p:xfrm>
        <a:graphic>
          <a:graphicData uri="http://schemas.openxmlformats.org/presentationml/2006/ole">
            <mc:AlternateContent xmlns:mc="http://schemas.openxmlformats.org/markup-compatibility/2006">
              <mc:Choice xmlns:v="urn:schemas-microsoft-com:vml" Requires="v">
                <p:oleObj spid="_x0000_s63500" name="Уравнение" r:id="rId3" imgW="2362200" imgH="431800" progId="Equation.3">
                  <p:embed/>
                </p:oleObj>
              </mc:Choice>
              <mc:Fallback>
                <p:oleObj name="Уравнение" r:id="rId3" imgW="2362200" imgH="4318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07808" y="3142633"/>
                        <a:ext cx="4536706" cy="829291"/>
                      </a:xfrm>
                      <a:prstGeom prst="rect">
                        <a:avLst/>
                      </a:prstGeom>
                      <a:noFill/>
                    </p:spPr>
                  </p:pic>
                </p:oleObj>
              </mc:Fallback>
            </mc:AlternateContent>
          </a:graphicData>
        </a:graphic>
      </p:graphicFrame>
      <p:sp>
        <p:nvSpPr>
          <p:cNvPr id="9" name="Rectangle 7"/>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1538400942"/>
              </p:ext>
            </p:extLst>
          </p:nvPr>
        </p:nvGraphicFramePr>
        <p:xfrm>
          <a:off x="2238375" y="3790949"/>
          <a:ext cx="352426" cy="480581"/>
        </p:xfrm>
        <a:graphic>
          <a:graphicData uri="http://schemas.openxmlformats.org/presentationml/2006/ole">
            <mc:AlternateContent xmlns:mc="http://schemas.openxmlformats.org/markup-compatibility/2006">
              <mc:Choice xmlns:v="urn:schemas-microsoft-com:vml" Requires="v">
                <p:oleObj spid="_x0000_s63501" name="Уравнение" r:id="rId5" imgW="139639" imgH="190417" progId="Equation.3">
                  <p:embed/>
                </p:oleObj>
              </mc:Choice>
              <mc:Fallback>
                <p:oleObj name="Уравнение" r:id="rId5" imgW="139639" imgH="190417"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38375" y="3790949"/>
                        <a:ext cx="352426" cy="480581"/>
                      </a:xfrm>
                      <a:prstGeom prst="rect">
                        <a:avLst/>
                      </a:prstGeom>
                      <a:noFill/>
                    </p:spPr>
                  </p:pic>
                </p:oleObj>
              </mc:Fallback>
            </mc:AlternateContent>
          </a:graphicData>
        </a:graphic>
      </p:graphicFrame>
    </p:spTree>
    <p:extLst>
      <p:ext uri="{BB962C8B-B14F-4D97-AF65-F5344CB8AC3E}">
        <p14:creationId xmlns:p14="http://schemas.microsoft.com/office/powerpoint/2010/main" val="23479531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123825"/>
            <a:ext cx="10925174" cy="5419725"/>
          </a:xfrm>
        </p:spPr>
        <p:txBody>
          <a:bodyPr>
            <a:noAutofit/>
          </a:bodyPr>
          <a:lstStyle/>
          <a:p>
            <a:pPr marL="0" indent="0" algn="ctr">
              <a:lnSpc>
                <a:spcPct val="100000"/>
              </a:lnSpc>
              <a:spcBef>
                <a:spcPts val="0"/>
              </a:spcBef>
              <a:buNone/>
            </a:pPr>
            <a:r>
              <a:rPr lang="en-US" sz="2800" dirty="0" err="1"/>
              <a:t>Ko’p</a:t>
            </a:r>
            <a:r>
              <a:rPr lang="en-US" sz="2800" dirty="0"/>
              <a:t> </a:t>
            </a:r>
            <a:r>
              <a:rPr lang="en-US" sz="2800" dirty="0" err="1"/>
              <a:t>omilli</a:t>
            </a:r>
            <a:r>
              <a:rPr lang="en-US" sz="2800" dirty="0"/>
              <a:t> </a:t>
            </a:r>
            <a:r>
              <a:rPr lang="en-US" sz="2800" dirty="0" err="1"/>
              <a:t>kvadratik</a:t>
            </a:r>
            <a:r>
              <a:rPr lang="en-US" sz="2800" dirty="0"/>
              <a:t> model</a:t>
            </a:r>
          </a:p>
          <a:p>
            <a:pPr marL="0" indent="0" algn="ctr">
              <a:lnSpc>
                <a:spcPct val="100000"/>
              </a:lnSpc>
              <a:spcBef>
                <a:spcPts val="0"/>
              </a:spcBef>
              <a:buNone/>
            </a:pPr>
            <a:endParaRPr lang="en-US" sz="2800" dirty="0"/>
          </a:p>
          <a:p>
            <a:pPr marL="0" indent="0" algn="ctr">
              <a:lnSpc>
                <a:spcPct val="100000"/>
              </a:lnSpc>
              <a:spcBef>
                <a:spcPts val="0"/>
              </a:spcBef>
              <a:buNone/>
            </a:pPr>
            <a:endParaRPr lang="en-US" sz="2800" dirty="0" smtClean="0"/>
          </a:p>
          <a:p>
            <a:pPr marL="0" indent="0" algn="ctr">
              <a:lnSpc>
                <a:spcPct val="100000"/>
              </a:lnSpc>
              <a:spcBef>
                <a:spcPts val="0"/>
              </a:spcBef>
              <a:buNone/>
            </a:pPr>
            <a:endParaRPr lang="en-US" sz="2800" dirty="0"/>
          </a:p>
          <a:p>
            <a:pPr marL="0" indent="0" algn="ctr">
              <a:lnSpc>
                <a:spcPct val="100000"/>
              </a:lnSpc>
              <a:spcBef>
                <a:spcPts val="0"/>
              </a:spcBef>
              <a:buNone/>
            </a:pPr>
            <a:r>
              <a:rPr lang="en-US" sz="2800" dirty="0" err="1"/>
              <a:t>Ko’p</a:t>
            </a:r>
            <a:r>
              <a:rPr lang="en-US" sz="2800" dirty="0"/>
              <a:t> </a:t>
            </a:r>
            <a:r>
              <a:rPr lang="en-US" sz="2800" dirty="0" err="1"/>
              <a:t>omilli</a:t>
            </a:r>
            <a:r>
              <a:rPr lang="en-US" sz="2800" dirty="0"/>
              <a:t> </a:t>
            </a:r>
            <a:r>
              <a:rPr lang="en-US" sz="2800" dirty="0" err="1"/>
              <a:t>ko’rsatkichli</a:t>
            </a:r>
            <a:r>
              <a:rPr lang="en-US" sz="2800" dirty="0"/>
              <a:t> model</a:t>
            </a:r>
          </a:p>
          <a:p>
            <a:pPr marL="0" indent="0" algn="ctr">
              <a:lnSpc>
                <a:spcPct val="100000"/>
              </a:lnSpc>
              <a:spcBef>
                <a:spcPts val="0"/>
              </a:spcBef>
              <a:buNone/>
            </a:pPr>
            <a:endParaRPr lang="en-US" sz="2800" dirty="0" smtClean="0"/>
          </a:p>
          <a:p>
            <a:pPr marL="0" indent="0" algn="ctr">
              <a:lnSpc>
                <a:spcPct val="100000"/>
              </a:lnSpc>
              <a:spcBef>
                <a:spcPts val="0"/>
              </a:spcBef>
              <a:buNone/>
            </a:pPr>
            <a:endParaRPr lang="en-US" sz="2800" dirty="0"/>
          </a:p>
          <a:p>
            <a:pPr marL="0" indent="0" algn="ctr">
              <a:lnSpc>
                <a:spcPct val="100000"/>
              </a:lnSpc>
              <a:spcBef>
                <a:spcPts val="0"/>
              </a:spcBef>
              <a:buNone/>
            </a:pPr>
            <a:r>
              <a:rPr lang="en-US" sz="2800" dirty="0"/>
              <a:t> </a:t>
            </a:r>
          </a:p>
          <a:p>
            <a:pPr marL="0" indent="0" algn="ctr">
              <a:lnSpc>
                <a:spcPct val="100000"/>
              </a:lnSpc>
              <a:spcBef>
                <a:spcPts val="0"/>
              </a:spcBef>
              <a:buNone/>
            </a:pPr>
            <a:r>
              <a:rPr lang="en-US" sz="2800" dirty="0" err="1"/>
              <a:t>Ko’p</a:t>
            </a:r>
            <a:r>
              <a:rPr lang="en-US" sz="2800" dirty="0"/>
              <a:t> </a:t>
            </a:r>
            <a:r>
              <a:rPr lang="en-US" sz="2800" dirty="0" err="1"/>
              <a:t>omilli</a:t>
            </a:r>
            <a:r>
              <a:rPr lang="en-US" sz="2800" dirty="0"/>
              <a:t> </a:t>
            </a:r>
            <a:r>
              <a:rPr lang="en-US" sz="2800" dirty="0" err="1"/>
              <a:t>darajali</a:t>
            </a:r>
            <a:r>
              <a:rPr lang="en-US" sz="2800" dirty="0"/>
              <a:t> model</a:t>
            </a:r>
          </a:p>
          <a:p>
            <a:pPr marL="0" indent="0" algn="ctr">
              <a:lnSpc>
                <a:spcPct val="100000"/>
              </a:lnSpc>
              <a:spcBef>
                <a:spcPts val="0"/>
              </a:spcBef>
              <a:buNone/>
            </a:pPr>
            <a:endParaRPr lang="en-US" sz="2800" dirty="0"/>
          </a:p>
          <a:p>
            <a:pPr marL="0" indent="0" algn="ctr">
              <a:lnSpc>
                <a:spcPct val="100000"/>
              </a:lnSpc>
              <a:spcBef>
                <a:spcPts val="0"/>
              </a:spcBef>
              <a:buNone/>
            </a:pPr>
            <a:r>
              <a:rPr lang="en-US" sz="2800" dirty="0"/>
              <a:t> </a:t>
            </a:r>
          </a:p>
          <a:p>
            <a:pPr marL="0" indent="0" algn="ctr">
              <a:lnSpc>
                <a:spcPct val="100000"/>
              </a:lnSpc>
              <a:spcBef>
                <a:spcPts val="0"/>
              </a:spcBef>
              <a:buNone/>
            </a:pPr>
            <a:endParaRPr lang="en-US" sz="2800" dirty="0"/>
          </a:p>
        </p:txBody>
      </p:sp>
      <p:sp>
        <p:nvSpPr>
          <p:cNvPr id="9"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3496096869"/>
              </p:ext>
            </p:extLst>
          </p:nvPr>
        </p:nvGraphicFramePr>
        <p:xfrm>
          <a:off x="2717800" y="727074"/>
          <a:ext cx="6137731" cy="1263651"/>
        </p:xfrm>
        <a:graphic>
          <a:graphicData uri="http://schemas.openxmlformats.org/presentationml/2006/ole">
            <mc:AlternateContent xmlns:mc="http://schemas.openxmlformats.org/markup-compatibility/2006">
              <mc:Choice xmlns:v="urn:schemas-microsoft-com:vml" Requires="v">
                <p:oleObj spid="_x0000_s64531" name="Уравнение" r:id="rId3" imgW="2159000" imgH="444500" progId="Equation.3">
                  <p:embed/>
                </p:oleObj>
              </mc:Choice>
              <mc:Fallback>
                <p:oleObj name="Уравнение" r:id="rId3" imgW="2159000" imgH="444500" progId="Equation.3">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17800" y="727074"/>
                        <a:ext cx="6137731" cy="1263651"/>
                      </a:xfrm>
                      <a:prstGeom prst="rect">
                        <a:avLst/>
                      </a:prstGeom>
                      <a:noFill/>
                    </p:spPr>
                  </p:pic>
                </p:oleObj>
              </mc:Fallback>
            </mc:AlternateContent>
          </a:graphicData>
        </a:graphic>
      </p:graphicFrame>
      <p:sp>
        <p:nvSpPr>
          <p:cNvPr id="11" name="Rectangle 10"/>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314928783"/>
              </p:ext>
            </p:extLst>
          </p:nvPr>
        </p:nvGraphicFramePr>
        <p:xfrm>
          <a:off x="2962275" y="2605233"/>
          <a:ext cx="5124450" cy="901523"/>
        </p:xfrm>
        <a:graphic>
          <a:graphicData uri="http://schemas.openxmlformats.org/presentationml/2006/ole">
            <mc:AlternateContent xmlns:mc="http://schemas.openxmlformats.org/markup-compatibility/2006">
              <mc:Choice xmlns:v="urn:schemas-microsoft-com:vml" Requires="v">
                <p:oleObj spid="_x0000_s64532" name="Уравнение" r:id="rId5" imgW="1371600" imgH="241300" progId="Equation.3">
                  <p:embed/>
                </p:oleObj>
              </mc:Choice>
              <mc:Fallback>
                <p:oleObj name="Уравнение" r:id="rId5" imgW="1371600" imgH="241300" progId="Equation.3">
                  <p:embed/>
                  <p:pic>
                    <p:nvPicPr>
                      <p:cNvPr id="0" name="Object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62275" y="2605233"/>
                        <a:ext cx="5124450" cy="901523"/>
                      </a:xfrm>
                      <a:prstGeom prst="rect">
                        <a:avLst/>
                      </a:prstGeom>
                      <a:noFill/>
                    </p:spPr>
                  </p:pic>
                </p:oleObj>
              </mc:Fallback>
            </mc:AlternateContent>
          </a:graphicData>
        </a:graphic>
      </p:graphicFrame>
      <p:sp>
        <p:nvSpPr>
          <p:cNvPr id="13" name="Rectangle 1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1475895610"/>
              </p:ext>
            </p:extLst>
          </p:nvPr>
        </p:nvGraphicFramePr>
        <p:xfrm>
          <a:off x="2819399" y="4398153"/>
          <a:ext cx="6171121" cy="869172"/>
        </p:xfrm>
        <a:graphic>
          <a:graphicData uri="http://schemas.openxmlformats.org/presentationml/2006/ole">
            <mc:AlternateContent xmlns:mc="http://schemas.openxmlformats.org/markup-compatibility/2006">
              <mc:Choice xmlns:v="urn:schemas-microsoft-com:vml" Requires="v">
                <p:oleObj spid="_x0000_s64533" name="Уравнение" r:id="rId7" imgW="1803400" imgH="254000" progId="Equation.3">
                  <p:embed/>
                </p:oleObj>
              </mc:Choice>
              <mc:Fallback>
                <p:oleObj name="Уравнение" r:id="rId7" imgW="1803400" imgH="254000" progId="Equation.3">
                  <p:embed/>
                  <p:pic>
                    <p:nvPicPr>
                      <p:cNvPr id="0" name="Object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19399" y="4398153"/>
                        <a:ext cx="6171121" cy="869172"/>
                      </a:xfrm>
                      <a:prstGeom prst="rect">
                        <a:avLst/>
                      </a:prstGeom>
                      <a:noFill/>
                    </p:spPr>
                  </p:pic>
                </p:oleObj>
              </mc:Fallback>
            </mc:AlternateContent>
          </a:graphicData>
        </a:graphic>
      </p:graphicFrame>
    </p:spTree>
    <p:extLst>
      <p:ext uri="{BB962C8B-B14F-4D97-AF65-F5344CB8AC3E}">
        <p14:creationId xmlns:p14="http://schemas.microsoft.com/office/powerpoint/2010/main" val="1979414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ChangeAspect="1"/>
          </p:cNvGraphicFramePr>
          <p:nvPr>
            <p:extLst>
              <p:ext uri="{D42A27DB-BD31-4B8C-83A1-F6EECF244321}">
                <p14:modId xmlns:p14="http://schemas.microsoft.com/office/powerpoint/2010/main" val="769251207"/>
              </p:ext>
            </p:extLst>
          </p:nvPr>
        </p:nvGraphicFramePr>
        <p:xfrm>
          <a:off x="4168775" y="926297"/>
          <a:ext cx="2510313" cy="1431808"/>
        </p:xfrm>
        <a:graphic>
          <a:graphicData uri="http://schemas.openxmlformats.org/presentationml/2006/ole">
            <mc:AlternateContent xmlns:mc="http://schemas.openxmlformats.org/markup-compatibility/2006">
              <mc:Choice xmlns:v="urn:schemas-microsoft-com:vml" Requires="v">
                <p:oleObj spid="_x0000_s65549" name="Уравнение" r:id="rId3" imgW="1091726" imgH="622030" progId="Equation.3">
                  <p:embed/>
                </p:oleObj>
              </mc:Choice>
              <mc:Fallback>
                <p:oleObj name="Уравнение" r:id="rId3" imgW="1091726" imgH="622030"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68775" y="926297"/>
                        <a:ext cx="2510313" cy="1431808"/>
                      </a:xfrm>
                      <a:prstGeom prst="rect">
                        <a:avLst/>
                      </a:prstGeom>
                      <a:noFill/>
                    </p:spPr>
                  </p:pic>
                </p:oleObj>
              </mc:Fallback>
            </mc:AlternateContent>
          </a:graphicData>
        </a:graphic>
      </p:graphicFrame>
      <p:graphicFrame>
        <p:nvGraphicFramePr>
          <p:cNvPr id="4" name="Объект 3"/>
          <p:cNvGraphicFramePr>
            <a:graphicFrameLocks noChangeAspect="1"/>
          </p:cNvGraphicFramePr>
          <p:nvPr>
            <p:extLst>
              <p:ext uri="{D42A27DB-BD31-4B8C-83A1-F6EECF244321}">
                <p14:modId xmlns:p14="http://schemas.microsoft.com/office/powerpoint/2010/main" val="2281998786"/>
              </p:ext>
            </p:extLst>
          </p:nvPr>
        </p:nvGraphicFramePr>
        <p:xfrm>
          <a:off x="3968749" y="2794078"/>
          <a:ext cx="3246061" cy="1021908"/>
        </p:xfrm>
        <a:graphic>
          <a:graphicData uri="http://schemas.openxmlformats.org/presentationml/2006/ole">
            <mc:AlternateContent xmlns:mc="http://schemas.openxmlformats.org/markup-compatibility/2006">
              <mc:Choice xmlns:v="urn:schemas-microsoft-com:vml" Requires="v">
                <p:oleObj spid="_x0000_s65550" name="Уравнение" r:id="rId5" imgW="1371600" imgH="431800" progId="Equation.3">
                  <p:embed/>
                </p:oleObj>
              </mc:Choice>
              <mc:Fallback>
                <p:oleObj name="Уравнение" r:id="rId5" imgW="1371600" imgH="431800" progId="Equation.3">
                  <p:embed/>
                  <p:pic>
                    <p:nvPicPr>
                      <p:cNvPr id="0"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68749" y="2794078"/>
                        <a:ext cx="3246061" cy="1021908"/>
                      </a:xfrm>
                      <a:prstGeom prst="rect">
                        <a:avLst/>
                      </a:prstGeom>
                      <a:noFill/>
                    </p:spPr>
                  </p:pic>
                </p:oleObj>
              </mc:Fallback>
            </mc:AlternateContent>
          </a:graphicData>
        </a:graphic>
      </p:graphicFrame>
      <p:graphicFrame>
        <p:nvGraphicFramePr>
          <p:cNvPr id="5" name="Объект 4"/>
          <p:cNvGraphicFramePr>
            <a:graphicFrameLocks noChangeAspect="1"/>
          </p:cNvGraphicFramePr>
          <p:nvPr>
            <p:extLst>
              <p:ext uri="{D42A27DB-BD31-4B8C-83A1-F6EECF244321}">
                <p14:modId xmlns:p14="http://schemas.microsoft.com/office/powerpoint/2010/main" val="1285172783"/>
              </p:ext>
            </p:extLst>
          </p:nvPr>
        </p:nvGraphicFramePr>
        <p:xfrm>
          <a:off x="3693309" y="4299405"/>
          <a:ext cx="4828074" cy="948870"/>
        </p:xfrm>
        <a:graphic>
          <a:graphicData uri="http://schemas.openxmlformats.org/presentationml/2006/ole">
            <mc:AlternateContent xmlns:mc="http://schemas.openxmlformats.org/markup-compatibility/2006">
              <mc:Choice xmlns:v="urn:schemas-microsoft-com:vml" Requires="v">
                <p:oleObj spid="_x0000_s65551" name="Уравнение" r:id="rId7" imgW="2197100" imgH="431800" progId="Equation.3">
                  <p:embed/>
                </p:oleObj>
              </mc:Choice>
              <mc:Fallback>
                <p:oleObj name="Уравнение" r:id="rId7" imgW="2197100" imgH="431800" progId="Equation.3">
                  <p:embed/>
                  <p:pic>
                    <p:nvPicPr>
                      <p:cNvPr id="0" name="Object 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693309" y="4299405"/>
                        <a:ext cx="4828074" cy="948870"/>
                      </a:xfrm>
                      <a:prstGeom prst="rect">
                        <a:avLst/>
                      </a:prstGeom>
                      <a:noFill/>
                    </p:spPr>
                  </p:pic>
                </p:oleObj>
              </mc:Fallback>
            </mc:AlternateContent>
          </a:graphicData>
        </a:graphic>
      </p:graphicFrame>
      <p:sp>
        <p:nvSpPr>
          <p:cNvPr id="6" name="Rectangle 4"/>
          <p:cNvSpPr>
            <a:spLocks noChangeArrowheads="1"/>
          </p:cNvSpPr>
          <p:nvPr/>
        </p:nvSpPr>
        <p:spPr bwMode="auto">
          <a:xfrm>
            <a:off x="3625047" y="449244"/>
            <a:ext cx="3054041"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3429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342900" algn="l" defTabSz="914400" rtl="0" eaLnBrk="0" fontAlgn="base" latinLnBrk="0" hangingPunct="0">
              <a:lnSpc>
                <a:spcPct val="100000"/>
              </a:lnSpc>
              <a:spcBef>
                <a:spcPct val="0"/>
              </a:spcBef>
              <a:spcAft>
                <a:spcPct val="0"/>
              </a:spcAft>
              <a:buClrTx/>
              <a:buSzTx/>
              <a:buFontTx/>
              <a:buNone/>
              <a:tabLst/>
            </a:pPr>
            <a:r>
              <a:rPr kumimoji="0" lang="ru-RU" sz="2800" b="0" i="0" u="sng" strike="noStrike" cap="none" normalizeH="0" baseline="0" dirty="0" err="1" smtClean="0">
                <a:ln>
                  <a:noFill/>
                </a:ln>
                <a:solidFill>
                  <a:schemeClr val="tx1"/>
                </a:solidFill>
                <a:effectLst/>
                <a:latin typeface="+mn-lt"/>
                <a:ea typeface="Times New Roman" panose="02020603050405020304" pitchFamily="18" charset="0"/>
                <a:cs typeface="Times New Roman" panose="02020603050405020304" pitchFamily="18" charset="0"/>
              </a:rPr>
              <a:t>Giperbolik</a:t>
            </a:r>
            <a:r>
              <a:rPr kumimoji="0" lang="ru-RU" sz="2800" b="0" i="0" u="sng" strike="noStrike" cap="none" normalizeH="0" baseline="0" dirty="0" smtClean="0">
                <a:ln>
                  <a:noFill/>
                </a:ln>
                <a:solidFill>
                  <a:schemeClr val="tx1"/>
                </a:solidFill>
                <a:effectLst/>
                <a:latin typeface="+mn-lt"/>
                <a:ea typeface="Times New Roman" panose="02020603050405020304" pitchFamily="18" charset="0"/>
                <a:cs typeface="Times New Roman" panose="02020603050405020304" pitchFamily="18" charset="0"/>
              </a:rPr>
              <a:t> </a:t>
            </a:r>
            <a:r>
              <a:rPr kumimoji="0" lang="ru-RU" sz="2800" b="0" i="0" u="sng" strike="noStrike" cap="none" normalizeH="0" baseline="0" dirty="0" err="1" smtClean="0">
                <a:ln>
                  <a:noFill/>
                </a:ln>
                <a:solidFill>
                  <a:schemeClr val="tx1"/>
                </a:solidFill>
                <a:effectLst/>
                <a:latin typeface="+mn-lt"/>
                <a:ea typeface="Times New Roman" panose="02020603050405020304" pitchFamily="18" charset="0"/>
                <a:cs typeface="Times New Roman" panose="02020603050405020304" pitchFamily="18" charset="0"/>
              </a:rPr>
              <a:t>model</a:t>
            </a:r>
            <a:endParaRPr kumimoji="0" lang="ru-RU" sz="2800" b="0" i="0" u="none" strike="noStrike" cap="none" normalizeH="0" baseline="0" dirty="0" smtClean="0">
              <a:ln>
                <a:noFill/>
              </a:ln>
              <a:solidFill>
                <a:schemeClr val="tx1"/>
              </a:solidFill>
              <a:effectLst/>
              <a:latin typeface="+mn-lt"/>
            </a:endParaRPr>
          </a:p>
          <a:p>
            <a:pPr marL="0" marR="0" lvl="0" indent="342900" algn="l" defTabSz="914400" rtl="0" eaLnBrk="0" fontAlgn="base" latinLnBrk="0" hangingPunct="0">
              <a:lnSpc>
                <a:spcPct val="100000"/>
              </a:lnSpc>
              <a:spcBef>
                <a:spcPct val="0"/>
              </a:spcBef>
              <a:spcAft>
                <a:spcPct val="0"/>
              </a:spcAft>
              <a:buClrTx/>
              <a:buSzTx/>
              <a:buFontTx/>
              <a:buNone/>
              <a:tabLst/>
            </a:pPr>
            <a:endParaRPr kumimoji="0" lang="ru-RU" sz="2800" b="0" i="0" u="none" strike="noStrike" cap="none" normalizeH="0" baseline="0" dirty="0" smtClean="0">
              <a:ln>
                <a:noFill/>
              </a:ln>
              <a:solidFill>
                <a:schemeClr val="tx1"/>
              </a:solidFill>
              <a:effectLst/>
              <a:latin typeface="+mn-lt"/>
            </a:endParaRPr>
          </a:p>
        </p:txBody>
      </p:sp>
      <p:sp>
        <p:nvSpPr>
          <p:cNvPr id="7" name="Rectangle 5"/>
          <p:cNvSpPr>
            <a:spLocks noChangeArrowheads="1"/>
          </p:cNvSpPr>
          <p:nvPr/>
        </p:nvSpPr>
        <p:spPr bwMode="auto">
          <a:xfrm>
            <a:off x="3968749" y="2262763"/>
            <a:ext cx="3087705"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3429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342900" algn="l" defTabSz="914400" rtl="0" eaLnBrk="0" fontAlgn="base" latinLnBrk="0" hangingPunct="0">
              <a:lnSpc>
                <a:spcPct val="100000"/>
              </a:lnSpc>
              <a:spcBef>
                <a:spcPct val="0"/>
              </a:spcBef>
              <a:spcAft>
                <a:spcPct val="0"/>
              </a:spcAft>
              <a:buClrTx/>
              <a:buSzTx/>
              <a:buFontTx/>
              <a:buNone/>
              <a:tabLst/>
            </a:pPr>
            <a:r>
              <a:rPr kumimoji="0" lang="ru-RU" sz="2800" b="0" i="0" u="sng" strike="noStrike" cap="none" normalizeH="0" baseline="0" dirty="0" err="1" smtClean="0">
                <a:ln>
                  <a:noFill/>
                </a:ln>
                <a:solidFill>
                  <a:schemeClr val="tx1"/>
                </a:solidFill>
                <a:effectLst/>
                <a:latin typeface="+mn-lt"/>
                <a:ea typeface="Times New Roman" panose="02020603050405020304" pitchFamily="18" charset="0"/>
                <a:cs typeface="Times New Roman" panose="02020603050405020304" pitchFamily="18" charset="0"/>
              </a:rPr>
              <a:t>Logarifmik</a:t>
            </a:r>
            <a:r>
              <a:rPr kumimoji="0" lang="ru-RU" sz="2800" b="0" i="0" u="sng" strike="noStrike" cap="none" normalizeH="0" baseline="0" dirty="0" smtClean="0">
                <a:ln>
                  <a:noFill/>
                </a:ln>
                <a:solidFill>
                  <a:schemeClr val="tx1"/>
                </a:solidFill>
                <a:effectLst/>
                <a:latin typeface="+mn-lt"/>
                <a:ea typeface="Times New Roman" panose="02020603050405020304" pitchFamily="18" charset="0"/>
                <a:cs typeface="Times New Roman" panose="02020603050405020304" pitchFamily="18" charset="0"/>
              </a:rPr>
              <a:t> </a:t>
            </a:r>
            <a:r>
              <a:rPr kumimoji="0" lang="ru-RU" sz="2800" b="0" i="0" u="sng" strike="noStrike" cap="none" normalizeH="0" baseline="0" dirty="0" err="1" smtClean="0">
                <a:ln>
                  <a:noFill/>
                </a:ln>
                <a:solidFill>
                  <a:schemeClr val="tx1"/>
                </a:solidFill>
                <a:effectLst/>
                <a:latin typeface="+mn-lt"/>
                <a:ea typeface="Times New Roman" panose="02020603050405020304" pitchFamily="18" charset="0"/>
                <a:cs typeface="Times New Roman" panose="02020603050405020304" pitchFamily="18" charset="0"/>
              </a:rPr>
              <a:t>model</a:t>
            </a:r>
            <a:endParaRPr kumimoji="0" lang="ru-RU" sz="2800" b="0" i="0" u="none" strike="noStrike" cap="none" normalizeH="0" baseline="0" dirty="0" smtClean="0">
              <a:ln>
                <a:noFill/>
              </a:ln>
              <a:solidFill>
                <a:schemeClr val="tx1"/>
              </a:solidFill>
              <a:effectLst/>
              <a:latin typeface="+mn-lt"/>
            </a:endParaRPr>
          </a:p>
          <a:p>
            <a:pPr marL="0" marR="0" lvl="0" indent="342900" algn="l" defTabSz="914400" rtl="0" eaLnBrk="0" fontAlgn="base" latinLnBrk="0" hangingPunct="0">
              <a:lnSpc>
                <a:spcPct val="100000"/>
              </a:lnSpc>
              <a:spcBef>
                <a:spcPct val="0"/>
              </a:spcBef>
              <a:spcAft>
                <a:spcPct val="0"/>
              </a:spcAft>
              <a:buClrTx/>
              <a:buSzTx/>
              <a:buFontTx/>
              <a:buNone/>
              <a:tabLst/>
            </a:pPr>
            <a:endParaRPr kumimoji="0" lang="ru-RU" sz="2800" b="0" i="0" u="none" strike="noStrike" cap="none" normalizeH="0" baseline="0" dirty="0" smtClean="0">
              <a:ln>
                <a:noFill/>
              </a:ln>
              <a:solidFill>
                <a:schemeClr val="tx1"/>
              </a:solidFill>
              <a:effectLst/>
              <a:latin typeface="+mn-lt"/>
            </a:endParaRPr>
          </a:p>
        </p:txBody>
      </p:sp>
      <p:sp>
        <p:nvSpPr>
          <p:cNvPr id="8" name="Rectangle 6"/>
          <p:cNvSpPr>
            <a:spLocks noChangeArrowheads="1"/>
          </p:cNvSpPr>
          <p:nvPr/>
        </p:nvSpPr>
        <p:spPr bwMode="auto">
          <a:xfrm>
            <a:off x="4307260" y="3388845"/>
            <a:ext cx="2473754"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3429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342900" algn="l" defTabSz="914400" rtl="0" eaLnBrk="0" fontAlgn="base" latinLnBrk="0" hangingPunct="0">
              <a:lnSpc>
                <a:spcPct val="100000"/>
              </a:lnSpc>
              <a:spcBef>
                <a:spcPct val="0"/>
              </a:spcBef>
              <a:spcAft>
                <a:spcPct val="0"/>
              </a:spcAft>
              <a:buClrTx/>
              <a:buSzTx/>
              <a:buFontTx/>
              <a:buNone/>
              <a:tabLst/>
            </a:pPr>
            <a:endParaRPr kumimoji="0" lang="ru-RU" sz="2800" b="0" i="0" u="none" strike="noStrike" cap="none" normalizeH="0" baseline="0" dirty="0" smtClean="0">
              <a:ln>
                <a:noFill/>
              </a:ln>
              <a:solidFill>
                <a:schemeClr val="tx1"/>
              </a:solidFill>
              <a:effectLst/>
              <a:latin typeface="+mn-lt"/>
            </a:endParaRPr>
          </a:p>
          <a:p>
            <a:pPr marL="0" marR="0" lvl="0" indent="342900" algn="l" defTabSz="914400" rtl="0" eaLnBrk="0" fontAlgn="base" latinLnBrk="0" hangingPunct="0">
              <a:lnSpc>
                <a:spcPct val="100000"/>
              </a:lnSpc>
              <a:spcBef>
                <a:spcPct val="0"/>
              </a:spcBef>
              <a:spcAft>
                <a:spcPct val="0"/>
              </a:spcAft>
              <a:buClrTx/>
              <a:buSzTx/>
              <a:buFontTx/>
              <a:buNone/>
              <a:tabLst/>
            </a:pPr>
            <a:r>
              <a:rPr kumimoji="0" lang="ru-RU" sz="2800" b="0" i="0" u="sng" strike="noStrike" cap="none" normalizeH="0" baseline="0" dirty="0" err="1" smtClean="0">
                <a:ln>
                  <a:noFill/>
                </a:ln>
                <a:solidFill>
                  <a:schemeClr val="tx1"/>
                </a:solidFill>
                <a:effectLst/>
                <a:latin typeface="+mn-lt"/>
                <a:ea typeface="Times New Roman" panose="02020603050405020304" pitchFamily="18" charset="0"/>
                <a:cs typeface="Times New Roman" panose="02020603050405020304" pitchFamily="18" charset="0"/>
              </a:rPr>
              <a:t>Sikllik</a:t>
            </a:r>
            <a:r>
              <a:rPr kumimoji="0" lang="ru-RU" sz="2800" b="0" i="0" u="sng" strike="noStrike" cap="none" normalizeH="0" baseline="0" dirty="0" smtClean="0">
                <a:ln>
                  <a:noFill/>
                </a:ln>
                <a:solidFill>
                  <a:schemeClr val="tx1"/>
                </a:solidFill>
                <a:effectLst/>
                <a:latin typeface="+mn-lt"/>
                <a:ea typeface="Times New Roman" panose="02020603050405020304" pitchFamily="18" charset="0"/>
                <a:cs typeface="Times New Roman" panose="02020603050405020304" pitchFamily="18" charset="0"/>
              </a:rPr>
              <a:t> </a:t>
            </a:r>
            <a:r>
              <a:rPr kumimoji="0" lang="ru-RU" sz="2800" b="0" i="0" u="sng" strike="noStrike" cap="none" normalizeH="0" baseline="0" dirty="0" err="1" smtClean="0">
                <a:ln>
                  <a:noFill/>
                </a:ln>
                <a:solidFill>
                  <a:schemeClr val="tx1"/>
                </a:solidFill>
                <a:effectLst/>
                <a:latin typeface="+mn-lt"/>
                <a:ea typeface="Times New Roman" panose="02020603050405020304" pitchFamily="18" charset="0"/>
                <a:cs typeface="Times New Roman" panose="02020603050405020304" pitchFamily="18" charset="0"/>
              </a:rPr>
              <a:t>model</a:t>
            </a:r>
            <a:endParaRPr kumimoji="0" lang="ru-RU" sz="2800" b="0" i="0" u="none" strike="noStrike" cap="none" normalizeH="0" baseline="0" dirty="0" smtClean="0">
              <a:ln>
                <a:noFill/>
              </a:ln>
              <a:solidFill>
                <a:schemeClr val="tx1"/>
              </a:solidFill>
              <a:effectLst/>
              <a:latin typeface="+mn-lt"/>
            </a:endParaRPr>
          </a:p>
          <a:p>
            <a:pPr marL="0" marR="0" lvl="0" indent="342900" algn="l" defTabSz="914400" rtl="0" eaLnBrk="0" fontAlgn="base" latinLnBrk="0" hangingPunct="0">
              <a:lnSpc>
                <a:spcPct val="100000"/>
              </a:lnSpc>
              <a:spcBef>
                <a:spcPct val="0"/>
              </a:spcBef>
              <a:spcAft>
                <a:spcPct val="0"/>
              </a:spcAft>
              <a:buClrTx/>
              <a:buSzTx/>
              <a:buFontTx/>
              <a:buNone/>
              <a:tabLst/>
            </a:pPr>
            <a:endParaRPr kumimoji="0" lang="ru-RU" sz="2800" b="0" i="0" u="none" strike="noStrike" cap="none" normalizeH="0" baseline="0" dirty="0" smtClean="0">
              <a:ln>
                <a:noFill/>
              </a:ln>
              <a:solidFill>
                <a:schemeClr val="tx1"/>
              </a:solidFill>
              <a:effectLst/>
              <a:latin typeface="+mn-lt"/>
            </a:endParaRPr>
          </a:p>
        </p:txBody>
      </p:sp>
    </p:spTree>
    <p:extLst>
      <p:ext uri="{BB962C8B-B14F-4D97-AF65-F5344CB8AC3E}">
        <p14:creationId xmlns:p14="http://schemas.microsoft.com/office/powerpoint/2010/main" val="20690505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819151" y="123825"/>
            <a:ext cx="9867900" cy="5419725"/>
          </a:xfrm>
        </p:spPr>
        <p:txBody>
          <a:bodyPr>
            <a:noAutofit/>
          </a:bodyPr>
          <a:lstStyle/>
          <a:p>
            <a:pPr marL="0" indent="361950" algn="just">
              <a:lnSpc>
                <a:spcPct val="100000"/>
              </a:lnSpc>
              <a:spcBef>
                <a:spcPts val="0"/>
              </a:spcBef>
              <a:buNone/>
            </a:pPr>
            <a:r>
              <a:rPr lang="en-US" sz="2800" dirty="0" err="1"/>
              <a:t>Haqiqiy</a:t>
            </a:r>
            <a:r>
              <a:rPr lang="en-US" sz="2800" dirty="0"/>
              <a:t> </a:t>
            </a:r>
            <a:r>
              <a:rPr lang="en-US" sz="2800" dirty="0" err="1"/>
              <a:t>jarayonda</a:t>
            </a:r>
            <a:r>
              <a:rPr lang="en-US" sz="2800" dirty="0"/>
              <a:t> </a:t>
            </a:r>
            <a:r>
              <a:rPr lang="en-US" sz="2800" dirty="0" err="1"/>
              <a:t>doimo</a:t>
            </a:r>
            <a:r>
              <a:rPr lang="en-US" sz="2800" dirty="0"/>
              <a:t> </a:t>
            </a:r>
            <a:r>
              <a:rPr lang="en-US" sz="2800" dirty="0" err="1"/>
              <a:t>boshqarilmaydigan</a:t>
            </a:r>
            <a:r>
              <a:rPr lang="en-US" sz="2800" dirty="0"/>
              <a:t> </a:t>
            </a:r>
            <a:r>
              <a:rPr lang="en-US" sz="2800" dirty="0" err="1"/>
              <a:t>va</a:t>
            </a:r>
            <a:r>
              <a:rPr lang="en-US" sz="2800" dirty="0"/>
              <a:t> </a:t>
            </a:r>
            <a:r>
              <a:rPr lang="en-US" sz="2800" dirty="0" err="1"/>
              <a:t>nazorat</a:t>
            </a:r>
            <a:r>
              <a:rPr lang="en-US" sz="2800" dirty="0"/>
              <a:t> </a:t>
            </a:r>
            <a:r>
              <a:rPr lang="en-US" sz="2800" dirty="0" err="1"/>
              <a:t>qilinmaydigan</a:t>
            </a:r>
            <a:r>
              <a:rPr lang="en-US" sz="2800" dirty="0"/>
              <a:t> </a:t>
            </a:r>
            <a:r>
              <a:rPr lang="en-US" sz="2800" dirty="0" err="1"/>
              <a:t>o’zgaruvchilar</a:t>
            </a:r>
            <a:r>
              <a:rPr lang="en-US" sz="2800" dirty="0"/>
              <a:t> </a:t>
            </a:r>
            <a:r>
              <a:rPr lang="en-US" sz="2800" dirty="0" err="1"/>
              <a:t>mavjud</a:t>
            </a:r>
            <a:r>
              <a:rPr lang="en-US" sz="2800" dirty="0"/>
              <a:t> </a:t>
            </a:r>
            <a:r>
              <a:rPr lang="en-US" sz="2800" dirty="0" err="1"/>
              <a:t>bo’lgani</a:t>
            </a:r>
            <a:r>
              <a:rPr lang="en-US" sz="2800" dirty="0"/>
              <a:t> </a:t>
            </a:r>
            <a:r>
              <a:rPr lang="en-US" sz="2800" dirty="0" err="1"/>
              <a:t>sababli</a:t>
            </a:r>
            <a:r>
              <a:rPr lang="en-US" sz="2800" dirty="0"/>
              <a:t>   </a:t>
            </a:r>
            <a:r>
              <a:rPr lang="en-US" sz="2800" dirty="0" err="1"/>
              <a:t>kattalikning</a:t>
            </a:r>
            <a:r>
              <a:rPr lang="en-US" sz="2800" dirty="0"/>
              <a:t> </a:t>
            </a:r>
            <a:r>
              <a:rPr lang="en-US" sz="2800" dirty="0" err="1"/>
              <a:t>o’zgarishi</a:t>
            </a:r>
            <a:r>
              <a:rPr lang="en-US" sz="2800" dirty="0"/>
              <a:t> </a:t>
            </a:r>
            <a:r>
              <a:rPr lang="en-US" sz="2800" dirty="0" err="1"/>
              <a:t>tasodifiy</a:t>
            </a:r>
            <a:r>
              <a:rPr lang="en-US" sz="2800" dirty="0"/>
              <a:t> </a:t>
            </a:r>
            <a:r>
              <a:rPr lang="en-US" sz="2800" dirty="0" err="1"/>
              <a:t>bo’ladi</a:t>
            </a:r>
            <a:r>
              <a:rPr lang="en-US" sz="2800" dirty="0"/>
              <a:t>. Bu </a:t>
            </a:r>
            <a:r>
              <a:rPr lang="en-US" sz="2800" dirty="0" err="1"/>
              <a:t>tajriba</a:t>
            </a:r>
            <a:r>
              <a:rPr lang="en-US" sz="2800" dirty="0"/>
              <a:t> </a:t>
            </a:r>
            <a:r>
              <a:rPr lang="en-US" sz="2800" dirty="0" err="1"/>
              <a:t>ma’lumotlariga</a:t>
            </a:r>
            <a:r>
              <a:rPr lang="en-US" sz="2800" dirty="0"/>
              <a:t> </a:t>
            </a:r>
            <a:r>
              <a:rPr lang="en-US" sz="2800" dirty="0" err="1"/>
              <a:t>ishlov</a:t>
            </a:r>
            <a:r>
              <a:rPr lang="en-US" sz="2800" dirty="0"/>
              <a:t> </a:t>
            </a:r>
            <a:r>
              <a:rPr lang="en-US" sz="2800" dirty="0" err="1"/>
              <a:t>berish</a:t>
            </a:r>
            <a:r>
              <a:rPr lang="en-US" sz="2800" dirty="0"/>
              <a:t> </a:t>
            </a:r>
            <a:r>
              <a:rPr lang="en-US" sz="2800" dirty="0" err="1"/>
              <a:t>natijasida</a:t>
            </a:r>
            <a:r>
              <a:rPr lang="en-US" sz="2800" dirty="0"/>
              <a:t> </a:t>
            </a:r>
            <a:r>
              <a:rPr lang="en-US" sz="2800" dirty="0" err="1"/>
              <a:t>olingan</a:t>
            </a:r>
            <a:r>
              <a:rPr lang="en-US" sz="2800" dirty="0"/>
              <a:t> </a:t>
            </a:r>
            <a:r>
              <a:rPr lang="en-US" sz="2800" dirty="0" err="1"/>
              <a:t>tanlanmaning</a:t>
            </a:r>
            <a:r>
              <a:rPr lang="en-US" sz="2800" dirty="0"/>
              <a:t> B</a:t>
            </a:r>
            <a:r>
              <a:rPr lang="en-US" sz="2800" baseline="-25000" dirty="0"/>
              <a:t>1</a:t>
            </a:r>
            <a:r>
              <a:rPr lang="en-US" sz="2800" dirty="0"/>
              <a:t>, B</a:t>
            </a:r>
            <a:r>
              <a:rPr lang="en-US" sz="2800" baseline="-25000" dirty="0"/>
              <a:t>2</a:t>
            </a:r>
            <a:r>
              <a:rPr lang="en-US" sz="2800" dirty="0"/>
              <a:t>, ..., </a:t>
            </a:r>
            <a:r>
              <a:rPr lang="en-US" sz="2800" dirty="0" err="1"/>
              <a:t>B</a:t>
            </a:r>
            <a:r>
              <a:rPr lang="en-US" sz="2800" baseline="-25000" dirty="0" err="1"/>
              <a:t>n</a:t>
            </a:r>
            <a:r>
              <a:rPr lang="en-US" sz="2800" dirty="0"/>
              <a:t>   </a:t>
            </a:r>
            <a:r>
              <a:rPr lang="en-US" sz="2800" dirty="0" err="1"/>
              <a:t>koeffitsientlari</a:t>
            </a:r>
            <a:r>
              <a:rPr lang="en-US" sz="2800" dirty="0"/>
              <a:t> </a:t>
            </a:r>
            <a:r>
              <a:rPr lang="en-US" sz="2800" dirty="0" err="1"/>
              <a:t>regressiya</a:t>
            </a:r>
            <a:r>
              <a:rPr lang="en-US" sz="2800" dirty="0"/>
              <a:t> </a:t>
            </a:r>
            <a:r>
              <a:rPr lang="en-US" sz="2800" dirty="0" err="1"/>
              <a:t>tenglamasining</a:t>
            </a:r>
            <a:r>
              <a:rPr lang="en-US" sz="2800" dirty="0"/>
              <a:t> </a:t>
            </a:r>
            <a:r>
              <a:rPr lang="en-US" sz="2800" dirty="0" err="1"/>
              <a:t>haqiqiy</a:t>
            </a:r>
            <a:r>
              <a:rPr lang="en-US" sz="2800" dirty="0"/>
              <a:t> </a:t>
            </a:r>
            <a:r>
              <a:rPr lang="en-US" sz="2800" dirty="0" err="1"/>
              <a:t>koeffitsientlarini</a:t>
            </a:r>
            <a:r>
              <a:rPr lang="en-US" sz="2800" dirty="0"/>
              <a:t> </a:t>
            </a:r>
            <a:r>
              <a:rPr lang="en-US" sz="2800" dirty="0" err="1"/>
              <a:t>baholash</a:t>
            </a:r>
            <a:r>
              <a:rPr lang="en-US" sz="2800" dirty="0"/>
              <a:t> </a:t>
            </a:r>
            <a:r>
              <a:rPr lang="en-US" sz="2800" dirty="0" err="1"/>
              <a:t>uchun</a:t>
            </a:r>
            <a:r>
              <a:rPr lang="en-US" sz="2800" dirty="0"/>
              <a:t> </a:t>
            </a:r>
            <a:r>
              <a:rPr lang="en-US" sz="2800" dirty="0" err="1"/>
              <a:t>xizmat</a:t>
            </a:r>
            <a:r>
              <a:rPr lang="en-US" sz="2800" dirty="0"/>
              <a:t> </a:t>
            </a:r>
            <a:r>
              <a:rPr lang="en-US" sz="2800" dirty="0" err="1"/>
              <a:t>qilishini</a:t>
            </a:r>
            <a:r>
              <a:rPr lang="en-US" sz="2800" dirty="0"/>
              <a:t> </a:t>
            </a:r>
            <a:r>
              <a:rPr lang="en-US" sz="2800" dirty="0" err="1"/>
              <a:t>bildiradi</a:t>
            </a:r>
            <a:r>
              <a:rPr lang="en-US" sz="2800" dirty="0"/>
              <a:t>. </a:t>
            </a:r>
          </a:p>
          <a:p>
            <a:pPr marL="0" indent="361950" algn="just">
              <a:lnSpc>
                <a:spcPct val="100000"/>
              </a:lnSpc>
              <a:spcBef>
                <a:spcPts val="0"/>
              </a:spcBef>
              <a:buNone/>
            </a:pPr>
            <a:r>
              <a:rPr lang="en-US" sz="2800" dirty="0" err="1"/>
              <a:t>Odatda</a:t>
            </a:r>
            <a:r>
              <a:rPr lang="en-US" sz="2800" dirty="0"/>
              <a:t> </a:t>
            </a:r>
            <a:r>
              <a:rPr lang="en-US" sz="2800" dirty="0" err="1"/>
              <a:t>regressiya</a:t>
            </a:r>
            <a:r>
              <a:rPr lang="en-US" sz="2800" dirty="0"/>
              <a:t> </a:t>
            </a:r>
            <a:r>
              <a:rPr lang="en-US" sz="2800" dirty="0" err="1"/>
              <a:t>tenglamasining</a:t>
            </a:r>
            <a:r>
              <a:rPr lang="en-US" sz="2800" dirty="0"/>
              <a:t> </a:t>
            </a:r>
            <a:r>
              <a:rPr lang="en-US" sz="2800" dirty="0" err="1"/>
              <a:t>tanlanma</a:t>
            </a:r>
            <a:r>
              <a:rPr lang="en-US" sz="2800" dirty="0"/>
              <a:t> </a:t>
            </a:r>
            <a:r>
              <a:rPr lang="en-US" sz="2800" dirty="0" err="1"/>
              <a:t>koeffitsientlarini</a:t>
            </a:r>
            <a:r>
              <a:rPr lang="en-US" sz="2800" dirty="0"/>
              <a:t> </a:t>
            </a:r>
            <a:r>
              <a:rPr lang="en-US" sz="2800" dirty="0" err="1"/>
              <a:t>hisoblashda</a:t>
            </a:r>
            <a:r>
              <a:rPr lang="en-US" sz="2800" dirty="0"/>
              <a:t> </a:t>
            </a:r>
            <a:r>
              <a:rPr lang="en-US" sz="2800" dirty="0" err="1"/>
              <a:t>eng</a:t>
            </a:r>
            <a:r>
              <a:rPr lang="en-US" sz="2800" dirty="0"/>
              <a:t> </a:t>
            </a:r>
            <a:r>
              <a:rPr lang="en-US" sz="2800" dirty="0" err="1"/>
              <a:t>kichik</a:t>
            </a:r>
            <a:r>
              <a:rPr lang="en-US" sz="2800" dirty="0"/>
              <a:t> </a:t>
            </a:r>
            <a:r>
              <a:rPr lang="en-US" sz="2800" dirty="0" err="1"/>
              <a:t>kvadratlar</a:t>
            </a:r>
            <a:r>
              <a:rPr lang="en-US" sz="2800" dirty="0"/>
              <a:t> </a:t>
            </a:r>
            <a:r>
              <a:rPr lang="en-US" sz="2800" dirty="0" err="1"/>
              <a:t>usuli</a:t>
            </a:r>
            <a:r>
              <a:rPr lang="en-US" sz="2800" dirty="0"/>
              <a:t> </a:t>
            </a:r>
            <a:r>
              <a:rPr lang="en-US" sz="2800" dirty="0" err="1"/>
              <a:t>qo’llaniladi</a:t>
            </a:r>
            <a:r>
              <a:rPr lang="en-US" sz="2800" dirty="0"/>
              <a:t>. </a:t>
            </a:r>
            <a:endParaRPr lang="en-US" sz="2800" dirty="0"/>
          </a:p>
        </p:txBody>
      </p:sp>
    </p:spTree>
    <p:extLst>
      <p:ext uri="{BB962C8B-B14F-4D97-AF65-F5344CB8AC3E}">
        <p14:creationId xmlns:p14="http://schemas.microsoft.com/office/powerpoint/2010/main" val="16116237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19067" y="183855"/>
            <a:ext cx="10839542" cy="911520"/>
          </a:xfrm>
        </p:spPr>
        <p:txBody>
          <a:bodyPr>
            <a:noAutofit/>
          </a:bodyPr>
          <a:lstStyle/>
          <a:p>
            <a:pPr algn="ctr"/>
            <a:r>
              <a:rPr lang="en-US" sz="3600" dirty="0"/>
              <a:t>5.	</a:t>
            </a:r>
            <a:r>
              <a:rPr lang="en-US" sz="3600" dirty="0"/>
              <a:t>REGRESSIYA TENGLAMASI YORDAMIDA IFODALANGAN  MATEMATIK MODELLARNI DISKRIMINATSIYALASH</a:t>
            </a:r>
            <a:endParaRPr lang="ru-RU" sz="3600" dirty="0"/>
          </a:p>
        </p:txBody>
      </p:sp>
      <p:sp>
        <p:nvSpPr>
          <p:cNvPr id="3" name="Объект 2"/>
          <p:cNvSpPr>
            <a:spLocks noGrp="1"/>
          </p:cNvSpPr>
          <p:nvPr>
            <p:ph sz="quarter" idx="13"/>
          </p:nvPr>
        </p:nvSpPr>
        <p:spPr>
          <a:xfrm>
            <a:off x="1133474" y="1095375"/>
            <a:ext cx="9163051" cy="4610100"/>
          </a:xfrm>
        </p:spPr>
        <p:txBody>
          <a:bodyPr>
            <a:noAutofit/>
          </a:bodyPr>
          <a:lstStyle/>
          <a:p>
            <a:pPr marL="0" indent="446088" algn="just">
              <a:lnSpc>
                <a:spcPct val="100000"/>
              </a:lnSpc>
              <a:spcBef>
                <a:spcPts val="0"/>
              </a:spcBef>
              <a:buNone/>
            </a:pPr>
            <a:r>
              <a:rPr lang="en-US" sz="2800" dirty="0" err="1"/>
              <a:t>Regressiya</a:t>
            </a:r>
            <a:r>
              <a:rPr lang="en-US" sz="2800" dirty="0"/>
              <a:t> </a:t>
            </a:r>
            <a:r>
              <a:rPr lang="en-US" sz="2800" dirty="0" err="1"/>
              <a:t>tenglamalari</a:t>
            </a:r>
            <a:r>
              <a:rPr lang="en-US" sz="2800" dirty="0"/>
              <a:t> </a:t>
            </a:r>
            <a:r>
              <a:rPr lang="en-US" sz="2800" dirty="0" err="1"/>
              <a:t>yordamida</a:t>
            </a:r>
            <a:r>
              <a:rPr lang="en-US" sz="2800" dirty="0"/>
              <a:t> </a:t>
            </a:r>
            <a:r>
              <a:rPr lang="en-US" sz="2800" dirty="0" err="1"/>
              <a:t>ifodalangan</a:t>
            </a:r>
            <a:r>
              <a:rPr lang="en-US" sz="2800" dirty="0"/>
              <a:t> </a:t>
            </a:r>
            <a:r>
              <a:rPr lang="en-US" sz="2800" dirty="0" err="1"/>
              <a:t>matematik</a:t>
            </a:r>
            <a:r>
              <a:rPr lang="en-US" sz="2800" dirty="0"/>
              <a:t> </a:t>
            </a:r>
            <a:r>
              <a:rPr lang="en-US" sz="2800" dirty="0" err="1"/>
              <a:t>modellar</a:t>
            </a:r>
            <a:r>
              <a:rPr lang="en-US" sz="2800" dirty="0"/>
              <a:t> </a:t>
            </a:r>
            <a:r>
              <a:rPr lang="en-US" sz="2800" dirty="0" err="1"/>
              <a:t>ichidan</a:t>
            </a:r>
            <a:r>
              <a:rPr lang="en-US" sz="2800" dirty="0"/>
              <a:t> </a:t>
            </a:r>
            <a:r>
              <a:rPr lang="en-US" sz="2800" dirty="0" err="1"/>
              <a:t>eng</a:t>
            </a:r>
            <a:r>
              <a:rPr lang="en-US" sz="2800" dirty="0"/>
              <a:t> </a:t>
            </a:r>
            <a:r>
              <a:rPr lang="en-US" sz="2800" dirty="0" err="1" smtClean="0"/>
              <a:t>to’g`ri</a:t>
            </a:r>
            <a:r>
              <a:rPr lang="en-US" sz="2800" dirty="0" smtClean="0"/>
              <a:t> </a:t>
            </a:r>
            <a:r>
              <a:rPr lang="en-US" sz="2800" dirty="0" err="1"/>
              <a:t>keladiganini</a:t>
            </a:r>
            <a:r>
              <a:rPr lang="en-US" sz="2800" dirty="0"/>
              <a:t> </a:t>
            </a:r>
            <a:r>
              <a:rPr lang="en-US" sz="2800" dirty="0" err="1"/>
              <a:t>tanlab</a:t>
            </a:r>
            <a:r>
              <a:rPr lang="en-US" sz="2800" dirty="0"/>
              <a:t> </a:t>
            </a:r>
            <a:r>
              <a:rPr lang="en-US" sz="2800" dirty="0" err="1"/>
              <a:t>olish</a:t>
            </a:r>
            <a:r>
              <a:rPr lang="en-US" sz="2800" dirty="0"/>
              <a:t> </a:t>
            </a:r>
            <a:r>
              <a:rPr lang="en-US" sz="2800" dirty="0" err="1"/>
              <a:t>muhim</a:t>
            </a:r>
            <a:r>
              <a:rPr lang="en-US" sz="2800" dirty="0"/>
              <a:t> </a:t>
            </a:r>
            <a:r>
              <a:rPr lang="en-US" sz="2800" dirty="0" err="1"/>
              <a:t>vazifa</a:t>
            </a:r>
            <a:r>
              <a:rPr lang="en-US" sz="2800" dirty="0"/>
              <a:t> </a:t>
            </a:r>
            <a:r>
              <a:rPr lang="en-US" sz="2800" dirty="0" err="1"/>
              <a:t>hisoblanadi</a:t>
            </a:r>
            <a:r>
              <a:rPr lang="en-US" sz="2800" dirty="0"/>
              <a:t>. Bu masala </a:t>
            </a:r>
            <a:r>
              <a:rPr lang="en-US" sz="2800" dirty="0" err="1"/>
              <a:t>diskriminatsiya</a:t>
            </a:r>
            <a:r>
              <a:rPr lang="en-US" sz="2800" dirty="0"/>
              <a:t>, </a:t>
            </a:r>
            <a:r>
              <a:rPr lang="en-US" sz="2800" dirty="0" err="1"/>
              <a:t>ya’ni</a:t>
            </a:r>
            <a:r>
              <a:rPr lang="en-US" sz="2800" dirty="0"/>
              <a:t> </a:t>
            </a:r>
            <a:r>
              <a:rPr lang="en-US" sz="2800" dirty="0" err="1"/>
              <a:t>yomonlarini</a:t>
            </a:r>
            <a:r>
              <a:rPr lang="en-US" sz="2800" dirty="0"/>
              <a:t> </a:t>
            </a:r>
            <a:r>
              <a:rPr lang="en-US" sz="2800" dirty="0" err="1"/>
              <a:t>tashlab</a:t>
            </a:r>
            <a:r>
              <a:rPr lang="en-US" sz="2800" dirty="0"/>
              <a:t> </a:t>
            </a:r>
            <a:r>
              <a:rPr lang="en-US" sz="2800" dirty="0" err="1"/>
              <a:t>yuborib</a:t>
            </a:r>
            <a:r>
              <a:rPr lang="en-US" sz="2800" dirty="0"/>
              <a:t>, </a:t>
            </a:r>
            <a:r>
              <a:rPr lang="en-US" sz="2800" dirty="0" err="1"/>
              <a:t>yaxshi</a:t>
            </a:r>
            <a:r>
              <a:rPr lang="en-US" sz="2800" dirty="0"/>
              <a:t> </a:t>
            </a:r>
            <a:r>
              <a:rPr lang="en-US" sz="2800" dirty="0" err="1"/>
              <a:t>modellarni</a:t>
            </a:r>
            <a:r>
              <a:rPr lang="en-US" sz="2800" dirty="0"/>
              <a:t> </a:t>
            </a:r>
            <a:r>
              <a:rPr lang="en-US" sz="2800" dirty="0" err="1"/>
              <a:t>tanlash</a:t>
            </a:r>
            <a:r>
              <a:rPr lang="en-US" sz="2800" dirty="0"/>
              <a:t> </a:t>
            </a:r>
            <a:r>
              <a:rPr lang="en-US" sz="2800" dirty="0" err="1"/>
              <a:t>yo’li</a:t>
            </a:r>
            <a:r>
              <a:rPr lang="en-US" sz="2800" dirty="0"/>
              <a:t> </a:t>
            </a:r>
            <a:r>
              <a:rPr lang="en-US" sz="2800" dirty="0" err="1"/>
              <a:t>bilan</a:t>
            </a:r>
            <a:r>
              <a:rPr lang="en-US" sz="2800" dirty="0"/>
              <a:t> </a:t>
            </a:r>
            <a:r>
              <a:rPr lang="en-US" sz="2800" dirty="0" err="1"/>
              <a:t>yechiladi</a:t>
            </a:r>
            <a:r>
              <a:rPr lang="en-US" sz="2800" dirty="0"/>
              <a:t>. </a:t>
            </a:r>
            <a:r>
              <a:rPr lang="en-US" sz="2800" dirty="0" err="1"/>
              <a:t>Matematik</a:t>
            </a:r>
            <a:r>
              <a:rPr lang="en-US" sz="2800" dirty="0"/>
              <a:t> </a:t>
            </a:r>
            <a:r>
              <a:rPr lang="en-US" sz="2800" dirty="0" err="1"/>
              <a:t>modellarni</a:t>
            </a:r>
            <a:r>
              <a:rPr lang="en-US" sz="2800" dirty="0"/>
              <a:t> </a:t>
            </a:r>
            <a:r>
              <a:rPr lang="en-US" sz="2800" dirty="0" err="1"/>
              <a:t>diskriminatsiyalash</a:t>
            </a:r>
            <a:r>
              <a:rPr lang="en-US" sz="2800" dirty="0"/>
              <a:t> </a:t>
            </a:r>
            <a:r>
              <a:rPr lang="en-US" sz="2800" dirty="0" err="1"/>
              <a:t>masalasini</a:t>
            </a:r>
            <a:r>
              <a:rPr lang="en-US" sz="2800" dirty="0"/>
              <a:t> </a:t>
            </a:r>
            <a:r>
              <a:rPr lang="en-US" sz="2800" dirty="0" err="1"/>
              <a:t>yechishga</a:t>
            </a:r>
            <a:r>
              <a:rPr lang="en-US" sz="2800" dirty="0"/>
              <a:t> </a:t>
            </a:r>
            <a:r>
              <a:rPr lang="en-US" sz="2800" dirty="0" err="1"/>
              <a:t>ushbu</a:t>
            </a:r>
            <a:r>
              <a:rPr lang="en-US" sz="2800" dirty="0"/>
              <a:t> </a:t>
            </a:r>
            <a:r>
              <a:rPr lang="en-US" sz="2800" dirty="0" err="1"/>
              <a:t>tarzda</a:t>
            </a:r>
            <a:r>
              <a:rPr lang="en-US" sz="2800" dirty="0"/>
              <a:t> </a:t>
            </a:r>
            <a:r>
              <a:rPr lang="en-US" sz="2800" dirty="0" err="1"/>
              <a:t>kirishiladi</a:t>
            </a:r>
            <a:r>
              <a:rPr lang="en-US" sz="2800" dirty="0"/>
              <a:t>. </a:t>
            </a:r>
            <a:r>
              <a:rPr lang="en-US" sz="2800" dirty="0" err="1"/>
              <a:t>Avvalo</a:t>
            </a:r>
            <a:r>
              <a:rPr lang="en-US" sz="2800" dirty="0"/>
              <a:t> </a:t>
            </a:r>
            <a:r>
              <a:rPr lang="en-US" sz="2800" dirty="0" err="1"/>
              <a:t>regressiya</a:t>
            </a:r>
            <a:r>
              <a:rPr lang="en-US" sz="2800" dirty="0"/>
              <a:t> </a:t>
            </a:r>
            <a:r>
              <a:rPr lang="en-US" sz="2800" dirty="0" err="1"/>
              <a:t>tenglamalarining</a:t>
            </a:r>
            <a:r>
              <a:rPr lang="en-US" sz="2800" dirty="0"/>
              <a:t> </a:t>
            </a:r>
            <a:r>
              <a:rPr lang="en-US" sz="2800" dirty="0" err="1"/>
              <a:t>har</a:t>
            </a:r>
            <a:r>
              <a:rPr lang="en-US" sz="2800" dirty="0"/>
              <a:t> </a:t>
            </a:r>
            <a:r>
              <a:rPr lang="en-US" sz="2800" dirty="0" err="1"/>
              <a:t>biri</a:t>
            </a:r>
            <a:r>
              <a:rPr lang="en-US" sz="2800" dirty="0"/>
              <a:t> </a:t>
            </a:r>
            <a:r>
              <a:rPr lang="en-US" sz="2800" dirty="0" err="1"/>
              <a:t>uchun</a:t>
            </a:r>
            <a:r>
              <a:rPr lang="en-US" sz="2800" dirty="0"/>
              <a:t> </a:t>
            </a:r>
            <a:r>
              <a:rPr lang="en-US" sz="2800" dirty="0" err="1"/>
              <a:t>approksimatsiya</a:t>
            </a:r>
            <a:r>
              <a:rPr lang="en-US" sz="2800" dirty="0"/>
              <a:t> </a:t>
            </a:r>
            <a:r>
              <a:rPr lang="en-US" sz="2800" dirty="0" err="1"/>
              <a:t>hatoligi</a:t>
            </a:r>
            <a:r>
              <a:rPr lang="en-US" sz="2800" dirty="0"/>
              <a:t> </a:t>
            </a:r>
            <a:r>
              <a:rPr lang="en-US" sz="2800" dirty="0" err="1"/>
              <a:t>ushbu</a:t>
            </a:r>
            <a:r>
              <a:rPr lang="en-US" sz="2800" dirty="0"/>
              <a:t> formula </a:t>
            </a:r>
            <a:r>
              <a:rPr lang="en-US" sz="2800" dirty="0" err="1"/>
              <a:t>bilan</a:t>
            </a:r>
            <a:r>
              <a:rPr lang="en-US" sz="2800" dirty="0"/>
              <a:t> </a:t>
            </a:r>
            <a:r>
              <a:rPr lang="en-US" sz="2800" dirty="0" err="1"/>
              <a:t>hisoblanadi</a:t>
            </a:r>
            <a:r>
              <a:rPr lang="en-US" sz="2800" dirty="0"/>
              <a:t> </a:t>
            </a:r>
            <a:endParaRPr lang="en-US" sz="2800" dirty="0" smtClean="0"/>
          </a:p>
        </p:txBody>
      </p:sp>
    </p:spTree>
    <p:extLst>
      <p:ext uri="{BB962C8B-B14F-4D97-AF65-F5344CB8AC3E}">
        <p14:creationId xmlns:p14="http://schemas.microsoft.com/office/powerpoint/2010/main" val="17266255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123825"/>
            <a:ext cx="10925174" cy="5419725"/>
          </a:xfrm>
        </p:spPr>
        <p:txBody>
          <a:bodyPr>
            <a:noAutofit/>
          </a:bodyPr>
          <a:lstStyle/>
          <a:p>
            <a:pPr marL="0" indent="0" algn="just">
              <a:lnSpc>
                <a:spcPct val="100000"/>
              </a:lnSpc>
              <a:spcBef>
                <a:spcPts val="0"/>
              </a:spcBef>
              <a:spcAft>
                <a:spcPts val="0"/>
              </a:spcAft>
              <a:buNone/>
            </a:pPr>
            <a:endParaRPr lang="en-US" sz="2800" dirty="0" smtClean="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endParaRPr lang="en-US" sz="2800" dirty="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endParaRPr lang="en-US" sz="2800" dirty="0" smtClean="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r>
              <a:rPr lang="uz-Cyrl-UZ" sz="2800" dirty="0" smtClean="0">
                <a:ea typeface="Times New Roman" panose="02020603050405020304" pitchFamily="18" charset="0"/>
                <a:cs typeface="Times New Roman" panose="02020603050405020304" pitchFamily="18" charset="0"/>
              </a:rPr>
              <a:t>bu </a:t>
            </a:r>
            <a:r>
              <a:rPr lang="uz-Cyrl-UZ" sz="2800" dirty="0">
                <a:ea typeface="Times New Roman" panose="02020603050405020304" pitchFamily="18" charset="0"/>
                <a:cs typeface="Times New Roman" panose="02020603050405020304" pitchFamily="18" charset="0"/>
              </a:rPr>
              <a:t>yerda: S{Y}</a:t>
            </a:r>
            <a:r>
              <a:rPr lang="uz-Cyrl-UZ" sz="2800" baseline="-25000" dirty="0">
                <a:ea typeface="Times New Roman" panose="02020603050405020304" pitchFamily="18" charset="0"/>
                <a:cs typeface="Times New Roman" panose="02020603050405020304" pitchFamily="18" charset="0"/>
              </a:rPr>
              <a:t>appr</a:t>
            </a:r>
            <a:r>
              <a:rPr lang="uz-Cyrl-UZ" sz="2800" dirty="0">
                <a:ea typeface="Times New Roman" panose="02020603050405020304" pitchFamily="18" charset="0"/>
                <a:cs typeface="Times New Roman" panose="02020603050405020304" pitchFamily="18" charset="0"/>
              </a:rPr>
              <a:t> - approksimatsiya xatoligi (otklik funktsiyasining hisoblangan qiymatini tajriba qiymatidan o’rtacha kvadratik chetlanishi);</a:t>
            </a:r>
            <a:endParaRPr lang="ru-RU" sz="2800" dirty="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r>
              <a:rPr lang="uz-Cyrl-UZ" sz="2800" dirty="0">
                <a:ea typeface="Times New Roman" panose="02020603050405020304" pitchFamily="18" charset="0"/>
                <a:cs typeface="Times New Roman" panose="02020603050405020304" pitchFamily="18" charset="0"/>
              </a:rPr>
              <a:t>Y</a:t>
            </a:r>
            <a:r>
              <a:rPr lang="uz-Cyrl-UZ" sz="2800" baseline="-25000" dirty="0">
                <a:ea typeface="Times New Roman" panose="02020603050405020304" pitchFamily="18" charset="0"/>
                <a:cs typeface="Times New Roman" panose="02020603050405020304" pitchFamily="18" charset="0"/>
              </a:rPr>
              <a:t>i tajriba </a:t>
            </a:r>
            <a:r>
              <a:rPr lang="uz-Cyrl-UZ" sz="2800" dirty="0">
                <a:ea typeface="Times New Roman" panose="02020603050405020304" pitchFamily="18" charset="0"/>
                <a:cs typeface="Times New Roman" panose="02020603050405020304" pitchFamily="18" charset="0"/>
              </a:rPr>
              <a:t>- otklik funktsiyasining tajriba qiymati;</a:t>
            </a:r>
            <a:endParaRPr lang="ru-RU" sz="2800" dirty="0">
              <a:ea typeface="Times New Roman" panose="02020603050405020304" pitchFamily="18" charset="0"/>
              <a:cs typeface="Times New Roman" panose="02020603050405020304" pitchFamily="18" charset="0"/>
            </a:endParaRPr>
          </a:p>
          <a:p>
            <a:pPr indent="0" algn="just">
              <a:lnSpc>
                <a:spcPct val="100000"/>
              </a:lnSpc>
              <a:spcBef>
                <a:spcPts val="0"/>
              </a:spcBef>
              <a:spcAft>
                <a:spcPts val="0"/>
              </a:spcAft>
              <a:buNone/>
            </a:pPr>
            <a:r>
              <a:rPr lang="en-US" sz="2800" dirty="0">
                <a:ea typeface="Times New Roman" panose="02020603050405020304" pitchFamily="18" charset="0"/>
                <a:cs typeface="Times New Roman" panose="02020603050405020304" pitchFamily="18" charset="0"/>
              </a:rPr>
              <a:t>Y</a:t>
            </a:r>
            <a:r>
              <a:rPr lang="en-US" sz="2800" baseline="-25000" dirty="0">
                <a:ea typeface="Times New Roman" panose="02020603050405020304" pitchFamily="18" charset="0"/>
                <a:cs typeface="Times New Roman" panose="02020603050405020304" pitchFamily="18" charset="0"/>
              </a:rPr>
              <a:t>i </a:t>
            </a:r>
            <a:r>
              <a:rPr lang="en-US" sz="2800" baseline="-25000" dirty="0" err="1">
                <a:ea typeface="Times New Roman" panose="02020603050405020304" pitchFamily="18" charset="0"/>
                <a:cs typeface="Times New Roman" panose="02020603050405020304" pitchFamily="18" charset="0"/>
              </a:rPr>
              <a:t>xisob</a:t>
            </a:r>
            <a:r>
              <a:rPr lang="en-US" sz="2800" baseline="-25000"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rPr>
              <a:t> - </a:t>
            </a:r>
            <a:r>
              <a:rPr lang="en-US" sz="2800" dirty="0" err="1">
                <a:ea typeface="Times New Roman" panose="02020603050405020304" pitchFamily="18" charset="0"/>
                <a:cs typeface="Times New Roman" panose="02020603050405020304" pitchFamily="18" charset="0"/>
              </a:rPr>
              <a:t>regressiya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tenglamasining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berilgan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turiga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javob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beruvchi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otklik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funktsiyasining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hisoblangan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qiymati</a:t>
            </a:r>
            <a:r>
              <a:rPr lang="en-US" sz="2800" dirty="0">
                <a:ea typeface="Times New Roman" panose="02020603050405020304" pitchFamily="18" charset="0"/>
                <a:cs typeface="Times New Roman" panose="02020603050405020304" pitchFamily="18" charset="0"/>
              </a:rPr>
              <a:t>;</a:t>
            </a:r>
            <a:endParaRPr lang="ru-RU" sz="2800" dirty="0">
              <a:ea typeface="Times New Roman" panose="02020603050405020304" pitchFamily="18" charset="0"/>
              <a:cs typeface="Times New Roman" panose="02020603050405020304" pitchFamily="18" charset="0"/>
            </a:endParaRPr>
          </a:p>
          <a:p>
            <a:pPr indent="0" algn="just">
              <a:lnSpc>
                <a:spcPct val="100000"/>
              </a:lnSpc>
              <a:spcBef>
                <a:spcPts val="0"/>
              </a:spcBef>
              <a:spcAft>
                <a:spcPts val="0"/>
              </a:spcAft>
              <a:buNone/>
            </a:pPr>
            <a:r>
              <a:rPr lang="en-US" sz="2800" dirty="0">
                <a:ea typeface="Times New Roman" panose="02020603050405020304" pitchFamily="18" charset="0"/>
                <a:cs typeface="Times New Roman" panose="02020603050405020304" pitchFamily="18" charset="0"/>
              </a:rPr>
              <a:t>n - </a:t>
            </a:r>
            <a:r>
              <a:rPr lang="en-US" sz="2800" dirty="0" err="1">
                <a:ea typeface="Times New Roman" panose="02020603050405020304" pitchFamily="18" charset="0"/>
                <a:cs typeface="Times New Roman" panose="02020603050405020304" pitchFamily="18" charset="0"/>
              </a:rPr>
              <a:t>sinovlar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soni</a:t>
            </a:r>
            <a:r>
              <a:rPr lang="en-US" sz="2800" dirty="0">
                <a:ea typeface="Times New Roman" panose="02020603050405020304" pitchFamily="18" charset="0"/>
                <a:cs typeface="Times New Roman" panose="02020603050405020304" pitchFamily="18" charset="0"/>
              </a:rPr>
              <a:t>;</a:t>
            </a:r>
            <a:endParaRPr lang="ru-RU" sz="2800" dirty="0">
              <a:ea typeface="Times New Roman" panose="02020603050405020304" pitchFamily="18" charset="0"/>
              <a:cs typeface="Times New Roman" panose="02020603050405020304" pitchFamily="18" charset="0"/>
            </a:endParaRPr>
          </a:p>
          <a:p>
            <a:pPr indent="0" algn="just">
              <a:lnSpc>
                <a:spcPct val="100000"/>
              </a:lnSpc>
              <a:spcBef>
                <a:spcPts val="0"/>
              </a:spcBef>
              <a:spcAft>
                <a:spcPts val="0"/>
              </a:spcAft>
              <a:buNone/>
            </a:pPr>
            <a:r>
              <a:rPr lang="en-US" sz="2800" dirty="0">
                <a:ea typeface="Times New Roman" panose="02020603050405020304" pitchFamily="18" charset="0"/>
                <a:cs typeface="Times New Roman" panose="02020603050405020304" pitchFamily="18" charset="0"/>
              </a:rPr>
              <a:t>d - </a:t>
            </a:r>
            <a:r>
              <a:rPr lang="en-US" sz="2800" dirty="0" err="1">
                <a:ea typeface="Times New Roman" panose="02020603050405020304" pitchFamily="18" charset="0"/>
                <a:cs typeface="Times New Roman" panose="02020603050405020304" pitchFamily="18" charset="0"/>
              </a:rPr>
              <a:t>matematik</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modelning</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e’tiborli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koeffitsient-lari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soni</a:t>
            </a:r>
            <a:r>
              <a:rPr lang="en-US" sz="2800" dirty="0">
                <a:ea typeface="Times New Roman" panose="02020603050405020304" pitchFamily="18" charset="0"/>
                <a:cs typeface="Times New Roman" panose="02020603050405020304" pitchFamily="18" charset="0"/>
              </a:rPr>
              <a:t>.</a:t>
            </a:r>
            <a:endParaRPr lang="ru-RU" sz="2800" dirty="0">
              <a:ea typeface="Times New Roman" panose="02020603050405020304" pitchFamily="18" charset="0"/>
              <a:cs typeface="Times New Roman" panose="02020603050405020304" pitchFamily="18" charset="0"/>
            </a:endParaRPr>
          </a:p>
          <a:p>
            <a:pPr marL="0" indent="0" algn="just">
              <a:lnSpc>
                <a:spcPct val="100000"/>
              </a:lnSpc>
              <a:spcBef>
                <a:spcPts val="0"/>
              </a:spcBef>
              <a:buNone/>
            </a:pPr>
            <a:endParaRPr lang="en-US" sz="2800" dirty="0"/>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403973704"/>
              </p:ext>
            </p:extLst>
          </p:nvPr>
        </p:nvGraphicFramePr>
        <p:xfrm>
          <a:off x="3041402" y="123824"/>
          <a:ext cx="4545627" cy="1343026"/>
        </p:xfrm>
        <a:graphic>
          <a:graphicData uri="http://schemas.openxmlformats.org/presentationml/2006/ole">
            <mc:AlternateContent xmlns:mc="http://schemas.openxmlformats.org/markup-compatibility/2006">
              <mc:Choice xmlns:v="urn:schemas-microsoft-com:vml" Requires="v">
                <p:oleObj spid="_x0000_s66564" name="Уравнение" r:id="rId3" imgW="2235200" imgH="660400" progId="Equation.3">
                  <p:embed/>
                </p:oleObj>
              </mc:Choice>
              <mc:Fallback>
                <p:oleObj name="Уравнение" r:id="rId3" imgW="2235200" imgH="6604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1402" y="123824"/>
                        <a:ext cx="4545627" cy="1343026"/>
                      </a:xfrm>
                      <a:prstGeom prst="rect">
                        <a:avLst/>
                      </a:prstGeom>
                      <a:noFill/>
                    </p:spPr>
                  </p:pic>
                </p:oleObj>
              </mc:Fallback>
            </mc:AlternateContent>
          </a:graphicData>
        </a:graphic>
      </p:graphicFrame>
    </p:spTree>
    <p:extLst>
      <p:ext uri="{BB962C8B-B14F-4D97-AF65-F5344CB8AC3E}">
        <p14:creationId xmlns:p14="http://schemas.microsoft.com/office/powerpoint/2010/main" val="39685567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190500"/>
            <a:ext cx="10925174" cy="5419725"/>
          </a:xfrm>
        </p:spPr>
        <p:txBody>
          <a:bodyPr>
            <a:noAutofit/>
          </a:bodyPr>
          <a:lstStyle/>
          <a:p>
            <a:pPr marL="0" indent="0" algn="just">
              <a:lnSpc>
                <a:spcPct val="100000"/>
              </a:lnSpc>
              <a:spcBef>
                <a:spcPts val="0"/>
              </a:spcBef>
              <a:spcAft>
                <a:spcPts val="0"/>
              </a:spcAft>
              <a:buNone/>
            </a:pPr>
            <a:r>
              <a:rPr lang="en-US" sz="2800" dirty="0" err="1">
                <a:ea typeface="Times New Roman" panose="02020603050405020304" pitchFamily="18" charset="0"/>
                <a:cs typeface="Times New Roman" panose="02020603050405020304" pitchFamily="18" charset="0"/>
              </a:rPr>
              <a:t>Baholash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aralash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bo’lmasligi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uchun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mahrajdan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bir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ayirib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tashlanadi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SHundan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keyin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olingan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approksimatsiya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hatoliklari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asosida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ko’rilayotgan</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modellarni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ketma-ket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taqqoslash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diskriminatsiyalash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bajariladi</a:t>
            </a:r>
            <a:r>
              <a:rPr lang="en-US" sz="2800" dirty="0">
                <a:ea typeface="Times New Roman" panose="02020603050405020304" pitchFamily="18" charset="0"/>
                <a:cs typeface="Times New Roman" panose="02020603050405020304" pitchFamily="18" charset="0"/>
              </a:rPr>
              <a:t>.</a:t>
            </a:r>
            <a:endParaRPr lang="ru-RU" sz="2800" dirty="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r>
              <a:rPr lang="en-US" sz="2800" dirty="0">
                <a:ea typeface="Times New Roman" panose="02020603050405020304" pitchFamily="18" charset="0"/>
                <a:cs typeface="Times New Roman" panose="02020603050405020304" pitchFamily="18" charset="0"/>
              </a:rPr>
              <a:t>Bu </a:t>
            </a:r>
            <a:r>
              <a:rPr lang="en-US" sz="2800" dirty="0" err="1">
                <a:ea typeface="Times New Roman" panose="02020603050405020304" pitchFamily="18" charset="0"/>
                <a:cs typeface="Times New Roman" panose="02020603050405020304" pitchFamily="18" charset="0"/>
              </a:rPr>
              <a:t>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quyidagi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alternativ</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nisbat</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yordamida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o’tkaziladi</a:t>
            </a:r>
            <a:r>
              <a:rPr lang="en-US" sz="2800" dirty="0" smtClean="0">
                <a:ea typeface="Times New Roman" panose="02020603050405020304" pitchFamily="18" charset="0"/>
                <a:cs typeface="Times New Roman" panose="02020603050405020304" pitchFamily="18" charset="0"/>
              </a:rPr>
              <a:t>.</a:t>
            </a:r>
          </a:p>
          <a:p>
            <a:pPr marL="0" indent="0" algn="just">
              <a:lnSpc>
                <a:spcPct val="100000"/>
              </a:lnSpc>
              <a:spcBef>
                <a:spcPts val="0"/>
              </a:spcBef>
              <a:spcAft>
                <a:spcPts val="0"/>
              </a:spcAft>
              <a:buNone/>
            </a:pPr>
            <a:endParaRPr lang="en-US" sz="2800" dirty="0" smtClean="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endParaRPr lang="en-US" sz="2800" dirty="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endParaRPr lang="en-US" sz="2800" dirty="0" smtClean="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endParaRPr lang="en-US" sz="2800" dirty="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endParaRPr lang="en-US" sz="2800" dirty="0" smtClean="0">
              <a:ea typeface="Times New Roman" panose="02020603050405020304" pitchFamily="18" charset="0"/>
              <a:cs typeface="Times New Roman" panose="02020603050405020304" pitchFamily="18" charset="0"/>
            </a:endParaRPr>
          </a:p>
          <a:p>
            <a:pPr marL="0" indent="0" algn="just">
              <a:lnSpc>
                <a:spcPct val="100000"/>
              </a:lnSpc>
              <a:spcBef>
                <a:spcPts val="0"/>
              </a:spcBef>
              <a:spcAft>
                <a:spcPts val="0"/>
              </a:spcAft>
              <a:buNone/>
            </a:pPr>
            <a:r>
              <a:rPr lang="ru-RU" sz="2800" dirty="0" err="1">
                <a:ea typeface="Times New Roman" panose="02020603050405020304" pitchFamily="18" charset="0"/>
                <a:cs typeface="Times New Roman" panose="02020603050405020304" pitchFamily="18" charset="0"/>
              </a:rPr>
              <a:t>bu</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yerda</a:t>
            </a:r>
            <a:r>
              <a:rPr lang="ru-RU" sz="2800"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rPr>
              <a:t>F</a:t>
            </a:r>
            <a:r>
              <a:rPr lang="ru-RU" sz="2800" i="1" baseline="-25000" dirty="0" err="1">
                <a:ea typeface="Times New Roman" panose="02020603050405020304" pitchFamily="18" charset="0"/>
                <a:cs typeface="Times New Roman" panose="02020603050405020304" pitchFamily="18" charset="0"/>
              </a:rPr>
              <a:t>xisob</a:t>
            </a:r>
            <a:r>
              <a:rPr lang="ru-RU" sz="2800" dirty="0">
                <a:ea typeface="Times New Roman" panose="02020603050405020304" pitchFamily="18" charset="0"/>
                <a:cs typeface="Times New Roman" panose="02020603050405020304" pitchFamily="18" charset="0"/>
              </a:rPr>
              <a:t> - </a:t>
            </a:r>
            <a:r>
              <a:rPr lang="ru-RU" sz="2800" dirty="0" err="1">
                <a:ea typeface="Times New Roman" panose="02020603050405020304" pitchFamily="18" charset="0"/>
                <a:cs typeface="Times New Roman" panose="02020603050405020304" pitchFamily="18" charset="0"/>
              </a:rPr>
              <a:t>berilgan</a:t>
            </a:r>
            <a:r>
              <a:rPr lang="ru-RU" sz="2800" dirty="0">
                <a:ea typeface="Times New Roman" panose="02020603050405020304" pitchFamily="18" charset="0"/>
                <a:cs typeface="Times New Roman" panose="02020603050405020304" pitchFamily="18" charset="0"/>
              </a:rPr>
              <a:t> </a:t>
            </a:r>
            <a:r>
              <a:rPr lang="ru-RU" sz="2800" dirty="0">
                <a:ea typeface="Times New Roman" panose="02020603050405020304" pitchFamily="18" charset="0"/>
                <a:cs typeface="Times New Roman" panose="02020603050405020304" pitchFamily="18" charset="0"/>
                <a:sym typeface="Symbol" panose="05050102010706020507" pitchFamily="18" charset="2"/>
              </a:rPr>
              <a:t></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e’tiborlilik</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darajasi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va</a:t>
            </a:r>
            <a:r>
              <a:rPr lang="ru-RU" sz="2800"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rPr>
              <a:t>k</a:t>
            </a:r>
            <a:r>
              <a:rPr lang="ru-RU" sz="2800" baseline="-25000" dirty="0">
                <a:ea typeface="Times New Roman" panose="02020603050405020304" pitchFamily="18" charset="0"/>
                <a:cs typeface="Times New Roman" panose="02020603050405020304" pitchFamily="18" charset="0"/>
              </a:rPr>
              <a:t>1 </a:t>
            </a:r>
            <a:r>
              <a:rPr lang="ru-RU" sz="2800" dirty="0" err="1">
                <a:ea typeface="Times New Roman" panose="02020603050405020304" pitchFamily="18" charset="0"/>
                <a:cs typeface="Times New Roman" panose="02020603050405020304" pitchFamily="18" charset="0"/>
              </a:rPr>
              <a:t>katta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dispersiya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hamda</a:t>
            </a:r>
            <a:r>
              <a:rPr lang="ru-RU" sz="2800" baseline="-25000"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rPr>
              <a:t>k</a:t>
            </a:r>
            <a:r>
              <a:rPr lang="ru-RU" sz="2800" baseline="-25000" dirty="0">
                <a:ea typeface="Times New Roman" panose="02020603050405020304" pitchFamily="18" charset="0"/>
                <a:cs typeface="Times New Roman" panose="02020603050405020304" pitchFamily="18" charset="0"/>
              </a:rPr>
              <a:t>2</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kichik</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dispersiya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erkinlik</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darajasi</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sonlarida</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Fisher</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mezonining</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kritik</a:t>
            </a:r>
            <a:r>
              <a:rPr lang="ru-RU" sz="2800" dirty="0">
                <a:ea typeface="Times New Roman" panose="02020603050405020304" pitchFamily="18" charset="0"/>
                <a:cs typeface="Times New Roman" panose="02020603050405020304" pitchFamily="18" charset="0"/>
              </a:rPr>
              <a:t> </a:t>
            </a:r>
            <a:r>
              <a:rPr lang="ru-RU" sz="2800" dirty="0" err="1">
                <a:ea typeface="Times New Roman" panose="02020603050405020304" pitchFamily="18" charset="0"/>
                <a:cs typeface="Times New Roman" panose="02020603050405020304" pitchFamily="18" charset="0"/>
              </a:rPr>
              <a:t>qiymati</a:t>
            </a:r>
            <a:r>
              <a:rPr lang="ru-RU" sz="2800" dirty="0" smtClean="0">
                <a:ea typeface="Times New Roman" panose="02020603050405020304" pitchFamily="18" charset="0"/>
                <a:cs typeface="Times New Roman" panose="02020603050405020304" pitchFamily="18" charset="0"/>
              </a:rPr>
              <a:t>.</a:t>
            </a:r>
            <a:endParaRPr lang="en-US" sz="2800" dirty="0"/>
          </a:p>
        </p:txBody>
      </p:sp>
      <p:sp>
        <p:nvSpPr>
          <p:cNvPr id="2" name="Rectangle 2"/>
          <p:cNvSpPr>
            <a:spLocks noChangeArrowheads="1"/>
          </p:cNvSpPr>
          <p:nvPr/>
        </p:nvSpPr>
        <p:spPr bwMode="auto">
          <a:xfrm>
            <a:off x="0" y="666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23017232"/>
              </p:ext>
            </p:extLst>
          </p:nvPr>
        </p:nvGraphicFramePr>
        <p:xfrm>
          <a:off x="2362200" y="2208212"/>
          <a:ext cx="6219470" cy="2135188"/>
        </p:xfrm>
        <a:graphic>
          <a:graphicData uri="http://schemas.openxmlformats.org/presentationml/2006/ole">
            <mc:AlternateContent xmlns:mc="http://schemas.openxmlformats.org/markup-compatibility/2006">
              <mc:Choice xmlns:v="urn:schemas-microsoft-com:vml" Requires="v">
                <p:oleObj spid="_x0000_s67588" name="Уравнение" r:id="rId3" imgW="4216400" imgH="1447800" progId="Equation.3">
                  <p:embed/>
                </p:oleObj>
              </mc:Choice>
              <mc:Fallback>
                <p:oleObj name="Уравнение" r:id="rId3" imgW="4216400" imgH="14478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2200" y="2208212"/>
                        <a:ext cx="6219470" cy="2135188"/>
                      </a:xfrm>
                      <a:prstGeom prst="rect">
                        <a:avLst/>
                      </a:prstGeom>
                      <a:noFill/>
                    </p:spPr>
                  </p:pic>
                </p:oleObj>
              </mc:Fallback>
            </mc:AlternateContent>
          </a:graphicData>
        </a:graphic>
      </p:graphicFrame>
    </p:spTree>
    <p:extLst>
      <p:ext uri="{BB962C8B-B14F-4D97-AF65-F5344CB8AC3E}">
        <p14:creationId xmlns:p14="http://schemas.microsoft.com/office/powerpoint/2010/main" val="23373060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371476" y="123825"/>
            <a:ext cx="10925174" cy="5419725"/>
          </a:xfrm>
        </p:spPr>
        <p:txBody>
          <a:bodyPr>
            <a:noAutofit/>
          </a:bodyPr>
          <a:lstStyle/>
          <a:p>
            <a:pPr marL="0" indent="0" algn="just">
              <a:lnSpc>
                <a:spcPct val="100000"/>
              </a:lnSpc>
              <a:spcBef>
                <a:spcPts val="0"/>
              </a:spcBef>
              <a:buNone/>
            </a:pPr>
            <a:r>
              <a:rPr lang="en-US" sz="2600" dirty="0" err="1"/>
              <a:t>Matematik</a:t>
            </a:r>
            <a:r>
              <a:rPr lang="en-US" sz="2600" dirty="0"/>
              <a:t> </a:t>
            </a:r>
            <a:r>
              <a:rPr lang="en-US" sz="2600" dirty="0" err="1"/>
              <a:t>modelni</a:t>
            </a:r>
            <a:r>
              <a:rPr lang="en-US" sz="2600" dirty="0"/>
              <a:t> </a:t>
            </a:r>
            <a:r>
              <a:rPr lang="en-US" sz="2600" dirty="0" err="1"/>
              <a:t>adekvatlikka</a:t>
            </a:r>
            <a:r>
              <a:rPr lang="en-US" sz="2600" dirty="0"/>
              <a:t> </a:t>
            </a:r>
            <a:r>
              <a:rPr lang="en-US" sz="2600" dirty="0" err="1"/>
              <a:t>tekshirish</a:t>
            </a:r>
            <a:endParaRPr lang="en-US" sz="2600" dirty="0"/>
          </a:p>
          <a:p>
            <a:pPr marL="0" indent="0" algn="just">
              <a:lnSpc>
                <a:spcPct val="100000"/>
              </a:lnSpc>
              <a:spcBef>
                <a:spcPts val="0"/>
              </a:spcBef>
              <a:buNone/>
            </a:pPr>
            <a:r>
              <a:rPr lang="en-US" sz="2600" dirty="0" err="1"/>
              <a:t>Modellarni</a:t>
            </a:r>
            <a:r>
              <a:rPr lang="en-US" sz="2600" dirty="0"/>
              <a:t> </a:t>
            </a:r>
            <a:r>
              <a:rPr lang="en-US" sz="2600" dirty="0" err="1"/>
              <a:t>dikriminatsiyalash</a:t>
            </a:r>
            <a:r>
              <a:rPr lang="en-US" sz="2600" dirty="0"/>
              <a:t> </a:t>
            </a:r>
            <a:r>
              <a:rPr lang="en-US" sz="2600" dirty="0" err="1"/>
              <a:t>va</a:t>
            </a:r>
            <a:r>
              <a:rPr lang="en-US" sz="2600" dirty="0"/>
              <a:t> </a:t>
            </a:r>
            <a:r>
              <a:rPr lang="en-US" sz="2600" dirty="0" err="1"/>
              <a:t>ulardan</a:t>
            </a:r>
            <a:r>
              <a:rPr lang="en-US" sz="2600" dirty="0"/>
              <a:t> </a:t>
            </a:r>
            <a:r>
              <a:rPr lang="en-US" sz="2600" dirty="0" err="1"/>
              <a:t>eng</a:t>
            </a:r>
            <a:r>
              <a:rPr lang="en-US" sz="2600" dirty="0"/>
              <a:t> </a:t>
            </a:r>
            <a:r>
              <a:rPr lang="en-US" sz="2600" dirty="0" err="1"/>
              <a:t>yaxshisini</a:t>
            </a:r>
            <a:r>
              <a:rPr lang="en-US" sz="2600" dirty="0"/>
              <a:t> </a:t>
            </a:r>
            <a:r>
              <a:rPr lang="en-US" sz="2600" dirty="0" err="1"/>
              <a:t>tanlab</a:t>
            </a:r>
            <a:r>
              <a:rPr lang="en-US" sz="2600" dirty="0"/>
              <a:t> </a:t>
            </a:r>
            <a:r>
              <a:rPr lang="en-US" sz="2600" dirty="0" err="1"/>
              <a:t>olgandan</a:t>
            </a:r>
            <a:r>
              <a:rPr lang="en-US" sz="2600" dirty="0"/>
              <a:t> </a:t>
            </a:r>
            <a:r>
              <a:rPr lang="en-US" sz="2600" dirty="0" err="1"/>
              <a:t>so’ng</a:t>
            </a:r>
            <a:r>
              <a:rPr lang="en-US" sz="2600" dirty="0"/>
              <a:t> </a:t>
            </a:r>
            <a:r>
              <a:rPr lang="en-US" sz="2600" dirty="0" err="1"/>
              <a:t>tanlangan</a:t>
            </a:r>
            <a:r>
              <a:rPr lang="en-US" sz="2600" dirty="0"/>
              <a:t> </a:t>
            </a:r>
            <a:r>
              <a:rPr lang="en-US" sz="2600" dirty="0" err="1"/>
              <a:t>modelni</a:t>
            </a:r>
            <a:r>
              <a:rPr lang="en-US" sz="2600" dirty="0"/>
              <a:t> </a:t>
            </a:r>
            <a:r>
              <a:rPr lang="en-US" sz="2600" dirty="0" err="1"/>
              <a:t>adekvatlikka</a:t>
            </a:r>
            <a:r>
              <a:rPr lang="en-US" sz="2600" dirty="0"/>
              <a:t> </a:t>
            </a:r>
            <a:r>
              <a:rPr lang="en-US" sz="2600" dirty="0" err="1"/>
              <a:t>tekshirish</a:t>
            </a:r>
            <a:r>
              <a:rPr lang="en-US" sz="2600" dirty="0"/>
              <a:t> </a:t>
            </a:r>
            <a:r>
              <a:rPr lang="en-US" sz="2600" dirty="0" err="1"/>
              <a:t>bajariladi</a:t>
            </a:r>
            <a:r>
              <a:rPr lang="en-US" sz="2600" dirty="0"/>
              <a:t>.</a:t>
            </a:r>
          </a:p>
          <a:p>
            <a:pPr marL="0" indent="0" algn="just">
              <a:lnSpc>
                <a:spcPct val="100000"/>
              </a:lnSpc>
              <a:spcBef>
                <a:spcPts val="0"/>
              </a:spcBef>
              <a:buNone/>
            </a:pPr>
            <a:r>
              <a:rPr lang="en-US" sz="2600" dirty="0"/>
              <a:t>Bu </a:t>
            </a:r>
            <a:r>
              <a:rPr lang="en-US" sz="2600" dirty="0" err="1"/>
              <a:t>ish</a:t>
            </a:r>
            <a:r>
              <a:rPr lang="en-US" sz="2600" dirty="0"/>
              <a:t> </a:t>
            </a:r>
            <a:r>
              <a:rPr lang="en-US" sz="2600" dirty="0" err="1"/>
              <a:t>ushbu</a:t>
            </a:r>
            <a:r>
              <a:rPr lang="en-US" sz="2600" dirty="0"/>
              <a:t> </a:t>
            </a:r>
            <a:r>
              <a:rPr lang="en-US" sz="2600" dirty="0" err="1"/>
              <a:t>alternativ</a:t>
            </a:r>
            <a:r>
              <a:rPr lang="en-US" sz="2600" dirty="0"/>
              <a:t> </a:t>
            </a:r>
            <a:r>
              <a:rPr lang="en-US" sz="2600" dirty="0" err="1"/>
              <a:t>nisbat</a:t>
            </a:r>
            <a:r>
              <a:rPr lang="en-US" sz="2600" dirty="0"/>
              <a:t> </a:t>
            </a:r>
            <a:r>
              <a:rPr lang="en-US" sz="2600" dirty="0" err="1"/>
              <a:t>yordamida</a:t>
            </a:r>
            <a:r>
              <a:rPr lang="en-US" sz="2600" dirty="0"/>
              <a:t> </a:t>
            </a:r>
            <a:r>
              <a:rPr lang="en-US" sz="2600" dirty="0" err="1"/>
              <a:t>bajariladi</a:t>
            </a:r>
            <a:r>
              <a:rPr lang="en-US" sz="2600" dirty="0"/>
              <a:t> [9]:</a:t>
            </a:r>
          </a:p>
          <a:p>
            <a:pPr marL="0" indent="0" algn="just">
              <a:lnSpc>
                <a:spcPct val="100000"/>
              </a:lnSpc>
              <a:spcBef>
                <a:spcPts val="0"/>
              </a:spcBef>
              <a:buNone/>
            </a:pPr>
            <a:r>
              <a:rPr lang="en-US" sz="2600" dirty="0"/>
              <a:t> </a:t>
            </a:r>
            <a:endParaRPr lang="en-US" sz="2600" dirty="0" smtClean="0"/>
          </a:p>
          <a:p>
            <a:pPr marL="0" indent="0" algn="just">
              <a:lnSpc>
                <a:spcPct val="100000"/>
              </a:lnSpc>
              <a:spcBef>
                <a:spcPts val="0"/>
              </a:spcBef>
              <a:buNone/>
            </a:pPr>
            <a:endParaRPr lang="en-US" sz="2600" dirty="0"/>
          </a:p>
          <a:p>
            <a:pPr marL="0" indent="0" algn="just">
              <a:lnSpc>
                <a:spcPct val="100000"/>
              </a:lnSpc>
              <a:spcBef>
                <a:spcPts val="0"/>
              </a:spcBef>
              <a:buNone/>
            </a:pPr>
            <a:endParaRPr lang="en-US" sz="2600" dirty="0" smtClean="0"/>
          </a:p>
          <a:p>
            <a:pPr marL="0" indent="0" algn="just">
              <a:lnSpc>
                <a:spcPct val="100000"/>
              </a:lnSpc>
              <a:spcBef>
                <a:spcPts val="0"/>
              </a:spcBef>
              <a:buNone/>
            </a:pPr>
            <a:endParaRPr lang="en-US" sz="2600" dirty="0"/>
          </a:p>
          <a:p>
            <a:pPr marL="0" indent="0" algn="just">
              <a:lnSpc>
                <a:spcPct val="100000"/>
              </a:lnSpc>
              <a:spcBef>
                <a:spcPts val="0"/>
              </a:spcBef>
              <a:buNone/>
            </a:pPr>
            <a:endParaRPr lang="en-US" sz="2600" dirty="0"/>
          </a:p>
          <a:p>
            <a:pPr marL="0" indent="0" algn="just">
              <a:lnSpc>
                <a:spcPct val="100000"/>
              </a:lnSpc>
              <a:spcBef>
                <a:spcPts val="0"/>
              </a:spcBef>
              <a:buNone/>
            </a:pPr>
            <a:r>
              <a:rPr lang="en-US" sz="2600" dirty="0" err="1"/>
              <a:t>bu</a:t>
            </a:r>
            <a:r>
              <a:rPr lang="en-US" sz="2600" dirty="0"/>
              <a:t> </a:t>
            </a:r>
            <a:r>
              <a:rPr lang="en-US" sz="2600" dirty="0" err="1"/>
              <a:t>yerda</a:t>
            </a:r>
            <a:r>
              <a:rPr lang="en-US" sz="2600" dirty="0"/>
              <a:t>: N' - parallel </a:t>
            </a:r>
            <a:r>
              <a:rPr lang="en-US" sz="2600" dirty="0" err="1"/>
              <a:t>tajribalarni</a:t>
            </a:r>
            <a:r>
              <a:rPr lang="en-US" sz="2600" dirty="0"/>
              <a:t> </a:t>
            </a:r>
            <a:r>
              <a:rPr lang="en-US" sz="2600" dirty="0" err="1"/>
              <a:t>hisobga</a:t>
            </a:r>
            <a:r>
              <a:rPr lang="en-US" sz="2600" dirty="0"/>
              <a:t> </a:t>
            </a:r>
            <a:r>
              <a:rPr lang="en-US" sz="2600" dirty="0" err="1"/>
              <a:t>olgan</a:t>
            </a:r>
            <a:r>
              <a:rPr lang="en-US" sz="2600" dirty="0"/>
              <a:t> </a:t>
            </a:r>
            <a:r>
              <a:rPr lang="en-US" sz="2600" dirty="0" err="1"/>
              <a:t>holda</a:t>
            </a:r>
            <a:r>
              <a:rPr lang="en-US" sz="2600" dirty="0"/>
              <a:t> </a:t>
            </a:r>
            <a:r>
              <a:rPr lang="en-US" sz="2600" dirty="0" err="1"/>
              <a:t>umumiy</a:t>
            </a:r>
            <a:r>
              <a:rPr lang="en-US" sz="2600" dirty="0"/>
              <a:t> </a:t>
            </a:r>
            <a:r>
              <a:rPr lang="en-US" sz="2600" dirty="0" err="1"/>
              <a:t>tajribalar</a:t>
            </a:r>
            <a:r>
              <a:rPr lang="en-US" sz="2600" dirty="0"/>
              <a:t> </a:t>
            </a:r>
            <a:r>
              <a:rPr lang="en-US" sz="2600" dirty="0" err="1"/>
              <a:t>soni</a:t>
            </a:r>
            <a:r>
              <a:rPr lang="en-US" sz="2600" dirty="0"/>
              <a:t>. </a:t>
            </a:r>
          </a:p>
          <a:p>
            <a:pPr marL="0" indent="0" algn="just">
              <a:lnSpc>
                <a:spcPct val="100000"/>
              </a:lnSpc>
              <a:spcBef>
                <a:spcPts val="0"/>
              </a:spcBef>
              <a:buNone/>
            </a:pPr>
            <a:r>
              <a:rPr lang="en-US" sz="2600" dirty="0" err="1"/>
              <a:t>Umumiy</a:t>
            </a:r>
            <a:r>
              <a:rPr lang="en-US" sz="2600" dirty="0"/>
              <a:t> </a:t>
            </a:r>
            <a:r>
              <a:rPr lang="en-US" sz="2600" dirty="0" err="1"/>
              <a:t>dispersiya</a:t>
            </a:r>
            <a:r>
              <a:rPr lang="en-US" sz="2600" dirty="0"/>
              <a:t> </a:t>
            </a:r>
            <a:r>
              <a:rPr lang="en-US" sz="2600" dirty="0" err="1"/>
              <a:t>ushbu</a:t>
            </a:r>
            <a:r>
              <a:rPr lang="en-US" sz="2600" dirty="0"/>
              <a:t> formula </a:t>
            </a:r>
            <a:r>
              <a:rPr lang="en-US" sz="2600" dirty="0" err="1"/>
              <a:t>bilan</a:t>
            </a:r>
            <a:r>
              <a:rPr lang="en-US" sz="2600" dirty="0"/>
              <a:t> </a:t>
            </a:r>
            <a:r>
              <a:rPr lang="en-US" sz="2600" dirty="0" err="1"/>
              <a:t>hisoblanadi</a:t>
            </a:r>
            <a:r>
              <a:rPr lang="en-US" sz="2600" dirty="0"/>
              <a:t>:</a:t>
            </a:r>
          </a:p>
          <a:p>
            <a:pPr marL="0" indent="0" algn="just">
              <a:lnSpc>
                <a:spcPct val="100000"/>
              </a:lnSpc>
              <a:spcBef>
                <a:spcPts val="0"/>
              </a:spcBef>
              <a:buNone/>
            </a:pPr>
            <a:r>
              <a:rPr lang="en-US" sz="2600" dirty="0"/>
              <a:t> </a:t>
            </a:r>
          </a:p>
          <a:p>
            <a:pPr marL="0" indent="0" algn="just">
              <a:lnSpc>
                <a:spcPct val="100000"/>
              </a:lnSpc>
              <a:spcBef>
                <a:spcPts val="0"/>
              </a:spcBef>
              <a:buNone/>
            </a:pPr>
            <a:endParaRPr lang="en-US" sz="2800" dirty="0"/>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2880711797"/>
              </p:ext>
            </p:extLst>
          </p:nvPr>
        </p:nvGraphicFramePr>
        <p:xfrm>
          <a:off x="2828925" y="1647352"/>
          <a:ext cx="5734050" cy="1894360"/>
        </p:xfrm>
        <a:graphic>
          <a:graphicData uri="http://schemas.openxmlformats.org/presentationml/2006/ole">
            <mc:AlternateContent xmlns:mc="http://schemas.openxmlformats.org/markup-compatibility/2006">
              <mc:Choice xmlns:v="urn:schemas-microsoft-com:vml" Requires="v">
                <p:oleObj spid="_x0000_s68615" name="Уравнение" r:id="rId3" imgW="4508500" imgH="1447800" progId="Equation.3">
                  <p:embed/>
                </p:oleObj>
              </mc:Choice>
              <mc:Fallback>
                <p:oleObj name="Уравнение" r:id="rId3" imgW="4508500" imgH="14478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28925" y="1647352"/>
                        <a:ext cx="5734050" cy="1894360"/>
                      </a:xfrm>
                      <a:prstGeom prst="rect">
                        <a:avLst/>
                      </a:prstGeom>
                      <a:noFill/>
                    </p:spPr>
                  </p:pic>
                </p:oleObj>
              </mc:Fallback>
            </mc:AlternateContent>
          </a:graphicData>
        </a:graphic>
      </p:graphicFrame>
      <p:sp>
        <p:nvSpPr>
          <p:cNvPr id="5"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930412860"/>
              </p:ext>
            </p:extLst>
          </p:nvPr>
        </p:nvGraphicFramePr>
        <p:xfrm>
          <a:off x="2930524" y="4743869"/>
          <a:ext cx="3032125" cy="799681"/>
        </p:xfrm>
        <a:graphic>
          <a:graphicData uri="http://schemas.openxmlformats.org/presentationml/2006/ole">
            <mc:AlternateContent xmlns:mc="http://schemas.openxmlformats.org/markup-compatibility/2006">
              <mc:Choice xmlns:v="urn:schemas-microsoft-com:vml" Requires="v">
                <p:oleObj spid="_x0000_s68616" name="Уравнение" r:id="rId5" imgW="2311400" imgH="609600" progId="Equation.3">
                  <p:embed/>
                </p:oleObj>
              </mc:Choice>
              <mc:Fallback>
                <p:oleObj name="Уравнение" r:id="rId5" imgW="2311400" imgH="6096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30524" y="4743869"/>
                        <a:ext cx="3032125" cy="799681"/>
                      </a:xfrm>
                      <a:prstGeom prst="rect">
                        <a:avLst/>
                      </a:prstGeom>
                      <a:noFill/>
                    </p:spPr>
                  </p:pic>
                </p:oleObj>
              </mc:Fallback>
            </mc:AlternateContent>
          </a:graphicData>
        </a:graphic>
      </p:graphicFrame>
    </p:spTree>
    <p:extLst>
      <p:ext uri="{BB962C8B-B14F-4D97-AF65-F5344CB8AC3E}">
        <p14:creationId xmlns:p14="http://schemas.microsoft.com/office/powerpoint/2010/main" val="8717834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2867" y="0"/>
            <a:ext cx="10839542" cy="1095375"/>
          </a:xfrm>
        </p:spPr>
        <p:txBody>
          <a:bodyPr>
            <a:noAutofit/>
          </a:bodyPr>
          <a:lstStyle/>
          <a:p>
            <a:pPr algn="ctr"/>
            <a:r>
              <a:rPr lang="en-US" sz="3600" dirty="0" smtClean="0"/>
              <a:t>6</a:t>
            </a:r>
            <a:r>
              <a:rPr lang="en-US" sz="3600" dirty="0"/>
              <a:t>.	OLINGAN REGRESSIYA TENGLAMALARI ASOSIDA OPTIMAL YECHIMLARNI ANIQLASH</a:t>
            </a:r>
            <a:endParaRPr lang="ru-RU" sz="3600" dirty="0"/>
          </a:p>
        </p:txBody>
      </p:sp>
      <p:sp>
        <p:nvSpPr>
          <p:cNvPr id="3" name="Объект 2"/>
          <p:cNvSpPr>
            <a:spLocks noGrp="1"/>
          </p:cNvSpPr>
          <p:nvPr>
            <p:ph sz="quarter" idx="13"/>
          </p:nvPr>
        </p:nvSpPr>
        <p:spPr>
          <a:xfrm>
            <a:off x="238126" y="990601"/>
            <a:ext cx="11401424" cy="4714874"/>
          </a:xfrm>
        </p:spPr>
        <p:txBody>
          <a:bodyPr>
            <a:noAutofit/>
          </a:bodyPr>
          <a:lstStyle/>
          <a:p>
            <a:pPr marL="0" indent="446088" algn="just">
              <a:lnSpc>
                <a:spcPct val="100000"/>
              </a:lnSpc>
              <a:spcBef>
                <a:spcPts val="0"/>
              </a:spcBef>
              <a:buNone/>
            </a:pPr>
            <a:r>
              <a:rPr lang="en-US" sz="2700" dirty="0" err="1"/>
              <a:t>Matematik</a:t>
            </a:r>
            <a:r>
              <a:rPr lang="en-US" sz="2700" dirty="0"/>
              <a:t> </a:t>
            </a:r>
            <a:r>
              <a:rPr lang="en-US" sz="2700" dirty="0" err="1"/>
              <a:t>modelni</a:t>
            </a:r>
            <a:r>
              <a:rPr lang="en-US" sz="2700" dirty="0"/>
              <a:t> </a:t>
            </a:r>
            <a:r>
              <a:rPr lang="en-US" sz="2700" dirty="0" err="1"/>
              <a:t>diskriminatsiyalash</a:t>
            </a:r>
            <a:r>
              <a:rPr lang="en-US" sz="2700" dirty="0"/>
              <a:t> </a:t>
            </a:r>
            <a:r>
              <a:rPr lang="en-US" sz="2700" dirty="0" err="1"/>
              <a:t>va</a:t>
            </a:r>
            <a:r>
              <a:rPr lang="en-US" sz="2700" dirty="0"/>
              <a:t> </a:t>
            </a:r>
            <a:r>
              <a:rPr lang="en-US" sz="2700" dirty="0" err="1"/>
              <a:t>adekvatlikka</a:t>
            </a:r>
            <a:r>
              <a:rPr lang="en-US" sz="2700" dirty="0"/>
              <a:t> </a:t>
            </a:r>
            <a:r>
              <a:rPr lang="en-US" sz="2700" dirty="0" err="1"/>
              <a:t>tekshirgandan</a:t>
            </a:r>
            <a:r>
              <a:rPr lang="en-US" sz="2700" dirty="0"/>
              <a:t> </a:t>
            </a:r>
            <a:r>
              <a:rPr lang="en-US" sz="2700" dirty="0" err="1"/>
              <a:t>so’ng</a:t>
            </a:r>
            <a:r>
              <a:rPr lang="en-US" sz="2700" dirty="0"/>
              <a:t>, </a:t>
            </a:r>
            <a:r>
              <a:rPr lang="en-US" sz="2700" dirty="0" err="1"/>
              <a:t>ya’ni</a:t>
            </a:r>
            <a:r>
              <a:rPr lang="en-US" sz="2700" dirty="0"/>
              <a:t> </a:t>
            </a:r>
            <a:r>
              <a:rPr lang="en-US" sz="2700" dirty="0" err="1"/>
              <a:t>tekshirilayotgan</a:t>
            </a:r>
            <a:r>
              <a:rPr lang="en-US" sz="2700" dirty="0"/>
              <a:t> </a:t>
            </a:r>
            <a:r>
              <a:rPr lang="en-US" sz="2700" dirty="0" err="1"/>
              <a:t>jarayon</a:t>
            </a:r>
            <a:r>
              <a:rPr lang="en-US" sz="2700" dirty="0"/>
              <a:t> </a:t>
            </a:r>
            <a:r>
              <a:rPr lang="en-US" sz="2700" dirty="0" err="1"/>
              <a:t>yoki</a:t>
            </a:r>
            <a:r>
              <a:rPr lang="en-US" sz="2700" dirty="0"/>
              <a:t> </a:t>
            </a:r>
            <a:r>
              <a:rPr lang="en-US" sz="2700" dirty="0" err="1"/>
              <a:t>xodisani</a:t>
            </a:r>
            <a:r>
              <a:rPr lang="en-US" sz="2700" dirty="0"/>
              <a:t> </a:t>
            </a:r>
            <a:r>
              <a:rPr lang="en-US" sz="2700" dirty="0" err="1"/>
              <a:t>adekvat</a:t>
            </a:r>
            <a:r>
              <a:rPr lang="en-US" sz="2700" dirty="0"/>
              <a:t> </a:t>
            </a:r>
            <a:r>
              <a:rPr lang="en-US" sz="2700" dirty="0" err="1"/>
              <a:t>ifodalovchi</a:t>
            </a:r>
            <a:r>
              <a:rPr lang="en-US" sz="2700" dirty="0"/>
              <a:t> </a:t>
            </a:r>
            <a:r>
              <a:rPr lang="en-US" sz="2700" dirty="0" err="1"/>
              <a:t>matematik</a:t>
            </a:r>
            <a:r>
              <a:rPr lang="en-US" sz="2700" dirty="0"/>
              <a:t> model </a:t>
            </a:r>
            <a:r>
              <a:rPr lang="en-US" sz="2700" dirty="0" err="1"/>
              <a:t>olingandan</a:t>
            </a:r>
            <a:r>
              <a:rPr lang="en-US" sz="2700" dirty="0"/>
              <a:t> </a:t>
            </a:r>
            <a:r>
              <a:rPr lang="en-US" sz="2700" dirty="0" err="1"/>
              <a:t>so’ng</a:t>
            </a:r>
            <a:r>
              <a:rPr lang="en-US" sz="2700" dirty="0"/>
              <a:t> </a:t>
            </a:r>
            <a:r>
              <a:rPr lang="en-US" sz="2700" dirty="0" err="1"/>
              <a:t>asosiy</a:t>
            </a:r>
            <a:r>
              <a:rPr lang="en-US" sz="2700" dirty="0"/>
              <a:t> </a:t>
            </a:r>
            <a:r>
              <a:rPr lang="en-US" sz="2700" dirty="0" err="1"/>
              <a:t>masalani</a:t>
            </a:r>
            <a:r>
              <a:rPr lang="en-US" sz="2700" dirty="0"/>
              <a:t> </a:t>
            </a:r>
            <a:r>
              <a:rPr lang="en-US" sz="2700" dirty="0" err="1"/>
              <a:t>yechishga</a:t>
            </a:r>
            <a:r>
              <a:rPr lang="en-US" sz="2700" dirty="0"/>
              <a:t>, </a:t>
            </a:r>
            <a:r>
              <a:rPr lang="en-US" sz="2700" dirty="0" err="1"/>
              <a:t>ya’ni</a:t>
            </a:r>
            <a:r>
              <a:rPr lang="en-US" sz="2700" dirty="0"/>
              <a:t> </a:t>
            </a:r>
            <a:r>
              <a:rPr lang="en-US" sz="2700" dirty="0" err="1"/>
              <a:t>omillarning</a:t>
            </a:r>
            <a:r>
              <a:rPr lang="en-US" sz="2700" dirty="0"/>
              <a:t> </a:t>
            </a:r>
            <a:r>
              <a:rPr lang="en-US" sz="2700" dirty="0" err="1"/>
              <a:t>shunday</a:t>
            </a:r>
            <a:r>
              <a:rPr lang="en-US" sz="2700" dirty="0"/>
              <a:t> </a:t>
            </a:r>
            <a:r>
              <a:rPr lang="en-US" sz="2700" dirty="0" err="1"/>
              <a:t>qiymatlarini</a:t>
            </a:r>
            <a:r>
              <a:rPr lang="en-US" sz="2700" dirty="0"/>
              <a:t> </a:t>
            </a:r>
            <a:r>
              <a:rPr lang="en-US" sz="2700" dirty="0" err="1"/>
              <a:t>aniqlashga</a:t>
            </a:r>
            <a:r>
              <a:rPr lang="en-US" sz="2700" dirty="0"/>
              <a:t> </a:t>
            </a:r>
            <a:r>
              <a:rPr lang="en-US" sz="2700" dirty="0" err="1"/>
              <a:t>kirishiladi-ki</a:t>
            </a:r>
            <a:r>
              <a:rPr lang="en-US" sz="2700" dirty="0"/>
              <a:t>, </a:t>
            </a:r>
            <a:r>
              <a:rPr lang="en-US" sz="2700" dirty="0" err="1"/>
              <a:t>bunday</a:t>
            </a:r>
            <a:r>
              <a:rPr lang="en-US" sz="2700" dirty="0"/>
              <a:t> </a:t>
            </a:r>
            <a:r>
              <a:rPr lang="en-US" sz="2700" dirty="0" err="1"/>
              <a:t>qiymatlarda</a:t>
            </a:r>
            <a:r>
              <a:rPr lang="en-US" sz="2700" dirty="0"/>
              <a:t> </a:t>
            </a:r>
            <a:r>
              <a:rPr lang="en-US" sz="2700" dirty="0" err="1"/>
              <a:t>otklik</a:t>
            </a:r>
            <a:r>
              <a:rPr lang="en-US" sz="2700" dirty="0"/>
              <a:t> </a:t>
            </a:r>
            <a:r>
              <a:rPr lang="en-US" sz="2700" dirty="0" err="1"/>
              <a:t>funktsiyasi</a:t>
            </a:r>
            <a:r>
              <a:rPr lang="en-US" sz="2700" dirty="0"/>
              <a:t> </a:t>
            </a:r>
            <a:r>
              <a:rPr lang="en-US" sz="2700" dirty="0" err="1"/>
              <a:t>eng</a:t>
            </a:r>
            <a:r>
              <a:rPr lang="en-US" sz="2700" dirty="0"/>
              <a:t> </a:t>
            </a:r>
            <a:r>
              <a:rPr lang="en-US" sz="2700" dirty="0" err="1"/>
              <a:t>katta</a:t>
            </a:r>
            <a:r>
              <a:rPr lang="en-US" sz="2700" dirty="0"/>
              <a:t> (</a:t>
            </a:r>
            <a:r>
              <a:rPr lang="en-US" sz="2700" dirty="0" err="1"/>
              <a:t>yoki</a:t>
            </a:r>
            <a:r>
              <a:rPr lang="en-US" sz="2700" dirty="0"/>
              <a:t> </a:t>
            </a:r>
            <a:r>
              <a:rPr lang="en-US" sz="2700" dirty="0" err="1"/>
              <a:t>eng</a:t>
            </a:r>
            <a:r>
              <a:rPr lang="en-US" sz="2700" dirty="0"/>
              <a:t> </a:t>
            </a:r>
            <a:r>
              <a:rPr lang="en-US" sz="2700" dirty="0" err="1"/>
              <a:t>kichik</a:t>
            </a:r>
            <a:r>
              <a:rPr lang="en-US" sz="2700" dirty="0"/>
              <a:t>) </a:t>
            </a:r>
            <a:r>
              <a:rPr lang="en-US" sz="2700" dirty="0" err="1"/>
              <a:t>qiymatga</a:t>
            </a:r>
            <a:r>
              <a:rPr lang="en-US" sz="2700" dirty="0"/>
              <a:t> </a:t>
            </a:r>
            <a:r>
              <a:rPr lang="en-US" sz="2700" dirty="0" err="1"/>
              <a:t>ega</a:t>
            </a:r>
            <a:r>
              <a:rPr lang="en-US" sz="2700" dirty="0"/>
              <a:t> </a:t>
            </a:r>
            <a:r>
              <a:rPr lang="en-US" sz="2700" dirty="0" err="1"/>
              <a:t>bo’ladi</a:t>
            </a:r>
            <a:r>
              <a:rPr lang="en-US" sz="2700" dirty="0"/>
              <a:t>. </a:t>
            </a:r>
            <a:r>
              <a:rPr lang="en-US" sz="2700" dirty="0" err="1"/>
              <a:t>Ko’rsatilgan</a:t>
            </a:r>
            <a:r>
              <a:rPr lang="en-US" sz="2700" dirty="0"/>
              <a:t> </a:t>
            </a:r>
            <a:r>
              <a:rPr lang="en-US" sz="2700" dirty="0" err="1"/>
              <a:t>masalani</a:t>
            </a:r>
            <a:r>
              <a:rPr lang="en-US" sz="2700" dirty="0"/>
              <a:t> </a:t>
            </a:r>
            <a:r>
              <a:rPr lang="en-US" sz="2700" dirty="0" err="1"/>
              <a:t>yechish</a:t>
            </a:r>
            <a:r>
              <a:rPr lang="en-US" sz="2700" dirty="0"/>
              <a:t> </a:t>
            </a:r>
            <a:r>
              <a:rPr lang="en-US" sz="2700" dirty="0" err="1"/>
              <a:t>tartibini</a:t>
            </a:r>
            <a:r>
              <a:rPr lang="en-US" sz="2700" dirty="0"/>
              <a:t> </a:t>
            </a:r>
            <a:r>
              <a:rPr lang="en-US" sz="2700" dirty="0" err="1"/>
              <a:t>bir</a:t>
            </a:r>
            <a:r>
              <a:rPr lang="en-US" sz="2700" dirty="0"/>
              <a:t> </a:t>
            </a:r>
            <a:r>
              <a:rPr lang="en-US" sz="2700" dirty="0" err="1"/>
              <a:t>misolda</a:t>
            </a:r>
            <a:r>
              <a:rPr lang="en-US" sz="2700" dirty="0"/>
              <a:t> </a:t>
            </a:r>
            <a:r>
              <a:rPr lang="en-US" sz="2700" dirty="0" err="1"/>
              <a:t>ko’rib</a:t>
            </a:r>
            <a:r>
              <a:rPr lang="en-US" sz="2700" dirty="0"/>
              <a:t> </a:t>
            </a:r>
            <a:r>
              <a:rPr lang="en-US" sz="2700" dirty="0" err="1"/>
              <a:t>chiqamiz</a:t>
            </a:r>
            <a:r>
              <a:rPr lang="en-US" sz="2700" dirty="0"/>
              <a:t>. </a:t>
            </a:r>
            <a:r>
              <a:rPr lang="en-US" sz="2700" dirty="0" err="1"/>
              <a:t>Diskriminatsiyalash</a:t>
            </a:r>
            <a:r>
              <a:rPr lang="en-US" sz="2700" dirty="0"/>
              <a:t> </a:t>
            </a:r>
            <a:r>
              <a:rPr lang="en-US" sz="2700" dirty="0" err="1"/>
              <a:t>va</a:t>
            </a:r>
            <a:r>
              <a:rPr lang="en-US" sz="2700" dirty="0"/>
              <a:t> </a:t>
            </a:r>
            <a:r>
              <a:rPr lang="en-US" sz="2700" dirty="0" err="1"/>
              <a:t>adekvatlikka</a:t>
            </a:r>
            <a:r>
              <a:rPr lang="en-US" sz="2700" dirty="0"/>
              <a:t> </a:t>
            </a:r>
            <a:r>
              <a:rPr lang="en-US" sz="2700" dirty="0" err="1"/>
              <a:t>tekshirishdan</a:t>
            </a:r>
            <a:r>
              <a:rPr lang="en-US" sz="2700" dirty="0"/>
              <a:t> </a:t>
            </a:r>
            <a:r>
              <a:rPr lang="en-US" sz="2700" dirty="0" err="1"/>
              <a:t>so’ng</a:t>
            </a:r>
            <a:r>
              <a:rPr lang="en-US" sz="2700" dirty="0"/>
              <a:t> </a:t>
            </a:r>
            <a:r>
              <a:rPr lang="en-US" sz="2700" dirty="0" err="1"/>
              <a:t>quyidagi</a:t>
            </a:r>
            <a:r>
              <a:rPr lang="en-US" sz="2700" dirty="0"/>
              <a:t> </a:t>
            </a:r>
            <a:r>
              <a:rPr lang="en-US" sz="2700" dirty="0" err="1"/>
              <a:t>turdagi</a:t>
            </a:r>
            <a:r>
              <a:rPr lang="en-US" sz="2700" dirty="0"/>
              <a:t> </a:t>
            </a:r>
            <a:r>
              <a:rPr lang="en-US" sz="2700" dirty="0" err="1"/>
              <a:t>matematik</a:t>
            </a:r>
            <a:r>
              <a:rPr lang="en-US" sz="2700" dirty="0"/>
              <a:t> model </a:t>
            </a:r>
            <a:r>
              <a:rPr lang="en-US" sz="2700" dirty="0" err="1"/>
              <a:t>olindi</a:t>
            </a:r>
            <a:r>
              <a:rPr lang="en-US" sz="2700" dirty="0"/>
              <a:t> deb </a:t>
            </a:r>
            <a:r>
              <a:rPr lang="en-US" sz="2700" dirty="0" err="1"/>
              <a:t>faraz</a:t>
            </a:r>
            <a:r>
              <a:rPr lang="en-US" sz="2700" dirty="0"/>
              <a:t> </a:t>
            </a:r>
            <a:r>
              <a:rPr lang="en-US" sz="2700" dirty="0" err="1"/>
              <a:t>qilamiz</a:t>
            </a:r>
            <a:r>
              <a:rPr lang="en-US" sz="2700" dirty="0"/>
              <a:t>.</a:t>
            </a:r>
          </a:p>
          <a:p>
            <a:pPr marL="0" indent="446088" algn="just">
              <a:lnSpc>
                <a:spcPct val="150000"/>
              </a:lnSpc>
              <a:spcBef>
                <a:spcPts val="0"/>
              </a:spcBef>
              <a:buNone/>
            </a:pPr>
            <a:endParaRPr lang="en-US" sz="2700" dirty="0"/>
          </a:p>
          <a:p>
            <a:pPr marL="0" indent="446088" algn="just">
              <a:lnSpc>
                <a:spcPct val="100000"/>
              </a:lnSpc>
              <a:spcBef>
                <a:spcPts val="0"/>
              </a:spcBef>
              <a:buNone/>
            </a:pPr>
            <a:r>
              <a:rPr lang="en-US" sz="2700" dirty="0" err="1"/>
              <a:t>Otklik</a:t>
            </a:r>
            <a:r>
              <a:rPr lang="en-US" sz="2700" dirty="0"/>
              <a:t> </a:t>
            </a:r>
            <a:r>
              <a:rPr lang="en-US" sz="2700" dirty="0" err="1"/>
              <a:t>funktsiyasi</a:t>
            </a:r>
            <a:r>
              <a:rPr lang="en-US" sz="2700" dirty="0"/>
              <a:t> </a:t>
            </a:r>
            <a:r>
              <a:rPr lang="en-US" sz="2700" dirty="0" err="1"/>
              <a:t>eng</a:t>
            </a:r>
            <a:r>
              <a:rPr lang="en-US" sz="2700" dirty="0"/>
              <a:t> </a:t>
            </a:r>
            <a:r>
              <a:rPr lang="en-US" sz="2700" dirty="0" err="1"/>
              <a:t>katta</a:t>
            </a:r>
            <a:r>
              <a:rPr lang="en-US" sz="2700" dirty="0"/>
              <a:t> </a:t>
            </a:r>
            <a:r>
              <a:rPr lang="en-US" sz="2700" dirty="0" err="1"/>
              <a:t>qiymatga</a:t>
            </a:r>
            <a:r>
              <a:rPr lang="en-US" sz="2700" dirty="0"/>
              <a:t> </a:t>
            </a:r>
            <a:r>
              <a:rPr lang="en-US" sz="2700" dirty="0" err="1"/>
              <a:t>ega</a:t>
            </a:r>
            <a:r>
              <a:rPr lang="en-US" sz="2700" dirty="0"/>
              <a:t> </a:t>
            </a:r>
            <a:r>
              <a:rPr lang="en-US" sz="2700" dirty="0" err="1"/>
              <a:t>bo’lgandagi</a:t>
            </a:r>
            <a:r>
              <a:rPr lang="en-US" sz="2700" dirty="0"/>
              <a:t> x1 </a:t>
            </a:r>
            <a:r>
              <a:rPr lang="en-US" sz="2700" dirty="0" err="1"/>
              <a:t>va</a:t>
            </a:r>
            <a:r>
              <a:rPr lang="en-US" sz="2700" dirty="0"/>
              <a:t> x2 </a:t>
            </a:r>
            <a:r>
              <a:rPr lang="en-US" sz="2700" dirty="0" err="1"/>
              <a:t>omillarning</a:t>
            </a:r>
            <a:r>
              <a:rPr lang="en-US" sz="2700" dirty="0"/>
              <a:t> </a:t>
            </a:r>
            <a:r>
              <a:rPr lang="en-US" sz="2700" dirty="0" err="1"/>
              <a:t>qiymatlarini</a:t>
            </a:r>
            <a:r>
              <a:rPr lang="en-US" sz="2700" dirty="0"/>
              <a:t> </a:t>
            </a:r>
            <a:r>
              <a:rPr lang="en-US" sz="2700" dirty="0" err="1"/>
              <a:t>aniqlash</a:t>
            </a:r>
            <a:r>
              <a:rPr lang="en-US" sz="2700" dirty="0"/>
              <a:t> </a:t>
            </a:r>
            <a:r>
              <a:rPr lang="en-US" sz="2700" dirty="0" err="1"/>
              <a:t>talab</a:t>
            </a:r>
            <a:r>
              <a:rPr lang="en-US" sz="2700" dirty="0"/>
              <a:t> </a:t>
            </a:r>
            <a:r>
              <a:rPr lang="en-US" sz="2700" dirty="0" err="1"/>
              <a:t>etiladi</a:t>
            </a:r>
            <a:r>
              <a:rPr lang="en-US" sz="2700" dirty="0" smtClean="0"/>
              <a:t>.</a:t>
            </a:r>
            <a:endParaRPr lang="en-US" sz="2700" dirty="0" smtClean="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126009037"/>
              </p:ext>
            </p:extLst>
          </p:nvPr>
        </p:nvGraphicFramePr>
        <p:xfrm>
          <a:off x="3298824" y="4267200"/>
          <a:ext cx="5795211" cy="647700"/>
        </p:xfrm>
        <a:graphic>
          <a:graphicData uri="http://schemas.openxmlformats.org/presentationml/2006/ole">
            <mc:AlternateContent xmlns:mc="http://schemas.openxmlformats.org/markup-compatibility/2006">
              <mc:Choice xmlns:v="urn:schemas-microsoft-com:vml" Requires="v">
                <p:oleObj spid="_x0000_s69636" name="Уравнение" r:id="rId3" imgW="2159000" imgH="241300" progId="Equation.3">
                  <p:embed/>
                </p:oleObj>
              </mc:Choice>
              <mc:Fallback>
                <p:oleObj name="Уравнение" r:id="rId3" imgW="2159000" imgH="241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98824" y="4267200"/>
                        <a:ext cx="5795211" cy="647700"/>
                      </a:xfrm>
                      <a:prstGeom prst="rect">
                        <a:avLst/>
                      </a:prstGeom>
                      <a:noFill/>
                    </p:spPr>
                  </p:pic>
                </p:oleObj>
              </mc:Fallback>
            </mc:AlternateContent>
          </a:graphicData>
        </a:graphic>
      </p:graphicFrame>
    </p:spTree>
    <p:extLst>
      <p:ext uri="{BB962C8B-B14F-4D97-AF65-F5344CB8AC3E}">
        <p14:creationId xmlns:p14="http://schemas.microsoft.com/office/powerpoint/2010/main" val="10551659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257176" y="123825"/>
            <a:ext cx="10925174" cy="2390775"/>
          </a:xfrm>
        </p:spPr>
        <p:txBody>
          <a:bodyPr>
            <a:noAutofit/>
          </a:bodyPr>
          <a:lstStyle/>
          <a:p>
            <a:pPr indent="0" algn="just">
              <a:lnSpc>
                <a:spcPct val="100000"/>
              </a:lnSpc>
              <a:spcBef>
                <a:spcPts val="0"/>
              </a:spcBef>
              <a:spcAft>
                <a:spcPts val="0"/>
              </a:spcAft>
              <a:buNone/>
            </a:pPr>
            <a:r>
              <a:rPr lang="en-US" sz="2800" u="sng" dirty="0" err="1">
                <a:ea typeface="Times New Roman" panose="02020603050405020304" pitchFamily="18" charset="0"/>
                <a:cs typeface="Times New Roman" panose="02020603050405020304" pitchFamily="18" charset="0"/>
              </a:rPr>
              <a:t>Echish</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Y</a:t>
            </a:r>
            <a:r>
              <a:rPr lang="en-US" sz="2800" baseline="-25000" dirty="0" err="1">
                <a:ea typeface="Times New Roman" panose="02020603050405020304" pitchFamily="18" charset="0"/>
                <a:cs typeface="Times New Roman" panose="02020603050405020304" pitchFamily="18" charset="0"/>
              </a:rPr>
              <a:t>xisob</a:t>
            </a:r>
            <a:r>
              <a:rPr lang="en-US" sz="2800" dirty="0">
                <a:ea typeface="Times New Roman" panose="02020603050405020304" pitchFamily="18" charset="0"/>
                <a:cs typeface="Times New Roman" panose="02020603050405020304" pitchFamily="18" charset="0"/>
              </a:rPr>
              <a:t> </a:t>
            </a:r>
            <a:r>
              <a:rPr lang="en-US" sz="2800" baseline="-250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funktsiyani</a:t>
            </a:r>
            <a:r>
              <a:rPr lang="en-US" sz="2800" dirty="0">
                <a:ea typeface="Times New Roman" panose="02020603050405020304" pitchFamily="18" charset="0"/>
                <a:cs typeface="Times New Roman" panose="02020603050405020304" pitchFamily="18" charset="0"/>
              </a:rPr>
              <a:t> x</a:t>
            </a:r>
            <a:r>
              <a:rPr lang="en-US" sz="2800" baseline="-25000" dirty="0">
                <a:ea typeface="Times New Roman" panose="02020603050405020304" pitchFamily="18" charset="0"/>
                <a:cs typeface="Times New Roman" panose="02020603050405020304" pitchFamily="18" charset="0"/>
              </a:rPr>
              <a:t>1</a:t>
            </a:r>
            <a:r>
              <a:rPr lang="en-US" sz="2800" dirty="0">
                <a:ea typeface="Times New Roman" panose="02020603050405020304" pitchFamily="18" charset="0"/>
                <a:cs typeface="Times New Roman" panose="02020603050405020304" pitchFamily="18" charset="0"/>
              </a:rPr>
              <a:t>,</a:t>
            </a:r>
            <a:r>
              <a:rPr lang="en-US" sz="2800" baseline="-25000" dirty="0">
                <a:ea typeface="Times New Roman" panose="02020603050405020304" pitchFamily="18" charset="0"/>
                <a:cs typeface="Times New Roman" panose="02020603050405020304" pitchFamily="18" charset="0"/>
              </a:rPr>
              <a:t> </a:t>
            </a:r>
            <a:r>
              <a:rPr lang="en-US" sz="2800" dirty="0">
                <a:ea typeface="Times New Roman" panose="02020603050405020304" pitchFamily="18" charset="0"/>
                <a:cs typeface="Times New Roman" panose="02020603050405020304" pitchFamily="18" charset="0"/>
              </a:rPr>
              <a:t>x</a:t>
            </a:r>
            <a:r>
              <a:rPr lang="en-US" sz="2800" baseline="-25000" dirty="0">
                <a:ea typeface="Times New Roman" panose="02020603050405020304" pitchFamily="18" charset="0"/>
                <a:cs typeface="Times New Roman" panose="02020603050405020304" pitchFamily="18" charset="0"/>
              </a:rPr>
              <a:t>2 </a:t>
            </a:r>
            <a:r>
              <a:rPr lang="en-US" sz="2800" dirty="0" err="1">
                <a:ea typeface="Times New Roman" panose="02020603050405020304" pitchFamily="18" charset="0"/>
                <a:cs typeface="Times New Roman" panose="02020603050405020304" pitchFamily="18" charset="0"/>
              </a:rPr>
              <a:t>o’zgaruvchilar</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bo’yicha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differentsiallab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va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hosilani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nolga</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tenglab</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ushbuni</a:t>
            </a:r>
            <a:r>
              <a:rPr lang="en-US" sz="2800" dirty="0">
                <a:ea typeface="Times New Roman" panose="02020603050405020304" pitchFamily="18" charset="0"/>
                <a:cs typeface="Times New Roman" panose="02020603050405020304" pitchFamily="18" charset="0"/>
              </a:rPr>
              <a:t> </a:t>
            </a:r>
            <a:r>
              <a:rPr lang="en-US" sz="2800" dirty="0" err="1">
                <a:ea typeface="Times New Roman" panose="02020603050405020304" pitchFamily="18" charset="0"/>
                <a:cs typeface="Times New Roman" panose="02020603050405020304" pitchFamily="18" charset="0"/>
              </a:rPr>
              <a:t>olamiz</a:t>
            </a:r>
            <a:r>
              <a:rPr lang="en-US" sz="2800" dirty="0">
                <a:ea typeface="Times New Roman" panose="02020603050405020304" pitchFamily="18" charset="0"/>
                <a:cs typeface="Times New Roman" panose="02020603050405020304" pitchFamily="18" charset="0"/>
              </a:rPr>
              <a:t>:</a:t>
            </a:r>
            <a:endParaRPr lang="ru-RU" sz="2800" dirty="0">
              <a:ea typeface="Times New Roman" panose="02020603050405020304" pitchFamily="18" charset="0"/>
              <a:cs typeface="Times New Roman" panose="02020603050405020304" pitchFamily="18" charset="0"/>
            </a:endParaRPr>
          </a:p>
          <a:p>
            <a:pPr marL="0" indent="0" algn="just">
              <a:lnSpc>
                <a:spcPct val="100000"/>
              </a:lnSpc>
              <a:spcBef>
                <a:spcPts val="0"/>
              </a:spcBef>
              <a:buNone/>
            </a:pPr>
            <a:endParaRPr lang="en-US" sz="2800" dirty="0"/>
          </a:p>
        </p:txBody>
      </p:sp>
      <p:sp>
        <p:nvSpPr>
          <p:cNvPr id="2" name="Rectangle 2"/>
          <p:cNvSpPr>
            <a:spLocks noChangeArrowheads="1"/>
          </p:cNvSpPr>
          <p:nvPr/>
        </p:nvSpPr>
        <p:spPr bwMode="auto">
          <a:xfrm>
            <a:off x="-11430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326877973"/>
              </p:ext>
            </p:extLst>
          </p:nvPr>
        </p:nvGraphicFramePr>
        <p:xfrm>
          <a:off x="3295649" y="1714500"/>
          <a:ext cx="5986955" cy="800100"/>
        </p:xfrm>
        <a:graphic>
          <a:graphicData uri="http://schemas.openxmlformats.org/presentationml/2006/ole">
            <mc:AlternateContent xmlns:mc="http://schemas.openxmlformats.org/markup-compatibility/2006">
              <mc:Choice xmlns:v="urn:schemas-microsoft-com:vml" Requires="v">
                <p:oleObj spid="_x0000_s70669" name="Уравнение" r:id="rId3" imgW="2755900" imgH="368300" progId="Equation.3">
                  <p:embed/>
                </p:oleObj>
              </mc:Choice>
              <mc:Fallback>
                <p:oleObj name="Уравнение" r:id="rId3" imgW="2755900" imgH="368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95649" y="1714500"/>
                        <a:ext cx="5986955" cy="800100"/>
                      </a:xfrm>
                      <a:prstGeom prst="rect">
                        <a:avLst/>
                      </a:prstGeom>
                      <a:noFill/>
                    </p:spPr>
                  </p:pic>
                </p:oleObj>
              </mc:Fallback>
            </mc:AlternateContent>
          </a:graphicData>
        </a:graphic>
      </p:graphicFrame>
      <p:sp>
        <p:nvSpPr>
          <p:cNvPr id="6" name="Прямоугольник 5"/>
          <p:cNvSpPr/>
          <p:nvPr/>
        </p:nvSpPr>
        <p:spPr>
          <a:xfrm>
            <a:off x="647700" y="2514600"/>
            <a:ext cx="6096000" cy="1815882"/>
          </a:xfrm>
          <a:prstGeom prst="rect">
            <a:avLst/>
          </a:prstGeom>
        </p:spPr>
        <p:txBody>
          <a:bodyPr>
            <a:spAutoFit/>
          </a:bodyPr>
          <a:lstStyle/>
          <a:p>
            <a:pPr indent="342900" algn="just">
              <a:lnSpc>
                <a:spcPct val="150000"/>
              </a:lnSpc>
              <a:spcAft>
                <a:spcPts val="0"/>
              </a:spcAft>
            </a:pPr>
            <a:r>
              <a:rPr lang="en-US" sz="2800" dirty="0" smtClean="0">
                <a:ea typeface="Times New Roman" panose="02020603050405020304" pitchFamily="18" charset="0"/>
                <a:cs typeface="Times New Roman" panose="02020603050405020304" pitchFamily="18" charset="0"/>
              </a:rPr>
              <a:t>BUNDAN: X</a:t>
            </a:r>
            <a:r>
              <a:rPr lang="en-US" sz="2800" baseline="-25000" dirty="0" smtClean="0">
                <a:ea typeface="Times New Roman" panose="02020603050405020304" pitchFamily="18" charset="0"/>
                <a:cs typeface="Times New Roman" panose="02020603050405020304" pitchFamily="18" charset="0"/>
              </a:rPr>
              <a:t>1KRIT</a:t>
            </a:r>
            <a:r>
              <a:rPr lang="en-US" sz="2800" dirty="0" smtClean="0">
                <a:ea typeface="Times New Roman" panose="02020603050405020304" pitchFamily="18" charset="0"/>
                <a:cs typeface="Times New Roman" panose="02020603050405020304" pitchFamily="18" charset="0"/>
              </a:rPr>
              <a:t>=2; </a:t>
            </a:r>
            <a:r>
              <a:rPr lang="en-US" sz="2800" baseline="-25000" dirty="0" smtClean="0">
                <a:ea typeface="Times New Roman" panose="02020603050405020304" pitchFamily="18" charset="0"/>
                <a:cs typeface="Times New Roman" panose="02020603050405020304" pitchFamily="18" charset="0"/>
              </a:rPr>
              <a:t> </a:t>
            </a:r>
            <a:r>
              <a:rPr lang="en-US" sz="2800" dirty="0" smtClean="0">
                <a:ea typeface="Times New Roman" panose="02020603050405020304" pitchFamily="18" charset="0"/>
                <a:cs typeface="Times New Roman" panose="02020603050405020304" pitchFamily="18" charset="0"/>
              </a:rPr>
              <a:t>X</a:t>
            </a:r>
            <a:r>
              <a:rPr lang="en-US" sz="2800" baseline="-25000" dirty="0" smtClean="0">
                <a:ea typeface="Times New Roman" panose="02020603050405020304" pitchFamily="18" charset="0"/>
                <a:cs typeface="Times New Roman" panose="02020603050405020304" pitchFamily="18" charset="0"/>
              </a:rPr>
              <a:t>2KRIT </a:t>
            </a:r>
            <a:r>
              <a:rPr lang="en-US" sz="2800" dirty="0" smtClean="0">
                <a:ea typeface="Times New Roman" panose="02020603050405020304" pitchFamily="18" charset="0"/>
                <a:cs typeface="Times New Roman" panose="02020603050405020304" pitchFamily="18" charset="0"/>
              </a:rPr>
              <a:t>=3.</a:t>
            </a:r>
            <a:endParaRPr lang="ru-RU" sz="2800" dirty="0" smtClean="0">
              <a:ea typeface="Times New Roman" panose="02020603050405020304" pitchFamily="18" charset="0"/>
              <a:cs typeface="Times New Roman" panose="02020603050405020304" pitchFamily="18" charset="0"/>
            </a:endParaRPr>
          </a:p>
          <a:p>
            <a:pPr indent="342900" algn="just">
              <a:lnSpc>
                <a:spcPct val="150000"/>
              </a:lnSpc>
              <a:spcAft>
                <a:spcPts val="0"/>
              </a:spcAft>
            </a:pPr>
            <a:r>
              <a:rPr lang="en-US" sz="2800" dirty="0" smtClean="0">
                <a:ea typeface="Times New Roman" panose="02020603050405020304" pitchFamily="18" charset="0"/>
                <a:cs typeface="Times New Roman" panose="02020603050405020304" pitchFamily="18" charset="0"/>
              </a:rPr>
              <a:t> </a:t>
            </a:r>
            <a:endParaRPr lang="ru-RU" sz="2800" dirty="0" smtClean="0">
              <a:ea typeface="Times New Roman" panose="02020603050405020304" pitchFamily="18" charset="0"/>
              <a:cs typeface="Times New Roman" panose="02020603050405020304" pitchFamily="18" charset="0"/>
            </a:endParaRPr>
          </a:p>
          <a:p>
            <a:r>
              <a:rPr lang="en-US" sz="2800" dirty="0" smtClean="0">
                <a:ea typeface="Times New Roman" panose="02020603050405020304" pitchFamily="18" charset="0"/>
              </a:rPr>
              <a:t>BU VAQTDA:</a:t>
            </a:r>
            <a:endParaRPr lang="ru-RU" sz="2800" dirty="0"/>
          </a:p>
        </p:txBody>
      </p:sp>
      <p:graphicFrame>
        <p:nvGraphicFramePr>
          <p:cNvPr id="7" name="Объект 6"/>
          <p:cNvGraphicFramePr>
            <a:graphicFrameLocks noChangeAspect="1"/>
          </p:cNvGraphicFramePr>
          <p:nvPr>
            <p:extLst>
              <p:ext uri="{D42A27DB-BD31-4B8C-83A1-F6EECF244321}">
                <p14:modId xmlns:p14="http://schemas.microsoft.com/office/powerpoint/2010/main" val="1455239053"/>
              </p:ext>
            </p:extLst>
          </p:nvPr>
        </p:nvGraphicFramePr>
        <p:xfrm>
          <a:off x="2071413" y="3138324"/>
          <a:ext cx="2810590" cy="568434"/>
        </p:xfrm>
        <a:graphic>
          <a:graphicData uri="http://schemas.openxmlformats.org/presentationml/2006/ole">
            <mc:AlternateContent xmlns:mc="http://schemas.openxmlformats.org/markup-compatibility/2006">
              <mc:Choice xmlns:v="urn:schemas-microsoft-com:vml" Requires="v">
                <p:oleObj spid="_x0000_s70670" name="Уравнение" r:id="rId5" imgW="1130300" imgH="228600" progId="Equation.3">
                  <p:embed/>
                </p:oleObj>
              </mc:Choice>
              <mc:Fallback>
                <p:oleObj name="Уравнение" r:id="rId5" imgW="1130300" imgH="228600"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71413" y="3138324"/>
                        <a:ext cx="2810590" cy="568434"/>
                      </a:xfrm>
                      <a:prstGeom prst="rect">
                        <a:avLst/>
                      </a:prstGeom>
                      <a:noFill/>
                    </p:spPr>
                  </p:pic>
                </p:oleObj>
              </mc:Fallback>
            </mc:AlternateContent>
          </a:graphicData>
        </a:graphic>
      </p:graphicFrame>
      <p:graphicFrame>
        <p:nvGraphicFramePr>
          <p:cNvPr id="8" name="Объект 7"/>
          <p:cNvGraphicFramePr>
            <a:graphicFrameLocks noChangeAspect="1"/>
          </p:cNvGraphicFramePr>
          <p:nvPr>
            <p:extLst>
              <p:ext uri="{D42A27DB-BD31-4B8C-83A1-F6EECF244321}">
                <p14:modId xmlns:p14="http://schemas.microsoft.com/office/powerpoint/2010/main" val="2793095431"/>
              </p:ext>
            </p:extLst>
          </p:nvPr>
        </p:nvGraphicFramePr>
        <p:xfrm>
          <a:off x="5672137" y="3138324"/>
          <a:ext cx="2778654" cy="561975"/>
        </p:xfrm>
        <a:graphic>
          <a:graphicData uri="http://schemas.openxmlformats.org/presentationml/2006/ole">
            <mc:AlternateContent xmlns:mc="http://schemas.openxmlformats.org/markup-compatibility/2006">
              <mc:Choice xmlns:v="urn:schemas-microsoft-com:vml" Requires="v">
                <p:oleObj spid="_x0000_s70671" name="Уравнение" r:id="rId7" imgW="1130300" imgH="228600" progId="Equation.3">
                  <p:embed/>
                </p:oleObj>
              </mc:Choice>
              <mc:Fallback>
                <p:oleObj name="Уравнение" r:id="rId7" imgW="1130300" imgH="228600" progId="Equation.3">
                  <p:embed/>
                  <p:pic>
                    <p:nvPicPr>
                      <p:cNvPr id="0"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72137" y="3138324"/>
                        <a:ext cx="2778654" cy="561975"/>
                      </a:xfrm>
                      <a:prstGeom prst="rect">
                        <a:avLst/>
                      </a:prstGeom>
                      <a:noFill/>
                    </p:spPr>
                  </p:pic>
                </p:oleObj>
              </mc:Fallback>
            </mc:AlternateContent>
          </a:graphicData>
        </a:graphic>
      </p:graphicFrame>
      <p:sp>
        <p:nvSpPr>
          <p:cNvPr id="9"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1"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4284916532"/>
              </p:ext>
            </p:extLst>
          </p:nvPr>
        </p:nvGraphicFramePr>
        <p:xfrm>
          <a:off x="2222499" y="4458193"/>
          <a:ext cx="5825436" cy="999631"/>
        </p:xfrm>
        <a:graphic>
          <a:graphicData uri="http://schemas.openxmlformats.org/presentationml/2006/ole">
            <mc:AlternateContent xmlns:mc="http://schemas.openxmlformats.org/markup-compatibility/2006">
              <mc:Choice xmlns:v="urn:schemas-microsoft-com:vml" Requires="v">
                <p:oleObj spid="_x0000_s70672" name="Уравнение" r:id="rId9" imgW="2146300" imgH="368300" progId="Equation.3">
                  <p:embed/>
                </p:oleObj>
              </mc:Choice>
              <mc:Fallback>
                <p:oleObj name="Уравнение" r:id="rId9" imgW="2146300" imgH="368300" progId="Equation.3">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222499" y="4458193"/>
                        <a:ext cx="5825436" cy="999631"/>
                      </a:xfrm>
                      <a:prstGeom prst="rect">
                        <a:avLst/>
                      </a:prstGeom>
                      <a:noFill/>
                    </p:spPr>
                  </p:pic>
                </p:oleObj>
              </mc:Fallback>
            </mc:AlternateContent>
          </a:graphicData>
        </a:graphic>
      </p:graphicFrame>
    </p:spTree>
    <p:extLst>
      <p:ext uri="{BB962C8B-B14F-4D97-AF65-F5344CB8AC3E}">
        <p14:creationId xmlns:p14="http://schemas.microsoft.com/office/powerpoint/2010/main" val="34403131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3"/>
          </p:nvPr>
        </p:nvSpPr>
        <p:spPr>
          <a:xfrm>
            <a:off x="609600" y="962025"/>
            <a:ext cx="10258425" cy="4581525"/>
          </a:xfrm>
        </p:spPr>
        <p:txBody>
          <a:bodyPr>
            <a:noAutofit/>
          </a:bodyPr>
          <a:lstStyle/>
          <a:p>
            <a:pPr marL="0" indent="628650" algn="just">
              <a:lnSpc>
                <a:spcPct val="100000"/>
              </a:lnSpc>
              <a:spcBef>
                <a:spcPts val="0"/>
              </a:spcBef>
              <a:buNone/>
            </a:pPr>
            <a:r>
              <a:rPr lang="en-US" sz="2800" dirty="0" err="1"/>
              <a:t>Regressiya</a:t>
            </a:r>
            <a:r>
              <a:rPr lang="en-US" sz="2800" dirty="0"/>
              <a:t> </a:t>
            </a:r>
            <a:r>
              <a:rPr lang="en-US" sz="2800" dirty="0" err="1"/>
              <a:t>tenglamalari</a:t>
            </a:r>
            <a:r>
              <a:rPr lang="en-US" sz="2800" dirty="0"/>
              <a:t> </a:t>
            </a:r>
            <a:r>
              <a:rPr lang="en-US" sz="2800" dirty="0" err="1"/>
              <a:t>yordamida</a:t>
            </a:r>
            <a:r>
              <a:rPr lang="en-US" sz="2800" dirty="0"/>
              <a:t> </a:t>
            </a:r>
            <a:r>
              <a:rPr lang="en-US" sz="2800" dirty="0" err="1"/>
              <a:t>nafaqat</a:t>
            </a:r>
            <a:r>
              <a:rPr lang="en-US" sz="2800" dirty="0"/>
              <a:t> </a:t>
            </a:r>
            <a:r>
              <a:rPr lang="en-US" sz="2800" dirty="0" err="1"/>
              <a:t>otklik</a:t>
            </a:r>
            <a:r>
              <a:rPr lang="en-US" sz="2800" dirty="0"/>
              <a:t> </a:t>
            </a:r>
            <a:r>
              <a:rPr lang="en-US" sz="2800" dirty="0" err="1"/>
              <a:t>funktsiyasi</a:t>
            </a:r>
            <a:r>
              <a:rPr lang="en-US" sz="2800" dirty="0"/>
              <a:t> </a:t>
            </a:r>
            <a:r>
              <a:rPr lang="en-US" sz="2800" dirty="0" err="1"/>
              <a:t>maksimal</a:t>
            </a:r>
            <a:r>
              <a:rPr lang="en-US" sz="2800" dirty="0"/>
              <a:t> </a:t>
            </a:r>
            <a:r>
              <a:rPr lang="en-US" sz="2800" dirty="0" err="1"/>
              <a:t>yoki</a:t>
            </a:r>
            <a:r>
              <a:rPr lang="en-US" sz="2800" dirty="0"/>
              <a:t> minimal </a:t>
            </a:r>
            <a:r>
              <a:rPr lang="en-US" sz="2800" dirty="0" err="1"/>
              <a:t>qiymatlarga</a:t>
            </a:r>
            <a:r>
              <a:rPr lang="en-US" sz="2800" dirty="0"/>
              <a:t> </a:t>
            </a:r>
            <a:r>
              <a:rPr lang="en-US" sz="2800" dirty="0" err="1"/>
              <a:t>ega</a:t>
            </a:r>
            <a:r>
              <a:rPr lang="en-US" sz="2800" dirty="0"/>
              <a:t> </a:t>
            </a:r>
            <a:r>
              <a:rPr lang="en-US" sz="2800" dirty="0" err="1"/>
              <a:t>bo’lgan</a:t>
            </a:r>
            <a:r>
              <a:rPr lang="en-US" sz="2800" dirty="0"/>
              <a:t> </a:t>
            </a:r>
            <a:r>
              <a:rPr lang="en-US" sz="2800" dirty="0" err="1"/>
              <a:t>argumentlarning</a:t>
            </a:r>
            <a:r>
              <a:rPr lang="en-US" sz="2800" dirty="0"/>
              <a:t> </a:t>
            </a:r>
            <a:r>
              <a:rPr lang="en-US" sz="2800" dirty="0" err="1"/>
              <a:t>ekstremal</a:t>
            </a:r>
            <a:r>
              <a:rPr lang="en-US" sz="2800" dirty="0"/>
              <a:t> </a:t>
            </a:r>
            <a:r>
              <a:rPr lang="en-US" sz="2800" dirty="0" err="1"/>
              <a:t>qiymatlarini</a:t>
            </a:r>
            <a:r>
              <a:rPr lang="en-US" sz="2800" dirty="0"/>
              <a:t> </a:t>
            </a:r>
            <a:r>
              <a:rPr lang="en-US" sz="2800" dirty="0" err="1"/>
              <a:t>aniqlash</a:t>
            </a:r>
            <a:r>
              <a:rPr lang="en-US" sz="2800" dirty="0"/>
              <a:t> </a:t>
            </a:r>
            <a:r>
              <a:rPr lang="en-US" sz="2800" dirty="0" err="1"/>
              <a:t>imkoniyati</a:t>
            </a:r>
            <a:r>
              <a:rPr lang="en-US" sz="2800" dirty="0"/>
              <a:t> </a:t>
            </a:r>
            <a:r>
              <a:rPr lang="en-US" sz="2800" dirty="0" err="1"/>
              <a:t>yaratiladi</a:t>
            </a:r>
            <a:r>
              <a:rPr lang="en-US" sz="2800" dirty="0"/>
              <a:t>, </a:t>
            </a:r>
            <a:r>
              <a:rPr lang="en-US" sz="2800" dirty="0" err="1"/>
              <a:t>balki</a:t>
            </a:r>
            <a:r>
              <a:rPr lang="en-US" sz="2800" dirty="0"/>
              <a:t> </a:t>
            </a:r>
            <a:r>
              <a:rPr lang="en-US" sz="2800" dirty="0" err="1"/>
              <a:t>quyidagi</a:t>
            </a:r>
            <a:r>
              <a:rPr lang="en-US" sz="2800" dirty="0"/>
              <a:t> </a:t>
            </a:r>
            <a:r>
              <a:rPr lang="en-US" sz="2800" dirty="0" err="1"/>
              <a:t>masalalarni</a:t>
            </a:r>
            <a:r>
              <a:rPr lang="en-US" sz="2800" dirty="0"/>
              <a:t> ham </a:t>
            </a:r>
            <a:r>
              <a:rPr lang="en-US" sz="2800" dirty="0" err="1"/>
              <a:t>yechish</a:t>
            </a:r>
            <a:r>
              <a:rPr lang="en-US" sz="2800" dirty="0"/>
              <a:t> </a:t>
            </a:r>
            <a:r>
              <a:rPr lang="en-US" sz="2800" dirty="0" err="1"/>
              <a:t>mumkin</a:t>
            </a:r>
            <a:r>
              <a:rPr lang="en-US" sz="2800" dirty="0"/>
              <a:t> </a:t>
            </a:r>
            <a:r>
              <a:rPr lang="en-US" sz="2800" dirty="0" err="1"/>
              <a:t>bo’ladi</a:t>
            </a:r>
            <a:r>
              <a:rPr lang="en-US" sz="2800" dirty="0"/>
              <a:t>:</a:t>
            </a:r>
          </a:p>
          <a:p>
            <a:pPr marL="0" indent="628650" algn="just">
              <a:lnSpc>
                <a:spcPct val="100000"/>
              </a:lnSpc>
              <a:spcBef>
                <a:spcPts val="0"/>
              </a:spcBef>
              <a:buNone/>
            </a:pPr>
            <a:r>
              <a:rPr lang="en-US" sz="2800" dirty="0"/>
              <a:t>-	</a:t>
            </a:r>
            <a:r>
              <a:rPr lang="en-US" sz="2800" dirty="0" err="1"/>
              <a:t>omillarni</a:t>
            </a:r>
            <a:r>
              <a:rPr lang="en-US" sz="2800" dirty="0"/>
              <a:t> </a:t>
            </a:r>
            <a:r>
              <a:rPr lang="en-US" sz="2800" dirty="0" err="1"/>
              <a:t>otklik</a:t>
            </a:r>
            <a:r>
              <a:rPr lang="en-US" sz="2800" dirty="0"/>
              <a:t> </a:t>
            </a:r>
            <a:r>
              <a:rPr lang="en-US" sz="2800" dirty="0" err="1"/>
              <a:t>funktsiyasiga</a:t>
            </a:r>
            <a:r>
              <a:rPr lang="en-US" sz="2800" dirty="0"/>
              <a:t> </a:t>
            </a:r>
            <a:r>
              <a:rPr lang="en-US" sz="2800" dirty="0" err="1"/>
              <a:t>ta’siri</a:t>
            </a:r>
            <a:r>
              <a:rPr lang="en-US" sz="2800" dirty="0"/>
              <a:t> </a:t>
            </a:r>
            <a:r>
              <a:rPr lang="en-US" sz="2800" dirty="0" err="1"/>
              <a:t>bo’yicha</a:t>
            </a:r>
            <a:r>
              <a:rPr lang="en-US" sz="2800" dirty="0"/>
              <a:t> </a:t>
            </a:r>
            <a:r>
              <a:rPr lang="en-US" sz="2800" dirty="0" err="1"/>
              <a:t>ranjirlash</a:t>
            </a:r>
            <a:r>
              <a:rPr lang="en-US" sz="2800" dirty="0"/>
              <a:t> (</a:t>
            </a:r>
            <a:r>
              <a:rPr lang="en-US" sz="2800" dirty="0" err="1"/>
              <a:t>mavqesini</a:t>
            </a:r>
            <a:r>
              <a:rPr lang="en-US" sz="2800" dirty="0"/>
              <a:t> </a:t>
            </a:r>
            <a:r>
              <a:rPr lang="en-US" sz="2800" dirty="0" err="1"/>
              <a:t>belgilash</a:t>
            </a:r>
            <a:r>
              <a:rPr lang="en-US" sz="2800" dirty="0"/>
              <a:t>);</a:t>
            </a:r>
          </a:p>
          <a:p>
            <a:pPr marL="0" indent="628650" algn="just">
              <a:lnSpc>
                <a:spcPct val="100000"/>
              </a:lnSpc>
              <a:spcBef>
                <a:spcPts val="0"/>
              </a:spcBef>
              <a:buNone/>
            </a:pPr>
            <a:r>
              <a:rPr lang="en-US" sz="2800" dirty="0"/>
              <a:t>-	</a:t>
            </a:r>
            <a:r>
              <a:rPr lang="en-US" sz="2800" dirty="0" err="1"/>
              <a:t>hodisa</a:t>
            </a:r>
            <a:r>
              <a:rPr lang="en-US" sz="2800" dirty="0"/>
              <a:t> </a:t>
            </a:r>
            <a:r>
              <a:rPr lang="en-US" sz="2800" dirty="0" err="1"/>
              <a:t>yoki</a:t>
            </a:r>
            <a:r>
              <a:rPr lang="en-US" sz="2800" dirty="0"/>
              <a:t> </a:t>
            </a:r>
            <a:r>
              <a:rPr lang="en-US" sz="2800" dirty="0" err="1"/>
              <a:t>jarayonning</a:t>
            </a:r>
            <a:r>
              <a:rPr lang="en-US" sz="2800" dirty="0"/>
              <a:t> </a:t>
            </a:r>
            <a:r>
              <a:rPr lang="en-US" sz="2800" dirty="0" err="1"/>
              <a:t>vaqt</a:t>
            </a:r>
            <a:r>
              <a:rPr lang="en-US" sz="2800" dirty="0"/>
              <a:t> </a:t>
            </a:r>
            <a:r>
              <a:rPr lang="en-US" sz="2800" dirty="0" err="1"/>
              <a:t>bo’yicha</a:t>
            </a:r>
            <a:r>
              <a:rPr lang="en-US" sz="2800" dirty="0"/>
              <a:t> </a:t>
            </a:r>
            <a:r>
              <a:rPr lang="en-US" sz="2800" dirty="0" err="1"/>
              <a:t>rivojlanishini</a:t>
            </a:r>
            <a:r>
              <a:rPr lang="en-US" sz="2800" dirty="0"/>
              <a:t> </a:t>
            </a:r>
            <a:r>
              <a:rPr lang="en-US" sz="2800" dirty="0" err="1"/>
              <a:t>oldindan</a:t>
            </a:r>
            <a:r>
              <a:rPr lang="en-US" sz="2800" dirty="0"/>
              <a:t> </a:t>
            </a:r>
            <a:r>
              <a:rPr lang="en-US" sz="2800" dirty="0" err="1"/>
              <a:t>aniqlash</a:t>
            </a:r>
            <a:r>
              <a:rPr lang="en-US" sz="2800" dirty="0"/>
              <a:t>, </a:t>
            </a:r>
            <a:r>
              <a:rPr lang="en-US" sz="2800" dirty="0" err="1"/>
              <a:t>demak</a:t>
            </a:r>
            <a:r>
              <a:rPr lang="en-US" sz="2800" dirty="0"/>
              <a:t> optimal </a:t>
            </a:r>
            <a:r>
              <a:rPr lang="en-US" sz="2800" dirty="0" err="1"/>
              <a:t>boshqarish</a:t>
            </a:r>
            <a:r>
              <a:rPr lang="en-US" sz="2800" dirty="0"/>
              <a:t> </a:t>
            </a:r>
            <a:r>
              <a:rPr lang="en-US" sz="2800" dirty="0" err="1"/>
              <a:t>haqidagi</a:t>
            </a:r>
            <a:r>
              <a:rPr lang="en-US" sz="2800" dirty="0"/>
              <a:t> </a:t>
            </a:r>
            <a:r>
              <a:rPr lang="en-US" sz="2800" dirty="0" err="1"/>
              <a:t>masalani</a:t>
            </a:r>
            <a:r>
              <a:rPr lang="en-US" sz="2800" dirty="0"/>
              <a:t> </a:t>
            </a:r>
            <a:r>
              <a:rPr lang="en-US" sz="2800" dirty="0" err="1"/>
              <a:t>yechish</a:t>
            </a:r>
            <a:r>
              <a:rPr lang="en-US" sz="2800" dirty="0"/>
              <a:t>.</a:t>
            </a:r>
          </a:p>
          <a:p>
            <a:pPr marL="0" indent="628650" algn="just">
              <a:lnSpc>
                <a:spcPct val="100000"/>
              </a:lnSpc>
              <a:spcBef>
                <a:spcPts val="0"/>
              </a:spcBef>
              <a:buNone/>
            </a:pPr>
            <a:endParaRPr lang="en-US" sz="2800" dirty="0"/>
          </a:p>
        </p:txBody>
      </p:sp>
    </p:spTree>
    <p:extLst>
      <p:ext uri="{BB962C8B-B14F-4D97-AF65-F5344CB8AC3E}">
        <p14:creationId xmlns:p14="http://schemas.microsoft.com/office/powerpoint/2010/main" val="34538953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quarter" idx="13"/>
          </p:nvPr>
        </p:nvSpPr>
        <p:spPr>
          <a:xfrm>
            <a:off x="685800" y="514350"/>
            <a:ext cx="10394707" cy="4860235"/>
          </a:xfrm>
        </p:spPr>
        <p:txBody>
          <a:bodyPr>
            <a:normAutofit/>
          </a:bodyPr>
          <a:lstStyle/>
          <a:p>
            <a:pPr marL="0" indent="0" algn="ctr">
              <a:buNone/>
            </a:pPr>
            <a:r>
              <a:rPr lang="en-US" sz="7200" dirty="0" err="1" smtClean="0"/>
              <a:t>Etiboringiz</a:t>
            </a:r>
            <a:r>
              <a:rPr lang="en-US" sz="7200" dirty="0" smtClean="0"/>
              <a:t> </a:t>
            </a:r>
            <a:r>
              <a:rPr lang="en-US" sz="7200" dirty="0" err="1" smtClean="0"/>
              <a:t>uchun</a:t>
            </a:r>
            <a:r>
              <a:rPr lang="en-US" sz="7200" dirty="0" smtClean="0"/>
              <a:t> </a:t>
            </a:r>
            <a:r>
              <a:rPr lang="en-US" sz="7200" dirty="0" err="1" smtClean="0"/>
              <a:t>raHmat</a:t>
            </a:r>
            <a:r>
              <a:rPr lang="en-US" sz="7200" dirty="0" smtClean="0"/>
              <a:t>!</a:t>
            </a:r>
            <a:endParaRPr lang="ru-RU" sz="7200" dirty="0"/>
          </a:p>
        </p:txBody>
      </p:sp>
    </p:spTree>
    <p:extLst>
      <p:ext uri="{BB962C8B-B14F-4D97-AF65-F5344CB8AC3E}">
        <p14:creationId xmlns:p14="http://schemas.microsoft.com/office/powerpoint/2010/main" val="113214083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Главное мероприятие">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docProps/app.xml><?xml version="1.0" encoding="utf-8"?>
<Properties xmlns="http://schemas.openxmlformats.org/officeDocument/2006/extended-properties" xmlns:vt="http://schemas.openxmlformats.org/officeDocument/2006/docPropsVTypes">
  <Template>Главное мероприятие</Template>
  <TotalTime>666</TotalTime>
  <Words>1298</Words>
  <Application>Microsoft Office PowerPoint</Application>
  <PresentationFormat>Широкоэкранный</PresentationFormat>
  <Paragraphs>149</Paragraphs>
  <Slides>30</Slides>
  <Notes>0</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2</vt:i4>
      </vt:variant>
      <vt:variant>
        <vt:lpstr>Заголовки слайдов</vt:lpstr>
      </vt:variant>
      <vt:variant>
        <vt:i4>30</vt:i4>
      </vt:variant>
    </vt:vector>
  </HeadingPairs>
  <TitlesOfParts>
    <vt:vector size="38" baseType="lpstr">
      <vt:lpstr>Arial</vt:lpstr>
      <vt:lpstr>Calibri</vt:lpstr>
      <vt:lpstr>Impact</vt:lpstr>
      <vt:lpstr>Symbol</vt:lpstr>
      <vt:lpstr>Times New Roman</vt:lpstr>
      <vt:lpstr>Главное мероприятие</vt:lpstr>
      <vt:lpstr>Microsoft Equation 3.0</vt:lpstr>
      <vt:lpstr>Microsoft Word Picture</vt:lpstr>
      <vt:lpstr>   11-MAVZU:   EKSPERIMENT NATIJALARI ASOSIDA  OPTIMAL  YECHIMLARNI  ANIQLASH.</vt:lpstr>
      <vt:lpstr>Презентация PowerPoint</vt:lpstr>
      <vt:lpstr>1. OPERATSIYALAR TADQIQOTINING ASOSIY BOSQICHLARI</vt:lpstr>
      <vt:lpstr>Презентация PowerPoint</vt:lpstr>
      <vt:lpstr>2. MATEMATIK MODELNI TANLASH</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3. MATEMATIK MODELNI ADEKVATLIKKA TEKSHIRISH</vt:lpstr>
      <vt:lpstr>Презентация PowerPoint</vt:lpstr>
      <vt:lpstr>4. MATEMATIK MODEL REGRESSIYA TENGLAMASI BILAN BERILGANDA OPTIMAL YECHIMNI ANIQLASH</vt:lpstr>
      <vt:lpstr>Презентация PowerPoint</vt:lpstr>
      <vt:lpstr>Презентация PowerPoint</vt:lpstr>
      <vt:lpstr>Презентация PowerPoint</vt:lpstr>
      <vt:lpstr>5. REGRESSIYA TENGLAMASI YORDAMIDA IFODALANGAN  MATEMATIK MODELLARNI DISKRIMINATSIYALASH</vt:lpstr>
      <vt:lpstr>Презентация PowerPoint</vt:lpstr>
      <vt:lpstr>Презентация PowerPoint</vt:lpstr>
      <vt:lpstr>Презентация PowerPoint</vt:lpstr>
      <vt:lpstr>6. OLINGAN REGRESSIYA TENGLAMALARI ASOSIDA OPTIMAL YECHIMLARNI ANIQLASH</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1-MAVZU:  “Eksperimentni rejalashtirish va statistik taxlil” fanining umumiy asoslari.</dc:title>
  <dc:creator>Пользователь Windows</dc:creator>
  <cp:lastModifiedBy>Пользователь Windows</cp:lastModifiedBy>
  <cp:revision>60</cp:revision>
  <dcterms:created xsi:type="dcterms:W3CDTF">2021-03-23T03:40:31Z</dcterms:created>
  <dcterms:modified xsi:type="dcterms:W3CDTF">2021-05-11T09:08:52Z</dcterms:modified>
</cp:coreProperties>
</file>