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94" r:id="rId5"/>
    <p:sldId id="375" r:id="rId6"/>
    <p:sldId id="376" r:id="rId7"/>
    <p:sldId id="396" r:id="rId8"/>
    <p:sldId id="377" r:id="rId9"/>
    <p:sldId id="378" r:id="rId10"/>
    <p:sldId id="260" r:id="rId11"/>
    <p:sldId id="379" r:id="rId12"/>
    <p:sldId id="380" r:id="rId13"/>
    <p:sldId id="381" r:id="rId14"/>
    <p:sldId id="382" r:id="rId15"/>
    <p:sldId id="261" r:id="rId16"/>
    <p:sldId id="389" r:id="rId17"/>
    <p:sldId id="391" r:id="rId18"/>
    <p:sldId id="388" r:id="rId19"/>
    <p:sldId id="392" r:id="rId20"/>
    <p:sldId id="390" r:id="rId21"/>
    <p:sldId id="393" r:id="rId22"/>
    <p:sldId id="394" r:id="rId23"/>
    <p:sldId id="284" r:id="rId24"/>
    <p:sldId id="383" r:id="rId25"/>
    <p:sldId id="384" r:id="rId26"/>
    <p:sldId id="341" r:id="rId27"/>
    <p:sldId id="385" r:id="rId28"/>
    <p:sldId id="386" r:id="rId29"/>
    <p:sldId id="374" r:id="rId30"/>
    <p:sldId id="387" r:id="rId31"/>
    <p:sldId id="343"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57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3.w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ru-RU" smtClean="0"/>
              <a:t>Образец заголовка</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7AFFB9B-9FB8-469E-96F9-4D32314110B6}" type="datetimeFigureOut">
              <a:rPr lang="en-US" dirty="0"/>
              <a:t>5/19/2021</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5/19/2021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ru-RU" smtClean="0"/>
              <a:t>Образец заголовка</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7F47CF-67C9-420C-80A5-E2069FF0C2DF}" type="datetimeFigureOut">
              <a:rPr lang="en-US" dirty="0"/>
              <a:t>5/19/2021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dirty="0"/>
              <a:t>5/19/2021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802" y="2861733"/>
            <a:ext cx="5088712"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5993969" y="2861733"/>
            <a:ext cx="5088713"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t>5/19/2021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dirty="0"/>
              <a:t>5/19/2021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t>5/19/2021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ru-RU" smtClean="0"/>
              <a:t>Образец заголовка</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0C3BFE2-83B7-4B0A-B9D3-AB28331082B3}" type="datetimeFigureOut">
              <a:rPr lang="en-US" dirty="0"/>
              <a:t>5/19/2021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12EF78E3-FDA3-4D28-AAA2-0B81F349A39D}" type="datetimeFigureOut">
              <a:rPr lang="en-US" dirty="0"/>
              <a:t>5/19/2021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341D2AC3-6A0B-4169-B1EA-E3AE8B351BDD}" type="datetimeFigureOut">
              <a:rPr lang="en-US" dirty="0"/>
              <a:t>5/19/2021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DD4B9363-8B87-41B7-9F8E-64519CBB8F34}" type="datetimeFigureOut">
              <a:rPr lang="en-US" dirty="0"/>
              <a:t>5/19/2021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EAEF5746-5284-4951-9F37-7AE924EDBCB7}" type="datetimeFigureOut">
              <a:rPr lang="en-US" dirty="0"/>
              <a:t>5/19/2021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2398B29-7265-4A65-A2A4-6703C057B7C1}" type="datetimeFigureOut">
              <a:rPr lang="en-US" dirty="0"/>
              <a:t>5/19/2021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ru-RU" smtClean="0"/>
              <a:t>Образец заголовка</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28FBA082-94DF-4C4B-A041-6624924AB0A8}" type="datetimeFigureOut">
              <a:rPr lang="en-US" dirty="0"/>
              <a:t>5/19/2021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ru-RU" smtClean="0"/>
              <a:t>Образец заголовка</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B27686C4-3AB5-4E0C-86CA-FB108C350AA9}" type="datetimeFigureOut">
              <a:rPr lang="en-US" dirty="0"/>
              <a:t>5/19/2021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dirty="0"/>
              <a:t>5/19/2021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dirty="0"/>
              <a:t>5/19/2021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35BB1C6-BF8F-4481-8AB2-603A1C8A906A}" type="datetimeFigureOut">
              <a:rPr lang="en-US" dirty="0"/>
              <a:t>5/19/2021</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5.wmf"/><Relationship Id="rId5" Type="http://schemas.openxmlformats.org/officeDocument/2006/relationships/oleObject" Target="../embeddings/oleObject2.bin"/><Relationship Id="rId4" Type="http://schemas.openxmlformats.org/officeDocument/2006/relationships/image" Target="../media/image4.w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7.wmf"/><Relationship Id="rId5" Type="http://schemas.openxmlformats.org/officeDocument/2006/relationships/oleObject" Target="../embeddings/oleObject4.bin"/><Relationship Id="rId4" Type="http://schemas.openxmlformats.org/officeDocument/2006/relationships/image" Target="../media/image6.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8.w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0.wmf"/><Relationship Id="rId5" Type="http://schemas.openxmlformats.org/officeDocument/2006/relationships/oleObject" Target="../embeddings/oleObject7.bin"/><Relationship Id="rId4" Type="http://schemas.openxmlformats.org/officeDocument/2006/relationships/image" Target="../media/image9.w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11.w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12.wmf"/></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13.wmf"/></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13.w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en-US" sz="4800" dirty="0"/>
              <a:t>12-MAVZU: </a:t>
            </a:r>
            <a:r>
              <a:rPr lang="en-US" sz="4800" dirty="0" smtClean="0"/>
              <a:t/>
            </a:r>
            <a:br>
              <a:rPr lang="en-US" sz="4800" dirty="0" smtClean="0"/>
            </a:br>
            <a:r>
              <a:rPr lang="en-US" sz="4800" dirty="0" smtClean="0"/>
              <a:t> </a:t>
            </a:r>
            <a:r>
              <a:rPr lang="en-US" sz="4800" dirty="0"/>
              <a:t>MATEMATIK MODEL JADVAL </a:t>
            </a:r>
            <a:r>
              <a:rPr lang="en-US" sz="4800" dirty="0" smtClean="0"/>
              <a:t>KO’RINISHIDA</a:t>
            </a:r>
            <a:br>
              <a:rPr lang="en-US" sz="4800" dirty="0" smtClean="0"/>
            </a:br>
            <a:r>
              <a:rPr lang="en-US" sz="4800" dirty="0" smtClean="0"/>
              <a:t> </a:t>
            </a:r>
            <a:r>
              <a:rPr lang="en-US" sz="4800" dirty="0"/>
              <a:t>IFODALANGANDA OPTIMAL </a:t>
            </a:r>
            <a:r>
              <a:rPr lang="en-US" sz="4800" dirty="0" smtClean="0"/>
              <a:t/>
            </a:r>
            <a:br>
              <a:rPr lang="en-US" sz="4800" dirty="0" smtClean="0"/>
            </a:br>
            <a:r>
              <a:rPr lang="en-US" sz="4800" dirty="0" smtClean="0"/>
              <a:t>YECHIMNI ANIQLASH</a:t>
            </a:r>
            <a:endParaRPr lang="en-US" sz="4800" dirty="0"/>
          </a:p>
        </p:txBody>
      </p:sp>
      <p:sp>
        <p:nvSpPr>
          <p:cNvPr id="3" name="Подзаголовок 2"/>
          <p:cNvSpPr>
            <a:spLocks noGrp="1"/>
          </p:cNvSpPr>
          <p:nvPr>
            <p:ph type="subTitle" idx="1"/>
          </p:nvPr>
        </p:nvSpPr>
        <p:spPr/>
        <p:txBody>
          <a:bodyPr/>
          <a:lstStyle/>
          <a:p>
            <a:r>
              <a:rPr lang="en-US" sz="2000" dirty="0">
                <a:solidFill>
                  <a:schemeClr val="tx1"/>
                </a:solidFill>
              </a:rPr>
              <a:t>LECTURE 12. DETERMINATION OF THE OPTIMAL SOLUTION WHEN A MATHEMATICAL MODEL IS REPRESENTED IN A TABULAR FORM</a:t>
            </a:r>
            <a:endParaRPr lang="ru-RU" sz="2000" dirty="0">
              <a:solidFill>
                <a:schemeClr val="tx1"/>
              </a:solidFill>
            </a:endParaRPr>
          </a:p>
        </p:txBody>
      </p:sp>
      <p:sp>
        <p:nvSpPr>
          <p:cNvPr id="4" name="Прямоугольник 3"/>
          <p:cNvSpPr/>
          <p:nvPr/>
        </p:nvSpPr>
        <p:spPr>
          <a:xfrm rot="21387261">
            <a:off x="825492" y="4570825"/>
            <a:ext cx="9920474" cy="707886"/>
          </a:xfrm>
          <a:prstGeom prst="rect">
            <a:avLst/>
          </a:prstGeom>
        </p:spPr>
        <p:txBody>
          <a:bodyPr wrap="square">
            <a:spAutoFit/>
          </a:bodyPr>
          <a:lstStyle/>
          <a:p>
            <a:pPr algn="just">
              <a:spcAft>
                <a:spcPts val="0"/>
              </a:spcAft>
            </a:pPr>
            <a:r>
              <a:rPr lang="en-US" sz="2000" b="1" dirty="0" err="1">
                <a:solidFill>
                  <a:schemeClr val="bg1"/>
                </a:solidFill>
                <a:latin typeface="Times New Roman" panose="02020603050405020304" pitchFamily="18" charset="0"/>
                <a:ea typeface="Calibri" panose="020F0502020204030204" pitchFamily="34" charset="0"/>
              </a:rPr>
              <a:t>Ma’ruza</a:t>
            </a:r>
            <a:r>
              <a:rPr lang="en-US" sz="2000" b="1" dirty="0">
                <a:solidFill>
                  <a:schemeClr val="bg1"/>
                </a:solidFill>
                <a:latin typeface="Times New Roman" panose="02020603050405020304" pitchFamily="18" charset="0"/>
                <a:ea typeface="Calibri" panose="020F0502020204030204" pitchFamily="34" charset="0"/>
              </a:rPr>
              <a:t> </a:t>
            </a:r>
            <a:r>
              <a:rPr lang="en-US" sz="2000" b="1" dirty="0" err="1">
                <a:solidFill>
                  <a:schemeClr val="bg1"/>
                </a:solidFill>
                <a:latin typeface="Times New Roman" panose="02020603050405020304" pitchFamily="18" charset="0"/>
                <a:ea typeface="Calibri" panose="020F0502020204030204" pitchFamily="34" charset="0"/>
              </a:rPr>
              <a:t>maqsadi</a:t>
            </a:r>
            <a:r>
              <a:rPr lang="en-US" sz="2000" b="1" dirty="0">
                <a:solidFill>
                  <a:schemeClr val="bg1"/>
                </a:solidFill>
                <a:latin typeface="Times New Roman" panose="02020603050405020304" pitchFamily="18" charset="0"/>
                <a:ea typeface="Calibri" panose="020F0502020204030204" pitchFamily="34" charset="0"/>
              </a:rPr>
              <a:t>:</a:t>
            </a:r>
            <a:r>
              <a:rPr lang="en-US" sz="2000" dirty="0">
                <a:solidFill>
                  <a:schemeClr val="bg1"/>
                </a:solidFill>
                <a:latin typeface="Times New Roman" panose="02020603050405020304" pitchFamily="18" charset="0"/>
                <a:ea typeface="Calibri" panose="020F0502020204030204" pitchFamily="34" charset="0"/>
              </a:rPr>
              <a:t> </a:t>
            </a:r>
            <a:r>
              <a:rPr lang="en-US" sz="2000" i="1" dirty="0" err="1">
                <a:solidFill>
                  <a:schemeClr val="bg1"/>
                </a:solidFill>
              </a:rPr>
              <a:t>Eksprimentlarni</a:t>
            </a:r>
            <a:r>
              <a:rPr lang="en-US" sz="2000" i="1" dirty="0">
                <a:solidFill>
                  <a:schemeClr val="bg1"/>
                </a:solidFill>
              </a:rPr>
              <a:t> </a:t>
            </a:r>
            <a:r>
              <a:rPr lang="en-US" sz="2000" i="1" dirty="0" err="1">
                <a:solidFill>
                  <a:schemeClr val="bg1"/>
                </a:solidFill>
              </a:rPr>
              <a:t>o`tkazishda</a:t>
            </a:r>
            <a:r>
              <a:rPr lang="en-US" sz="2000" i="1" dirty="0">
                <a:solidFill>
                  <a:schemeClr val="bg1"/>
                </a:solidFill>
              </a:rPr>
              <a:t> </a:t>
            </a:r>
            <a:r>
              <a:rPr lang="en-US" sz="2000" i="1" dirty="0" err="1">
                <a:solidFill>
                  <a:schemeClr val="bg1"/>
                </a:solidFill>
              </a:rPr>
              <a:t>yaratilgan</a:t>
            </a:r>
            <a:r>
              <a:rPr lang="en-US" sz="2000" i="1" dirty="0">
                <a:solidFill>
                  <a:schemeClr val="bg1"/>
                </a:solidFill>
              </a:rPr>
              <a:t> </a:t>
            </a:r>
            <a:r>
              <a:rPr lang="en-US" sz="2000" i="1" dirty="0" err="1">
                <a:solidFill>
                  <a:schemeClr val="bg1"/>
                </a:solidFill>
              </a:rPr>
              <a:t>matematik</a:t>
            </a:r>
            <a:r>
              <a:rPr lang="en-US" sz="2000" i="1" dirty="0">
                <a:solidFill>
                  <a:schemeClr val="bg1"/>
                </a:solidFill>
              </a:rPr>
              <a:t> model </a:t>
            </a:r>
            <a:r>
              <a:rPr lang="en-US" sz="2000" i="1" dirty="0" err="1">
                <a:solidFill>
                  <a:schemeClr val="bg1"/>
                </a:solidFill>
              </a:rPr>
              <a:t>jadval</a:t>
            </a:r>
            <a:r>
              <a:rPr lang="en-US" sz="2000" i="1" dirty="0">
                <a:solidFill>
                  <a:schemeClr val="bg1"/>
                </a:solidFill>
              </a:rPr>
              <a:t> </a:t>
            </a:r>
            <a:r>
              <a:rPr lang="en-US" sz="2000" i="1" dirty="0" err="1">
                <a:solidFill>
                  <a:schemeClr val="bg1"/>
                </a:solidFill>
              </a:rPr>
              <a:t>ko’rinishida</a:t>
            </a:r>
            <a:r>
              <a:rPr lang="en-US" sz="2000" i="1" dirty="0">
                <a:solidFill>
                  <a:schemeClr val="bg1"/>
                </a:solidFill>
              </a:rPr>
              <a:t> </a:t>
            </a:r>
            <a:r>
              <a:rPr lang="en-US" sz="2000" i="1" dirty="0" err="1">
                <a:solidFill>
                  <a:schemeClr val="bg1"/>
                </a:solidFill>
              </a:rPr>
              <a:t>ifodalanganda</a:t>
            </a:r>
            <a:r>
              <a:rPr lang="en-US" sz="2000" i="1" dirty="0">
                <a:solidFill>
                  <a:schemeClr val="bg1"/>
                </a:solidFill>
              </a:rPr>
              <a:t> optimal </a:t>
            </a:r>
            <a:r>
              <a:rPr lang="en-US" sz="2000" i="1" dirty="0" err="1">
                <a:solidFill>
                  <a:schemeClr val="bg1"/>
                </a:solidFill>
              </a:rPr>
              <a:t>yechimni</a:t>
            </a:r>
            <a:r>
              <a:rPr lang="en-US" sz="2000" i="1" dirty="0">
                <a:solidFill>
                  <a:schemeClr val="bg1"/>
                </a:solidFill>
              </a:rPr>
              <a:t> </a:t>
            </a:r>
            <a:r>
              <a:rPr lang="en-US" sz="2000" i="1" dirty="0" err="1">
                <a:solidFill>
                  <a:schemeClr val="bg1"/>
                </a:solidFill>
              </a:rPr>
              <a:t>aniqlash</a:t>
            </a:r>
            <a:r>
              <a:rPr lang="en-US" sz="2000" i="1" dirty="0">
                <a:solidFill>
                  <a:schemeClr val="bg1"/>
                </a:solidFill>
              </a:rPr>
              <a:t> </a:t>
            </a:r>
            <a:r>
              <a:rPr lang="en-US" sz="2000" i="1" dirty="0" err="1">
                <a:solidFill>
                  <a:schemeClr val="bg1"/>
                </a:solidFill>
              </a:rPr>
              <a:t>usulini</a:t>
            </a:r>
            <a:r>
              <a:rPr lang="en-US" sz="2000" i="1" dirty="0">
                <a:solidFill>
                  <a:schemeClr val="bg1"/>
                </a:solidFill>
              </a:rPr>
              <a:t> </a:t>
            </a:r>
            <a:r>
              <a:rPr lang="en-US" sz="2000" i="1" dirty="0" err="1" smtClean="0">
                <a:solidFill>
                  <a:schemeClr val="bg1"/>
                </a:solidFill>
              </a:rPr>
              <a:t>o`rganish</a:t>
            </a:r>
            <a:r>
              <a:rPr lang="en-US" sz="2000" dirty="0" smtClean="0">
                <a:solidFill>
                  <a:schemeClr val="bg1"/>
                </a:solidFill>
                <a:latin typeface="Arial" panose="020B0604020202020204" pitchFamily="34" charset="0"/>
                <a:cs typeface="Arial" panose="020B0604020202020204" pitchFamily="34" charset="0"/>
              </a:rPr>
              <a:t> </a:t>
            </a:r>
            <a:endParaRPr lang="ru-RU" sz="20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0400157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850" y="76200"/>
            <a:ext cx="11182350" cy="5467349"/>
          </a:xfrm>
        </p:spPr>
        <p:txBody>
          <a:bodyPr>
            <a:noAutofit/>
          </a:bodyPr>
          <a:lstStyle/>
          <a:p>
            <a:pPr marL="0" indent="0" algn="just">
              <a:lnSpc>
                <a:spcPct val="100000"/>
              </a:lnSpc>
              <a:spcBef>
                <a:spcPts val="0"/>
              </a:spcBef>
              <a:buNone/>
            </a:pPr>
            <a:r>
              <a:rPr lang="de-DE" sz="2400" b="1" dirty="0" smtClean="0">
                <a:latin typeface="Times New Roman" panose="02020603050405020304" pitchFamily="18" charset="0"/>
                <a:ea typeface="Calibri" panose="020F0502020204030204" pitchFamily="34" charset="0"/>
              </a:rPr>
              <a:t>12-MAVZU</a:t>
            </a:r>
            <a:r>
              <a:rPr lang="de-DE" sz="2400" b="1" dirty="0">
                <a:latin typeface="Times New Roman" panose="02020603050405020304" pitchFamily="18" charset="0"/>
                <a:ea typeface="Calibri" panose="020F0502020204030204" pitchFamily="34" charset="0"/>
              </a:rPr>
              <a:t>:  MATEMATIK MODEL JADVAL KO’RINISHIDA IFODALANGANDA OPTIMAL YECHIMNI ANIQLASH. </a:t>
            </a:r>
          </a:p>
          <a:p>
            <a:pPr marL="0" indent="0" algn="ctr">
              <a:lnSpc>
                <a:spcPct val="100000"/>
              </a:lnSpc>
              <a:spcBef>
                <a:spcPts val="0"/>
              </a:spcBef>
              <a:buNone/>
            </a:pPr>
            <a:r>
              <a:rPr lang="de-DE" sz="2400" b="1" dirty="0" smtClean="0">
                <a:latin typeface="Times New Roman" panose="02020603050405020304" pitchFamily="18" charset="0"/>
                <a:ea typeface="Calibri" panose="020F0502020204030204" pitchFamily="34" charset="0"/>
              </a:rPr>
              <a:t>    </a:t>
            </a:r>
            <a:r>
              <a:rPr lang="de-DE" sz="2400" b="1" dirty="0" err="1" smtClean="0">
                <a:latin typeface="Times New Roman" panose="02020603050405020304" pitchFamily="18" charset="0"/>
                <a:ea typeface="Calibri" panose="020F0502020204030204" pitchFamily="34" charset="0"/>
              </a:rPr>
              <a:t>Reja</a:t>
            </a:r>
            <a:r>
              <a:rPr lang="de-DE" sz="2400" b="1" dirty="0">
                <a:latin typeface="Times New Roman" panose="02020603050405020304" pitchFamily="18" charset="0"/>
                <a:ea typeface="Calibri" panose="020F0502020204030204" pitchFamily="34" charset="0"/>
              </a:rPr>
              <a:t>:</a:t>
            </a:r>
          </a:p>
          <a:p>
            <a:pPr marL="0" lvl="0" indent="0">
              <a:lnSpc>
                <a:spcPct val="100000"/>
              </a:lnSpc>
              <a:spcBef>
                <a:spcPts val="0"/>
              </a:spcBef>
              <a:buNone/>
            </a:pPr>
            <a:r>
              <a:rPr lang="en-US" sz="2400" dirty="0"/>
              <a:t>1.	</a:t>
            </a:r>
            <a:r>
              <a:rPr lang="en-US" sz="2400" dirty="0" err="1"/>
              <a:t>To’liq</a:t>
            </a:r>
            <a:r>
              <a:rPr lang="en-US" sz="2400" dirty="0"/>
              <a:t> </a:t>
            </a:r>
            <a:r>
              <a:rPr lang="en-US" sz="2400" dirty="0" err="1"/>
              <a:t>noaniqlik</a:t>
            </a:r>
            <a:r>
              <a:rPr lang="en-US" sz="2400" dirty="0"/>
              <a:t> </a:t>
            </a:r>
            <a:r>
              <a:rPr lang="en-US" sz="2400" dirty="0" err="1"/>
              <a:t>sharoitida</a:t>
            </a:r>
            <a:r>
              <a:rPr lang="en-US" sz="2400" dirty="0"/>
              <a:t> </a:t>
            </a:r>
            <a:r>
              <a:rPr lang="en-US" sz="2400" dirty="0" err="1"/>
              <a:t>qaror</a:t>
            </a:r>
            <a:r>
              <a:rPr lang="en-US" sz="2400" dirty="0"/>
              <a:t> </a:t>
            </a:r>
            <a:r>
              <a:rPr lang="en-US" sz="2400" dirty="0" err="1"/>
              <a:t>qabul</a:t>
            </a:r>
            <a:r>
              <a:rPr lang="en-US" sz="2400" dirty="0"/>
              <a:t> </a:t>
            </a:r>
            <a:r>
              <a:rPr lang="en-US" sz="2400" dirty="0" err="1"/>
              <a:t>qilish</a:t>
            </a:r>
            <a:r>
              <a:rPr lang="en-US" sz="2400" dirty="0"/>
              <a:t>.</a:t>
            </a:r>
          </a:p>
          <a:p>
            <a:pPr marL="0" lvl="0" indent="0">
              <a:lnSpc>
                <a:spcPct val="100000"/>
              </a:lnSpc>
              <a:spcBef>
                <a:spcPts val="0"/>
              </a:spcBef>
              <a:buNone/>
            </a:pPr>
            <a:r>
              <a:rPr lang="en-US" sz="2400" dirty="0"/>
              <a:t>2.	</a:t>
            </a:r>
            <a:r>
              <a:rPr lang="en-US" sz="2400" dirty="0" err="1"/>
              <a:t>Tashqi</a:t>
            </a:r>
            <a:r>
              <a:rPr lang="en-US" sz="2400" dirty="0"/>
              <a:t> </a:t>
            </a:r>
            <a:r>
              <a:rPr lang="en-US" sz="2400" dirty="0" err="1"/>
              <a:t>shartlar</a:t>
            </a:r>
            <a:r>
              <a:rPr lang="en-US" sz="2400" dirty="0"/>
              <a:t> </a:t>
            </a:r>
            <a:r>
              <a:rPr lang="en-US" sz="2400" dirty="0" err="1"/>
              <a:t>o’zining</a:t>
            </a:r>
            <a:r>
              <a:rPr lang="en-US" sz="2400" dirty="0"/>
              <a:t> </a:t>
            </a:r>
            <a:r>
              <a:rPr lang="en-US" sz="2400" dirty="0" err="1"/>
              <a:t>ehtimolligi</a:t>
            </a:r>
            <a:r>
              <a:rPr lang="en-US" sz="2400" dirty="0"/>
              <a:t> </a:t>
            </a:r>
            <a:r>
              <a:rPr lang="en-US" sz="2400" dirty="0" err="1"/>
              <a:t>bilan</a:t>
            </a:r>
            <a:r>
              <a:rPr lang="en-US" sz="2400" dirty="0"/>
              <a:t> </a:t>
            </a:r>
            <a:r>
              <a:rPr lang="en-US" sz="2400" dirty="0" err="1"/>
              <a:t>berilgan</a:t>
            </a:r>
            <a:r>
              <a:rPr lang="en-US" sz="2400" dirty="0"/>
              <a:t> </a:t>
            </a:r>
            <a:r>
              <a:rPr lang="en-US" sz="2400" dirty="0" err="1"/>
              <a:t>stoxastik</a:t>
            </a:r>
            <a:r>
              <a:rPr lang="en-US" sz="2400" dirty="0"/>
              <a:t> </a:t>
            </a:r>
            <a:r>
              <a:rPr lang="en-US" sz="2400" dirty="0" err="1"/>
              <a:t>noaniqlik</a:t>
            </a:r>
            <a:r>
              <a:rPr lang="en-US" sz="2400" dirty="0"/>
              <a:t> </a:t>
            </a:r>
            <a:r>
              <a:rPr lang="en-US" sz="2400" dirty="0" err="1"/>
              <a:t>sharoitida</a:t>
            </a:r>
            <a:r>
              <a:rPr lang="en-US" sz="2400" dirty="0"/>
              <a:t> </a:t>
            </a:r>
            <a:r>
              <a:rPr lang="en-US" sz="2400" dirty="0" err="1"/>
              <a:t>qaror</a:t>
            </a:r>
            <a:r>
              <a:rPr lang="en-US" sz="2400" dirty="0"/>
              <a:t> </a:t>
            </a:r>
            <a:r>
              <a:rPr lang="en-US" sz="2400" dirty="0" err="1"/>
              <a:t>qabul</a:t>
            </a:r>
            <a:r>
              <a:rPr lang="en-US" sz="2400" dirty="0"/>
              <a:t> </a:t>
            </a:r>
            <a:r>
              <a:rPr lang="en-US" sz="2400" dirty="0" err="1"/>
              <a:t>qilish</a:t>
            </a:r>
            <a:r>
              <a:rPr lang="en-US" sz="2400" dirty="0"/>
              <a:t>.</a:t>
            </a:r>
          </a:p>
          <a:p>
            <a:pPr marL="0" lvl="0" indent="0">
              <a:lnSpc>
                <a:spcPct val="100000"/>
              </a:lnSpc>
              <a:spcBef>
                <a:spcPts val="0"/>
              </a:spcBef>
              <a:buNone/>
            </a:pPr>
            <a:r>
              <a:rPr lang="en-US" sz="2400" dirty="0"/>
              <a:t>3.	</a:t>
            </a:r>
            <a:r>
              <a:rPr lang="en-US" sz="2400" dirty="0" err="1"/>
              <a:t>Tashqi</a:t>
            </a:r>
            <a:r>
              <a:rPr lang="en-US" sz="2400" dirty="0"/>
              <a:t> </a:t>
            </a:r>
            <a:r>
              <a:rPr lang="en-US" sz="2400" dirty="0" err="1"/>
              <a:t>sharoitlar</a:t>
            </a:r>
            <a:r>
              <a:rPr lang="en-US" sz="2400" dirty="0"/>
              <a:t> </a:t>
            </a:r>
            <a:r>
              <a:rPr lang="en-US" sz="2400" dirty="0" err="1"/>
              <a:t>ehtimolligi</a:t>
            </a:r>
            <a:r>
              <a:rPr lang="en-US" sz="2400" dirty="0"/>
              <a:t> </a:t>
            </a:r>
            <a:r>
              <a:rPr lang="en-US" sz="2400" dirty="0" err="1"/>
              <a:t>noma’lum</a:t>
            </a:r>
            <a:r>
              <a:rPr lang="en-US" sz="2400" dirty="0"/>
              <a:t> </a:t>
            </a:r>
            <a:r>
              <a:rPr lang="en-US" sz="2400" dirty="0" err="1"/>
              <a:t>bo’lgan</a:t>
            </a:r>
            <a:r>
              <a:rPr lang="en-US" sz="2400" dirty="0"/>
              <a:t> </a:t>
            </a:r>
            <a:r>
              <a:rPr lang="en-US" sz="2400" dirty="0" err="1"/>
              <a:t>to’liq</a:t>
            </a:r>
            <a:r>
              <a:rPr lang="en-US" sz="2400" dirty="0"/>
              <a:t> </a:t>
            </a:r>
            <a:r>
              <a:rPr lang="en-US" sz="2400" dirty="0" err="1"/>
              <a:t>noaniqlik</a:t>
            </a:r>
            <a:r>
              <a:rPr lang="en-US" sz="2400" dirty="0"/>
              <a:t> </a:t>
            </a:r>
            <a:r>
              <a:rPr lang="en-US" sz="2400" dirty="0" err="1"/>
              <a:t>sharoitlarida</a:t>
            </a:r>
            <a:r>
              <a:rPr lang="en-US" sz="2400" dirty="0"/>
              <a:t> </a:t>
            </a:r>
            <a:r>
              <a:rPr lang="en-US" sz="2400" dirty="0" err="1"/>
              <a:t>qaror</a:t>
            </a:r>
            <a:r>
              <a:rPr lang="en-US" sz="2400" dirty="0"/>
              <a:t> </a:t>
            </a:r>
            <a:r>
              <a:rPr lang="en-US" sz="2400" dirty="0" err="1"/>
              <a:t>qabul</a:t>
            </a:r>
            <a:r>
              <a:rPr lang="en-US" sz="2400" dirty="0"/>
              <a:t> </a:t>
            </a:r>
            <a:r>
              <a:rPr lang="en-US" sz="2400" dirty="0" err="1"/>
              <a:t>qilish</a:t>
            </a:r>
            <a:r>
              <a:rPr lang="en-US" sz="2400" dirty="0"/>
              <a:t>.</a:t>
            </a:r>
          </a:p>
          <a:p>
            <a:pPr marL="0" lvl="0" indent="0">
              <a:lnSpc>
                <a:spcPct val="100000"/>
              </a:lnSpc>
              <a:spcBef>
                <a:spcPts val="0"/>
              </a:spcBef>
              <a:buNone/>
            </a:pPr>
            <a:r>
              <a:rPr lang="en-US" sz="2400" dirty="0"/>
              <a:t>4.	</a:t>
            </a:r>
            <a:r>
              <a:rPr lang="en-US" sz="2400" dirty="0" err="1"/>
              <a:t>Valdning</a:t>
            </a:r>
            <a:r>
              <a:rPr lang="en-US" sz="2400" dirty="0"/>
              <a:t> </a:t>
            </a:r>
            <a:r>
              <a:rPr lang="en-US" sz="2400" dirty="0" err="1"/>
              <a:t>maksmin</a:t>
            </a:r>
            <a:r>
              <a:rPr lang="en-US" sz="2400" dirty="0"/>
              <a:t> </a:t>
            </a:r>
            <a:r>
              <a:rPr lang="en-US" sz="2400" dirty="0" err="1"/>
              <a:t>metodi</a:t>
            </a:r>
            <a:r>
              <a:rPr lang="en-US" sz="2400" dirty="0"/>
              <a:t> (</a:t>
            </a:r>
            <a:r>
              <a:rPr lang="en-US" sz="2400" dirty="0" err="1"/>
              <a:t>usuli</a:t>
            </a:r>
            <a:r>
              <a:rPr lang="en-US" sz="2400" dirty="0"/>
              <a:t>).</a:t>
            </a:r>
          </a:p>
          <a:p>
            <a:pPr marL="0" lvl="0" indent="0">
              <a:lnSpc>
                <a:spcPct val="100000"/>
              </a:lnSpc>
              <a:spcBef>
                <a:spcPts val="0"/>
              </a:spcBef>
              <a:buNone/>
            </a:pPr>
            <a:r>
              <a:rPr lang="en-US" sz="2400" dirty="0"/>
              <a:t>5.	</a:t>
            </a:r>
            <a:r>
              <a:rPr lang="en-US" sz="2400" dirty="0" err="1"/>
              <a:t>Sevijning</a:t>
            </a:r>
            <a:r>
              <a:rPr lang="en-US" sz="2400" dirty="0"/>
              <a:t> </a:t>
            </a:r>
            <a:r>
              <a:rPr lang="en-US" sz="2400" dirty="0" err="1"/>
              <a:t>minimaks</a:t>
            </a:r>
            <a:r>
              <a:rPr lang="en-US" sz="2400" dirty="0"/>
              <a:t> </a:t>
            </a:r>
            <a:r>
              <a:rPr lang="en-US" sz="2400" dirty="0" err="1"/>
              <a:t>tavakkal</a:t>
            </a:r>
            <a:r>
              <a:rPr lang="en-US" sz="2400" dirty="0"/>
              <a:t> </a:t>
            </a:r>
            <a:r>
              <a:rPr lang="en-US" sz="2400" dirty="0" err="1"/>
              <a:t>metodi</a:t>
            </a:r>
            <a:r>
              <a:rPr lang="en-US" sz="2400" dirty="0"/>
              <a:t> </a:t>
            </a:r>
          </a:p>
          <a:p>
            <a:pPr marL="0" lvl="0" indent="0">
              <a:lnSpc>
                <a:spcPct val="100000"/>
              </a:lnSpc>
              <a:spcBef>
                <a:spcPts val="0"/>
              </a:spcBef>
              <a:buNone/>
            </a:pPr>
            <a:r>
              <a:rPr lang="en-US" sz="2400" dirty="0"/>
              <a:t>6.	</a:t>
            </a:r>
            <a:r>
              <a:rPr lang="en-US" sz="2400" dirty="0" err="1"/>
              <a:t>Gurvitsning</a:t>
            </a:r>
            <a:r>
              <a:rPr lang="en-US" sz="2400" dirty="0"/>
              <a:t> </a:t>
            </a:r>
            <a:r>
              <a:rPr lang="en-US" sz="2400" dirty="0" err="1"/>
              <a:t>pessimizm-optimizm</a:t>
            </a:r>
            <a:r>
              <a:rPr lang="en-US" sz="2400" dirty="0"/>
              <a:t> </a:t>
            </a:r>
            <a:r>
              <a:rPr lang="en-US" sz="2400" dirty="0" err="1"/>
              <a:t>metodi</a:t>
            </a:r>
            <a:r>
              <a:rPr lang="en-US" sz="2400" dirty="0"/>
              <a:t>.</a:t>
            </a:r>
          </a:p>
          <a:p>
            <a:pPr marL="0" indent="0" algn="just">
              <a:lnSpc>
                <a:spcPct val="100000"/>
              </a:lnSpc>
              <a:spcBef>
                <a:spcPts val="0"/>
              </a:spcBef>
              <a:spcAft>
                <a:spcPts val="0"/>
              </a:spcAft>
              <a:buNone/>
            </a:pPr>
            <a:r>
              <a:rPr lang="en-US" sz="2400" b="1" dirty="0" err="1" smtClean="0">
                <a:solidFill>
                  <a:srgbClr val="000000"/>
                </a:solidFill>
                <a:latin typeface="Times New Roman" panose="02020603050405020304" pitchFamily="18" charset="0"/>
                <a:ea typeface="Calibri" panose="020F0502020204030204" pitchFamily="34" charset="0"/>
              </a:rPr>
              <a:t>Tayanch</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iboralar</a:t>
            </a:r>
            <a:r>
              <a:rPr lang="en-US" sz="2400" b="1" dirty="0" smtClean="0">
                <a:solidFill>
                  <a:srgbClr val="000000"/>
                </a:solidFill>
                <a:latin typeface="Times New Roman" panose="02020603050405020304" pitchFamily="18" charset="0"/>
                <a:ea typeface="Calibri" panose="020F0502020204030204" pitchFamily="34" charset="0"/>
              </a:rPr>
              <a:t>:</a:t>
            </a:r>
          </a:p>
          <a:p>
            <a:pPr marL="0" indent="0" algn="just">
              <a:lnSpc>
                <a:spcPct val="100000"/>
              </a:lnSpc>
              <a:spcBef>
                <a:spcPts val="0"/>
              </a:spcBef>
              <a:spcAft>
                <a:spcPts val="0"/>
              </a:spcAft>
              <a:buNone/>
            </a:pPr>
            <a:r>
              <a:rPr lang="en-US" sz="2400" i="1" dirty="0" err="1">
                <a:latin typeface="Times New Roman" panose="02020603050405020304" pitchFamily="18" charset="0"/>
                <a:ea typeface="Calibri" panose="020F0502020204030204" pitchFamily="34" charset="0"/>
              </a:rPr>
              <a:t>To’liq</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noaniqlik</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sharoiti</a:t>
            </a:r>
            <a:r>
              <a:rPr lang="en-US" sz="2400" i="1" dirty="0">
                <a:latin typeface="Times New Roman" panose="02020603050405020304" pitchFamily="18" charset="0"/>
                <a:ea typeface="Calibri" panose="020F0502020204030204" pitchFamily="34" charset="0"/>
              </a:rPr>
              <a:t>, optimal </a:t>
            </a:r>
            <a:r>
              <a:rPr lang="en-US" sz="2400" i="1" dirty="0" err="1">
                <a:latin typeface="Times New Roman" panose="02020603050405020304" pitchFamily="18" charset="0"/>
                <a:ea typeface="Calibri" panose="020F0502020204030204" pitchFamily="34" charset="0"/>
              </a:rPr>
              <a:t>strategiya</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xususiy</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mezon</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umumlashgan</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mezon</a:t>
            </a:r>
            <a:r>
              <a:rPr lang="en-US" sz="2400" i="1" dirty="0">
                <a:latin typeface="Times New Roman" panose="02020603050405020304" pitchFamily="18" charset="0"/>
                <a:ea typeface="Calibri" panose="020F0502020204030204" pitchFamily="34" charset="0"/>
              </a:rPr>
              <a:t>,</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matematik</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kutilma</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Valdning</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maksmin</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metodi</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Sevidj</a:t>
            </a:r>
            <a:r>
              <a:rPr lang="en-US" sz="2400" dirty="0">
                <a:latin typeface="PeterburgUz"/>
                <a:ea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ea typeface="Calibri" panose="020F0502020204030204" pitchFamily="34" charset="0"/>
              </a:rPr>
              <a:t>usuli</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Gurvits</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usuli</a:t>
            </a:r>
            <a:r>
              <a:rPr lang="en-US" sz="2400" i="1" dirty="0">
                <a:latin typeface="Times New Roman" panose="02020603050405020304" pitchFamily="18" charset="0"/>
                <a:ea typeface="Calibri" panose="020F0502020204030204" pitchFamily="34" charset="0"/>
              </a:rPr>
              <a:t>.</a:t>
            </a:r>
            <a:endParaRPr lang="ru-RU" sz="24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14987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3875" y="238126"/>
            <a:ext cx="10991850" cy="647699"/>
          </a:xfrm>
        </p:spPr>
        <p:txBody>
          <a:bodyPr>
            <a:noAutofit/>
          </a:bodyPr>
          <a:lstStyle/>
          <a:p>
            <a:pPr lvl="0" algn="ctr">
              <a:lnSpc>
                <a:spcPct val="100000"/>
              </a:lnSpc>
            </a:pPr>
            <a:r>
              <a:rPr lang="en-US" sz="3800" b="1" dirty="0" smtClean="0"/>
              <a:t>1</a:t>
            </a:r>
            <a:r>
              <a:rPr lang="en-US" sz="3800" b="1" dirty="0"/>
              <a:t>.	TO’LIQ NOANIQLIK SHAROITIDA QAROR QABUL QILISH</a:t>
            </a:r>
            <a:endParaRPr lang="ru-RU" sz="3800" dirty="0"/>
          </a:p>
        </p:txBody>
      </p:sp>
      <p:sp>
        <p:nvSpPr>
          <p:cNvPr id="3" name="Объект 2"/>
          <p:cNvSpPr>
            <a:spLocks noGrp="1"/>
          </p:cNvSpPr>
          <p:nvPr>
            <p:ph sz="quarter" idx="13"/>
          </p:nvPr>
        </p:nvSpPr>
        <p:spPr>
          <a:xfrm>
            <a:off x="600074" y="1314451"/>
            <a:ext cx="10668001" cy="4391024"/>
          </a:xfrm>
        </p:spPr>
        <p:txBody>
          <a:bodyPr>
            <a:noAutofit/>
          </a:bodyPr>
          <a:lstStyle/>
          <a:p>
            <a:pPr marL="0" indent="542925" algn="just">
              <a:lnSpc>
                <a:spcPct val="100000"/>
              </a:lnSpc>
              <a:spcBef>
                <a:spcPts val="0"/>
              </a:spcBef>
              <a:spcAft>
                <a:spcPts val="0"/>
              </a:spcAft>
              <a:buNone/>
            </a:pPr>
            <a:r>
              <a:rPr lang="en-US" sz="2800" dirty="0" err="1"/>
              <a:t>Ba’zi</a:t>
            </a:r>
            <a:r>
              <a:rPr lang="en-US" sz="2800" dirty="0"/>
              <a:t> </a:t>
            </a:r>
            <a:r>
              <a:rPr lang="en-US" sz="2800" dirty="0" err="1"/>
              <a:t>xollarda</a:t>
            </a:r>
            <a:r>
              <a:rPr lang="en-US" sz="2800" dirty="0"/>
              <a:t> </a:t>
            </a:r>
            <a:r>
              <a:rPr lang="en-US" sz="2800" dirty="0" err="1"/>
              <a:t>tadqiqot</a:t>
            </a:r>
            <a:r>
              <a:rPr lang="en-US" sz="2800" dirty="0"/>
              <a:t> </a:t>
            </a:r>
            <a:r>
              <a:rPr lang="en-US" sz="2800" dirty="0" err="1"/>
              <a:t>qilinayotgan</a:t>
            </a:r>
            <a:r>
              <a:rPr lang="en-US" sz="2800" dirty="0"/>
              <a:t> </a:t>
            </a:r>
            <a:r>
              <a:rPr lang="en-US" sz="2800" dirty="0" err="1"/>
              <a:t>xodisa</a:t>
            </a:r>
            <a:r>
              <a:rPr lang="en-US" sz="2800" dirty="0"/>
              <a:t> </a:t>
            </a:r>
            <a:r>
              <a:rPr lang="en-US" sz="2800" dirty="0" err="1"/>
              <a:t>yoki</a:t>
            </a:r>
            <a:r>
              <a:rPr lang="en-US" sz="2800" dirty="0"/>
              <a:t> </a:t>
            </a:r>
            <a:r>
              <a:rPr lang="en-US" sz="2800" dirty="0" err="1"/>
              <a:t>jarayonning</a:t>
            </a:r>
            <a:r>
              <a:rPr lang="en-US" sz="2800" dirty="0"/>
              <a:t> </a:t>
            </a:r>
            <a:r>
              <a:rPr lang="en-US" sz="2800" dirty="0" err="1"/>
              <a:t>matematik</a:t>
            </a:r>
            <a:r>
              <a:rPr lang="en-US" sz="2800" dirty="0"/>
              <a:t> </a:t>
            </a:r>
            <a:r>
              <a:rPr lang="en-US" sz="2800" dirty="0" err="1"/>
              <a:t>modellari</a:t>
            </a:r>
            <a:r>
              <a:rPr lang="en-US" sz="2800" dirty="0"/>
              <a:t> </a:t>
            </a:r>
            <a:r>
              <a:rPr lang="en-US" sz="2800" dirty="0" err="1"/>
              <a:t>jadval</a:t>
            </a:r>
            <a:r>
              <a:rPr lang="en-US" sz="2800" dirty="0"/>
              <a:t> </a:t>
            </a:r>
            <a:r>
              <a:rPr lang="en-US" sz="2800" dirty="0" err="1"/>
              <a:t>ko’rinishida</a:t>
            </a:r>
            <a:r>
              <a:rPr lang="en-US" sz="2800" dirty="0"/>
              <a:t> </a:t>
            </a:r>
            <a:r>
              <a:rPr lang="en-US" sz="2800" dirty="0" err="1"/>
              <a:t>berilgan</a:t>
            </a:r>
            <a:r>
              <a:rPr lang="en-US" sz="2800" dirty="0"/>
              <a:t> </a:t>
            </a:r>
            <a:r>
              <a:rPr lang="en-US" sz="2800" dirty="0" err="1"/>
              <a:t>bo’lishi</a:t>
            </a:r>
            <a:r>
              <a:rPr lang="en-US" sz="2800" dirty="0"/>
              <a:t> </a:t>
            </a:r>
            <a:r>
              <a:rPr lang="en-US" sz="2800" dirty="0" err="1"/>
              <a:t>mumkin</a:t>
            </a:r>
            <a:r>
              <a:rPr lang="en-US" sz="2800" dirty="0"/>
              <a:t>. </a:t>
            </a:r>
            <a:r>
              <a:rPr lang="en-US" sz="2800" dirty="0" err="1"/>
              <a:t>Bunda</a:t>
            </a:r>
            <a:r>
              <a:rPr lang="en-US" sz="2800" dirty="0"/>
              <a:t> </a:t>
            </a:r>
            <a:r>
              <a:rPr lang="en-US" sz="2800" dirty="0" err="1"/>
              <a:t>tizim</a:t>
            </a:r>
            <a:r>
              <a:rPr lang="en-US" sz="2800" dirty="0"/>
              <a:t> </a:t>
            </a:r>
            <a:r>
              <a:rPr lang="en-US" sz="2800" dirty="0" err="1"/>
              <a:t>ishlash</a:t>
            </a:r>
            <a:r>
              <a:rPr lang="en-US" sz="2800" dirty="0"/>
              <a:t> </a:t>
            </a:r>
            <a:r>
              <a:rPr lang="en-US" sz="2800" dirty="0" err="1"/>
              <a:t>samaradorligi</a:t>
            </a:r>
            <a:r>
              <a:rPr lang="en-US" sz="2800" dirty="0"/>
              <a:t> </a:t>
            </a:r>
            <a:r>
              <a:rPr lang="en-US" sz="2800" dirty="0" err="1"/>
              <a:t>xususiy</a:t>
            </a:r>
            <a:r>
              <a:rPr lang="en-US" sz="2800" dirty="0"/>
              <a:t> </a:t>
            </a:r>
            <a:r>
              <a:rPr lang="en-US" sz="2800" dirty="0" err="1"/>
              <a:t>mezonlarining</a:t>
            </a:r>
            <a:r>
              <a:rPr lang="en-US" sz="2800" dirty="0"/>
              <a:t> </a:t>
            </a:r>
            <a:r>
              <a:rPr lang="en-US" sz="2800" dirty="0" err="1"/>
              <a:t>taqqoslanayotgan</a:t>
            </a:r>
            <a:r>
              <a:rPr lang="en-US" sz="2800" dirty="0"/>
              <a:t> </a:t>
            </a:r>
            <a:r>
              <a:rPr lang="en-US" sz="2800" dirty="0" err="1"/>
              <a:t>strategiyalarning</a:t>
            </a:r>
            <a:r>
              <a:rPr lang="en-US" sz="2800" dirty="0"/>
              <a:t> </a:t>
            </a:r>
            <a:r>
              <a:rPr lang="en-US" sz="2800" dirty="0" err="1"/>
              <a:t>har</a:t>
            </a:r>
            <a:r>
              <a:rPr lang="en-US" sz="2800" dirty="0"/>
              <a:t> </a:t>
            </a:r>
            <a:r>
              <a:rPr lang="en-US" sz="2800" dirty="0" err="1"/>
              <a:t>biri</a:t>
            </a:r>
            <a:r>
              <a:rPr lang="en-US" sz="2800" dirty="0"/>
              <a:t> </a:t>
            </a:r>
            <a:r>
              <a:rPr lang="en-US" sz="2800" dirty="0" err="1"/>
              <a:t>uchun</a:t>
            </a:r>
            <a:r>
              <a:rPr lang="en-US" sz="2800" dirty="0"/>
              <a:t> </a:t>
            </a:r>
            <a:r>
              <a:rPr lang="en-US" sz="2800" dirty="0" err="1"/>
              <a:t>berilgan</a:t>
            </a:r>
            <a:r>
              <a:rPr lang="en-US" sz="2800" dirty="0"/>
              <a:t> </a:t>
            </a:r>
            <a:r>
              <a:rPr lang="en-US" sz="2800" dirty="0" err="1"/>
              <a:t>tashqi</a:t>
            </a:r>
            <a:r>
              <a:rPr lang="en-US" sz="2800" dirty="0"/>
              <a:t> </a:t>
            </a:r>
            <a:r>
              <a:rPr lang="en-US" sz="2800" dirty="0" err="1"/>
              <a:t>sharoitlarda</a:t>
            </a:r>
            <a:r>
              <a:rPr lang="en-US" sz="2800" dirty="0"/>
              <a:t> </a:t>
            </a:r>
            <a:r>
              <a:rPr lang="en-US" sz="2800" dirty="0" err="1"/>
              <a:t>hisoblangan</a:t>
            </a:r>
            <a:r>
              <a:rPr lang="en-US" sz="2800" dirty="0"/>
              <a:t> </a:t>
            </a:r>
            <a:r>
              <a:rPr lang="en-US" sz="2800" dirty="0" err="1"/>
              <a:t>qiymatlari</a:t>
            </a:r>
            <a:r>
              <a:rPr lang="en-US" sz="2800" dirty="0"/>
              <a:t> </a:t>
            </a:r>
            <a:r>
              <a:rPr lang="en-US" sz="2800" dirty="0" err="1"/>
              <a:t>jadval</a:t>
            </a:r>
            <a:r>
              <a:rPr lang="en-US" sz="2800" dirty="0"/>
              <a:t> </a:t>
            </a:r>
            <a:r>
              <a:rPr lang="en-US" sz="2800" dirty="0" err="1"/>
              <a:t>elementlari</a:t>
            </a:r>
            <a:r>
              <a:rPr lang="en-US" sz="2800" dirty="0"/>
              <a:t> </a:t>
            </a:r>
            <a:r>
              <a:rPr lang="en-US" sz="2800" dirty="0" err="1"/>
              <a:t>bo’lib</a:t>
            </a:r>
            <a:r>
              <a:rPr lang="en-US" sz="2800" dirty="0"/>
              <a:t> </a:t>
            </a:r>
            <a:r>
              <a:rPr lang="en-US" sz="2800" dirty="0" err="1"/>
              <a:t>hisoblanadi</a:t>
            </a:r>
            <a:r>
              <a:rPr lang="en-US" sz="2800" dirty="0"/>
              <a:t>. </a:t>
            </a:r>
            <a:r>
              <a:rPr lang="en-US" sz="2800" dirty="0" err="1"/>
              <a:t>Ko’rilayotgan</a:t>
            </a:r>
            <a:r>
              <a:rPr lang="en-US" sz="2800" dirty="0"/>
              <a:t> </a:t>
            </a:r>
            <a:r>
              <a:rPr lang="en-US" sz="2800" dirty="0" err="1"/>
              <a:t>sharoitlar</a:t>
            </a:r>
            <a:r>
              <a:rPr lang="en-US" sz="2800" dirty="0"/>
              <a:t> </a:t>
            </a:r>
            <a:r>
              <a:rPr lang="en-US" sz="2800" dirty="0" err="1"/>
              <a:t>uchun</a:t>
            </a:r>
            <a:r>
              <a:rPr lang="en-US" sz="2800" dirty="0"/>
              <a:t> </a:t>
            </a:r>
            <a:r>
              <a:rPr lang="en-US" sz="2800" dirty="0" err="1"/>
              <a:t>quyidagi</a:t>
            </a:r>
            <a:r>
              <a:rPr lang="en-US" sz="2800" dirty="0"/>
              <a:t> </a:t>
            </a:r>
            <a:r>
              <a:rPr lang="en-US" sz="2800" dirty="0" err="1"/>
              <a:t>xolatlar</a:t>
            </a:r>
            <a:r>
              <a:rPr lang="en-US" sz="2800" dirty="0"/>
              <a:t> </a:t>
            </a:r>
            <a:r>
              <a:rPr lang="en-US" sz="2800" dirty="0" err="1"/>
              <a:t>bo’lishi</a:t>
            </a:r>
            <a:r>
              <a:rPr lang="en-US" sz="2800" dirty="0"/>
              <a:t> </a:t>
            </a:r>
            <a:r>
              <a:rPr lang="en-US" sz="2800" dirty="0" err="1"/>
              <a:t>mumkin</a:t>
            </a:r>
            <a:r>
              <a:rPr lang="en-US" sz="2800" dirty="0"/>
              <a:t>:</a:t>
            </a:r>
          </a:p>
          <a:p>
            <a:pPr marL="0" indent="542925" algn="just">
              <a:lnSpc>
                <a:spcPct val="100000"/>
              </a:lnSpc>
              <a:spcBef>
                <a:spcPts val="0"/>
              </a:spcBef>
              <a:spcAft>
                <a:spcPts val="0"/>
              </a:spcAft>
              <a:buNone/>
            </a:pPr>
            <a:r>
              <a:rPr lang="en-US" sz="2800" dirty="0"/>
              <a:t>-	</a:t>
            </a:r>
            <a:r>
              <a:rPr lang="en-US" sz="2800" dirty="0" err="1"/>
              <a:t>to’liq</a:t>
            </a:r>
            <a:r>
              <a:rPr lang="en-US" sz="2800" dirty="0"/>
              <a:t> </a:t>
            </a:r>
            <a:r>
              <a:rPr lang="en-US" sz="2800" dirty="0" err="1"/>
              <a:t>noaniqlik</a:t>
            </a:r>
            <a:r>
              <a:rPr lang="en-US" sz="2800" dirty="0"/>
              <a:t> </a:t>
            </a:r>
            <a:r>
              <a:rPr lang="en-US" sz="2800" dirty="0" err="1"/>
              <a:t>sharoitida</a:t>
            </a:r>
            <a:r>
              <a:rPr lang="en-US" sz="2800" dirty="0"/>
              <a:t> </a:t>
            </a:r>
            <a:r>
              <a:rPr lang="en-US" sz="2800" dirty="0" err="1"/>
              <a:t>qaror</a:t>
            </a:r>
            <a:r>
              <a:rPr lang="en-US" sz="2800" dirty="0"/>
              <a:t> </a:t>
            </a:r>
            <a:r>
              <a:rPr lang="en-US" sz="2800" dirty="0" err="1"/>
              <a:t>qabul</a:t>
            </a:r>
            <a:r>
              <a:rPr lang="en-US" sz="2800" dirty="0"/>
              <a:t> </a:t>
            </a:r>
            <a:r>
              <a:rPr lang="en-US" sz="2800" dirty="0" err="1"/>
              <a:t>qilish</a:t>
            </a:r>
            <a:r>
              <a:rPr lang="en-US" sz="2800" dirty="0"/>
              <a:t>:</a:t>
            </a:r>
          </a:p>
          <a:p>
            <a:pPr marL="0" indent="542925" algn="just">
              <a:lnSpc>
                <a:spcPct val="100000"/>
              </a:lnSpc>
              <a:spcBef>
                <a:spcPts val="0"/>
              </a:spcBef>
              <a:spcAft>
                <a:spcPts val="0"/>
              </a:spcAft>
              <a:buNone/>
            </a:pPr>
            <a:r>
              <a:rPr lang="en-US" sz="2800" dirty="0"/>
              <a:t>a) </a:t>
            </a:r>
            <a:r>
              <a:rPr lang="en-US" sz="2800" dirty="0" err="1"/>
              <a:t>qarorni</a:t>
            </a:r>
            <a:r>
              <a:rPr lang="en-US" sz="2800" dirty="0"/>
              <a:t> </a:t>
            </a:r>
            <a:r>
              <a:rPr lang="en-US" sz="2800" dirty="0" err="1"/>
              <a:t>baholash</a:t>
            </a:r>
            <a:r>
              <a:rPr lang="en-US" sz="2800" dirty="0"/>
              <a:t> </a:t>
            </a:r>
            <a:r>
              <a:rPr lang="en-US" sz="2800" dirty="0" err="1"/>
              <a:t>bitta</a:t>
            </a:r>
            <a:r>
              <a:rPr lang="en-US" sz="2800" dirty="0"/>
              <a:t> </a:t>
            </a:r>
            <a:r>
              <a:rPr lang="en-US" sz="2800" dirty="0" err="1"/>
              <a:t>mezon</a:t>
            </a:r>
            <a:r>
              <a:rPr lang="en-US" sz="2800" dirty="0"/>
              <a:t> </a:t>
            </a:r>
            <a:r>
              <a:rPr lang="en-US" sz="2800" dirty="0" err="1"/>
              <a:t>bo’yicha</a:t>
            </a:r>
            <a:r>
              <a:rPr lang="en-US" sz="2800" dirty="0"/>
              <a:t> </a:t>
            </a:r>
            <a:r>
              <a:rPr lang="en-US" sz="2800" dirty="0" err="1"/>
              <a:t>amalga</a:t>
            </a:r>
            <a:r>
              <a:rPr lang="en-US" sz="2800" dirty="0"/>
              <a:t> </a:t>
            </a:r>
            <a:r>
              <a:rPr lang="en-US" sz="2800" dirty="0" err="1"/>
              <a:t>oshiriladi</a:t>
            </a:r>
            <a:r>
              <a:rPr lang="en-US" sz="2800" dirty="0"/>
              <a:t>;</a:t>
            </a:r>
          </a:p>
          <a:p>
            <a:pPr marL="0" indent="542925" algn="just">
              <a:lnSpc>
                <a:spcPct val="100000"/>
              </a:lnSpc>
              <a:spcBef>
                <a:spcPts val="0"/>
              </a:spcBef>
              <a:spcAft>
                <a:spcPts val="0"/>
              </a:spcAft>
              <a:buNone/>
            </a:pPr>
            <a:r>
              <a:rPr lang="en-US" sz="2800" dirty="0"/>
              <a:t>b) </a:t>
            </a:r>
            <a:r>
              <a:rPr lang="en-US" sz="2800" dirty="0" err="1"/>
              <a:t>qarorni</a:t>
            </a:r>
            <a:r>
              <a:rPr lang="en-US" sz="2800" dirty="0"/>
              <a:t> </a:t>
            </a:r>
            <a:r>
              <a:rPr lang="en-US" sz="2800" dirty="0" err="1"/>
              <a:t>baholash</a:t>
            </a:r>
            <a:r>
              <a:rPr lang="en-US" sz="2800" dirty="0"/>
              <a:t> </a:t>
            </a:r>
            <a:r>
              <a:rPr lang="en-US" sz="2800" dirty="0" err="1"/>
              <a:t>bir</a:t>
            </a:r>
            <a:r>
              <a:rPr lang="en-US" sz="2800" dirty="0"/>
              <a:t> </a:t>
            </a:r>
            <a:r>
              <a:rPr lang="en-US" sz="2800" dirty="0" err="1"/>
              <a:t>nechta</a:t>
            </a:r>
            <a:r>
              <a:rPr lang="en-US" sz="2800" dirty="0"/>
              <a:t> </a:t>
            </a:r>
            <a:r>
              <a:rPr lang="en-US" sz="2800" dirty="0" err="1"/>
              <a:t>mezon</a:t>
            </a:r>
            <a:r>
              <a:rPr lang="en-US" sz="2800" dirty="0"/>
              <a:t> </a:t>
            </a:r>
            <a:r>
              <a:rPr lang="en-US" sz="2800" dirty="0" err="1"/>
              <a:t>bo’yicha</a:t>
            </a:r>
            <a:r>
              <a:rPr lang="en-US" sz="2800" dirty="0"/>
              <a:t> </a:t>
            </a:r>
            <a:r>
              <a:rPr lang="en-US" sz="2800" dirty="0" err="1"/>
              <a:t>amalga</a:t>
            </a:r>
            <a:r>
              <a:rPr lang="en-US" sz="2800" dirty="0"/>
              <a:t> </a:t>
            </a:r>
            <a:r>
              <a:rPr lang="en-US" sz="2800" dirty="0" err="1"/>
              <a:t>oshiriladi</a:t>
            </a:r>
            <a:r>
              <a:rPr lang="en-US" sz="2800" dirty="0"/>
              <a:t>; </a:t>
            </a:r>
          </a:p>
          <a:p>
            <a:pPr marL="0" indent="542925" algn="just">
              <a:lnSpc>
                <a:spcPct val="100000"/>
              </a:lnSpc>
              <a:spcBef>
                <a:spcPts val="0"/>
              </a:spcBef>
              <a:spcAft>
                <a:spcPts val="0"/>
              </a:spcAft>
              <a:buNone/>
            </a:pPr>
            <a:endParaRPr lang="en-US" sz="2800" dirty="0"/>
          </a:p>
        </p:txBody>
      </p:sp>
    </p:spTree>
    <p:extLst>
      <p:ext uri="{BB962C8B-B14F-4D97-AF65-F5344CB8AC3E}">
        <p14:creationId xmlns:p14="http://schemas.microsoft.com/office/powerpoint/2010/main" val="193602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7" name="Rectangle 5"/>
          <p:cNvSpPr>
            <a:spLocks noChangeArrowheads="1"/>
          </p:cNvSpPr>
          <p:nvPr/>
        </p:nvSpPr>
        <p:spPr bwMode="auto">
          <a:xfrm>
            <a:off x="800099" y="513751"/>
            <a:ext cx="10325101"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defTabSz="914400" eaLnBrk="0" fontAlgn="base" hangingPunct="0">
              <a:spcBef>
                <a:spcPct val="0"/>
              </a:spcBef>
              <a:spcAft>
                <a:spcPct val="0"/>
              </a:spcAft>
            </a:pPr>
            <a:r>
              <a:rPr lang="en-US" sz="2800" dirty="0" smtClean="0">
                <a:ea typeface="Times New Roman" panose="02020603050405020304" pitchFamily="18" charset="0"/>
                <a:cs typeface="Times New Roman" panose="02020603050405020304" pitchFamily="18" charset="0"/>
              </a:rPr>
              <a:t>-	TASHQI SHAROITLAR O’ZINING TAQSIMLANISH QONUNLARI BILAN BERILGAN STOXASTIK NOANIQLIK SHAROITLARDA QAROR QABUL QILISH;</a:t>
            </a:r>
          </a:p>
          <a:p>
            <a:pPr lvl="0" algn="just" defTabSz="914400" eaLnBrk="0" fontAlgn="base" hangingPunct="0">
              <a:spcBef>
                <a:spcPct val="0"/>
              </a:spcBef>
              <a:spcAft>
                <a:spcPct val="0"/>
              </a:spcAft>
            </a:pPr>
            <a:r>
              <a:rPr lang="en-US" sz="2800" dirty="0" smtClean="0">
                <a:ea typeface="Times New Roman" panose="02020603050405020304" pitchFamily="18" charset="0"/>
                <a:cs typeface="Times New Roman" panose="02020603050405020304" pitchFamily="18" charset="0"/>
              </a:rPr>
              <a:t>-	TASHQI SHAROITLARNING EHTIMOLLIKLARI NOMA’LUM BO’LGAN TO’LIQ NOANIQLIK SHAROITIDA QAROR QABUL QILISH.</a:t>
            </a:r>
          </a:p>
          <a:p>
            <a:pPr lvl="0" algn="just" defTabSz="914400" eaLnBrk="0" fontAlgn="base" hangingPunct="0">
              <a:spcBef>
                <a:spcPct val="0"/>
              </a:spcBef>
              <a:spcAft>
                <a:spcPct val="0"/>
              </a:spcAft>
            </a:pPr>
            <a:r>
              <a:rPr lang="en-US" sz="2800" dirty="0" smtClean="0">
                <a:ea typeface="Times New Roman" panose="02020603050405020304" pitchFamily="18" charset="0"/>
                <a:cs typeface="Times New Roman" panose="02020603050405020304" pitchFamily="18" charset="0"/>
              </a:rPr>
              <a:t>KO’RSATILGAN HOLATLARNING HAR BIRINI KO’RIB CHIQAMIZ [1].</a:t>
            </a:r>
          </a:p>
          <a:p>
            <a:pPr lvl="0" algn="just" defTabSz="914400" eaLnBrk="0" fontAlgn="base" hangingPunct="0">
              <a:spcBef>
                <a:spcPct val="0"/>
              </a:spcBef>
              <a:spcAft>
                <a:spcPct val="0"/>
              </a:spcAft>
            </a:pPr>
            <a:r>
              <a:rPr lang="en-US" sz="2800" dirty="0" smtClean="0">
                <a:ea typeface="Times New Roman" panose="02020603050405020304" pitchFamily="18" charset="0"/>
                <a:cs typeface="Times New Roman" panose="02020603050405020304" pitchFamily="18" charset="0"/>
              </a:rPr>
              <a:t>KO’RSATILGAN HOLATNI NAMOYISH QILISH UCHUN FARAZ QILAMIZ, QANDAYDIR BIR NECHTA TAYYORLOVCHI KORXONALAR ISHLAB CHIQARUVCHI MASHINANING ISHLASH SAMARADORLIGINI XUSUSIY MEZONI QIYMATI STATISTIK KUZATISH YORDAMIDA HISOBLANGAN. BU UCHTA ZAVODDA TAYYORLANAYOTGAN </a:t>
            </a:r>
            <a:r>
              <a:rPr lang="ru-RU" sz="2800" dirty="0" smtClean="0">
                <a:ea typeface="Times New Roman" panose="02020603050405020304" pitchFamily="18" charset="0"/>
                <a:cs typeface="Times New Roman" panose="02020603050405020304" pitchFamily="18" charset="0"/>
              </a:rPr>
              <a:t>Ђ</a:t>
            </a:r>
            <a:r>
              <a:rPr lang="en-US" sz="2800" dirty="0" smtClean="0">
                <a:ea typeface="Times New Roman" panose="02020603050405020304" pitchFamily="18" charset="0"/>
                <a:cs typeface="Times New Roman" panose="02020603050405020304" pitchFamily="18" charset="0"/>
              </a:rPr>
              <a:t>ILDIRAKLI TRAKTORLAR BO’LA QOLSIN. (1-JADVAL)</a:t>
            </a:r>
            <a:endParaRPr lang="en-US" sz="2800" dirty="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5405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4" name="Таблица 3"/>
          <p:cNvGraphicFramePr>
            <a:graphicFrameLocks noGrp="1"/>
          </p:cNvGraphicFramePr>
          <p:nvPr>
            <p:extLst>
              <p:ext uri="{D42A27DB-BD31-4B8C-83A1-F6EECF244321}">
                <p14:modId xmlns:p14="http://schemas.microsoft.com/office/powerpoint/2010/main" val="3905883666"/>
              </p:ext>
            </p:extLst>
          </p:nvPr>
        </p:nvGraphicFramePr>
        <p:xfrm>
          <a:off x="295272" y="695355"/>
          <a:ext cx="11210927" cy="3522382"/>
        </p:xfrm>
        <a:graphic>
          <a:graphicData uri="http://schemas.openxmlformats.org/drawingml/2006/table">
            <a:tbl>
              <a:tblPr/>
              <a:tblGrid>
                <a:gridCol w="3670657"/>
                <a:gridCol w="1568096"/>
                <a:gridCol w="1028700"/>
                <a:gridCol w="1047750"/>
                <a:gridCol w="1860085"/>
                <a:gridCol w="2035639"/>
              </a:tblGrid>
              <a:tr h="584387">
                <a:tc rowSpan="4">
                  <a:txBody>
                    <a:bodyPr/>
                    <a:lstStyle/>
                    <a:p>
                      <a:pPr algn="just">
                        <a:spcAft>
                          <a:spcPts val="0"/>
                        </a:spcAft>
                      </a:pPr>
                      <a:r>
                        <a:rPr lang="en-US" sz="2000" dirty="0" err="1">
                          <a:effectLst/>
                          <a:latin typeface="+mn-lt"/>
                          <a:ea typeface="Times New Roman" panose="02020603050405020304" pitchFamily="18" charset="0"/>
                          <a:cs typeface="Times New Roman" panose="02020603050405020304" pitchFamily="18" charset="0"/>
                        </a:rPr>
                        <a:t>Turli</a:t>
                      </a:r>
                      <a:r>
                        <a:rPr lang="en-US" sz="2000" dirty="0">
                          <a:effectLst/>
                          <a:latin typeface="+mn-lt"/>
                          <a:ea typeface="Times New Roman" panose="02020603050405020304" pitchFamily="18" charset="0"/>
                          <a:cs typeface="Times New Roman" panose="02020603050405020304" pitchFamily="18" charset="0"/>
                        </a:rPr>
                        <a:t> </a:t>
                      </a:r>
                      <a:r>
                        <a:rPr lang="en-US" sz="2000" dirty="0" err="1">
                          <a:effectLst/>
                          <a:latin typeface="+mn-lt"/>
                          <a:ea typeface="Times New Roman" panose="02020603050405020304" pitchFamily="18" charset="0"/>
                          <a:cs typeface="Times New Roman" panose="02020603050405020304" pitchFamily="18" charset="0"/>
                        </a:rPr>
                        <a:t>ishlab</a:t>
                      </a:r>
                      <a:r>
                        <a:rPr lang="en-US" sz="2000" dirty="0">
                          <a:effectLst/>
                          <a:latin typeface="+mn-lt"/>
                          <a:ea typeface="Times New Roman" panose="02020603050405020304" pitchFamily="18" charset="0"/>
                          <a:cs typeface="Times New Roman" panose="02020603050405020304" pitchFamily="18" charset="0"/>
                        </a:rPr>
                        <a:t> </a:t>
                      </a:r>
                      <a:r>
                        <a:rPr lang="en-US" sz="2000" dirty="0" err="1">
                          <a:effectLst/>
                          <a:latin typeface="+mn-lt"/>
                          <a:ea typeface="Times New Roman" panose="02020603050405020304" pitchFamily="18" charset="0"/>
                          <a:cs typeface="Times New Roman" panose="02020603050405020304" pitchFamily="18" charset="0"/>
                        </a:rPr>
                        <a:t>chiqaruvchi</a:t>
                      </a:r>
                      <a:r>
                        <a:rPr lang="en-US" sz="2000" dirty="0">
                          <a:effectLst/>
                          <a:latin typeface="+mn-lt"/>
                          <a:ea typeface="Times New Roman" panose="02020603050405020304" pitchFamily="18" charset="0"/>
                          <a:cs typeface="Times New Roman" panose="02020603050405020304" pitchFamily="18" charset="0"/>
                        </a:rPr>
                        <a:t> </a:t>
                      </a:r>
                      <a:r>
                        <a:rPr lang="en-US" sz="2000" dirty="0" err="1">
                          <a:effectLst/>
                          <a:latin typeface="+mn-lt"/>
                          <a:ea typeface="Times New Roman" panose="02020603050405020304" pitchFamily="18" charset="0"/>
                          <a:cs typeface="Times New Roman" panose="02020603050405020304" pitchFamily="18" charset="0"/>
                        </a:rPr>
                        <a:t>zavodlar</a:t>
                      </a:r>
                      <a:r>
                        <a:rPr lang="en-US" sz="2000" dirty="0">
                          <a:effectLst/>
                          <a:latin typeface="+mn-lt"/>
                          <a:ea typeface="Times New Roman" panose="02020603050405020304" pitchFamily="18" charset="0"/>
                          <a:cs typeface="Times New Roman" panose="02020603050405020304" pitchFamily="18" charset="0"/>
                        </a:rPr>
                        <a:t> </a:t>
                      </a:r>
                      <a:r>
                        <a:rPr lang="en-US" sz="2000" dirty="0" err="1">
                          <a:effectLst/>
                          <a:latin typeface="+mn-lt"/>
                          <a:ea typeface="Times New Roman" panose="02020603050405020304" pitchFamily="18" charset="0"/>
                          <a:cs typeface="Times New Roman" panose="02020603050405020304" pitchFamily="18" charset="0"/>
                        </a:rPr>
                        <a:t>taklif</a:t>
                      </a:r>
                      <a:r>
                        <a:rPr lang="en-US" sz="2000" dirty="0">
                          <a:effectLst/>
                          <a:latin typeface="+mn-lt"/>
                          <a:ea typeface="Times New Roman" panose="02020603050405020304" pitchFamily="18" charset="0"/>
                          <a:cs typeface="Times New Roman" panose="02020603050405020304" pitchFamily="18" charset="0"/>
                        </a:rPr>
                        <a:t> </a:t>
                      </a:r>
                      <a:r>
                        <a:rPr lang="en-US" sz="2000" dirty="0" err="1">
                          <a:effectLst/>
                          <a:latin typeface="+mn-lt"/>
                          <a:ea typeface="Times New Roman" panose="02020603050405020304" pitchFamily="18" charset="0"/>
                          <a:cs typeface="Times New Roman" panose="02020603050405020304" pitchFamily="18" charset="0"/>
                        </a:rPr>
                        <a:t>etayotgan</a:t>
                      </a:r>
                      <a:r>
                        <a:rPr lang="en-US" sz="2000" dirty="0">
                          <a:effectLst/>
                          <a:latin typeface="+mn-lt"/>
                          <a:ea typeface="Times New Roman" panose="02020603050405020304" pitchFamily="18" charset="0"/>
                          <a:cs typeface="Times New Roman" panose="02020603050405020304" pitchFamily="18" charset="0"/>
                        </a:rPr>
                        <a:t> </a:t>
                      </a:r>
                      <a:r>
                        <a:rPr lang="en-US" sz="2000" dirty="0" err="1">
                          <a:effectLst/>
                          <a:latin typeface="+mn-lt"/>
                          <a:ea typeface="Times New Roman" panose="02020603050405020304" pitchFamily="18" charset="0"/>
                          <a:cs typeface="Times New Roman" panose="02020603050405020304" pitchFamily="18" charset="0"/>
                        </a:rPr>
                        <a:t>mashina</a:t>
                      </a:r>
                      <a:r>
                        <a:rPr lang="en-US" sz="2000" dirty="0">
                          <a:effectLst/>
                          <a:latin typeface="+mn-lt"/>
                          <a:ea typeface="Times New Roman" panose="02020603050405020304" pitchFamily="18" charset="0"/>
                          <a:cs typeface="Times New Roman" panose="02020603050405020304" pitchFamily="18" charset="0"/>
                        </a:rPr>
                        <a:t> </a:t>
                      </a:r>
                      <a:r>
                        <a:rPr lang="en-US" sz="2000" dirty="0" err="1">
                          <a:effectLst/>
                          <a:latin typeface="+mn-lt"/>
                          <a:ea typeface="Times New Roman" panose="02020603050405020304" pitchFamily="18" charset="0"/>
                          <a:cs typeface="Times New Roman" panose="02020603050405020304" pitchFamily="18" charset="0"/>
                        </a:rPr>
                        <a:t>variantlari</a:t>
                      </a:r>
                      <a:r>
                        <a:rPr lang="en-US" sz="2000" dirty="0">
                          <a:effectLst/>
                          <a:latin typeface="+mn-lt"/>
                          <a:ea typeface="Times New Roman" panose="02020603050405020304" pitchFamily="18" charset="0"/>
                          <a:cs typeface="Times New Roman" panose="02020603050405020304" pitchFamily="18" charset="0"/>
                        </a:rPr>
                        <a:t>, </a:t>
                      </a:r>
                      <a:r>
                        <a:rPr lang="en-US" sz="2000" dirty="0" err="1">
                          <a:effectLst/>
                          <a:latin typeface="+mn-lt"/>
                          <a:ea typeface="Times New Roman" panose="02020603050405020304" pitchFamily="18" charset="0"/>
                          <a:cs typeface="Times New Roman" panose="02020603050405020304" pitchFamily="18" charset="0"/>
                        </a:rPr>
                        <a:t>ya’ni</a:t>
                      </a:r>
                      <a:r>
                        <a:rPr lang="en-US" sz="2000" dirty="0">
                          <a:effectLst/>
                          <a:latin typeface="+mn-lt"/>
                          <a:ea typeface="Times New Roman" panose="02020603050405020304" pitchFamily="18" charset="0"/>
                          <a:cs typeface="Times New Roman" panose="02020603050405020304" pitchFamily="18" charset="0"/>
                        </a:rPr>
                        <a:t> </a:t>
                      </a:r>
                      <a:r>
                        <a:rPr lang="en-US" sz="2000" dirty="0" err="1">
                          <a:effectLst/>
                          <a:latin typeface="+mn-lt"/>
                          <a:ea typeface="Times New Roman" panose="02020603050405020304" pitchFamily="18" charset="0"/>
                          <a:cs typeface="Times New Roman" panose="02020603050405020304" pitchFamily="18" charset="0"/>
                        </a:rPr>
                        <a:t>yechimlar</a:t>
                      </a:r>
                      <a:r>
                        <a:rPr lang="en-US" sz="2000" dirty="0">
                          <a:effectLst/>
                          <a:latin typeface="+mn-lt"/>
                          <a:ea typeface="Times New Roman" panose="02020603050405020304" pitchFamily="18" charset="0"/>
                          <a:cs typeface="Times New Roman" panose="02020603050405020304" pitchFamily="18" charset="0"/>
                        </a:rPr>
                        <a:t>, </a:t>
                      </a:r>
                      <a:r>
                        <a:rPr lang="en-US" sz="2000" dirty="0" err="1">
                          <a:effectLst/>
                          <a:latin typeface="+mn-lt"/>
                          <a:ea typeface="Times New Roman" panose="02020603050405020304" pitchFamily="18" charset="0"/>
                          <a:cs typeface="Times New Roman" panose="02020603050405020304" pitchFamily="18" charset="0"/>
                        </a:rPr>
                        <a:t>strategiyalar</a:t>
                      </a:r>
                      <a:r>
                        <a:rPr lang="en-US" sz="2000" dirty="0">
                          <a:effectLst/>
                          <a:latin typeface="+mn-lt"/>
                          <a:ea typeface="Times New Roman" panose="02020603050405020304" pitchFamily="18" charset="0"/>
                          <a:cs typeface="Times New Roman" panose="02020603050405020304" pitchFamily="18" charset="0"/>
                        </a:rPr>
                        <a:t>, </a:t>
                      </a:r>
                      <a:r>
                        <a:rPr lang="en-US" sz="2000" dirty="0" err="1">
                          <a:effectLst/>
                          <a:latin typeface="+mn-lt"/>
                          <a:ea typeface="Times New Roman" panose="02020603050405020304" pitchFamily="18" charset="0"/>
                          <a:cs typeface="Times New Roman" panose="02020603050405020304" pitchFamily="18" charset="0"/>
                        </a:rPr>
                        <a:t>alternativlar</a:t>
                      </a:r>
                      <a:endParaRPr lang="ru-RU" sz="2000" dirty="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Taklif etilgan traktorlarning har biri uchun samaradorlik xususiy va umumlashgan mezonining hisoblangan qiymatlari</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89591">
                <a:tc vMerge="1">
                  <a:txBody>
                    <a:bodyPr/>
                    <a:lstStyle/>
                    <a:p>
                      <a:endParaRPr lang="ru-RU"/>
                    </a:p>
                  </a:txBody>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Unumdorlik</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Puxtalik </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Bahosi</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Energiya sig`imi</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R="635" algn="ctr">
                        <a:spcAft>
                          <a:spcPts val="0"/>
                        </a:spcAft>
                      </a:pPr>
                      <a:r>
                        <a:rPr lang="en-US" sz="2000" dirty="0" err="1">
                          <a:effectLst/>
                          <a:latin typeface="+mn-lt"/>
                          <a:ea typeface="Times New Roman" panose="02020603050405020304" pitchFamily="18" charset="0"/>
                          <a:cs typeface="Times New Roman" panose="02020603050405020304" pitchFamily="18" charset="0"/>
                        </a:rPr>
                        <a:t>Umumlashgan</a:t>
                      </a:r>
                      <a:r>
                        <a:rPr lang="en-US" sz="2000" dirty="0">
                          <a:effectLst/>
                          <a:latin typeface="+mn-lt"/>
                          <a:ea typeface="Times New Roman" panose="02020603050405020304" pitchFamily="18" charset="0"/>
                          <a:cs typeface="Times New Roman" panose="02020603050405020304" pitchFamily="18" charset="0"/>
                        </a:rPr>
                        <a:t> </a:t>
                      </a:r>
                      <a:r>
                        <a:rPr lang="en-US" sz="2000" dirty="0" err="1" smtClean="0">
                          <a:effectLst/>
                          <a:latin typeface="+mn-lt"/>
                          <a:ea typeface="Times New Roman" panose="02020603050405020304" pitchFamily="18" charset="0"/>
                          <a:cs typeface="Times New Roman" panose="02020603050405020304" pitchFamily="18" charset="0"/>
                        </a:rPr>
                        <a:t>mezon</a:t>
                      </a:r>
                      <a:r>
                        <a:rPr lang="en-US" sz="2000" dirty="0" smtClean="0">
                          <a:effectLst/>
                          <a:latin typeface="+mn-lt"/>
                          <a:ea typeface="Times New Roman" panose="02020603050405020304" pitchFamily="18" charset="0"/>
                          <a:cs typeface="Times New Roman" panose="02020603050405020304" pitchFamily="18" charset="0"/>
                        </a:rPr>
                        <a:t> </a:t>
                      </a:r>
                      <a:r>
                        <a:rPr lang="en-US" sz="2000" dirty="0" err="1" smtClean="0">
                          <a:effectLst/>
                          <a:latin typeface="+mn-lt"/>
                          <a:ea typeface="Times New Roman" panose="02020603050405020304" pitchFamily="18" charset="0"/>
                          <a:cs typeface="Times New Roman" panose="02020603050405020304" pitchFamily="18" charset="0"/>
                        </a:rPr>
                        <a:t>vazni</a:t>
                      </a:r>
                      <a:endParaRPr lang="ru-RU" sz="2000" dirty="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4796">
                <a:tc vMerge="1">
                  <a:txBody>
                    <a:bodyPr/>
                    <a:lstStyle/>
                    <a:p>
                      <a:endParaRPr lang="ru-RU"/>
                    </a:p>
                  </a:txBody>
                  <a:tcPr/>
                </a:tc>
                <a:tc gridSpan="4">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Xususiy mezonning vazni</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vMerge="1">
                  <a:txBody>
                    <a:bodyPr/>
                    <a:lstStyle/>
                    <a:p>
                      <a:endParaRPr lang="ru-RU"/>
                    </a:p>
                  </a:txBody>
                  <a:tcPr/>
                </a:tc>
              </a:tr>
              <a:tr h="389591">
                <a:tc vMerge="1">
                  <a:txBody>
                    <a:bodyPr/>
                    <a:lstStyle/>
                    <a:p>
                      <a:endParaRPr lang="ru-RU"/>
                    </a:p>
                  </a:txBody>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000" baseline="-25000">
                          <a:effectLst/>
                          <a:latin typeface="+mn-lt"/>
                          <a:ea typeface="Times New Roman" panose="02020603050405020304" pitchFamily="18" charset="0"/>
                          <a:cs typeface="Times New Roman" panose="02020603050405020304" pitchFamily="18" charset="0"/>
                        </a:rPr>
                        <a:t>1</a:t>
                      </a:r>
                      <a:r>
                        <a:rPr lang="en-US" sz="2000">
                          <a:effectLst/>
                          <a:latin typeface="+mn-lt"/>
                          <a:ea typeface="Times New Roman" panose="02020603050405020304" pitchFamily="18" charset="0"/>
                          <a:cs typeface="Times New Roman" panose="02020603050405020304" pitchFamily="18" charset="0"/>
                        </a:rPr>
                        <a:t>=4</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000" baseline="-25000">
                          <a:effectLst/>
                          <a:latin typeface="+mn-lt"/>
                          <a:ea typeface="Times New Roman" panose="02020603050405020304" pitchFamily="18" charset="0"/>
                          <a:cs typeface="Times New Roman" panose="02020603050405020304" pitchFamily="18" charset="0"/>
                        </a:rPr>
                        <a:t>2</a:t>
                      </a:r>
                      <a:r>
                        <a:rPr lang="en-US" sz="2000">
                          <a:effectLst/>
                          <a:latin typeface="+mn-lt"/>
                          <a:ea typeface="Times New Roman" panose="02020603050405020304" pitchFamily="18" charset="0"/>
                          <a:cs typeface="Times New Roman" panose="02020603050405020304" pitchFamily="18" charset="0"/>
                        </a:rPr>
                        <a:t>=3</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000" baseline="-25000">
                          <a:effectLst/>
                          <a:latin typeface="+mn-lt"/>
                          <a:ea typeface="Times New Roman" panose="02020603050405020304" pitchFamily="18" charset="0"/>
                          <a:cs typeface="Times New Roman" panose="02020603050405020304" pitchFamily="18" charset="0"/>
                        </a:rPr>
                        <a:t>3</a:t>
                      </a:r>
                      <a:r>
                        <a:rPr lang="en-US" sz="2000">
                          <a:effectLst/>
                          <a:latin typeface="+mn-lt"/>
                          <a:ea typeface="Times New Roman" panose="02020603050405020304" pitchFamily="18" charset="0"/>
                          <a:cs typeface="Times New Roman" panose="02020603050405020304" pitchFamily="18" charset="0"/>
                        </a:rPr>
                        <a:t>=3</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000" baseline="-25000">
                          <a:effectLst/>
                          <a:latin typeface="+mn-lt"/>
                          <a:ea typeface="Times New Roman" panose="02020603050405020304" pitchFamily="18" charset="0"/>
                          <a:cs typeface="Times New Roman" panose="02020603050405020304" pitchFamily="18" charset="0"/>
                        </a:rPr>
                        <a:t>4</a:t>
                      </a:r>
                      <a:r>
                        <a:rPr lang="en-US" sz="2000">
                          <a:effectLst/>
                          <a:latin typeface="+mn-lt"/>
                          <a:ea typeface="Times New Roman" panose="02020603050405020304" pitchFamily="18" charset="0"/>
                          <a:cs typeface="Times New Roman" panose="02020603050405020304" pitchFamily="18" charset="0"/>
                        </a:rPr>
                        <a:t>=2</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 </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4387">
                <a:tc>
                  <a:txBody>
                    <a:bodyPr/>
                    <a:lstStyle/>
                    <a:p>
                      <a:pPr>
                        <a:spcAft>
                          <a:spcPts val="0"/>
                        </a:spcAft>
                      </a:pPr>
                      <a:r>
                        <a:rPr lang="en-US" sz="2000">
                          <a:effectLst/>
                          <a:latin typeface="+mn-lt"/>
                          <a:ea typeface="Times New Roman" panose="02020603050405020304" pitchFamily="18" charset="0"/>
                          <a:cs typeface="Times New Roman" panose="02020603050405020304" pitchFamily="18" charset="0"/>
                        </a:rPr>
                        <a:t>Toshkent traktor zavodi TL-100</a:t>
                      </a:r>
                      <a:endParaRPr lang="ru-RU" sz="2000">
                        <a:effectLst/>
                        <a:latin typeface="+mn-lt"/>
                        <a:ea typeface="Times New Roman" panose="02020603050405020304" pitchFamily="18" charset="0"/>
                        <a:cs typeface="Times New Roman" panose="02020603050405020304" pitchFamily="18" charset="0"/>
                      </a:endParaRPr>
                    </a:p>
                    <a:p>
                      <a:pPr>
                        <a:spcAft>
                          <a:spcPts val="0"/>
                        </a:spcAft>
                      </a:pPr>
                      <a:r>
                        <a:rPr lang="en-US" sz="2000">
                          <a:effectLst/>
                          <a:latin typeface="+mn-lt"/>
                          <a:ea typeface="Times New Roman" panose="02020603050405020304" pitchFamily="18" charset="0"/>
                          <a:cs typeface="Times New Roman" panose="02020603050405020304" pitchFamily="18" charset="0"/>
                        </a:rPr>
                        <a:t>X</a:t>
                      </a:r>
                      <a:r>
                        <a:rPr lang="en-US" sz="2000" baseline="-25000">
                          <a:effectLst/>
                          <a:latin typeface="+mn-lt"/>
                          <a:ea typeface="Times New Roman" panose="02020603050405020304" pitchFamily="18" charset="0"/>
                          <a:cs typeface="Times New Roman" panose="02020603050405020304" pitchFamily="18" charset="0"/>
                        </a:rPr>
                        <a:t>1</a:t>
                      </a:r>
                      <a:r>
                        <a:rPr lang="en-US" sz="2000">
                          <a:effectLst/>
                          <a:latin typeface="+mn-lt"/>
                          <a:ea typeface="Times New Roman" panose="02020603050405020304" pitchFamily="18" charset="0"/>
                          <a:cs typeface="Times New Roman" panose="02020603050405020304" pitchFamily="18" charset="0"/>
                        </a:rPr>
                        <a:t> (i=1)      </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a</a:t>
                      </a:r>
                      <a:r>
                        <a:rPr lang="en-US" sz="2000" baseline="-25000">
                          <a:effectLst/>
                          <a:latin typeface="+mn-lt"/>
                          <a:ea typeface="Times New Roman" panose="02020603050405020304" pitchFamily="18" charset="0"/>
                          <a:cs typeface="Times New Roman" panose="02020603050405020304" pitchFamily="18" charset="0"/>
                        </a:rPr>
                        <a:t>11</a:t>
                      </a:r>
                      <a:r>
                        <a:rPr lang="en-US" sz="2000">
                          <a:effectLst/>
                          <a:latin typeface="+mn-lt"/>
                          <a:ea typeface="Times New Roman" panose="02020603050405020304" pitchFamily="18" charset="0"/>
                          <a:cs typeface="Times New Roman" panose="02020603050405020304" pitchFamily="18" charset="0"/>
                        </a:rPr>
                        <a:t>=3</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a</a:t>
                      </a:r>
                      <a:r>
                        <a:rPr lang="en-US" sz="2000" baseline="-25000">
                          <a:effectLst/>
                          <a:latin typeface="+mn-lt"/>
                          <a:ea typeface="Times New Roman" panose="02020603050405020304" pitchFamily="18" charset="0"/>
                          <a:cs typeface="Times New Roman" panose="02020603050405020304" pitchFamily="18" charset="0"/>
                        </a:rPr>
                        <a:t>12</a:t>
                      </a:r>
                      <a:r>
                        <a:rPr lang="en-US" sz="2000">
                          <a:effectLst/>
                          <a:latin typeface="+mn-lt"/>
                          <a:ea typeface="Times New Roman" panose="02020603050405020304" pitchFamily="18" charset="0"/>
                          <a:cs typeface="Times New Roman" panose="02020603050405020304" pitchFamily="18" charset="0"/>
                        </a:rPr>
                        <a:t>=3</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a</a:t>
                      </a:r>
                      <a:r>
                        <a:rPr lang="en-US" sz="2000" baseline="-25000">
                          <a:effectLst/>
                          <a:latin typeface="+mn-lt"/>
                          <a:ea typeface="Times New Roman" panose="02020603050405020304" pitchFamily="18" charset="0"/>
                          <a:cs typeface="Times New Roman" panose="02020603050405020304" pitchFamily="18" charset="0"/>
                        </a:rPr>
                        <a:t>13</a:t>
                      </a:r>
                      <a:r>
                        <a:rPr lang="en-US" sz="2000">
                          <a:effectLst/>
                          <a:latin typeface="+mn-lt"/>
                          <a:ea typeface="Times New Roman" panose="02020603050405020304" pitchFamily="18" charset="0"/>
                          <a:cs typeface="Times New Roman" panose="02020603050405020304" pitchFamily="18" charset="0"/>
                        </a:rPr>
                        <a:t>=5</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a</a:t>
                      </a:r>
                      <a:r>
                        <a:rPr lang="en-US" sz="2000" baseline="-25000">
                          <a:effectLst/>
                          <a:latin typeface="+mn-lt"/>
                          <a:ea typeface="Times New Roman" panose="02020603050405020304" pitchFamily="18" charset="0"/>
                          <a:cs typeface="Times New Roman" panose="02020603050405020304" pitchFamily="18" charset="0"/>
                        </a:rPr>
                        <a:t>14</a:t>
                      </a:r>
                      <a:r>
                        <a:rPr lang="en-US" sz="2000">
                          <a:effectLst/>
                          <a:latin typeface="+mn-lt"/>
                          <a:ea typeface="Times New Roman" panose="02020603050405020304" pitchFamily="18" charset="0"/>
                          <a:cs typeface="Times New Roman" panose="02020603050405020304" pitchFamily="18" charset="0"/>
                        </a:rPr>
                        <a:t>=4</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W= 44</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4387">
                <a:tc>
                  <a:txBody>
                    <a:bodyPr/>
                    <a:lstStyle/>
                    <a:p>
                      <a:pPr algn="just">
                        <a:spcAft>
                          <a:spcPts val="0"/>
                        </a:spcAft>
                      </a:pPr>
                      <a:r>
                        <a:rPr lang="en-US" sz="2000">
                          <a:effectLst/>
                          <a:latin typeface="+mn-lt"/>
                          <a:ea typeface="Times New Roman" panose="02020603050405020304" pitchFamily="18" charset="0"/>
                          <a:cs typeface="Times New Roman" panose="02020603050405020304" pitchFamily="18" charset="0"/>
                        </a:rPr>
                        <a:t>Minsk traktor zavodi MTZ-102 X</a:t>
                      </a:r>
                      <a:r>
                        <a:rPr lang="en-US" sz="2000" baseline="-25000">
                          <a:effectLst/>
                          <a:latin typeface="+mn-lt"/>
                          <a:ea typeface="Times New Roman" panose="02020603050405020304" pitchFamily="18" charset="0"/>
                          <a:cs typeface="Times New Roman" panose="02020603050405020304" pitchFamily="18" charset="0"/>
                        </a:rPr>
                        <a:t>2 </a:t>
                      </a:r>
                      <a:r>
                        <a:rPr lang="en-US" sz="2000">
                          <a:effectLst/>
                          <a:latin typeface="+mn-lt"/>
                          <a:ea typeface="Times New Roman" panose="02020603050405020304" pitchFamily="18" charset="0"/>
                          <a:cs typeface="Times New Roman" panose="02020603050405020304" pitchFamily="18" charset="0"/>
                        </a:rPr>
                        <a:t>(i=2)       </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dirty="0">
                          <a:effectLst/>
                          <a:latin typeface="+mn-lt"/>
                          <a:ea typeface="Times New Roman" panose="02020603050405020304" pitchFamily="18" charset="0"/>
                          <a:cs typeface="Times New Roman" panose="02020603050405020304" pitchFamily="18" charset="0"/>
                        </a:rPr>
                        <a:t>a</a:t>
                      </a:r>
                      <a:r>
                        <a:rPr lang="en-US" sz="2000" baseline="-25000" dirty="0">
                          <a:effectLst/>
                          <a:latin typeface="+mn-lt"/>
                          <a:ea typeface="Times New Roman" panose="02020603050405020304" pitchFamily="18" charset="0"/>
                          <a:cs typeface="Times New Roman" panose="02020603050405020304" pitchFamily="18" charset="0"/>
                        </a:rPr>
                        <a:t>21</a:t>
                      </a:r>
                      <a:r>
                        <a:rPr lang="en-US" sz="2000" dirty="0">
                          <a:effectLst/>
                          <a:latin typeface="+mn-lt"/>
                          <a:ea typeface="Times New Roman" panose="02020603050405020304" pitchFamily="18" charset="0"/>
                          <a:cs typeface="Times New Roman" panose="02020603050405020304" pitchFamily="18" charset="0"/>
                        </a:rPr>
                        <a:t>=3</a:t>
                      </a:r>
                      <a:endParaRPr lang="ru-RU" sz="2000" dirty="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a</a:t>
                      </a:r>
                      <a:r>
                        <a:rPr lang="en-US" sz="2000" baseline="-25000">
                          <a:effectLst/>
                          <a:latin typeface="+mn-lt"/>
                          <a:ea typeface="Times New Roman" panose="02020603050405020304" pitchFamily="18" charset="0"/>
                          <a:cs typeface="Times New Roman" panose="02020603050405020304" pitchFamily="18" charset="0"/>
                        </a:rPr>
                        <a:t>22</a:t>
                      </a:r>
                      <a:r>
                        <a:rPr lang="en-US" sz="2000">
                          <a:effectLst/>
                          <a:latin typeface="+mn-lt"/>
                          <a:ea typeface="Times New Roman" panose="02020603050405020304" pitchFamily="18" charset="0"/>
                          <a:cs typeface="Times New Roman" panose="02020603050405020304" pitchFamily="18" charset="0"/>
                        </a:rPr>
                        <a:t>=4</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a</a:t>
                      </a:r>
                      <a:r>
                        <a:rPr lang="en-US" sz="2000" baseline="-25000">
                          <a:effectLst/>
                          <a:latin typeface="+mn-lt"/>
                          <a:ea typeface="Times New Roman" panose="02020603050405020304" pitchFamily="18" charset="0"/>
                          <a:cs typeface="Times New Roman" panose="02020603050405020304" pitchFamily="18" charset="0"/>
                        </a:rPr>
                        <a:t>23</a:t>
                      </a:r>
                      <a:r>
                        <a:rPr lang="en-US" sz="2000">
                          <a:effectLst/>
                          <a:latin typeface="+mn-lt"/>
                          <a:ea typeface="Times New Roman" panose="02020603050405020304" pitchFamily="18" charset="0"/>
                          <a:cs typeface="Times New Roman" panose="02020603050405020304" pitchFamily="18" charset="0"/>
                        </a:rPr>
                        <a:t>=3</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a</a:t>
                      </a:r>
                      <a:r>
                        <a:rPr lang="en-US" sz="2000" baseline="-25000">
                          <a:effectLst/>
                          <a:latin typeface="+mn-lt"/>
                          <a:ea typeface="Times New Roman" panose="02020603050405020304" pitchFamily="18" charset="0"/>
                          <a:cs typeface="Times New Roman" panose="02020603050405020304" pitchFamily="18" charset="0"/>
                        </a:rPr>
                        <a:t>24</a:t>
                      </a:r>
                      <a:r>
                        <a:rPr lang="en-US" sz="2000">
                          <a:effectLst/>
                          <a:latin typeface="+mn-lt"/>
                          <a:ea typeface="Times New Roman" panose="02020603050405020304" pitchFamily="18" charset="0"/>
                          <a:cs typeface="Times New Roman" panose="02020603050405020304" pitchFamily="18" charset="0"/>
                        </a:rPr>
                        <a:t>=4</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W=41</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4387">
                <a:tc>
                  <a:txBody>
                    <a:bodyPr/>
                    <a:lstStyle/>
                    <a:p>
                      <a:pPr algn="just">
                        <a:spcAft>
                          <a:spcPts val="0"/>
                        </a:spcAft>
                      </a:pPr>
                      <a:r>
                        <a:rPr lang="en-US" sz="2000">
                          <a:effectLst/>
                          <a:latin typeface="+mn-lt"/>
                          <a:ea typeface="Times New Roman" panose="02020603050405020304" pitchFamily="18" charset="0"/>
                          <a:cs typeface="Times New Roman" panose="02020603050405020304" pitchFamily="18" charset="0"/>
                        </a:rPr>
                        <a:t>Keys Korporeyshn SX100 traktori </a:t>
                      </a:r>
                      <a:endParaRPr lang="ru-RU" sz="2000">
                        <a:effectLst/>
                        <a:latin typeface="+mn-lt"/>
                        <a:ea typeface="Times New Roman" panose="02020603050405020304" pitchFamily="18" charset="0"/>
                        <a:cs typeface="Times New Roman" panose="02020603050405020304" pitchFamily="18" charset="0"/>
                      </a:endParaRPr>
                    </a:p>
                    <a:p>
                      <a:pPr algn="just">
                        <a:spcAft>
                          <a:spcPts val="0"/>
                        </a:spcAft>
                      </a:pPr>
                      <a:r>
                        <a:rPr lang="en-US" sz="2000">
                          <a:effectLst/>
                          <a:latin typeface="+mn-lt"/>
                          <a:ea typeface="Times New Roman" panose="02020603050405020304" pitchFamily="18" charset="0"/>
                          <a:cs typeface="Times New Roman" panose="02020603050405020304" pitchFamily="18" charset="0"/>
                        </a:rPr>
                        <a:t>X</a:t>
                      </a:r>
                      <a:r>
                        <a:rPr lang="en-US" sz="2000" baseline="-25000">
                          <a:effectLst/>
                          <a:latin typeface="+mn-lt"/>
                          <a:ea typeface="Times New Roman" panose="02020603050405020304" pitchFamily="18" charset="0"/>
                          <a:cs typeface="Times New Roman" panose="02020603050405020304" pitchFamily="18" charset="0"/>
                        </a:rPr>
                        <a:t>3 </a:t>
                      </a:r>
                      <a:r>
                        <a:rPr lang="en-US" sz="2000">
                          <a:effectLst/>
                          <a:latin typeface="+mn-lt"/>
                          <a:ea typeface="Times New Roman" panose="02020603050405020304" pitchFamily="18" charset="0"/>
                          <a:cs typeface="Times New Roman" panose="02020603050405020304" pitchFamily="18" charset="0"/>
                        </a:rPr>
                        <a:t>(i=3)       </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a</a:t>
                      </a:r>
                      <a:r>
                        <a:rPr lang="en-US" sz="2000" baseline="-25000">
                          <a:effectLst/>
                          <a:latin typeface="+mn-lt"/>
                          <a:ea typeface="Times New Roman" panose="02020603050405020304" pitchFamily="18" charset="0"/>
                          <a:cs typeface="Times New Roman" panose="02020603050405020304" pitchFamily="18" charset="0"/>
                        </a:rPr>
                        <a:t>31</a:t>
                      </a:r>
                      <a:r>
                        <a:rPr lang="en-US" sz="2000">
                          <a:effectLst/>
                          <a:latin typeface="+mn-lt"/>
                          <a:ea typeface="Times New Roman" panose="02020603050405020304" pitchFamily="18" charset="0"/>
                          <a:cs typeface="Times New Roman" panose="02020603050405020304" pitchFamily="18" charset="0"/>
                        </a:rPr>
                        <a:t>=3,5</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a</a:t>
                      </a:r>
                      <a:r>
                        <a:rPr lang="en-US" sz="2000" baseline="-25000">
                          <a:effectLst/>
                          <a:latin typeface="+mn-lt"/>
                          <a:ea typeface="Times New Roman" panose="02020603050405020304" pitchFamily="18" charset="0"/>
                          <a:cs typeface="Times New Roman" panose="02020603050405020304" pitchFamily="18" charset="0"/>
                        </a:rPr>
                        <a:t>32</a:t>
                      </a:r>
                      <a:r>
                        <a:rPr lang="en-US" sz="2000">
                          <a:effectLst/>
                          <a:latin typeface="+mn-lt"/>
                          <a:ea typeface="Times New Roman" panose="02020603050405020304" pitchFamily="18" charset="0"/>
                          <a:cs typeface="Times New Roman" panose="02020603050405020304" pitchFamily="18" charset="0"/>
                        </a:rPr>
                        <a:t>=5</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a</a:t>
                      </a:r>
                      <a:r>
                        <a:rPr lang="en-US" sz="2000" baseline="-25000">
                          <a:effectLst/>
                          <a:latin typeface="+mn-lt"/>
                          <a:ea typeface="Times New Roman" panose="02020603050405020304" pitchFamily="18" charset="0"/>
                          <a:cs typeface="Times New Roman" panose="02020603050405020304" pitchFamily="18" charset="0"/>
                        </a:rPr>
                        <a:t>33</a:t>
                      </a:r>
                      <a:r>
                        <a:rPr lang="en-US" sz="2000">
                          <a:effectLst/>
                          <a:latin typeface="+mn-lt"/>
                          <a:ea typeface="Times New Roman" panose="02020603050405020304" pitchFamily="18" charset="0"/>
                          <a:cs typeface="Times New Roman" panose="02020603050405020304" pitchFamily="18" charset="0"/>
                        </a:rPr>
                        <a:t>=1</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a:effectLst/>
                          <a:latin typeface="+mn-lt"/>
                          <a:ea typeface="Times New Roman" panose="02020603050405020304" pitchFamily="18" charset="0"/>
                          <a:cs typeface="Times New Roman" panose="02020603050405020304" pitchFamily="18" charset="0"/>
                        </a:rPr>
                        <a:t>a</a:t>
                      </a:r>
                      <a:r>
                        <a:rPr lang="en-US" sz="2000" baseline="-25000">
                          <a:effectLst/>
                          <a:latin typeface="+mn-lt"/>
                          <a:ea typeface="Times New Roman" panose="02020603050405020304" pitchFamily="18" charset="0"/>
                          <a:cs typeface="Times New Roman" panose="02020603050405020304" pitchFamily="18" charset="0"/>
                        </a:rPr>
                        <a:t>34</a:t>
                      </a:r>
                      <a:r>
                        <a:rPr lang="en-US" sz="2000">
                          <a:effectLst/>
                          <a:latin typeface="+mn-lt"/>
                          <a:ea typeface="Times New Roman" panose="02020603050405020304" pitchFamily="18" charset="0"/>
                          <a:cs typeface="Times New Roman" panose="02020603050405020304" pitchFamily="18" charset="0"/>
                        </a:rPr>
                        <a:t>=4</a:t>
                      </a:r>
                      <a:endParaRPr lang="ru-RU" sz="200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dirty="0">
                          <a:effectLst/>
                          <a:latin typeface="+mn-lt"/>
                          <a:ea typeface="Times New Roman" panose="02020603050405020304" pitchFamily="18" charset="0"/>
                          <a:cs typeface="Times New Roman" panose="02020603050405020304" pitchFamily="18" charset="0"/>
                        </a:rPr>
                        <a:t>W=40</a:t>
                      </a:r>
                      <a:endParaRPr lang="ru-RU" sz="2000" dirty="0">
                        <a:effectLst/>
                        <a:latin typeface="+mn-lt"/>
                        <a:ea typeface="Times New Roman" panose="02020603050405020304" pitchFamily="18" charset="0"/>
                        <a:cs typeface="Times New Roman" panose="02020603050405020304" pitchFamily="18" charset="0"/>
                      </a:endParaRPr>
                    </a:p>
                  </a:txBody>
                  <a:tcPr marL="62613" marR="62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Прямоугольник 4"/>
          <p:cNvSpPr/>
          <p:nvPr/>
        </p:nvSpPr>
        <p:spPr>
          <a:xfrm>
            <a:off x="647700" y="172135"/>
            <a:ext cx="10725150" cy="523220"/>
          </a:xfrm>
          <a:prstGeom prst="rect">
            <a:avLst/>
          </a:prstGeom>
        </p:spPr>
        <p:txBody>
          <a:bodyPr wrap="square">
            <a:spAutoFit/>
          </a:bodyPr>
          <a:lstStyle/>
          <a:p>
            <a:r>
              <a:rPr lang="en-US" sz="2800" dirty="0" smtClean="0"/>
              <a:t>1-JADVAL. TO’LIQ NOANIQLIK SHAROITIDA OPTIMAL STRATEGIYANI TANLASH</a:t>
            </a:r>
            <a:endParaRPr lang="ru-RU" sz="2800" dirty="0"/>
          </a:p>
        </p:txBody>
      </p:sp>
      <p:sp>
        <p:nvSpPr>
          <p:cNvPr id="8" name="Прямоугольник 7"/>
          <p:cNvSpPr/>
          <p:nvPr/>
        </p:nvSpPr>
        <p:spPr>
          <a:xfrm>
            <a:off x="657225" y="4279211"/>
            <a:ext cx="10534650" cy="1384995"/>
          </a:xfrm>
          <a:prstGeom prst="rect">
            <a:avLst/>
          </a:prstGeom>
        </p:spPr>
        <p:txBody>
          <a:bodyPr wrap="square">
            <a:spAutoFit/>
          </a:bodyPr>
          <a:lstStyle/>
          <a:p>
            <a:pPr algn="just">
              <a:spcAft>
                <a:spcPts val="0"/>
              </a:spcAft>
            </a:pPr>
            <a:r>
              <a:rPr lang="ru-RU" sz="2800" u="sng" dirty="0" err="1">
                <a:ea typeface="Times New Roman" panose="02020603050405020304" pitchFamily="18" charset="0"/>
                <a:cs typeface="Times New Roman" panose="02020603050405020304" pitchFamily="18" charset="0"/>
              </a:rPr>
              <a:t>Eslatma</a:t>
            </a:r>
            <a:r>
              <a:rPr lang="ru-RU" sz="2800" dirty="0">
                <a:ea typeface="Times New Roman" panose="02020603050405020304" pitchFamily="18" charset="0"/>
                <a:cs typeface="Times New Roman" panose="02020603050405020304" pitchFamily="18" charset="0"/>
              </a:rPr>
              <a:t>: </a:t>
            </a:r>
          </a:p>
          <a:p>
            <a:pPr indent="342900" algn="just">
              <a:spcAft>
                <a:spcPts val="0"/>
              </a:spcAft>
            </a:pPr>
            <a:r>
              <a:rPr lang="en-US" sz="2800" dirty="0">
                <a:ea typeface="Times New Roman" panose="02020603050405020304" pitchFamily="18" charset="0"/>
                <a:cs typeface="Times New Roman" panose="02020603050405020304" pitchFamily="18" charset="0"/>
              </a:rPr>
              <a:t>1. </a:t>
            </a:r>
            <a:r>
              <a:rPr lang="en-US" sz="2800" dirty="0" err="1">
                <a:ea typeface="Times New Roman" panose="02020603050405020304" pitchFamily="18" charset="0"/>
                <a:cs typeface="Times New Roman" panose="02020603050405020304" pitchFamily="18" charset="0"/>
              </a:rPr>
              <a:t>Xususiy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mezon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shartli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birliklarda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berilgan</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indent="342900" algn="just">
              <a:spcAft>
                <a:spcPts val="0"/>
              </a:spcAft>
            </a:pPr>
            <a:r>
              <a:rPr lang="en-US" sz="2800" dirty="0">
                <a:ea typeface="Times New Roman" panose="02020603050405020304" pitchFamily="18" charset="0"/>
                <a:cs typeface="Times New Roman" panose="02020603050405020304" pitchFamily="18" charset="0"/>
              </a:rPr>
              <a:t>2. </a:t>
            </a:r>
            <a:r>
              <a:rPr lang="en-US" sz="2800" dirty="0" err="1">
                <a:ea typeface="Times New Roman" panose="02020603050405020304" pitchFamily="18" charset="0"/>
                <a:cs typeface="Times New Roman" panose="02020603050405020304" pitchFamily="18" charset="0"/>
              </a:rPr>
              <a:t>Xususiy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mezon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vazni</a:t>
            </a:r>
            <a:r>
              <a:rPr lang="en-US" sz="28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a:ea typeface="Times New Roman" panose="02020603050405020304" pitchFamily="18" charset="0"/>
                <a:cs typeface="Times New Roman" panose="02020603050405020304" pitchFamily="18" charset="0"/>
              </a:rPr>
              <a:t>j</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ekspertlarning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baholari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asosida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olingan</a:t>
            </a:r>
            <a:r>
              <a:rPr lang="en-US" sz="2800" dirty="0">
                <a:ea typeface="Times New Roman" panose="02020603050405020304" pitchFamily="18" charset="0"/>
                <a:cs typeface="Times New Roman" panose="02020603050405020304" pitchFamily="18" charset="0"/>
              </a:rPr>
              <a:t>. </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35443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838199" y="1023372"/>
            <a:ext cx="10229851" cy="3970318"/>
          </a:xfrm>
          <a:prstGeom prst="rect">
            <a:avLst/>
          </a:prstGeom>
        </p:spPr>
        <p:txBody>
          <a:bodyPr wrap="square">
            <a:spAutoFit/>
          </a:bodyPr>
          <a:lstStyle/>
          <a:p>
            <a:pPr indent="342900" algn="just">
              <a:spcAft>
                <a:spcPts val="0"/>
              </a:spcAft>
            </a:pPr>
            <a:r>
              <a:rPr lang="en-US" sz="2800" dirty="0" smtClean="0">
                <a:ea typeface="Times New Roman" panose="02020603050405020304" pitchFamily="18" charset="0"/>
                <a:cs typeface="Times New Roman" panose="02020603050405020304" pitchFamily="18" charset="0"/>
              </a:rPr>
              <a:t>KO’RINIB TURIBDIKI, OPTIMAL STRATEGIYANI BITTA MEZON BO’YICHA TANLASH QIYIN EMAS. MASALAN, TRAKTORLAR UNUMDORLIK BO’YICHA BAHOLANSA, ENG YAXSHI TRAKTOR SX100 BO’LIB CHIQADI [2]. </a:t>
            </a:r>
            <a:endParaRPr lang="ru-RU"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BIR NECHTA MEZON MAJMUASI BO’YICHA OPTIMAL QARORNI TOPISH TALAB QILINGANDA XUSUSIY MEZONLAR TURLI O’LCHOV BIRLIKLARIGA EGA BO’LGANLIKLARI SABABLI QIYINCHILIKLAR PAYDO BO’LADI. KO’RSATILGAN MASALA KO’P MEZONLI DEB ATALADI. BU MASALANI YECHISH UCHUN AVVAL XUSUSIY MEZONLARNI O’LCHOVSIZ KATTALIKLARGA USHBU FORMULALAR BILAN O’ZGARTIRIB OLISH BAJARILADI. </a:t>
            </a:r>
            <a:endParaRPr lang="ru-RU" sz="2800" dirty="0">
              <a:effectLst/>
              <a:ea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38684410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05901410"/>
              </p:ext>
            </p:extLst>
          </p:nvPr>
        </p:nvGraphicFramePr>
        <p:xfrm>
          <a:off x="3576398" y="268603"/>
          <a:ext cx="4663497" cy="1169672"/>
        </p:xfrm>
        <a:graphic>
          <a:graphicData uri="http://schemas.openxmlformats.org/presentationml/2006/ole">
            <mc:AlternateContent xmlns:mc="http://schemas.openxmlformats.org/markup-compatibility/2006">
              <mc:Choice xmlns:v="urn:schemas-microsoft-com:vml" Requires="v">
                <p:oleObj spid="_x0000_s71690" name="Уравнение" r:id="rId3" imgW="1803400" imgH="444500" progId="Equation.3">
                  <p:embed/>
                </p:oleObj>
              </mc:Choice>
              <mc:Fallback>
                <p:oleObj name="Уравнение" r:id="rId3" imgW="1803400" imgH="4445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76398" y="268603"/>
                        <a:ext cx="4663497" cy="1169672"/>
                      </a:xfrm>
                      <a:prstGeom prst="rect">
                        <a:avLst/>
                      </a:prstGeom>
                      <a:noFill/>
                    </p:spPr>
                  </p:pic>
                </p:oleObj>
              </mc:Fallback>
            </mc:AlternateContent>
          </a:graphicData>
        </a:graphic>
      </p:graphicFrame>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2670999483"/>
              </p:ext>
            </p:extLst>
          </p:nvPr>
        </p:nvGraphicFramePr>
        <p:xfrm>
          <a:off x="3505199" y="1630337"/>
          <a:ext cx="4880141" cy="1208113"/>
        </p:xfrm>
        <a:graphic>
          <a:graphicData uri="http://schemas.openxmlformats.org/presentationml/2006/ole">
            <mc:AlternateContent xmlns:mc="http://schemas.openxmlformats.org/markup-compatibility/2006">
              <mc:Choice xmlns:v="urn:schemas-microsoft-com:vml" Requires="v">
                <p:oleObj spid="_x0000_s71691" name="Уравнение" r:id="rId5" imgW="1803400" imgH="444500" progId="Equation.3">
                  <p:embed/>
                </p:oleObj>
              </mc:Choice>
              <mc:Fallback>
                <p:oleObj name="Уравнение" r:id="rId5" imgW="1803400" imgH="4445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199" y="1630337"/>
                        <a:ext cx="4880141" cy="1208113"/>
                      </a:xfrm>
                      <a:prstGeom prst="rect">
                        <a:avLst/>
                      </a:prstGeom>
                      <a:noFill/>
                    </p:spPr>
                  </p:pic>
                </p:oleObj>
              </mc:Fallback>
            </mc:AlternateContent>
          </a:graphicData>
        </a:graphic>
      </p:graphicFrame>
      <p:sp>
        <p:nvSpPr>
          <p:cNvPr id="9" name="Прямоугольник 8"/>
          <p:cNvSpPr/>
          <p:nvPr/>
        </p:nvSpPr>
        <p:spPr>
          <a:xfrm>
            <a:off x="893630" y="3174949"/>
            <a:ext cx="10401299" cy="2246769"/>
          </a:xfrm>
          <a:prstGeom prst="rect">
            <a:avLst/>
          </a:prstGeom>
        </p:spPr>
        <p:txBody>
          <a:bodyPr wrap="square">
            <a:spAutoFit/>
          </a:bodyPr>
          <a:lstStyle/>
          <a:p>
            <a:pPr algn="just">
              <a:spcAft>
                <a:spcPts val="0"/>
              </a:spcAft>
              <a:tabLst>
                <a:tab pos="342900" algn="l"/>
              </a:tabLst>
            </a:pPr>
            <a:r>
              <a:rPr lang="en-US" sz="2800" dirty="0" smtClean="0">
                <a:ea typeface="Times New Roman" panose="02020603050405020304" pitchFamily="18" charset="0"/>
                <a:cs typeface="Times New Roman" panose="02020603050405020304" pitchFamily="18" charset="0"/>
              </a:rPr>
              <a:t>BU YERDA: A</a:t>
            </a:r>
            <a:r>
              <a:rPr lang="en-US" sz="2800" baseline="-25000" dirty="0" smtClean="0">
                <a:ea typeface="Times New Roman" panose="02020603050405020304" pitchFamily="18" charset="0"/>
                <a:cs typeface="Times New Roman" panose="02020603050405020304" pitchFamily="18" charset="0"/>
              </a:rPr>
              <a:t>NOMINAL </a:t>
            </a:r>
            <a:r>
              <a:rPr lang="en-US" sz="2800" dirty="0" smtClean="0">
                <a:ea typeface="Times New Roman" panose="02020603050405020304" pitchFamily="18" charset="0"/>
                <a:cs typeface="Times New Roman" panose="02020603050405020304" pitchFamily="18" charset="0"/>
              </a:rPr>
              <a:t>- MEZONNING TEXNIK SHARTLAR BILAN BERILGAN NOMINAL QIYMATI;</a:t>
            </a:r>
            <a:endParaRPr lang="ru-RU"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 A</a:t>
            </a:r>
            <a:r>
              <a:rPr lang="en-US" sz="2800" baseline="-25000" dirty="0" smtClean="0">
                <a:ea typeface="Times New Roman" panose="02020603050405020304" pitchFamily="18" charset="0"/>
                <a:cs typeface="Times New Roman" panose="02020603050405020304" pitchFamily="18" charset="0"/>
              </a:rPr>
              <a:t>STATISTIK </a:t>
            </a:r>
            <a:r>
              <a:rPr lang="en-US" sz="2800" dirty="0" smtClean="0">
                <a:ea typeface="Times New Roman" panose="02020603050405020304" pitchFamily="18" charset="0"/>
                <a:cs typeface="Times New Roman" panose="02020603050405020304" pitchFamily="18" charset="0"/>
              </a:rPr>
              <a:t>- XUSUSIY MEZONNING STATISTIK KUZATUV ASOSIDA OLINGAN QIYMATI; </a:t>
            </a:r>
            <a:endParaRPr lang="ru-RU"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 A</a:t>
            </a:r>
            <a:r>
              <a:rPr lang="en-US" sz="2800" baseline="-25000" dirty="0" smtClean="0">
                <a:ea typeface="Times New Roman" panose="02020603050405020304" pitchFamily="18" charset="0"/>
                <a:cs typeface="Times New Roman" panose="02020603050405020304" pitchFamily="18" charset="0"/>
              </a:rPr>
              <a:t>O’LCHAMSIZ </a:t>
            </a:r>
            <a:r>
              <a:rPr lang="en-US" sz="2800" dirty="0" smtClean="0">
                <a:ea typeface="Times New Roman" panose="02020603050405020304" pitchFamily="18" charset="0"/>
                <a:cs typeface="Times New Roman" panose="02020603050405020304" pitchFamily="18" charset="0"/>
              </a:rPr>
              <a:t>- XUSUSIY MEZONNING O’LCHAMSIZ (ME’YORLANGAN) QIYMATI.</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43039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419101" y="457200"/>
            <a:ext cx="10934700" cy="4616648"/>
          </a:xfrm>
          <a:prstGeom prst="rect">
            <a:avLst/>
          </a:prstGeom>
        </p:spPr>
        <p:txBody>
          <a:bodyPr wrap="square">
            <a:spAutoFit/>
          </a:bodyPr>
          <a:lstStyle/>
          <a:p>
            <a:pPr indent="342900" algn="just">
              <a:lnSpc>
                <a:spcPct val="150000"/>
              </a:lnSpc>
              <a:spcAft>
                <a:spcPts val="0"/>
              </a:spcAft>
            </a:pPr>
            <a:r>
              <a:rPr lang="en-US" sz="2800" dirty="0" smtClean="0">
                <a:ea typeface="Times New Roman" panose="02020603050405020304" pitchFamily="18" charset="0"/>
                <a:cs typeface="Times New Roman" panose="02020603050405020304" pitchFamily="18" charset="0"/>
              </a:rPr>
              <a:t>AGAR KO’RILAYOTGAN XUSUSIY MEZONNING OSHISHI UMUMLASHGAN, YA’NI KOMPLEKS MEZONNI OSHISHIGA OLIB KELSA (A) FORMULADAN FOYDALANILADI. AKS XOLDA (V) FORMULA QO’LLANILADI. BU QOIDANI SHUNDAY TA’RIFLASH MUMKIN: KATTASIDAN KICHIGI AYIRILADI VA KATTASIGA BO’LINADI [3]. </a:t>
            </a:r>
            <a:endParaRPr lang="ru-RU" sz="2800" dirty="0" smtClean="0">
              <a:ea typeface="Times New Roman" panose="02020603050405020304" pitchFamily="18" charset="0"/>
              <a:cs typeface="Times New Roman" panose="02020603050405020304" pitchFamily="18" charset="0"/>
            </a:endParaRPr>
          </a:p>
          <a:p>
            <a:pPr indent="342900" algn="just">
              <a:lnSpc>
                <a:spcPct val="150000"/>
              </a:lnSpc>
              <a:spcAft>
                <a:spcPts val="0"/>
              </a:spcAft>
            </a:pPr>
            <a:r>
              <a:rPr lang="en-US" sz="2800" dirty="0" smtClean="0">
                <a:ea typeface="Times New Roman" panose="02020603050405020304" pitchFamily="18" charset="0"/>
                <a:cs typeface="Times New Roman" panose="02020603050405020304" pitchFamily="18" charset="0"/>
              </a:rPr>
              <a:t>SAMARADORLIKNING XUSUSIY MEZONLARINI O’LCHAMSIZ KATTALIKLARGA O’TKAZIB BO’LGANDAN SO’NG UMUMLASHGAN (YIG`ILGAN) MEZON W</a:t>
            </a:r>
            <a:r>
              <a:rPr lang="en-US" sz="2800" i="1" baseline="-25000" dirty="0" smtClean="0">
                <a:ea typeface="Times New Roman" panose="02020603050405020304" pitchFamily="18" charset="0"/>
                <a:cs typeface="Times New Roman" panose="02020603050405020304" pitchFamily="18" charset="0"/>
              </a:rPr>
              <a:t>UMUM </a:t>
            </a:r>
            <a:r>
              <a:rPr lang="en-US" sz="2800" baseline="-25000"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MO’LJALLANGAN</a:t>
            </a:r>
            <a:r>
              <a:rPr lang="en-US" sz="2800" baseline="-25000"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O’RTACHA ARIFMETIK FORMULASI BO’YICHA HISOBLANADI.</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16210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09957479"/>
              </p:ext>
            </p:extLst>
          </p:nvPr>
        </p:nvGraphicFramePr>
        <p:xfrm>
          <a:off x="2619374" y="-1"/>
          <a:ext cx="6165762" cy="1011677"/>
        </p:xfrm>
        <a:graphic>
          <a:graphicData uri="http://schemas.openxmlformats.org/presentationml/2006/ole">
            <mc:AlternateContent xmlns:mc="http://schemas.openxmlformats.org/markup-compatibility/2006">
              <mc:Choice xmlns:v="urn:schemas-microsoft-com:vml" Requires="v">
                <p:oleObj spid="_x0000_s60435" name="Уравнение" r:id="rId3" imgW="2755900" imgH="444500" progId="Equation.3">
                  <p:embed/>
                </p:oleObj>
              </mc:Choice>
              <mc:Fallback>
                <p:oleObj name="Уравнение" r:id="rId3" imgW="2755900" imgH="4445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9374" y="-1"/>
                        <a:ext cx="6165762" cy="1011677"/>
                      </a:xfrm>
                      <a:prstGeom prst="rect">
                        <a:avLst/>
                      </a:prstGeom>
                      <a:noFill/>
                    </p:spPr>
                  </p:pic>
                </p:oleObj>
              </mc:Fallback>
            </mc:AlternateContent>
          </a:graphicData>
        </a:graphic>
      </p:graphicFrame>
      <p:sp>
        <p:nvSpPr>
          <p:cNvPr id="6" name="Прямоугольник 5"/>
          <p:cNvSpPr/>
          <p:nvPr/>
        </p:nvSpPr>
        <p:spPr>
          <a:xfrm>
            <a:off x="476655" y="909969"/>
            <a:ext cx="6245043" cy="523220"/>
          </a:xfrm>
          <a:prstGeom prst="rect">
            <a:avLst/>
          </a:prstGeom>
        </p:spPr>
        <p:txBody>
          <a:bodyPr wrap="none">
            <a:spAutoFit/>
          </a:bodyPr>
          <a:lstStyle/>
          <a:p>
            <a:r>
              <a:rPr lang="en-US" sz="2800" dirty="0" smtClean="0"/>
              <a:t>YOKI MO’LJALLANGAN O’RTACHA GEOMETRIK </a:t>
            </a:r>
            <a:endParaRPr lang="ru-RU" sz="2800" dirty="0"/>
          </a:p>
        </p:txBody>
      </p:sp>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523792436"/>
              </p:ext>
            </p:extLst>
          </p:nvPr>
        </p:nvGraphicFramePr>
        <p:xfrm>
          <a:off x="2657304" y="1371600"/>
          <a:ext cx="4424431" cy="811676"/>
        </p:xfrm>
        <a:graphic>
          <a:graphicData uri="http://schemas.openxmlformats.org/presentationml/2006/ole">
            <mc:AlternateContent xmlns:mc="http://schemas.openxmlformats.org/markup-compatibility/2006">
              <mc:Choice xmlns:v="urn:schemas-microsoft-com:vml" Requires="v">
                <p:oleObj spid="_x0000_s60436" name="Уравнение" r:id="rId5" imgW="1625600" imgH="292100" progId="Equation.3">
                  <p:embed/>
                </p:oleObj>
              </mc:Choice>
              <mc:Fallback>
                <p:oleObj name="Уравнение" r:id="rId5" imgW="1625600" imgH="2921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57304" y="1371600"/>
                        <a:ext cx="4424431" cy="811676"/>
                      </a:xfrm>
                      <a:prstGeom prst="rect">
                        <a:avLst/>
                      </a:prstGeom>
                      <a:noFill/>
                    </p:spPr>
                  </p:pic>
                </p:oleObj>
              </mc:Fallback>
            </mc:AlternateContent>
          </a:graphicData>
        </a:graphic>
      </p:graphicFrame>
      <p:sp>
        <p:nvSpPr>
          <p:cNvPr id="9" name="Прямоугольник 8"/>
          <p:cNvSpPr/>
          <p:nvPr/>
        </p:nvSpPr>
        <p:spPr>
          <a:xfrm>
            <a:off x="476655" y="2376771"/>
            <a:ext cx="11108988" cy="3108543"/>
          </a:xfrm>
          <a:prstGeom prst="rect">
            <a:avLst/>
          </a:prstGeom>
        </p:spPr>
        <p:txBody>
          <a:bodyPr wrap="square">
            <a:spAutoFit/>
          </a:bodyPr>
          <a:lstStyle/>
          <a:p>
            <a:pPr algn="just">
              <a:spcAft>
                <a:spcPts val="0"/>
              </a:spcAft>
            </a:pPr>
            <a:r>
              <a:rPr lang="en-US" sz="2800" dirty="0" smtClean="0">
                <a:ea typeface="Times New Roman" panose="02020603050405020304" pitchFamily="18" charset="0"/>
                <a:cs typeface="Times New Roman" panose="02020603050405020304" pitchFamily="18" charset="0"/>
              </a:rPr>
              <a:t>BU YERDA: W</a:t>
            </a:r>
            <a:r>
              <a:rPr lang="en-US" sz="2800" baseline="-25000" dirty="0" smtClean="0">
                <a:ea typeface="Times New Roman" panose="02020603050405020304" pitchFamily="18" charset="0"/>
                <a:cs typeface="Times New Roman" panose="02020603050405020304" pitchFamily="18" charset="0"/>
              </a:rPr>
              <a:t>I UMUM </a:t>
            </a:r>
            <a:r>
              <a:rPr lang="en-US" sz="2800" dirty="0" smtClean="0">
                <a:ea typeface="Times New Roman" panose="02020603050405020304" pitchFamily="18" charset="0"/>
                <a:cs typeface="Times New Roman" panose="02020603050405020304" pitchFamily="18" charset="0"/>
              </a:rPr>
              <a:t>- I- STRATEGIYA UCHUN HISOBLANGAN UMUMLASHGAN (YIG`ILGAN) MEZON.</a:t>
            </a:r>
            <a:endParaRPr lang="ru-RU"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HAR BIR STRATEGIYA UCHUN UMUMLASHGAN MEZONNING QIYMATI (S) VA (D) FORMULALARNI QO’LLAB HISOBLANADI. BUNDA UMUMLASHGAN MEZONNING ENG KATTA QIYMATINI OLGAN STRATEGIYA OPTIMAL HISOBLANADI.</a:t>
            </a:r>
            <a:endParaRPr lang="ru-RU"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KO’RILGAN MISOLDA ENG OPTIMAL STRATEGIYA W</a:t>
            </a:r>
            <a:r>
              <a:rPr lang="en-US" sz="2800" i="1" baseline="-25000" dirty="0" smtClean="0">
                <a:ea typeface="Times New Roman" panose="02020603050405020304" pitchFamily="18" charset="0"/>
                <a:cs typeface="Times New Roman" panose="02020603050405020304" pitchFamily="18" charset="0"/>
              </a:rPr>
              <a:t>UMUM </a:t>
            </a:r>
            <a:r>
              <a:rPr lang="en-US" sz="2800" i="1" dirty="0" smtClean="0">
                <a:ea typeface="Times New Roman" panose="02020603050405020304" pitchFamily="18" charset="0"/>
                <a:cs typeface="Times New Roman" panose="02020603050405020304" pitchFamily="18" charset="0"/>
              </a:rPr>
              <a:t>=44</a:t>
            </a:r>
            <a:r>
              <a:rPr lang="en-US" sz="2800" dirty="0" smtClean="0">
                <a:ea typeface="Times New Roman" panose="02020603050405020304" pitchFamily="18" charset="0"/>
                <a:cs typeface="Times New Roman" panose="02020603050405020304" pitchFamily="18" charset="0"/>
              </a:rPr>
              <a:t> KO’RSATKICHGA EGA TOSHKENT TRAKTOR ZAVODINING TL-100 TRAKTORI BO’LIB CHIQDI [4].</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2041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228600"/>
            <a:ext cx="11277599" cy="914400"/>
          </a:xfrm>
        </p:spPr>
        <p:txBody>
          <a:bodyPr>
            <a:normAutofit fontScale="90000"/>
          </a:bodyPr>
          <a:lstStyle/>
          <a:p>
            <a:pPr algn="ctr"/>
            <a:r>
              <a:rPr lang="en-US" sz="4000" dirty="0" smtClean="0"/>
              <a:t>2</a:t>
            </a:r>
            <a:r>
              <a:rPr lang="en-US" sz="4000" dirty="0"/>
              <a:t>.	TASHQI SHARTLAR O’ZINING EHTIMOLLIGI BILAN BERILGAN STOXASTIK NOANIQLIK SHAROITIDA QAROR QABUL QILISH</a:t>
            </a:r>
            <a:endParaRPr lang="ru-RU" sz="4000" dirty="0"/>
          </a:p>
        </p:txBody>
      </p:sp>
      <p:sp>
        <p:nvSpPr>
          <p:cNvPr id="9"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Прямоугольник 6"/>
          <p:cNvSpPr/>
          <p:nvPr/>
        </p:nvSpPr>
        <p:spPr>
          <a:xfrm>
            <a:off x="514350" y="1143000"/>
            <a:ext cx="10725150" cy="4401205"/>
          </a:xfrm>
          <a:prstGeom prst="rect">
            <a:avLst/>
          </a:prstGeom>
        </p:spPr>
        <p:txBody>
          <a:bodyPr wrap="square">
            <a:spAutoFit/>
          </a:bodyPr>
          <a:lstStyle/>
          <a:p>
            <a:pPr indent="447675" algn="just"/>
            <a:r>
              <a:rPr lang="en-US" sz="2800" dirty="0" smtClean="0"/>
              <a:t> BUNDAY XOLAT TURLI KO’RINISHDAGI TASHQI SHAROITLAR UCHUN HISOBLANGAN SAMARADORLIK XUSUSIY MEZONLARINING QIYMATLARI MA’LUM BO’LGANDA KELIB CHIQADI. BUNDA KO’RSATILGAN TASHQI SHAROITLARNING EHTIMOLLIKLARI HAM SHUNINGDEK MA’LUMDIR. KO’RILAYOTGAN SHARTLAR UCHUN ENG FOYDALI STRATEGIYANI ANIQLASH TARTIBINI KO’RSATAMIZ.</a:t>
            </a:r>
          </a:p>
          <a:p>
            <a:pPr indent="447675" algn="just"/>
            <a:r>
              <a:rPr lang="en-US" sz="2800" dirty="0" smtClean="0"/>
              <a:t>TURLI ZAVODLARDA TAYYORLANGAN TO’RTTA TURDAGI EKSKAVATOR TAQQOSLANMOQDA DEB OLAMIZ. TASHQI SHAROITLAR DEGANDA KO’RSATILGAN EKSKAVATORLAR ISHLATILISHI MO’LJALLANGAN TUPROQ TURLARI NAZARDA TUTILADI.</a:t>
            </a:r>
            <a:endParaRPr lang="en-US" sz="2800" dirty="0"/>
          </a:p>
        </p:txBody>
      </p:sp>
    </p:spTree>
    <p:extLst>
      <p:ext uri="{BB962C8B-B14F-4D97-AF65-F5344CB8AC3E}">
        <p14:creationId xmlns:p14="http://schemas.microsoft.com/office/powerpoint/2010/main" val="34705480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695325" y="624185"/>
            <a:ext cx="10553700" cy="1384995"/>
          </a:xfrm>
          <a:prstGeom prst="rect">
            <a:avLst/>
          </a:prstGeom>
        </p:spPr>
        <p:txBody>
          <a:bodyPr wrap="square">
            <a:spAutoFit/>
          </a:bodyPr>
          <a:lstStyle/>
          <a:p>
            <a:pPr indent="542925" algn="just"/>
            <a:r>
              <a:rPr lang="en-US" sz="2800" dirty="0" smtClean="0"/>
              <a:t>BERILGAN SHAROITLARDA TAQQOSLANAYOTGAN TO’RTTA STRATEGIYANING HAR BIRI UCHUN FOYDANING MATEMATIK KUTILMASINI TOPAMIZ, MASALAN, BIRINCHI STRATEGIYA UCHUN USHBUGA EGA BO’LAMIZ.</a:t>
            </a:r>
            <a:endParaRPr lang="ru-RU" sz="28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42735096"/>
              </p:ext>
            </p:extLst>
          </p:nvPr>
        </p:nvGraphicFramePr>
        <p:xfrm>
          <a:off x="1952624" y="2009179"/>
          <a:ext cx="7324725" cy="956587"/>
        </p:xfrm>
        <a:graphic>
          <a:graphicData uri="http://schemas.openxmlformats.org/presentationml/2006/ole">
            <mc:AlternateContent xmlns:mc="http://schemas.openxmlformats.org/markup-compatibility/2006">
              <mc:Choice xmlns:v="urn:schemas-microsoft-com:vml" Requires="v">
                <p:oleObj spid="_x0000_s61450" name="Уравнение" r:id="rId3" imgW="3403600" imgH="444500" progId="Equation.3">
                  <p:embed/>
                </p:oleObj>
              </mc:Choice>
              <mc:Fallback>
                <p:oleObj name="Уравнение" r:id="rId3" imgW="3403600" imgH="4445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52624" y="2009179"/>
                        <a:ext cx="7324725" cy="956587"/>
                      </a:xfrm>
                      <a:prstGeom prst="rect">
                        <a:avLst/>
                      </a:prstGeom>
                      <a:noFill/>
                    </p:spPr>
                  </p:pic>
                </p:oleObj>
              </mc:Fallback>
            </mc:AlternateContent>
          </a:graphicData>
        </a:graphic>
      </p:graphicFrame>
      <p:sp>
        <p:nvSpPr>
          <p:cNvPr id="6" name="Прямоугольник 5"/>
          <p:cNvSpPr/>
          <p:nvPr/>
        </p:nvSpPr>
        <p:spPr>
          <a:xfrm>
            <a:off x="695325" y="3164443"/>
            <a:ext cx="10553700" cy="1384995"/>
          </a:xfrm>
          <a:prstGeom prst="rect">
            <a:avLst/>
          </a:prstGeom>
        </p:spPr>
        <p:txBody>
          <a:bodyPr wrap="square">
            <a:spAutoFit/>
          </a:bodyPr>
          <a:lstStyle/>
          <a:p>
            <a:pPr indent="342900" algn="just">
              <a:spcAft>
                <a:spcPts val="0"/>
              </a:spcAft>
            </a:pPr>
            <a:r>
              <a:rPr lang="en-US" sz="2800" dirty="0" smtClean="0">
                <a:ea typeface="Times New Roman" panose="02020603050405020304" pitchFamily="18" charset="0"/>
                <a:cs typeface="Times New Roman" panose="02020603050405020304" pitchFamily="18" charset="0"/>
              </a:rPr>
              <a:t>SHUNGA O’XSHASH QOLGAN BOSHQA STRATEGIYALAR UCHUN HISOBLAYMIZ (2-JALVAL, OXIRGI USTUN). KO’RINIB TURIBDIKI, X</a:t>
            </a:r>
            <a:r>
              <a:rPr lang="en-US" sz="2800" baseline="-25000" dirty="0" smtClean="0">
                <a:ea typeface="Times New Roman" panose="02020603050405020304" pitchFamily="18" charset="0"/>
                <a:cs typeface="Times New Roman" panose="02020603050405020304" pitchFamily="18" charset="0"/>
              </a:rPr>
              <a:t>4  </a:t>
            </a:r>
            <a:r>
              <a:rPr lang="en-US" sz="2800" dirty="0" smtClean="0">
                <a:ea typeface="Times New Roman" panose="02020603050405020304" pitchFamily="18" charset="0"/>
                <a:cs typeface="Times New Roman" panose="02020603050405020304" pitchFamily="18" charset="0"/>
              </a:rPr>
              <a:t>OPTIMAL YECHIM BO’LIB HISOBLANADI [5, 6].</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90150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3" name="Таблица 2"/>
          <p:cNvGraphicFramePr>
            <a:graphicFrameLocks noGrp="1"/>
          </p:cNvGraphicFramePr>
          <p:nvPr>
            <p:extLst>
              <p:ext uri="{D42A27DB-BD31-4B8C-83A1-F6EECF244321}">
                <p14:modId xmlns:p14="http://schemas.microsoft.com/office/powerpoint/2010/main" val="3693556225"/>
              </p:ext>
            </p:extLst>
          </p:nvPr>
        </p:nvGraphicFramePr>
        <p:xfrm>
          <a:off x="702468" y="1384935"/>
          <a:ext cx="10803732" cy="4023360"/>
        </p:xfrm>
        <a:graphic>
          <a:graphicData uri="http://schemas.openxmlformats.org/drawingml/2006/table">
            <a:tbl>
              <a:tblPr/>
              <a:tblGrid>
                <a:gridCol w="3488532"/>
                <a:gridCol w="1285875"/>
                <a:gridCol w="1332519"/>
                <a:gridCol w="1374422"/>
                <a:gridCol w="1407859"/>
                <a:gridCol w="1914525"/>
              </a:tblGrid>
              <a:tr h="228600">
                <a:tc>
                  <a:txBody>
                    <a:bodyPr/>
                    <a:lstStyle/>
                    <a:p>
                      <a:pPr algn="just">
                        <a:spcAft>
                          <a:spcPts val="0"/>
                        </a:spcAft>
                      </a:pPr>
                      <a:r>
                        <a:rPr lang="en-US" sz="2400" dirty="0" err="1">
                          <a:effectLst/>
                          <a:latin typeface="+mn-lt"/>
                          <a:ea typeface="Times New Roman" panose="02020603050405020304" pitchFamily="18" charset="0"/>
                          <a:cs typeface="Times New Roman" panose="02020603050405020304" pitchFamily="18" charset="0"/>
                        </a:rPr>
                        <a:t>Mumkin</a:t>
                      </a:r>
                      <a:r>
                        <a:rPr lang="en-US" sz="2400" dirty="0">
                          <a:effectLst/>
                          <a:latin typeface="+mn-lt"/>
                          <a:ea typeface="Times New Roman" panose="02020603050405020304" pitchFamily="18" charset="0"/>
                          <a:cs typeface="Times New Roman" panose="02020603050405020304" pitchFamily="18" charset="0"/>
                        </a:rPr>
                        <a:t> </a:t>
                      </a:r>
                      <a:r>
                        <a:rPr lang="en-US" sz="2400" dirty="0" err="1">
                          <a:effectLst/>
                          <a:latin typeface="+mn-lt"/>
                          <a:ea typeface="Times New Roman" panose="02020603050405020304" pitchFamily="18" charset="0"/>
                          <a:cs typeface="Times New Roman" panose="02020603050405020304" pitchFamily="18" charset="0"/>
                        </a:rPr>
                        <a:t>bo’lgan</a:t>
                      </a:r>
                      <a:r>
                        <a:rPr lang="en-US" sz="2400" dirty="0">
                          <a:effectLst/>
                          <a:latin typeface="+mn-lt"/>
                          <a:ea typeface="Times New Roman" panose="02020603050405020304" pitchFamily="18" charset="0"/>
                          <a:cs typeface="Times New Roman" panose="02020603050405020304" pitchFamily="18" charset="0"/>
                        </a:rPr>
                        <a:t> </a:t>
                      </a:r>
                      <a:r>
                        <a:rPr lang="en-US" sz="2400" dirty="0" err="1">
                          <a:effectLst/>
                          <a:latin typeface="+mn-lt"/>
                          <a:ea typeface="Times New Roman" panose="02020603050405020304" pitchFamily="18" charset="0"/>
                          <a:cs typeface="Times New Roman" panose="02020603050405020304" pitchFamily="18" charset="0"/>
                        </a:rPr>
                        <a:t>strategiyalar</a:t>
                      </a:r>
                      <a:r>
                        <a:rPr lang="en-US" sz="2400" dirty="0">
                          <a:effectLst/>
                          <a:latin typeface="+mn-lt"/>
                          <a:ea typeface="Times New Roman" panose="02020603050405020304" pitchFamily="18" charset="0"/>
                          <a:cs typeface="Times New Roman" panose="02020603050405020304" pitchFamily="18" charset="0"/>
                        </a:rPr>
                        <a:t>, </a:t>
                      </a:r>
                      <a:r>
                        <a:rPr lang="en-US" sz="2400" dirty="0" err="1">
                          <a:effectLst/>
                          <a:latin typeface="+mn-lt"/>
                          <a:ea typeface="Times New Roman" panose="02020603050405020304" pitchFamily="18" charset="0"/>
                          <a:cs typeface="Times New Roman" panose="02020603050405020304" pitchFamily="18" charset="0"/>
                        </a:rPr>
                        <a:t>yechimlar</a:t>
                      </a:r>
                      <a:r>
                        <a:rPr lang="en-US" sz="2400" dirty="0">
                          <a:effectLst/>
                          <a:latin typeface="+mn-lt"/>
                          <a:ea typeface="Times New Roman" panose="02020603050405020304" pitchFamily="18" charset="0"/>
                          <a:cs typeface="Times New Roman" panose="02020603050405020304" pitchFamily="18" charset="0"/>
                        </a:rPr>
                        <a:t>, </a:t>
                      </a:r>
                      <a:r>
                        <a:rPr lang="en-US" sz="2400" dirty="0" err="1">
                          <a:effectLst/>
                          <a:latin typeface="+mn-lt"/>
                          <a:ea typeface="Times New Roman" panose="02020603050405020304" pitchFamily="18" charset="0"/>
                          <a:cs typeface="Times New Roman" panose="02020603050405020304" pitchFamily="18" charset="0"/>
                        </a:rPr>
                        <a:t>alternativlar</a:t>
                      </a:r>
                      <a:r>
                        <a:rPr lang="en-US" sz="2400" dirty="0">
                          <a:effectLst/>
                          <a:latin typeface="+mn-lt"/>
                          <a:ea typeface="Times New Roman" panose="02020603050405020304" pitchFamily="18" charset="0"/>
                          <a:cs typeface="Times New Roman" panose="02020603050405020304" pitchFamily="18" charset="0"/>
                        </a:rPr>
                        <a:t> </a:t>
                      </a:r>
                      <a:endParaRPr lang="ru-RU" sz="24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indent="17780" algn="just">
                        <a:spcAft>
                          <a:spcPts val="0"/>
                        </a:spcAft>
                      </a:pPr>
                      <a:r>
                        <a:rPr lang="en-US" sz="2400" dirty="0" err="1" smtClean="0">
                          <a:effectLst/>
                          <a:latin typeface="+mn-lt"/>
                          <a:ea typeface="Times New Roman" panose="02020603050405020304" pitchFamily="18" charset="0"/>
                          <a:cs typeface="Times New Roman" panose="02020603050405020304" pitchFamily="18" charset="0"/>
                        </a:rPr>
                        <a:t>O`zining</a:t>
                      </a:r>
                      <a:r>
                        <a:rPr lang="en-US" sz="2400" dirty="0" smtClean="0">
                          <a:effectLst/>
                          <a:latin typeface="+mn-lt"/>
                          <a:ea typeface="Times New Roman" panose="02020603050405020304" pitchFamily="18" charset="0"/>
                          <a:cs typeface="Times New Roman" panose="02020603050405020304" pitchFamily="18" charset="0"/>
                        </a:rPr>
                        <a:t> </a:t>
                      </a:r>
                      <a:r>
                        <a:rPr lang="en-US" sz="2400" dirty="0" err="1">
                          <a:effectLst/>
                          <a:latin typeface="+mn-lt"/>
                          <a:ea typeface="Times New Roman" panose="02020603050405020304" pitchFamily="18" charset="0"/>
                          <a:cs typeface="Times New Roman" panose="02020603050405020304" pitchFamily="18" charset="0"/>
                        </a:rPr>
                        <a:t>etimolligi</a:t>
                      </a:r>
                      <a:r>
                        <a:rPr lang="en-US" sz="2400" dirty="0">
                          <a:effectLst/>
                          <a:latin typeface="+mn-lt"/>
                          <a:ea typeface="Times New Roman" panose="02020603050405020304" pitchFamily="18" charset="0"/>
                          <a:cs typeface="Times New Roman" panose="02020603050405020304" pitchFamily="18" charset="0"/>
                        </a:rPr>
                        <a:t> </a:t>
                      </a:r>
                      <a:r>
                        <a:rPr lang="en-US" sz="2400" dirty="0" err="1">
                          <a:effectLst/>
                          <a:latin typeface="+mn-lt"/>
                          <a:ea typeface="Times New Roman" panose="02020603050405020304" pitchFamily="18" charset="0"/>
                          <a:cs typeface="Times New Roman" panose="02020603050405020304" pitchFamily="18" charset="0"/>
                        </a:rPr>
                        <a:t>bilan</a:t>
                      </a:r>
                      <a:r>
                        <a:rPr lang="en-US" sz="2400" dirty="0">
                          <a:effectLst/>
                          <a:latin typeface="+mn-lt"/>
                          <a:ea typeface="Times New Roman" panose="02020603050405020304" pitchFamily="18" charset="0"/>
                          <a:cs typeface="Times New Roman" panose="02020603050405020304" pitchFamily="18" charset="0"/>
                        </a:rPr>
                        <a:t> </a:t>
                      </a:r>
                      <a:r>
                        <a:rPr lang="en-US" sz="2400" dirty="0" err="1">
                          <a:effectLst/>
                          <a:latin typeface="+mn-lt"/>
                          <a:ea typeface="Times New Roman" panose="02020603050405020304" pitchFamily="18" charset="0"/>
                          <a:cs typeface="Times New Roman" panose="02020603050405020304" pitchFamily="18" charset="0"/>
                        </a:rPr>
                        <a:t>berilgan</a:t>
                      </a:r>
                      <a:r>
                        <a:rPr lang="en-US" sz="2400" dirty="0">
                          <a:effectLst/>
                          <a:latin typeface="+mn-lt"/>
                          <a:ea typeface="Times New Roman" panose="02020603050405020304" pitchFamily="18" charset="0"/>
                          <a:cs typeface="Times New Roman" panose="02020603050405020304" pitchFamily="18" charset="0"/>
                        </a:rPr>
                        <a:t> </a:t>
                      </a:r>
                      <a:r>
                        <a:rPr lang="en-US" sz="2400" dirty="0" err="1">
                          <a:effectLst/>
                          <a:latin typeface="+mn-lt"/>
                          <a:ea typeface="Times New Roman" panose="02020603050405020304" pitchFamily="18" charset="0"/>
                          <a:cs typeface="Times New Roman" panose="02020603050405020304" pitchFamily="18" charset="0"/>
                        </a:rPr>
                        <a:t>tashqi</a:t>
                      </a:r>
                      <a:r>
                        <a:rPr lang="en-US" sz="2400" dirty="0">
                          <a:effectLst/>
                          <a:latin typeface="+mn-lt"/>
                          <a:ea typeface="Times New Roman" panose="02020603050405020304" pitchFamily="18" charset="0"/>
                          <a:cs typeface="Times New Roman" panose="02020603050405020304" pitchFamily="18" charset="0"/>
                        </a:rPr>
                        <a:t> </a:t>
                      </a:r>
                      <a:r>
                        <a:rPr lang="en-US" sz="2400" dirty="0" err="1">
                          <a:effectLst/>
                          <a:latin typeface="+mn-lt"/>
                          <a:ea typeface="Times New Roman" panose="02020603050405020304" pitchFamily="18" charset="0"/>
                          <a:cs typeface="Times New Roman" panose="02020603050405020304" pitchFamily="18" charset="0"/>
                        </a:rPr>
                        <a:t>sharoitlar</a:t>
                      </a:r>
                      <a:r>
                        <a:rPr lang="en-US" sz="2400" dirty="0">
                          <a:effectLst/>
                          <a:latin typeface="+mn-lt"/>
                          <a:ea typeface="Times New Roman" panose="02020603050405020304" pitchFamily="18" charset="0"/>
                          <a:cs typeface="Times New Roman" panose="02020603050405020304" pitchFamily="18" charset="0"/>
                        </a:rPr>
                        <a:t>  </a:t>
                      </a:r>
                      <a:endParaRPr lang="ru-RU" sz="24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indent="-4445" algn="just">
                        <a:spcAft>
                          <a:spcPts val="0"/>
                        </a:spcAft>
                      </a:pPr>
                      <a:r>
                        <a:rPr lang="en-US" sz="2400">
                          <a:effectLst/>
                          <a:latin typeface="+mn-lt"/>
                          <a:ea typeface="Times New Roman" panose="02020603050405020304" pitchFamily="18" charset="0"/>
                          <a:cs typeface="Times New Roman" panose="02020603050405020304" pitchFamily="18" charset="0"/>
                        </a:rPr>
                        <a:t>Foyda, matematik kutilma</a:t>
                      </a:r>
                      <a:endParaRPr lang="ru-RU" sz="2400">
                        <a:effectLst/>
                        <a:latin typeface="+mn-lt"/>
                        <a:ea typeface="Times New Roman" panose="02020603050405020304" pitchFamily="18" charset="0"/>
                        <a:cs typeface="Times New Roman" panose="02020603050405020304" pitchFamily="18" charset="0"/>
                      </a:endParaRPr>
                    </a:p>
                    <a:p>
                      <a:pPr indent="-4445" algn="just">
                        <a:spcAft>
                          <a:spcPts val="0"/>
                        </a:spcAft>
                      </a:pPr>
                      <a:r>
                        <a:rPr lang="en-US" sz="2400">
                          <a:effectLst/>
                          <a:latin typeface="+mn-lt"/>
                          <a:ea typeface="Times New Roman" panose="02020603050405020304" pitchFamily="18" charset="0"/>
                          <a:cs typeface="Times New Roman" panose="02020603050405020304" pitchFamily="18" charset="0"/>
                        </a:rPr>
                        <a:t> M</a:t>
                      </a:r>
                      <a:r>
                        <a:rPr lang="en-US" sz="2400" baseline="-25000">
                          <a:effectLst/>
                          <a:latin typeface="+mn-lt"/>
                          <a:ea typeface="Times New Roman" panose="02020603050405020304" pitchFamily="18" charset="0"/>
                          <a:cs typeface="Times New Roman" panose="02020603050405020304" pitchFamily="18" charset="0"/>
                        </a:rPr>
                        <a:t>i</a:t>
                      </a:r>
                      <a:r>
                        <a:rPr lang="en-US" sz="2400">
                          <a:effectLst/>
                          <a:latin typeface="+mn-lt"/>
                          <a:ea typeface="Times New Roman" panose="02020603050405020304" pitchFamily="18" charset="0"/>
                          <a:cs typeface="Times New Roman" panose="02020603050405020304" pitchFamily="18" charset="0"/>
                        </a:rPr>
                        <a:t> [x</a:t>
                      </a:r>
                      <a:r>
                        <a:rPr lang="en-US" sz="2400" baseline="-25000">
                          <a:effectLst/>
                          <a:latin typeface="+mn-lt"/>
                          <a:ea typeface="Times New Roman" panose="02020603050405020304" pitchFamily="18" charset="0"/>
                          <a:cs typeface="Times New Roman" panose="02020603050405020304" pitchFamily="18" charset="0"/>
                        </a:rPr>
                        <a:t>ij</a:t>
                      </a:r>
                      <a:r>
                        <a:rPr lang="en-US" sz="2400">
                          <a:effectLst/>
                          <a:latin typeface="+mn-lt"/>
                          <a:ea typeface="Times New Roman" panose="02020603050405020304" pitchFamily="18" charset="0"/>
                          <a:cs typeface="Times New Roman" panose="02020603050405020304" pitchFamily="18" charset="0"/>
                        </a:rPr>
                        <a:t>]</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7650">
                <a:tc rowSpan="2">
                  <a:txBody>
                    <a:bodyPr/>
                    <a:lstStyle/>
                    <a:p>
                      <a:pPr algn="just">
                        <a:spcAft>
                          <a:spcPts val="0"/>
                        </a:spcAft>
                      </a:pPr>
                      <a:r>
                        <a:rPr lang="en-US" sz="2400" dirty="0">
                          <a:effectLst/>
                          <a:latin typeface="+mn-lt"/>
                          <a:ea typeface="Times New Roman" panose="02020603050405020304" pitchFamily="18" charset="0"/>
                          <a:cs typeface="Times New Roman" panose="02020603050405020304" pitchFamily="18" charset="0"/>
                        </a:rPr>
                        <a:t> </a:t>
                      </a:r>
                      <a:endParaRPr lang="ru-RU" sz="24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17780" algn="just">
                        <a:spcAft>
                          <a:spcPts val="0"/>
                        </a:spcAft>
                      </a:pPr>
                      <a:r>
                        <a:rPr lang="en-US" sz="2400" dirty="0" err="1">
                          <a:effectLst/>
                          <a:latin typeface="+mn-lt"/>
                          <a:ea typeface="Times New Roman" panose="02020603050405020304" pitchFamily="18" charset="0"/>
                          <a:cs typeface="Times New Roman" panose="02020603050405020304" pitchFamily="18" charset="0"/>
                        </a:rPr>
                        <a:t>Tuproq</a:t>
                      </a:r>
                      <a:endParaRPr lang="ru-RU" sz="24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17780" algn="just">
                        <a:spcAft>
                          <a:spcPts val="0"/>
                        </a:spcAft>
                      </a:pPr>
                      <a:r>
                        <a:rPr lang="en-US" sz="2400" dirty="0">
                          <a:effectLst/>
                          <a:latin typeface="+mn-lt"/>
                          <a:ea typeface="Times New Roman" panose="02020603050405020304" pitchFamily="18" charset="0"/>
                          <a:cs typeface="Times New Roman" panose="02020603050405020304" pitchFamily="18" charset="0"/>
                        </a:rPr>
                        <a:t>Qum</a:t>
                      </a:r>
                      <a:endParaRPr lang="ru-RU" sz="24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17780" algn="just">
                        <a:spcAft>
                          <a:spcPts val="0"/>
                        </a:spcAft>
                      </a:pPr>
                      <a:r>
                        <a:rPr lang="en-US" sz="2400">
                          <a:effectLst/>
                          <a:latin typeface="+mn-lt"/>
                          <a:ea typeface="Times New Roman" panose="02020603050405020304" pitchFamily="18" charset="0"/>
                          <a:cs typeface="Times New Roman" panose="02020603050405020304" pitchFamily="18" charset="0"/>
                        </a:rPr>
                        <a:t>Supes</a:t>
                      </a:r>
                      <a:endParaRPr lang="ru-RU" sz="2400">
                        <a:effectLst/>
                        <a:latin typeface="+mn-lt"/>
                        <a:ea typeface="Times New Roman" panose="02020603050405020304" pitchFamily="18" charset="0"/>
                        <a:cs typeface="Times New Roman" panose="02020603050405020304" pitchFamily="18" charset="0"/>
                      </a:endParaRPr>
                    </a:p>
                    <a:p>
                      <a:pPr indent="17780" algn="just">
                        <a:spcAft>
                          <a:spcPts val="0"/>
                        </a:spcAft>
                      </a:pPr>
                      <a:r>
                        <a:rPr lang="en-US" sz="2400">
                          <a:effectLst/>
                          <a:latin typeface="+mn-lt"/>
                          <a:ea typeface="Times New Roman" panose="02020603050405020304" pitchFamily="18" charset="0"/>
                          <a:cs typeface="Times New Roman" panose="02020603050405020304" pitchFamily="18" charset="0"/>
                        </a:rPr>
                        <a:t>(Qumloq) </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17780" algn="just">
                        <a:spcAft>
                          <a:spcPts val="0"/>
                        </a:spcAft>
                      </a:pPr>
                      <a:r>
                        <a:rPr lang="en-US" sz="2400">
                          <a:effectLst/>
                          <a:latin typeface="+mn-lt"/>
                          <a:ea typeface="Times New Roman" panose="02020603050405020304" pitchFamily="18" charset="0"/>
                          <a:cs typeface="Times New Roman" panose="02020603050405020304" pitchFamily="18" charset="0"/>
                        </a:rPr>
                        <a:t>Toshli yer</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445" algn="just">
                        <a:spcAft>
                          <a:spcPts val="0"/>
                        </a:spcAft>
                      </a:pPr>
                      <a:r>
                        <a:rPr lang="en-US" sz="2400">
                          <a:effectLst/>
                          <a:latin typeface="+mn-lt"/>
                          <a:ea typeface="Times New Roman" panose="02020603050405020304" pitchFamily="18" charset="0"/>
                          <a:cs typeface="Times New Roman" panose="02020603050405020304" pitchFamily="18" charset="0"/>
                        </a:rPr>
                        <a:t> </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9075">
                <a:tc vMerge="1">
                  <a:txBody>
                    <a:bodyPr/>
                    <a:lstStyle/>
                    <a:p>
                      <a:endParaRPr lang="ru-RU"/>
                    </a:p>
                  </a:txBody>
                  <a:tcPr/>
                </a:tc>
                <a:tc>
                  <a:txBody>
                    <a:bodyPr/>
                    <a:lstStyle/>
                    <a:p>
                      <a:pPr indent="17780" algn="just">
                        <a:spcAft>
                          <a:spcPts val="0"/>
                        </a:spcAft>
                      </a:pPr>
                      <a:r>
                        <a:rPr lang="en-US" sz="2400">
                          <a:effectLst/>
                          <a:latin typeface="+mn-lt"/>
                          <a:ea typeface="Times New Roman" panose="02020603050405020304" pitchFamily="18" charset="0"/>
                          <a:cs typeface="Times New Roman" panose="02020603050405020304" pitchFamily="18" charset="0"/>
                        </a:rPr>
                        <a:t>R</a:t>
                      </a:r>
                      <a:r>
                        <a:rPr lang="en-US" sz="2400" baseline="-25000">
                          <a:effectLst/>
                          <a:latin typeface="+mn-lt"/>
                          <a:ea typeface="Times New Roman" panose="02020603050405020304" pitchFamily="18" charset="0"/>
                          <a:cs typeface="Times New Roman" panose="02020603050405020304" pitchFamily="18" charset="0"/>
                        </a:rPr>
                        <a:t>1</a:t>
                      </a:r>
                      <a:r>
                        <a:rPr lang="en-US" sz="2400">
                          <a:effectLst/>
                          <a:latin typeface="+mn-lt"/>
                          <a:ea typeface="Times New Roman" panose="02020603050405020304" pitchFamily="18" charset="0"/>
                          <a:cs typeface="Times New Roman" panose="02020603050405020304" pitchFamily="18" charset="0"/>
                        </a:rPr>
                        <a:t>=0,1</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17780" algn="just">
                        <a:spcAft>
                          <a:spcPts val="0"/>
                        </a:spcAft>
                      </a:pPr>
                      <a:r>
                        <a:rPr lang="en-US" sz="2400" dirty="0">
                          <a:effectLst/>
                          <a:latin typeface="+mn-lt"/>
                          <a:ea typeface="Times New Roman" panose="02020603050405020304" pitchFamily="18" charset="0"/>
                          <a:cs typeface="Times New Roman" panose="02020603050405020304" pitchFamily="18" charset="0"/>
                        </a:rPr>
                        <a:t>R</a:t>
                      </a:r>
                      <a:r>
                        <a:rPr lang="en-US" sz="2400" baseline="-25000" dirty="0">
                          <a:effectLst/>
                          <a:latin typeface="+mn-lt"/>
                          <a:ea typeface="Times New Roman" panose="02020603050405020304" pitchFamily="18" charset="0"/>
                          <a:cs typeface="Times New Roman" panose="02020603050405020304" pitchFamily="18" charset="0"/>
                        </a:rPr>
                        <a:t>2</a:t>
                      </a:r>
                      <a:r>
                        <a:rPr lang="en-US" sz="2400" dirty="0">
                          <a:effectLst/>
                          <a:latin typeface="+mn-lt"/>
                          <a:ea typeface="Times New Roman" panose="02020603050405020304" pitchFamily="18" charset="0"/>
                          <a:cs typeface="Times New Roman" panose="02020603050405020304" pitchFamily="18" charset="0"/>
                        </a:rPr>
                        <a:t>=0,2</a:t>
                      </a:r>
                      <a:endParaRPr lang="ru-RU" sz="24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17780" algn="just">
                        <a:spcAft>
                          <a:spcPts val="0"/>
                        </a:spcAft>
                      </a:pPr>
                      <a:r>
                        <a:rPr lang="en-US" sz="2400" dirty="0">
                          <a:effectLst/>
                          <a:latin typeface="+mn-lt"/>
                          <a:ea typeface="Times New Roman" panose="02020603050405020304" pitchFamily="18" charset="0"/>
                          <a:cs typeface="Times New Roman" panose="02020603050405020304" pitchFamily="18" charset="0"/>
                        </a:rPr>
                        <a:t>R</a:t>
                      </a:r>
                      <a:r>
                        <a:rPr lang="en-US" sz="2400" baseline="-25000" dirty="0">
                          <a:effectLst/>
                          <a:latin typeface="+mn-lt"/>
                          <a:ea typeface="Times New Roman" panose="02020603050405020304" pitchFamily="18" charset="0"/>
                          <a:cs typeface="Times New Roman" panose="02020603050405020304" pitchFamily="18" charset="0"/>
                        </a:rPr>
                        <a:t>3</a:t>
                      </a:r>
                      <a:r>
                        <a:rPr lang="en-US" sz="2400" dirty="0">
                          <a:effectLst/>
                          <a:latin typeface="+mn-lt"/>
                          <a:ea typeface="Times New Roman" panose="02020603050405020304" pitchFamily="18" charset="0"/>
                          <a:cs typeface="Times New Roman" panose="02020603050405020304" pitchFamily="18" charset="0"/>
                        </a:rPr>
                        <a:t>=0,3</a:t>
                      </a:r>
                      <a:endParaRPr lang="ru-RU" sz="24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17780" algn="just">
                        <a:spcAft>
                          <a:spcPts val="0"/>
                        </a:spcAft>
                      </a:pPr>
                      <a:r>
                        <a:rPr lang="en-US" sz="2400">
                          <a:effectLst/>
                          <a:latin typeface="+mn-lt"/>
                          <a:ea typeface="Times New Roman" panose="02020603050405020304" pitchFamily="18" charset="0"/>
                          <a:cs typeface="Times New Roman" panose="02020603050405020304" pitchFamily="18" charset="0"/>
                        </a:rPr>
                        <a:t>R</a:t>
                      </a:r>
                      <a:r>
                        <a:rPr lang="en-US" sz="2400" baseline="-25000">
                          <a:effectLst/>
                          <a:latin typeface="+mn-lt"/>
                          <a:ea typeface="Times New Roman" panose="02020603050405020304" pitchFamily="18" charset="0"/>
                          <a:cs typeface="Times New Roman" panose="02020603050405020304" pitchFamily="18" charset="0"/>
                        </a:rPr>
                        <a:t>4</a:t>
                      </a:r>
                      <a:r>
                        <a:rPr lang="en-US" sz="2400">
                          <a:effectLst/>
                          <a:latin typeface="+mn-lt"/>
                          <a:ea typeface="Times New Roman" panose="02020603050405020304" pitchFamily="18" charset="0"/>
                          <a:cs typeface="Times New Roman" panose="02020603050405020304" pitchFamily="18" charset="0"/>
                        </a:rPr>
                        <a:t>=0,4</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445" algn="just">
                        <a:spcAft>
                          <a:spcPts val="0"/>
                        </a:spcAft>
                      </a:pPr>
                      <a:r>
                        <a:rPr lang="en-US" sz="2400">
                          <a:effectLst/>
                          <a:latin typeface="+mn-lt"/>
                          <a:ea typeface="Times New Roman" panose="02020603050405020304" pitchFamily="18" charset="0"/>
                          <a:cs typeface="Times New Roman" panose="02020603050405020304" pitchFamily="18" charset="0"/>
                        </a:rPr>
                        <a:t> </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0025">
                <a:tc>
                  <a:txBody>
                    <a:bodyPr/>
                    <a:lstStyle/>
                    <a:p>
                      <a:pPr algn="just">
                        <a:spcAft>
                          <a:spcPts val="0"/>
                        </a:spcAft>
                      </a:pPr>
                      <a:r>
                        <a:rPr lang="en-US" sz="2400">
                          <a:effectLst/>
                          <a:latin typeface="+mn-lt"/>
                          <a:ea typeface="Times New Roman" panose="02020603050405020304" pitchFamily="18" charset="0"/>
                          <a:cs typeface="Times New Roman" panose="02020603050405020304" pitchFamily="18" charset="0"/>
                        </a:rPr>
                        <a:t>X</a:t>
                      </a:r>
                      <a:r>
                        <a:rPr lang="en-US" sz="2400" baseline="-25000">
                          <a:effectLst/>
                          <a:latin typeface="+mn-lt"/>
                          <a:ea typeface="Times New Roman" panose="02020603050405020304" pitchFamily="18" charset="0"/>
                          <a:cs typeface="Times New Roman" panose="02020603050405020304" pitchFamily="18" charset="0"/>
                        </a:rPr>
                        <a:t>1</a:t>
                      </a:r>
                      <a:r>
                        <a:rPr lang="en-US" sz="2400">
                          <a:effectLst/>
                          <a:latin typeface="+mn-lt"/>
                          <a:ea typeface="Times New Roman" panose="02020603050405020304" pitchFamily="18" charset="0"/>
                          <a:cs typeface="Times New Roman" panose="02020603050405020304" pitchFamily="18" charset="0"/>
                        </a:rPr>
                        <a:t>- №1 zavod ekskavatori, </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17780" algn="just">
                        <a:spcAft>
                          <a:spcPts val="0"/>
                        </a:spcAft>
                      </a:pPr>
                      <a:r>
                        <a:rPr lang="en-US" sz="2400">
                          <a:effectLst/>
                          <a:latin typeface="+mn-lt"/>
                          <a:ea typeface="Times New Roman" panose="02020603050405020304" pitchFamily="18" charset="0"/>
                          <a:cs typeface="Times New Roman" panose="02020603050405020304" pitchFamily="18" charset="0"/>
                        </a:rPr>
                        <a:t>A</a:t>
                      </a:r>
                      <a:r>
                        <a:rPr lang="en-US" sz="2400" baseline="-25000">
                          <a:effectLst/>
                          <a:latin typeface="+mn-lt"/>
                          <a:ea typeface="Times New Roman" panose="02020603050405020304" pitchFamily="18" charset="0"/>
                          <a:cs typeface="Times New Roman" panose="02020603050405020304" pitchFamily="18" charset="0"/>
                        </a:rPr>
                        <a:t>11</a:t>
                      </a:r>
                      <a:r>
                        <a:rPr lang="en-US" sz="2400">
                          <a:effectLst/>
                          <a:latin typeface="+mn-lt"/>
                          <a:ea typeface="Times New Roman" panose="02020603050405020304" pitchFamily="18" charset="0"/>
                          <a:cs typeface="Times New Roman" panose="02020603050405020304" pitchFamily="18" charset="0"/>
                        </a:rPr>
                        <a:t>=7</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17780" algn="just">
                        <a:spcAft>
                          <a:spcPts val="0"/>
                        </a:spcAft>
                      </a:pPr>
                      <a:r>
                        <a:rPr lang="en-US" sz="2400">
                          <a:effectLst/>
                          <a:latin typeface="+mn-lt"/>
                          <a:ea typeface="Times New Roman" panose="02020603050405020304" pitchFamily="18" charset="0"/>
                          <a:cs typeface="Times New Roman" panose="02020603050405020304" pitchFamily="18" charset="0"/>
                        </a:rPr>
                        <a:t>A</a:t>
                      </a:r>
                      <a:r>
                        <a:rPr lang="en-US" sz="2400" baseline="-25000">
                          <a:effectLst/>
                          <a:latin typeface="+mn-lt"/>
                          <a:ea typeface="Times New Roman" panose="02020603050405020304" pitchFamily="18" charset="0"/>
                          <a:cs typeface="Times New Roman" panose="02020603050405020304" pitchFamily="18" charset="0"/>
                        </a:rPr>
                        <a:t>12</a:t>
                      </a:r>
                      <a:r>
                        <a:rPr lang="en-US" sz="2400">
                          <a:effectLst/>
                          <a:latin typeface="+mn-lt"/>
                          <a:ea typeface="Times New Roman" panose="02020603050405020304" pitchFamily="18" charset="0"/>
                          <a:cs typeface="Times New Roman" panose="02020603050405020304" pitchFamily="18" charset="0"/>
                        </a:rPr>
                        <a:t>=5</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17780" algn="just">
                        <a:spcAft>
                          <a:spcPts val="0"/>
                        </a:spcAft>
                      </a:pPr>
                      <a:r>
                        <a:rPr lang="en-US" sz="2400" dirty="0">
                          <a:effectLst/>
                          <a:latin typeface="+mn-lt"/>
                          <a:ea typeface="Times New Roman" panose="02020603050405020304" pitchFamily="18" charset="0"/>
                          <a:cs typeface="Times New Roman" panose="02020603050405020304" pitchFamily="18" charset="0"/>
                        </a:rPr>
                        <a:t>A</a:t>
                      </a:r>
                      <a:r>
                        <a:rPr lang="en-US" sz="2400" baseline="-25000" dirty="0">
                          <a:effectLst/>
                          <a:latin typeface="+mn-lt"/>
                          <a:ea typeface="Times New Roman" panose="02020603050405020304" pitchFamily="18" charset="0"/>
                          <a:cs typeface="Times New Roman" panose="02020603050405020304" pitchFamily="18" charset="0"/>
                        </a:rPr>
                        <a:t>13</a:t>
                      </a:r>
                      <a:r>
                        <a:rPr lang="en-US" sz="2400" dirty="0">
                          <a:effectLst/>
                          <a:latin typeface="+mn-lt"/>
                          <a:ea typeface="Times New Roman" panose="02020603050405020304" pitchFamily="18" charset="0"/>
                          <a:cs typeface="Times New Roman" panose="02020603050405020304" pitchFamily="18" charset="0"/>
                        </a:rPr>
                        <a:t>=1</a:t>
                      </a:r>
                      <a:endParaRPr lang="ru-RU" sz="24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17780" algn="just">
                        <a:spcAft>
                          <a:spcPts val="0"/>
                        </a:spcAft>
                      </a:pPr>
                      <a:r>
                        <a:rPr lang="en-US" sz="2400" dirty="0">
                          <a:effectLst/>
                          <a:latin typeface="+mn-lt"/>
                          <a:ea typeface="Times New Roman" panose="02020603050405020304" pitchFamily="18" charset="0"/>
                          <a:cs typeface="Times New Roman" panose="02020603050405020304" pitchFamily="18" charset="0"/>
                        </a:rPr>
                        <a:t>A</a:t>
                      </a:r>
                      <a:r>
                        <a:rPr lang="en-US" sz="2400" baseline="-25000" dirty="0">
                          <a:effectLst/>
                          <a:latin typeface="+mn-lt"/>
                          <a:ea typeface="Times New Roman" panose="02020603050405020304" pitchFamily="18" charset="0"/>
                          <a:cs typeface="Times New Roman" panose="02020603050405020304" pitchFamily="18" charset="0"/>
                        </a:rPr>
                        <a:t>14</a:t>
                      </a:r>
                      <a:r>
                        <a:rPr lang="en-US" sz="2400" dirty="0">
                          <a:effectLst/>
                          <a:latin typeface="+mn-lt"/>
                          <a:ea typeface="Times New Roman" panose="02020603050405020304" pitchFamily="18" charset="0"/>
                          <a:cs typeface="Times New Roman" panose="02020603050405020304" pitchFamily="18" charset="0"/>
                        </a:rPr>
                        <a:t>=2</a:t>
                      </a:r>
                      <a:endParaRPr lang="ru-RU" sz="24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445" algn="just">
                        <a:spcAft>
                          <a:spcPts val="0"/>
                        </a:spcAft>
                      </a:pPr>
                      <a:r>
                        <a:rPr lang="en-US" sz="2400">
                          <a:effectLst/>
                          <a:latin typeface="+mn-lt"/>
                          <a:ea typeface="Times New Roman" panose="02020603050405020304" pitchFamily="18" charset="0"/>
                          <a:cs typeface="Times New Roman" panose="02020603050405020304" pitchFamily="18" charset="0"/>
                        </a:rPr>
                        <a:t>M</a:t>
                      </a:r>
                      <a:r>
                        <a:rPr lang="en-US" sz="2400" baseline="-25000">
                          <a:effectLst/>
                          <a:latin typeface="+mn-lt"/>
                          <a:ea typeface="Times New Roman" panose="02020603050405020304" pitchFamily="18" charset="0"/>
                          <a:cs typeface="Times New Roman" panose="02020603050405020304" pitchFamily="18" charset="0"/>
                        </a:rPr>
                        <a:t>1</a:t>
                      </a:r>
                      <a:r>
                        <a:rPr lang="en-US" sz="2400">
                          <a:effectLst/>
                          <a:latin typeface="+mn-lt"/>
                          <a:ea typeface="Times New Roman" panose="02020603050405020304" pitchFamily="18" charset="0"/>
                          <a:cs typeface="Times New Roman" panose="02020603050405020304" pitchFamily="18" charset="0"/>
                        </a:rPr>
                        <a:t>=2,8</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975">
                <a:tc>
                  <a:txBody>
                    <a:bodyPr/>
                    <a:lstStyle/>
                    <a:p>
                      <a:pPr algn="just">
                        <a:spcAft>
                          <a:spcPts val="0"/>
                        </a:spcAft>
                      </a:pPr>
                      <a:r>
                        <a:rPr lang="en-US" sz="2400">
                          <a:effectLst/>
                          <a:latin typeface="+mn-lt"/>
                          <a:ea typeface="Times New Roman" panose="02020603050405020304" pitchFamily="18" charset="0"/>
                          <a:cs typeface="Times New Roman" panose="02020603050405020304" pitchFamily="18" charset="0"/>
                        </a:rPr>
                        <a:t>X</a:t>
                      </a:r>
                      <a:r>
                        <a:rPr lang="en-US" sz="2400" baseline="-25000">
                          <a:effectLst/>
                          <a:latin typeface="+mn-lt"/>
                          <a:ea typeface="Times New Roman" panose="02020603050405020304" pitchFamily="18" charset="0"/>
                          <a:cs typeface="Times New Roman" panose="02020603050405020304" pitchFamily="18" charset="0"/>
                        </a:rPr>
                        <a:t>2</a:t>
                      </a:r>
                      <a:r>
                        <a:rPr lang="en-US" sz="2400">
                          <a:effectLst/>
                          <a:latin typeface="+mn-lt"/>
                          <a:ea typeface="Times New Roman" panose="02020603050405020304" pitchFamily="18" charset="0"/>
                          <a:cs typeface="Times New Roman" panose="02020603050405020304" pitchFamily="18" charset="0"/>
                        </a:rPr>
                        <a:t>- №2 zavod ekskavatori, </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17780" algn="just">
                        <a:spcAft>
                          <a:spcPts val="0"/>
                        </a:spcAft>
                      </a:pPr>
                      <a:r>
                        <a:rPr lang="en-US" sz="2400">
                          <a:effectLst/>
                          <a:latin typeface="+mn-lt"/>
                          <a:ea typeface="Times New Roman" panose="02020603050405020304" pitchFamily="18" charset="0"/>
                          <a:cs typeface="Times New Roman" panose="02020603050405020304" pitchFamily="18" charset="0"/>
                        </a:rPr>
                        <a:t>A</a:t>
                      </a:r>
                      <a:r>
                        <a:rPr lang="en-US" sz="2400" baseline="-25000">
                          <a:effectLst/>
                          <a:latin typeface="+mn-lt"/>
                          <a:ea typeface="Times New Roman" panose="02020603050405020304" pitchFamily="18" charset="0"/>
                          <a:cs typeface="Times New Roman" panose="02020603050405020304" pitchFamily="18" charset="0"/>
                        </a:rPr>
                        <a:t>21</a:t>
                      </a:r>
                      <a:r>
                        <a:rPr lang="en-US" sz="2400">
                          <a:effectLst/>
                          <a:latin typeface="+mn-lt"/>
                          <a:ea typeface="Times New Roman" panose="02020603050405020304" pitchFamily="18" charset="0"/>
                          <a:cs typeface="Times New Roman" panose="02020603050405020304" pitchFamily="18" charset="0"/>
                        </a:rPr>
                        <a:t>=3</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17780" algn="just">
                        <a:spcAft>
                          <a:spcPts val="0"/>
                        </a:spcAft>
                      </a:pPr>
                      <a:r>
                        <a:rPr lang="en-US" sz="2400">
                          <a:effectLst/>
                          <a:latin typeface="+mn-lt"/>
                          <a:ea typeface="Times New Roman" panose="02020603050405020304" pitchFamily="18" charset="0"/>
                          <a:cs typeface="Times New Roman" panose="02020603050405020304" pitchFamily="18" charset="0"/>
                        </a:rPr>
                        <a:t>A</a:t>
                      </a:r>
                      <a:r>
                        <a:rPr lang="en-US" sz="2400" baseline="-25000">
                          <a:effectLst/>
                          <a:latin typeface="+mn-lt"/>
                          <a:ea typeface="Times New Roman" panose="02020603050405020304" pitchFamily="18" charset="0"/>
                          <a:cs typeface="Times New Roman" panose="02020603050405020304" pitchFamily="18" charset="0"/>
                        </a:rPr>
                        <a:t>22</a:t>
                      </a:r>
                      <a:r>
                        <a:rPr lang="en-US" sz="2400">
                          <a:effectLst/>
                          <a:latin typeface="+mn-lt"/>
                          <a:ea typeface="Times New Roman" panose="02020603050405020304" pitchFamily="18" charset="0"/>
                          <a:cs typeface="Times New Roman" panose="02020603050405020304" pitchFamily="18" charset="0"/>
                        </a:rPr>
                        <a:t>=6</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17780" algn="just">
                        <a:spcAft>
                          <a:spcPts val="0"/>
                        </a:spcAft>
                      </a:pPr>
                      <a:r>
                        <a:rPr lang="en-US" sz="2400">
                          <a:effectLst/>
                          <a:latin typeface="+mn-lt"/>
                          <a:ea typeface="Times New Roman" panose="02020603050405020304" pitchFamily="18" charset="0"/>
                          <a:cs typeface="Times New Roman" panose="02020603050405020304" pitchFamily="18" charset="0"/>
                        </a:rPr>
                        <a:t>A</a:t>
                      </a:r>
                      <a:r>
                        <a:rPr lang="en-US" sz="2400" baseline="-25000">
                          <a:effectLst/>
                          <a:latin typeface="+mn-lt"/>
                          <a:ea typeface="Times New Roman" panose="02020603050405020304" pitchFamily="18" charset="0"/>
                          <a:cs typeface="Times New Roman" panose="02020603050405020304" pitchFamily="18" charset="0"/>
                        </a:rPr>
                        <a:t>23</a:t>
                      </a:r>
                      <a:r>
                        <a:rPr lang="en-US" sz="2400">
                          <a:effectLst/>
                          <a:latin typeface="+mn-lt"/>
                          <a:ea typeface="Times New Roman" panose="02020603050405020304" pitchFamily="18" charset="0"/>
                          <a:cs typeface="Times New Roman" panose="02020603050405020304" pitchFamily="18" charset="0"/>
                        </a:rPr>
                        <a:t>=3</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17780" algn="just">
                        <a:spcAft>
                          <a:spcPts val="0"/>
                        </a:spcAft>
                      </a:pPr>
                      <a:r>
                        <a:rPr lang="en-US" sz="2400" dirty="0">
                          <a:effectLst/>
                          <a:latin typeface="+mn-lt"/>
                          <a:ea typeface="Times New Roman" panose="02020603050405020304" pitchFamily="18" charset="0"/>
                          <a:cs typeface="Times New Roman" panose="02020603050405020304" pitchFamily="18" charset="0"/>
                        </a:rPr>
                        <a:t>A</a:t>
                      </a:r>
                      <a:r>
                        <a:rPr lang="en-US" sz="2400" baseline="-25000" dirty="0">
                          <a:effectLst/>
                          <a:latin typeface="+mn-lt"/>
                          <a:ea typeface="Times New Roman" panose="02020603050405020304" pitchFamily="18" charset="0"/>
                          <a:cs typeface="Times New Roman" panose="02020603050405020304" pitchFamily="18" charset="0"/>
                        </a:rPr>
                        <a:t>24</a:t>
                      </a:r>
                      <a:r>
                        <a:rPr lang="en-US" sz="2400" dirty="0">
                          <a:effectLst/>
                          <a:latin typeface="+mn-lt"/>
                          <a:ea typeface="Times New Roman" panose="02020603050405020304" pitchFamily="18" charset="0"/>
                          <a:cs typeface="Times New Roman" panose="02020603050405020304" pitchFamily="18" charset="0"/>
                        </a:rPr>
                        <a:t>=4</a:t>
                      </a:r>
                      <a:endParaRPr lang="ru-RU" sz="24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445" algn="just">
                        <a:spcAft>
                          <a:spcPts val="0"/>
                        </a:spcAft>
                      </a:pPr>
                      <a:r>
                        <a:rPr lang="en-US" sz="2400">
                          <a:effectLst/>
                          <a:latin typeface="+mn-lt"/>
                          <a:ea typeface="Times New Roman" panose="02020603050405020304" pitchFamily="18" charset="0"/>
                          <a:cs typeface="Times New Roman" panose="02020603050405020304" pitchFamily="18" charset="0"/>
                        </a:rPr>
                        <a:t>M</a:t>
                      </a:r>
                      <a:r>
                        <a:rPr lang="en-US" sz="2400" baseline="-25000">
                          <a:effectLst/>
                          <a:latin typeface="+mn-lt"/>
                          <a:ea typeface="Times New Roman" panose="02020603050405020304" pitchFamily="18" charset="0"/>
                          <a:cs typeface="Times New Roman" panose="02020603050405020304" pitchFamily="18" charset="0"/>
                        </a:rPr>
                        <a:t>1</a:t>
                      </a:r>
                      <a:r>
                        <a:rPr lang="en-US" sz="2400">
                          <a:effectLst/>
                          <a:latin typeface="+mn-lt"/>
                          <a:ea typeface="Times New Roman" panose="02020603050405020304" pitchFamily="18" charset="0"/>
                          <a:cs typeface="Times New Roman" panose="02020603050405020304" pitchFamily="18" charset="0"/>
                        </a:rPr>
                        <a:t>=4,0</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7650">
                <a:tc>
                  <a:txBody>
                    <a:bodyPr/>
                    <a:lstStyle/>
                    <a:p>
                      <a:pPr algn="just">
                        <a:spcAft>
                          <a:spcPts val="0"/>
                        </a:spcAft>
                      </a:pPr>
                      <a:r>
                        <a:rPr lang="en-US" sz="2400">
                          <a:effectLst/>
                          <a:latin typeface="+mn-lt"/>
                          <a:ea typeface="Times New Roman" panose="02020603050405020304" pitchFamily="18" charset="0"/>
                          <a:cs typeface="Times New Roman" panose="02020603050405020304" pitchFamily="18" charset="0"/>
                        </a:rPr>
                        <a:t>X</a:t>
                      </a:r>
                      <a:r>
                        <a:rPr lang="en-US" sz="2400" baseline="-25000">
                          <a:effectLst/>
                          <a:latin typeface="+mn-lt"/>
                          <a:ea typeface="Times New Roman" panose="02020603050405020304" pitchFamily="18" charset="0"/>
                          <a:cs typeface="Times New Roman" panose="02020603050405020304" pitchFamily="18" charset="0"/>
                        </a:rPr>
                        <a:t>3</a:t>
                      </a:r>
                      <a:r>
                        <a:rPr lang="en-US" sz="2400">
                          <a:effectLst/>
                          <a:latin typeface="+mn-lt"/>
                          <a:ea typeface="Times New Roman" panose="02020603050405020304" pitchFamily="18" charset="0"/>
                          <a:cs typeface="Times New Roman" panose="02020603050405020304" pitchFamily="18" charset="0"/>
                        </a:rPr>
                        <a:t>- №3 zavod ekskavatori, </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1590" algn="just">
                        <a:spcAft>
                          <a:spcPts val="0"/>
                        </a:spcAft>
                      </a:pPr>
                      <a:r>
                        <a:rPr lang="en-US" sz="2400">
                          <a:effectLst/>
                          <a:latin typeface="+mn-lt"/>
                          <a:ea typeface="Times New Roman" panose="02020603050405020304" pitchFamily="18" charset="0"/>
                          <a:cs typeface="Times New Roman" panose="02020603050405020304" pitchFamily="18" charset="0"/>
                        </a:rPr>
                        <a:t>A</a:t>
                      </a:r>
                      <a:r>
                        <a:rPr lang="en-US" sz="2400" baseline="-25000">
                          <a:effectLst/>
                          <a:latin typeface="+mn-lt"/>
                          <a:ea typeface="Times New Roman" panose="02020603050405020304" pitchFamily="18" charset="0"/>
                          <a:cs typeface="Times New Roman" panose="02020603050405020304" pitchFamily="18" charset="0"/>
                        </a:rPr>
                        <a:t>31</a:t>
                      </a:r>
                      <a:r>
                        <a:rPr lang="en-US" sz="2400">
                          <a:effectLst/>
                          <a:latin typeface="+mn-lt"/>
                          <a:ea typeface="Times New Roman" panose="02020603050405020304" pitchFamily="18" charset="0"/>
                          <a:cs typeface="Times New Roman" panose="02020603050405020304" pitchFamily="18" charset="0"/>
                        </a:rPr>
                        <a:t>=4</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445" algn="just">
                        <a:spcAft>
                          <a:spcPts val="0"/>
                        </a:spcAft>
                      </a:pPr>
                      <a:r>
                        <a:rPr lang="en-US" sz="2400">
                          <a:effectLst/>
                          <a:latin typeface="+mn-lt"/>
                          <a:ea typeface="Times New Roman" panose="02020603050405020304" pitchFamily="18" charset="0"/>
                          <a:cs typeface="Times New Roman" panose="02020603050405020304" pitchFamily="18" charset="0"/>
                        </a:rPr>
                        <a:t>A</a:t>
                      </a:r>
                      <a:r>
                        <a:rPr lang="en-US" sz="2400" baseline="-25000">
                          <a:effectLst/>
                          <a:latin typeface="+mn-lt"/>
                          <a:ea typeface="Times New Roman" panose="02020603050405020304" pitchFamily="18" charset="0"/>
                          <a:cs typeface="Times New Roman" panose="02020603050405020304" pitchFamily="18" charset="0"/>
                        </a:rPr>
                        <a:t>32</a:t>
                      </a:r>
                      <a:r>
                        <a:rPr lang="en-US" sz="2400">
                          <a:effectLst/>
                          <a:latin typeface="+mn-lt"/>
                          <a:ea typeface="Times New Roman" panose="02020603050405020304" pitchFamily="18" charset="0"/>
                          <a:cs typeface="Times New Roman" panose="02020603050405020304" pitchFamily="18" charset="0"/>
                        </a:rPr>
                        <a:t>=3</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1590" algn="just">
                        <a:spcAft>
                          <a:spcPts val="0"/>
                        </a:spcAft>
                      </a:pPr>
                      <a:r>
                        <a:rPr lang="en-US" sz="2400">
                          <a:effectLst/>
                          <a:latin typeface="+mn-lt"/>
                          <a:ea typeface="Times New Roman" panose="02020603050405020304" pitchFamily="18" charset="0"/>
                          <a:cs typeface="Times New Roman" panose="02020603050405020304" pitchFamily="18" charset="0"/>
                        </a:rPr>
                        <a:t>A</a:t>
                      </a:r>
                      <a:r>
                        <a:rPr lang="en-US" sz="2400" baseline="-25000">
                          <a:effectLst/>
                          <a:latin typeface="+mn-lt"/>
                          <a:ea typeface="Times New Roman" panose="02020603050405020304" pitchFamily="18" charset="0"/>
                          <a:cs typeface="Times New Roman" panose="02020603050405020304" pitchFamily="18" charset="0"/>
                        </a:rPr>
                        <a:t>33</a:t>
                      </a:r>
                      <a:r>
                        <a:rPr lang="en-US" sz="2400">
                          <a:effectLst/>
                          <a:latin typeface="+mn-lt"/>
                          <a:ea typeface="Times New Roman" panose="02020603050405020304" pitchFamily="18" charset="0"/>
                          <a:cs typeface="Times New Roman" panose="02020603050405020304" pitchFamily="18" charset="0"/>
                        </a:rPr>
                        <a:t>=5</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1590" algn="just">
                        <a:spcAft>
                          <a:spcPts val="0"/>
                        </a:spcAft>
                      </a:pPr>
                      <a:r>
                        <a:rPr lang="en-US" sz="2400" dirty="0">
                          <a:effectLst/>
                          <a:latin typeface="+mn-lt"/>
                          <a:ea typeface="Times New Roman" panose="02020603050405020304" pitchFamily="18" charset="0"/>
                          <a:cs typeface="Times New Roman" panose="02020603050405020304" pitchFamily="18" charset="0"/>
                        </a:rPr>
                        <a:t>A</a:t>
                      </a:r>
                      <a:r>
                        <a:rPr lang="en-US" sz="2400" baseline="-25000" dirty="0">
                          <a:effectLst/>
                          <a:latin typeface="+mn-lt"/>
                          <a:ea typeface="Times New Roman" panose="02020603050405020304" pitchFamily="18" charset="0"/>
                          <a:cs typeface="Times New Roman" panose="02020603050405020304" pitchFamily="18" charset="0"/>
                        </a:rPr>
                        <a:t>34</a:t>
                      </a:r>
                      <a:r>
                        <a:rPr lang="en-US" sz="2400" dirty="0">
                          <a:effectLst/>
                          <a:latin typeface="+mn-lt"/>
                          <a:ea typeface="Times New Roman" panose="02020603050405020304" pitchFamily="18" charset="0"/>
                          <a:cs typeface="Times New Roman" panose="02020603050405020304" pitchFamily="18" charset="0"/>
                        </a:rPr>
                        <a:t>=1</a:t>
                      </a:r>
                      <a:endParaRPr lang="ru-RU" sz="24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445" algn="just">
                        <a:spcAft>
                          <a:spcPts val="0"/>
                        </a:spcAft>
                      </a:pPr>
                      <a:r>
                        <a:rPr lang="en-US" sz="2400" dirty="0">
                          <a:effectLst/>
                          <a:latin typeface="+mn-lt"/>
                          <a:ea typeface="Times New Roman" panose="02020603050405020304" pitchFamily="18" charset="0"/>
                          <a:cs typeface="Times New Roman" panose="02020603050405020304" pitchFamily="18" charset="0"/>
                        </a:rPr>
                        <a:t>M</a:t>
                      </a:r>
                      <a:r>
                        <a:rPr lang="en-US" sz="2400" baseline="-25000" dirty="0">
                          <a:effectLst/>
                          <a:latin typeface="+mn-lt"/>
                          <a:ea typeface="Times New Roman" panose="02020603050405020304" pitchFamily="18" charset="0"/>
                          <a:cs typeface="Times New Roman" panose="02020603050405020304" pitchFamily="18" charset="0"/>
                        </a:rPr>
                        <a:t>1</a:t>
                      </a:r>
                      <a:r>
                        <a:rPr lang="en-US" sz="2400" dirty="0">
                          <a:effectLst/>
                          <a:latin typeface="+mn-lt"/>
                          <a:ea typeface="Times New Roman" panose="02020603050405020304" pitchFamily="18" charset="0"/>
                          <a:cs typeface="Times New Roman" panose="02020603050405020304" pitchFamily="18" charset="0"/>
                        </a:rPr>
                        <a:t>=2,9</a:t>
                      </a:r>
                      <a:endParaRPr lang="ru-RU" sz="24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7650">
                <a:tc>
                  <a:txBody>
                    <a:bodyPr/>
                    <a:lstStyle/>
                    <a:p>
                      <a:pPr algn="just">
                        <a:spcAft>
                          <a:spcPts val="0"/>
                        </a:spcAft>
                      </a:pPr>
                      <a:r>
                        <a:rPr lang="en-US" sz="2400" dirty="0">
                          <a:effectLst/>
                          <a:latin typeface="+mn-lt"/>
                          <a:ea typeface="Times New Roman" panose="02020603050405020304" pitchFamily="18" charset="0"/>
                          <a:cs typeface="Times New Roman" panose="02020603050405020304" pitchFamily="18" charset="0"/>
                        </a:rPr>
                        <a:t>X</a:t>
                      </a:r>
                      <a:r>
                        <a:rPr lang="en-US" sz="2400" baseline="-25000" dirty="0">
                          <a:effectLst/>
                          <a:latin typeface="+mn-lt"/>
                          <a:ea typeface="Times New Roman" panose="02020603050405020304" pitchFamily="18" charset="0"/>
                          <a:cs typeface="Times New Roman" panose="02020603050405020304" pitchFamily="18" charset="0"/>
                        </a:rPr>
                        <a:t>4</a:t>
                      </a:r>
                      <a:r>
                        <a:rPr lang="en-US" sz="2400" dirty="0">
                          <a:effectLst/>
                          <a:latin typeface="+mn-lt"/>
                          <a:ea typeface="Times New Roman" panose="02020603050405020304" pitchFamily="18" charset="0"/>
                          <a:cs typeface="Times New Roman" panose="02020603050405020304" pitchFamily="18" charset="0"/>
                        </a:rPr>
                        <a:t>-</a:t>
                      </a:r>
                      <a:r>
                        <a:rPr lang="en-US" sz="2400" baseline="-25000" dirty="0">
                          <a:effectLst/>
                          <a:latin typeface="+mn-lt"/>
                          <a:ea typeface="Times New Roman" panose="02020603050405020304" pitchFamily="18" charset="0"/>
                          <a:cs typeface="Times New Roman" panose="02020603050405020304" pitchFamily="18" charset="0"/>
                        </a:rPr>
                        <a:t> </a:t>
                      </a:r>
                      <a:r>
                        <a:rPr lang="en-US" sz="2400" dirty="0">
                          <a:effectLst/>
                          <a:latin typeface="+mn-lt"/>
                          <a:ea typeface="Times New Roman" panose="02020603050405020304" pitchFamily="18" charset="0"/>
                          <a:cs typeface="Times New Roman" panose="02020603050405020304" pitchFamily="18" charset="0"/>
                        </a:rPr>
                        <a:t>№4 </a:t>
                      </a:r>
                      <a:r>
                        <a:rPr lang="en-US" sz="2400" dirty="0" err="1">
                          <a:effectLst/>
                          <a:latin typeface="+mn-lt"/>
                          <a:ea typeface="Times New Roman" panose="02020603050405020304" pitchFamily="18" charset="0"/>
                          <a:cs typeface="Times New Roman" panose="02020603050405020304" pitchFamily="18" charset="0"/>
                        </a:rPr>
                        <a:t>zavod</a:t>
                      </a:r>
                      <a:r>
                        <a:rPr lang="en-US" sz="2400" dirty="0">
                          <a:effectLst/>
                          <a:latin typeface="+mn-lt"/>
                          <a:ea typeface="Times New Roman" panose="02020603050405020304" pitchFamily="18" charset="0"/>
                          <a:cs typeface="Times New Roman" panose="02020603050405020304" pitchFamily="18" charset="0"/>
                        </a:rPr>
                        <a:t> </a:t>
                      </a:r>
                      <a:r>
                        <a:rPr lang="en-US" sz="2400" dirty="0" err="1">
                          <a:effectLst/>
                          <a:latin typeface="+mn-lt"/>
                          <a:ea typeface="Times New Roman" panose="02020603050405020304" pitchFamily="18" charset="0"/>
                          <a:cs typeface="Times New Roman" panose="02020603050405020304" pitchFamily="18" charset="0"/>
                        </a:rPr>
                        <a:t>ekskavatori</a:t>
                      </a:r>
                      <a:r>
                        <a:rPr lang="en-US" sz="2400" dirty="0">
                          <a:effectLst/>
                          <a:latin typeface="+mn-lt"/>
                          <a:ea typeface="Times New Roman" panose="02020603050405020304" pitchFamily="18" charset="0"/>
                          <a:cs typeface="Times New Roman" panose="02020603050405020304" pitchFamily="18" charset="0"/>
                        </a:rPr>
                        <a:t>, </a:t>
                      </a:r>
                      <a:endParaRPr lang="ru-RU" sz="24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1590" algn="just">
                        <a:spcAft>
                          <a:spcPts val="0"/>
                        </a:spcAft>
                      </a:pPr>
                      <a:r>
                        <a:rPr lang="en-US" sz="2400">
                          <a:effectLst/>
                          <a:latin typeface="+mn-lt"/>
                          <a:ea typeface="Times New Roman" panose="02020603050405020304" pitchFamily="18" charset="0"/>
                          <a:cs typeface="Times New Roman" panose="02020603050405020304" pitchFamily="18" charset="0"/>
                        </a:rPr>
                        <a:t>A</a:t>
                      </a:r>
                      <a:r>
                        <a:rPr lang="en-US" sz="2400" baseline="-25000">
                          <a:effectLst/>
                          <a:latin typeface="+mn-lt"/>
                          <a:ea typeface="Times New Roman" panose="02020603050405020304" pitchFamily="18" charset="0"/>
                          <a:cs typeface="Times New Roman" panose="02020603050405020304" pitchFamily="18" charset="0"/>
                        </a:rPr>
                        <a:t>41</a:t>
                      </a:r>
                      <a:r>
                        <a:rPr lang="en-US" sz="2400">
                          <a:effectLst/>
                          <a:latin typeface="+mn-lt"/>
                          <a:ea typeface="Times New Roman" panose="02020603050405020304" pitchFamily="18" charset="0"/>
                          <a:cs typeface="Times New Roman" panose="02020603050405020304" pitchFamily="18" charset="0"/>
                        </a:rPr>
                        <a:t>=1</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445" algn="just">
                        <a:spcAft>
                          <a:spcPts val="0"/>
                        </a:spcAft>
                      </a:pPr>
                      <a:r>
                        <a:rPr lang="en-US" sz="2400">
                          <a:effectLst/>
                          <a:latin typeface="+mn-lt"/>
                          <a:ea typeface="Times New Roman" panose="02020603050405020304" pitchFamily="18" charset="0"/>
                          <a:cs typeface="Times New Roman" panose="02020603050405020304" pitchFamily="18" charset="0"/>
                        </a:rPr>
                        <a:t>A</a:t>
                      </a:r>
                      <a:r>
                        <a:rPr lang="en-US" sz="2400" baseline="-25000">
                          <a:effectLst/>
                          <a:latin typeface="+mn-lt"/>
                          <a:ea typeface="Times New Roman" panose="02020603050405020304" pitchFamily="18" charset="0"/>
                          <a:cs typeface="Times New Roman" panose="02020603050405020304" pitchFamily="18" charset="0"/>
                        </a:rPr>
                        <a:t>42</a:t>
                      </a:r>
                      <a:r>
                        <a:rPr lang="en-US" sz="2400">
                          <a:effectLst/>
                          <a:latin typeface="+mn-lt"/>
                          <a:ea typeface="Times New Roman" panose="02020603050405020304" pitchFamily="18" charset="0"/>
                          <a:cs typeface="Times New Roman" panose="02020603050405020304" pitchFamily="18" charset="0"/>
                        </a:rPr>
                        <a:t>=2</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1590" algn="just">
                        <a:spcAft>
                          <a:spcPts val="0"/>
                        </a:spcAft>
                      </a:pPr>
                      <a:r>
                        <a:rPr lang="en-US" sz="2400">
                          <a:effectLst/>
                          <a:latin typeface="+mn-lt"/>
                          <a:ea typeface="Times New Roman" panose="02020603050405020304" pitchFamily="18" charset="0"/>
                          <a:cs typeface="Times New Roman" panose="02020603050405020304" pitchFamily="18" charset="0"/>
                        </a:rPr>
                        <a:t>A</a:t>
                      </a:r>
                      <a:r>
                        <a:rPr lang="en-US" sz="2400" baseline="-25000">
                          <a:effectLst/>
                          <a:latin typeface="+mn-lt"/>
                          <a:ea typeface="Times New Roman" panose="02020603050405020304" pitchFamily="18" charset="0"/>
                          <a:cs typeface="Times New Roman" panose="02020603050405020304" pitchFamily="18" charset="0"/>
                        </a:rPr>
                        <a:t>43</a:t>
                      </a:r>
                      <a:r>
                        <a:rPr lang="en-US" sz="2400">
                          <a:effectLst/>
                          <a:latin typeface="+mn-lt"/>
                          <a:ea typeface="Times New Roman" panose="02020603050405020304" pitchFamily="18" charset="0"/>
                          <a:cs typeface="Times New Roman" panose="02020603050405020304" pitchFamily="18" charset="0"/>
                        </a:rPr>
                        <a:t>=7</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1590" algn="just">
                        <a:spcAft>
                          <a:spcPts val="0"/>
                        </a:spcAft>
                      </a:pPr>
                      <a:r>
                        <a:rPr lang="en-US" sz="2400" dirty="0">
                          <a:effectLst/>
                          <a:latin typeface="+mn-lt"/>
                          <a:ea typeface="Times New Roman" panose="02020603050405020304" pitchFamily="18" charset="0"/>
                          <a:cs typeface="Times New Roman" panose="02020603050405020304" pitchFamily="18" charset="0"/>
                        </a:rPr>
                        <a:t>A</a:t>
                      </a:r>
                      <a:r>
                        <a:rPr lang="en-US" sz="2400" baseline="-25000" dirty="0">
                          <a:effectLst/>
                          <a:latin typeface="+mn-lt"/>
                          <a:ea typeface="Times New Roman" panose="02020603050405020304" pitchFamily="18" charset="0"/>
                          <a:cs typeface="Times New Roman" panose="02020603050405020304" pitchFamily="18" charset="0"/>
                        </a:rPr>
                        <a:t>44</a:t>
                      </a:r>
                      <a:r>
                        <a:rPr lang="en-US" sz="2400" dirty="0">
                          <a:effectLst/>
                          <a:latin typeface="+mn-lt"/>
                          <a:ea typeface="Times New Roman" panose="02020603050405020304" pitchFamily="18" charset="0"/>
                          <a:cs typeface="Times New Roman" panose="02020603050405020304" pitchFamily="18" charset="0"/>
                        </a:rPr>
                        <a:t>=6</a:t>
                      </a:r>
                      <a:endParaRPr lang="ru-RU" sz="24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445" algn="just">
                        <a:spcAft>
                          <a:spcPts val="0"/>
                        </a:spcAft>
                      </a:pPr>
                      <a:r>
                        <a:rPr lang="en-US" sz="2400" dirty="0">
                          <a:effectLst/>
                          <a:latin typeface="+mn-lt"/>
                          <a:ea typeface="Times New Roman" panose="02020603050405020304" pitchFamily="18" charset="0"/>
                          <a:cs typeface="Times New Roman" panose="02020603050405020304" pitchFamily="18" charset="0"/>
                        </a:rPr>
                        <a:t>M</a:t>
                      </a:r>
                      <a:r>
                        <a:rPr lang="en-US" sz="2400" baseline="-25000" dirty="0">
                          <a:effectLst/>
                          <a:latin typeface="+mn-lt"/>
                          <a:ea typeface="Times New Roman" panose="02020603050405020304" pitchFamily="18" charset="0"/>
                          <a:cs typeface="Times New Roman" panose="02020603050405020304" pitchFamily="18" charset="0"/>
                        </a:rPr>
                        <a:t>1</a:t>
                      </a:r>
                      <a:r>
                        <a:rPr lang="en-US" sz="2400" dirty="0">
                          <a:effectLst/>
                          <a:latin typeface="+mn-lt"/>
                          <a:ea typeface="Times New Roman" panose="02020603050405020304" pitchFamily="18" charset="0"/>
                          <a:cs typeface="Times New Roman" panose="02020603050405020304" pitchFamily="18" charset="0"/>
                        </a:rPr>
                        <a:t>=5,0</a:t>
                      </a:r>
                      <a:endParaRPr lang="ru-RU" sz="24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Прямоугольник 3"/>
          <p:cNvSpPr/>
          <p:nvPr/>
        </p:nvSpPr>
        <p:spPr>
          <a:xfrm>
            <a:off x="590550" y="162610"/>
            <a:ext cx="10620375" cy="954107"/>
          </a:xfrm>
          <a:prstGeom prst="rect">
            <a:avLst/>
          </a:prstGeom>
        </p:spPr>
        <p:txBody>
          <a:bodyPr wrap="square">
            <a:spAutoFit/>
          </a:bodyPr>
          <a:lstStyle/>
          <a:p>
            <a:pPr algn="ctr"/>
            <a:r>
              <a:rPr lang="en-US" sz="2800" dirty="0" smtClean="0"/>
              <a:t>2-JADVAL. FOYDANING MATEMATIK KUTILMASINI MAKSIMUMI BO’YICHA OPTIMAL STRATEGIYANI ANIQLASH</a:t>
            </a:r>
            <a:endParaRPr lang="ru-RU" sz="2800" dirty="0"/>
          </a:p>
        </p:txBody>
      </p:sp>
    </p:spTree>
    <p:extLst>
      <p:ext uri="{BB962C8B-B14F-4D97-AF65-F5344CB8AC3E}">
        <p14:creationId xmlns:p14="http://schemas.microsoft.com/office/powerpoint/2010/main" val="1928114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8" name="Прямоугольник 7"/>
          <p:cNvSpPr/>
          <p:nvPr/>
        </p:nvSpPr>
        <p:spPr>
          <a:xfrm>
            <a:off x="295275" y="86142"/>
            <a:ext cx="11315700" cy="5693866"/>
          </a:xfrm>
          <a:prstGeom prst="rect">
            <a:avLst/>
          </a:prstGeom>
        </p:spPr>
        <p:txBody>
          <a:bodyPr wrap="square">
            <a:spAutoFit/>
          </a:bodyPr>
          <a:lstStyle/>
          <a:p>
            <a:pPr algn="just"/>
            <a:r>
              <a:rPr lang="en-US" sz="2800" dirty="0" smtClean="0"/>
              <a:t>MATEMATIK OPERATSIYALAR TADQIQOTI TO’LIQ KURSIDA FOYDANING MATEMATIK KUTILMASINI MAKSIMUMI TAVAKKALNING MATEMATIK KUTILMASINI MINIMUMIGA EKVIVALENT EKANLIGI HAQIDAGI TEOREMA ISBOTLANGAN.</a:t>
            </a:r>
          </a:p>
          <a:p>
            <a:pPr algn="just"/>
            <a:r>
              <a:rPr lang="en-US" sz="2800" dirty="0" smtClean="0"/>
              <a:t>FOYDANING KATTALIGINI TAVAKKALNING QIYMATIGA QAYTA HISOBLASH USHBU FORMULA BO’YICHA AMALGA OSHIRILADI</a:t>
            </a:r>
          </a:p>
          <a:p>
            <a:pPr algn="just"/>
            <a:r>
              <a:rPr lang="en-US" sz="2800" dirty="0" smtClean="0"/>
              <a:t>                                                                                                                                                     (E)</a:t>
            </a:r>
          </a:p>
          <a:p>
            <a:pPr algn="just"/>
            <a:r>
              <a:rPr lang="en-US" sz="2800" dirty="0" smtClean="0"/>
              <a:t>KO’RSATILGAN FORMULA YORDAMIDA 2-JADVALDAGI FOYDA QIYMATLARIDAN QAYTA HISOBLANGAN TAVAKKAL QIYMATLARI 3-JADVALDA KELTIRILGAN.</a:t>
            </a:r>
          </a:p>
          <a:p>
            <a:pPr algn="just"/>
            <a:r>
              <a:rPr lang="en-US" sz="2800" dirty="0" smtClean="0"/>
              <a:t>TAVAKKALNING MATEMATIK KUTILMASI, MASALAN, BIRINCHI STRATEGIYA UCHUN USHBUDAN IBORAT BO’LADI</a:t>
            </a:r>
          </a:p>
          <a:p>
            <a:pPr algn="just"/>
            <a:r>
              <a:rPr lang="en-US" sz="2800" dirty="0" smtClean="0"/>
              <a:t> </a:t>
            </a:r>
          </a:p>
          <a:p>
            <a:pPr algn="just"/>
            <a:r>
              <a:rPr lang="en-US" sz="2800" dirty="0" smtClean="0"/>
              <a:t>BOSHQA STRATEGIYALAR UCHUN HAM SHUNGA O’XSHASH (3-JADVAL, OXIRGI USTUN) [7].</a:t>
            </a:r>
            <a:endParaRPr lang="en-US" sz="2800" dirty="0"/>
          </a:p>
        </p:txBody>
      </p:sp>
      <p:sp>
        <p:nvSpPr>
          <p:cNvPr id="9"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4185490970"/>
              </p:ext>
            </p:extLst>
          </p:nvPr>
        </p:nvGraphicFramePr>
        <p:xfrm>
          <a:off x="6648449" y="1990216"/>
          <a:ext cx="2733675" cy="676784"/>
        </p:xfrm>
        <a:graphic>
          <a:graphicData uri="http://schemas.openxmlformats.org/presentationml/2006/ole">
            <mc:AlternateContent xmlns:mc="http://schemas.openxmlformats.org/markup-compatibility/2006">
              <mc:Choice xmlns:v="urn:schemas-microsoft-com:vml" Requires="v">
                <p:oleObj spid="_x0000_s63512" name="Уравнение" r:id="rId3" imgW="1117600" imgH="279400" progId="Equation.3">
                  <p:embed/>
                </p:oleObj>
              </mc:Choice>
              <mc:Fallback>
                <p:oleObj name="Уравнение" r:id="rId3" imgW="1117600" imgH="279400"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48449" y="1990216"/>
                        <a:ext cx="2733675" cy="676784"/>
                      </a:xfrm>
                      <a:prstGeom prst="rect">
                        <a:avLst/>
                      </a:prstGeom>
                      <a:noFill/>
                    </p:spPr>
                  </p:pic>
                </p:oleObj>
              </mc:Fallback>
            </mc:AlternateContent>
          </a:graphicData>
        </a:graphic>
      </p:graphicFrame>
      <p:sp>
        <p:nvSpPr>
          <p:cNvPr id="11" name="Rectangle 9"/>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4231958074"/>
              </p:ext>
            </p:extLst>
          </p:nvPr>
        </p:nvGraphicFramePr>
        <p:xfrm>
          <a:off x="4410519" y="3914775"/>
          <a:ext cx="6773819" cy="933450"/>
        </p:xfrm>
        <a:graphic>
          <a:graphicData uri="http://schemas.openxmlformats.org/presentationml/2006/ole">
            <mc:AlternateContent xmlns:mc="http://schemas.openxmlformats.org/markup-compatibility/2006">
              <mc:Choice xmlns:v="urn:schemas-microsoft-com:vml" Requires="v">
                <p:oleObj spid="_x0000_s63513" name="Уравнение" r:id="rId5" imgW="3225800" imgH="444500" progId="Equation.3">
                  <p:embed/>
                </p:oleObj>
              </mc:Choice>
              <mc:Fallback>
                <p:oleObj name="Уравнение" r:id="rId5" imgW="3225800" imgH="444500" progId="Equation.3">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10519" y="3914775"/>
                        <a:ext cx="6773819" cy="933450"/>
                      </a:xfrm>
                      <a:prstGeom prst="rect">
                        <a:avLst/>
                      </a:prstGeom>
                      <a:noFill/>
                    </p:spPr>
                  </p:pic>
                </p:oleObj>
              </mc:Fallback>
            </mc:AlternateContent>
          </a:graphicData>
        </a:graphic>
      </p:graphicFrame>
    </p:spTree>
    <p:extLst>
      <p:ext uri="{BB962C8B-B14F-4D97-AF65-F5344CB8AC3E}">
        <p14:creationId xmlns:p14="http://schemas.microsoft.com/office/powerpoint/2010/main" val="23765310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3" name="Таблица 2"/>
          <p:cNvGraphicFramePr>
            <a:graphicFrameLocks noGrp="1"/>
          </p:cNvGraphicFramePr>
          <p:nvPr>
            <p:extLst>
              <p:ext uri="{D42A27DB-BD31-4B8C-83A1-F6EECF244321}">
                <p14:modId xmlns:p14="http://schemas.microsoft.com/office/powerpoint/2010/main" val="1272250201"/>
              </p:ext>
            </p:extLst>
          </p:nvPr>
        </p:nvGraphicFramePr>
        <p:xfrm>
          <a:off x="400050" y="1092547"/>
          <a:ext cx="11115674" cy="3608993"/>
        </p:xfrm>
        <a:graphic>
          <a:graphicData uri="http://schemas.openxmlformats.org/drawingml/2006/table">
            <a:tbl>
              <a:tblPr/>
              <a:tblGrid>
                <a:gridCol w="3876675"/>
                <a:gridCol w="1200150"/>
                <a:gridCol w="1294679"/>
                <a:gridCol w="1324696"/>
                <a:gridCol w="1343025"/>
                <a:gridCol w="2076449"/>
              </a:tblGrid>
              <a:tr h="320040">
                <a:tc rowSpan="3">
                  <a:txBody>
                    <a:bodyPr/>
                    <a:lstStyle/>
                    <a:p>
                      <a:pPr algn="just">
                        <a:lnSpc>
                          <a:spcPct val="100000"/>
                        </a:lnSpc>
                        <a:spcAft>
                          <a:spcPts val="0"/>
                        </a:spcAft>
                      </a:pPr>
                      <a:r>
                        <a:rPr lang="en-US" sz="2600" dirty="0" err="1">
                          <a:effectLst/>
                          <a:latin typeface="+mn-lt"/>
                          <a:ea typeface="Times New Roman" panose="02020603050405020304" pitchFamily="18" charset="0"/>
                          <a:cs typeface="Times New Roman" panose="02020603050405020304" pitchFamily="18" charset="0"/>
                        </a:rPr>
                        <a:t>Mumkin</a:t>
                      </a:r>
                      <a:r>
                        <a:rPr lang="en-US" sz="2600" dirty="0">
                          <a:effectLst/>
                          <a:latin typeface="+mn-lt"/>
                          <a:ea typeface="Times New Roman" panose="02020603050405020304" pitchFamily="18" charset="0"/>
                          <a:cs typeface="Times New Roman" panose="02020603050405020304" pitchFamily="18" charset="0"/>
                        </a:rPr>
                        <a:t> </a:t>
                      </a:r>
                      <a:r>
                        <a:rPr lang="en-US" sz="2600" dirty="0" err="1">
                          <a:effectLst/>
                          <a:latin typeface="+mn-lt"/>
                          <a:ea typeface="Times New Roman" panose="02020603050405020304" pitchFamily="18" charset="0"/>
                          <a:cs typeface="Times New Roman" panose="02020603050405020304" pitchFamily="18" charset="0"/>
                        </a:rPr>
                        <a:t>bo’lgan</a:t>
                      </a:r>
                      <a:r>
                        <a:rPr lang="en-US" sz="2600" dirty="0">
                          <a:effectLst/>
                          <a:latin typeface="+mn-lt"/>
                          <a:ea typeface="Times New Roman" panose="02020603050405020304" pitchFamily="18" charset="0"/>
                          <a:cs typeface="Times New Roman" panose="02020603050405020304" pitchFamily="18" charset="0"/>
                        </a:rPr>
                        <a:t> </a:t>
                      </a:r>
                      <a:r>
                        <a:rPr lang="en-US" sz="2600" dirty="0" err="1" smtClean="0">
                          <a:effectLst/>
                          <a:latin typeface="+mn-lt"/>
                          <a:ea typeface="Times New Roman" panose="02020603050405020304" pitchFamily="18" charset="0"/>
                          <a:cs typeface="Times New Roman" panose="02020603050405020304" pitchFamily="18" charset="0"/>
                        </a:rPr>
                        <a:t>strategiyalar</a:t>
                      </a:r>
                      <a:r>
                        <a:rPr lang="en-US" sz="2600" dirty="0">
                          <a:effectLst/>
                          <a:latin typeface="+mn-lt"/>
                          <a:ea typeface="Times New Roman" panose="02020603050405020304" pitchFamily="18" charset="0"/>
                          <a:cs typeface="Times New Roman" panose="02020603050405020304" pitchFamily="18" charset="0"/>
                        </a:rPr>
                        <a:t>, </a:t>
                      </a:r>
                      <a:r>
                        <a:rPr lang="en-US" sz="2600" dirty="0" err="1">
                          <a:effectLst/>
                          <a:latin typeface="+mn-lt"/>
                          <a:ea typeface="Times New Roman" panose="02020603050405020304" pitchFamily="18" charset="0"/>
                          <a:cs typeface="Times New Roman" panose="02020603050405020304" pitchFamily="18" charset="0"/>
                        </a:rPr>
                        <a:t>yechimlar</a:t>
                      </a:r>
                      <a:r>
                        <a:rPr lang="en-US" sz="2600" dirty="0">
                          <a:effectLst/>
                          <a:latin typeface="+mn-lt"/>
                          <a:ea typeface="Times New Roman" panose="02020603050405020304" pitchFamily="18" charset="0"/>
                          <a:cs typeface="Times New Roman" panose="02020603050405020304" pitchFamily="18" charset="0"/>
                        </a:rPr>
                        <a:t>, </a:t>
                      </a:r>
                      <a:r>
                        <a:rPr lang="en-US" sz="2600" dirty="0" err="1">
                          <a:effectLst/>
                          <a:latin typeface="+mn-lt"/>
                          <a:ea typeface="Times New Roman" panose="02020603050405020304" pitchFamily="18" charset="0"/>
                          <a:cs typeface="Times New Roman" panose="02020603050405020304" pitchFamily="18" charset="0"/>
                        </a:rPr>
                        <a:t>alternativlar</a:t>
                      </a:r>
                      <a:r>
                        <a:rPr lang="en-US" sz="2600" dirty="0">
                          <a:effectLst/>
                          <a:latin typeface="+mn-lt"/>
                          <a:ea typeface="Times New Roman" panose="02020603050405020304" pitchFamily="18" charset="0"/>
                          <a:cs typeface="Times New Roman" panose="02020603050405020304" pitchFamily="18" charset="0"/>
                        </a:rPr>
                        <a:t> </a:t>
                      </a:r>
                      <a:endParaRPr lang="ru-RU" sz="26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O`zining etimolligi bilan berilgan tashqi sharoitlar  </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rowSpan="3">
                  <a:txBody>
                    <a:bodyPr/>
                    <a:lstStyle/>
                    <a:p>
                      <a:pPr algn="just">
                        <a:lnSpc>
                          <a:spcPct val="100000"/>
                        </a:lnSpc>
                        <a:spcAft>
                          <a:spcPts val="0"/>
                        </a:spcAft>
                      </a:pPr>
                      <a:r>
                        <a:rPr lang="en-US" sz="2600" dirty="0" err="1">
                          <a:effectLst/>
                          <a:latin typeface="+mn-lt"/>
                          <a:ea typeface="Times New Roman" panose="02020603050405020304" pitchFamily="18" charset="0"/>
                          <a:cs typeface="Times New Roman" panose="02020603050405020304" pitchFamily="18" charset="0"/>
                        </a:rPr>
                        <a:t>Foyda</a:t>
                      </a:r>
                      <a:r>
                        <a:rPr lang="en-US" sz="2600" dirty="0">
                          <a:effectLst/>
                          <a:latin typeface="+mn-lt"/>
                          <a:ea typeface="Times New Roman" panose="02020603050405020304" pitchFamily="18" charset="0"/>
                          <a:cs typeface="Times New Roman" panose="02020603050405020304" pitchFamily="18" charset="0"/>
                        </a:rPr>
                        <a:t>, </a:t>
                      </a:r>
                      <a:r>
                        <a:rPr lang="en-US" sz="2600" dirty="0" err="1">
                          <a:effectLst/>
                          <a:latin typeface="+mn-lt"/>
                          <a:ea typeface="Times New Roman" panose="02020603050405020304" pitchFamily="18" charset="0"/>
                          <a:cs typeface="Times New Roman" panose="02020603050405020304" pitchFamily="18" charset="0"/>
                        </a:rPr>
                        <a:t>matematik</a:t>
                      </a:r>
                      <a:r>
                        <a:rPr lang="en-US" sz="2600" dirty="0">
                          <a:effectLst/>
                          <a:latin typeface="+mn-lt"/>
                          <a:ea typeface="Times New Roman" panose="02020603050405020304" pitchFamily="18" charset="0"/>
                          <a:cs typeface="Times New Roman" panose="02020603050405020304" pitchFamily="18" charset="0"/>
                        </a:rPr>
                        <a:t> </a:t>
                      </a:r>
                      <a:r>
                        <a:rPr lang="en-US" sz="2600" dirty="0" err="1">
                          <a:effectLst/>
                          <a:latin typeface="+mn-lt"/>
                          <a:ea typeface="Times New Roman" panose="02020603050405020304" pitchFamily="18" charset="0"/>
                          <a:cs typeface="Times New Roman" panose="02020603050405020304" pitchFamily="18" charset="0"/>
                        </a:rPr>
                        <a:t>kutilma</a:t>
                      </a:r>
                      <a:endParaRPr lang="ru-RU" sz="26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600" dirty="0">
                          <a:effectLst/>
                          <a:latin typeface="+mn-lt"/>
                          <a:ea typeface="Times New Roman" panose="02020603050405020304" pitchFamily="18" charset="0"/>
                          <a:cs typeface="Times New Roman" panose="02020603050405020304" pitchFamily="18" charset="0"/>
                        </a:rPr>
                        <a:t> </a:t>
                      </a:r>
                      <a:r>
                        <a:rPr lang="en-US" sz="2600" dirty="0" err="1">
                          <a:effectLst/>
                          <a:latin typeface="+mn-lt"/>
                          <a:ea typeface="Times New Roman" panose="02020603050405020304" pitchFamily="18" charset="0"/>
                          <a:cs typeface="Times New Roman" panose="02020603050405020304" pitchFamily="18" charset="0"/>
                        </a:rPr>
                        <a:t>M</a:t>
                      </a:r>
                      <a:r>
                        <a:rPr lang="en-US" sz="2600" baseline="-25000" dirty="0" err="1">
                          <a:effectLst/>
                          <a:latin typeface="+mn-lt"/>
                          <a:ea typeface="Times New Roman" panose="02020603050405020304" pitchFamily="18" charset="0"/>
                          <a:cs typeface="Times New Roman" panose="02020603050405020304" pitchFamily="18" charset="0"/>
                        </a:rPr>
                        <a:t>i</a:t>
                      </a:r>
                      <a:r>
                        <a:rPr lang="en-US" sz="2600" dirty="0">
                          <a:effectLst/>
                          <a:latin typeface="+mn-lt"/>
                          <a:ea typeface="Times New Roman" panose="02020603050405020304" pitchFamily="18" charset="0"/>
                          <a:cs typeface="Times New Roman" panose="02020603050405020304" pitchFamily="18" charset="0"/>
                        </a:rPr>
                        <a:t> [</a:t>
                      </a:r>
                      <a:r>
                        <a:rPr lang="en-US" sz="2600" dirty="0" err="1">
                          <a:effectLst/>
                          <a:latin typeface="+mn-lt"/>
                          <a:ea typeface="Times New Roman" panose="02020603050405020304" pitchFamily="18" charset="0"/>
                          <a:cs typeface="Times New Roman" panose="02020603050405020304" pitchFamily="18" charset="0"/>
                        </a:rPr>
                        <a:t>x</a:t>
                      </a:r>
                      <a:r>
                        <a:rPr lang="en-US" sz="2600" baseline="-25000" dirty="0" err="1">
                          <a:effectLst/>
                          <a:latin typeface="+mn-lt"/>
                          <a:ea typeface="Times New Roman" panose="02020603050405020304" pitchFamily="18" charset="0"/>
                          <a:cs typeface="Times New Roman" panose="02020603050405020304" pitchFamily="18" charset="0"/>
                        </a:rPr>
                        <a:t>ij</a:t>
                      </a:r>
                      <a:r>
                        <a:rPr lang="en-US" sz="2600" dirty="0">
                          <a:effectLst/>
                          <a:latin typeface="+mn-lt"/>
                          <a:ea typeface="Times New Roman" panose="02020603050405020304" pitchFamily="18" charset="0"/>
                          <a:cs typeface="Times New Roman" panose="02020603050405020304" pitchFamily="18" charset="0"/>
                        </a:rPr>
                        <a:t>]</a:t>
                      </a:r>
                      <a:endParaRPr lang="ru-RU" sz="26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0040">
                <a:tc vMerge="1">
                  <a:txBody>
                    <a:bodyPr/>
                    <a:lstStyle/>
                    <a:p>
                      <a:endParaRPr lang="ru-RU"/>
                    </a:p>
                  </a:txBody>
                  <a:tcPr/>
                </a:tc>
                <a:tc>
                  <a:txBody>
                    <a:bodyPr/>
                    <a:lstStyle/>
                    <a:p>
                      <a:pPr algn="just">
                        <a:lnSpc>
                          <a:spcPct val="100000"/>
                        </a:lnSpc>
                        <a:spcAft>
                          <a:spcPts val="0"/>
                        </a:spcAft>
                      </a:pPr>
                      <a:r>
                        <a:rPr lang="en-US" sz="2600" dirty="0" err="1">
                          <a:effectLst/>
                          <a:latin typeface="+mn-lt"/>
                          <a:ea typeface="Times New Roman" panose="02020603050405020304" pitchFamily="18" charset="0"/>
                          <a:cs typeface="Times New Roman" panose="02020603050405020304" pitchFamily="18" charset="0"/>
                        </a:rPr>
                        <a:t>Tuproq</a:t>
                      </a:r>
                      <a:endParaRPr lang="ru-RU" sz="26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Qum</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Supes</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Toshli tuproq</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tr>
              <a:tr h="439073">
                <a:tc vMerge="1">
                  <a:txBody>
                    <a:bodyPr/>
                    <a:lstStyle/>
                    <a:p>
                      <a:endParaRPr lang="ru-RU"/>
                    </a:p>
                  </a:txBody>
                  <a:tcPr/>
                </a:tc>
                <a:tc>
                  <a:txBody>
                    <a:bodyPr/>
                    <a:lstStyle/>
                    <a:p>
                      <a:pPr algn="just">
                        <a:lnSpc>
                          <a:spcPct val="100000"/>
                        </a:lnSpc>
                        <a:spcAft>
                          <a:spcPts val="0"/>
                        </a:spcAft>
                      </a:pPr>
                      <a:r>
                        <a:rPr lang="en-US" sz="2600" dirty="0">
                          <a:effectLst/>
                          <a:latin typeface="+mn-lt"/>
                          <a:ea typeface="Times New Roman" panose="02020603050405020304" pitchFamily="18" charset="0"/>
                          <a:cs typeface="Times New Roman" panose="02020603050405020304" pitchFamily="18" charset="0"/>
                        </a:rPr>
                        <a:t>R</a:t>
                      </a:r>
                      <a:r>
                        <a:rPr lang="en-US" sz="2600" baseline="-25000" dirty="0">
                          <a:effectLst/>
                          <a:latin typeface="+mn-lt"/>
                          <a:ea typeface="Times New Roman" panose="02020603050405020304" pitchFamily="18" charset="0"/>
                          <a:cs typeface="Times New Roman" panose="02020603050405020304" pitchFamily="18" charset="0"/>
                        </a:rPr>
                        <a:t>1</a:t>
                      </a:r>
                      <a:r>
                        <a:rPr lang="en-US" sz="2600" dirty="0">
                          <a:effectLst/>
                          <a:latin typeface="+mn-lt"/>
                          <a:ea typeface="Times New Roman" panose="02020603050405020304" pitchFamily="18" charset="0"/>
                          <a:cs typeface="Times New Roman" panose="02020603050405020304" pitchFamily="18" charset="0"/>
                        </a:rPr>
                        <a:t>=0,1</a:t>
                      </a:r>
                      <a:endParaRPr lang="ru-RU" sz="26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dirty="0">
                          <a:effectLst/>
                          <a:latin typeface="+mn-lt"/>
                          <a:ea typeface="Times New Roman" panose="02020603050405020304" pitchFamily="18" charset="0"/>
                          <a:cs typeface="Times New Roman" panose="02020603050405020304" pitchFamily="18" charset="0"/>
                        </a:rPr>
                        <a:t>R</a:t>
                      </a:r>
                      <a:r>
                        <a:rPr lang="en-US" sz="2600" baseline="-25000" dirty="0">
                          <a:effectLst/>
                          <a:latin typeface="+mn-lt"/>
                          <a:ea typeface="Times New Roman" panose="02020603050405020304" pitchFamily="18" charset="0"/>
                          <a:cs typeface="Times New Roman" panose="02020603050405020304" pitchFamily="18" charset="0"/>
                        </a:rPr>
                        <a:t>2</a:t>
                      </a:r>
                      <a:r>
                        <a:rPr lang="en-US" sz="2600" dirty="0">
                          <a:effectLst/>
                          <a:latin typeface="+mn-lt"/>
                          <a:ea typeface="Times New Roman" panose="02020603050405020304" pitchFamily="18" charset="0"/>
                          <a:cs typeface="Times New Roman" panose="02020603050405020304" pitchFamily="18" charset="0"/>
                        </a:rPr>
                        <a:t>=0,2</a:t>
                      </a:r>
                      <a:endParaRPr lang="ru-RU" sz="26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dirty="0">
                          <a:effectLst/>
                          <a:latin typeface="+mn-lt"/>
                          <a:ea typeface="Times New Roman" panose="02020603050405020304" pitchFamily="18" charset="0"/>
                          <a:cs typeface="Times New Roman" panose="02020603050405020304" pitchFamily="18" charset="0"/>
                        </a:rPr>
                        <a:t>R</a:t>
                      </a:r>
                      <a:r>
                        <a:rPr lang="en-US" sz="2600" baseline="-25000" dirty="0">
                          <a:effectLst/>
                          <a:latin typeface="+mn-lt"/>
                          <a:ea typeface="Times New Roman" panose="02020603050405020304" pitchFamily="18" charset="0"/>
                          <a:cs typeface="Times New Roman" panose="02020603050405020304" pitchFamily="18" charset="0"/>
                        </a:rPr>
                        <a:t>3</a:t>
                      </a:r>
                      <a:r>
                        <a:rPr lang="en-US" sz="2600" dirty="0">
                          <a:effectLst/>
                          <a:latin typeface="+mn-lt"/>
                          <a:ea typeface="Times New Roman" panose="02020603050405020304" pitchFamily="18" charset="0"/>
                          <a:cs typeface="Times New Roman" panose="02020603050405020304" pitchFamily="18" charset="0"/>
                        </a:rPr>
                        <a:t>=0,3</a:t>
                      </a:r>
                      <a:endParaRPr lang="ru-RU" sz="26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R</a:t>
                      </a:r>
                      <a:r>
                        <a:rPr lang="en-US" sz="2600" baseline="-25000">
                          <a:effectLst/>
                          <a:latin typeface="+mn-lt"/>
                          <a:ea typeface="Times New Roman" panose="02020603050405020304" pitchFamily="18" charset="0"/>
                          <a:cs typeface="Times New Roman" panose="02020603050405020304" pitchFamily="18" charset="0"/>
                        </a:rPr>
                        <a:t>4</a:t>
                      </a:r>
                      <a:r>
                        <a:rPr lang="en-US" sz="2600">
                          <a:effectLst/>
                          <a:latin typeface="+mn-lt"/>
                          <a:ea typeface="Times New Roman" panose="02020603050405020304" pitchFamily="18" charset="0"/>
                          <a:cs typeface="Times New Roman" panose="02020603050405020304" pitchFamily="18" charset="0"/>
                        </a:rPr>
                        <a:t>=0,4</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tr>
              <a:tr h="320040">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1</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11</a:t>
                      </a:r>
                      <a:r>
                        <a:rPr lang="en-US" sz="2600">
                          <a:effectLst/>
                          <a:latin typeface="+mn-lt"/>
                          <a:ea typeface="Times New Roman" panose="02020603050405020304" pitchFamily="18" charset="0"/>
                          <a:cs typeface="Times New Roman" panose="02020603050405020304" pitchFamily="18" charset="0"/>
                        </a:rPr>
                        <a:t>=0</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12</a:t>
                      </a:r>
                      <a:r>
                        <a:rPr lang="en-US" sz="2600">
                          <a:effectLst/>
                          <a:latin typeface="+mn-lt"/>
                          <a:ea typeface="Times New Roman" panose="02020603050405020304" pitchFamily="18" charset="0"/>
                          <a:cs typeface="Times New Roman" panose="02020603050405020304" pitchFamily="18" charset="0"/>
                        </a:rPr>
                        <a:t>=1</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dirty="0">
                          <a:effectLst/>
                          <a:latin typeface="+mn-lt"/>
                          <a:ea typeface="Times New Roman" panose="02020603050405020304" pitchFamily="18" charset="0"/>
                          <a:cs typeface="Times New Roman" panose="02020603050405020304" pitchFamily="18" charset="0"/>
                        </a:rPr>
                        <a:t>X</a:t>
                      </a:r>
                      <a:r>
                        <a:rPr lang="en-US" sz="2600" baseline="-25000" dirty="0">
                          <a:effectLst/>
                          <a:latin typeface="+mn-lt"/>
                          <a:ea typeface="Times New Roman" panose="02020603050405020304" pitchFamily="18" charset="0"/>
                          <a:cs typeface="Times New Roman" panose="02020603050405020304" pitchFamily="18" charset="0"/>
                        </a:rPr>
                        <a:t>13</a:t>
                      </a:r>
                      <a:r>
                        <a:rPr lang="en-US" sz="2600" dirty="0">
                          <a:effectLst/>
                          <a:latin typeface="+mn-lt"/>
                          <a:ea typeface="Times New Roman" panose="02020603050405020304" pitchFamily="18" charset="0"/>
                          <a:cs typeface="Times New Roman" panose="02020603050405020304" pitchFamily="18" charset="0"/>
                        </a:rPr>
                        <a:t>=4</a:t>
                      </a:r>
                      <a:endParaRPr lang="ru-RU" sz="26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dirty="0">
                          <a:effectLst/>
                          <a:latin typeface="+mn-lt"/>
                          <a:ea typeface="Times New Roman" panose="02020603050405020304" pitchFamily="18" charset="0"/>
                          <a:cs typeface="Times New Roman" panose="02020603050405020304" pitchFamily="18" charset="0"/>
                        </a:rPr>
                        <a:t>X</a:t>
                      </a:r>
                      <a:r>
                        <a:rPr lang="en-US" sz="2600" baseline="-25000" dirty="0">
                          <a:effectLst/>
                          <a:latin typeface="+mn-lt"/>
                          <a:ea typeface="Times New Roman" panose="02020603050405020304" pitchFamily="18" charset="0"/>
                          <a:cs typeface="Times New Roman" panose="02020603050405020304" pitchFamily="18" charset="0"/>
                        </a:rPr>
                        <a:t>14</a:t>
                      </a:r>
                      <a:r>
                        <a:rPr lang="en-US" sz="2600" dirty="0">
                          <a:effectLst/>
                          <a:latin typeface="+mn-lt"/>
                          <a:ea typeface="Times New Roman" panose="02020603050405020304" pitchFamily="18" charset="0"/>
                          <a:cs typeface="Times New Roman" panose="02020603050405020304" pitchFamily="18" charset="0"/>
                        </a:rPr>
                        <a:t>=4</a:t>
                      </a:r>
                      <a:endParaRPr lang="ru-RU" sz="26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M</a:t>
                      </a:r>
                      <a:r>
                        <a:rPr lang="en-US" sz="2600" baseline="-25000">
                          <a:effectLst/>
                          <a:latin typeface="+mn-lt"/>
                          <a:ea typeface="Times New Roman" panose="02020603050405020304" pitchFamily="18" charset="0"/>
                          <a:cs typeface="Times New Roman" panose="02020603050405020304" pitchFamily="18" charset="0"/>
                        </a:rPr>
                        <a:t>1</a:t>
                      </a:r>
                      <a:r>
                        <a:rPr lang="en-US" sz="2600">
                          <a:effectLst/>
                          <a:latin typeface="+mn-lt"/>
                          <a:ea typeface="Times New Roman" panose="02020603050405020304" pitchFamily="18" charset="0"/>
                          <a:cs typeface="Times New Roman" panose="02020603050405020304" pitchFamily="18" charset="0"/>
                        </a:rPr>
                        <a:t>=3,0</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0040">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2</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21</a:t>
                      </a:r>
                      <a:r>
                        <a:rPr lang="en-US" sz="2600">
                          <a:effectLst/>
                          <a:latin typeface="+mn-lt"/>
                          <a:ea typeface="Times New Roman" panose="02020603050405020304" pitchFamily="18" charset="0"/>
                          <a:cs typeface="Times New Roman" panose="02020603050405020304" pitchFamily="18" charset="0"/>
                        </a:rPr>
                        <a:t>=4</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22</a:t>
                      </a:r>
                      <a:r>
                        <a:rPr lang="en-US" sz="2600">
                          <a:effectLst/>
                          <a:latin typeface="+mn-lt"/>
                          <a:ea typeface="Times New Roman" panose="02020603050405020304" pitchFamily="18" charset="0"/>
                          <a:cs typeface="Times New Roman" panose="02020603050405020304" pitchFamily="18" charset="0"/>
                        </a:rPr>
                        <a:t>=0</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23</a:t>
                      </a:r>
                      <a:r>
                        <a:rPr lang="en-US" sz="2600">
                          <a:effectLst/>
                          <a:latin typeface="+mn-lt"/>
                          <a:ea typeface="Times New Roman" panose="02020603050405020304" pitchFamily="18" charset="0"/>
                          <a:cs typeface="Times New Roman" panose="02020603050405020304" pitchFamily="18" charset="0"/>
                        </a:rPr>
                        <a:t>=2</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dirty="0">
                          <a:effectLst/>
                          <a:latin typeface="+mn-lt"/>
                          <a:ea typeface="Times New Roman" panose="02020603050405020304" pitchFamily="18" charset="0"/>
                          <a:cs typeface="Times New Roman" panose="02020603050405020304" pitchFamily="18" charset="0"/>
                        </a:rPr>
                        <a:t>X</a:t>
                      </a:r>
                      <a:r>
                        <a:rPr lang="en-US" sz="2600" baseline="-25000" dirty="0">
                          <a:effectLst/>
                          <a:latin typeface="+mn-lt"/>
                          <a:ea typeface="Times New Roman" panose="02020603050405020304" pitchFamily="18" charset="0"/>
                          <a:cs typeface="Times New Roman" panose="02020603050405020304" pitchFamily="18" charset="0"/>
                        </a:rPr>
                        <a:t>24</a:t>
                      </a:r>
                      <a:r>
                        <a:rPr lang="en-US" sz="2600" dirty="0">
                          <a:effectLst/>
                          <a:latin typeface="+mn-lt"/>
                          <a:ea typeface="Times New Roman" panose="02020603050405020304" pitchFamily="18" charset="0"/>
                          <a:cs typeface="Times New Roman" panose="02020603050405020304" pitchFamily="18" charset="0"/>
                        </a:rPr>
                        <a:t>=2</a:t>
                      </a:r>
                      <a:endParaRPr lang="ru-RU" sz="26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M</a:t>
                      </a:r>
                      <a:r>
                        <a:rPr lang="en-US" sz="2600" baseline="-25000">
                          <a:effectLst/>
                          <a:latin typeface="+mn-lt"/>
                          <a:ea typeface="Times New Roman" panose="02020603050405020304" pitchFamily="18" charset="0"/>
                          <a:cs typeface="Times New Roman" panose="02020603050405020304" pitchFamily="18" charset="0"/>
                        </a:rPr>
                        <a:t>1</a:t>
                      </a:r>
                      <a:r>
                        <a:rPr lang="en-US" sz="2600">
                          <a:effectLst/>
                          <a:latin typeface="+mn-lt"/>
                          <a:ea typeface="Times New Roman" panose="02020603050405020304" pitchFamily="18" charset="0"/>
                          <a:cs typeface="Times New Roman" panose="02020603050405020304" pitchFamily="18" charset="0"/>
                        </a:rPr>
                        <a:t>=1,8</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0040">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3</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31</a:t>
                      </a:r>
                      <a:r>
                        <a:rPr lang="en-US" sz="2600">
                          <a:effectLst/>
                          <a:latin typeface="+mn-lt"/>
                          <a:ea typeface="Times New Roman" panose="02020603050405020304" pitchFamily="18" charset="0"/>
                          <a:cs typeface="Times New Roman" panose="02020603050405020304" pitchFamily="18" charset="0"/>
                        </a:rPr>
                        <a:t>=3</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32</a:t>
                      </a:r>
                      <a:r>
                        <a:rPr lang="en-US" sz="2600">
                          <a:effectLst/>
                          <a:latin typeface="+mn-lt"/>
                          <a:ea typeface="Times New Roman" panose="02020603050405020304" pitchFamily="18" charset="0"/>
                          <a:cs typeface="Times New Roman" panose="02020603050405020304" pitchFamily="18" charset="0"/>
                        </a:rPr>
                        <a:t>=3</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33</a:t>
                      </a:r>
                      <a:r>
                        <a:rPr lang="en-US" sz="2600">
                          <a:effectLst/>
                          <a:latin typeface="+mn-lt"/>
                          <a:ea typeface="Times New Roman" panose="02020603050405020304" pitchFamily="18" charset="0"/>
                          <a:cs typeface="Times New Roman" panose="02020603050405020304" pitchFamily="18" charset="0"/>
                        </a:rPr>
                        <a:t>=0</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dirty="0">
                          <a:effectLst/>
                          <a:latin typeface="+mn-lt"/>
                          <a:ea typeface="Times New Roman" panose="02020603050405020304" pitchFamily="18" charset="0"/>
                          <a:cs typeface="Times New Roman" panose="02020603050405020304" pitchFamily="18" charset="0"/>
                        </a:rPr>
                        <a:t>X</a:t>
                      </a:r>
                      <a:r>
                        <a:rPr lang="en-US" sz="2600" baseline="-25000" dirty="0">
                          <a:effectLst/>
                          <a:latin typeface="+mn-lt"/>
                          <a:ea typeface="Times New Roman" panose="02020603050405020304" pitchFamily="18" charset="0"/>
                          <a:cs typeface="Times New Roman" panose="02020603050405020304" pitchFamily="18" charset="0"/>
                        </a:rPr>
                        <a:t>34</a:t>
                      </a:r>
                      <a:r>
                        <a:rPr lang="en-US" sz="2600" dirty="0">
                          <a:effectLst/>
                          <a:latin typeface="+mn-lt"/>
                          <a:ea typeface="Times New Roman" panose="02020603050405020304" pitchFamily="18" charset="0"/>
                          <a:cs typeface="Times New Roman" panose="02020603050405020304" pitchFamily="18" charset="0"/>
                        </a:rPr>
                        <a:t>=5</a:t>
                      </a:r>
                      <a:endParaRPr lang="ru-RU" sz="26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dirty="0">
                          <a:effectLst/>
                          <a:latin typeface="+mn-lt"/>
                          <a:ea typeface="Times New Roman" panose="02020603050405020304" pitchFamily="18" charset="0"/>
                          <a:cs typeface="Times New Roman" panose="02020603050405020304" pitchFamily="18" charset="0"/>
                        </a:rPr>
                        <a:t>M</a:t>
                      </a:r>
                      <a:r>
                        <a:rPr lang="en-US" sz="2600" baseline="-25000" dirty="0">
                          <a:effectLst/>
                          <a:latin typeface="+mn-lt"/>
                          <a:ea typeface="Times New Roman" panose="02020603050405020304" pitchFamily="18" charset="0"/>
                          <a:cs typeface="Times New Roman" panose="02020603050405020304" pitchFamily="18" charset="0"/>
                        </a:rPr>
                        <a:t>1</a:t>
                      </a:r>
                      <a:r>
                        <a:rPr lang="en-US" sz="2600" dirty="0">
                          <a:effectLst/>
                          <a:latin typeface="+mn-lt"/>
                          <a:ea typeface="Times New Roman" panose="02020603050405020304" pitchFamily="18" charset="0"/>
                          <a:cs typeface="Times New Roman" panose="02020603050405020304" pitchFamily="18" charset="0"/>
                        </a:rPr>
                        <a:t>=2,9</a:t>
                      </a:r>
                      <a:endParaRPr lang="ru-RU" sz="26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0040">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4</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41</a:t>
                      </a:r>
                      <a:r>
                        <a:rPr lang="en-US" sz="2600">
                          <a:effectLst/>
                          <a:latin typeface="+mn-lt"/>
                          <a:ea typeface="Times New Roman" panose="02020603050405020304" pitchFamily="18" charset="0"/>
                          <a:cs typeface="Times New Roman" panose="02020603050405020304" pitchFamily="18" charset="0"/>
                        </a:rPr>
                        <a:t>=6</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42</a:t>
                      </a:r>
                      <a:r>
                        <a:rPr lang="en-US" sz="2600">
                          <a:effectLst/>
                          <a:latin typeface="+mn-lt"/>
                          <a:ea typeface="Times New Roman" panose="02020603050405020304" pitchFamily="18" charset="0"/>
                          <a:cs typeface="Times New Roman" panose="02020603050405020304" pitchFamily="18" charset="0"/>
                        </a:rPr>
                        <a:t>=4</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43</a:t>
                      </a:r>
                      <a:r>
                        <a:rPr lang="en-US" sz="2600">
                          <a:effectLst/>
                          <a:latin typeface="+mn-lt"/>
                          <a:ea typeface="Times New Roman" panose="02020603050405020304" pitchFamily="18" charset="0"/>
                          <a:cs typeface="Times New Roman" panose="02020603050405020304" pitchFamily="18" charset="0"/>
                        </a:rPr>
                        <a:t>=-2</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44</a:t>
                      </a:r>
                      <a:r>
                        <a:rPr lang="en-US" sz="2600">
                          <a:effectLst/>
                          <a:latin typeface="+mn-lt"/>
                          <a:ea typeface="Times New Roman" panose="02020603050405020304" pitchFamily="18" charset="0"/>
                          <a:cs typeface="Times New Roman" panose="02020603050405020304" pitchFamily="18" charset="0"/>
                        </a:rPr>
                        <a:t>=0</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dirty="0">
                          <a:effectLst/>
                          <a:latin typeface="+mn-lt"/>
                          <a:ea typeface="Times New Roman" panose="02020603050405020304" pitchFamily="18" charset="0"/>
                          <a:cs typeface="Times New Roman" panose="02020603050405020304" pitchFamily="18" charset="0"/>
                        </a:rPr>
                        <a:t>M</a:t>
                      </a:r>
                      <a:r>
                        <a:rPr lang="en-US" sz="2600" baseline="-25000" dirty="0">
                          <a:effectLst/>
                          <a:latin typeface="+mn-lt"/>
                          <a:ea typeface="Times New Roman" panose="02020603050405020304" pitchFamily="18" charset="0"/>
                          <a:cs typeface="Times New Roman" panose="02020603050405020304" pitchFamily="18" charset="0"/>
                        </a:rPr>
                        <a:t>1</a:t>
                      </a:r>
                      <a:r>
                        <a:rPr lang="en-US" sz="2600" dirty="0">
                          <a:effectLst/>
                          <a:latin typeface="+mn-lt"/>
                          <a:ea typeface="Times New Roman" panose="02020603050405020304" pitchFamily="18" charset="0"/>
                          <a:cs typeface="Times New Roman" panose="02020603050405020304" pitchFamily="18" charset="0"/>
                        </a:rPr>
                        <a:t>=1,1</a:t>
                      </a:r>
                      <a:endParaRPr lang="ru-RU" sz="26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Прямоугольник 3"/>
          <p:cNvSpPr/>
          <p:nvPr/>
        </p:nvSpPr>
        <p:spPr>
          <a:xfrm>
            <a:off x="619125" y="138440"/>
            <a:ext cx="10706099" cy="954107"/>
          </a:xfrm>
          <a:prstGeom prst="rect">
            <a:avLst/>
          </a:prstGeom>
        </p:spPr>
        <p:txBody>
          <a:bodyPr wrap="square">
            <a:spAutoFit/>
          </a:bodyPr>
          <a:lstStyle/>
          <a:p>
            <a:pPr algn="ctr"/>
            <a:r>
              <a:rPr lang="en-US" sz="2800" dirty="0" smtClean="0">
                <a:ea typeface="Times New Roman" panose="02020603050405020304" pitchFamily="18" charset="0"/>
              </a:rPr>
              <a:t>3-JADVAL. TAVAKKALNING MATEMATIK KUTILMASINI MINIMUMI BO’YICHA OPTIMAL STRATEGIYANI ANIQLASH</a:t>
            </a:r>
            <a:endParaRPr lang="ru-RU" sz="2800" dirty="0"/>
          </a:p>
        </p:txBody>
      </p:sp>
      <p:sp>
        <p:nvSpPr>
          <p:cNvPr id="5" name="Прямоугольник 4"/>
          <p:cNvSpPr/>
          <p:nvPr/>
        </p:nvSpPr>
        <p:spPr>
          <a:xfrm>
            <a:off x="542925" y="5021818"/>
            <a:ext cx="10782299" cy="1384995"/>
          </a:xfrm>
          <a:prstGeom prst="rect">
            <a:avLst/>
          </a:prstGeom>
        </p:spPr>
        <p:txBody>
          <a:bodyPr wrap="square">
            <a:spAutoFit/>
          </a:bodyPr>
          <a:lstStyle/>
          <a:p>
            <a:pPr indent="342900" algn="just">
              <a:spcAft>
                <a:spcPts val="0"/>
              </a:spcAft>
            </a:pPr>
            <a:r>
              <a:rPr lang="en-US" sz="2800" dirty="0" smtClean="0">
                <a:ea typeface="Times New Roman" panose="02020603050405020304" pitchFamily="18" charset="0"/>
                <a:cs typeface="Times New Roman" panose="02020603050405020304" pitchFamily="18" charset="0"/>
              </a:rPr>
              <a:t>3-JADVALDAN KO’RINADIKI, TAVAKKALNING MATEMATIK KUTILMASI BO’YICHA HISOBLAB TOPILGAN X</a:t>
            </a:r>
            <a:r>
              <a:rPr lang="en-US" sz="2800" baseline="-25000" dirty="0" smtClean="0">
                <a:ea typeface="Times New Roman" panose="02020603050405020304" pitchFamily="18" charset="0"/>
                <a:cs typeface="Times New Roman" panose="02020603050405020304" pitchFamily="18" charset="0"/>
              </a:rPr>
              <a:t>4 </a:t>
            </a:r>
            <a:r>
              <a:rPr lang="en-US" sz="2800" dirty="0" smtClean="0">
                <a:ea typeface="Times New Roman" panose="02020603050405020304" pitchFamily="18" charset="0"/>
                <a:cs typeface="Times New Roman" panose="02020603050405020304" pitchFamily="18" charset="0"/>
              </a:rPr>
              <a:t>STRATEGIYA OPTIMAL BO’LADI, YA’NI AVVALGI NATIJANI O’ZINI OLDIK.</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88533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28725" y="228600"/>
            <a:ext cx="9496426" cy="1794213"/>
          </a:xfrm>
        </p:spPr>
        <p:txBody>
          <a:bodyPr>
            <a:noAutofit/>
          </a:bodyPr>
          <a:lstStyle/>
          <a:p>
            <a:pPr algn="ctr"/>
            <a:r>
              <a:rPr lang="en-US" sz="4000" dirty="0" smtClean="0"/>
              <a:t>3</a:t>
            </a:r>
            <a:r>
              <a:rPr lang="en-US" sz="4000" dirty="0"/>
              <a:t>.	TASHQI SHAROITLAR EHTIMOLLIGI NOMA’LUM BO’LGAN TO’LIQ NOANIQLIK SHAROITLARIDA QAROR </a:t>
            </a:r>
            <a:r>
              <a:rPr lang="en-US" sz="4000" dirty="0" smtClean="0"/>
              <a:t>QABUL </a:t>
            </a:r>
            <a:r>
              <a:rPr lang="en-US" sz="4000" dirty="0"/>
              <a:t>QILISH.</a:t>
            </a:r>
            <a:endParaRPr lang="ru-RU" sz="40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Прямоугольник 7"/>
          <p:cNvSpPr/>
          <p:nvPr/>
        </p:nvSpPr>
        <p:spPr>
          <a:xfrm>
            <a:off x="638175" y="2022813"/>
            <a:ext cx="10706100" cy="3108543"/>
          </a:xfrm>
          <a:prstGeom prst="rect">
            <a:avLst/>
          </a:prstGeom>
        </p:spPr>
        <p:txBody>
          <a:bodyPr wrap="square">
            <a:spAutoFit/>
          </a:bodyPr>
          <a:lstStyle/>
          <a:p>
            <a:pPr indent="447675" algn="just"/>
            <a:r>
              <a:rPr lang="en-US" sz="2800" dirty="0" smtClean="0"/>
              <a:t>YUQORIDA KO’RILGANLARDAN TASHQARI MASALA YECHISH AMALIYOTIDA SHUNDAY HOLATLAR BO’LISHI MUMKINKI, BUNDA TURLI TASHQI SHAROITLAR UCHUN FOYDA QIYMATLARI MA’LUM, BIROQ KO’RSATILGAN TASHQI SHAROITLARNING EHTIMOLLIKLARI NOMA’LUM BO’LADI. BU HOLDA OPTIMAL QARORLARNI ANIQLASH UCHUN VALD, SEVIDJ VA GURVITS TAKLIF QILGAN QUYIDA KO’RILADIGAN USUL VA YONDOSHISHLAR QO’LLANILADI. KO’RSATILGAN USULLARNI KO’RIB CHIQAMIZ.</a:t>
            </a:r>
            <a:endParaRPr lang="ru-RU" sz="2800" dirty="0"/>
          </a:p>
        </p:txBody>
      </p:sp>
    </p:spTree>
    <p:extLst>
      <p:ext uri="{BB962C8B-B14F-4D97-AF65-F5344CB8AC3E}">
        <p14:creationId xmlns:p14="http://schemas.microsoft.com/office/powerpoint/2010/main" val="35432563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52425" y="403533"/>
            <a:ext cx="11087100" cy="5262979"/>
          </a:xfrm>
          <a:prstGeom prst="rect">
            <a:avLst/>
          </a:prstGeom>
        </p:spPr>
        <p:txBody>
          <a:bodyPr wrap="square">
            <a:spAutoFit/>
          </a:bodyPr>
          <a:lstStyle/>
          <a:p>
            <a:pPr indent="628650" algn="just"/>
            <a:r>
              <a:rPr lang="en-US" sz="2800" dirty="0" smtClean="0"/>
              <a:t>MA’LUMKI, TASODIFIY HODISALARGA TA’RIF BERILGANDA “MA’LUM S KOMPLEKS SHARTLARNING BAJARILISHI“ SHART QILIB QO’YILADI. BUNDAN KEYIN, “MA’LUM S KOMPLEKS SHARTLARNING BAJARILISHI“ DEYISH O’RNIGA QISQACHA “TAJRIBADA“,”KUZATISHDA”, YOKI “SINOVDA“ SO’ZLARINI ISHLATAMIZ, HAMDA TASODIFIY HODISALARNI LOTIN ALIFBOSINING BOSH HARFLARI A, B, C,...VA H.K. BELGILAYMIZ. </a:t>
            </a:r>
          </a:p>
          <a:p>
            <a:pPr indent="628650" algn="just"/>
            <a:r>
              <a:rPr lang="en-US" sz="2800" dirty="0" smtClean="0"/>
              <a:t>HAR BIR SINOVDA HODISANING RO’Y BERISHI BOSHQALARINING RO’Y BERISHINI INKOR ETSA, BUNDAY HODISALARGA BIRGA RO’Y BERMAS HODISALAR DEYILADI.</a:t>
            </a:r>
          </a:p>
          <a:p>
            <a:pPr indent="628650" algn="just"/>
            <a:r>
              <a:rPr lang="en-US" sz="2800" dirty="0" smtClean="0"/>
              <a:t> IKKITA A VA B HODISALARDAN BIRINING RO’Y BERISHI BOSHQASINING RO’Y BERISHINI INKOR ETMASA, BUNDAY HODISALARGA BIRGA RO’Y BERUVCHI HODISALAR DEYILADI. </a:t>
            </a:r>
          </a:p>
        </p:txBody>
      </p:sp>
    </p:spTree>
    <p:extLst>
      <p:ext uri="{BB962C8B-B14F-4D97-AF65-F5344CB8AC3E}">
        <p14:creationId xmlns:p14="http://schemas.microsoft.com/office/powerpoint/2010/main" val="38985911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609599" y="58847"/>
            <a:ext cx="10887075" cy="6124754"/>
          </a:xfrm>
          <a:prstGeom prst="rect">
            <a:avLst/>
          </a:prstGeom>
        </p:spPr>
        <p:txBody>
          <a:bodyPr wrap="square">
            <a:spAutoFit/>
          </a:bodyPr>
          <a:lstStyle/>
          <a:p>
            <a:pPr indent="542925" algn="just"/>
            <a:r>
              <a:rPr lang="en-US" sz="2800" dirty="0"/>
              <a:t>SINOVLARDA QATNASHAYOTGAN HODISALAR BIR NECHTA BO’LIB, HAR BIR SINOVDA ULARDAN FAQAT BITTASI RO’Y BERSA, BUNDAY HODISALARGA BIRDAN-BIR(YOKI YAGONA) IMKONIYATL) HODISALAR DEYILADI. </a:t>
            </a:r>
          </a:p>
          <a:p>
            <a:pPr indent="542925" algn="just"/>
            <a:r>
              <a:rPr lang="en-US" sz="2800" dirty="0"/>
              <a:t>AGAR A </a:t>
            </a:r>
            <a:r>
              <a:rPr lang="en-US" sz="2800" dirty="0" err="1"/>
              <a:t>A</a:t>
            </a:r>
            <a:r>
              <a:rPr lang="en-US" sz="2800" dirty="0"/>
              <a:t> AN , ,..., 1 2 HODISALARDAN HECH BO’LMASA BITTASINING RO’Y BERISHI ISHONCHLI BO’LSA, ULARGA HODISALARNING TO’LA GRUPPASI </a:t>
            </a:r>
            <a:r>
              <a:rPr lang="en-US" sz="2800" dirty="0" smtClean="0"/>
              <a:t>DEYILADI</a:t>
            </a:r>
            <a:endParaRPr lang="en-US" sz="2800" dirty="0"/>
          </a:p>
          <a:p>
            <a:pPr indent="542925" algn="just"/>
            <a:r>
              <a:rPr lang="en-US" sz="2800" dirty="0"/>
              <a:t>AGAR HODISALARDAN BIRINING RO’Y BERISH DARAJASI BOSHQASINING RO’Y BERISH DARAJASIDAN ORTMASA, BUNDAY HODISALARGA TENG IMKONIYATLI HODISALAR DEYILADI. </a:t>
            </a:r>
            <a:endParaRPr lang="en-US" sz="2800" dirty="0" smtClean="0"/>
          </a:p>
          <a:p>
            <a:pPr indent="542925" algn="just"/>
            <a:r>
              <a:rPr lang="en-US" sz="2800" dirty="0" smtClean="0"/>
              <a:t>BIRGA </a:t>
            </a:r>
            <a:r>
              <a:rPr lang="en-US" sz="2800" dirty="0"/>
              <a:t>RO’Y BERMAS, TENG IMKONIYATLI, HAMDA TO’LA HODISALAR GRUPPASINI TASHKIL ETUVCHI HODISALARGA ELEMENTAR HODISALAR DEYILADI. TANGANI TASHLAGANDA “GERB” TUSHISHI, O’YIN SOQQASINI TASHLAGANDA 4 RAQAMLI TOMONI TUSHISHI, LOTEREYAGA YUTUQ CHIQISHI VA HOKAZOLAR ELEMENTAR HODISALAR BO`LADI. </a:t>
            </a:r>
          </a:p>
        </p:txBody>
      </p:sp>
    </p:spTree>
    <p:extLst>
      <p:ext uri="{BB962C8B-B14F-4D97-AF65-F5344CB8AC3E}">
        <p14:creationId xmlns:p14="http://schemas.microsoft.com/office/powerpoint/2010/main" val="15902800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485775" y="253216"/>
            <a:ext cx="10839449" cy="5262979"/>
          </a:xfrm>
          <a:prstGeom prst="rect">
            <a:avLst/>
          </a:prstGeom>
        </p:spPr>
        <p:txBody>
          <a:bodyPr wrap="square">
            <a:spAutoFit/>
          </a:bodyPr>
          <a:lstStyle/>
          <a:p>
            <a:pPr algn="just"/>
            <a:r>
              <a:rPr lang="en-US" sz="2800" dirty="0" smtClean="0"/>
              <a:t>TASODIFIY MIQDORLARNING MODASI DEB,UNING ENG KATTA EHTIMOLGA EGA BO`LGAN QIYMATIGA AYTILADI. UMUMAN OLGANDA “ENG KATTA EHTIMOLGA EGA BO`LGAN QIYMAT” TUSHUNCHASI FAQAT DISKRET TASODIFIY MIQDORLAR UCHUN ISHLATILADI.UZLUKSIZ TASODIFIY MIQDORNING MODASI DEB, UNING ZICHLIK FUNKSIYASINING MAKSIMUMIGA AYTILADI.AGAR TAQSIMOT KO`PBURCHAGI (TAQSIMOTNING ZICHLIK FUNKSIYASI) BIR NECHA MAKSIMUMGA EGA BO`LSA, UNGA POLIMODAL TAQSIMOT DEYILADI.BA`ZI HOLLATDA MAKSIMUMGA EGA BO`LMAY, MINIMUMGA EGA BO`LGAN TAQSIMOTLAR HAM UCHRAYDI.BUNDAY TAQSIMOTLAR ANTIMODAL DEB ATALADI. UMUMIY HOLDA TASODIFIY MIQDORLARNING MODASI VA MATEMATIK KUTILISHI BIR XIL BO`LMAYDI.FAQAT TAQSIMOT SIMMETRIK BO`LIB, UNING MODASI VA MATEMATIK KUTILISHI MAVJUD BO`LSA, ULAR BIR XIL BO`LADI</a:t>
            </a:r>
            <a:endParaRPr lang="ru-RU" sz="2800" dirty="0"/>
          </a:p>
        </p:txBody>
      </p:sp>
    </p:spTree>
    <p:extLst>
      <p:ext uri="{BB962C8B-B14F-4D97-AF65-F5344CB8AC3E}">
        <p14:creationId xmlns:p14="http://schemas.microsoft.com/office/powerpoint/2010/main" val="11915142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828675" y="447676"/>
            <a:ext cx="10296525" cy="4832092"/>
          </a:xfrm>
          <a:prstGeom prst="rect">
            <a:avLst/>
          </a:prstGeom>
        </p:spPr>
        <p:txBody>
          <a:bodyPr wrap="square">
            <a:spAutoFit/>
          </a:bodyPr>
          <a:lstStyle/>
          <a:p>
            <a:pPr algn="just"/>
            <a:r>
              <a:rPr lang="en-US" sz="2800" dirty="0" smtClean="0"/>
              <a:t>TASODIFIY MIQDORLARNING MEDIANASI DEB, P(XME) TENGSIZLIKNI QANOATLANTIRUVCHI ME SONIGA AYTILADI. ODATDA MEDIANA UZLUKSIZ TASODIFIY MIQDORLAR UCHUN ANIQLANADI, HAMDA U TASODIFIY MIQDORLARNING MEDIANADAN KICHIK VA MEDIANADAN KATTA QIYMATLARNI QABUL QILISH EHTIMOLLARINING TENGLIGINI BILDIRADI.SIMMETRIK MODAL TAQSIMOTDA MEDIANA MODA VA MATEMATIK LUTILISH BILAN USTMA-UST TUSHADI, YUQORIDAGI BARCHA SONLI XARAKTERISTIKALAR TASODIFIY MIQDOR QIYMATLARINING HOLATI YOKI O`RNINI ANIQLAYDIGAN KATTALIKLARDIR. TASODIFIY MIQDORLAR TAQSIMOTINING BA`ZI BOSHQA XOSSALARINI KO`RSATUVCHI SONLI XARAKTERISTIKALARINI QARAYMIZ. </a:t>
            </a:r>
            <a:endParaRPr lang="ru-RU" sz="2800" dirty="0"/>
          </a:p>
        </p:txBody>
      </p:sp>
    </p:spTree>
    <p:extLst>
      <p:ext uri="{BB962C8B-B14F-4D97-AF65-F5344CB8AC3E}">
        <p14:creationId xmlns:p14="http://schemas.microsoft.com/office/powerpoint/2010/main" val="628999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695325" y="476250"/>
            <a:ext cx="10801350" cy="4832092"/>
          </a:xfrm>
          <a:prstGeom prst="rect">
            <a:avLst/>
          </a:prstGeom>
        </p:spPr>
        <p:txBody>
          <a:bodyPr wrap="square">
            <a:spAutoFit/>
          </a:bodyPr>
          <a:lstStyle/>
          <a:p>
            <a:pPr algn="just"/>
            <a:r>
              <a:rPr lang="en-US" sz="2800" dirty="0" smtClean="0"/>
              <a:t>AGAR TASODIFIY MIQDORNING QIYMATLARI SONI CHEKLI YOKI SANOQLI BO’LSA, ULARNING QIYMATLARI, HAMDA MOS EHTIMOLLARI ANIQLANIB, TAQSIMOT QONUNI TAQSIMOTLAR JADVALI SHAKLIDA TOPILAR EDI. AMMO TASODIFIY MIQDORLAR QIYMATLARINING SONI CHEKSIZ BO’LSA, ULARNING EHTIMOLLARINI HISOBLAB BO’LMAYDI.KO`PINCHA, HATTO QIYMATLARINI HAM TOPISHNING ILOJI BO’LMAYDI.BUNDAY HOLLARDA TASODIFIY MIQDORLARNI O`RGANISH UCHUN TAQSIMOT FUNKSIYASI TUSHUNCHASI KIRITILADI. FARAZ QILAYLIK, X TASODIFIY MIQDOR, X HAQIQIY SON BO’LSIN. </a:t>
            </a:r>
          </a:p>
          <a:p>
            <a:pPr algn="just"/>
            <a:r>
              <a:rPr lang="en-US" sz="2800" dirty="0" smtClean="0"/>
              <a:t>X TASODIFIY MIQDORNING X HAQIQIY SONDAN KICHIK QIYMAT QABUL QILISH EHTIMOLI F(X)=P(X≥X) GA SHU TASODIFIY MIQDORNING TAQSIMOT FUNKSIYASI DEYILADI.</a:t>
            </a:r>
            <a:endParaRPr lang="ru-RU" sz="2800" dirty="0"/>
          </a:p>
        </p:txBody>
      </p:sp>
      <p:sp>
        <p:nvSpPr>
          <p:cNvPr id="5" name="Прямоугольник 4"/>
          <p:cNvSpPr/>
          <p:nvPr/>
        </p:nvSpPr>
        <p:spPr>
          <a:xfrm>
            <a:off x="4408713" y="4939010"/>
            <a:ext cx="1069524" cy="369332"/>
          </a:xfrm>
          <a:prstGeom prst="rect">
            <a:avLst/>
          </a:prstGeom>
        </p:spPr>
        <p:txBody>
          <a:bodyPr wrap="none">
            <a:spAutoFit/>
          </a:bodyPr>
          <a:lstStyle/>
          <a:p>
            <a:r>
              <a:rPr lang="en-US" dirty="0"/>
              <a:t>F(x) P(X x)</a:t>
            </a:r>
            <a:endParaRPr lang="ru-RU" dirty="0"/>
          </a:p>
        </p:txBody>
      </p:sp>
    </p:spTree>
    <p:extLst>
      <p:ext uri="{BB962C8B-B14F-4D97-AF65-F5344CB8AC3E}">
        <p14:creationId xmlns:p14="http://schemas.microsoft.com/office/powerpoint/2010/main" val="11955531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1079367" y="654814"/>
            <a:ext cx="10029825" cy="4401205"/>
          </a:xfrm>
          <a:prstGeom prst="rect">
            <a:avLst/>
          </a:prstGeom>
        </p:spPr>
        <p:txBody>
          <a:bodyPr wrap="square">
            <a:spAutoFit/>
          </a:bodyPr>
          <a:lstStyle/>
          <a:p>
            <a:pPr algn="just"/>
            <a:r>
              <a:rPr lang="en-US" sz="2800" dirty="0" smtClean="0"/>
              <a:t>BIZGA MA’LUMKI, TASODIFIY MIQDORLARNING QABUL QILISHI MUMKIN BO’LGAN QIYMATLARI JUDA KO’P TASODIFIY SABABLARGA BOG’LIQDIR. ASLINI OLGANDA ULARNING QONUNIYATLARI SINASHLAR SONI ORTISHI BILAN NAMOYON BO’LADI. LEKIN BA’ZI SHARTLARNI 82 QO’YISH NATIJASIDA TASODIFIY MIQDORLAR YIG’INDILARI QONUNIYATGA EGA BO’LADI. ANA SHUNDAY QONUNIYATLARNI VA ULARGA QO’YILADIGAN SHARTLARNI BILISH AMALIYOTDA JUDA KATTA AHAMIYATGA EGA. BU MASALALARGA BAG’ISHLANGAN ENG ASOSIY TEOREMALARNI BERNULLI VA CHEBISHEVLAR YARATGAN. BU TEOREMALARNI ISBOTLASH UCHUN CHEBISHEV TENGSIZLIGIDAN FOYDALANILADI. </a:t>
            </a:r>
            <a:endParaRPr lang="ru-RU" sz="2800" dirty="0"/>
          </a:p>
        </p:txBody>
      </p:sp>
    </p:spTree>
    <p:extLst>
      <p:ext uri="{BB962C8B-B14F-4D97-AF65-F5344CB8AC3E}">
        <p14:creationId xmlns:p14="http://schemas.microsoft.com/office/powerpoint/2010/main" val="36113156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428626" y="286941"/>
            <a:ext cx="10829924" cy="5262979"/>
          </a:xfrm>
          <a:prstGeom prst="rect">
            <a:avLst/>
          </a:prstGeom>
        </p:spPr>
        <p:txBody>
          <a:bodyPr wrap="square">
            <a:spAutoFit/>
          </a:bodyPr>
          <a:lstStyle/>
          <a:p>
            <a:pPr algn="just"/>
            <a:r>
              <a:rPr lang="en-US" sz="2800" dirty="0" smtClean="0"/>
              <a:t>KATTA SONLAR QONUNI STATISTIKANING TANLAB KUZATISH METODINI NAZARIY ASOSINI TASHKIL QILADI. TANLAB KUZATISH METODI JUDA KATTA TO’PLAM, YA’NI BOSH TO’PLAMNI TEKSHIRISH IMKONIYATI BO’LMAGANLIGI SABABLI UNDAN KICHIK BIR TO’PLAM AJRATIB OLINADI VA OLINGAN TO’PLAM TEKSHIRILIB, NATIJA BUTUN TO’PLAMGA YOYILADI. MASALAN, PAXTA TOLASINI MUSTAHKAMLIGINI TEKSHIRISH UCHUN HAMMA ISHLAB CHIQILGAN PAXTANI TEKSHIRIB BO’LMAYDI FAQAT HAR-HAR JOYDAN KAMROQ OLIB, TEKSHIRILIB XULOSA HAMMA YETISHTIRILGAN PAXTAGA YOYILADI. BOSHQA MISOL, YETISHTIRILGAN BUG’DOYNI SIFATINI ANIQLASH UCHUN ATIGI KAMGINA OLIB TEKSHIRILADI, LEKIN KICHKINA XATOLIK BILAN MA’LUM OMBORDAGI BUG’DOYNI SIFATI ANIQLANADI. XULLAS, KATTA SONLAR QONUNINI HAMMA TAJRIBAGA ASOSLANGAN AMALIY FANLARDA QO’LLANILADI. </a:t>
            </a:r>
            <a:endParaRPr lang="ru-RU" sz="2800" dirty="0"/>
          </a:p>
        </p:txBody>
      </p:sp>
    </p:spTree>
    <p:extLst>
      <p:ext uri="{BB962C8B-B14F-4D97-AF65-F5344CB8AC3E}">
        <p14:creationId xmlns:p14="http://schemas.microsoft.com/office/powerpoint/2010/main" val="11180998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7370" y="393405"/>
            <a:ext cx="10727472" cy="997245"/>
          </a:xfrm>
        </p:spPr>
        <p:txBody>
          <a:bodyPr>
            <a:noAutofit/>
          </a:bodyPr>
          <a:lstStyle/>
          <a:p>
            <a:pPr algn="ctr"/>
            <a:r>
              <a:rPr lang="en-US" sz="3600" dirty="0" smtClean="0"/>
              <a:t>4</a:t>
            </a:r>
            <a:r>
              <a:rPr lang="en-US" sz="3600" dirty="0"/>
              <a:t>.	</a:t>
            </a:r>
            <a:r>
              <a:rPr lang="en-US" sz="3600" b="1" dirty="0"/>
              <a:t>VALDNING MAKSMIN METODI (USULI).</a:t>
            </a:r>
            <a:endParaRPr lang="ru-RU" sz="3600" dirty="0"/>
          </a:p>
        </p:txBody>
      </p:sp>
      <p:sp>
        <p:nvSpPr>
          <p:cNvPr id="3" name="Объект 2"/>
          <p:cNvSpPr>
            <a:spLocks noGrp="1"/>
          </p:cNvSpPr>
          <p:nvPr>
            <p:ph sz="quarter" idx="13"/>
          </p:nvPr>
        </p:nvSpPr>
        <p:spPr>
          <a:xfrm>
            <a:off x="504825" y="1390650"/>
            <a:ext cx="11001375" cy="4149319"/>
          </a:xfrm>
        </p:spPr>
        <p:txBody>
          <a:bodyPr>
            <a:noAutofit/>
          </a:bodyPr>
          <a:lstStyle/>
          <a:p>
            <a:pPr marL="0" indent="0" algn="just">
              <a:lnSpc>
                <a:spcPct val="100000"/>
              </a:lnSpc>
              <a:spcBef>
                <a:spcPts val="0"/>
              </a:spcBef>
              <a:buNone/>
            </a:pPr>
            <a:r>
              <a:rPr lang="en-US" sz="2800" dirty="0" err="1" smtClean="0"/>
              <a:t>Vald</a:t>
            </a:r>
            <a:r>
              <a:rPr lang="en-US" sz="2800" dirty="0" smtClean="0"/>
              <a:t> </a:t>
            </a:r>
            <a:r>
              <a:rPr lang="en-US" sz="2800" dirty="0" err="1" smtClean="0"/>
              <a:t>usuli</a:t>
            </a:r>
            <a:r>
              <a:rPr lang="en-US" sz="2800" dirty="0" smtClean="0"/>
              <a:t> </a:t>
            </a:r>
            <a:r>
              <a:rPr lang="en-US" sz="2800" dirty="0" err="1" smtClean="0"/>
              <a:t>bo’yicha</a:t>
            </a:r>
            <a:r>
              <a:rPr lang="en-US" sz="2800" dirty="0" smtClean="0"/>
              <a:t> optimal </a:t>
            </a:r>
            <a:r>
              <a:rPr lang="en-US" sz="2800" dirty="0" err="1" smtClean="0"/>
              <a:t>strategiyani</a:t>
            </a:r>
            <a:r>
              <a:rPr lang="en-US" sz="2800" dirty="0" smtClean="0"/>
              <a:t> </a:t>
            </a:r>
            <a:r>
              <a:rPr lang="en-US" sz="2800" dirty="0" err="1" smtClean="0"/>
              <a:t>aniqlash</a:t>
            </a:r>
            <a:r>
              <a:rPr lang="en-US" sz="2800" dirty="0" smtClean="0"/>
              <a:t> </a:t>
            </a:r>
            <a:r>
              <a:rPr lang="en-US" sz="2800" dirty="0" err="1" smtClean="0"/>
              <a:t>uchun</a:t>
            </a:r>
            <a:r>
              <a:rPr lang="en-US" sz="2800" dirty="0" smtClean="0"/>
              <a:t> 4-jadvalning </a:t>
            </a:r>
            <a:r>
              <a:rPr lang="en-US" sz="2800" dirty="0" err="1" smtClean="0"/>
              <a:t>har</a:t>
            </a:r>
            <a:r>
              <a:rPr lang="en-US" sz="2800" dirty="0" smtClean="0"/>
              <a:t> </a:t>
            </a:r>
            <a:r>
              <a:rPr lang="en-US" sz="2800" dirty="0" err="1" smtClean="0"/>
              <a:t>bir</a:t>
            </a:r>
            <a:r>
              <a:rPr lang="en-US" sz="2800" dirty="0" smtClean="0"/>
              <a:t> </a:t>
            </a:r>
            <a:r>
              <a:rPr lang="en-US" sz="2800" dirty="0" err="1" smtClean="0"/>
              <a:t>qatorida</a:t>
            </a:r>
            <a:r>
              <a:rPr lang="en-US" sz="2800" dirty="0" smtClean="0"/>
              <a:t> minimal </a:t>
            </a:r>
            <a:r>
              <a:rPr lang="en-US" sz="2800" dirty="0" err="1" smtClean="0"/>
              <a:t>foyda</a:t>
            </a:r>
            <a:r>
              <a:rPr lang="en-US" sz="2800" dirty="0" smtClean="0"/>
              <a:t> </a:t>
            </a:r>
            <a:r>
              <a:rPr lang="en-US" sz="2800" dirty="0" err="1" smtClean="0"/>
              <a:t>hisoblanadi</a:t>
            </a:r>
            <a:r>
              <a:rPr lang="en-US" sz="2800" dirty="0" smtClean="0"/>
              <a:t> </a:t>
            </a:r>
            <a:r>
              <a:rPr lang="en-US" sz="2800" dirty="0" err="1" smtClean="0"/>
              <a:t>va</a:t>
            </a:r>
            <a:r>
              <a:rPr lang="en-US" sz="2800" dirty="0" smtClean="0"/>
              <a:t> </a:t>
            </a:r>
            <a:r>
              <a:rPr lang="en-US" sz="2800" dirty="0" err="1" smtClean="0"/>
              <a:t>olingan</a:t>
            </a:r>
            <a:r>
              <a:rPr lang="en-US" sz="2800" dirty="0" smtClean="0"/>
              <a:t> minimal </a:t>
            </a:r>
            <a:r>
              <a:rPr lang="en-US" sz="2800" dirty="0" err="1" smtClean="0"/>
              <a:t>foydalardan</a:t>
            </a:r>
            <a:r>
              <a:rPr lang="en-US" sz="2800" dirty="0" smtClean="0"/>
              <a:t> </a:t>
            </a:r>
            <a:r>
              <a:rPr lang="en-US" sz="2800" dirty="0" err="1" smtClean="0"/>
              <a:t>eng</a:t>
            </a:r>
            <a:r>
              <a:rPr lang="en-US" sz="2800" dirty="0" smtClean="0"/>
              <a:t> </a:t>
            </a:r>
            <a:r>
              <a:rPr lang="en-US" sz="2800" dirty="0" err="1" smtClean="0"/>
              <a:t>kattasi</a:t>
            </a:r>
            <a:r>
              <a:rPr lang="en-US" sz="2800" dirty="0" smtClean="0"/>
              <a:t> </a:t>
            </a:r>
            <a:r>
              <a:rPr lang="en-US" sz="2800" dirty="0" err="1" smtClean="0"/>
              <a:t>tanlanadi</a:t>
            </a:r>
            <a:r>
              <a:rPr lang="en-US" sz="2800" dirty="0" smtClean="0"/>
              <a:t> [8]. Bu </a:t>
            </a:r>
            <a:r>
              <a:rPr lang="en-US" sz="2800" dirty="0" err="1" smtClean="0"/>
              <a:t>qiymatga</a:t>
            </a:r>
            <a:r>
              <a:rPr lang="en-US" sz="2800" dirty="0" smtClean="0"/>
              <a:t> </a:t>
            </a:r>
            <a:r>
              <a:rPr lang="en-US" sz="2800" dirty="0" err="1" smtClean="0"/>
              <a:t>javob</a:t>
            </a:r>
            <a:r>
              <a:rPr lang="en-US" sz="2800" dirty="0" smtClean="0"/>
              <a:t> </a:t>
            </a:r>
            <a:r>
              <a:rPr lang="en-US" sz="2800" dirty="0" err="1" smtClean="0"/>
              <a:t>beruvchi</a:t>
            </a:r>
            <a:r>
              <a:rPr lang="en-US" sz="2800" dirty="0" smtClean="0"/>
              <a:t> </a:t>
            </a:r>
            <a:r>
              <a:rPr lang="en-US" sz="2800" dirty="0" err="1" smtClean="0"/>
              <a:t>yechim</a:t>
            </a:r>
            <a:r>
              <a:rPr lang="en-US" sz="2800" dirty="0" smtClean="0"/>
              <a:t> optimal </a:t>
            </a:r>
            <a:r>
              <a:rPr lang="en-US" sz="2800" dirty="0" err="1" smtClean="0"/>
              <a:t>bo’ladi</a:t>
            </a:r>
            <a:r>
              <a:rPr lang="en-US" sz="2800" dirty="0" smtClean="0"/>
              <a:t>, </a:t>
            </a:r>
            <a:r>
              <a:rPr lang="en-US" sz="2800" dirty="0" err="1" smtClean="0"/>
              <a:t>ya’ni</a:t>
            </a:r>
            <a:r>
              <a:rPr lang="en-US" sz="2800" dirty="0" smtClean="0"/>
              <a:t> </a:t>
            </a:r>
          </a:p>
          <a:p>
            <a:pPr marL="0" indent="0" algn="just">
              <a:lnSpc>
                <a:spcPct val="100000"/>
              </a:lnSpc>
              <a:spcBef>
                <a:spcPts val="0"/>
              </a:spcBef>
              <a:buNone/>
            </a:pPr>
            <a:endParaRPr lang="en-US" sz="2800" dirty="0" smtClean="0">
              <a:ea typeface="Times New Roman" panose="02020603050405020304" pitchFamily="18" charset="0"/>
              <a:cs typeface="Times New Roman" panose="02020603050405020304" pitchFamily="18" charset="0"/>
            </a:endParaRPr>
          </a:p>
          <a:p>
            <a:pPr marL="0" indent="0" algn="just">
              <a:lnSpc>
                <a:spcPct val="100000"/>
              </a:lnSpc>
              <a:spcBef>
                <a:spcPts val="0"/>
              </a:spcBef>
              <a:buNone/>
            </a:pPr>
            <a:endParaRPr lang="en-US" sz="2800" dirty="0">
              <a:ea typeface="Times New Roman" panose="02020603050405020304" pitchFamily="18" charset="0"/>
              <a:cs typeface="Times New Roman" panose="02020603050405020304" pitchFamily="18" charset="0"/>
            </a:endParaRPr>
          </a:p>
          <a:p>
            <a:pPr marL="0" indent="0" algn="just">
              <a:lnSpc>
                <a:spcPct val="100000"/>
              </a:lnSpc>
              <a:spcBef>
                <a:spcPts val="0"/>
              </a:spcBef>
              <a:buNone/>
            </a:pPr>
            <a:r>
              <a:rPr lang="en-US" sz="2800" dirty="0" err="1" smtClean="0">
                <a:ea typeface="Times New Roman" panose="02020603050405020304" pitchFamily="18" charset="0"/>
                <a:cs typeface="Times New Roman" panose="02020603050405020304" pitchFamily="18" charset="0"/>
              </a:rPr>
              <a:t>bu</a:t>
            </a:r>
            <a:r>
              <a:rPr lang="en-US" sz="2800" dirty="0" smtClean="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yerda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a:t>
            </a:r>
            <a:r>
              <a:rPr lang="en-US" sz="2800" baseline="-25000" dirty="0" err="1">
                <a:ea typeface="Times New Roman" panose="02020603050405020304" pitchFamily="18" charset="0"/>
                <a:cs typeface="Times New Roman" panose="02020603050405020304" pitchFamily="18" charset="0"/>
              </a:rPr>
              <a:t>opt</a:t>
            </a:r>
            <a:r>
              <a:rPr lang="en-US" sz="2800" dirty="0">
                <a:ea typeface="Times New Roman" panose="02020603050405020304" pitchFamily="18" charset="0"/>
                <a:cs typeface="Times New Roman" panose="02020603050405020304" pitchFamily="18" charset="0"/>
              </a:rPr>
              <a:t> - optimal </a:t>
            </a:r>
            <a:r>
              <a:rPr lang="en-US" sz="2800" dirty="0" err="1">
                <a:ea typeface="Times New Roman" panose="02020603050405020304" pitchFamily="18" charset="0"/>
                <a:cs typeface="Times New Roman" panose="02020603050405020304" pitchFamily="18" charset="0"/>
              </a:rPr>
              <a:t>yechim</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strategiya</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indent="0" algn="just">
              <a:lnSpc>
                <a:spcPct val="100000"/>
              </a:lnSpc>
              <a:spcBef>
                <a:spcPts val="0"/>
              </a:spcBef>
              <a:buNone/>
            </a:pPr>
            <a:r>
              <a:rPr lang="en-US" sz="2800" dirty="0" err="1">
                <a:ea typeface="Times New Roman" panose="02020603050405020304" pitchFamily="18" charset="0"/>
                <a:cs typeface="Times New Roman" panose="02020603050405020304" pitchFamily="18" charset="0"/>
              </a:rPr>
              <a:t>a</a:t>
            </a:r>
            <a:r>
              <a:rPr lang="en-US" sz="2800" baseline="-25000" dirty="0" err="1">
                <a:ea typeface="Times New Roman" panose="02020603050405020304" pitchFamily="18" charset="0"/>
                <a:cs typeface="Times New Roman" panose="02020603050405020304" pitchFamily="18" charset="0"/>
              </a:rPr>
              <a:t>ij</a:t>
            </a:r>
            <a:r>
              <a:rPr lang="en-US" sz="2800" dirty="0">
                <a:ea typeface="Times New Roman" panose="02020603050405020304" pitchFamily="18" charset="0"/>
                <a:cs typeface="Times New Roman" panose="02020603050405020304" pitchFamily="18" charset="0"/>
              </a:rPr>
              <a:t> - </a:t>
            </a:r>
            <a:r>
              <a:rPr lang="en-US" sz="2800" dirty="0" err="1">
                <a:ea typeface="Times New Roman" panose="02020603050405020304" pitchFamily="18" charset="0"/>
                <a:cs typeface="Times New Roman" panose="02020603050405020304" pitchFamily="18" charset="0"/>
              </a:rPr>
              <a:t>turli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strategiyalarga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javob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beruvchi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turli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tashqi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sharoitlar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hisoblangan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foydalar</a:t>
            </a:r>
            <a:r>
              <a:rPr lang="en-US" sz="2800" dirty="0">
                <a:ea typeface="Times New Roman" panose="02020603050405020304" pitchFamily="18" charset="0"/>
                <a:cs typeface="Times New Roman" panose="02020603050405020304" pitchFamily="18" charset="0"/>
              </a:rPr>
              <a:t>; </a:t>
            </a:r>
            <a:endParaRPr lang="en-US" sz="2800" dirty="0" smtClean="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822349953"/>
              </p:ext>
            </p:extLst>
          </p:nvPr>
        </p:nvGraphicFramePr>
        <p:xfrm>
          <a:off x="4067174" y="3138283"/>
          <a:ext cx="3324869" cy="947941"/>
        </p:xfrm>
        <a:graphic>
          <a:graphicData uri="http://schemas.openxmlformats.org/presentationml/2006/ole">
            <mc:AlternateContent xmlns:mc="http://schemas.openxmlformats.org/markup-compatibility/2006">
              <mc:Choice xmlns:v="urn:schemas-microsoft-com:vml" Requires="v">
                <p:oleObj spid="_x0000_s65545" name="Уравнение" r:id="rId3" imgW="1333500" imgH="381000" progId="Equation.3">
                  <p:embed/>
                </p:oleObj>
              </mc:Choice>
              <mc:Fallback>
                <p:oleObj name="Уравнение" r:id="rId3" imgW="1333500" imgH="3810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7174" y="3138283"/>
                        <a:ext cx="3324869" cy="947941"/>
                      </a:xfrm>
                      <a:prstGeom prst="rect">
                        <a:avLst/>
                      </a:prstGeom>
                      <a:noFill/>
                    </p:spPr>
                  </p:pic>
                </p:oleObj>
              </mc:Fallback>
            </mc:AlternateContent>
          </a:graphicData>
        </a:graphic>
      </p:graphicFrame>
    </p:spTree>
    <p:extLst>
      <p:ext uri="{BB962C8B-B14F-4D97-AF65-F5344CB8AC3E}">
        <p14:creationId xmlns:p14="http://schemas.microsoft.com/office/powerpoint/2010/main" val="23479531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657224" y="690086"/>
            <a:ext cx="10410825" cy="4832092"/>
          </a:xfrm>
          <a:prstGeom prst="rect">
            <a:avLst/>
          </a:prstGeom>
        </p:spPr>
        <p:txBody>
          <a:bodyPr wrap="square">
            <a:spAutoFit/>
          </a:bodyPr>
          <a:lstStyle/>
          <a:p>
            <a:pPr indent="447675" algn="just"/>
            <a:r>
              <a:rPr lang="en-US" sz="2800" dirty="0" smtClean="0"/>
              <a:t>KO’RSATILGAN USULNING QO’LLANISHINI MISOLDA NAMOYISH QILAMIZ. TO’RTTA MUMKIN BO’LGAN STRATEGIYA UCHUN TURLI TASHQI SHAROITLARDA FOYDA QIYMATLARI HISOBLANDI DEB OLAMIZ (5-JADVALGA QARANG). VALD USULINI QO’LLAB OPTIMAL STRATEGIYA ANIQLASH TALAB QILINADI.</a:t>
            </a:r>
          </a:p>
          <a:p>
            <a:pPr indent="447675" algn="just"/>
            <a:r>
              <a:rPr lang="en-US" sz="2800" dirty="0" smtClean="0">
                <a:ea typeface="Times New Roman" panose="02020603050405020304" pitchFamily="18" charset="0"/>
              </a:rPr>
              <a:t>5-JADVALNING OXIRGI USTUNIDA JOYLASHGAN QIYMATLARGA QARAB KO’RAMIZKI, MINIMAL FOYDALARNING ENG KATTA QIYMATI 0,25 X</a:t>
            </a:r>
            <a:r>
              <a:rPr lang="en-US" sz="2800" baseline="-25000" dirty="0" smtClean="0">
                <a:ea typeface="Times New Roman" panose="02020603050405020304" pitchFamily="18" charset="0"/>
              </a:rPr>
              <a:t>3</a:t>
            </a:r>
            <a:r>
              <a:rPr lang="en-US" sz="2800" dirty="0" smtClean="0">
                <a:ea typeface="Times New Roman" panose="02020603050405020304" pitchFamily="18" charset="0"/>
              </a:rPr>
              <a:t> STRATEGIYAGA TO’ЂRI KELADI. BU ESA KO’RILAYOTGAN MASALA UCHUN, VALD USULIGA MUVOFIQ, X</a:t>
            </a:r>
            <a:r>
              <a:rPr lang="en-US" sz="2800" baseline="-25000" dirty="0" smtClean="0">
                <a:ea typeface="Times New Roman" panose="02020603050405020304" pitchFamily="18" charset="0"/>
              </a:rPr>
              <a:t>3</a:t>
            </a:r>
            <a:r>
              <a:rPr lang="en-US" sz="2800" dirty="0" smtClean="0">
                <a:ea typeface="Times New Roman" panose="02020603050405020304" pitchFamily="18" charset="0"/>
              </a:rPr>
              <a:t> STRATEGIYA OPTIMAL EKANLIGINI BILDIRADI. VALD USULINI O’TA UMIDSIZLIK USULI DEB ATASHADI, CHUNKI BU USULGA MUVOFIQ "DOIMO ENG YOMON XOLGA MO’LJALLASH KERAK"</a:t>
            </a:r>
            <a:endParaRPr lang="ru-RU" sz="2800" dirty="0"/>
          </a:p>
        </p:txBody>
      </p:sp>
    </p:spTree>
    <p:extLst>
      <p:ext uri="{BB962C8B-B14F-4D97-AF65-F5344CB8AC3E}">
        <p14:creationId xmlns:p14="http://schemas.microsoft.com/office/powerpoint/2010/main" val="38596077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3" name="Таблица 2"/>
          <p:cNvGraphicFramePr>
            <a:graphicFrameLocks noGrp="1"/>
          </p:cNvGraphicFramePr>
          <p:nvPr>
            <p:extLst>
              <p:ext uri="{D42A27DB-BD31-4B8C-83A1-F6EECF244321}">
                <p14:modId xmlns:p14="http://schemas.microsoft.com/office/powerpoint/2010/main" val="2453540814"/>
              </p:ext>
            </p:extLst>
          </p:nvPr>
        </p:nvGraphicFramePr>
        <p:xfrm>
          <a:off x="704850" y="1458277"/>
          <a:ext cx="10396539" cy="3566160"/>
        </p:xfrm>
        <a:graphic>
          <a:graphicData uri="http://schemas.openxmlformats.org/drawingml/2006/table">
            <a:tbl>
              <a:tblPr/>
              <a:tblGrid>
                <a:gridCol w="2245652"/>
                <a:gridCol w="2085546"/>
                <a:gridCol w="2085546"/>
                <a:gridCol w="2054356"/>
                <a:gridCol w="1925439"/>
              </a:tblGrid>
              <a:tr h="320040">
                <a:tc rowSpan="3">
                  <a:txBody>
                    <a:bodyPr/>
                    <a:lstStyle/>
                    <a:p>
                      <a:pPr indent="-5080" algn="ctr">
                        <a:lnSpc>
                          <a:spcPct val="100000"/>
                        </a:lnSpc>
                        <a:spcAft>
                          <a:spcPts val="0"/>
                        </a:spcAft>
                      </a:pPr>
                      <a:r>
                        <a:rPr lang="en-US" sz="2600" dirty="0" err="1">
                          <a:effectLst/>
                          <a:latin typeface="+mn-lt"/>
                          <a:ea typeface="Times New Roman" panose="02020603050405020304" pitchFamily="18" charset="0"/>
                          <a:cs typeface="Times New Roman" panose="02020603050405020304" pitchFamily="18" charset="0"/>
                        </a:rPr>
                        <a:t>Strategiyalar</a:t>
                      </a:r>
                      <a:r>
                        <a:rPr lang="en-US" sz="2600" dirty="0">
                          <a:effectLst/>
                          <a:latin typeface="+mn-lt"/>
                          <a:ea typeface="Times New Roman" panose="02020603050405020304" pitchFamily="18" charset="0"/>
                          <a:cs typeface="Times New Roman" panose="02020603050405020304" pitchFamily="18" charset="0"/>
                        </a:rPr>
                        <a:t>, </a:t>
                      </a:r>
                      <a:r>
                        <a:rPr lang="en-US" sz="2600" dirty="0" err="1">
                          <a:effectLst/>
                          <a:latin typeface="+mn-lt"/>
                          <a:ea typeface="Times New Roman" panose="02020603050405020304" pitchFamily="18" charset="0"/>
                          <a:cs typeface="Times New Roman" panose="02020603050405020304" pitchFamily="18" charset="0"/>
                        </a:rPr>
                        <a:t>yechimlar</a:t>
                      </a:r>
                      <a:r>
                        <a:rPr lang="en-US" sz="2600" dirty="0">
                          <a:effectLst/>
                          <a:latin typeface="+mn-lt"/>
                          <a:ea typeface="Times New Roman" panose="02020603050405020304" pitchFamily="18" charset="0"/>
                          <a:cs typeface="Times New Roman" panose="02020603050405020304" pitchFamily="18" charset="0"/>
                        </a:rPr>
                        <a:t>, </a:t>
                      </a:r>
                      <a:r>
                        <a:rPr lang="en-US" sz="2600" dirty="0" err="1">
                          <a:effectLst/>
                          <a:latin typeface="+mn-lt"/>
                          <a:ea typeface="Times New Roman" panose="02020603050405020304" pitchFamily="18" charset="0"/>
                          <a:cs typeface="Times New Roman" panose="02020603050405020304" pitchFamily="18" charset="0"/>
                        </a:rPr>
                        <a:t>alternativlar</a:t>
                      </a:r>
                      <a:r>
                        <a:rPr lang="en-US" sz="2600" dirty="0">
                          <a:effectLst/>
                          <a:latin typeface="+mn-lt"/>
                          <a:ea typeface="Times New Roman" panose="02020603050405020304" pitchFamily="18" charset="0"/>
                          <a:cs typeface="Times New Roman" panose="02020603050405020304" pitchFamily="18" charset="0"/>
                        </a:rPr>
                        <a:t>, </a:t>
                      </a:r>
                      <a:r>
                        <a:rPr lang="en-US" sz="2600" dirty="0" err="1">
                          <a:effectLst/>
                          <a:latin typeface="+mn-lt"/>
                          <a:ea typeface="Times New Roman" panose="02020603050405020304" pitchFamily="18" charset="0"/>
                          <a:cs typeface="Times New Roman" panose="02020603050405020304" pitchFamily="18" charset="0"/>
                        </a:rPr>
                        <a:t>maxsulot</a:t>
                      </a:r>
                      <a:r>
                        <a:rPr lang="en-US" sz="2600" dirty="0">
                          <a:effectLst/>
                          <a:latin typeface="+mn-lt"/>
                          <a:ea typeface="Times New Roman" panose="02020603050405020304" pitchFamily="18" charset="0"/>
                          <a:cs typeface="Times New Roman" panose="02020603050405020304" pitchFamily="18" charset="0"/>
                        </a:rPr>
                        <a:t> </a:t>
                      </a:r>
                      <a:r>
                        <a:rPr lang="en-US" sz="2600" dirty="0" err="1">
                          <a:effectLst/>
                          <a:latin typeface="+mn-lt"/>
                          <a:ea typeface="Times New Roman" panose="02020603050405020304" pitchFamily="18" charset="0"/>
                          <a:cs typeface="Times New Roman" panose="02020603050405020304" pitchFamily="18" charset="0"/>
                        </a:rPr>
                        <a:t>turlari</a:t>
                      </a:r>
                      <a:endParaRPr lang="ru-RU" sz="26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indent="-5080"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Tashqi sharoitlar va har bir strategiya uchun ularga javob beruvchi foyda qiymatlari</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rowSpan="3">
                  <a:txBody>
                    <a:bodyPr/>
                    <a:lstStyle/>
                    <a:p>
                      <a:pPr indent="-5080"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 </a:t>
                      </a:r>
                      <a:endParaRPr lang="ru-RU" sz="2600">
                        <a:effectLst/>
                        <a:latin typeface="+mn-lt"/>
                        <a:ea typeface="Times New Roman" panose="02020603050405020304" pitchFamily="18" charset="0"/>
                        <a:cs typeface="Times New Roman" panose="02020603050405020304" pitchFamily="18" charset="0"/>
                      </a:endParaRPr>
                    </a:p>
                    <a:p>
                      <a:pPr indent="-5080"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 </a:t>
                      </a:r>
                      <a:endParaRPr lang="ru-RU" sz="2600">
                        <a:effectLst/>
                        <a:latin typeface="+mn-lt"/>
                        <a:ea typeface="Times New Roman" panose="02020603050405020304" pitchFamily="18" charset="0"/>
                        <a:cs typeface="Times New Roman" panose="02020603050405020304" pitchFamily="18" charset="0"/>
                      </a:endParaRPr>
                    </a:p>
                    <a:p>
                      <a:pPr indent="-5080"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 </a:t>
                      </a:r>
                      <a:endParaRPr lang="ru-RU" sz="2600">
                        <a:effectLst/>
                        <a:latin typeface="+mn-lt"/>
                        <a:ea typeface="Times New Roman" panose="02020603050405020304" pitchFamily="18" charset="0"/>
                        <a:cs typeface="Times New Roman" panose="02020603050405020304" pitchFamily="18" charset="0"/>
                      </a:endParaRPr>
                    </a:p>
                    <a:p>
                      <a:pPr indent="-5080"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M</a:t>
                      </a:r>
                      <a:r>
                        <a:rPr lang="en-US" sz="2600" baseline="-25000">
                          <a:effectLst/>
                          <a:latin typeface="+mn-lt"/>
                          <a:ea typeface="Times New Roman" panose="02020603050405020304" pitchFamily="18" charset="0"/>
                          <a:cs typeface="Times New Roman" panose="02020603050405020304" pitchFamily="18" charset="0"/>
                        </a:rPr>
                        <a:t>i</a:t>
                      </a:r>
                      <a:r>
                        <a:rPr lang="en-US" sz="2600">
                          <a:effectLst/>
                          <a:latin typeface="+mn-lt"/>
                          <a:ea typeface="Times New Roman" panose="02020603050405020304" pitchFamily="18" charset="0"/>
                          <a:cs typeface="Times New Roman" panose="02020603050405020304" pitchFamily="18" charset="0"/>
                        </a:rPr>
                        <a:t>[a</a:t>
                      </a:r>
                      <a:r>
                        <a:rPr lang="en-US" sz="2600" baseline="-25000">
                          <a:effectLst/>
                          <a:latin typeface="+mn-lt"/>
                          <a:ea typeface="Times New Roman" panose="02020603050405020304" pitchFamily="18" charset="0"/>
                          <a:cs typeface="Times New Roman" panose="02020603050405020304" pitchFamily="18" charset="0"/>
                        </a:rPr>
                        <a:t>ij</a:t>
                      </a:r>
                      <a:r>
                        <a:rPr lang="en-US" sz="2600">
                          <a:effectLst/>
                          <a:latin typeface="+mn-lt"/>
                          <a:ea typeface="Times New Roman" panose="02020603050405020304" pitchFamily="18" charset="0"/>
                          <a:cs typeface="Times New Roman" panose="02020603050405020304" pitchFamily="18" charset="0"/>
                        </a:rPr>
                        <a:t>]</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0040">
                <a:tc vMerge="1">
                  <a:txBody>
                    <a:bodyPr/>
                    <a:lstStyle/>
                    <a:p>
                      <a:endParaRPr lang="ru-RU"/>
                    </a:p>
                  </a:txBody>
                  <a:tcPr/>
                </a:tc>
                <a:tc>
                  <a:txBody>
                    <a:bodyPr/>
                    <a:lstStyle/>
                    <a:p>
                      <a:pPr indent="-5080"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Tuproq</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Qum</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Supes</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tr>
              <a:tr h="640080">
                <a:tc vMerge="1">
                  <a:txBody>
                    <a:bodyPr/>
                    <a:lstStyle/>
                    <a:p>
                      <a:endParaRPr lang="ru-RU"/>
                    </a:p>
                  </a:txBody>
                  <a:tcPr/>
                </a:tc>
                <a:tc>
                  <a:txBody>
                    <a:bodyPr/>
                    <a:lstStyle/>
                    <a:p>
                      <a:pPr indent="-5080"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Y</a:t>
                      </a:r>
                      <a:r>
                        <a:rPr lang="en-US" sz="2600" baseline="-25000">
                          <a:effectLst/>
                          <a:latin typeface="+mn-lt"/>
                          <a:ea typeface="Times New Roman" panose="02020603050405020304" pitchFamily="18" charset="0"/>
                          <a:cs typeface="Times New Roman" panose="02020603050405020304" pitchFamily="18" charset="0"/>
                        </a:rPr>
                        <a:t>1</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Y</a:t>
                      </a:r>
                      <a:r>
                        <a:rPr lang="en-US" sz="2600" baseline="-25000">
                          <a:effectLst/>
                          <a:latin typeface="+mn-lt"/>
                          <a:ea typeface="Times New Roman" panose="02020603050405020304" pitchFamily="18" charset="0"/>
                          <a:cs typeface="Times New Roman" panose="02020603050405020304" pitchFamily="18" charset="0"/>
                        </a:rPr>
                        <a:t>2</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Y</a:t>
                      </a:r>
                      <a:r>
                        <a:rPr lang="en-US" sz="2600" baseline="-25000">
                          <a:effectLst/>
                          <a:latin typeface="+mn-lt"/>
                          <a:ea typeface="Times New Roman" panose="02020603050405020304" pitchFamily="18" charset="0"/>
                          <a:cs typeface="Times New Roman" panose="02020603050405020304" pitchFamily="18" charset="0"/>
                        </a:rPr>
                        <a:t>3</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tr>
              <a:tr h="320040">
                <a:tc>
                  <a:txBody>
                    <a:bodyPr/>
                    <a:lstStyle/>
                    <a:p>
                      <a:pPr indent="-5080"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1</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A</a:t>
                      </a:r>
                      <a:r>
                        <a:rPr lang="en-US" sz="2600" baseline="-25000">
                          <a:effectLst/>
                          <a:latin typeface="+mn-lt"/>
                          <a:ea typeface="Times New Roman" panose="02020603050405020304" pitchFamily="18" charset="0"/>
                          <a:cs typeface="Times New Roman" panose="02020603050405020304" pitchFamily="18" charset="0"/>
                        </a:rPr>
                        <a:t>11</a:t>
                      </a:r>
                      <a:r>
                        <a:rPr lang="en-US" sz="2600">
                          <a:effectLst/>
                          <a:latin typeface="+mn-lt"/>
                          <a:ea typeface="Times New Roman" panose="02020603050405020304" pitchFamily="18" charset="0"/>
                          <a:cs typeface="Times New Roman" panose="02020603050405020304" pitchFamily="18" charset="0"/>
                        </a:rPr>
                        <a:t>=0,20</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A</a:t>
                      </a:r>
                      <a:r>
                        <a:rPr lang="en-US" sz="2600" baseline="-25000">
                          <a:effectLst/>
                          <a:latin typeface="+mn-lt"/>
                          <a:ea typeface="Times New Roman" panose="02020603050405020304" pitchFamily="18" charset="0"/>
                          <a:cs typeface="Times New Roman" panose="02020603050405020304" pitchFamily="18" charset="0"/>
                        </a:rPr>
                        <a:t>12</a:t>
                      </a:r>
                      <a:r>
                        <a:rPr lang="en-US" sz="2600">
                          <a:effectLst/>
                          <a:latin typeface="+mn-lt"/>
                          <a:ea typeface="Times New Roman" panose="02020603050405020304" pitchFamily="18" charset="0"/>
                          <a:cs typeface="Times New Roman" panose="02020603050405020304" pitchFamily="18" charset="0"/>
                        </a:rPr>
                        <a:t>=0,30</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A</a:t>
                      </a:r>
                      <a:r>
                        <a:rPr lang="en-US" sz="2600" baseline="-25000">
                          <a:effectLst/>
                          <a:latin typeface="+mn-lt"/>
                          <a:ea typeface="Times New Roman" panose="02020603050405020304" pitchFamily="18" charset="0"/>
                          <a:cs typeface="Times New Roman" panose="02020603050405020304" pitchFamily="18" charset="0"/>
                        </a:rPr>
                        <a:t>13</a:t>
                      </a:r>
                      <a:r>
                        <a:rPr lang="en-US" sz="2600">
                          <a:effectLst/>
                          <a:latin typeface="+mn-lt"/>
                          <a:ea typeface="Times New Roman" panose="02020603050405020304" pitchFamily="18" charset="0"/>
                          <a:cs typeface="Times New Roman" panose="02020603050405020304" pitchFamily="18" charset="0"/>
                        </a:rPr>
                        <a:t>=0,15</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A</a:t>
                      </a:r>
                      <a:r>
                        <a:rPr lang="en-US" sz="2600" baseline="-25000">
                          <a:effectLst/>
                          <a:latin typeface="+mn-lt"/>
                          <a:ea typeface="Times New Roman" panose="02020603050405020304" pitchFamily="18" charset="0"/>
                          <a:cs typeface="Times New Roman" panose="02020603050405020304" pitchFamily="18" charset="0"/>
                        </a:rPr>
                        <a:t>1</a:t>
                      </a:r>
                      <a:r>
                        <a:rPr lang="en-US" sz="2600">
                          <a:effectLst/>
                          <a:latin typeface="+mn-lt"/>
                          <a:ea typeface="Times New Roman" panose="02020603050405020304" pitchFamily="18" charset="0"/>
                          <a:cs typeface="Times New Roman" panose="02020603050405020304" pitchFamily="18" charset="0"/>
                        </a:rPr>
                        <a:t>=0,15</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0040">
                <a:tc>
                  <a:txBody>
                    <a:bodyPr/>
                    <a:lstStyle/>
                    <a:p>
                      <a:pPr indent="-5080"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2</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A</a:t>
                      </a:r>
                      <a:r>
                        <a:rPr lang="en-US" sz="2600" baseline="-25000">
                          <a:effectLst/>
                          <a:latin typeface="+mn-lt"/>
                          <a:ea typeface="Times New Roman" panose="02020603050405020304" pitchFamily="18" charset="0"/>
                          <a:cs typeface="Times New Roman" panose="02020603050405020304" pitchFamily="18" charset="0"/>
                        </a:rPr>
                        <a:t>21</a:t>
                      </a:r>
                      <a:r>
                        <a:rPr lang="en-US" sz="2600">
                          <a:effectLst/>
                          <a:latin typeface="+mn-lt"/>
                          <a:ea typeface="Times New Roman" panose="02020603050405020304" pitchFamily="18" charset="0"/>
                          <a:cs typeface="Times New Roman" panose="02020603050405020304" pitchFamily="18" charset="0"/>
                        </a:rPr>
                        <a:t>=0,75</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A</a:t>
                      </a:r>
                      <a:r>
                        <a:rPr lang="en-US" sz="2600" baseline="-25000">
                          <a:effectLst/>
                          <a:latin typeface="+mn-lt"/>
                          <a:ea typeface="Times New Roman" panose="02020603050405020304" pitchFamily="18" charset="0"/>
                          <a:cs typeface="Times New Roman" panose="02020603050405020304" pitchFamily="18" charset="0"/>
                        </a:rPr>
                        <a:t>22</a:t>
                      </a:r>
                      <a:r>
                        <a:rPr lang="en-US" sz="2600">
                          <a:effectLst/>
                          <a:latin typeface="+mn-lt"/>
                          <a:ea typeface="Times New Roman" panose="02020603050405020304" pitchFamily="18" charset="0"/>
                          <a:cs typeface="Times New Roman" panose="02020603050405020304" pitchFamily="18" charset="0"/>
                        </a:rPr>
                        <a:t>=0,20</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A</a:t>
                      </a:r>
                      <a:r>
                        <a:rPr lang="en-US" sz="2600" baseline="-25000">
                          <a:effectLst/>
                          <a:latin typeface="+mn-lt"/>
                          <a:ea typeface="Times New Roman" panose="02020603050405020304" pitchFamily="18" charset="0"/>
                          <a:cs typeface="Times New Roman" panose="02020603050405020304" pitchFamily="18" charset="0"/>
                        </a:rPr>
                        <a:t>23</a:t>
                      </a:r>
                      <a:r>
                        <a:rPr lang="en-US" sz="2600">
                          <a:effectLst/>
                          <a:latin typeface="+mn-lt"/>
                          <a:ea typeface="Times New Roman" panose="02020603050405020304" pitchFamily="18" charset="0"/>
                          <a:cs typeface="Times New Roman" panose="02020603050405020304" pitchFamily="18" charset="0"/>
                        </a:rPr>
                        <a:t>=0,35</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A</a:t>
                      </a:r>
                      <a:r>
                        <a:rPr lang="en-US" sz="2600" baseline="-25000">
                          <a:effectLst/>
                          <a:latin typeface="+mn-lt"/>
                          <a:ea typeface="Times New Roman" panose="02020603050405020304" pitchFamily="18" charset="0"/>
                          <a:cs typeface="Times New Roman" panose="02020603050405020304" pitchFamily="18" charset="0"/>
                        </a:rPr>
                        <a:t>2</a:t>
                      </a:r>
                      <a:r>
                        <a:rPr lang="en-US" sz="2600">
                          <a:effectLst/>
                          <a:latin typeface="+mn-lt"/>
                          <a:ea typeface="Times New Roman" panose="02020603050405020304" pitchFamily="18" charset="0"/>
                          <a:cs typeface="Times New Roman" panose="02020603050405020304" pitchFamily="18" charset="0"/>
                        </a:rPr>
                        <a:t>=0,20</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0040">
                <a:tc>
                  <a:txBody>
                    <a:bodyPr/>
                    <a:lstStyle/>
                    <a:p>
                      <a:pPr indent="-5080"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3</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A</a:t>
                      </a:r>
                      <a:r>
                        <a:rPr lang="en-US" sz="2600" baseline="-25000">
                          <a:effectLst/>
                          <a:latin typeface="+mn-lt"/>
                          <a:ea typeface="Times New Roman" panose="02020603050405020304" pitchFamily="18" charset="0"/>
                          <a:cs typeface="Times New Roman" panose="02020603050405020304" pitchFamily="18" charset="0"/>
                        </a:rPr>
                        <a:t>31</a:t>
                      </a:r>
                      <a:r>
                        <a:rPr lang="en-US" sz="2600">
                          <a:effectLst/>
                          <a:latin typeface="+mn-lt"/>
                          <a:ea typeface="Times New Roman" panose="02020603050405020304" pitchFamily="18" charset="0"/>
                          <a:cs typeface="Times New Roman" panose="02020603050405020304" pitchFamily="18" charset="0"/>
                        </a:rPr>
                        <a:t>=0,25</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A</a:t>
                      </a:r>
                      <a:r>
                        <a:rPr lang="en-US" sz="2600" baseline="-25000">
                          <a:effectLst/>
                          <a:latin typeface="+mn-lt"/>
                          <a:ea typeface="Times New Roman" panose="02020603050405020304" pitchFamily="18" charset="0"/>
                          <a:cs typeface="Times New Roman" panose="02020603050405020304" pitchFamily="18" charset="0"/>
                        </a:rPr>
                        <a:t>32</a:t>
                      </a:r>
                      <a:r>
                        <a:rPr lang="en-US" sz="2600">
                          <a:effectLst/>
                          <a:latin typeface="+mn-lt"/>
                          <a:ea typeface="Times New Roman" panose="02020603050405020304" pitchFamily="18" charset="0"/>
                          <a:cs typeface="Times New Roman" panose="02020603050405020304" pitchFamily="18" charset="0"/>
                        </a:rPr>
                        <a:t>=0,80</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A</a:t>
                      </a:r>
                      <a:r>
                        <a:rPr lang="en-US" sz="2600" baseline="-25000">
                          <a:effectLst/>
                          <a:latin typeface="+mn-lt"/>
                          <a:ea typeface="Times New Roman" panose="02020603050405020304" pitchFamily="18" charset="0"/>
                          <a:cs typeface="Times New Roman" panose="02020603050405020304" pitchFamily="18" charset="0"/>
                        </a:rPr>
                        <a:t>33</a:t>
                      </a:r>
                      <a:r>
                        <a:rPr lang="en-US" sz="2600">
                          <a:effectLst/>
                          <a:latin typeface="+mn-lt"/>
                          <a:ea typeface="Times New Roman" panose="02020603050405020304" pitchFamily="18" charset="0"/>
                          <a:cs typeface="Times New Roman" panose="02020603050405020304" pitchFamily="18" charset="0"/>
                        </a:rPr>
                        <a:t>=0,75</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A</a:t>
                      </a:r>
                      <a:r>
                        <a:rPr lang="en-US" sz="2600" baseline="-25000">
                          <a:effectLst/>
                          <a:latin typeface="+mn-lt"/>
                          <a:ea typeface="Times New Roman" panose="02020603050405020304" pitchFamily="18" charset="0"/>
                          <a:cs typeface="Times New Roman" panose="02020603050405020304" pitchFamily="18" charset="0"/>
                        </a:rPr>
                        <a:t>3</a:t>
                      </a:r>
                      <a:r>
                        <a:rPr lang="en-US" sz="2600">
                          <a:effectLst/>
                          <a:latin typeface="+mn-lt"/>
                          <a:ea typeface="Times New Roman" panose="02020603050405020304" pitchFamily="18" charset="0"/>
                          <a:cs typeface="Times New Roman" panose="02020603050405020304" pitchFamily="18" charset="0"/>
                        </a:rPr>
                        <a:t>=0,25</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0040">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X</a:t>
                      </a:r>
                      <a:r>
                        <a:rPr lang="en-US" sz="2600" baseline="-25000">
                          <a:effectLst/>
                          <a:latin typeface="+mn-lt"/>
                          <a:ea typeface="Times New Roman" panose="02020603050405020304" pitchFamily="18" charset="0"/>
                          <a:cs typeface="Times New Roman" panose="02020603050405020304" pitchFamily="18" charset="0"/>
                        </a:rPr>
                        <a:t>4</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A</a:t>
                      </a:r>
                      <a:r>
                        <a:rPr lang="en-US" sz="2600" baseline="-25000">
                          <a:effectLst/>
                          <a:latin typeface="+mn-lt"/>
                          <a:ea typeface="Times New Roman" panose="02020603050405020304" pitchFamily="18" charset="0"/>
                          <a:cs typeface="Times New Roman" panose="02020603050405020304" pitchFamily="18" charset="0"/>
                        </a:rPr>
                        <a:t>41</a:t>
                      </a:r>
                      <a:r>
                        <a:rPr lang="en-US" sz="2600">
                          <a:effectLst/>
                          <a:latin typeface="+mn-lt"/>
                          <a:ea typeface="Times New Roman" panose="02020603050405020304" pitchFamily="18" charset="0"/>
                          <a:cs typeface="Times New Roman" panose="02020603050405020304" pitchFamily="18" charset="0"/>
                        </a:rPr>
                        <a:t>=0,85</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A</a:t>
                      </a:r>
                      <a:r>
                        <a:rPr lang="en-US" sz="2600" baseline="-25000">
                          <a:effectLst/>
                          <a:latin typeface="+mn-lt"/>
                          <a:ea typeface="Times New Roman" panose="02020603050405020304" pitchFamily="18" charset="0"/>
                          <a:cs typeface="Times New Roman" panose="02020603050405020304" pitchFamily="18" charset="0"/>
                        </a:rPr>
                        <a:t>42</a:t>
                      </a:r>
                      <a:r>
                        <a:rPr lang="en-US" sz="2600">
                          <a:effectLst/>
                          <a:latin typeface="+mn-lt"/>
                          <a:ea typeface="Times New Roman" panose="02020603050405020304" pitchFamily="18" charset="0"/>
                          <a:cs typeface="Times New Roman" panose="02020603050405020304" pitchFamily="18" charset="0"/>
                        </a:rPr>
                        <a:t>=0,05</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A</a:t>
                      </a:r>
                      <a:r>
                        <a:rPr lang="en-US" sz="2600" baseline="-25000">
                          <a:effectLst/>
                          <a:latin typeface="+mn-lt"/>
                          <a:ea typeface="Times New Roman" panose="02020603050405020304" pitchFamily="18" charset="0"/>
                          <a:cs typeface="Times New Roman" panose="02020603050405020304" pitchFamily="18" charset="0"/>
                        </a:rPr>
                        <a:t>43</a:t>
                      </a:r>
                      <a:r>
                        <a:rPr lang="en-US" sz="2600">
                          <a:effectLst/>
                          <a:latin typeface="+mn-lt"/>
                          <a:ea typeface="Times New Roman" panose="02020603050405020304" pitchFamily="18" charset="0"/>
                          <a:cs typeface="Times New Roman" panose="02020603050405020304" pitchFamily="18" charset="0"/>
                        </a:rPr>
                        <a:t>=0,45</a:t>
                      </a:r>
                      <a:endParaRPr lang="ru-RU" sz="26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600" dirty="0">
                          <a:effectLst/>
                          <a:latin typeface="+mn-lt"/>
                          <a:ea typeface="Times New Roman" panose="02020603050405020304" pitchFamily="18" charset="0"/>
                          <a:cs typeface="Times New Roman" panose="02020603050405020304" pitchFamily="18" charset="0"/>
                        </a:rPr>
                        <a:t>A</a:t>
                      </a:r>
                      <a:r>
                        <a:rPr lang="en-US" sz="2600" baseline="-25000" dirty="0">
                          <a:effectLst/>
                          <a:latin typeface="+mn-lt"/>
                          <a:ea typeface="Times New Roman" panose="02020603050405020304" pitchFamily="18" charset="0"/>
                          <a:cs typeface="Times New Roman" panose="02020603050405020304" pitchFamily="18" charset="0"/>
                        </a:rPr>
                        <a:t>4</a:t>
                      </a:r>
                      <a:r>
                        <a:rPr lang="en-US" sz="2600" dirty="0">
                          <a:effectLst/>
                          <a:latin typeface="+mn-lt"/>
                          <a:ea typeface="Times New Roman" panose="02020603050405020304" pitchFamily="18" charset="0"/>
                          <a:cs typeface="Times New Roman" panose="02020603050405020304" pitchFamily="18" charset="0"/>
                        </a:rPr>
                        <a:t>=0,05</a:t>
                      </a:r>
                      <a:endParaRPr lang="ru-RU" sz="26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Прямоугольник 3"/>
          <p:cNvSpPr/>
          <p:nvPr/>
        </p:nvSpPr>
        <p:spPr>
          <a:xfrm>
            <a:off x="1431850" y="701159"/>
            <a:ext cx="9461436" cy="523220"/>
          </a:xfrm>
          <a:prstGeom prst="rect">
            <a:avLst/>
          </a:prstGeom>
        </p:spPr>
        <p:txBody>
          <a:bodyPr wrap="none">
            <a:spAutoFit/>
          </a:bodyPr>
          <a:lstStyle/>
          <a:p>
            <a:r>
              <a:rPr lang="en-US" sz="2800" dirty="0" smtClean="0"/>
              <a:t>5-JADVAL. VALD USULI BO’YICHA OPTIMAL  STRATEGIYANI ANIQLASH.</a:t>
            </a:r>
            <a:endParaRPr lang="ru-RU" sz="2800" dirty="0"/>
          </a:p>
        </p:txBody>
      </p:sp>
    </p:spTree>
    <p:extLst>
      <p:ext uri="{BB962C8B-B14F-4D97-AF65-F5344CB8AC3E}">
        <p14:creationId xmlns:p14="http://schemas.microsoft.com/office/powerpoint/2010/main" val="21445735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66667" y="555330"/>
            <a:ext cx="10839542" cy="911520"/>
          </a:xfrm>
        </p:spPr>
        <p:txBody>
          <a:bodyPr>
            <a:noAutofit/>
          </a:bodyPr>
          <a:lstStyle/>
          <a:p>
            <a:pPr algn="ctr"/>
            <a:r>
              <a:rPr lang="en-US" sz="3600" dirty="0" smtClean="0"/>
              <a:t>5</a:t>
            </a:r>
            <a:r>
              <a:rPr lang="en-US" sz="3600" dirty="0"/>
              <a:t>.	SEVIJNING MINIMAKS TAVAKKAL METODI</a:t>
            </a:r>
            <a:endParaRPr lang="ru-RU" sz="3600" dirty="0"/>
          </a:p>
        </p:txBody>
      </p:sp>
      <p:sp>
        <p:nvSpPr>
          <p:cNvPr id="3" name="Объект 2"/>
          <p:cNvSpPr>
            <a:spLocks noGrp="1"/>
          </p:cNvSpPr>
          <p:nvPr>
            <p:ph sz="quarter" idx="13"/>
          </p:nvPr>
        </p:nvSpPr>
        <p:spPr>
          <a:xfrm>
            <a:off x="628650" y="1095375"/>
            <a:ext cx="10577559" cy="4610100"/>
          </a:xfrm>
        </p:spPr>
        <p:txBody>
          <a:bodyPr>
            <a:noAutofit/>
          </a:bodyPr>
          <a:lstStyle/>
          <a:p>
            <a:pPr indent="485775" algn="just">
              <a:lnSpc>
                <a:spcPct val="100000"/>
              </a:lnSpc>
              <a:spcAft>
                <a:spcPts val="0"/>
              </a:spcAft>
              <a:buNone/>
            </a:pPr>
            <a:r>
              <a:rPr lang="en-US" sz="2800" dirty="0" err="1">
                <a:ea typeface="Times New Roman" panose="02020603050405020304" pitchFamily="18" charset="0"/>
                <a:cs typeface="Times New Roman" panose="02020603050405020304" pitchFamily="18" charset="0"/>
              </a:rPr>
              <a:t>Sevijning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usuli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Valdning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usuliga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o’xshash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farqi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shundaki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statistik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jadvalda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samaradorlik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mezonining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tavakkallik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kattaligida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ifodalanadi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Foydaning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kattaligini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tavakkallik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qayta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hisoblash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yuqorida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keltirilgan</a:t>
            </a:r>
            <a:r>
              <a:rPr lang="en-US" sz="2800" dirty="0">
                <a:ea typeface="Times New Roman" panose="02020603050405020304" pitchFamily="18" charset="0"/>
                <a:cs typeface="Times New Roman" panose="02020603050405020304" pitchFamily="18" charset="0"/>
              </a:rPr>
              <a:t> (E) formula </a:t>
            </a:r>
            <a:r>
              <a:rPr lang="en-US" sz="2800" dirty="0" err="1">
                <a:ea typeface="Times New Roman" panose="02020603050405020304" pitchFamily="18" charset="0"/>
                <a:cs typeface="Times New Roman" panose="02020603050405020304" pitchFamily="18" charset="0"/>
              </a:rPr>
              <a:t>yordamida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amalga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oshiriladi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Masalan</a:t>
            </a:r>
            <a:r>
              <a:rPr lang="en-US" sz="2800" dirty="0">
                <a:ea typeface="Times New Roman" panose="02020603050405020304" pitchFamily="18" charset="0"/>
                <a:cs typeface="Times New Roman" panose="02020603050405020304" pitchFamily="18" charset="0"/>
              </a:rPr>
              <a:t> 5-jadvalda </a:t>
            </a:r>
            <a:r>
              <a:rPr lang="en-US" sz="2800" dirty="0" err="1">
                <a:ea typeface="Times New Roman" panose="02020603050405020304" pitchFamily="18" charset="0"/>
                <a:cs typeface="Times New Roman" panose="02020603050405020304" pitchFamily="18" charset="0"/>
              </a:rPr>
              <a:t>ko’rsatilgan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sharoitlar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bo’lamiz</a:t>
            </a:r>
            <a:endParaRPr lang="ru-RU" sz="2800" dirty="0">
              <a:ea typeface="Times New Roman" panose="02020603050405020304" pitchFamily="18" charset="0"/>
              <a:cs typeface="Times New Roman" panose="02020603050405020304" pitchFamily="18" charset="0"/>
            </a:endParaRPr>
          </a:p>
          <a:p>
            <a:pPr indent="485775" algn="just">
              <a:lnSpc>
                <a:spcPct val="100000"/>
              </a:lnSpc>
              <a:spcAft>
                <a:spcPts val="0"/>
              </a:spcAft>
              <a:buNone/>
            </a:pPr>
            <a:r>
              <a:rPr lang="en-US" sz="2800" dirty="0">
                <a:ea typeface="Times New Roman" panose="02020603050405020304" pitchFamily="18" charset="0"/>
                <a:cs typeface="Times New Roman" panose="02020603050405020304" pitchFamily="18" charset="0"/>
              </a:rPr>
              <a:t>X</a:t>
            </a:r>
            <a:r>
              <a:rPr lang="en-US" sz="2800" baseline="-25000" dirty="0">
                <a:ea typeface="Times New Roman" panose="02020603050405020304" pitchFamily="18" charset="0"/>
                <a:cs typeface="Times New Roman" panose="02020603050405020304" pitchFamily="18" charset="0"/>
              </a:rPr>
              <a:t>11</a:t>
            </a:r>
            <a:r>
              <a:rPr lang="en-US" sz="2800" dirty="0">
                <a:ea typeface="Times New Roman" panose="02020603050405020304" pitchFamily="18" charset="0"/>
                <a:cs typeface="Times New Roman" panose="02020603050405020304" pitchFamily="18" charset="0"/>
              </a:rPr>
              <a:t>=a</a:t>
            </a:r>
            <a:r>
              <a:rPr lang="en-US" sz="2800" baseline="-25000" dirty="0">
                <a:ea typeface="Times New Roman" panose="02020603050405020304" pitchFamily="18" charset="0"/>
                <a:cs typeface="Times New Roman" panose="02020603050405020304" pitchFamily="18" charset="0"/>
              </a:rPr>
              <a:t>max</a:t>
            </a:r>
            <a:r>
              <a:rPr lang="en-US" sz="2800" dirty="0">
                <a:ea typeface="Times New Roman" panose="02020603050405020304" pitchFamily="18" charset="0"/>
                <a:cs typeface="Times New Roman" panose="02020603050405020304" pitchFamily="18" charset="0"/>
              </a:rPr>
              <a:t>-a</a:t>
            </a:r>
            <a:r>
              <a:rPr lang="en-US" sz="2800" baseline="-25000" dirty="0">
                <a:ea typeface="Times New Roman" panose="02020603050405020304" pitchFamily="18" charset="0"/>
                <a:cs typeface="Times New Roman" panose="02020603050405020304" pitchFamily="18" charset="0"/>
              </a:rPr>
              <a:t>11</a:t>
            </a:r>
            <a:r>
              <a:rPr lang="en-US" sz="2800" dirty="0">
                <a:ea typeface="Times New Roman" panose="02020603050405020304" pitchFamily="18" charset="0"/>
                <a:cs typeface="Times New Roman" panose="02020603050405020304" pitchFamily="18" charset="0"/>
              </a:rPr>
              <a:t>= 0,85-0,20=0,65;</a:t>
            </a:r>
            <a:endParaRPr lang="ru-RU" sz="2800" dirty="0">
              <a:ea typeface="Times New Roman" panose="02020603050405020304" pitchFamily="18" charset="0"/>
              <a:cs typeface="Times New Roman" panose="02020603050405020304" pitchFamily="18" charset="0"/>
            </a:endParaRPr>
          </a:p>
          <a:p>
            <a:pPr indent="485775" algn="just">
              <a:lnSpc>
                <a:spcPct val="100000"/>
              </a:lnSpc>
              <a:spcAft>
                <a:spcPts val="0"/>
              </a:spcAft>
              <a:buNone/>
            </a:pPr>
            <a:r>
              <a:rPr lang="en-US" sz="2800" dirty="0">
                <a:ea typeface="Times New Roman" panose="02020603050405020304" pitchFamily="18" charset="0"/>
                <a:cs typeface="Times New Roman" panose="02020603050405020304" pitchFamily="18" charset="0"/>
              </a:rPr>
              <a:t>X</a:t>
            </a:r>
            <a:r>
              <a:rPr lang="en-US" sz="2800" baseline="-25000" dirty="0">
                <a:ea typeface="Times New Roman" panose="02020603050405020304" pitchFamily="18" charset="0"/>
                <a:cs typeface="Times New Roman" panose="02020603050405020304" pitchFamily="18" charset="0"/>
              </a:rPr>
              <a:t>12</a:t>
            </a:r>
            <a:r>
              <a:rPr lang="en-US" sz="2800" dirty="0">
                <a:ea typeface="Times New Roman" panose="02020603050405020304" pitchFamily="18" charset="0"/>
                <a:cs typeface="Times New Roman" panose="02020603050405020304" pitchFamily="18" charset="0"/>
              </a:rPr>
              <a:t>=a</a:t>
            </a:r>
            <a:r>
              <a:rPr lang="en-US" sz="2800" baseline="-25000" dirty="0">
                <a:ea typeface="Times New Roman" panose="02020603050405020304" pitchFamily="18" charset="0"/>
                <a:cs typeface="Times New Roman" panose="02020603050405020304" pitchFamily="18" charset="0"/>
              </a:rPr>
              <a:t>max</a:t>
            </a:r>
            <a:r>
              <a:rPr lang="en-US" sz="2800" dirty="0">
                <a:ea typeface="Times New Roman" panose="02020603050405020304" pitchFamily="18" charset="0"/>
                <a:cs typeface="Times New Roman" panose="02020603050405020304" pitchFamily="18" charset="0"/>
              </a:rPr>
              <a:t>-a</a:t>
            </a:r>
            <a:r>
              <a:rPr lang="en-US" sz="2800" baseline="-25000" dirty="0">
                <a:ea typeface="Times New Roman" panose="02020603050405020304" pitchFamily="18" charset="0"/>
                <a:cs typeface="Times New Roman" panose="02020603050405020304" pitchFamily="18" charset="0"/>
              </a:rPr>
              <a:t>12</a:t>
            </a:r>
            <a:r>
              <a:rPr lang="en-US" sz="2800" dirty="0">
                <a:ea typeface="Times New Roman" panose="02020603050405020304" pitchFamily="18" charset="0"/>
                <a:cs typeface="Times New Roman" panose="02020603050405020304" pitchFamily="18" charset="0"/>
              </a:rPr>
              <a:t>=0,85-0,30=0,50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xokazo</a:t>
            </a:r>
            <a:r>
              <a:rPr lang="en-US" sz="2800" dirty="0">
                <a:ea typeface="Times New Roman" panose="02020603050405020304" pitchFamily="18" charset="0"/>
                <a:cs typeface="Times New Roman" panose="02020603050405020304" pitchFamily="18" charset="0"/>
              </a:rPr>
              <a:t> </a:t>
            </a:r>
            <a:endParaRPr lang="ru-RU" sz="2800" dirty="0">
              <a:ea typeface="Times New Roman" panose="02020603050405020304" pitchFamily="18" charset="0"/>
              <a:cs typeface="Times New Roman" panose="02020603050405020304" pitchFamily="18" charset="0"/>
            </a:endParaRPr>
          </a:p>
          <a:p>
            <a:pPr marL="0" indent="0" algn="just">
              <a:lnSpc>
                <a:spcPct val="100000"/>
              </a:lnSpc>
              <a:spcBef>
                <a:spcPts val="0"/>
              </a:spcBef>
              <a:buNone/>
            </a:pPr>
            <a:endParaRPr lang="en-US" sz="2800" dirty="0" smtClean="0"/>
          </a:p>
        </p:txBody>
      </p:sp>
    </p:spTree>
    <p:extLst>
      <p:ext uri="{BB962C8B-B14F-4D97-AF65-F5344CB8AC3E}">
        <p14:creationId xmlns:p14="http://schemas.microsoft.com/office/powerpoint/2010/main" val="17266255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3" name="Таблица 2"/>
          <p:cNvGraphicFramePr>
            <a:graphicFrameLocks noGrp="1"/>
          </p:cNvGraphicFramePr>
          <p:nvPr>
            <p:extLst>
              <p:ext uri="{D42A27DB-BD31-4B8C-83A1-F6EECF244321}">
                <p14:modId xmlns:p14="http://schemas.microsoft.com/office/powerpoint/2010/main" val="491021157"/>
              </p:ext>
            </p:extLst>
          </p:nvPr>
        </p:nvGraphicFramePr>
        <p:xfrm>
          <a:off x="647700" y="1087337"/>
          <a:ext cx="10396539" cy="4053840"/>
        </p:xfrm>
        <a:graphic>
          <a:graphicData uri="http://schemas.openxmlformats.org/drawingml/2006/table">
            <a:tbl>
              <a:tblPr/>
              <a:tblGrid>
                <a:gridCol w="2297635"/>
                <a:gridCol w="2073070"/>
                <a:gridCol w="2073070"/>
                <a:gridCol w="2041880"/>
                <a:gridCol w="1910884"/>
              </a:tblGrid>
              <a:tr h="640080">
                <a:tc rowSpan="3">
                  <a:txBody>
                    <a:bodyPr/>
                    <a:lstStyle/>
                    <a:p>
                      <a:pPr indent="-5080" algn="just">
                        <a:lnSpc>
                          <a:spcPct val="100000"/>
                        </a:lnSpc>
                        <a:spcAft>
                          <a:spcPts val="0"/>
                        </a:spcAft>
                      </a:pPr>
                      <a:r>
                        <a:rPr lang="en-US" sz="2800" dirty="0" err="1" smtClean="0">
                          <a:effectLst/>
                          <a:latin typeface="+mn-lt"/>
                          <a:ea typeface="Times New Roman" panose="02020603050405020304" pitchFamily="18" charset="0"/>
                          <a:cs typeface="Times New Roman" panose="02020603050405020304" pitchFamily="18" charset="0"/>
                        </a:rPr>
                        <a:t>Strategiyalar</a:t>
                      </a:r>
                      <a:r>
                        <a:rPr lang="en-US" sz="2800" dirty="0">
                          <a:effectLst/>
                          <a:latin typeface="+mn-lt"/>
                          <a:ea typeface="Times New Roman" panose="02020603050405020304" pitchFamily="18" charset="0"/>
                          <a:cs typeface="Times New Roman" panose="02020603050405020304" pitchFamily="18" charset="0"/>
                        </a:rPr>
                        <a:t>, </a:t>
                      </a:r>
                      <a:r>
                        <a:rPr lang="en-US" sz="2800" dirty="0" err="1" smtClean="0">
                          <a:effectLst/>
                          <a:latin typeface="+mn-lt"/>
                          <a:ea typeface="Times New Roman" panose="02020603050405020304" pitchFamily="18" charset="0"/>
                          <a:cs typeface="Times New Roman" panose="02020603050405020304" pitchFamily="18" charset="0"/>
                        </a:rPr>
                        <a:t>yechimlar</a:t>
                      </a:r>
                      <a:r>
                        <a:rPr lang="en-US" sz="2800" dirty="0">
                          <a:effectLst/>
                          <a:latin typeface="+mn-lt"/>
                          <a:ea typeface="Times New Roman" panose="02020603050405020304" pitchFamily="18" charset="0"/>
                          <a:cs typeface="Times New Roman" panose="02020603050405020304" pitchFamily="18" charset="0"/>
                        </a:rPr>
                        <a:t>, </a:t>
                      </a:r>
                      <a:r>
                        <a:rPr lang="en-US" sz="2800" dirty="0" err="1" smtClean="0">
                          <a:effectLst/>
                          <a:latin typeface="+mn-lt"/>
                          <a:ea typeface="Times New Roman" panose="02020603050405020304" pitchFamily="18" charset="0"/>
                          <a:cs typeface="Times New Roman" panose="02020603050405020304" pitchFamily="18" charset="0"/>
                        </a:rPr>
                        <a:t>alternativlar</a:t>
                      </a:r>
                      <a:r>
                        <a:rPr lang="en-US" sz="2800" dirty="0">
                          <a:effectLst/>
                          <a:latin typeface="+mn-lt"/>
                          <a:ea typeface="Times New Roman" panose="02020603050405020304" pitchFamily="18" charset="0"/>
                          <a:cs typeface="Times New Roman" panose="02020603050405020304" pitchFamily="18" charset="0"/>
                        </a:rPr>
                        <a:t>, </a:t>
                      </a:r>
                      <a:r>
                        <a:rPr lang="en-US" sz="2800" dirty="0" err="1">
                          <a:effectLst/>
                          <a:latin typeface="+mn-lt"/>
                          <a:ea typeface="Times New Roman" panose="02020603050405020304" pitchFamily="18" charset="0"/>
                          <a:cs typeface="Times New Roman" panose="02020603050405020304" pitchFamily="18" charset="0"/>
                        </a:rPr>
                        <a:t>maxsulot</a:t>
                      </a:r>
                      <a:r>
                        <a:rPr lang="en-US" sz="2800" dirty="0">
                          <a:effectLst/>
                          <a:latin typeface="+mn-lt"/>
                          <a:ea typeface="Times New Roman" panose="02020603050405020304" pitchFamily="18" charset="0"/>
                          <a:cs typeface="Times New Roman" panose="02020603050405020304" pitchFamily="18" charset="0"/>
                        </a:rPr>
                        <a:t> </a:t>
                      </a:r>
                      <a:r>
                        <a:rPr lang="en-US" sz="2800" dirty="0" err="1">
                          <a:effectLst/>
                          <a:latin typeface="+mn-lt"/>
                          <a:ea typeface="Times New Roman" panose="02020603050405020304" pitchFamily="18" charset="0"/>
                          <a:cs typeface="Times New Roman" panose="02020603050405020304" pitchFamily="18" charset="0"/>
                        </a:rPr>
                        <a:t>turlari</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Tashqi sharoitlar va har bir strategiya uchun ularga javob beruvchi tavakkal qiymatlari</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rowSpan="3">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 </a:t>
                      </a:r>
                      <a:endParaRPr lang="ru-RU" sz="2800">
                        <a:effectLst/>
                        <a:latin typeface="+mn-lt"/>
                        <a:ea typeface="Times New Roman" panose="02020603050405020304" pitchFamily="18" charset="0"/>
                        <a:cs typeface="Times New Roman" panose="02020603050405020304" pitchFamily="18" charset="0"/>
                      </a:endParaRPr>
                    </a:p>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M</a:t>
                      </a:r>
                      <a:r>
                        <a:rPr lang="en-US" sz="2800" baseline="-25000">
                          <a:effectLst/>
                          <a:latin typeface="+mn-lt"/>
                          <a:ea typeface="Times New Roman" panose="02020603050405020304" pitchFamily="18" charset="0"/>
                          <a:cs typeface="Times New Roman" panose="02020603050405020304" pitchFamily="18" charset="0"/>
                        </a:rPr>
                        <a:t>i</a:t>
                      </a:r>
                      <a:r>
                        <a:rPr lang="en-US" sz="2800">
                          <a:effectLst/>
                          <a:latin typeface="+mn-lt"/>
                          <a:ea typeface="Times New Roman" panose="02020603050405020304" pitchFamily="18" charset="0"/>
                          <a:cs typeface="Times New Roman" panose="02020603050405020304" pitchFamily="18" charset="0"/>
                        </a:rPr>
                        <a:t>[a</a:t>
                      </a:r>
                      <a:r>
                        <a:rPr lang="en-US" sz="2800" baseline="-25000">
                          <a:effectLst/>
                          <a:latin typeface="+mn-lt"/>
                          <a:ea typeface="Times New Roman" panose="02020603050405020304" pitchFamily="18" charset="0"/>
                          <a:cs typeface="Times New Roman" panose="02020603050405020304" pitchFamily="18" charset="0"/>
                        </a:rPr>
                        <a:t>ij</a:t>
                      </a:r>
                      <a:r>
                        <a:rPr lang="en-US" sz="2800">
                          <a:effectLst/>
                          <a:latin typeface="+mn-lt"/>
                          <a:ea typeface="Times New Roman" panose="02020603050405020304" pitchFamily="18" charset="0"/>
                          <a:cs typeface="Times New Roman" panose="02020603050405020304" pitchFamily="18" charset="0"/>
                        </a:rPr>
                        <a:t>]</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0040">
                <a:tc vMerge="1">
                  <a:txBody>
                    <a:bodyPr/>
                    <a:lstStyle/>
                    <a:p>
                      <a:endParaRPr lang="ru-RU"/>
                    </a:p>
                  </a:txBody>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Tuproq</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Qum</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Supes</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tr>
              <a:tr h="640080">
                <a:tc vMerge="1">
                  <a:txBody>
                    <a:bodyPr/>
                    <a:lstStyle/>
                    <a:p>
                      <a:endParaRPr lang="ru-RU"/>
                    </a:p>
                  </a:txBody>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Y</a:t>
                      </a:r>
                      <a:r>
                        <a:rPr lang="en-US" sz="2800" baseline="-25000">
                          <a:effectLst/>
                          <a:latin typeface="+mn-lt"/>
                          <a:ea typeface="Times New Roman" panose="02020603050405020304" pitchFamily="18" charset="0"/>
                          <a:cs typeface="Times New Roman" panose="02020603050405020304" pitchFamily="18" charset="0"/>
                        </a:rPr>
                        <a:t>1</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Y</a:t>
                      </a:r>
                      <a:r>
                        <a:rPr lang="en-US" sz="2800" baseline="-25000">
                          <a:effectLst/>
                          <a:latin typeface="+mn-lt"/>
                          <a:ea typeface="Times New Roman" panose="02020603050405020304" pitchFamily="18" charset="0"/>
                          <a:cs typeface="Times New Roman" panose="02020603050405020304" pitchFamily="18" charset="0"/>
                        </a:rPr>
                        <a:t>2</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Y</a:t>
                      </a:r>
                      <a:r>
                        <a:rPr lang="en-US" sz="2800" baseline="-25000">
                          <a:effectLst/>
                          <a:latin typeface="+mn-lt"/>
                          <a:ea typeface="Times New Roman" panose="02020603050405020304" pitchFamily="18" charset="0"/>
                          <a:cs typeface="Times New Roman" panose="02020603050405020304" pitchFamily="18" charset="0"/>
                        </a:rPr>
                        <a:t>3</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tr>
              <a:tr h="320040">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X</a:t>
                      </a:r>
                      <a:r>
                        <a:rPr lang="en-US" sz="2800" baseline="-25000">
                          <a:effectLst/>
                          <a:latin typeface="+mn-lt"/>
                          <a:ea typeface="Times New Roman" panose="02020603050405020304" pitchFamily="18" charset="0"/>
                          <a:cs typeface="Times New Roman" panose="02020603050405020304" pitchFamily="18" charset="0"/>
                        </a:rPr>
                        <a:t>1</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X</a:t>
                      </a:r>
                      <a:r>
                        <a:rPr lang="en-US" sz="2800" baseline="-25000">
                          <a:effectLst/>
                          <a:latin typeface="+mn-lt"/>
                          <a:ea typeface="Times New Roman" panose="02020603050405020304" pitchFamily="18" charset="0"/>
                          <a:cs typeface="Times New Roman" panose="02020603050405020304" pitchFamily="18" charset="0"/>
                        </a:rPr>
                        <a:t>11</a:t>
                      </a:r>
                      <a:r>
                        <a:rPr lang="en-US" sz="2800">
                          <a:effectLst/>
                          <a:latin typeface="+mn-lt"/>
                          <a:ea typeface="Times New Roman" panose="02020603050405020304" pitchFamily="18" charset="0"/>
                          <a:cs typeface="Times New Roman" panose="02020603050405020304" pitchFamily="18" charset="0"/>
                        </a:rPr>
                        <a:t>=0,65</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X</a:t>
                      </a:r>
                      <a:r>
                        <a:rPr lang="en-US" sz="2800" baseline="-25000">
                          <a:effectLst/>
                          <a:latin typeface="+mn-lt"/>
                          <a:ea typeface="Times New Roman" panose="02020603050405020304" pitchFamily="18" charset="0"/>
                          <a:cs typeface="Times New Roman" panose="02020603050405020304" pitchFamily="18" charset="0"/>
                        </a:rPr>
                        <a:t>12</a:t>
                      </a:r>
                      <a:r>
                        <a:rPr lang="en-US" sz="2800">
                          <a:effectLst/>
                          <a:latin typeface="+mn-lt"/>
                          <a:ea typeface="Times New Roman" panose="02020603050405020304" pitchFamily="18" charset="0"/>
                          <a:cs typeface="Times New Roman" panose="02020603050405020304" pitchFamily="18" charset="0"/>
                        </a:rPr>
                        <a:t>=0,50</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X</a:t>
                      </a:r>
                      <a:r>
                        <a:rPr lang="en-US" sz="2800" baseline="-25000">
                          <a:effectLst/>
                          <a:latin typeface="+mn-lt"/>
                          <a:ea typeface="Times New Roman" panose="02020603050405020304" pitchFamily="18" charset="0"/>
                          <a:cs typeface="Times New Roman" panose="02020603050405020304" pitchFamily="18" charset="0"/>
                        </a:rPr>
                        <a:t>13</a:t>
                      </a:r>
                      <a:r>
                        <a:rPr lang="en-US" sz="2800">
                          <a:effectLst/>
                          <a:latin typeface="+mn-lt"/>
                          <a:ea typeface="Times New Roman" panose="02020603050405020304" pitchFamily="18" charset="0"/>
                          <a:cs typeface="Times New Roman" panose="02020603050405020304" pitchFamily="18" charset="0"/>
                        </a:rPr>
                        <a:t>=0,60</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X</a:t>
                      </a:r>
                      <a:r>
                        <a:rPr lang="en-US" sz="2800" baseline="-25000">
                          <a:effectLst/>
                          <a:latin typeface="+mn-lt"/>
                          <a:ea typeface="Times New Roman" panose="02020603050405020304" pitchFamily="18" charset="0"/>
                          <a:cs typeface="Times New Roman" panose="02020603050405020304" pitchFamily="18" charset="0"/>
                        </a:rPr>
                        <a:t>1</a:t>
                      </a:r>
                      <a:r>
                        <a:rPr lang="en-US" sz="2800">
                          <a:effectLst/>
                          <a:latin typeface="+mn-lt"/>
                          <a:ea typeface="Times New Roman" panose="02020603050405020304" pitchFamily="18" charset="0"/>
                          <a:cs typeface="Times New Roman" panose="02020603050405020304" pitchFamily="18" charset="0"/>
                        </a:rPr>
                        <a:t>=0,65</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0040">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X</a:t>
                      </a:r>
                      <a:r>
                        <a:rPr lang="en-US" sz="2800" baseline="-25000">
                          <a:effectLst/>
                          <a:latin typeface="+mn-lt"/>
                          <a:ea typeface="Times New Roman" panose="02020603050405020304" pitchFamily="18" charset="0"/>
                          <a:cs typeface="Times New Roman" panose="02020603050405020304" pitchFamily="18" charset="0"/>
                        </a:rPr>
                        <a:t>2</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X</a:t>
                      </a:r>
                      <a:r>
                        <a:rPr lang="en-US" sz="2800" baseline="-25000">
                          <a:effectLst/>
                          <a:latin typeface="+mn-lt"/>
                          <a:ea typeface="Times New Roman" panose="02020603050405020304" pitchFamily="18" charset="0"/>
                          <a:cs typeface="Times New Roman" panose="02020603050405020304" pitchFamily="18" charset="0"/>
                        </a:rPr>
                        <a:t>21</a:t>
                      </a:r>
                      <a:r>
                        <a:rPr lang="en-US" sz="2800">
                          <a:effectLst/>
                          <a:latin typeface="+mn-lt"/>
                          <a:ea typeface="Times New Roman" panose="02020603050405020304" pitchFamily="18" charset="0"/>
                          <a:cs typeface="Times New Roman" panose="02020603050405020304" pitchFamily="18" charset="0"/>
                        </a:rPr>
                        <a:t>=0,10</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X</a:t>
                      </a:r>
                      <a:r>
                        <a:rPr lang="en-US" sz="2800" baseline="-25000">
                          <a:effectLst/>
                          <a:latin typeface="+mn-lt"/>
                          <a:ea typeface="Times New Roman" panose="02020603050405020304" pitchFamily="18" charset="0"/>
                          <a:cs typeface="Times New Roman" panose="02020603050405020304" pitchFamily="18" charset="0"/>
                        </a:rPr>
                        <a:t>22</a:t>
                      </a:r>
                      <a:r>
                        <a:rPr lang="en-US" sz="2800">
                          <a:effectLst/>
                          <a:latin typeface="+mn-lt"/>
                          <a:ea typeface="Times New Roman" panose="02020603050405020304" pitchFamily="18" charset="0"/>
                          <a:cs typeface="Times New Roman" panose="02020603050405020304" pitchFamily="18" charset="0"/>
                        </a:rPr>
                        <a:t>=0,60</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X</a:t>
                      </a:r>
                      <a:r>
                        <a:rPr lang="en-US" sz="2800" baseline="-25000">
                          <a:effectLst/>
                          <a:latin typeface="+mn-lt"/>
                          <a:ea typeface="Times New Roman" panose="02020603050405020304" pitchFamily="18" charset="0"/>
                          <a:cs typeface="Times New Roman" panose="02020603050405020304" pitchFamily="18" charset="0"/>
                        </a:rPr>
                        <a:t>23</a:t>
                      </a:r>
                      <a:r>
                        <a:rPr lang="en-US" sz="2800">
                          <a:effectLst/>
                          <a:latin typeface="+mn-lt"/>
                          <a:ea typeface="Times New Roman" panose="02020603050405020304" pitchFamily="18" charset="0"/>
                          <a:cs typeface="Times New Roman" panose="02020603050405020304" pitchFamily="18" charset="0"/>
                        </a:rPr>
                        <a:t>=0,40</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X</a:t>
                      </a:r>
                      <a:r>
                        <a:rPr lang="en-US" sz="2800" baseline="-25000">
                          <a:effectLst/>
                          <a:latin typeface="+mn-lt"/>
                          <a:ea typeface="Times New Roman" panose="02020603050405020304" pitchFamily="18" charset="0"/>
                          <a:cs typeface="Times New Roman" panose="02020603050405020304" pitchFamily="18" charset="0"/>
                        </a:rPr>
                        <a:t>2</a:t>
                      </a:r>
                      <a:r>
                        <a:rPr lang="en-US" sz="2800">
                          <a:effectLst/>
                          <a:latin typeface="+mn-lt"/>
                          <a:ea typeface="Times New Roman" panose="02020603050405020304" pitchFamily="18" charset="0"/>
                          <a:cs typeface="Times New Roman" panose="02020603050405020304" pitchFamily="18" charset="0"/>
                        </a:rPr>
                        <a:t>=0,60</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0040">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X</a:t>
                      </a:r>
                      <a:r>
                        <a:rPr lang="en-US" sz="2800" baseline="-25000">
                          <a:effectLst/>
                          <a:latin typeface="+mn-lt"/>
                          <a:ea typeface="Times New Roman" panose="02020603050405020304" pitchFamily="18" charset="0"/>
                          <a:cs typeface="Times New Roman" panose="02020603050405020304" pitchFamily="18" charset="0"/>
                        </a:rPr>
                        <a:t>3</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X</a:t>
                      </a:r>
                      <a:r>
                        <a:rPr lang="en-US" sz="2800" baseline="-25000">
                          <a:effectLst/>
                          <a:latin typeface="+mn-lt"/>
                          <a:ea typeface="Times New Roman" panose="02020603050405020304" pitchFamily="18" charset="0"/>
                          <a:cs typeface="Times New Roman" panose="02020603050405020304" pitchFamily="18" charset="0"/>
                        </a:rPr>
                        <a:t>31</a:t>
                      </a:r>
                      <a:r>
                        <a:rPr lang="en-US" sz="2800">
                          <a:effectLst/>
                          <a:latin typeface="+mn-lt"/>
                          <a:ea typeface="Times New Roman" panose="02020603050405020304" pitchFamily="18" charset="0"/>
                          <a:cs typeface="Times New Roman" panose="02020603050405020304" pitchFamily="18" charset="0"/>
                        </a:rPr>
                        <a:t>=0,60</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X</a:t>
                      </a:r>
                      <a:r>
                        <a:rPr lang="en-US" sz="2800" baseline="-25000">
                          <a:effectLst/>
                          <a:latin typeface="+mn-lt"/>
                          <a:ea typeface="Times New Roman" panose="02020603050405020304" pitchFamily="18" charset="0"/>
                          <a:cs typeface="Times New Roman" panose="02020603050405020304" pitchFamily="18" charset="0"/>
                        </a:rPr>
                        <a:t>32</a:t>
                      </a:r>
                      <a:r>
                        <a:rPr lang="en-US" sz="2800">
                          <a:effectLst/>
                          <a:latin typeface="+mn-lt"/>
                          <a:ea typeface="Times New Roman" panose="02020603050405020304" pitchFamily="18" charset="0"/>
                          <a:cs typeface="Times New Roman" panose="02020603050405020304" pitchFamily="18" charset="0"/>
                        </a:rPr>
                        <a:t>=0,00</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X</a:t>
                      </a:r>
                      <a:r>
                        <a:rPr lang="en-US" sz="2800" baseline="-25000">
                          <a:effectLst/>
                          <a:latin typeface="+mn-lt"/>
                          <a:ea typeface="Times New Roman" panose="02020603050405020304" pitchFamily="18" charset="0"/>
                          <a:cs typeface="Times New Roman" panose="02020603050405020304" pitchFamily="18" charset="0"/>
                        </a:rPr>
                        <a:t>33</a:t>
                      </a:r>
                      <a:r>
                        <a:rPr lang="en-US" sz="2800">
                          <a:effectLst/>
                          <a:latin typeface="+mn-lt"/>
                          <a:ea typeface="Times New Roman" panose="02020603050405020304" pitchFamily="18" charset="0"/>
                          <a:cs typeface="Times New Roman" panose="02020603050405020304" pitchFamily="18" charset="0"/>
                        </a:rPr>
                        <a:t>=0,00</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X</a:t>
                      </a:r>
                      <a:r>
                        <a:rPr lang="en-US" sz="2800" baseline="-25000">
                          <a:effectLst/>
                          <a:latin typeface="+mn-lt"/>
                          <a:ea typeface="Times New Roman" panose="02020603050405020304" pitchFamily="18" charset="0"/>
                          <a:cs typeface="Times New Roman" panose="02020603050405020304" pitchFamily="18" charset="0"/>
                        </a:rPr>
                        <a:t>3</a:t>
                      </a:r>
                      <a:r>
                        <a:rPr lang="en-US" sz="2800">
                          <a:effectLst/>
                          <a:latin typeface="+mn-lt"/>
                          <a:ea typeface="Times New Roman" panose="02020603050405020304" pitchFamily="18" charset="0"/>
                          <a:cs typeface="Times New Roman" panose="02020603050405020304" pitchFamily="18" charset="0"/>
                        </a:rPr>
                        <a:t>=0,60</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0040">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X</a:t>
                      </a:r>
                      <a:r>
                        <a:rPr lang="en-US" sz="2800" baseline="-25000">
                          <a:effectLst/>
                          <a:latin typeface="+mn-lt"/>
                          <a:ea typeface="Times New Roman" panose="02020603050405020304" pitchFamily="18" charset="0"/>
                          <a:cs typeface="Times New Roman" panose="02020603050405020304" pitchFamily="18" charset="0"/>
                        </a:rPr>
                        <a:t>4</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X</a:t>
                      </a:r>
                      <a:r>
                        <a:rPr lang="en-US" sz="2800" baseline="-25000">
                          <a:effectLst/>
                          <a:latin typeface="+mn-lt"/>
                          <a:ea typeface="Times New Roman" panose="02020603050405020304" pitchFamily="18" charset="0"/>
                          <a:cs typeface="Times New Roman" panose="02020603050405020304" pitchFamily="18" charset="0"/>
                        </a:rPr>
                        <a:t>41</a:t>
                      </a:r>
                      <a:r>
                        <a:rPr lang="en-US" sz="2800">
                          <a:effectLst/>
                          <a:latin typeface="+mn-lt"/>
                          <a:ea typeface="Times New Roman" panose="02020603050405020304" pitchFamily="18" charset="0"/>
                          <a:cs typeface="Times New Roman" panose="02020603050405020304" pitchFamily="18" charset="0"/>
                        </a:rPr>
                        <a:t>=0,00</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X</a:t>
                      </a:r>
                      <a:r>
                        <a:rPr lang="en-US" sz="2800" baseline="-25000">
                          <a:effectLst/>
                          <a:latin typeface="+mn-lt"/>
                          <a:ea typeface="Times New Roman" panose="02020603050405020304" pitchFamily="18" charset="0"/>
                          <a:cs typeface="Times New Roman" panose="02020603050405020304" pitchFamily="18" charset="0"/>
                        </a:rPr>
                        <a:t>42</a:t>
                      </a:r>
                      <a:r>
                        <a:rPr lang="en-US" sz="2800">
                          <a:effectLst/>
                          <a:latin typeface="+mn-lt"/>
                          <a:ea typeface="Times New Roman" panose="02020603050405020304" pitchFamily="18" charset="0"/>
                          <a:cs typeface="Times New Roman" panose="02020603050405020304" pitchFamily="18" charset="0"/>
                        </a:rPr>
                        <a:t>=0,75</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a:effectLst/>
                          <a:latin typeface="+mn-lt"/>
                          <a:ea typeface="Times New Roman" panose="02020603050405020304" pitchFamily="18" charset="0"/>
                          <a:cs typeface="Times New Roman" panose="02020603050405020304" pitchFamily="18" charset="0"/>
                        </a:rPr>
                        <a:t>X</a:t>
                      </a:r>
                      <a:r>
                        <a:rPr lang="en-US" sz="2800" baseline="-25000">
                          <a:effectLst/>
                          <a:latin typeface="+mn-lt"/>
                          <a:ea typeface="Times New Roman" panose="02020603050405020304" pitchFamily="18" charset="0"/>
                          <a:cs typeface="Times New Roman" panose="02020603050405020304" pitchFamily="18" charset="0"/>
                        </a:rPr>
                        <a:t>43</a:t>
                      </a:r>
                      <a:r>
                        <a:rPr lang="en-US" sz="2800">
                          <a:effectLst/>
                          <a:latin typeface="+mn-lt"/>
                          <a:ea typeface="Times New Roman" panose="02020603050405020304" pitchFamily="18" charset="0"/>
                          <a:cs typeface="Times New Roman" panose="02020603050405020304" pitchFamily="18" charset="0"/>
                        </a:rPr>
                        <a:t>=0,30</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080" algn="just">
                        <a:lnSpc>
                          <a:spcPct val="100000"/>
                        </a:lnSpc>
                        <a:spcAft>
                          <a:spcPts val="0"/>
                        </a:spcAft>
                      </a:pPr>
                      <a:r>
                        <a:rPr lang="en-US" sz="2800" dirty="0">
                          <a:effectLst/>
                          <a:latin typeface="+mn-lt"/>
                          <a:ea typeface="Times New Roman" panose="02020603050405020304" pitchFamily="18" charset="0"/>
                          <a:cs typeface="Times New Roman" panose="02020603050405020304" pitchFamily="18" charset="0"/>
                        </a:rPr>
                        <a:t>X</a:t>
                      </a:r>
                      <a:r>
                        <a:rPr lang="en-US" sz="2800" baseline="-25000" dirty="0">
                          <a:effectLst/>
                          <a:latin typeface="+mn-lt"/>
                          <a:ea typeface="Times New Roman" panose="02020603050405020304" pitchFamily="18" charset="0"/>
                          <a:cs typeface="Times New Roman" panose="02020603050405020304" pitchFamily="18" charset="0"/>
                        </a:rPr>
                        <a:t>4</a:t>
                      </a:r>
                      <a:r>
                        <a:rPr lang="en-US" sz="2800" dirty="0">
                          <a:effectLst/>
                          <a:latin typeface="+mn-lt"/>
                          <a:ea typeface="Times New Roman" panose="02020603050405020304" pitchFamily="18" charset="0"/>
                          <a:cs typeface="Times New Roman" panose="02020603050405020304" pitchFamily="18" charset="0"/>
                        </a:rPr>
                        <a:t>=0,75</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Прямоугольник 3"/>
          <p:cNvSpPr/>
          <p:nvPr/>
        </p:nvSpPr>
        <p:spPr>
          <a:xfrm>
            <a:off x="2963380" y="282059"/>
            <a:ext cx="5455661" cy="523220"/>
          </a:xfrm>
          <a:prstGeom prst="rect">
            <a:avLst/>
          </a:prstGeom>
        </p:spPr>
        <p:txBody>
          <a:bodyPr wrap="none">
            <a:spAutoFit/>
          </a:bodyPr>
          <a:lstStyle/>
          <a:p>
            <a:r>
              <a:rPr lang="en-US" sz="2800" dirty="0" smtClean="0"/>
              <a:t>6-JADVAL. FOYDANI QAYTA HISOBLASH </a:t>
            </a:r>
            <a:endParaRPr lang="ru-RU" sz="2800" dirty="0"/>
          </a:p>
        </p:txBody>
      </p:sp>
    </p:spTree>
    <p:extLst>
      <p:ext uri="{BB962C8B-B14F-4D97-AF65-F5344CB8AC3E}">
        <p14:creationId xmlns:p14="http://schemas.microsoft.com/office/powerpoint/2010/main" val="26398837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581024" y="88211"/>
            <a:ext cx="10753725" cy="5693866"/>
          </a:xfrm>
          <a:prstGeom prst="rect">
            <a:avLst/>
          </a:prstGeom>
        </p:spPr>
        <p:txBody>
          <a:bodyPr wrap="square">
            <a:spAutoFit/>
          </a:bodyPr>
          <a:lstStyle/>
          <a:p>
            <a:pPr indent="342900" algn="just">
              <a:spcAft>
                <a:spcPts val="0"/>
              </a:spcAft>
            </a:pPr>
            <a:r>
              <a:rPr lang="en-US" sz="2800" dirty="0" smtClean="0">
                <a:ea typeface="Times New Roman" panose="02020603050405020304" pitchFamily="18" charset="0"/>
                <a:cs typeface="Times New Roman" panose="02020603050405020304" pitchFamily="18" charset="0"/>
              </a:rPr>
              <a:t>SEVIJ USULIGA MUVOFIQ STATISTIK JADVALNING HAR BIR QATORIDA TAVAKKALNING MAKSIMAL QIYMATI HISOBLANADI VA OLINGAN QIYMATLAR ICHIDAN MINIMAL TAVAKKAL </a:t>
            </a:r>
            <a:r>
              <a:rPr lang="en-US" sz="2800" dirty="0" err="1" smtClean="0">
                <a:ea typeface="Times New Roman" panose="02020603050405020304" pitchFamily="18" charset="0"/>
                <a:cs typeface="Times New Roman" panose="02020603050405020304" pitchFamily="18" charset="0"/>
              </a:rPr>
              <a:t>TAVAKKAL</a:t>
            </a:r>
            <a:r>
              <a:rPr lang="en-US" sz="2800" dirty="0" smtClean="0">
                <a:ea typeface="Times New Roman" panose="02020603050405020304" pitchFamily="18" charset="0"/>
                <a:cs typeface="Times New Roman" panose="02020603050405020304" pitchFamily="18" charset="0"/>
              </a:rPr>
              <a:t> TANLANADI. BU QIYMATGA JAVOB BERUVCHI YECHIM OPTIMAL BO’LADI, YA’NI </a:t>
            </a:r>
          </a:p>
          <a:p>
            <a:pPr indent="342900" algn="just">
              <a:spcAft>
                <a:spcPts val="0"/>
              </a:spcAft>
            </a:pPr>
            <a:endParaRPr lang="en-US" sz="2800" dirty="0">
              <a:ea typeface="Times New Roman" panose="02020603050405020304" pitchFamily="18" charset="0"/>
              <a:cs typeface="Times New Roman" panose="02020603050405020304" pitchFamily="18" charset="0"/>
            </a:endParaRPr>
          </a:p>
          <a:p>
            <a:pPr indent="342900" algn="just">
              <a:spcAft>
                <a:spcPts val="0"/>
              </a:spcAft>
            </a:pPr>
            <a:endParaRPr lang="en-US"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KO’RAMIZKI, QARALAYOTGAN MISOL UCHUN SEVIJ USULIGA MUVOFIQ HISOBLANGAN OPTIMAL STRATEGIYA X</a:t>
            </a:r>
            <a:r>
              <a:rPr lang="en-US" sz="2800" baseline="-25000" dirty="0" smtClean="0">
                <a:ea typeface="Times New Roman" panose="02020603050405020304" pitchFamily="18" charset="0"/>
                <a:cs typeface="Times New Roman" panose="02020603050405020304" pitchFamily="18" charset="0"/>
              </a:rPr>
              <a:t>3</a:t>
            </a:r>
            <a:r>
              <a:rPr lang="en-US" sz="2800" dirty="0" smtClean="0">
                <a:ea typeface="Times New Roman" panose="02020603050405020304" pitchFamily="18" charset="0"/>
                <a:cs typeface="Times New Roman" panose="02020603050405020304" pitchFamily="18" charset="0"/>
              </a:rPr>
              <a:t> YOKI X</a:t>
            </a:r>
            <a:r>
              <a:rPr lang="en-US" sz="2800" baseline="-25000" dirty="0" smtClean="0">
                <a:ea typeface="Times New Roman" panose="02020603050405020304" pitchFamily="18" charset="0"/>
                <a:cs typeface="Times New Roman" panose="02020603050405020304" pitchFamily="18" charset="0"/>
              </a:rPr>
              <a:t>2</a:t>
            </a:r>
            <a:r>
              <a:rPr lang="en-US" sz="2800" dirty="0" smtClean="0">
                <a:ea typeface="Times New Roman" panose="02020603050405020304" pitchFamily="18" charset="0"/>
                <a:cs typeface="Times New Roman" panose="02020603050405020304" pitchFamily="18" charset="0"/>
              </a:rPr>
              <a:t> BO’LADI, YA’NI VALD USULI VA SEVIJ USULI YORDAMIDA OLINGAN YECHIMLAR MOS KELADI.</a:t>
            </a:r>
            <a:endParaRPr lang="ru-RU"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SEVIJ USULI, XUDDI VALD USULI KABI, O’TA UMIDSIZLIK USULI EKANLIGINI TA’KIDLAB O’TISH LOZIM. BIROQ SEVIJ USULINI QO’LLAGANDA UMIDSIZLIK TAVAKKALNING MAKSIMAL QIYMATLARI ICHIDAN MINIMALINI TANLAB OLISHDA NAMOYON BO’LADI.</a:t>
            </a:r>
            <a:endParaRPr lang="ru-RU" sz="2800" dirty="0">
              <a:effectLst/>
              <a:ea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1011562778"/>
              </p:ext>
            </p:extLst>
          </p:nvPr>
        </p:nvGraphicFramePr>
        <p:xfrm>
          <a:off x="4371975" y="1790699"/>
          <a:ext cx="3016250" cy="904875"/>
        </p:xfrm>
        <a:graphic>
          <a:graphicData uri="http://schemas.openxmlformats.org/presentationml/2006/ole">
            <mc:AlternateContent xmlns:mc="http://schemas.openxmlformats.org/markup-compatibility/2006">
              <mc:Choice xmlns:v="urn:schemas-microsoft-com:vml" Requires="v">
                <p:oleObj spid="_x0000_s68617" name="Уравнение" r:id="rId3" imgW="1269449" imgH="380835" progId="Equation.3">
                  <p:embed/>
                </p:oleObj>
              </mc:Choice>
              <mc:Fallback>
                <p:oleObj name="Уравнение" r:id="rId3" imgW="1269449" imgH="380835"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1975" y="1790699"/>
                        <a:ext cx="3016250" cy="904875"/>
                      </a:xfrm>
                      <a:prstGeom prst="rect">
                        <a:avLst/>
                      </a:prstGeom>
                      <a:noFill/>
                    </p:spPr>
                  </p:pic>
                </p:oleObj>
              </mc:Fallback>
            </mc:AlternateContent>
          </a:graphicData>
        </a:graphic>
      </p:graphicFrame>
    </p:spTree>
    <p:extLst>
      <p:ext uri="{BB962C8B-B14F-4D97-AF65-F5344CB8AC3E}">
        <p14:creationId xmlns:p14="http://schemas.microsoft.com/office/powerpoint/2010/main" val="41028629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19067" y="669630"/>
            <a:ext cx="10839542" cy="797220"/>
          </a:xfrm>
        </p:spPr>
        <p:txBody>
          <a:bodyPr>
            <a:noAutofit/>
          </a:bodyPr>
          <a:lstStyle/>
          <a:p>
            <a:pPr algn="ctr"/>
            <a:r>
              <a:rPr lang="en-US" sz="3600" dirty="0" smtClean="0"/>
              <a:t>6</a:t>
            </a:r>
            <a:r>
              <a:rPr lang="en-US" sz="3600" dirty="0"/>
              <a:t>.	GURVITSNING PESSIMIZM-OPTIMIZM METODI</a:t>
            </a:r>
            <a:endParaRPr lang="ru-RU" sz="3600" dirty="0"/>
          </a:p>
        </p:txBody>
      </p:sp>
      <p:sp>
        <p:nvSpPr>
          <p:cNvPr id="3" name="Объект 2"/>
          <p:cNvSpPr>
            <a:spLocks noGrp="1"/>
          </p:cNvSpPr>
          <p:nvPr>
            <p:ph sz="quarter" idx="13"/>
          </p:nvPr>
        </p:nvSpPr>
        <p:spPr>
          <a:xfrm>
            <a:off x="962025" y="1257299"/>
            <a:ext cx="10220326" cy="4448175"/>
          </a:xfrm>
        </p:spPr>
        <p:txBody>
          <a:bodyPr>
            <a:noAutofit/>
          </a:bodyPr>
          <a:lstStyle/>
          <a:p>
            <a:pPr marL="0" indent="446088" algn="just">
              <a:lnSpc>
                <a:spcPct val="100000"/>
              </a:lnSpc>
              <a:spcBef>
                <a:spcPts val="0"/>
              </a:spcBef>
              <a:buNone/>
            </a:pPr>
            <a:r>
              <a:rPr lang="en-US" sz="2800" dirty="0" err="1"/>
              <a:t>Tashqi</a:t>
            </a:r>
            <a:r>
              <a:rPr lang="en-US" sz="2800" dirty="0"/>
              <a:t> </a:t>
            </a:r>
            <a:r>
              <a:rPr lang="en-US" sz="2800" dirty="0" err="1"/>
              <a:t>sharoitlar</a:t>
            </a:r>
            <a:r>
              <a:rPr lang="en-US" sz="2800" dirty="0"/>
              <a:t> </a:t>
            </a:r>
            <a:r>
              <a:rPr lang="en-US" sz="2800" dirty="0" err="1"/>
              <a:t>o’zining</a:t>
            </a:r>
            <a:r>
              <a:rPr lang="en-US" sz="2800" dirty="0"/>
              <a:t> </a:t>
            </a:r>
            <a:r>
              <a:rPr lang="en-US" sz="2800" dirty="0" err="1"/>
              <a:t>ehtimolligi</a:t>
            </a:r>
            <a:r>
              <a:rPr lang="en-US" sz="2800" dirty="0"/>
              <a:t> </a:t>
            </a:r>
            <a:r>
              <a:rPr lang="en-US" sz="2800" dirty="0" err="1"/>
              <a:t>bilan</a:t>
            </a:r>
            <a:r>
              <a:rPr lang="en-US" sz="2800" dirty="0"/>
              <a:t> </a:t>
            </a:r>
            <a:r>
              <a:rPr lang="en-US" sz="2800" dirty="0" err="1"/>
              <a:t>berilmagan</a:t>
            </a:r>
            <a:r>
              <a:rPr lang="en-US" sz="2800" dirty="0"/>
              <a:t> (</a:t>
            </a:r>
            <a:r>
              <a:rPr lang="en-US" sz="2800" dirty="0" err="1"/>
              <a:t>to’liq</a:t>
            </a:r>
            <a:r>
              <a:rPr lang="en-US" sz="2800" dirty="0"/>
              <a:t> </a:t>
            </a:r>
            <a:r>
              <a:rPr lang="en-US" sz="2800" dirty="0" err="1"/>
              <a:t>noaniqlik</a:t>
            </a:r>
            <a:r>
              <a:rPr lang="en-US" sz="2800" dirty="0"/>
              <a:t> </a:t>
            </a:r>
            <a:r>
              <a:rPr lang="en-US" sz="2800" dirty="0" err="1"/>
              <a:t>xolati</a:t>
            </a:r>
            <a:r>
              <a:rPr lang="en-US" sz="2800" dirty="0"/>
              <a:t>) </a:t>
            </a:r>
            <a:r>
              <a:rPr lang="en-US" sz="2800" dirty="0" err="1"/>
              <a:t>sharoitlar</a:t>
            </a:r>
            <a:r>
              <a:rPr lang="en-US" sz="2800" dirty="0"/>
              <a:t> </a:t>
            </a:r>
            <a:r>
              <a:rPr lang="en-US" sz="2800" dirty="0" err="1"/>
              <a:t>uchun</a:t>
            </a:r>
            <a:r>
              <a:rPr lang="en-US" sz="2800" dirty="0"/>
              <a:t> optimal </a:t>
            </a:r>
            <a:r>
              <a:rPr lang="en-US" sz="2800" dirty="0" err="1"/>
              <a:t>strategiya</a:t>
            </a:r>
            <a:r>
              <a:rPr lang="en-US" sz="2800" dirty="0"/>
              <a:t> </a:t>
            </a:r>
            <a:r>
              <a:rPr lang="en-US" sz="2800" dirty="0" err="1"/>
              <a:t>nafaqat</a:t>
            </a:r>
            <a:r>
              <a:rPr lang="en-US" sz="2800" dirty="0"/>
              <a:t> </a:t>
            </a:r>
            <a:r>
              <a:rPr lang="en-US" sz="2800" dirty="0" err="1"/>
              <a:t>Vald</a:t>
            </a:r>
            <a:r>
              <a:rPr lang="en-US" sz="2800" dirty="0"/>
              <a:t> </a:t>
            </a:r>
            <a:r>
              <a:rPr lang="en-US" sz="2800" dirty="0" err="1"/>
              <a:t>va</a:t>
            </a:r>
            <a:r>
              <a:rPr lang="en-US" sz="2800" dirty="0"/>
              <a:t> </a:t>
            </a:r>
            <a:r>
              <a:rPr lang="en-US" sz="2800" dirty="0" err="1"/>
              <a:t>Sevidj</a:t>
            </a:r>
            <a:r>
              <a:rPr lang="en-US" sz="2800" dirty="0"/>
              <a:t> </a:t>
            </a:r>
            <a:r>
              <a:rPr lang="en-US" sz="2800" dirty="0" err="1"/>
              <a:t>usullari</a:t>
            </a:r>
            <a:r>
              <a:rPr lang="en-US" sz="2800" dirty="0"/>
              <a:t> </a:t>
            </a:r>
            <a:r>
              <a:rPr lang="en-US" sz="2800" dirty="0" err="1"/>
              <a:t>yordamida</a:t>
            </a:r>
            <a:r>
              <a:rPr lang="en-US" sz="2800" dirty="0"/>
              <a:t>, </a:t>
            </a:r>
            <a:r>
              <a:rPr lang="en-US" sz="2800" dirty="0" err="1"/>
              <a:t>balki</a:t>
            </a:r>
            <a:r>
              <a:rPr lang="en-US" sz="2800" dirty="0"/>
              <a:t> </a:t>
            </a:r>
            <a:r>
              <a:rPr lang="en-US" sz="2800" dirty="0" err="1"/>
              <a:t>Gurvits</a:t>
            </a:r>
            <a:r>
              <a:rPr lang="en-US" sz="2800" dirty="0"/>
              <a:t> </a:t>
            </a:r>
            <a:r>
              <a:rPr lang="en-US" sz="2800" dirty="0" err="1"/>
              <a:t>usuli</a:t>
            </a:r>
            <a:r>
              <a:rPr lang="en-US" sz="2800" dirty="0"/>
              <a:t> </a:t>
            </a:r>
            <a:r>
              <a:rPr lang="en-US" sz="2800" dirty="0" err="1"/>
              <a:t>yordamida</a:t>
            </a:r>
            <a:r>
              <a:rPr lang="en-US" sz="2800" dirty="0"/>
              <a:t> ham </a:t>
            </a:r>
            <a:r>
              <a:rPr lang="en-US" sz="2800" dirty="0" err="1"/>
              <a:t>aniqlanishi</a:t>
            </a:r>
            <a:r>
              <a:rPr lang="en-US" sz="2800" dirty="0"/>
              <a:t> </a:t>
            </a:r>
            <a:r>
              <a:rPr lang="en-US" sz="2800" dirty="0" err="1"/>
              <a:t>mumkin</a:t>
            </a:r>
            <a:r>
              <a:rPr lang="en-US" sz="2800" dirty="0"/>
              <a:t>. </a:t>
            </a:r>
            <a:r>
              <a:rPr lang="en-US" sz="2800" dirty="0" err="1"/>
              <a:t>Gurvits</a:t>
            </a:r>
            <a:r>
              <a:rPr lang="en-US" sz="2800" dirty="0"/>
              <a:t> </a:t>
            </a:r>
            <a:r>
              <a:rPr lang="en-US" sz="2800" dirty="0" err="1"/>
              <a:t>metodi</a:t>
            </a:r>
            <a:r>
              <a:rPr lang="en-US" sz="2800" dirty="0"/>
              <a:t> </a:t>
            </a:r>
            <a:r>
              <a:rPr lang="en-US" sz="2800" dirty="0" err="1"/>
              <a:t>qandaydir</a:t>
            </a:r>
            <a:r>
              <a:rPr lang="en-US" sz="2800" dirty="0"/>
              <a:t> </a:t>
            </a:r>
            <a:r>
              <a:rPr lang="en-US" sz="2800" dirty="0" err="1"/>
              <a:t>o’ta</a:t>
            </a:r>
            <a:r>
              <a:rPr lang="en-US" sz="2800" dirty="0"/>
              <a:t> </a:t>
            </a:r>
            <a:r>
              <a:rPr lang="en-US" sz="2800" dirty="0" err="1"/>
              <a:t>pessimizmdan</a:t>
            </a:r>
            <a:r>
              <a:rPr lang="en-US" sz="2800" dirty="0"/>
              <a:t> </a:t>
            </a:r>
            <a:r>
              <a:rPr lang="en-US" sz="2800" dirty="0" err="1"/>
              <a:t>o’ta</a:t>
            </a:r>
            <a:r>
              <a:rPr lang="en-US" sz="2800" dirty="0"/>
              <a:t> </a:t>
            </a:r>
            <a:r>
              <a:rPr lang="en-US" sz="2800" dirty="0" err="1"/>
              <a:t>optimizmgacha</a:t>
            </a:r>
            <a:r>
              <a:rPr lang="en-US" sz="2800" dirty="0"/>
              <a:t> </a:t>
            </a:r>
            <a:r>
              <a:rPr lang="en-US" sz="2800" dirty="0" err="1"/>
              <a:t>bo’lgan</a:t>
            </a:r>
            <a:r>
              <a:rPr lang="en-US" sz="2800" dirty="0"/>
              <a:t> </a:t>
            </a:r>
            <a:r>
              <a:rPr lang="en-US" sz="2800" dirty="0" err="1"/>
              <a:t>diapazonda</a:t>
            </a:r>
            <a:r>
              <a:rPr lang="en-US" sz="2800" dirty="0"/>
              <a:t> optimal </a:t>
            </a:r>
            <a:r>
              <a:rPr lang="en-US" sz="2800" dirty="0" err="1"/>
              <a:t>strategiyani</a:t>
            </a:r>
            <a:r>
              <a:rPr lang="en-US" sz="2800" dirty="0"/>
              <a:t> </a:t>
            </a:r>
            <a:r>
              <a:rPr lang="en-US" sz="2800" dirty="0" err="1"/>
              <a:t>aniqlashga</a:t>
            </a:r>
            <a:r>
              <a:rPr lang="en-US" sz="2800" dirty="0"/>
              <a:t> </a:t>
            </a:r>
            <a:r>
              <a:rPr lang="en-US" sz="2800" dirty="0" err="1"/>
              <a:t>imkon</a:t>
            </a:r>
            <a:r>
              <a:rPr lang="en-US" sz="2800" dirty="0"/>
              <a:t> </a:t>
            </a:r>
            <a:r>
              <a:rPr lang="en-US" sz="2800" dirty="0" err="1"/>
              <a:t>beradi</a:t>
            </a:r>
            <a:r>
              <a:rPr lang="en-US" sz="2800" dirty="0"/>
              <a:t>.</a:t>
            </a:r>
          </a:p>
          <a:p>
            <a:pPr marL="0" indent="446088" algn="just">
              <a:lnSpc>
                <a:spcPct val="100000"/>
              </a:lnSpc>
              <a:spcBef>
                <a:spcPts val="0"/>
              </a:spcBef>
              <a:buNone/>
            </a:pPr>
            <a:r>
              <a:rPr lang="en-US" sz="2800" dirty="0"/>
              <a:t>Bu </a:t>
            </a:r>
            <a:r>
              <a:rPr lang="en-US" sz="2800" dirty="0" err="1"/>
              <a:t>usulga</a:t>
            </a:r>
            <a:r>
              <a:rPr lang="en-US" sz="2800" dirty="0"/>
              <a:t> </a:t>
            </a:r>
            <a:r>
              <a:rPr lang="en-US" sz="2800" dirty="0" err="1"/>
              <a:t>muvofiq</a:t>
            </a:r>
            <a:r>
              <a:rPr lang="en-US" sz="2800" dirty="0"/>
              <a:t> optimal </a:t>
            </a:r>
            <a:r>
              <a:rPr lang="en-US" sz="2800" dirty="0" err="1"/>
              <a:t>strategiya</a:t>
            </a:r>
            <a:r>
              <a:rPr lang="en-US" sz="2800" dirty="0"/>
              <a:t> </a:t>
            </a:r>
            <a:r>
              <a:rPr lang="en-US" sz="2800" dirty="0" err="1"/>
              <a:t>ushbu</a:t>
            </a:r>
            <a:r>
              <a:rPr lang="en-US" sz="2800" dirty="0"/>
              <a:t> formula </a:t>
            </a:r>
            <a:r>
              <a:rPr lang="en-US" sz="2800" dirty="0" err="1"/>
              <a:t>bo’yicha</a:t>
            </a:r>
            <a:r>
              <a:rPr lang="en-US" sz="2800" dirty="0"/>
              <a:t> </a:t>
            </a:r>
            <a:r>
              <a:rPr lang="en-US" sz="2800" dirty="0" err="1"/>
              <a:t>hisoblanadi</a:t>
            </a:r>
            <a:endParaRPr lang="en-US" sz="2800" dirty="0"/>
          </a:p>
          <a:p>
            <a:pPr marL="0" indent="446088" algn="just">
              <a:lnSpc>
                <a:spcPct val="100000"/>
              </a:lnSpc>
              <a:spcBef>
                <a:spcPts val="0"/>
              </a:spcBef>
              <a:buNone/>
            </a:pPr>
            <a:endParaRPr lang="en-US" sz="2800" dirty="0" smtClean="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302012377"/>
              </p:ext>
            </p:extLst>
          </p:nvPr>
        </p:nvGraphicFramePr>
        <p:xfrm>
          <a:off x="4352925" y="4772025"/>
          <a:ext cx="5316324" cy="790574"/>
        </p:xfrm>
        <a:graphic>
          <a:graphicData uri="http://schemas.openxmlformats.org/presentationml/2006/ole">
            <mc:AlternateContent xmlns:mc="http://schemas.openxmlformats.org/markup-compatibility/2006">
              <mc:Choice xmlns:v="urn:schemas-microsoft-com:vml" Requires="v">
                <p:oleObj spid="_x0000_s69640" name="Уравнение" r:id="rId3" imgW="2552700" imgH="381000" progId="Equation.3">
                  <p:embed/>
                </p:oleObj>
              </mc:Choice>
              <mc:Fallback>
                <p:oleObj name="Уравнение" r:id="rId3" imgW="2552700" imgH="3810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2925" y="4772025"/>
                        <a:ext cx="5316324" cy="790574"/>
                      </a:xfrm>
                      <a:prstGeom prst="rect">
                        <a:avLst/>
                      </a:prstGeom>
                      <a:noFill/>
                    </p:spPr>
                  </p:pic>
                </p:oleObj>
              </mc:Fallback>
            </mc:AlternateContent>
          </a:graphicData>
        </a:graphic>
      </p:graphicFrame>
    </p:spTree>
    <p:extLst>
      <p:ext uri="{BB962C8B-B14F-4D97-AF65-F5344CB8AC3E}">
        <p14:creationId xmlns:p14="http://schemas.microsoft.com/office/powerpoint/2010/main" val="10551659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266701" y="91291"/>
            <a:ext cx="11201400" cy="6124754"/>
          </a:xfrm>
          <a:prstGeom prst="rect">
            <a:avLst/>
          </a:prstGeom>
        </p:spPr>
        <p:txBody>
          <a:bodyPr wrap="square">
            <a:spAutoFit/>
          </a:bodyPr>
          <a:lstStyle/>
          <a:p>
            <a:pPr algn="just">
              <a:spcAft>
                <a:spcPts val="0"/>
              </a:spcAft>
            </a:pPr>
            <a:r>
              <a:rPr lang="en-US" sz="2800" dirty="0" smtClean="0">
                <a:ea typeface="Times New Roman" panose="02020603050405020304" pitchFamily="18" charset="0"/>
                <a:cs typeface="Times New Roman" panose="02020603050405020304" pitchFamily="18" charset="0"/>
              </a:rPr>
              <a:t>BU YERDA: K - KOEFFITSIENT, 0 </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 K </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 1 ORALI</a:t>
            </a:r>
            <a:r>
              <a:rPr lang="ru-RU" sz="2800" dirty="0" smtClean="0">
                <a:ea typeface="Times New Roman" panose="02020603050405020304" pitchFamily="18" charset="0"/>
                <a:cs typeface="Times New Roman" panose="02020603050405020304" pitchFamily="18" charset="0"/>
              </a:rPr>
              <a:t>Ђ</a:t>
            </a:r>
            <a:r>
              <a:rPr lang="en-US" sz="2800" dirty="0" smtClean="0">
                <a:ea typeface="Times New Roman" panose="02020603050405020304" pitchFamily="18" charset="0"/>
                <a:cs typeface="Times New Roman" panose="02020603050405020304" pitchFamily="18" charset="0"/>
              </a:rPr>
              <a:t>IDA JOYLASHGAN. K=1 BO’LGANDA GURVITS USULI VALD USULIGA AYLANISHINI KO’RISH QIYIN EMAS. K=0 BO’LGANDA ESA GURVITS USULI O’TA OPTIMIZM METODIGA AYLANADI. K NING O’RTACHA QIYMATIDA, MASALAN, 0,4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ru-RU" sz="2800"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K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 0,6 BO’LGANDA GURVITS USULI O’TA PESSIMIZM VA O’TA OPTIMIZM USULLARI ORASIDAGI O’RTACHA HISOBLANADI. </a:t>
            </a:r>
            <a:endParaRPr lang="ru-RU"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4- JADVALDA KO’RSATILGAN SHAROITLAR UCHUN GURVITS USULIGA MUVOFIQ K=0,6 BO’LGANDA OPTIMAL STRATEGIYANI ANIQLASHNING TARTIBINI NAMOYISH QILAMIZ.</a:t>
            </a:r>
            <a:endParaRPr lang="ru-RU"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1- STRATEGIYA UCHUN X</a:t>
            </a:r>
            <a:r>
              <a:rPr lang="en-US" sz="2800" baseline="-25000" dirty="0" smtClean="0">
                <a:ea typeface="Times New Roman" panose="02020603050405020304" pitchFamily="18" charset="0"/>
                <a:cs typeface="Times New Roman" panose="02020603050405020304" pitchFamily="18" charset="0"/>
              </a:rPr>
              <a:t>1</a:t>
            </a:r>
            <a:r>
              <a:rPr lang="en-US" sz="2800" dirty="0" smtClean="0">
                <a:ea typeface="Times New Roman" panose="02020603050405020304" pitchFamily="18" charset="0"/>
                <a:cs typeface="Times New Roman" panose="02020603050405020304" pitchFamily="18" charset="0"/>
              </a:rPr>
              <a:t>=0,6</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0,15 + 0,4</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0,30=0,21;</a:t>
            </a:r>
            <a:endParaRPr lang="ru-RU"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2- STRATEGIYA UCHUN X</a:t>
            </a:r>
            <a:r>
              <a:rPr lang="en-US" sz="2800" baseline="-25000" dirty="0" smtClean="0">
                <a:ea typeface="Times New Roman" panose="02020603050405020304" pitchFamily="18" charset="0"/>
                <a:cs typeface="Times New Roman" panose="02020603050405020304" pitchFamily="18" charset="0"/>
              </a:rPr>
              <a:t>2</a:t>
            </a:r>
            <a:r>
              <a:rPr lang="en-US" sz="2800" dirty="0" smtClean="0">
                <a:ea typeface="Times New Roman" panose="02020603050405020304" pitchFamily="18" charset="0"/>
                <a:cs typeface="Times New Roman" panose="02020603050405020304" pitchFamily="18" charset="0"/>
              </a:rPr>
              <a:t>=0,6</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0,20 + 0,4</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0,75=0,42;</a:t>
            </a:r>
            <a:endParaRPr lang="ru-RU"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3- STRATEGIYA UCHUN X</a:t>
            </a:r>
            <a:r>
              <a:rPr lang="en-US" sz="2800" baseline="-25000" dirty="0" smtClean="0">
                <a:ea typeface="Times New Roman" panose="02020603050405020304" pitchFamily="18" charset="0"/>
                <a:cs typeface="Times New Roman" panose="02020603050405020304" pitchFamily="18" charset="0"/>
              </a:rPr>
              <a:t>3</a:t>
            </a:r>
            <a:r>
              <a:rPr lang="en-US" sz="2800" dirty="0" smtClean="0">
                <a:ea typeface="Times New Roman" panose="02020603050405020304" pitchFamily="18" charset="0"/>
                <a:cs typeface="Times New Roman" panose="02020603050405020304" pitchFamily="18" charset="0"/>
              </a:rPr>
              <a:t>=0,6</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0,25 + 0,4</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0,80=0,47 (MAX);</a:t>
            </a:r>
            <a:endParaRPr lang="ru-RU"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4- STRATEGIYA UCHUN X</a:t>
            </a:r>
            <a:r>
              <a:rPr lang="en-US" sz="2800" baseline="-25000" dirty="0" smtClean="0">
                <a:ea typeface="Times New Roman" panose="02020603050405020304" pitchFamily="18" charset="0"/>
                <a:cs typeface="Times New Roman" panose="02020603050405020304" pitchFamily="18" charset="0"/>
              </a:rPr>
              <a:t>4</a:t>
            </a:r>
            <a:r>
              <a:rPr lang="en-US" sz="2800" dirty="0" smtClean="0">
                <a:ea typeface="Times New Roman" panose="02020603050405020304" pitchFamily="18" charset="0"/>
                <a:cs typeface="Times New Roman" panose="02020603050405020304" pitchFamily="18" charset="0"/>
              </a:rPr>
              <a:t>=0,6</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0,05 + 0,4</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0,85=0,37.</a:t>
            </a:r>
            <a:endParaRPr lang="ru-RU"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GURVICH USULIGA MUVOFIQ X</a:t>
            </a:r>
            <a:r>
              <a:rPr lang="en-US" sz="2800" baseline="-25000" dirty="0" smtClean="0">
                <a:ea typeface="Times New Roman" panose="02020603050405020304" pitchFamily="18" charset="0"/>
                <a:cs typeface="Times New Roman" panose="02020603050405020304" pitchFamily="18" charset="0"/>
              </a:rPr>
              <a:t>3</a:t>
            </a:r>
            <a:r>
              <a:rPr lang="en-US" sz="2800" dirty="0" smtClean="0">
                <a:ea typeface="Times New Roman" panose="02020603050405020304" pitchFamily="18" charset="0"/>
                <a:cs typeface="Times New Roman" panose="02020603050405020304" pitchFamily="18" charset="0"/>
              </a:rPr>
              <a:t> STRATEGIYA OPTIMAL EKANLIGI KO’RINIB TURIBDI.</a:t>
            </a:r>
            <a:endParaRPr lang="ru-RU" sz="2800" dirty="0">
              <a:effectLst/>
              <a:ea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123825"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249531026"/>
              </p:ext>
            </p:extLst>
          </p:nvPr>
        </p:nvGraphicFramePr>
        <p:xfrm>
          <a:off x="3215157" y="5611228"/>
          <a:ext cx="4681067" cy="696107"/>
        </p:xfrm>
        <a:graphic>
          <a:graphicData uri="http://schemas.openxmlformats.org/presentationml/2006/ole">
            <mc:AlternateContent xmlns:mc="http://schemas.openxmlformats.org/markup-compatibility/2006">
              <mc:Choice xmlns:v="urn:schemas-microsoft-com:vml" Requires="v">
                <p:oleObj spid="_x0000_s70664" name="Уравнение" r:id="rId3" imgW="2552700" imgH="381000" progId="Equation.3">
                  <p:embed/>
                </p:oleObj>
              </mc:Choice>
              <mc:Fallback>
                <p:oleObj name="Уравнение" r:id="rId3" imgW="2552700" imgH="3810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15157" y="5611228"/>
                        <a:ext cx="4681067" cy="696107"/>
                      </a:xfrm>
                      <a:prstGeom prst="rect">
                        <a:avLst/>
                      </a:prstGeom>
                      <a:noFill/>
                    </p:spPr>
                  </p:pic>
                </p:oleObj>
              </mc:Fallback>
            </mc:AlternateContent>
          </a:graphicData>
        </a:graphic>
      </p:graphicFrame>
    </p:spTree>
    <p:extLst>
      <p:ext uri="{BB962C8B-B14F-4D97-AF65-F5344CB8AC3E}">
        <p14:creationId xmlns:p14="http://schemas.microsoft.com/office/powerpoint/2010/main" val="30949598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a:xfrm>
            <a:off x="685800" y="514350"/>
            <a:ext cx="10394707" cy="4860235"/>
          </a:xfrm>
        </p:spPr>
        <p:txBody>
          <a:bodyPr>
            <a:normAutofit/>
          </a:bodyPr>
          <a:lstStyle/>
          <a:p>
            <a:pPr marL="0" indent="0" algn="ctr">
              <a:buNone/>
            </a:pPr>
            <a:r>
              <a:rPr lang="en-US" sz="7200" dirty="0" err="1" smtClean="0"/>
              <a:t>Etiboringiz</a:t>
            </a:r>
            <a:r>
              <a:rPr lang="en-US" sz="7200" dirty="0" smtClean="0"/>
              <a:t> </a:t>
            </a:r>
            <a:r>
              <a:rPr lang="en-US" sz="7200" dirty="0" err="1" smtClean="0"/>
              <a:t>uchun</a:t>
            </a:r>
            <a:r>
              <a:rPr lang="en-US" sz="7200" dirty="0" smtClean="0"/>
              <a:t> </a:t>
            </a:r>
            <a:r>
              <a:rPr lang="en-US" sz="7200" dirty="0" err="1" smtClean="0"/>
              <a:t>raHmat</a:t>
            </a:r>
            <a:r>
              <a:rPr lang="en-US" sz="7200" dirty="0" smtClean="0"/>
              <a:t>!</a:t>
            </a:r>
            <a:endParaRPr lang="ru-RU" sz="7200" dirty="0"/>
          </a:p>
        </p:txBody>
      </p:sp>
    </p:spTree>
    <p:extLst>
      <p:ext uri="{BB962C8B-B14F-4D97-AF65-F5344CB8AC3E}">
        <p14:creationId xmlns:p14="http://schemas.microsoft.com/office/powerpoint/2010/main" val="113214083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Главное мероприятие">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Главное мероприятие</Template>
  <TotalTime>683</TotalTime>
  <Words>2116</Words>
  <Application>Microsoft Office PowerPoint</Application>
  <PresentationFormat>Широкоэкранный</PresentationFormat>
  <Paragraphs>272</Paragraphs>
  <Slides>31</Slides>
  <Notes>0</Notes>
  <HiddenSlides>0</HiddenSlides>
  <MMClips>0</MMClips>
  <ScaleCrop>false</ScaleCrop>
  <HeadingPairs>
    <vt:vector size="8" baseType="variant">
      <vt:variant>
        <vt:lpstr>Использованные шрифты</vt:lpstr>
      </vt:variant>
      <vt:variant>
        <vt:i4>6</vt:i4>
      </vt:variant>
      <vt:variant>
        <vt:lpstr>Тема</vt:lpstr>
      </vt:variant>
      <vt:variant>
        <vt:i4>1</vt:i4>
      </vt:variant>
      <vt:variant>
        <vt:lpstr>Внедренные серверы OLE</vt:lpstr>
      </vt:variant>
      <vt:variant>
        <vt:i4>1</vt:i4>
      </vt:variant>
      <vt:variant>
        <vt:lpstr>Заголовки слайдов</vt:lpstr>
      </vt:variant>
      <vt:variant>
        <vt:i4>31</vt:i4>
      </vt:variant>
    </vt:vector>
  </HeadingPairs>
  <TitlesOfParts>
    <vt:vector size="39" baseType="lpstr">
      <vt:lpstr>Arial</vt:lpstr>
      <vt:lpstr>Calibri</vt:lpstr>
      <vt:lpstr>Impact</vt:lpstr>
      <vt:lpstr>PeterburgUz</vt:lpstr>
      <vt:lpstr>Symbol</vt:lpstr>
      <vt:lpstr>Times New Roman</vt:lpstr>
      <vt:lpstr>Главное мероприятие</vt:lpstr>
      <vt:lpstr>Уравнение</vt:lpstr>
      <vt:lpstr>12-MAVZU:   MATEMATIK MODEL JADVAL KO’RINISHIDA  IFODALANGANDA OPTIMAL  YECHIMNI ANIQLASH</vt:lpstr>
      <vt:lpstr>Презентация PowerPoint</vt:lpstr>
      <vt:lpstr>1. TO’LIQ NOANIQLIK SHAROITIDA QAROR QABUL QILISH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2. TASHQI SHARTLAR O’ZINING EHTIMOLLIGI BILAN BERILGAN STOXASTIK NOANIQLIK SHAROITIDA QAROR QABUL QILISH</vt:lpstr>
      <vt:lpstr>Презентация PowerPoint</vt:lpstr>
      <vt:lpstr>Презентация PowerPoint</vt:lpstr>
      <vt:lpstr>Презентация PowerPoint</vt:lpstr>
      <vt:lpstr>Презентация PowerPoint</vt:lpstr>
      <vt:lpstr>3. TASHQI SHAROITLAR EHTIMOLLIGI NOMA’LUM BO’LGAN TO’LIQ NOANIQLIK SHAROITLARIDA QAROR QABUL QILISH.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4. VALDNING MAKSMIN METODI (USULI).</vt:lpstr>
      <vt:lpstr>Презентация PowerPoint</vt:lpstr>
      <vt:lpstr>Презентация PowerPoint</vt:lpstr>
      <vt:lpstr>5. SEVIJNING MINIMAKS TAVAKKAL METODI</vt:lpstr>
      <vt:lpstr>Презентация PowerPoint</vt:lpstr>
      <vt:lpstr>Презентация PowerPoint</vt:lpstr>
      <vt:lpstr>6. GURVITSNING PESSIMIZM-OPTIMIZM METODI</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1-MAVZU:  “Eksperimentni rejalashtirish va statistik taxlil” fanining umumiy asoslari.</dc:title>
  <dc:creator>Пользователь Windows</dc:creator>
  <cp:lastModifiedBy>Пользователь Windows</cp:lastModifiedBy>
  <cp:revision>63</cp:revision>
  <dcterms:created xsi:type="dcterms:W3CDTF">2021-03-23T03:40:31Z</dcterms:created>
  <dcterms:modified xsi:type="dcterms:W3CDTF">2021-05-19T05:31:59Z</dcterms:modified>
</cp:coreProperties>
</file>