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94" r:id="rId5"/>
    <p:sldId id="375" r:id="rId6"/>
    <p:sldId id="376" r:id="rId7"/>
    <p:sldId id="377" r:id="rId8"/>
    <p:sldId id="378" r:id="rId9"/>
    <p:sldId id="379" r:id="rId10"/>
    <p:sldId id="380" r:id="rId11"/>
    <p:sldId id="381" r:id="rId12"/>
    <p:sldId id="382" r:id="rId13"/>
    <p:sldId id="260" r:id="rId14"/>
    <p:sldId id="383" r:id="rId15"/>
    <p:sldId id="384" r:id="rId16"/>
    <p:sldId id="385" r:id="rId17"/>
    <p:sldId id="386" r:id="rId18"/>
    <p:sldId id="387" r:id="rId19"/>
    <p:sldId id="388" r:id="rId20"/>
    <p:sldId id="389" r:id="rId21"/>
    <p:sldId id="390" r:id="rId22"/>
    <p:sldId id="261" r:id="rId23"/>
    <p:sldId id="391" r:id="rId24"/>
    <p:sldId id="392" r:id="rId25"/>
    <p:sldId id="393" r:id="rId26"/>
    <p:sldId id="394" r:id="rId27"/>
    <p:sldId id="284" r:id="rId28"/>
    <p:sldId id="395" r:id="rId29"/>
    <p:sldId id="396" r:id="rId30"/>
    <p:sldId id="397" r:id="rId31"/>
    <p:sldId id="398" r:id="rId32"/>
    <p:sldId id="399" r:id="rId33"/>
    <p:sldId id="400" r:id="rId34"/>
    <p:sldId id="401" r:id="rId35"/>
    <p:sldId id="402" r:id="rId36"/>
    <p:sldId id="403" r:id="rId37"/>
    <p:sldId id="408" r:id="rId38"/>
    <p:sldId id="409" r:id="rId39"/>
    <p:sldId id="410" r:id="rId40"/>
    <p:sldId id="404" r:id="rId41"/>
    <p:sldId id="405" r:id="rId42"/>
    <p:sldId id="406" r:id="rId43"/>
    <p:sldId id="407" r:id="rId44"/>
    <p:sldId id="343" r:id="rId4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7" d="100"/>
          <a:sy n="67" d="100"/>
        </p:scale>
        <p:origin x="572"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7.w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image" Target="../media/image8.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0.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1.wmf"/></Relationships>
</file>

<file path=ppt/drawings/_rels/vmlDrawing8.vml.rels><?xml version="1.0" encoding="UTF-8" standalone="yes"?>
<Relationships xmlns="http://schemas.openxmlformats.org/package/2006/relationships"><Relationship Id="rId2" Type="http://schemas.openxmlformats.org/officeDocument/2006/relationships/image" Target="../media/image13.wmf"/><Relationship Id="rId1" Type="http://schemas.openxmlformats.org/officeDocument/2006/relationships/image" Target="../media/image12.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4.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15.wmf"/></Relationships>
</file>

<file path=ppt/drawings/_rels/vmlDrawing11.v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image" Target="../media/image17.wmf"/><Relationship Id="rId1" Type="http://schemas.openxmlformats.org/officeDocument/2006/relationships/image" Target="../media/image16.w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19.wmf"/></Relationships>
</file>

<file path=ppt/drawings/_rels/vmlDrawing13.vml.rels><?xml version="1.0" encoding="UTF-8" standalone="yes"?>
<Relationships xmlns="http://schemas.openxmlformats.org/package/2006/relationships"><Relationship Id="rId2" Type="http://schemas.openxmlformats.org/officeDocument/2006/relationships/image" Target="../media/image21.wmf"/><Relationship Id="rId1" Type="http://schemas.openxmlformats.org/officeDocument/2006/relationships/image" Target="../media/image20.wmf"/></Relationships>
</file>

<file path=ppt/drawings/_rels/vmlDrawing14.vml.rels><?xml version="1.0" encoding="UTF-8" standalone="yes"?>
<Relationships xmlns="http://schemas.openxmlformats.org/package/2006/relationships"><Relationship Id="rId3" Type="http://schemas.openxmlformats.org/officeDocument/2006/relationships/image" Target="../media/image24.wmf"/><Relationship Id="rId2" Type="http://schemas.openxmlformats.org/officeDocument/2006/relationships/image" Target="../media/image23.wmf"/><Relationship Id="rId1" Type="http://schemas.openxmlformats.org/officeDocument/2006/relationships/image" Target="../media/image22.w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25.w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26.wmf"/></Relationships>
</file>

<file path=ppt/drawings/_rels/vmlDrawing17.vml.rels><?xml version="1.0" encoding="UTF-8" standalone="yes"?>
<Relationships xmlns="http://schemas.openxmlformats.org/package/2006/relationships"><Relationship Id="rId1" Type="http://schemas.openxmlformats.org/officeDocument/2006/relationships/image" Target="../media/image27.wmf"/></Relationships>
</file>

<file path=ppt/drawings/_rels/vmlDrawing18.vml.rels><?xml version="1.0" encoding="UTF-8" standalone="yes"?>
<Relationships xmlns="http://schemas.openxmlformats.org/package/2006/relationships"><Relationship Id="rId1" Type="http://schemas.openxmlformats.org/officeDocument/2006/relationships/image" Target="../media/image28.wmf"/></Relationships>
</file>

<file path=ppt/drawings/_rels/vmlDrawing19.vml.rels><?xml version="1.0" encoding="UTF-8" standalone="yes"?>
<Relationships xmlns="http://schemas.openxmlformats.org/package/2006/relationships"><Relationship Id="rId1" Type="http://schemas.openxmlformats.org/officeDocument/2006/relationships/image" Target="../media/image29.wmf"/></Relationships>
</file>

<file path=ppt/drawings/_rels/vmlDrawing20.vml.rels><?xml version="1.0" encoding="UTF-8" standalone="yes"?>
<Relationships xmlns="http://schemas.openxmlformats.org/package/2006/relationships"><Relationship Id="rId3" Type="http://schemas.openxmlformats.org/officeDocument/2006/relationships/image" Target="../media/image32.wmf"/><Relationship Id="rId2" Type="http://schemas.openxmlformats.org/officeDocument/2006/relationships/image" Target="../media/image31.wmf"/><Relationship Id="rId1" Type="http://schemas.openxmlformats.org/officeDocument/2006/relationships/image" Target="../media/image30.wmf"/><Relationship Id="rId5" Type="http://schemas.openxmlformats.org/officeDocument/2006/relationships/image" Target="../media/image34.wmf"/><Relationship Id="rId4" Type="http://schemas.openxmlformats.org/officeDocument/2006/relationships/image" Target="../media/image33.wmf"/></Relationships>
</file>

<file path=ppt/drawings/_rels/vmlDrawing21.vml.rels><?xml version="1.0" encoding="UTF-8" standalone="yes"?>
<Relationships xmlns="http://schemas.openxmlformats.org/package/2006/relationships"><Relationship Id="rId3" Type="http://schemas.openxmlformats.org/officeDocument/2006/relationships/image" Target="../media/image37.wmf"/><Relationship Id="rId2" Type="http://schemas.openxmlformats.org/officeDocument/2006/relationships/image" Target="../media/image36.wmf"/><Relationship Id="rId1" Type="http://schemas.openxmlformats.org/officeDocument/2006/relationships/image" Target="../media/image35.wmf"/><Relationship Id="rId4" Type="http://schemas.openxmlformats.org/officeDocument/2006/relationships/image" Target="../media/image38.wmf"/></Relationships>
</file>

<file path=ppt/drawings/_rels/vmlDrawing22.vml.rels><?xml version="1.0" encoding="UTF-8" standalone="yes"?>
<Relationships xmlns="http://schemas.openxmlformats.org/package/2006/relationships"><Relationship Id="rId2" Type="http://schemas.openxmlformats.org/officeDocument/2006/relationships/image" Target="../media/image40.wmf"/><Relationship Id="rId1" Type="http://schemas.openxmlformats.org/officeDocument/2006/relationships/image" Target="../media/image39.wmf"/></Relationships>
</file>

<file path=ppt/drawings/_rels/vmlDrawing23.vml.rels><?xml version="1.0" encoding="UTF-8" standalone="yes"?>
<Relationships xmlns="http://schemas.openxmlformats.org/package/2006/relationships"><Relationship Id="rId1" Type="http://schemas.openxmlformats.org/officeDocument/2006/relationships/image" Target="../media/image41.wmf"/></Relationships>
</file>

<file path=ppt/drawings/_rels/vmlDrawing24.vml.rels><?xml version="1.0" encoding="UTF-8" standalone="yes"?>
<Relationships xmlns="http://schemas.openxmlformats.org/package/2006/relationships"><Relationship Id="rId1" Type="http://schemas.openxmlformats.org/officeDocument/2006/relationships/image" Target="../media/image42.wmf"/></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2" name="Freeform 11"/>
          <p:cNvSpPr/>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6" name="Freeform 25"/>
          <p:cNvSpPr/>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p:cNvSpPr>
            <a:spLocks noGrp="1"/>
          </p:cNvSpPr>
          <p:nvPr>
            <p:ph type="ctrTitle"/>
          </p:nvPr>
        </p:nvSpPr>
        <p:spPr>
          <a:xfrm rot="21420000">
            <a:off x="891201" y="662656"/>
            <a:ext cx="9755187" cy="2766528"/>
          </a:xfrm>
        </p:spPr>
        <p:txBody>
          <a:bodyPr anchor="b">
            <a:normAutofit/>
          </a:bodyPr>
          <a:lstStyle>
            <a:lvl1pPr algn="r">
              <a:defRPr sz="8000"/>
            </a:lvl1pPr>
          </a:lstStyle>
          <a:p>
            <a:r>
              <a:rPr lang="ru-RU" smtClean="0"/>
              <a:t>Образец заголовка</a:t>
            </a:r>
            <a:endParaRPr lang="en-US" dirty="0"/>
          </a:p>
        </p:txBody>
      </p:sp>
      <p:sp>
        <p:nvSpPr>
          <p:cNvPr id="3" name="Subtitle 2"/>
          <p:cNvSpPr>
            <a:spLocks noGrp="1"/>
          </p:cNvSpPr>
          <p:nvPr>
            <p:ph type="subTitle" idx="1"/>
          </p:nvPr>
        </p:nvSpPr>
        <p:spPr>
          <a:xfrm rot="21420000">
            <a:off x="983062" y="3505209"/>
            <a:ext cx="9755187" cy="550333"/>
          </a:xfrm>
        </p:spPr>
        <p:txBody>
          <a:bodyPr anchor="t">
            <a:noAutofit/>
          </a:bodyPr>
          <a:lstStyle>
            <a:lvl1pPr marL="0" indent="0" algn="r">
              <a:buNone/>
              <a:defRPr sz="28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a:xfrm rot="21420000">
            <a:off x="4948541" y="4578463"/>
            <a:ext cx="6143653" cy="1163112"/>
          </a:xfrm>
        </p:spPr>
        <p:txBody>
          <a:bodyPr/>
          <a:lstStyle>
            <a:lvl1pPr algn="ctr">
              <a:defRPr sz="5400">
                <a:solidFill>
                  <a:schemeClr val="accent1">
                    <a:lumMod val="50000"/>
                  </a:schemeClr>
                </a:solidFill>
              </a:defRPr>
            </a:lvl1pPr>
          </a:lstStyle>
          <a:p>
            <a:fld id="{F7AFFB9B-9FB8-469E-96F9-4D32314110B6}" type="datetimeFigureOut">
              <a:rPr lang="en-US" dirty="0"/>
              <a:t>5/17/2021</a:t>
            </a:fld>
            <a:endParaRPr lang="en-US" dirty="0"/>
          </a:p>
        </p:txBody>
      </p:sp>
      <p:sp>
        <p:nvSpPr>
          <p:cNvPr id="5" name="Footer Placeholder 4"/>
          <p:cNvSpPr>
            <a:spLocks noGrp="1"/>
          </p:cNvSpPr>
          <p:nvPr>
            <p:ph type="ftr" sz="quarter" idx="11"/>
          </p:nvPr>
        </p:nvSpPr>
        <p:spPr>
          <a:xfrm rot="21420000">
            <a:off x="-5560" y="4883024"/>
            <a:ext cx="4047239" cy="1195538"/>
          </a:xfrm>
        </p:spPr>
        <p:txBody>
          <a:bodyPr vert="horz" lIns="91440" tIns="45720" rIns="91440" bIns="45720" rtlCol="0" anchor="ctr"/>
          <a:lstStyle>
            <a:lvl1pPr algn="r">
              <a:defRPr lang="en-US" sz="5400" dirty="0"/>
            </a:lvl1pPr>
          </a:lstStyle>
          <a:p>
            <a:endParaRPr lang="en-US" dirty="0"/>
          </a:p>
        </p:txBody>
      </p:sp>
      <p:sp>
        <p:nvSpPr>
          <p:cNvPr id="6" name="Slide Number Placeholder 5"/>
          <p:cNvSpPr>
            <a:spLocks noGrp="1"/>
          </p:cNvSpPr>
          <p:nvPr>
            <p:ph type="sldNum" sz="quarter" idx="12"/>
          </p:nvPr>
        </p:nvSpPr>
        <p:spPr>
          <a:xfrm rot="21420000">
            <a:off x="9851758" y="3832648"/>
            <a:ext cx="907186" cy="498470"/>
          </a:xfrm>
        </p:spPr>
        <p:txBody>
          <a:bodyPr/>
          <a:lstStyle>
            <a:lvl1pPr>
              <a:defRPr sz="2400">
                <a:solidFill>
                  <a:schemeClr val="tx1">
                    <a:lumMod val="75000"/>
                    <a:lumOff val="25000"/>
                  </a:schemeClr>
                </a:solidFill>
              </a:defRPr>
            </a:lvl1pPr>
          </a:lstStyle>
          <a:p>
            <a:fld id="{6D22F896-40B5-4ADD-8801-0D06FADFA095}" type="slidenum">
              <a:rPr lang="en-US" dirty="0"/>
              <a:pPr/>
              <a:t>‹#›</a:t>
            </a:fld>
            <a:endParaRPr lang="en-US" dirty="0"/>
          </a:p>
        </p:txBody>
      </p:sp>
      <p:sp>
        <p:nvSpPr>
          <p:cNvPr id="25" name="5-Point Star 24"/>
          <p:cNvSpPr/>
          <p:nvPr/>
        </p:nvSpPr>
        <p:spPr>
          <a:xfrm rot="21420000">
            <a:off x="4221385" y="5111356"/>
            <a:ext cx="515386" cy="515386"/>
          </a:xfrm>
          <a:prstGeom prst="star5">
            <a:avLst>
              <a:gd name="adj" fmla="val 26693"/>
              <a:gd name="hf" fmla="val 105146"/>
              <a:gd name="vf" fmla="val 110557"/>
            </a:avLst>
          </a:prstGeom>
          <a:solidFill>
            <a:schemeClr val="tx1">
              <a:alpha val="40000"/>
            </a:schemeClr>
          </a:solidFill>
          <a:ln>
            <a:noFill/>
          </a:ln>
        </p:spPr>
        <p:style>
          <a:lnRef idx="1">
            <a:schemeClr val="accent1"/>
          </a:lnRef>
          <a:fillRef idx="3">
            <a:schemeClr val="accent1"/>
          </a:fillRef>
          <a:effectRef idx="2">
            <a:schemeClr val="accent1"/>
          </a:effectRef>
          <a:fontRef idx="minor">
            <a:schemeClr val="lt1"/>
          </a:fontRef>
        </p:style>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8EFBDC27-E420-4878-9EE6-7B9656D6442A}" type="datetimeFigureOut">
              <a:rPr lang="en-US" dirty="0"/>
              <a:t>5/17/2021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4707" cy="3193487"/>
          </a:xfrm>
        </p:spPr>
        <p:txBody>
          <a:bodyPr anchor="b">
            <a:normAutofit/>
          </a:bodyPr>
          <a:lstStyle>
            <a:lvl1pPr algn="l">
              <a:defRPr sz="5400"/>
            </a:lvl1pPr>
          </a:lstStyle>
          <a:p>
            <a:r>
              <a:rPr lang="ru-RU" smtClean="0"/>
              <a:t>Образец заголовка</a:t>
            </a:r>
            <a:endParaRPr lang="en-US" dirty="0"/>
          </a:p>
        </p:txBody>
      </p:sp>
      <p:sp>
        <p:nvSpPr>
          <p:cNvPr id="3" name="Text Placeholder 2"/>
          <p:cNvSpPr>
            <a:spLocks noGrp="1"/>
          </p:cNvSpPr>
          <p:nvPr>
            <p:ph type="body" idx="1"/>
          </p:nvPr>
        </p:nvSpPr>
        <p:spPr>
          <a:xfrm>
            <a:off x="685801" y="3742267"/>
            <a:ext cx="10394707" cy="1639614"/>
          </a:xfrm>
        </p:spPr>
        <p:txBody>
          <a:bodyPr anchor="t">
            <a:normAutofit/>
          </a:bodyPr>
          <a:lstStyle>
            <a:lvl1pPr marL="0" indent="0" algn="l">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F7F47CF-67C9-420C-80A5-E2069FF0C2DF}" type="datetimeFigureOut">
              <a:rPr lang="en-US" dirty="0"/>
              <a:t>5/17/2021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6882" cy="1158140"/>
          </a:xfrm>
        </p:spPr>
        <p:txBody>
          <a:bodyPr/>
          <a:lstStyle/>
          <a:p>
            <a:r>
              <a:rPr lang="ru-RU" smtClean="0"/>
              <a:t>Образец заголовка</a:t>
            </a:r>
            <a:endParaRPr lang="en-US" dirty="0"/>
          </a:p>
        </p:txBody>
      </p:sp>
      <p:sp>
        <p:nvSpPr>
          <p:cNvPr id="12" name="Content Placeholder 2"/>
          <p:cNvSpPr>
            <a:spLocks noGrp="1"/>
          </p:cNvSpPr>
          <p:nvPr>
            <p:ph sz="quarter" idx="13"/>
          </p:nvPr>
        </p:nvSpPr>
        <p:spPr>
          <a:xfrm>
            <a:off x="685800" y="2063396"/>
            <a:ext cx="5088714" cy="3311189"/>
          </a:xfrm>
        </p:spPr>
        <p:txBody>
          <a:bodyPr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3" name="Content Placeholder 3"/>
          <p:cNvSpPr>
            <a:spLocks noGrp="1"/>
          </p:cNvSpPr>
          <p:nvPr>
            <p:ph sz="quarter" idx="14"/>
          </p:nvPr>
        </p:nvSpPr>
        <p:spPr>
          <a:xfrm>
            <a:off x="5993971" y="2063396"/>
            <a:ext cx="5086538" cy="3311189"/>
          </a:xfrm>
        </p:spPr>
        <p:txBody>
          <a:bodyPr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AE22DC73-F065-42F5-A9F2-D90B2E42A0B3}" type="datetimeFigureOut">
              <a:rPr lang="en-US" dirty="0"/>
              <a:t>5/17/2021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4707" cy="1158140"/>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918356" y="2063396"/>
            <a:ext cx="4856158"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Content Placeholder 3"/>
          <p:cNvSpPr>
            <a:spLocks noGrp="1"/>
          </p:cNvSpPr>
          <p:nvPr>
            <p:ph sz="quarter" idx="13"/>
          </p:nvPr>
        </p:nvSpPr>
        <p:spPr>
          <a:xfrm>
            <a:off x="685802" y="2861733"/>
            <a:ext cx="5088712" cy="2512852"/>
          </a:xfrm>
        </p:spPr>
        <p:txBody>
          <a:bodyPr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218191" y="2063396"/>
            <a:ext cx="4864491"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3" name="Content Placeholder 5"/>
          <p:cNvSpPr>
            <a:spLocks noGrp="1"/>
          </p:cNvSpPr>
          <p:nvPr>
            <p:ph sz="quarter" idx="14"/>
          </p:nvPr>
        </p:nvSpPr>
        <p:spPr>
          <a:xfrm>
            <a:off x="5993969" y="2861733"/>
            <a:ext cx="5088713" cy="2512852"/>
          </a:xfrm>
        </p:spPr>
        <p:txBody>
          <a:bodyPr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76BEA702-9B29-41CC-9BCC-3DF8A0D379FE}" type="datetimeFigureOut">
              <a:rPr lang="en-US" dirty="0"/>
              <a:t>5/17/2021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097649AC-CB8F-4FF1-9A34-5861C74DD0A7}" type="datetimeFigureOut">
              <a:rPr lang="en-US" dirty="0"/>
              <a:t>5/17/2021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EC5CECA-2D3A-4680-9B49-752200DE467C}" type="datetimeFigureOut">
              <a:rPr lang="en-US" dirty="0"/>
              <a:t>5/17/2021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93643" y="685800"/>
            <a:ext cx="4126860" cy="2023252"/>
          </a:xfrm>
        </p:spPr>
        <p:txBody>
          <a:bodyPr anchor="b">
            <a:normAutofit/>
          </a:bodyPr>
          <a:lstStyle>
            <a:lvl1pPr algn="ctr">
              <a:defRPr sz="3600"/>
            </a:lvl1pPr>
          </a:lstStyle>
          <a:p>
            <a:r>
              <a:rPr lang="ru-RU" smtClean="0"/>
              <a:t>Образец заголовка</a:t>
            </a:r>
            <a:endParaRPr lang="en-US" dirty="0"/>
          </a:p>
        </p:txBody>
      </p:sp>
      <p:sp>
        <p:nvSpPr>
          <p:cNvPr id="10" name="Content Placeholder 2"/>
          <p:cNvSpPr>
            <a:spLocks noGrp="1"/>
          </p:cNvSpPr>
          <p:nvPr>
            <p:ph sz="quarter" idx="13"/>
          </p:nvPr>
        </p:nvSpPr>
        <p:spPr>
          <a:xfrm>
            <a:off x="5046132" y="685800"/>
            <a:ext cx="6034375" cy="468878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93642" y="2709052"/>
            <a:ext cx="4126861" cy="2665533"/>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50C3BFE2-83B7-4B0A-B9D3-AB28331082B3}" type="datetimeFigureOut">
              <a:rPr lang="en-US" dirty="0"/>
              <a:t>5/17/2021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685800"/>
            <a:ext cx="6345302" cy="2023252"/>
          </a:xfrm>
        </p:spPr>
        <p:txBody>
          <a:bodyPr anchor="b">
            <a:normAutofit/>
          </a:bodyPr>
          <a:lstStyle>
            <a:lvl1pPr algn="ctr">
              <a:defRPr sz="36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7482362" y="0"/>
            <a:ext cx="3598146" cy="507153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85801" y="2709052"/>
            <a:ext cx="6345301" cy="2362481"/>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12EF78E3-FDA3-4D28-AAA2-0B81F349A39D}" type="datetimeFigureOut">
              <a:rPr lang="en-US" dirty="0"/>
              <a:t>5/17/2021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4106333"/>
            <a:ext cx="10394708" cy="588846"/>
          </a:xfrm>
        </p:spPr>
        <p:txBody>
          <a:bodyPr anchor="b"/>
          <a:lstStyle>
            <a:lvl1pP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85801" y="685799"/>
            <a:ext cx="10392513" cy="319490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85780" y="4702923"/>
            <a:ext cx="10394728" cy="682472"/>
          </a:xfrm>
        </p:spPr>
        <p:txBody>
          <a:bodyPr anchor="t"/>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341D2AC3-6A0B-4169-B1EA-E3AE8B351BDD}" type="datetimeFigureOut">
              <a:rPr lang="en-US" dirty="0"/>
              <a:t>5/17/2021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6902" cy="3194903"/>
          </a:xfrm>
        </p:spPr>
        <p:txBody>
          <a:bodyPr anchor="ctr">
            <a:normAutofit/>
          </a:bodyPr>
          <a:lstStyle>
            <a:lvl1pPr algn="ctr">
              <a:defRPr sz="4800"/>
            </a:lvl1pPr>
          </a:lstStyle>
          <a:p>
            <a:r>
              <a:rPr lang="ru-RU" smtClean="0"/>
              <a:t>Образец заголовка</a:t>
            </a:r>
            <a:endParaRPr lang="en-US" dirty="0"/>
          </a:p>
        </p:txBody>
      </p:sp>
      <p:sp>
        <p:nvSpPr>
          <p:cNvPr id="4" name="Text Placeholder 3"/>
          <p:cNvSpPr>
            <a:spLocks noGrp="1"/>
          </p:cNvSpPr>
          <p:nvPr>
            <p:ph type="body" sz="half" idx="2"/>
          </p:nvPr>
        </p:nvSpPr>
        <p:spPr>
          <a:xfrm>
            <a:off x="685779" y="4106333"/>
            <a:ext cx="10394729" cy="1273606"/>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DD4B9363-8B87-41B7-9F8E-64519CBB8F34}" type="datetimeFigureOut">
              <a:rPr lang="en-US" dirty="0"/>
              <a:t>5/17/2021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21732" y="685800"/>
            <a:ext cx="9525020" cy="2916704"/>
          </a:xfrm>
        </p:spPr>
        <p:txBody>
          <a:bodyPr anchor="ctr">
            <a:normAutofit/>
          </a:bodyPr>
          <a:lstStyle>
            <a:lvl1pPr algn="ctr">
              <a:defRPr sz="4800"/>
            </a:lvl1pPr>
          </a:lstStyle>
          <a:p>
            <a:r>
              <a:rPr lang="ru-RU" smtClean="0"/>
              <a:t>Образец заголовка</a:t>
            </a:r>
            <a:endParaRPr lang="en-US" dirty="0"/>
          </a:p>
        </p:txBody>
      </p:sp>
      <p:sp>
        <p:nvSpPr>
          <p:cNvPr id="12" name="Text Placeholder 3"/>
          <p:cNvSpPr>
            <a:spLocks noGrp="1"/>
          </p:cNvSpPr>
          <p:nvPr>
            <p:ph type="body" sz="half" idx="13"/>
          </p:nvPr>
        </p:nvSpPr>
        <p:spPr>
          <a:xfrm>
            <a:off x="1550264" y="3610032"/>
            <a:ext cx="8667956" cy="377768"/>
          </a:xfrm>
        </p:spPr>
        <p:txBody>
          <a:bodyPr anchor="t">
            <a:normAutofit/>
          </a:bodyPr>
          <a:lstStyle>
            <a:lvl1pPr marL="0" indent="0" algn="r">
              <a:buNone/>
              <a:defRPr sz="1400">
                <a:solidFill>
                  <a:schemeClr val="tx1">
                    <a:lumMod val="50000"/>
                    <a:lumOff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4" name="Text Placeholder 3"/>
          <p:cNvSpPr>
            <a:spLocks noGrp="1"/>
          </p:cNvSpPr>
          <p:nvPr>
            <p:ph type="body" sz="half" idx="2"/>
          </p:nvPr>
        </p:nvSpPr>
        <p:spPr>
          <a:xfrm>
            <a:off x="685801" y="4106334"/>
            <a:ext cx="10396882" cy="1268252"/>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EAEF5746-5284-4951-9F37-7AE924EDBCB7}" type="datetimeFigureOut">
              <a:rPr lang="en-US" dirty="0"/>
              <a:t>5/17/2021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3" name="TextBox 12"/>
          <p:cNvSpPr txBox="1"/>
          <p:nvPr/>
        </p:nvSpPr>
        <p:spPr>
          <a:xfrm>
            <a:off x="685801" y="89262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473083" y="292282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85800" y="1723854"/>
            <a:ext cx="10394707" cy="2511835"/>
          </a:xfrm>
        </p:spPr>
        <p:txBody>
          <a:bodyPr anchor="b">
            <a:normAutofit/>
          </a:bodyPr>
          <a:lstStyle>
            <a:lvl1pPr algn="l">
              <a:defRPr sz="4800"/>
            </a:lvl1pPr>
          </a:lstStyle>
          <a:p>
            <a:r>
              <a:rPr lang="ru-RU" smtClean="0"/>
              <a:t>Образец заголовка</a:t>
            </a:r>
            <a:endParaRPr lang="en-US" dirty="0"/>
          </a:p>
        </p:txBody>
      </p:sp>
      <p:sp>
        <p:nvSpPr>
          <p:cNvPr id="4" name="Text Placeholder 3"/>
          <p:cNvSpPr>
            <a:spLocks noGrp="1"/>
          </p:cNvSpPr>
          <p:nvPr>
            <p:ph type="body" sz="half" idx="2"/>
          </p:nvPr>
        </p:nvSpPr>
        <p:spPr>
          <a:xfrm>
            <a:off x="685800" y="4247468"/>
            <a:ext cx="10394707" cy="1140644"/>
          </a:xfrm>
        </p:spPr>
        <p:txBody>
          <a:bodyPr anchor="t">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02398B29-7265-4A65-A2A4-6703C057B7C1}" type="datetimeFigureOut">
              <a:rPr lang="en-US" dirty="0"/>
              <a:t>5/17/2021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15" name="Title 1"/>
          <p:cNvSpPr>
            <a:spLocks noGrp="1"/>
          </p:cNvSpPr>
          <p:nvPr>
            <p:ph type="title"/>
          </p:nvPr>
        </p:nvSpPr>
        <p:spPr>
          <a:xfrm>
            <a:off x="685802" y="685800"/>
            <a:ext cx="10394706" cy="1151965"/>
          </a:xfrm>
        </p:spPr>
        <p:txBody>
          <a:bodyPr/>
          <a:lstStyle>
            <a:lvl1pPr algn="ctr">
              <a:defRPr/>
            </a:lvl1pPr>
          </a:lstStyle>
          <a:p>
            <a:r>
              <a:rPr lang="ru-RU" smtClean="0"/>
              <a:t>Образец заголовка</a:t>
            </a:r>
            <a:endParaRPr lang="en-US" dirty="0"/>
          </a:p>
        </p:txBody>
      </p:sp>
      <p:sp>
        <p:nvSpPr>
          <p:cNvPr id="7" name="Text Placeholder 2"/>
          <p:cNvSpPr>
            <a:spLocks noGrp="1"/>
          </p:cNvSpPr>
          <p:nvPr>
            <p:ph type="body" idx="1"/>
          </p:nvPr>
        </p:nvSpPr>
        <p:spPr>
          <a:xfrm>
            <a:off x="68580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8" name="Text Placeholder 3"/>
          <p:cNvSpPr>
            <a:spLocks noGrp="1"/>
          </p:cNvSpPr>
          <p:nvPr>
            <p:ph type="body" sz="half" idx="15"/>
          </p:nvPr>
        </p:nvSpPr>
        <p:spPr>
          <a:xfrm>
            <a:off x="685802"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9" name="Text Placeholder 4"/>
          <p:cNvSpPr>
            <a:spLocks noGrp="1"/>
          </p:cNvSpPr>
          <p:nvPr>
            <p:ph type="body" sz="quarter" idx="3"/>
          </p:nvPr>
        </p:nvSpPr>
        <p:spPr>
          <a:xfrm>
            <a:off x="423462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0" name="Text Placeholder 3"/>
          <p:cNvSpPr>
            <a:spLocks noGrp="1"/>
          </p:cNvSpPr>
          <p:nvPr>
            <p:ph type="body" sz="half" idx="16"/>
          </p:nvPr>
        </p:nvSpPr>
        <p:spPr>
          <a:xfrm>
            <a:off x="4234621"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1" name="Text Placeholder 4"/>
          <p:cNvSpPr>
            <a:spLocks noGrp="1"/>
          </p:cNvSpPr>
          <p:nvPr>
            <p:ph type="body" sz="quarter" idx="13"/>
          </p:nvPr>
        </p:nvSpPr>
        <p:spPr>
          <a:xfrm>
            <a:off x="7770380"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Text Placeholder 3"/>
          <p:cNvSpPr>
            <a:spLocks noGrp="1"/>
          </p:cNvSpPr>
          <p:nvPr>
            <p:ph type="body" sz="half" idx="17"/>
          </p:nvPr>
        </p:nvSpPr>
        <p:spPr>
          <a:xfrm>
            <a:off x="7770380"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28FBA082-94DF-4C4B-A041-6624924AB0A8}" type="datetimeFigureOut">
              <a:rPr lang="en-US" dirty="0"/>
              <a:t>5/17/2021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30" name="Title 1"/>
          <p:cNvSpPr>
            <a:spLocks noGrp="1"/>
          </p:cNvSpPr>
          <p:nvPr>
            <p:ph type="title"/>
          </p:nvPr>
        </p:nvSpPr>
        <p:spPr>
          <a:xfrm>
            <a:off x="685801" y="685800"/>
            <a:ext cx="10396882" cy="1151965"/>
          </a:xfrm>
        </p:spPr>
        <p:txBody>
          <a:bodyPr/>
          <a:lstStyle>
            <a:lvl1pPr algn="ctr">
              <a:defRPr/>
            </a:lvl1pPr>
          </a:lstStyle>
          <a:p>
            <a:r>
              <a:rPr lang="ru-RU" smtClean="0"/>
              <a:t>Образец заголовка</a:t>
            </a:r>
            <a:endParaRPr lang="en-US" dirty="0"/>
          </a:p>
        </p:txBody>
      </p:sp>
      <p:sp>
        <p:nvSpPr>
          <p:cNvPr id="19" name="Text Placeholder 2"/>
          <p:cNvSpPr>
            <a:spLocks noGrp="1"/>
          </p:cNvSpPr>
          <p:nvPr>
            <p:ph type="body" idx="1"/>
          </p:nvPr>
        </p:nvSpPr>
        <p:spPr>
          <a:xfrm>
            <a:off x="69184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0" name="Picture Placeholder 2"/>
          <p:cNvSpPr>
            <a:spLocks noGrp="1" noChangeAspect="1"/>
          </p:cNvSpPr>
          <p:nvPr>
            <p:ph type="pic" idx="15"/>
          </p:nvPr>
        </p:nvSpPr>
        <p:spPr>
          <a:xfrm>
            <a:off x="685780" y="2063395"/>
            <a:ext cx="3310128" cy="1536725"/>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1" name="Text Placeholder 3"/>
          <p:cNvSpPr>
            <a:spLocks noGrp="1"/>
          </p:cNvSpPr>
          <p:nvPr>
            <p:ph type="body" sz="half" idx="18"/>
          </p:nvPr>
        </p:nvSpPr>
        <p:spPr>
          <a:xfrm>
            <a:off x="691840" y="4389287"/>
            <a:ext cx="3310128" cy="98529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2" name="Text Placeholder 4"/>
          <p:cNvSpPr>
            <a:spLocks noGrp="1"/>
          </p:cNvSpPr>
          <p:nvPr>
            <p:ph type="body" sz="quarter" idx="3"/>
          </p:nvPr>
        </p:nvSpPr>
        <p:spPr>
          <a:xfrm>
            <a:off x="423741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3" name="Picture Placeholder 2"/>
          <p:cNvSpPr>
            <a:spLocks noGrp="1" noChangeAspect="1"/>
          </p:cNvSpPr>
          <p:nvPr>
            <p:ph type="pic" idx="21"/>
          </p:nvPr>
        </p:nvSpPr>
        <p:spPr>
          <a:xfrm>
            <a:off x="4235999" y="2063395"/>
            <a:ext cx="3310128" cy="1535237"/>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4" name="Text Placeholder 3"/>
          <p:cNvSpPr>
            <a:spLocks noGrp="1"/>
          </p:cNvSpPr>
          <p:nvPr>
            <p:ph type="body" sz="half" idx="19"/>
          </p:nvPr>
        </p:nvSpPr>
        <p:spPr>
          <a:xfrm>
            <a:off x="4235999" y="4389286"/>
            <a:ext cx="3310128" cy="98530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5" name="Text Placeholder 4"/>
          <p:cNvSpPr>
            <a:spLocks noGrp="1"/>
          </p:cNvSpPr>
          <p:nvPr>
            <p:ph type="body" sz="quarter" idx="13"/>
          </p:nvPr>
        </p:nvSpPr>
        <p:spPr>
          <a:xfrm>
            <a:off x="7768944"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6" name="Picture Placeholder 2"/>
          <p:cNvSpPr>
            <a:spLocks noGrp="1" noChangeAspect="1"/>
          </p:cNvSpPr>
          <p:nvPr>
            <p:ph type="pic" idx="22"/>
          </p:nvPr>
        </p:nvSpPr>
        <p:spPr>
          <a:xfrm>
            <a:off x="7768819" y="2063394"/>
            <a:ext cx="3310128" cy="1537196"/>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7" name="Text Placeholder 3"/>
          <p:cNvSpPr>
            <a:spLocks noGrp="1"/>
          </p:cNvSpPr>
          <p:nvPr>
            <p:ph type="body" sz="half" idx="20"/>
          </p:nvPr>
        </p:nvSpPr>
        <p:spPr>
          <a:xfrm>
            <a:off x="7768819" y="4389284"/>
            <a:ext cx="3310128" cy="98530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B27686C4-3AB5-4E0C-86CA-FB108C350AA9}" type="datetimeFigureOut">
              <a:rPr lang="en-US" dirty="0"/>
              <a:t>5/17/2021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ru-RU" smtClean="0"/>
              <a:t>Образец заголовка</a:t>
            </a:r>
            <a:endParaRPr lang="en-US" dirty="0"/>
          </a:p>
        </p:txBody>
      </p:sp>
      <p:sp>
        <p:nvSpPr>
          <p:cNvPr id="11" name="Vertical Text Placeholder 2"/>
          <p:cNvSpPr>
            <a:spLocks noGrp="1"/>
          </p:cNvSpPr>
          <p:nvPr>
            <p:ph type="body" orient="vert" sz="quarter" idx="13"/>
          </p:nvPr>
        </p:nvSpPr>
        <p:spPr>
          <a:xfrm>
            <a:off x="685800" y="2063396"/>
            <a:ext cx="10394707" cy="331119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9FF1211-4E0C-4AB3-B04F-585959BDAFE8}" type="datetimeFigureOut">
              <a:rPr lang="en-US" dirty="0"/>
              <a:t>5/17/2021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15862" y="685800"/>
            <a:ext cx="2264646" cy="4688785"/>
          </a:xfrm>
        </p:spPr>
        <p:txBody>
          <a:bodyPr vert="eaVert"/>
          <a:lstStyle>
            <a:lvl1pPr algn="l">
              <a:defRPr/>
            </a:lvl1pPr>
          </a:lstStyle>
          <a:p>
            <a:r>
              <a:rPr lang="ru-RU" smtClean="0"/>
              <a:t>Образец заголовка</a:t>
            </a:r>
            <a:endParaRPr lang="en-US" dirty="0"/>
          </a:p>
        </p:txBody>
      </p:sp>
      <p:sp>
        <p:nvSpPr>
          <p:cNvPr id="8" name="Vertical Text Placeholder 2"/>
          <p:cNvSpPr>
            <a:spLocks noGrp="1"/>
          </p:cNvSpPr>
          <p:nvPr>
            <p:ph type="body" orient="vert" sz="quarter" idx="13"/>
          </p:nvPr>
        </p:nvSpPr>
        <p:spPr>
          <a:xfrm>
            <a:off x="685800" y="685800"/>
            <a:ext cx="7904431" cy="4688785"/>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28BDECAF-D3BE-4069-9C78-642ECCD01477}" type="datetimeFigureOut">
              <a:rPr lang="en-US" dirty="0"/>
              <a:t>5/17/2021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0" name="Group 9"/>
          <p:cNvGrpSpPr/>
          <p:nvPr/>
        </p:nvGrpSpPr>
        <p:grpSpPr>
          <a:xfrm>
            <a:off x="-25397" y="0"/>
            <a:ext cx="12005350" cy="6644081"/>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3" name="Rectangle 12"/>
            <p:cNvSpPr/>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85801" y="685800"/>
            <a:ext cx="10396882" cy="1151965"/>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85800" y="2063396"/>
            <a:ext cx="10396883" cy="3311189"/>
          </a:xfrm>
          <a:prstGeom prst="rect">
            <a:avLst/>
          </a:prstGeom>
        </p:spPr>
        <p:txBody>
          <a:bodyPr vert="horz" lIns="91440" tIns="45720" rIns="91440" bIns="45720" rtlCol="0"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298083" y="5757334"/>
            <a:ext cx="3784600" cy="498470"/>
          </a:xfrm>
          <a:prstGeom prst="rect">
            <a:avLst/>
          </a:prstGeom>
        </p:spPr>
        <p:txBody>
          <a:bodyPr vert="horz" lIns="91440" tIns="45720" rIns="91440" bIns="45720" rtlCol="0" anchor="ctr"/>
          <a:lstStyle>
            <a:lvl1pPr algn="r">
              <a:defRPr sz="3200" cap="all" baseline="0">
                <a:solidFill>
                  <a:schemeClr val="accent1">
                    <a:lumMod val="50000"/>
                  </a:schemeClr>
                </a:solidFill>
              </a:defRPr>
            </a:lvl1pPr>
          </a:lstStyle>
          <a:p>
            <a:fld id="{C35BB1C6-BF8F-4481-8AB2-603A1C8A906A}" type="datetimeFigureOut">
              <a:rPr lang="en-US" dirty="0"/>
              <a:t>5/17/2021</a:t>
            </a:fld>
            <a:endParaRPr lang="en-US" dirty="0"/>
          </a:p>
        </p:txBody>
      </p:sp>
      <p:sp>
        <p:nvSpPr>
          <p:cNvPr id="5" name="Footer Placeholder 4"/>
          <p:cNvSpPr>
            <a:spLocks noGrp="1"/>
          </p:cNvSpPr>
          <p:nvPr>
            <p:ph type="ftr" sz="quarter" idx="3"/>
          </p:nvPr>
        </p:nvSpPr>
        <p:spPr>
          <a:xfrm>
            <a:off x="685801" y="5757334"/>
            <a:ext cx="5499719" cy="498470"/>
          </a:xfrm>
          <a:prstGeom prst="rect">
            <a:avLst/>
          </a:prstGeom>
        </p:spPr>
        <p:txBody>
          <a:bodyPr vert="horz" lIns="91440" tIns="45720" rIns="91440" bIns="45720" rtlCol="0" anchor="ctr"/>
          <a:lstStyle>
            <a:lvl1pPr algn="l">
              <a:defRPr sz="3200" cap="all" baseline="0">
                <a:solidFill>
                  <a:schemeClr val="accent1">
                    <a:lumMod val="50000"/>
                  </a:schemeClr>
                </a:solidFill>
              </a:defRPr>
            </a:lvl1pPr>
          </a:lstStyle>
          <a:p>
            <a:endParaRPr lang="en-US" dirty="0"/>
          </a:p>
        </p:txBody>
      </p:sp>
      <p:sp>
        <p:nvSpPr>
          <p:cNvPr id="6" name="Slide Number Placeholder 5"/>
          <p:cNvSpPr>
            <a:spLocks noGrp="1"/>
          </p:cNvSpPr>
          <p:nvPr>
            <p:ph type="sldNum" sz="quarter" idx="4"/>
          </p:nvPr>
        </p:nvSpPr>
        <p:spPr>
          <a:xfrm>
            <a:off x="6287121" y="5757334"/>
            <a:ext cx="907186" cy="498470"/>
          </a:xfrm>
          <a:prstGeom prst="rect">
            <a:avLst/>
          </a:prstGeom>
        </p:spPr>
        <p:txBody>
          <a:bodyPr vert="horz" lIns="91440" tIns="45720" rIns="91440" bIns="45720" rtlCol="0" anchor="ctr"/>
          <a:lstStyle>
            <a:lvl1pPr algn="ctr">
              <a:defRPr sz="3200" cap="all" baseline="0">
                <a:solidFill>
                  <a:schemeClr val="accent1">
                    <a:lumMod val="50000"/>
                  </a:schemeClr>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l" defTabSz="914400" rtl="0" eaLnBrk="1" latinLnBrk="0" hangingPunct="1">
        <a:lnSpc>
          <a:spcPct val="90000"/>
        </a:lnSpc>
        <a:spcBef>
          <a:spcPct val="0"/>
        </a:spcBef>
        <a:buNone/>
        <a:defRPr sz="5400" kern="1200" cap="all" baseline="0">
          <a:solidFill>
            <a:schemeClr val="accent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4.wmf"/></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5.wmf"/></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6.wmf"/></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4.vml"/><Relationship Id="rId4" Type="http://schemas.openxmlformats.org/officeDocument/2006/relationships/image" Target="../media/image7.wmf"/></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image" Target="../media/image9.wmf"/><Relationship Id="rId5" Type="http://schemas.openxmlformats.org/officeDocument/2006/relationships/oleObject" Target="../embeddings/oleObject6.bin"/><Relationship Id="rId4" Type="http://schemas.openxmlformats.org/officeDocument/2006/relationships/image" Target="../media/image8.wmf"/></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2.xml"/><Relationship Id="rId1" Type="http://schemas.openxmlformats.org/officeDocument/2006/relationships/vmlDrawing" Target="../drawings/vmlDrawing6.vml"/><Relationship Id="rId4" Type="http://schemas.openxmlformats.org/officeDocument/2006/relationships/image" Target="../media/image10.wmf"/></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2.xml"/><Relationship Id="rId1" Type="http://schemas.openxmlformats.org/officeDocument/2006/relationships/vmlDrawing" Target="../drawings/vmlDrawing7.vml"/><Relationship Id="rId4" Type="http://schemas.openxmlformats.org/officeDocument/2006/relationships/image" Target="../media/image11.wmf"/></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Layout" Target="../slideLayouts/slideLayout2.xml"/><Relationship Id="rId1" Type="http://schemas.openxmlformats.org/officeDocument/2006/relationships/vmlDrawing" Target="../drawings/vmlDrawing8.vml"/><Relationship Id="rId6" Type="http://schemas.openxmlformats.org/officeDocument/2006/relationships/image" Target="../media/image13.wmf"/><Relationship Id="rId5" Type="http://schemas.openxmlformats.org/officeDocument/2006/relationships/oleObject" Target="../embeddings/oleObject10.bin"/><Relationship Id="rId4" Type="http://schemas.openxmlformats.org/officeDocument/2006/relationships/image" Target="../media/image12.wmf"/></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Layout" Target="../slideLayouts/slideLayout2.xml"/><Relationship Id="rId1" Type="http://schemas.openxmlformats.org/officeDocument/2006/relationships/vmlDrawing" Target="../drawings/vmlDrawing9.vml"/><Relationship Id="rId4" Type="http://schemas.openxmlformats.org/officeDocument/2006/relationships/image" Target="../media/image14.wmf"/></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Layout" Target="../slideLayouts/slideLayout2.xml"/><Relationship Id="rId1" Type="http://schemas.openxmlformats.org/officeDocument/2006/relationships/vmlDrawing" Target="../drawings/vmlDrawing10.vml"/><Relationship Id="rId4" Type="http://schemas.openxmlformats.org/officeDocument/2006/relationships/image" Target="../media/image15.wmf"/></Relationships>
</file>

<file path=ppt/slides/_rels/slide24.xml.rels><?xml version="1.0" encoding="UTF-8" standalone="yes"?>
<Relationships xmlns="http://schemas.openxmlformats.org/package/2006/relationships"><Relationship Id="rId8" Type="http://schemas.openxmlformats.org/officeDocument/2006/relationships/image" Target="../media/image18.wmf"/><Relationship Id="rId3" Type="http://schemas.openxmlformats.org/officeDocument/2006/relationships/oleObject" Target="../embeddings/oleObject13.bin"/><Relationship Id="rId7" Type="http://schemas.openxmlformats.org/officeDocument/2006/relationships/oleObject" Target="../embeddings/oleObject15.bin"/><Relationship Id="rId2" Type="http://schemas.openxmlformats.org/officeDocument/2006/relationships/slideLayout" Target="../slideLayouts/slideLayout2.xml"/><Relationship Id="rId1" Type="http://schemas.openxmlformats.org/officeDocument/2006/relationships/vmlDrawing" Target="../drawings/vmlDrawing11.vml"/><Relationship Id="rId6" Type="http://schemas.openxmlformats.org/officeDocument/2006/relationships/image" Target="../media/image17.wmf"/><Relationship Id="rId5" Type="http://schemas.openxmlformats.org/officeDocument/2006/relationships/oleObject" Target="../embeddings/oleObject14.bin"/><Relationship Id="rId4" Type="http://schemas.openxmlformats.org/officeDocument/2006/relationships/image" Target="../media/image16.wmf"/></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16.bin"/><Relationship Id="rId2" Type="http://schemas.openxmlformats.org/officeDocument/2006/relationships/slideLayout" Target="../slideLayouts/slideLayout2.xml"/><Relationship Id="rId1" Type="http://schemas.openxmlformats.org/officeDocument/2006/relationships/vmlDrawing" Target="../drawings/vmlDrawing12.vml"/><Relationship Id="rId4" Type="http://schemas.openxmlformats.org/officeDocument/2006/relationships/image" Target="../media/image19.wmf"/></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17.bin"/><Relationship Id="rId2" Type="http://schemas.openxmlformats.org/officeDocument/2006/relationships/slideLayout" Target="../slideLayouts/slideLayout2.xml"/><Relationship Id="rId1" Type="http://schemas.openxmlformats.org/officeDocument/2006/relationships/vmlDrawing" Target="../drawings/vmlDrawing13.vml"/><Relationship Id="rId6" Type="http://schemas.openxmlformats.org/officeDocument/2006/relationships/image" Target="../media/image21.wmf"/><Relationship Id="rId5" Type="http://schemas.openxmlformats.org/officeDocument/2006/relationships/oleObject" Target="../embeddings/oleObject18.bin"/><Relationship Id="rId4" Type="http://schemas.openxmlformats.org/officeDocument/2006/relationships/image" Target="../media/image20.wmf"/></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8" Type="http://schemas.openxmlformats.org/officeDocument/2006/relationships/image" Target="../media/image24.wmf"/><Relationship Id="rId3" Type="http://schemas.openxmlformats.org/officeDocument/2006/relationships/oleObject" Target="../embeddings/oleObject19.bin"/><Relationship Id="rId7" Type="http://schemas.openxmlformats.org/officeDocument/2006/relationships/oleObject" Target="../embeddings/oleObject21.bin"/><Relationship Id="rId2" Type="http://schemas.openxmlformats.org/officeDocument/2006/relationships/slideLayout" Target="../slideLayouts/slideLayout2.xml"/><Relationship Id="rId1" Type="http://schemas.openxmlformats.org/officeDocument/2006/relationships/vmlDrawing" Target="../drawings/vmlDrawing14.vml"/><Relationship Id="rId6" Type="http://schemas.openxmlformats.org/officeDocument/2006/relationships/image" Target="../media/image23.wmf"/><Relationship Id="rId5" Type="http://schemas.openxmlformats.org/officeDocument/2006/relationships/oleObject" Target="../embeddings/oleObject20.bin"/><Relationship Id="rId4" Type="http://schemas.openxmlformats.org/officeDocument/2006/relationships/image" Target="../media/image22.wmf"/></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oleObject" Target="../embeddings/oleObject22.bin"/><Relationship Id="rId2" Type="http://schemas.openxmlformats.org/officeDocument/2006/relationships/slideLayout" Target="../slideLayouts/slideLayout2.xml"/><Relationship Id="rId1" Type="http://schemas.openxmlformats.org/officeDocument/2006/relationships/vmlDrawing" Target="../drawings/vmlDrawing15.vml"/><Relationship Id="rId4" Type="http://schemas.openxmlformats.org/officeDocument/2006/relationships/image" Target="../media/image25.wmf"/></Relationships>
</file>

<file path=ppt/slides/_rels/slide31.xml.rels><?xml version="1.0" encoding="UTF-8" standalone="yes"?>
<Relationships xmlns="http://schemas.openxmlformats.org/package/2006/relationships"><Relationship Id="rId3" Type="http://schemas.openxmlformats.org/officeDocument/2006/relationships/oleObject" Target="../embeddings/oleObject23.bin"/><Relationship Id="rId2" Type="http://schemas.openxmlformats.org/officeDocument/2006/relationships/slideLayout" Target="../slideLayouts/slideLayout2.xml"/><Relationship Id="rId1" Type="http://schemas.openxmlformats.org/officeDocument/2006/relationships/vmlDrawing" Target="../drawings/vmlDrawing16.vml"/><Relationship Id="rId4" Type="http://schemas.openxmlformats.org/officeDocument/2006/relationships/image" Target="../media/image26.wmf"/></Relationships>
</file>

<file path=ppt/slides/_rels/slide32.xml.rels><?xml version="1.0" encoding="UTF-8" standalone="yes"?>
<Relationships xmlns="http://schemas.openxmlformats.org/package/2006/relationships"><Relationship Id="rId3" Type="http://schemas.openxmlformats.org/officeDocument/2006/relationships/oleObject" Target="../embeddings/oleObject24.bin"/><Relationship Id="rId2" Type="http://schemas.openxmlformats.org/officeDocument/2006/relationships/slideLayout" Target="../slideLayouts/slideLayout2.xml"/><Relationship Id="rId1" Type="http://schemas.openxmlformats.org/officeDocument/2006/relationships/vmlDrawing" Target="../drawings/vmlDrawing17.vml"/><Relationship Id="rId4" Type="http://schemas.openxmlformats.org/officeDocument/2006/relationships/image" Target="../media/image27.wmf"/></Relationships>
</file>

<file path=ppt/slides/_rels/slide33.xml.rels><?xml version="1.0" encoding="UTF-8" standalone="yes"?>
<Relationships xmlns="http://schemas.openxmlformats.org/package/2006/relationships"><Relationship Id="rId3" Type="http://schemas.openxmlformats.org/officeDocument/2006/relationships/oleObject" Target="../embeddings/oleObject25.bin"/><Relationship Id="rId2" Type="http://schemas.openxmlformats.org/officeDocument/2006/relationships/slideLayout" Target="../slideLayouts/slideLayout2.xml"/><Relationship Id="rId1" Type="http://schemas.openxmlformats.org/officeDocument/2006/relationships/vmlDrawing" Target="../drawings/vmlDrawing18.vml"/><Relationship Id="rId4" Type="http://schemas.openxmlformats.org/officeDocument/2006/relationships/image" Target="../media/image28.wmf"/></Relationships>
</file>

<file path=ppt/slides/_rels/slide34.xml.rels><?xml version="1.0" encoding="UTF-8" standalone="yes"?>
<Relationships xmlns="http://schemas.openxmlformats.org/package/2006/relationships"><Relationship Id="rId3" Type="http://schemas.openxmlformats.org/officeDocument/2006/relationships/oleObject" Target="../embeddings/oleObject26.bin"/><Relationship Id="rId2" Type="http://schemas.openxmlformats.org/officeDocument/2006/relationships/slideLayout" Target="../slideLayouts/slideLayout2.xml"/><Relationship Id="rId1" Type="http://schemas.openxmlformats.org/officeDocument/2006/relationships/vmlDrawing" Target="../drawings/vmlDrawing19.vml"/><Relationship Id="rId4" Type="http://schemas.openxmlformats.org/officeDocument/2006/relationships/image" Target="../media/image29.wmf"/></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8" Type="http://schemas.openxmlformats.org/officeDocument/2006/relationships/image" Target="../media/image32.wmf"/><Relationship Id="rId3" Type="http://schemas.openxmlformats.org/officeDocument/2006/relationships/oleObject" Target="../embeddings/oleObject27.bin"/><Relationship Id="rId7" Type="http://schemas.openxmlformats.org/officeDocument/2006/relationships/oleObject" Target="../embeddings/oleObject29.bin"/><Relationship Id="rId12" Type="http://schemas.openxmlformats.org/officeDocument/2006/relationships/image" Target="../media/image34.wmf"/><Relationship Id="rId2" Type="http://schemas.openxmlformats.org/officeDocument/2006/relationships/slideLayout" Target="../slideLayouts/slideLayout2.xml"/><Relationship Id="rId1" Type="http://schemas.openxmlformats.org/officeDocument/2006/relationships/vmlDrawing" Target="../drawings/vmlDrawing20.vml"/><Relationship Id="rId6" Type="http://schemas.openxmlformats.org/officeDocument/2006/relationships/image" Target="../media/image31.wmf"/><Relationship Id="rId11" Type="http://schemas.openxmlformats.org/officeDocument/2006/relationships/oleObject" Target="../embeddings/oleObject31.bin"/><Relationship Id="rId5" Type="http://schemas.openxmlformats.org/officeDocument/2006/relationships/oleObject" Target="../embeddings/oleObject28.bin"/><Relationship Id="rId10" Type="http://schemas.openxmlformats.org/officeDocument/2006/relationships/image" Target="../media/image33.wmf"/><Relationship Id="rId4" Type="http://schemas.openxmlformats.org/officeDocument/2006/relationships/image" Target="../media/image30.wmf"/><Relationship Id="rId9" Type="http://schemas.openxmlformats.org/officeDocument/2006/relationships/oleObject" Target="../embeddings/oleObject30.bin"/></Relationships>
</file>

<file path=ppt/slides/_rels/slide38.xml.rels><?xml version="1.0" encoding="UTF-8" standalone="yes"?>
<Relationships xmlns="http://schemas.openxmlformats.org/package/2006/relationships"><Relationship Id="rId8" Type="http://schemas.openxmlformats.org/officeDocument/2006/relationships/image" Target="../media/image37.wmf"/><Relationship Id="rId3" Type="http://schemas.openxmlformats.org/officeDocument/2006/relationships/oleObject" Target="../embeddings/oleObject32.bin"/><Relationship Id="rId7" Type="http://schemas.openxmlformats.org/officeDocument/2006/relationships/oleObject" Target="../embeddings/oleObject34.bin"/><Relationship Id="rId2" Type="http://schemas.openxmlformats.org/officeDocument/2006/relationships/slideLayout" Target="../slideLayouts/slideLayout2.xml"/><Relationship Id="rId1" Type="http://schemas.openxmlformats.org/officeDocument/2006/relationships/vmlDrawing" Target="../drawings/vmlDrawing21.vml"/><Relationship Id="rId6" Type="http://schemas.openxmlformats.org/officeDocument/2006/relationships/image" Target="../media/image36.wmf"/><Relationship Id="rId5" Type="http://schemas.openxmlformats.org/officeDocument/2006/relationships/oleObject" Target="../embeddings/oleObject33.bin"/><Relationship Id="rId10" Type="http://schemas.openxmlformats.org/officeDocument/2006/relationships/image" Target="../media/image38.wmf"/><Relationship Id="rId4" Type="http://schemas.openxmlformats.org/officeDocument/2006/relationships/image" Target="../media/image35.wmf"/><Relationship Id="rId9" Type="http://schemas.openxmlformats.org/officeDocument/2006/relationships/oleObject" Target="../embeddings/oleObject35.bin"/></Relationships>
</file>

<file path=ppt/slides/_rels/slide39.xml.rels><?xml version="1.0" encoding="UTF-8" standalone="yes"?>
<Relationships xmlns="http://schemas.openxmlformats.org/package/2006/relationships"><Relationship Id="rId3" Type="http://schemas.openxmlformats.org/officeDocument/2006/relationships/oleObject" Target="../embeddings/oleObject36.bin"/><Relationship Id="rId2" Type="http://schemas.openxmlformats.org/officeDocument/2006/relationships/slideLayout" Target="../slideLayouts/slideLayout2.xml"/><Relationship Id="rId1" Type="http://schemas.openxmlformats.org/officeDocument/2006/relationships/vmlDrawing" Target="../drawings/vmlDrawing22.vml"/><Relationship Id="rId6" Type="http://schemas.openxmlformats.org/officeDocument/2006/relationships/image" Target="../media/image40.wmf"/><Relationship Id="rId5" Type="http://schemas.openxmlformats.org/officeDocument/2006/relationships/oleObject" Target="../embeddings/oleObject37.bin"/><Relationship Id="rId4" Type="http://schemas.openxmlformats.org/officeDocument/2006/relationships/image" Target="../media/image39.wmf"/></Relationships>
</file>

<file path=ppt/slides/_rels/slide40.xml.rels><?xml version="1.0" encoding="UTF-8" standalone="yes"?>
<Relationships xmlns="http://schemas.openxmlformats.org/package/2006/relationships"><Relationship Id="rId3" Type="http://schemas.openxmlformats.org/officeDocument/2006/relationships/oleObject" Target="../embeddings/oleObject38.bin"/><Relationship Id="rId2" Type="http://schemas.openxmlformats.org/officeDocument/2006/relationships/slideLayout" Target="../slideLayouts/slideLayout2.xml"/><Relationship Id="rId1" Type="http://schemas.openxmlformats.org/officeDocument/2006/relationships/vmlDrawing" Target="../drawings/vmlDrawing23.vml"/><Relationship Id="rId4" Type="http://schemas.openxmlformats.org/officeDocument/2006/relationships/image" Target="../media/image41.wmf"/></Relationships>
</file>

<file path=ppt/slides/_rels/slide41.xml.rels><?xml version="1.0" encoding="UTF-8" standalone="yes"?>
<Relationships xmlns="http://schemas.openxmlformats.org/package/2006/relationships"><Relationship Id="rId3" Type="http://schemas.openxmlformats.org/officeDocument/2006/relationships/oleObject" Target="../embeddings/oleObject39.bin"/><Relationship Id="rId2" Type="http://schemas.openxmlformats.org/officeDocument/2006/relationships/slideLayout" Target="../slideLayouts/slideLayout2.xml"/><Relationship Id="rId1" Type="http://schemas.openxmlformats.org/officeDocument/2006/relationships/vmlDrawing" Target="../drawings/vmlDrawing24.vml"/><Relationship Id="rId4" Type="http://schemas.openxmlformats.org/officeDocument/2006/relationships/image" Target="../media/image42.wmf"/></Relationships>
</file>

<file path=ppt/slides/_rels/slide42.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rmAutofit/>
          </a:bodyPr>
          <a:lstStyle/>
          <a:p>
            <a:r>
              <a:rPr lang="en-US" sz="4800" dirty="0"/>
              <a:t>13-MAVZU:  </a:t>
            </a:r>
            <a:r>
              <a:rPr lang="en-US" sz="4800" dirty="0" smtClean="0"/>
              <a:t/>
            </a:r>
            <a:br>
              <a:rPr lang="en-US" sz="4800" dirty="0" smtClean="0"/>
            </a:br>
            <a:r>
              <a:rPr lang="en-US" sz="4800" dirty="0" smtClean="0"/>
              <a:t>OPTIMAL </a:t>
            </a:r>
            <a:r>
              <a:rPr lang="en-US" sz="4800" dirty="0"/>
              <a:t>YECHIMLARNI ANIQLASH UCHUN TASODIFIY JARAYONLAR NAZARIYASINI QO’LLANISHI</a:t>
            </a:r>
            <a:endParaRPr lang="ru-RU" sz="4800" dirty="0"/>
          </a:p>
        </p:txBody>
      </p:sp>
      <p:sp>
        <p:nvSpPr>
          <p:cNvPr id="3" name="Подзаголовок 2"/>
          <p:cNvSpPr>
            <a:spLocks noGrp="1"/>
          </p:cNvSpPr>
          <p:nvPr>
            <p:ph type="subTitle" idx="1"/>
          </p:nvPr>
        </p:nvSpPr>
        <p:spPr/>
        <p:txBody>
          <a:bodyPr/>
          <a:lstStyle/>
          <a:p>
            <a:r>
              <a:rPr lang="en-US" sz="2000" dirty="0">
                <a:solidFill>
                  <a:schemeClr val="tx1"/>
                </a:solidFill>
              </a:rPr>
              <a:t>LECTURE 13. APPLICATION OF RANDOM PROCESS THEORY FOR DETERMINING OPTIMAL SOLUTIONS</a:t>
            </a:r>
            <a:endParaRPr lang="ru-RU" sz="2000" dirty="0">
              <a:solidFill>
                <a:schemeClr val="tx1"/>
              </a:solidFill>
            </a:endParaRPr>
          </a:p>
        </p:txBody>
      </p:sp>
      <p:sp>
        <p:nvSpPr>
          <p:cNvPr id="4" name="Прямоугольник 3"/>
          <p:cNvSpPr/>
          <p:nvPr/>
        </p:nvSpPr>
        <p:spPr>
          <a:xfrm rot="21387261">
            <a:off x="825492" y="4570825"/>
            <a:ext cx="9920474" cy="707886"/>
          </a:xfrm>
          <a:prstGeom prst="rect">
            <a:avLst/>
          </a:prstGeom>
        </p:spPr>
        <p:txBody>
          <a:bodyPr wrap="square">
            <a:spAutoFit/>
          </a:bodyPr>
          <a:lstStyle/>
          <a:p>
            <a:pPr algn="just">
              <a:spcAft>
                <a:spcPts val="0"/>
              </a:spcAft>
            </a:pPr>
            <a:r>
              <a:rPr lang="en-US" sz="2000" b="1" dirty="0" err="1">
                <a:solidFill>
                  <a:schemeClr val="bg1"/>
                </a:solidFill>
                <a:ea typeface="Calibri" panose="020F0502020204030204" pitchFamily="34" charset="0"/>
              </a:rPr>
              <a:t>Ma’ruza</a:t>
            </a:r>
            <a:r>
              <a:rPr lang="en-US" sz="2000" b="1" dirty="0">
                <a:solidFill>
                  <a:schemeClr val="bg1"/>
                </a:solidFill>
                <a:ea typeface="Calibri" panose="020F0502020204030204" pitchFamily="34" charset="0"/>
              </a:rPr>
              <a:t> </a:t>
            </a:r>
            <a:r>
              <a:rPr lang="en-US" sz="2000" b="1" dirty="0" err="1" smtClean="0">
                <a:solidFill>
                  <a:schemeClr val="bg1"/>
                </a:solidFill>
                <a:ea typeface="Calibri" panose="020F0502020204030204" pitchFamily="34" charset="0"/>
              </a:rPr>
              <a:t>maqsadi</a:t>
            </a:r>
            <a:r>
              <a:rPr lang="en-US" sz="2000" b="1" dirty="0" smtClean="0">
                <a:solidFill>
                  <a:schemeClr val="bg1"/>
                </a:solidFill>
                <a:ea typeface="Calibri" panose="020F0502020204030204" pitchFamily="34" charset="0"/>
              </a:rPr>
              <a:t>: </a:t>
            </a:r>
            <a:r>
              <a:rPr lang="en-US" sz="2000" dirty="0" err="1" smtClean="0">
                <a:solidFill>
                  <a:schemeClr val="bg1"/>
                </a:solidFill>
                <a:ea typeface="Calibri" panose="020F0502020204030204" pitchFamily="34" charset="0"/>
              </a:rPr>
              <a:t>O`tkazilgan</a:t>
            </a:r>
            <a:r>
              <a:rPr lang="en-US" sz="2000" dirty="0" smtClean="0">
                <a:solidFill>
                  <a:schemeClr val="bg1"/>
                </a:solidFill>
                <a:ea typeface="Calibri" panose="020F0502020204030204" pitchFamily="34" charset="0"/>
              </a:rPr>
              <a:t> </a:t>
            </a:r>
            <a:r>
              <a:rPr lang="en-US" sz="2000" dirty="0" err="1">
                <a:solidFill>
                  <a:schemeClr val="bg1"/>
                </a:solidFill>
                <a:ea typeface="Calibri" panose="020F0502020204030204" pitchFamily="34" charset="0"/>
              </a:rPr>
              <a:t>tadqiqotlarda</a:t>
            </a:r>
            <a:r>
              <a:rPr lang="en-US" sz="2000" dirty="0">
                <a:solidFill>
                  <a:schemeClr val="bg1"/>
                </a:solidFill>
                <a:ea typeface="Calibri" panose="020F0502020204030204" pitchFamily="34" charset="0"/>
              </a:rPr>
              <a:t> optimal </a:t>
            </a:r>
            <a:r>
              <a:rPr lang="en-US" sz="2000" dirty="0" err="1">
                <a:solidFill>
                  <a:schemeClr val="bg1"/>
                </a:solidFill>
                <a:ea typeface="Calibri" panose="020F0502020204030204" pitchFamily="34" charset="0"/>
              </a:rPr>
              <a:t>yechimlarni</a:t>
            </a:r>
            <a:r>
              <a:rPr lang="en-US" sz="2000" dirty="0">
                <a:solidFill>
                  <a:schemeClr val="bg1"/>
                </a:solidFill>
                <a:ea typeface="Calibri" panose="020F0502020204030204" pitchFamily="34" charset="0"/>
              </a:rPr>
              <a:t> </a:t>
            </a:r>
            <a:r>
              <a:rPr lang="en-US" sz="2000" dirty="0" err="1">
                <a:solidFill>
                  <a:schemeClr val="bg1"/>
                </a:solidFill>
                <a:ea typeface="Calibri" panose="020F0502020204030204" pitchFamily="34" charset="0"/>
              </a:rPr>
              <a:t>aniqlash</a:t>
            </a:r>
            <a:r>
              <a:rPr lang="en-US" sz="2000" dirty="0">
                <a:solidFill>
                  <a:schemeClr val="bg1"/>
                </a:solidFill>
                <a:ea typeface="Calibri" panose="020F0502020204030204" pitchFamily="34" charset="0"/>
              </a:rPr>
              <a:t> </a:t>
            </a:r>
            <a:r>
              <a:rPr lang="en-US" sz="2000" dirty="0" err="1">
                <a:solidFill>
                  <a:schemeClr val="bg1"/>
                </a:solidFill>
                <a:ea typeface="Calibri" panose="020F0502020204030204" pitchFamily="34" charset="0"/>
              </a:rPr>
              <a:t>uchun</a:t>
            </a:r>
            <a:r>
              <a:rPr lang="en-US" sz="2000" dirty="0">
                <a:solidFill>
                  <a:schemeClr val="bg1"/>
                </a:solidFill>
                <a:ea typeface="Calibri" panose="020F0502020204030204" pitchFamily="34" charset="0"/>
              </a:rPr>
              <a:t> </a:t>
            </a:r>
            <a:r>
              <a:rPr lang="en-US" sz="2000" dirty="0" err="1">
                <a:solidFill>
                  <a:schemeClr val="bg1"/>
                </a:solidFill>
                <a:ea typeface="Calibri" panose="020F0502020204030204" pitchFamily="34" charset="0"/>
              </a:rPr>
              <a:t>tasodifiy</a:t>
            </a:r>
            <a:r>
              <a:rPr lang="en-US" sz="2000" dirty="0">
                <a:solidFill>
                  <a:schemeClr val="bg1"/>
                </a:solidFill>
                <a:ea typeface="Calibri" panose="020F0502020204030204" pitchFamily="34" charset="0"/>
              </a:rPr>
              <a:t> </a:t>
            </a:r>
            <a:r>
              <a:rPr lang="en-US" sz="2000" dirty="0" err="1">
                <a:solidFill>
                  <a:schemeClr val="bg1"/>
                </a:solidFill>
                <a:ea typeface="Calibri" panose="020F0502020204030204" pitchFamily="34" charset="0"/>
              </a:rPr>
              <a:t>jarayonlar</a:t>
            </a:r>
            <a:r>
              <a:rPr lang="en-US" sz="2000" dirty="0">
                <a:solidFill>
                  <a:schemeClr val="bg1"/>
                </a:solidFill>
                <a:ea typeface="Calibri" panose="020F0502020204030204" pitchFamily="34" charset="0"/>
              </a:rPr>
              <a:t> </a:t>
            </a:r>
            <a:r>
              <a:rPr lang="en-US" sz="2000" dirty="0" err="1">
                <a:solidFill>
                  <a:schemeClr val="bg1"/>
                </a:solidFill>
                <a:ea typeface="Calibri" panose="020F0502020204030204" pitchFamily="34" charset="0"/>
              </a:rPr>
              <a:t>nazariyasini</a:t>
            </a:r>
            <a:r>
              <a:rPr lang="en-US" sz="2000" dirty="0">
                <a:solidFill>
                  <a:schemeClr val="bg1"/>
                </a:solidFill>
                <a:ea typeface="Calibri" panose="020F0502020204030204" pitchFamily="34" charset="0"/>
              </a:rPr>
              <a:t> </a:t>
            </a:r>
            <a:r>
              <a:rPr lang="en-US" sz="2000" dirty="0" err="1">
                <a:solidFill>
                  <a:schemeClr val="bg1"/>
                </a:solidFill>
                <a:ea typeface="Calibri" panose="020F0502020204030204" pitchFamily="34" charset="0"/>
              </a:rPr>
              <a:t>qo’llanishi</a:t>
            </a:r>
            <a:r>
              <a:rPr lang="en-US" sz="2000" dirty="0">
                <a:solidFill>
                  <a:schemeClr val="bg1"/>
                </a:solidFill>
                <a:ea typeface="Calibri" panose="020F0502020204030204" pitchFamily="34" charset="0"/>
              </a:rPr>
              <a:t> </a:t>
            </a:r>
            <a:r>
              <a:rPr lang="en-US" sz="2000" dirty="0" err="1">
                <a:solidFill>
                  <a:schemeClr val="bg1"/>
                </a:solidFill>
                <a:ea typeface="Calibri" panose="020F0502020204030204" pitchFamily="34" charset="0"/>
              </a:rPr>
              <a:t>yoritiladi</a:t>
            </a:r>
            <a:r>
              <a:rPr lang="en-US" sz="2000" dirty="0" smtClean="0">
                <a:solidFill>
                  <a:schemeClr val="bg1"/>
                </a:solidFill>
                <a:cs typeface="Arial" panose="020B0604020202020204" pitchFamily="34" charset="0"/>
              </a:rPr>
              <a:t> </a:t>
            </a:r>
            <a:endParaRPr lang="ru-RU" sz="2000" dirty="0">
              <a:solidFill>
                <a:schemeClr val="bg1"/>
              </a:solidFill>
              <a:effectLst/>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30400157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23850" y="257175"/>
            <a:ext cx="11182350" cy="5117411"/>
          </a:xfrm>
        </p:spPr>
        <p:txBody>
          <a:bodyPr>
            <a:noAutofit/>
          </a:bodyPr>
          <a:lstStyle/>
          <a:p>
            <a:pPr marL="0" indent="0" algn="just">
              <a:lnSpc>
                <a:spcPct val="100000"/>
              </a:lnSpc>
              <a:spcBef>
                <a:spcPts val="0"/>
              </a:spcBef>
              <a:buNone/>
            </a:pPr>
            <a:r>
              <a:rPr lang="en-US" sz="2400" b="1" dirty="0">
                <a:latin typeface="Times New Roman" panose="02020603050405020304" pitchFamily="18" charset="0"/>
                <a:ea typeface="Times New Roman" panose="02020603050405020304" pitchFamily="18" charset="0"/>
              </a:rPr>
              <a:t>13-MAVZU:  OPTIMAL YECHIMLARNI ANIQLASH UCHUN TASODIFIY JARAYONLAR NAZARIYASINI </a:t>
            </a:r>
            <a:r>
              <a:rPr lang="en-US" sz="2400" b="1" dirty="0" smtClean="0">
                <a:latin typeface="Times New Roman" panose="02020603050405020304" pitchFamily="18" charset="0"/>
                <a:ea typeface="Times New Roman" panose="02020603050405020304" pitchFamily="18" charset="0"/>
              </a:rPr>
              <a:t>QO’LLANISHI</a:t>
            </a:r>
          </a:p>
          <a:p>
            <a:pPr marL="0" indent="0" algn="ctr">
              <a:lnSpc>
                <a:spcPct val="100000"/>
              </a:lnSpc>
              <a:spcBef>
                <a:spcPts val="0"/>
              </a:spcBef>
              <a:buNone/>
            </a:pPr>
            <a:r>
              <a:rPr lang="de-DE" sz="2400" b="1" dirty="0" err="1" smtClean="0">
                <a:latin typeface="Times New Roman" panose="02020603050405020304" pitchFamily="18" charset="0"/>
                <a:ea typeface="Calibri" panose="020F0502020204030204" pitchFamily="34" charset="0"/>
              </a:rPr>
              <a:t>Reja</a:t>
            </a:r>
            <a:r>
              <a:rPr lang="de-DE" sz="2400" b="1" dirty="0">
                <a:latin typeface="Times New Roman" panose="02020603050405020304" pitchFamily="18" charset="0"/>
                <a:ea typeface="Calibri" panose="020F0502020204030204" pitchFamily="34" charset="0"/>
              </a:rPr>
              <a:t>:</a:t>
            </a:r>
          </a:p>
          <a:p>
            <a:pPr marL="0" lvl="0" indent="0">
              <a:lnSpc>
                <a:spcPct val="100000"/>
              </a:lnSpc>
              <a:spcBef>
                <a:spcPts val="0"/>
              </a:spcBef>
              <a:buNone/>
              <a:tabLst>
                <a:tab pos="447675" algn="l"/>
              </a:tabLst>
            </a:pPr>
            <a:r>
              <a:rPr lang="en-US" sz="2400" dirty="0"/>
              <a:t>1.	Optimal </a:t>
            </a:r>
            <a:r>
              <a:rPr lang="en-US" sz="2400" dirty="0" err="1"/>
              <a:t>yechimlarni</a:t>
            </a:r>
            <a:r>
              <a:rPr lang="en-US" sz="2400" dirty="0"/>
              <a:t> </a:t>
            </a:r>
            <a:r>
              <a:rPr lang="en-US" sz="2400" dirty="0" err="1"/>
              <a:t>aniqlashda</a:t>
            </a:r>
            <a:r>
              <a:rPr lang="en-US" sz="2400" dirty="0"/>
              <a:t> </a:t>
            </a:r>
            <a:r>
              <a:rPr lang="en-US" sz="2400" dirty="0" err="1"/>
              <a:t>umumiy</a:t>
            </a:r>
            <a:r>
              <a:rPr lang="en-US" sz="2400" dirty="0"/>
              <a:t> </a:t>
            </a:r>
            <a:r>
              <a:rPr lang="en-US" sz="2400" dirty="0" err="1"/>
              <a:t>ma’lumotlar</a:t>
            </a:r>
            <a:r>
              <a:rPr lang="en-US" sz="2400" dirty="0"/>
              <a:t>.</a:t>
            </a:r>
          </a:p>
          <a:p>
            <a:pPr marL="0" lvl="0" indent="0">
              <a:lnSpc>
                <a:spcPct val="100000"/>
              </a:lnSpc>
              <a:spcBef>
                <a:spcPts val="0"/>
              </a:spcBef>
              <a:buNone/>
              <a:tabLst>
                <a:tab pos="447675" algn="l"/>
              </a:tabLst>
            </a:pPr>
            <a:r>
              <a:rPr lang="en-US" sz="2400" dirty="0"/>
              <a:t>2.	</a:t>
            </a:r>
            <a:r>
              <a:rPr lang="en-US" sz="2400" dirty="0" err="1"/>
              <a:t>Tasodifiy</a:t>
            </a:r>
            <a:r>
              <a:rPr lang="en-US" sz="2400" dirty="0"/>
              <a:t> </a:t>
            </a:r>
            <a:r>
              <a:rPr lang="en-US" sz="2400" dirty="0" err="1"/>
              <a:t>funktsiyaning</a:t>
            </a:r>
            <a:r>
              <a:rPr lang="en-US" sz="2400" dirty="0"/>
              <a:t> </a:t>
            </a:r>
            <a:r>
              <a:rPr lang="en-US" sz="2400" dirty="0" err="1"/>
              <a:t>taqsimot</a:t>
            </a:r>
            <a:r>
              <a:rPr lang="en-US" sz="2400" dirty="0"/>
              <a:t> </a:t>
            </a:r>
            <a:r>
              <a:rPr lang="en-US" sz="2400" dirty="0" err="1"/>
              <a:t>qonuni</a:t>
            </a:r>
            <a:r>
              <a:rPr lang="en-US" sz="2400" dirty="0"/>
              <a:t>.  </a:t>
            </a:r>
            <a:r>
              <a:rPr lang="en-US" sz="2400" dirty="0" err="1"/>
              <a:t>Tasodifiy</a:t>
            </a:r>
            <a:r>
              <a:rPr lang="en-US" sz="2400" dirty="0"/>
              <a:t> </a:t>
            </a:r>
            <a:r>
              <a:rPr lang="en-US" sz="2400" dirty="0" err="1"/>
              <a:t>funktsiyaning</a:t>
            </a:r>
            <a:r>
              <a:rPr lang="en-US" sz="2400" dirty="0"/>
              <a:t> </a:t>
            </a:r>
            <a:r>
              <a:rPr lang="en-US" sz="2400" dirty="0" err="1"/>
              <a:t>tavsiflari</a:t>
            </a:r>
            <a:r>
              <a:rPr lang="en-US" sz="2400" dirty="0"/>
              <a:t>.</a:t>
            </a:r>
          </a:p>
          <a:p>
            <a:pPr marL="0" lvl="0" indent="0">
              <a:lnSpc>
                <a:spcPct val="100000"/>
              </a:lnSpc>
              <a:spcBef>
                <a:spcPts val="0"/>
              </a:spcBef>
              <a:buNone/>
              <a:tabLst>
                <a:tab pos="447675" algn="l"/>
              </a:tabLst>
            </a:pPr>
            <a:r>
              <a:rPr lang="en-US" sz="2400" dirty="0"/>
              <a:t>3.	</a:t>
            </a:r>
            <a:r>
              <a:rPr lang="en-US" sz="2400" dirty="0" err="1"/>
              <a:t>Statsionar</a:t>
            </a:r>
            <a:r>
              <a:rPr lang="en-US" sz="2400" dirty="0"/>
              <a:t> </a:t>
            </a:r>
            <a:r>
              <a:rPr lang="en-US" sz="2400" dirty="0" err="1"/>
              <a:t>tasodifiy</a:t>
            </a:r>
            <a:r>
              <a:rPr lang="en-US" sz="2400" dirty="0"/>
              <a:t> </a:t>
            </a:r>
            <a:r>
              <a:rPr lang="en-US" sz="2400" dirty="0" err="1"/>
              <a:t>jarayonlar</a:t>
            </a:r>
            <a:r>
              <a:rPr lang="en-US" sz="2400" dirty="0"/>
              <a:t>.</a:t>
            </a:r>
          </a:p>
          <a:p>
            <a:pPr marL="0" lvl="0" indent="0">
              <a:lnSpc>
                <a:spcPct val="100000"/>
              </a:lnSpc>
              <a:spcBef>
                <a:spcPts val="0"/>
              </a:spcBef>
              <a:buNone/>
              <a:tabLst>
                <a:tab pos="447675" algn="l"/>
              </a:tabLst>
            </a:pPr>
            <a:r>
              <a:rPr lang="en-US" sz="2400" dirty="0"/>
              <a:t>4.	</a:t>
            </a:r>
            <a:r>
              <a:rPr lang="en-US" sz="2400" dirty="0" err="1"/>
              <a:t>Tasodifiy</a:t>
            </a:r>
            <a:r>
              <a:rPr lang="en-US" sz="2400" dirty="0"/>
              <a:t> </a:t>
            </a:r>
            <a:r>
              <a:rPr lang="en-US" sz="2400" dirty="0" err="1"/>
              <a:t>funktsiyaning</a:t>
            </a:r>
            <a:r>
              <a:rPr lang="en-US" sz="2400" dirty="0"/>
              <a:t> </a:t>
            </a:r>
            <a:r>
              <a:rPr lang="en-US" sz="2400" dirty="0" err="1"/>
              <a:t>sonli</a:t>
            </a:r>
            <a:r>
              <a:rPr lang="en-US" sz="2400" dirty="0"/>
              <a:t> </a:t>
            </a:r>
            <a:r>
              <a:rPr lang="en-US" sz="2400" dirty="0" err="1"/>
              <a:t>tavsiflarini</a:t>
            </a:r>
            <a:r>
              <a:rPr lang="en-US" sz="2400" dirty="0"/>
              <a:t> </a:t>
            </a:r>
            <a:r>
              <a:rPr lang="en-US" sz="2400" dirty="0" err="1"/>
              <a:t>tajribada</a:t>
            </a:r>
            <a:r>
              <a:rPr lang="en-US" sz="2400" dirty="0"/>
              <a:t> </a:t>
            </a:r>
            <a:r>
              <a:rPr lang="en-US" sz="2400" dirty="0" err="1"/>
              <a:t>aniqlash</a:t>
            </a:r>
            <a:r>
              <a:rPr lang="en-US" sz="2400" dirty="0"/>
              <a:t>.</a:t>
            </a:r>
          </a:p>
          <a:p>
            <a:pPr marL="0" lvl="0" indent="0">
              <a:lnSpc>
                <a:spcPct val="100000"/>
              </a:lnSpc>
              <a:spcBef>
                <a:spcPts val="0"/>
              </a:spcBef>
              <a:buNone/>
            </a:pPr>
            <a:endParaRPr lang="ru-RU" sz="2400" dirty="0" smtClean="0"/>
          </a:p>
          <a:p>
            <a:pPr marL="0" indent="0" algn="just">
              <a:lnSpc>
                <a:spcPct val="100000"/>
              </a:lnSpc>
              <a:spcBef>
                <a:spcPts val="0"/>
              </a:spcBef>
              <a:buNone/>
            </a:pPr>
            <a:r>
              <a:rPr lang="en-US" sz="2400" b="1" dirty="0" err="1" smtClean="0">
                <a:solidFill>
                  <a:srgbClr val="000000"/>
                </a:solidFill>
                <a:latin typeface="Times New Roman" panose="02020603050405020304" pitchFamily="18" charset="0"/>
                <a:ea typeface="Calibri" panose="020F0502020204030204" pitchFamily="34" charset="0"/>
              </a:rPr>
              <a:t>Tayanch</a:t>
            </a:r>
            <a:r>
              <a:rPr lang="en-US" sz="2400" b="1" dirty="0" smtClean="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iboralar</a:t>
            </a:r>
            <a:r>
              <a:rPr lang="en-US" sz="2400" b="1" dirty="0" smtClean="0">
                <a:solidFill>
                  <a:srgbClr val="000000"/>
                </a:solidFill>
                <a:latin typeface="Times New Roman" panose="02020603050405020304" pitchFamily="18" charset="0"/>
                <a:ea typeface="Calibri" panose="020F0502020204030204" pitchFamily="34" charset="0"/>
              </a:rPr>
              <a:t>:</a:t>
            </a:r>
          </a:p>
          <a:p>
            <a:pPr marL="0" indent="0" algn="just">
              <a:lnSpc>
                <a:spcPct val="100000"/>
              </a:lnSpc>
              <a:spcBef>
                <a:spcPts val="0"/>
              </a:spcBef>
              <a:buNone/>
            </a:pPr>
            <a:r>
              <a:rPr lang="en-US" sz="2400" dirty="0">
                <a:latin typeface="Arial" panose="020B0604020202020204" pitchFamily="34" charset="0"/>
                <a:ea typeface="Times New Roman" panose="02020603050405020304" pitchFamily="18" charset="0"/>
                <a:cs typeface="Arial" panose="020B0604020202020204" pitchFamily="34" charset="0"/>
              </a:rPr>
              <a:t>Optimal </a:t>
            </a:r>
            <a:r>
              <a:rPr lang="en-US" sz="2400" dirty="0" err="1">
                <a:latin typeface="Arial" panose="020B0604020202020204" pitchFamily="34" charset="0"/>
                <a:ea typeface="Times New Roman" panose="02020603050405020304" pitchFamily="18" charset="0"/>
                <a:cs typeface="Arial" panose="020B0604020202020204" pitchFamily="34" charset="0"/>
              </a:rPr>
              <a:t>yechim</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tasodifiy</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jarayon</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sonli</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tavsif</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tasodifiy</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funksiya</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taqsimot</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qonuni</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funktsiyaning</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realizatsiyasi</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diskret</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holatli</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jarayon</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diskret</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vaqtli</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jarayon</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Puasson</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hodisalar</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Erlang</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oqimlari</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oqibat</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yo’qligi</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xossasi</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ordinarlik</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xossasi</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funktsiyaning</a:t>
            </a:r>
            <a:r>
              <a:rPr lang="en-US" sz="2400" dirty="0">
                <a:latin typeface="Arial" panose="020B0604020202020204" pitchFamily="34" charset="0"/>
                <a:ea typeface="Times New Roman" panose="02020603050405020304" pitchFamily="18" charset="0"/>
                <a:cs typeface="Arial" panose="020B0604020202020204" pitchFamily="34" charset="0"/>
              </a:rPr>
              <a:t> </a:t>
            </a:r>
            <a:r>
              <a:rPr lang="en-US" sz="2400" dirty="0" err="1">
                <a:latin typeface="Arial" panose="020B0604020202020204" pitchFamily="34" charset="0"/>
                <a:ea typeface="Times New Roman" panose="02020603050405020304" pitchFamily="18" charset="0"/>
                <a:cs typeface="Arial" panose="020B0604020202020204" pitchFamily="34" charset="0"/>
              </a:rPr>
              <a:t>dispersiyasi</a:t>
            </a:r>
            <a:endParaRPr lang="ru-RU" sz="2400" dirty="0">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18149870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76301" y="200027"/>
            <a:ext cx="10096500" cy="1181098"/>
          </a:xfrm>
        </p:spPr>
        <p:txBody>
          <a:bodyPr>
            <a:noAutofit/>
          </a:bodyPr>
          <a:lstStyle/>
          <a:p>
            <a:pPr lvl="0" algn="ctr">
              <a:lnSpc>
                <a:spcPct val="100000"/>
              </a:lnSpc>
            </a:pPr>
            <a:r>
              <a:rPr lang="en-US" sz="3800" b="1" dirty="0" smtClean="0"/>
              <a:t>1. Optimal </a:t>
            </a:r>
            <a:r>
              <a:rPr lang="en-US" sz="3800" b="1" dirty="0" err="1"/>
              <a:t>yechimlarni</a:t>
            </a:r>
            <a:r>
              <a:rPr lang="en-US" sz="3800" b="1" dirty="0"/>
              <a:t> </a:t>
            </a:r>
            <a:r>
              <a:rPr lang="en-US" sz="3800" b="1" dirty="0" err="1"/>
              <a:t>aniqlashda</a:t>
            </a:r>
            <a:r>
              <a:rPr lang="en-US" sz="3800" b="1" dirty="0"/>
              <a:t> </a:t>
            </a:r>
            <a:r>
              <a:rPr lang="en-US" sz="3800" b="1" dirty="0" err="1"/>
              <a:t>umumiy</a:t>
            </a:r>
            <a:r>
              <a:rPr lang="en-US" sz="3800" b="1" dirty="0"/>
              <a:t> </a:t>
            </a:r>
            <a:r>
              <a:rPr lang="en-US" sz="3800" b="1" dirty="0" err="1"/>
              <a:t>ma’lumotlar</a:t>
            </a:r>
            <a:endParaRPr lang="ru-RU" sz="3800" dirty="0"/>
          </a:p>
        </p:txBody>
      </p:sp>
      <p:sp>
        <p:nvSpPr>
          <p:cNvPr id="3" name="Объект 2"/>
          <p:cNvSpPr>
            <a:spLocks noGrp="1"/>
          </p:cNvSpPr>
          <p:nvPr>
            <p:ph sz="quarter" idx="13"/>
          </p:nvPr>
        </p:nvSpPr>
        <p:spPr>
          <a:xfrm>
            <a:off x="361950" y="2133599"/>
            <a:ext cx="10991850" cy="3552825"/>
          </a:xfrm>
        </p:spPr>
        <p:txBody>
          <a:bodyPr>
            <a:noAutofit/>
          </a:bodyPr>
          <a:lstStyle/>
          <a:p>
            <a:pPr marL="0" indent="542925" algn="just">
              <a:lnSpc>
                <a:spcPct val="100000"/>
              </a:lnSpc>
              <a:spcBef>
                <a:spcPts val="0"/>
              </a:spcBef>
              <a:spcAft>
                <a:spcPts val="0"/>
              </a:spcAft>
              <a:buNone/>
            </a:pPr>
            <a:r>
              <a:rPr lang="en-US" sz="2800" dirty="0" err="1"/>
              <a:t>Operatsiyalar</a:t>
            </a:r>
            <a:r>
              <a:rPr lang="en-US" sz="2800" dirty="0"/>
              <a:t> </a:t>
            </a:r>
            <a:r>
              <a:rPr lang="en-US" sz="2800" dirty="0" err="1"/>
              <a:t>tadqiqoti</a:t>
            </a:r>
            <a:r>
              <a:rPr lang="en-US" sz="2800" dirty="0"/>
              <a:t> </a:t>
            </a:r>
            <a:r>
              <a:rPr lang="en-US" sz="2800" dirty="0" err="1"/>
              <a:t>masalalarini</a:t>
            </a:r>
            <a:r>
              <a:rPr lang="en-US" sz="2800" dirty="0"/>
              <a:t> </a:t>
            </a:r>
            <a:r>
              <a:rPr lang="en-US" sz="2800" dirty="0" err="1"/>
              <a:t>yechishda</a:t>
            </a:r>
            <a:r>
              <a:rPr lang="en-US" sz="2800" dirty="0"/>
              <a:t> </a:t>
            </a:r>
            <a:r>
              <a:rPr lang="en-US" sz="2800" dirty="0" err="1"/>
              <a:t>tasodifiy</a:t>
            </a:r>
            <a:r>
              <a:rPr lang="en-US" sz="2800" dirty="0"/>
              <a:t> </a:t>
            </a:r>
            <a:r>
              <a:rPr lang="en-US" sz="2800" dirty="0" err="1"/>
              <a:t>jarayonlar</a:t>
            </a:r>
            <a:r>
              <a:rPr lang="en-US" sz="2800" dirty="0"/>
              <a:t> </a:t>
            </a:r>
            <a:r>
              <a:rPr lang="en-US" sz="2800" dirty="0" err="1"/>
              <a:t>nazariyasi</a:t>
            </a:r>
            <a:r>
              <a:rPr lang="en-US" sz="2800" dirty="0"/>
              <a:t> ham </a:t>
            </a:r>
            <a:r>
              <a:rPr lang="en-US" sz="2800" dirty="0" err="1"/>
              <a:t>ishlatiladi</a:t>
            </a:r>
            <a:r>
              <a:rPr lang="en-US" sz="2800" dirty="0"/>
              <a:t>. </a:t>
            </a:r>
            <a:r>
              <a:rPr lang="en-US" sz="2800" dirty="0" err="1"/>
              <a:t>Uning</a:t>
            </a:r>
            <a:r>
              <a:rPr lang="en-US" sz="2800" dirty="0"/>
              <a:t> </a:t>
            </a:r>
            <a:r>
              <a:rPr lang="en-US" sz="2800" dirty="0" err="1"/>
              <a:t>asosiy</a:t>
            </a:r>
            <a:r>
              <a:rPr lang="en-US" sz="2800" dirty="0"/>
              <a:t> </a:t>
            </a:r>
            <a:r>
              <a:rPr lang="en-US" sz="2800" dirty="0" err="1"/>
              <a:t>nizomlarini</a:t>
            </a:r>
            <a:r>
              <a:rPr lang="en-US" sz="2800" dirty="0"/>
              <a:t> </a:t>
            </a:r>
            <a:r>
              <a:rPr lang="en-US" sz="2800" dirty="0" err="1"/>
              <a:t>ko’rib</a:t>
            </a:r>
            <a:r>
              <a:rPr lang="en-US" sz="2800" dirty="0"/>
              <a:t> </a:t>
            </a:r>
            <a:r>
              <a:rPr lang="en-US" sz="2800" dirty="0" err="1"/>
              <a:t>chiqishga</a:t>
            </a:r>
            <a:r>
              <a:rPr lang="en-US" sz="2800" dirty="0"/>
              <a:t> </a:t>
            </a:r>
            <a:r>
              <a:rPr lang="en-US" sz="2800" dirty="0" err="1"/>
              <a:t>kirishamiz</a:t>
            </a:r>
            <a:r>
              <a:rPr lang="en-US" sz="2800" dirty="0"/>
              <a:t>.</a:t>
            </a:r>
          </a:p>
          <a:p>
            <a:pPr marL="0" indent="542925" algn="just">
              <a:lnSpc>
                <a:spcPct val="100000"/>
              </a:lnSpc>
              <a:spcBef>
                <a:spcPts val="0"/>
              </a:spcBef>
              <a:spcAft>
                <a:spcPts val="0"/>
              </a:spcAft>
              <a:buNone/>
            </a:pPr>
            <a:r>
              <a:rPr lang="en-US" sz="2800" dirty="0" err="1"/>
              <a:t>Amaliyotda</a:t>
            </a:r>
            <a:r>
              <a:rPr lang="en-US" sz="2800" dirty="0"/>
              <a:t> </a:t>
            </a:r>
            <a:r>
              <a:rPr lang="en-US" sz="2800" dirty="0" err="1"/>
              <a:t>shunday</a:t>
            </a:r>
            <a:r>
              <a:rPr lang="en-US" sz="2800" dirty="0"/>
              <a:t> </a:t>
            </a:r>
            <a:r>
              <a:rPr lang="en-US" sz="2800" dirty="0" err="1"/>
              <a:t>kattaliklar</a:t>
            </a:r>
            <a:r>
              <a:rPr lang="en-US" sz="2800" dirty="0"/>
              <a:t> ham </a:t>
            </a:r>
            <a:r>
              <a:rPr lang="en-US" sz="2800" dirty="0" err="1"/>
              <a:t>uchraydiki</a:t>
            </a:r>
            <a:r>
              <a:rPr lang="en-US" sz="2800" dirty="0"/>
              <a:t>, </a:t>
            </a:r>
            <a:r>
              <a:rPr lang="en-US" sz="2800" dirty="0" err="1"/>
              <a:t>ular</a:t>
            </a:r>
            <a:r>
              <a:rPr lang="en-US" sz="2800" dirty="0"/>
              <a:t> </a:t>
            </a:r>
            <a:r>
              <a:rPr lang="en-US" sz="2800" dirty="0" err="1"/>
              <a:t>vaqtga</a:t>
            </a:r>
            <a:r>
              <a:rPr lang="en-US" sz="2800" dirty="0"/>
              <a:t> </a:t>
            </a:r>
            <a:r>
              <a:rPr lang="en-US" sz="2800" dirty="0" err="1"/>
              <a:t>yoki</a:t>
            </a:r>
            <a:r>
              <a:rPr lang="en-US" sz="2800" dirty="0"/>
              <a:t> </a:t>
            </a:r>
            <a:r>
              <a:rPr lang="en-US" sz="2800" dirty="0" err="1"/>
              <a:t>boshqa</a:t>
            </a:r>
            <a:r>
              <a:rPr lang="en-US" sz="2800" dirty="0"/>
              <a:t> </a:t>
            </a:r>
            <a:r>
              <a:rPr lang="en-US" sz="2800" dirty="0" err="1"/>
              <a:t>bir</a:t>
            </a:r>
            <a:r>
              <a:rPr lang="en-US" sz="2800" dirty="0"/>
              <a:t> </a:t>
            </a:r>
            <a:r>
              <a:rPr lang="en-US" sz="2800" dirty="0" err="1"/>
              <a:t>qandaydir</a:t>
            </a:r>
            <a:r>
              <a:rPr lang="en-US" sz="2800" dirty="0"/>
              <a:t> </a:t>
            </a:r>
            <a:r>
              <a:rPr lang="en-US" sz="2800" dirty="0" err="1"/>
              <a:t>argumentga</a:t>
            </a:r>
            <a:r>
              <a:rPr lang="en-US" sz="2800" dirty="0"/>
              <a:t> </a:t>
            </a:r>
            <a:r>
              <a:rPr lang="en-US" sz="2800" dirty="0" err="1"/>
              <a:t>bo</a:t>
            </a:r>
            <a:r>
              <a:rPr lang="ru-RU" sz="2800" dirty="0"/>
              <a:t>ђ</a:t>
            </a:r>
            <a:r>
              <a:rPr lang="en-US" sz="2800" dirty="0" err="1"/>
              <a:t>liq</a:t>
            </a:r>
            <a:r>
              <a:rPr lang="en-US" sz="2800" dirty="0"/>
              <a:t> </a:t>
            </a:r>
            <a:r>
              <a:rPr lang="en-US" sz="2800" dirty="0" err="1"/>
              <a:t>holda</a:t>
            </a:r>
            <a:r>
              <a:rPr lang="en-US" sz="2800" dirty="0"/>
              <a:t> </a:t>
            </a:r>
            <a:r>
              <a:rPr lang="en-US" sz="2800" dirty="0" err="1"/>
              <a:t>tajriba</a:t>
            </a:r>
            <a:r>
              <a:rPr lang="en-US" sz="2800" dirty="0"/>
              <a:t> </a:t>
            </a:r>
            <a:r>
              <a:rPr lang="en-US" sz="2800" dirty="0" err="1"/>
              <a:t>jarayonida</a:t>
            </a:r>
            <a:r>
              <a:rPr lang="en-US" sz="2800" dirty="0"/>
              <a:t> </a:t>
            </a:r>
            <a:r>
              <a:rPr lang="en-US" sz="2800" dirty="0" err="1"/>
              <a:t>to’xtovsiz</a:t>
            </a:r>
            <a:r>
              <a:rPr lang="en-US" sz="2800" dirty="0"/>
              <a:t> </a:t>
            </a:r>
            <a:r>
              <a:rPr lang="en-US" sz="2800" dirty="0" err="1"/>
              <a:t>o’zgarib</a:t>
            </a:r>
            <a:r>
              <a:rPr lang="en-US" sz="2800" dirty="0"/>
              <a:t> </a:t>
            </a:r>
            <a:r>
              <a:rPr lang="en-US" sz="2800" dirty="0" err="1"/>
              <a:t>turadi</a:t>
            </a:r>
            <a:r>
              <a:rPr lang="en-US" sz="2800" dirty="0"/>
              <a:t>. </a:t>
            </a:r>
            <a:endParaRPr lang="en-US" sz="2800" dirty="0" smtClean="0"/>
          </a:p>
          <a:p>
            <a:pPr marL="0" indent="542925" algn="just">
              <a:lnSpc>
                <a:spcPct val="100000"/>
              </a:lnSpc>
              <a:spcBef>
                <a:spcPts val="0"/>
              </a:spcBef>
              <a:spcAft>
                <a:spcPts val="0"/>
              </a:spcAft>
              <a:buNone/>
            </a:pPr>
            <a:r>
              <a:rPr lang="en-US" sz="2800" dirty="0" err="1"/>
              <a:t>Masalan</a:t>
            </a:r>
            <a:r>
              <a:rPr lang="en-US" sz="2800" dirty="0"/>
              <a:t>: </a:t>
            </a:r>
          </a:p>
          <a:p>
            <a:pPr marL="0" indent="542925" algn="just">
              <a:lnSpc>
                <a:spcPct val="100000"/>
              </a:lnSpc>
              <a:spcBef>
                <a:spcPts val="0"/>
              </a:spcBef>
              <a:spcAft>
                <a:spcPts val="0"/>
              </a:spcAft>
              <a:buNone/>
            </a:pPr>
            <a:r>
              <a:rPr lang="en-US" sz="2800" dirty="0"/>
              <a:t>-	</a:t>
            </a:r>
            <a:r>
              <a:rPr lang="en-US" sz="2800" dirty="0" err="1"/>
              <a:t>avtomobil</a:t>
            </a:r>
            <a:r>
              <a:rPr lang="en-US" sz="2800" dirty="0"/>
              <a:t> </a:t>
            </a:r>
            <a:r>
              <a:rPr lang="en-US" sz="2800" dirty="0" err="1"/>
              <a:t>yoki</a:t>
            </a:r>
            <a:r>
              <a:rPr lang="en-US" sz="2800" dirty="0"/>
              <a:t> </a:t>
            </a:r>
            <a:r>
              <a:rPr lang="en-US" sz="2800" dirty="0" err="1"/>
              <a:t>traktordan</a:t>
            </a:r>
            <a:r>
              <a:rPr lang="en-US" sz="2800" dirty="0"/>
              <a:t> </a:t>
            </a:r>
            <a:r>
              <a:rPr lang="en-US" sz="2800" dirty="0" err="1"/>
              <a:t>foydalanish</a:t>
            </a:r>
            <a:r>
              <a:rPr lang="en-US" sz="2800" dirty="0"/>
              <a:t> </a:t>
            </a:r>
            <a:r>
              <a:rPr lang="en-US" sz="2800" dirty="0" err="1"/>
              <a:t>jarayonida</a:t>
            </a:r>
            <a:r>
              <a:rPr lang="en-US" sz="2800" dirty="0"/>
              <a:t> </a:t>
            </a:r>
            <a:r>
              <a:rPr lang="en-US" sz="2800" dirty="0" err="1"/>
              <a:t>amaldagi</a:t>
            </a:r>
            <a:r>
              <a:rPr lang="en-US" sz="2800" dirty="0"/>
              <a:t> </a:t>
            </a:r>
            <a:r>
              <a:rPr lang="en-US" sz="2800" dirty="0" err="1"/>
              <a:t>yoqilg`i</a:t>
            </a:r>
            <a:r>
              <a:rPr lang="en-US" sz="2800" dirty="0"/>
              <a:t> </a:t>
            </a:r>
            <a:r>
              <a:rPr lang="en-US" sz="2800" dirty="0" err="1"/>
              <a:t>sarfining</a:t>
            </a:r>
            <a:r>
              <a:rPr lang="en-US" sz="2800" dirty="0"/>
              <a:t> </a:t>
            </a:r>
            <a:r>
              <a:rPr lang="en-US" sz="2800" dirty="0" err="1"/>
              <a:t>texnik</a:t>
            </a:r>
            <a:r>
              <a:rPr lang="en-US" sz="2800" dirty="0"/>
              <a:t> </a:t>
            </a:r>
            <a:r>
              <a:rPr lang="en-US" sz="2800" dirty="0" err="1"/>
              <a:t>shartlarda</a:t>
            </a:r>
            <a:r>
              <a:rPr lang="en-US" sz="2800" dirty="0"/>
              <a:t> </a:t>
            </a:r>
            <a:r>
              <a:rPr lang="en-US" sz="2800" dirty="0" err="1"/>
              <a:t>berilgan</a:t>
            </a:r>
            <a:r>
              <a:rPr lang="en-US" sz="2800" dirty="0"/>
              <a:t> </a:t>
            </a:r>
            <a:r>
              <a:rPr lang="en-US" sz="2800" dirty="0" err="1"/>
              <a:t>me’yorlardan</a:t>
            </a:r>
            <a:r>
              <a:rPr lang="en-US" sz="2800" dirty="0"/>
              <a:t> </a:t>
            </a:r>
            <a:r>
              <a:rPr lang="en-US" sz="2800" dirty="0" err="1"/>
              <a:t>chetlanishi</a:t>
            </a:r>
            <a:r>
              <a:rPr lang="en-US" sz="2800" dirty="0"/>
              <a:t>;</a:t>
            </a:r>
          </a:p>
          <a:p>
            <a:pPr marL="0" indent="542925" algn="just">
              <a:lnSpc>
                <a:spcPct val="100000"/>
              </a:lnSpc>
              <a:spcBef>
                <a:spcPts val="0"/>
              </a:spcBef>
              <a:spcAft>
                <a:spcPts val="0"/>
              </a:spcAft>
              <a:buNone/>
            </a:pPr>
            <a:endParaRPr lang="en-US" sz="2800" dirty="0"/>
          </a:p>
          <a:p>
            <a:pPr marL="0" indent="542925" algn="just">
              <a:lnSpc>
                <a:spcPct val="100000"/>
              </a:lnSpc>
              <a:spcBef>
                <a:spcPts val="0"/>
              </a:spcBef>
              <a:spcAft>
                <a:spcPts val="0"/>
              </a:spcAft>
              <a:buNone/>
            </a:pPr>
            <a:endParaRPr lang="en-US" sz="2800" dirty="0"/>
          </a:p>
        </p:txBody>
      </p:sp>
    </p:spTree>
    <p:extLst>
      <p:ext uri="{BB962C8B-B14F-4D97-AF65-F5344CB8AC3E}">
        <p14:creationId xmlns:p14="http://schemas.microsoft.com/office/powerpoint/2010/main" val="1936020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485774" y="261968"/>
            <a:ext cx="10648951" cy="5262979"/>
          </a:xfrm>
          <a:prstGeom prst="rect">
            <a:avLst/>
          </a:prstGeom>
        </p:spPr>
        <p:txBody>
          <a:bodyPr wrap="square">
            <a:spAutoFit/>
          </a:bodyPr>
          <a:lstStyle/>
          <a:p>
            <a:pPr indent="542925" algn="just"/>
            <a:r>
              <a:rPr lang="en-US" sz="2800" dirty="0" smtClean="0"/>
              <a:t>-	TA’MIRLASH VAQTINING REJALASHTIRILGAN TA’MIR ORALIQLARI MUDDATIDAN CHETLANISHI:</a:t>
            </a:r>
          </a:p>
          <a:p>
            <a:pPr indent="542925" algn="just"/>
            <a:r>
              <a:rPr lang="en-US" sz="2800" dirty="0" smtClean="0"/>
              <a:t>-	TRAKTORNING TORTISH KUCHINI TEXNIK SHARTLARDA BELGILANGAN ME’YORDAN CHETLANISHI.</a:t>
            </a:r>
          </a:p>
          <a:p>
            <a:pPr indent="542925" algn="just"/>
            <a:r>
              <a:rPr lang="en-US" sz="2800" dirty="0" smtClean="0"/>
              <a:t>BU SANAB O’TILGANLARNING BARCHASI ARGUMENTI BO’LIB VAQT HIZMAT QILADIGAN, TASODIFIY DEB ATALADIGAN FUNKTSIYALARGA MISOLLARDIR.</a:t>
            </a:r>
          </a:p>
          <a:p>
            <a:pPr indent="542925" algn="just"/>
            <a:r>
              <a:rPr lang="en-US" sz="2800" dirty="0" smtClean="0"/>
              <a:t>TAJRIBA JARAYONIDA QANDAYLIGI AVVALDAN NOMA’LUM BO’LGAN U YOKI BOSHQA QIYMATNI OLISHI MUMKIN KATTALIKKA TASODIFIY KATTALIK DEB AYTILADI. TASODIFIY FUNKTSIYANING SHUNGA O’XSHASH TA’RIFINI BERAMIZ. TAJRIBA NATIJASIDA AVVALDAN QANAQALIGI NOMA’LUM U YOKI BOSHQA ANIQ KO’RINISHNI OLISHI MUMKIN BO’LGAN FUNKTSIYANI TASODIFIY FUNKTSIYA DEB ATALADI [1].</a:t>
            </a:r>
            <a:endParaRPr lang="en-US" sz="2800" dirty="0"/>
          </a:p>
        </p:txBody>
      </p:sp>
    </p:spTree>
    <p:extLst>
      <p:ext uri="{BB962C8B-B14F-4D97-AF65-F5344CB8AC3E}">
        <p14:creationId xmlns:p14="http://schemas.microsoft.com/office/powerpoint/2010/main" val="22154056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4" name="Прямоугольник 3"/>
          <p:cNvSpPr/>
          <p:nvPr/>
        </p:nvSpPr>
        <p:spPr>
          <a:xfrm>
            <a:off x="666749" y="433507"/>
            <a:ext cx="10353675" cy="4832092"/>
          </a:xfrm>
          <a:prstGeom prst="rect">
            <a:avLst/>
          </a:prstGeom>
        </p:spPr>
        <p:txBody>
          <a:bodyPr wrap="square">
            <a:spAutoFit/>
          </a:bodyPr>
          <a:lstStyle/>
          <a:p>
            <a:pPr indent="542925" algn="just">
              <a:spcAft>
                <a:spcPts val="0"/>
              </a:spcAft>
            </a:pPr>
            <a:r>
              <a:rPr lang="en-US" sz="2800" dirty="0" smtClean="0">
                <a:ea typeface="Times New Roman" panose="02020603050405020304" pitchFamily="18" charset="0"/>
                <a:cs typeface="Times New Roman" panose="02020603050405020304" pitchFamily="18" charset="0"/>
              </a:rPr>
              <a:t>TAJRIBA JARAYONIDA TASODIFIY FUNKTSIYA OLADIGAN ANIQ KO’RINISH TASODIFIY FUNKTSIYANING </a:t>
            </a:r>
            <a:r>
              <a:rPr lang="en-US" sz="2800" u="sng" dirty="0" smtClean="0">
                <a:ea typeface="Times New Roman" panose="02020603050405020304" pitchFamily="18" charset="0"/>
                <a:cs typeface="Times New Roman" panose="02020603050405020304" pitchFamily="18" charset="0"/>
              </a:rPr>
              <a:t>REALIZATSIYASI</a:t>
            </a:r>
            <a:r>
              <a:rPr lang="en-US" sz="2800" dirty="0" smtClean="0">
                <a:ea typeface="Times New Roman" panose="02020603050405020304" pitchFamily="18" charset="0"/>
                <a:cs typeface="Times New Roman" panose="02020603050405020304" pitchFamily="18" charset="0"/>
              </a:rPr>
              <a:t> DEB ATALADI. TASODIFIY FUNKTSIYANI X(T) KATTA XARFLAR BILAN, UNGA JAVOB BERUVCHI REALIZATSIYANI ESA X(T) KICHIK XARFLAR  BELGILASH QABUL QILINGAN. </a:t>
            </a:r>
            <a:endParaRPr lang="ru-RU" sz="2800" dirty="0" smtClean="0">
              <a:ea typeface="Times New Roman" panose="02020603050405020304" pitchFamily="18" charset="0"/>
              <a:cs typeface="Times New Roman" panose="02020603050405020304" pitchFamily="18" charset="0"/>
            </a:endParaRPr>
          </a:p>
          <a:p>
            <a:pPr indent="542925" algn="just">
              <a:spcAft>
                <a:spcPts val="0"/>
              </a:spcAft>
            </a:pPr>
            <a:r>
              <a:rPr lang="en-US" sz="2800" dirty="0" smtClean="0">
                <a:ea typeface="Times New Roman" panose="02020603050405020304" pitchFamily="18" charset="0"/>
                <a:cs typeface="Times New Roman" panose="02020603050405020304" pitchFamily="18" charset="0"/>
              </a:rPr>
              <a:t>YUQORIDA QAYD ETILGAN BIRINCHI MISOLGA NISBATAN QO’LLANGANDA - AGAR PARKDAGI HAR BIR AVTOMOBILNING  ISH KUNINING OXIRIDA MASALAN BIR OY MOBAYNIDA YONILG`I-MOYLASH MATERIALLARI SARFI O’LCHAB BORILSA, U HOLDA N TA REALIZATSIYA OLAMIZ: X</a:t>
            </a:r>
            <a:r>
              <a:rPr lang="en-US" sz="2800" baseline="-25000" dirty="0" smtClean="0">
                <a:ea typeface="Times New Roman" panose="02020603050405020304" pitchFamily="18" charset="0"/>
                <a:cs typeface="Times New Roman" panose="02020603050405020304" pitchFamily="18" charset="0"/>
              </a:rPr>
              <a:t>1</a:t>
            </a:r>
            <a:r>
              <a:rPr lang="en-US" sz="2800" dirty="0" smtClean="0">
                <a:ea typeface="Times New Roman" panose="02020603050405020304" pitchFamily="18" charset="0"/>
                <a:cs typeface="Times New Roman" panose="02020603050405020304" pitchFamily="18" charset="0"/>
              </a:rPr>
              <a:t>(T), X</a:t>
            </a:r>
            <a:r>
              <a:rPr lang="en-US" sz="2800" baseline="-25000" dirty="0" smtClean="0">
                <a:ea typeface="Times New Roman" panose="02020603050405020304" pitchFamily="18" charset="0"/>
                <a:cs typeface="Times New Roman" panose="02020603050405020304" pitchFamily="18" charset="0"/>
              </a:rPr>
              <a:t>2</a:t>
            </a:r>
            <a:r>
              <a:rPr lang="en-US" sz="2800" dirty="0" smtClean="0">
                <a:ea typeface="Times New Roman" panose="02020603050405020304" pitchFamily="18" charset="0"/>
                <a:cs typeface="Times New Roman" panose="02020603050405020304" pitchFamily="18" charset="0"/>
              </a:rPr>
              <a:t>(T), ... , X</a:t>
            </a:r>
            <a:r>
              <a:rPr lang="en-US" sz="2800" baseline="-25000" dirty="0" smtClean="0">
                <a:ea typeface="Times New Roman" panose="02020603050405020304" pitchFamily="18" charset="0"/>
                <a:cs typeface="Times New Roman" panose="02020603050405020304" pitchFamily="18" charset="0"/>
              </a:rPr>
              <a:t>N</a:t>
            </a:r>
            <a:r>
              <a:rPr lang="en-US" sz="2800" dirty="0" smtClean="0">
                <a:ea typeface="Times New Roman" panose="02020603050405020304" pitchFamily="18" charset="0"/>
                <a:cs typeface="Times New Roman" panose="02020603050405020304" pitchFamily="18" charset="0"/>
              </a:rPr>
              <a:t>(T) (1-RASMGA QARANG) [2,3,4]. BU TASODIFIY FUNKTSIYANI YIG`INDI (TO’PLAM) SIFATIDA YOKI AMALGA OSHIRISHLAR OILASI SIFATIDA KO’RISH MUMKINLIGINI BILDIRADI.</a:t>
            </a:r>
            <a:endParaRPr lang="ru-RU" sz="2800" dirty="0">
              <a:effectLst/>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160349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1410997719"/>
              </p:ext>
            </p:extLst>
          </p:nvPr>
        </p:nvGraphicFramePr>
        <p:xfrm>
          <a:off x="907889" y="0"/>
          <a:ext cx="9331486" cy="5604807"/>
        </p:xfrm>
        <a:graphic>
          <a:graphicData uri="http://schemas.openxmlformats.org/presentationml/2006/ole">
            <mc:AlternateContent xmlns:mc="http://schemas.openxmlformats.org/markup-compatibility/2006">
              <mc:Choice xmlns:v="urn:schemas-microsoft-com:vml" Requires="v">
                <p:oleObj spid="_x0000_s58375" name="Picture" r:id="rId3" imgW="2886075" imgH="1733550" progId="Word.Picture.8">
                  <p:embed/>
                </p:oleObj>
              </mc:Choice>
              <mc:Fallback>
                <p:oleObj name="Picture" r:id="rId3" imgW="2886075" imgH="1733550" progId="Word.Picture.8">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7889" y="0"/>
                        <a:ext cx="9331486" cy="5604807"/>
                      </a:xfrm>
                      <a:prstGeom prst="rect">
                        <a:avLst/>
                      </a:prstGeom>
                      <a:noFill/>
                    </p:spPr>
                  </p:pic>
                </p:oleObj>
              </mc:Fallback>
            </mc:AlternateContent>
          </a:graphicData>
        </a:graphic>
      </p:graphicFrame>
      <p:sp>
        <p:nvSpPr>
          <p:cNvPr id="6" name="Прямоугольник 5"/>
          <p:cNvSpPr/>
          <p:nvPr/>
        </p:nvSpPr>
        <p:spPr>
          <a:xfrm>
            <a:off x="839059" y="5243512"/>
            <a:ext cx="10510441" cy="461665"/>
          </a:xfrm>
          <a:prstGeom prst="rect">
            <a:avLst/>
          </a:prstGeom>
        </p:spPr>
        <p:txBody>
          <a:bodyPr wrap="none">
            <a:spAutoFit/>
          </a:bodyPr>
          <a:lstStyle/>
          <a:p>
            <a:r>
              <a:rPr lang="en-US" sz="2400" dirty="0" smtClean="0">
                <a:ea typeface="Times New Roman" panose="02020603050405020304" pitchFamily="18" charset="0"/>
              </a:rPr>
              <a:t>1-RASM. TASODIFIY FUNKTSIYANI AMALGA OSHIRISHLAR "OILASI" SIFATIDA TASVIRLASH.</a:t>
            </a:r>
            <a:endParaRPr lang="ru-RU" sz="2400" dirty="0"/>
          </a:p>
        </p:txBody>
      </p:sp>
    </p:spTree>
    <p:extLst>
      <p:ext uri="{BB962C8B-B14F-4D97-AF65-F5344CB8AC3E}">
        <p14:creationId xmlns:p14="http://schemas.microsoft.com/office/powerpoint/2010/main" val="21399081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704850" y="414115"/>
            <a:ext cx="10391775" cy="4832092"/>
          </a:xfrm>
          <a:prstGeom prst="rect">
            <a:avLst/>
          </a:prstGeom>
        </p:spPr>
        <p:txBody>
          <a:bodyPr wrap="square">
            <a:spAutoFit/>
          </a:bodyPr>
          <a:lstStyle/>
          <a:p>
            <a:pPr indent="542925" algn="just">
              <a:spcAft>
                <a:spcPts val="0"/>
              </a:spcAft>
            </a:pPr>
            <a:r>
              <a:rPr lang="en-US" sz="2800" dirty="0" smtClean="0">
                <a:ea typeface="Times New Roman" panose="02020603050405020304" pitchFamily="18" charset="0"/>
                <a:cs typeface="Times New Roman" panose="02020603050405020304" pitchFamily="18" charset="0"/>
              </a:rPr>
              <a:t>TASODIFIY FUNKTSIYANI FAQAT AMALGA OSHIRISHLAR "OILASI" SIFATIDA EMAS, BALKI VAQT BO’YICHA O’ZGARADIGAN TASODIFIY KATTALIK SIFATIDA HAM KO’RISH MUMKIN. ¥AQIQATAN HAM, AGAR X(T) TASODIFIY FUNKTSIYANI O’TKAZILGAN N MUSTAQIL TAJRIBALAR (N - AMALGA OSHIRISHLAR) ASOSIDA OLINGAN DEB QARALSA VA T ARGUMENTNING QANDAYDIR QIYMATLARINI QAYD ETILSA, U HOLDA BU PAYT UCHUN TASODIFIY FUNKTSIYA ODATDAGI TASODIFIY KATTALIKKA AYLANISHINI KO’RISH QIYIN EMAS. KO’RSATILGAN TASODIFIY KATTALIKNI TASODIFIY FUNKTSIYANING KESIMI DEB ATASH VA X(T</a:t>
            </a:r>
            <a:r>
              <a:rPr lang="en-US" sz="2800" baseline="-25000" dirty="0" smtClean="0">
                <a:ea typeface="Times New Roman" panose="02020603050405020304" pitchFamily="18" charset="0"/>
                <a:cs typeface="Times New Roman" panose="02020603050405020304" pitchFamily="18" charset="0"/>
              </a:rPr>
              <a:t>N</a:t>
            </a:r>
            <a:r>
              <a:rPr lang="en-US" sz="2800" dirty="0" smtClean="0">
                <a:ea typeface="Times New Roman" panose="02020603050405020304" pitchFamily="18" charset="0"/>
                <a:cs typeface="Times New Roman" panose="02020603050405020304" pitchFamily="18" charset="0"/>
              </a:rPr>
              <a:t>) BELGILASH QABUL QILINGAN. SHUNDAY QILIB, N KESIMLAR UCHUN X(T</a:t>
            </a:r>
            <a:r>
              <a:rPr lang="en-US" sz="2800" baseline="-25000" dirty="0" smtClean="0">
                <a:ea typeface="Times New Roman" panose="02020603050405020304" pitchFamily="18" charset="0"/>
                <a:cs typeface="Times New Roman" panose="02020603050405020304" pitchFamily="18" charset="0"/>
              </a:rPr>
              <a:t>1</a:t>
            </a:r>
            <a:r>
              <a:rPr lang="en-US" sz="2800" dirty="0" smtClean="0">
                <a:ea typeface="Times New Roman" panose="02020603050405020304" pitchFamily="18" charset="0"/>
                <a:cs typeface="Times New Roman" panose="02020603050405020304" pitchFamily="18" charset="0"/>
              </a:rPr>
              <a:t>), X(T</a:t>
            </a:r>
            <a:r>
              <a:rPr lang="en-US" sz="2800" baseline="-25000" dirty="0" smtClean="0">
                <a:ea typeface="Times New Roman" panose="02020603050405020304" pitchFamily="18" charset="0"/>
                <a:cs typeface="Times New Roman" panose="02020603050405020304" pitchFamily="18" charset="0"/>
              </a:rPr>
              <a:t>2</a:t>
            </a:r>
            <a:r>
              <a:rPr lang="en-US" sz="2800" dirty="0" smtClean="0">
                <a:ea typeface="Times New Roman" panose="02020603050405020304" pitchFamily="18" charset="0"/>
                <a:cs typeface="Times New Roman" panose="02020603050405020304" pitchFamily="18" charset="0"/>
              </a:rPr>
              <a:t>), ... , X(T</a:t>
            </a:r>
            <a:r>
              <a:rPr lang="en-US" sz="2800" baseline="-25000" dirty="0" smtClean="0">
                <a:ea typeface="Times New Roman" panose="02020603050405020304" pitchFamily="18" charset="0"/>
                <a:cs typeface="Times New Roman" panose="02020603050405020304" pitchFamily="18" charset="0"/>
              </a:rPr>
              <a:t>N</a:t>
            </a:r>
            <a:r>
              <a:rPr lang="en-US" sz="2800" dirty="0" smtClean="0">
                <a:ea typeface="Times New Roman" panose="02020603050405020304" pitchFamily="18" charset="0"/>
                <a:cs typeface="Times New Roman" panose="02020603050405020304" pitchFamily="18" charset="0"/>
              </a:rPr>
              <a:t>) TASODIFIY KATTALIKLAR OLAMIZ. AYTILGANLARNI 2-RASMDA KO’RSATISH MUMKIN.</a:t>
            </a:r>
            <a:endParaRPr lang="ru-RU" sz="2800" dirty="0">
              <a:effectLst/>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045588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831298526"/>
              </p:ext>
            </p:extLst>
          </p:nvPr>
        </p:nvGraphicFramePr>
        <p:xfrm>
          <a:off x="1143000" y="-133351"/>
          <a:ext cx="8534400" cy="5725205"/>
        </p:xfrm>
        <a:graphic>
          <a:graphicData uri="http://schemas.openxmlformats.org/presentationml/2006/ole">
            <mc:AlternateContent xmlns:mc="http://schemas.openxmlformats.org/markup-compatibility/2006">
              <mc:Choice xmlns:v="urn:schemas-microsoft-com:vml" Requires="v">
                <p:oleObj spid="_x0000_s59399" name="Picture" r:id="rId3" imgW="3781425" imgH="2543175" progId="Word.Picture.8">
                  <p:embed/>
                </p:oleObj>
              </mc:Choice>
              <mc:Fallback>
                <p:oleObj name="Picture" r:id="rId3" imgW="3781425" imgH="2543175" progId="Word.Picture.8">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43000" y="-133351"/>
                        <a:ext cx="8534400" cy="5725205"/>
                      </a:xfrm>
                      <a:prstGeom prst="rect">
                        <a:avLst/>
                      </a:prstGeom>
                      <a:noFill/>
                    </p:spPr>
                  </p:pic>
                </p:oleObj>
              </mc:Fallback>
            </mc:AlternateContent>
          </a:graphicData>
        </a:graphic>
      </p:graphicFrame>
      <p:sp>
        <p:nvSpPr>
          <p:cNvPr id="5" name="Прямоугольник 4"/>
          <p:cNvSpPr/>
          <p:nvPr/>
        </p:nvSpPr>
        <p:spPr>
          <a:xfrm>
            <a:off x="3152775" y="4894208"/>
            <a:ext cx="8410575" cy="830997"/>
          </a:xfrm>
          <a:prstGeom prst="rect">
            <a:avLst/>
          </a:prstGeom>
        </p:spPr>
        <p:txBody>
          <a:bodyPr wrap="square">
            <a:spAutoFit/>
          </a:bodyPr>
          <a:lstStyle/>
          <a:p>
            <a:r>
              <a:rPr lang="en-US" sz="2400" dirty="0"/>
              <a:t>2-rasm. X(t) </a:t>
            </a:r>
            <a:r>
              <a:rPr lang="en-US" sz="2400" dirty="0" err="1"/>
              <a:t>tasodifiy</a:t>
            </a:r>
            <a:r>
              <a:rPr lang="en-US" sz="2400" dirty="0"/>
              <a:t> </a:t>
            </a:r>
            <a:r>
              <a:rPr lang="en-US" sz="2400" dirty="0" err="1"/>
              <a:t>funktsiyani</a:t>
            </a:r>
            <a:r>
              <a:rPr lang="en-US" sz="2400" dirty="0"/>
              <a:t> </a:t>
            </a:r>
            <a:r>
              <a:rPr lang="en-US" sz="2400" dirty="0" err="1"/>
              <a:t>har</a:t>
            </a:r>
            <a:r>
              <a:rPr lang="en-US" sz="2400" dirty="0"/>
              <a:t> </a:t>
            </a:r>
            <a:r>
              <a:rPr lang="en-US" sz="2400" dirty="0" err="1"/>
              <a:t>bir</a:t>
            </a:r>
            <a:r>
              <a:rPr lang="en-US" sz="2400" dirty="0"/>
              <a:t> </a:t>
            </a:r>
            <a:r>
              <a:rPr lang="en-US" sz="2400" dirty="0" err="1"/>
              <a:t>kesimda</a:t>
            </a:r>
            <a:r>
              <a:rPr lang="en-US" sz="2400" dirty="0"/>
              <a:t> </a:t>
            </a:r>
            <a:r>
              <a:rPr lang="en-US" sz="2400" dirty="0" err="1"/>
              <a:t>olinadigan</a:t>
            </a:r>
            <a:r>
              <a:rPr lang="en-US" sz="2400" dirty="0"/>
              <a:t> x(</a:t>
            </a:r>
            <a:r>
              <a:rPr lang="en-US" sz="2400" dirty="0" err="1"/>
              <a:t>t</a:t>
            </a:r>
            <a:r>
              <a:rPr lang="en-US" sz="2400" baseline="-25000" dirty="0" err="1"/>
              <a:t>n</a:t>
            </a:r>
            <a:r>
              <a:rPr lang="en-US" sz="2400" dirty="0"/>
              <a:t>) </a:t>
            </a:r>
            <a:r>
              <a:rPr lang="en-US" sz="2400" dirty="0" err="1"/>
              <a:t>tasodifiy</a:t>
            </a:r>
            <a:r>
              <a:rPr lang="en-US" sz="2400" dirty="0"/>
              <a:t> </a:t>
            </a:r>
            <a:r>
              <a:rPr lang="en-US" sz="2400" dirty="0" err="1"/>
              <a:t>kattaliklarning</a:t>
            </a:r>
            <a:r>
              <a:rPr lang="en-US" sz="2400" dirty="0"/>
              <a:t> </a:t>
            </a:r>
            <a:r>
              <a:rPr lang="en-US" sz="2400" dirty="0" err="1"/>
              <a:t>ketma-ketligi</a:t>
            </a:r>
            <a:r>
              <a:rPr lang="en-US" sz="2400" dirty="0"/>
              <a:t> </a:t>
            </a:r>
            <a:r>
              <a:rPr lang="en-US" sz="2400" dirty="0" err="1"/>
              <a:t>sifatida</a:t>
            </a:r>
            <a:r>
              <a:rPr lang="en-US" sz="2400" dirty="0"/>
              <a:t> </a:t>
            </a:r>
            <a:r>
              <a:rPr lang="en-US" sz="2400" dirty="0" err="1"/>
              <a:t>ko’rsatish</a:t>
            </a:r>
            <a:r>
              <a:rPr lang="en-US" sz="2400" dirty="0"/>
              <a:t>.</a:t>
            </a:r>
            <a:endParaRPr lang="ru-RU" sz="2400" dirty="0"/>
          </a:p>
        </p:txBody>
      </p:sp>
    </p:spTree>
    <p:extLst>
      <p:ext uri="{BB962C8B-B14F-4D97-AF65-F5344CB8AC3E}">
        <p14:creationId xmlns:p14="http://schemas.microsoft.com/office/powerpoint/2010/main" val="31237515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523874" y="319207"/>
            <a:ext cx="11020425" cy="4832092"/>
          </a:xfrm>
          <a:prstGeom prst="rect">
            <a:avLst/>
          </a:prstGeom>
        </p:spPr>
        <p:txBody>
          <a:bodyPr wrap="square">
            <a:spAutoFit/>
          </a:bodyPr>
          <a:lstStyle/>
          <a:p>
            <a:pPr marL="85725" indent="542925" algn="just">
              <a:spcAft>
                <a:spcPts val="0"/>
              </a:spcAft>
            </a:pPr>
            <a:r>
              <a:rPr lang="en-US" sz="2800" dirty="0" smtClean="0">
                <a:ea typeface="Times New Roman" panose="02020603050405020304" pitchFamily="18" charset="0"/>
                <a:cs typeface="Times New Roman" panose="02020603050405020304" pitchFamily="18" charset="0"/>
              </a:rPr>
              <a:t>BELGILANISHLAR: T</a:t>
            </a:r>
            <a:r>
              <a:rPr lang="en-US" sz="2800" baseline="-25000" dirty="0" smtClean="0">
                <a:ea typeface="Times New Roman" panose="02020603050405020304" pitchFamily="18" charset="0"/>
                <a:cs typeface="Times New Roman" panose="02020603050405020304" pitchFamily="18" charset="0"/>
              </a:rPr>
              <a:t>1</a:t>
            </a:r>
            <a:r>
              <a:rPr lang="en-US" sz="2800" dirty="0" smtClean="0">
                <a:ea typeface="Times New Roman" panose="02020603050405020304" pitchFamily="18" charset="0"/>
                <a:cs typeface="Times New Roman" panose="02020603050405020304" pitchFamily="18" charset="0"/>
              </a:rPr>
              <a:t>, T</a:t>
            </a:r>
            <a:r>
              <a:rPr lang="en-US" sz="2800" baseline="-25000" dirty="0" smtClean="0">
                <a:ea typeface="Times New Roman" panose="02020603050405020304" pitchFamily="18" charset="0"/>
                <a:cs typeface="Times New Roman" panose="02020603050405020304" pitchFamily="18" charset="0"/>
              </a:rPr>
              <a:t>2</a:t>
            </a:r>
            <a:r>
              <a:rPr lang="en-US" sz="2800" dirty="0" smtClean="0">
                <a:ea typeface="Times New Roman" panose="02020603050405020304" pitchFamily="18" charset="0"/>
                <a:cs typeface="Times New Roman" panose="02020603050405020304" pitchFamily="18" charset="0"/>
              </a:rPr>
              <a:t>, ... , T</a:t>
            </a:r>
            <a:r>
              <a:rPr lang="en-US" sz="2800" baseline="-25000" dirty="0" smtClean="0">
                <a:ea typeface="Times New Roman" panose="02020603050405020304" pitchFamily="18" charset="0"/>
                <a:cs typeface="Times New Roman" panose="02020603050405020304" pitchFamily="18" charset="0"/>
              </a:rPr>
              <a:t>N</a:t>
            </a:r>
            <a:r>
              <a:rPr lang="en-US" sz="2800" dirty="0" smtClean="0">
                <a:ea typeface="Times New Roman" panose="02020603050405020304" pitchFamily="18" charset="0"/>
                <a:cs typeface="Times New Roman" panose="02020603050405020304" pitchFamily="18" charset="0"/>
              </a:rPr>
              <a:t> - BELGILANGAN PAYTLAR, MASALAN, PARKDAGI AVTOMOBILLARDAN FOYDA-LANISH KUNLARI; F[X(T</a:t>
            </a:r>
            <a:r>
              <a:rPr lang="en-US" sz="2800" baseline="-25000" dirty="0" smtClean="0">
                <a:ea typeface="Times New Roman" panose="02020603050405020304" pitchFamily="18" charset="0"/>
                <a:cs typeface="Times New Roman" panose="02020603050405020304" pitchFamily="18" charset="0"/>
              </a:rPr>
              <a:t>I</a:t>
            </a:r>
            <a:r>
              <a:rPr lang="en-US" sz="2800" dirty="0" smtClean="0">
                <a:ea typeface="Times New Roman" panose="02020603050405020304" pitchFamily="18" charset="0"/>
                <a:cs typeface="Times New Roman" panose="02020603050405020304" pitchFamily="18" charset="0"/>
              </a:rPr>
              <a:t>)] - TASODIFIY KATTALIKNING HAR BIR KESIMDAGI TAQSIMLANISH ZICHLIGI.</a:t>
            </a:r>
            <a:endParaRPr lang="ru-RU" sz="2800" dirty="0" smtClean="0">
              <a:ea typeface="Times New Roman" panose="02020603050405020304" pitchFamily="18" charset="0"/>
              <a:cs typeface="Times New Roman" panose="02020603050405020304" pitchFamily="18" charset="0"/>
            </a:endParaRPr>
          </a:p>
          <a:p>
            <a:pPr marL="85725" indent="542925" algn="just">
              <a:spcAft>
                <a:spcPts val="0"/>
              </a:spcAft>
            </a:pPr>
            <a:r>
              <a:rPr lang="en-US" sz="2800" dirty="0" smtClean="0">
                <a:ea typeface="Times New Roman" panose="02020603050405020304" pitchFamily="18" charset="0"/>
                <a:cs typeface="Times New Roman" panose="02020603050405020304" pitchFamily="18" charset="0"/>
              </a:rPr>
              <a:t>ARGUMENTI VAQT BO’LGAN TASODIFIY FUNKTSIYA </a:t>
            </a:r>
            <a:r>
              <a:rPr lang="en-US" sz="2800" u="sng" dirty="0" smtClean="0">
                <a:ea typeface="Times New Roman" panose="02020603050405020304" pitchFamily="18" charset="0"/>
                <a:cs typeface="Times New Roman" panose="02020603050405020304" pitchFamily="18" charset="0"/>
              </a:rPr>
              <a:t>TASODIFIY JARAYON</a:t>
            </a:r>
            <a:r>
              <a:rPr lang="en-US" sz="2800" dirty="0" smtClean="0">
                <a:ea typeface="Times New Roman" panose="02020603050405020304" pitchFamily="18" charset="0"/>
                <a:cs typeface="Times New Roman" panose="02020603050405020304" pitchFamily="18" charset="0"/>
              </a:rPr>
              <a:t> DEB ATALADI. </a:t>
            </a:r>
            <a:r>
              <a:rPr lang="ru-RU" sz="2800" dirty="0" smtClean="0">
                <a:ea typeface="Times New Roman" panose="02020603050405020304" pitchFamily="18" charset="0"/>
                <a:cs typeface="Times New Roman" panose="02020603050405020304" pitchFamily="18" charset="0"/>
              </a:rPr>
              <a:t>TASODIFIY JARAYONLAR  QUYIDAGICHA FARQLANADI:</a:t>
            </a:r>
          </a:p>
          <a:p>
            <a:pPr marL="85725" lvl="0" indent="542925" algn="just">
              <a:spcAft>
                <a:spcPts val="0"/>
              </a:spcAft>
              <a:buFont typeface="Times New Roman" panose="02020603050405020304" pitchFamily="18" charset="0"/>
              <a:buChar char="-"/>
              <a:tabLst>
                <a:tab pos="588645" algn="l"/>
              </a:tabLst>
            </a:pPr>
            <a:r>
              <a:rPr lang="en-US" sz="2800" dirty="0" smtClean="0">
                <a:ea typeface="Times New Roman" panose="02020603050405020304" pitchFamily="18" charset="0"/>
                <a:cs typeface="Times New Roman" panose="02020603050405020304" pitchFamily="18" charset="0"/>
              </a:rPr>
              <a:t>UZLUKSIZ VA DISKRET HOLATLI JARAYONLAR;</a:t>
            </a:r>
            <a:endParaRPr lang="ru-RU" sz="2800" dirty="0" smtClean="0">
              <a:ea typeface="Times New Roman" panose="02020603050405020304" pitchFamily="18" charset="0"/>
              <a:cs typeface="Times New Roman" panose="02020603050405020304" pitchFamily="18" charset="0"/>
            </a:endParaRPr>
          </a:p>
          <a:p>
            <a:pPr marL="85725" lvl="0" indent="542925" algn="just">
              <a:spcAft>
                <a:spcPts val="0"/>
              </a:spcAft>
              <a:buFont typeface="Times New Roman" panose="02020603050405020304" pitchFamily="18" charset="0"/>
              <a:buChar char="-"/>
              <a:tabLst>
                <a:tab pos="588645" algn="l"/>
              </a:tabLst>
            </a:pPr>
            <a:r>
              <a:rPr lang="en-US" sz="2800" dirty="0" smtClean="0">
                <a:ea typeface="Times New Roman" panose="02020603050405020304" pitchFamily="18" charset="0"/>
                <a:cs typeface="Times New Roman" panose="02020603050405020304" pitchFamily="18" charset="0"/>
              </a:rPr>
              <a:t>UZLUKSIZ VA DISKRET VAQTLI JARAYONLAR;</a:t>
            </a:r>
            <a:endParaRPr lang="ru-RU" sz="2800" dirty="0" smtClean="0">
              <a:ea typeface="Times New Roman" panose="02020603050405020304" pitchFamily="18" charset="0"/>
              <a:cs typeface="Times New Roman" panose="02020603050405020304" pitchFamily="18" charset="0"/>
            </a:endParaRPr>
          </a:p>
          <a:p>
            <a:pPr marL="85725" lvl="0" indent="542925" algn="just">
              <a:spcAft>
                <a:spcPts val="0"/>
              </a:spcAft>
              <a:buFont typeface="Times New Roman" panose="02020603050405020304" pitchFamily="18" charset="0"/>
              <a:buChar char="-"/>
              <a:tabLst>
                <a:tab pos="588645" algn="l"/>
              </a:tabLst>
            </a:pPr>
            <a:r>
              <a:rPr lang="en-US" sz="2800" dirty="0" smtClean="0">
                <a:ea typeface="Times New Roman" panose="02020603050405020304" pitchFamily="18" charset="0"/>
                <a:cs typeface="Times New Roman" panose="02020603050405020304" pitchFamily="18" charset="0"/>
              </a:rPr>
              <a:t>STATSIONAR VA STATSIONAR BO’LMAGAN TASODIFIY JARAYONLAR;</a:t>
            </a:r>
            <a:endParaRPr lang="ru-RU" sz="2800" dirty="0" smtClean="0">
              <a:ea typeface="Times New Roman" panose="02020603050405020304" pitchFamily="18" charset="0"/>
              <a:cs typeface="Times New Roman" panose="02020603050405020304" pitchFamily="18" charset="0"/>
            </a:endParaRPr>
          </a:p>
          <a:p>
            <a:pPr marL="85725" lvl="0" indent="542925" algn="just">
              <a:spcAft>
                <a:spcPts val="0"/>
              </a:spcAft>
              <a:buFont typeface="Times New Roman" panose="02020603050405020304" pitchFamily="18" charset="0"/>
              <a:buChar char="-"/>
              <a:tabLst>
                <a:tab pos="588645" algn="l"/>
              </a:tabLst>
            </a:pPr>
            <a:r>
              <a:rPr lang="en-US" sz="2800" dirty="0" smtClean="0">
                <a:ea typeface="Times New Roman" panose="02020603050405020304" pitchFamily="18" charset="0"/>
                <a:cs typeface="Times New Roman" panose="02020603050405020304" pitchFamily="18" charset="0"/>
              </a:rPr>
              <a:t>ME’YORIDA (NORMAL) TAQSIMLANGAN TASODIFIY JARAYONLAR (GAUSS JARAYONLARI);</a:t>
            </a:r>
            <a:endParaRPr lang="ru-RU" sz="2800" dirty="0" smtClean="0">
              <a:ea typeface="Times New Roman" panose="02020603050405020304" pitchFamily="18" charset="0"/>
              <a:cs typeface="Times New Roman" panose="02020603050405020304" pitchFamily="18" charset="0"/>
            </a:endParaRPr>
          </a:p>
          <a:p>
            <a:pPr marL="85725" lvl="0" indent="542925" algn="just">
              <a:spcAft>
                <a:spcPts val="0"/>
              </a:spcAft>
              <a:buFont typeface="Times New Roman" panose="02020603050405020304" pitchFamily="18" charset="0"/>
              <a:buChar char="-"/>
              <a:tabLst>
                <a:tab pos="588645" algn="l"/>
              </a:tabLst>
            </a:pPr>
            <a:r>
              <a:rPr lang="en-US" sz="2800" dirty="0" smtClean="0">
                <a:ea typeface="Times New Roman" panose="02020603050405020304" pitchFamily="18" charset="0"/>
                <a:cs typeface="Times New Roman" panose="02020603050405020304" pitchFamily="18" charset="0"/>
              </a:rPr>
              <a:t>MARKOV TASODIFIY JARAYONLARI VA XOKAZO.</a:t>
            </a:r>
            <a:endParaRPr lang="ru-RU" sz="2800" dirty="0">
              <a:effectLst/>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469879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4" name="Прямоугольник 3"/>
          <p:cNvSpPr/>
          <p:nvPr/>
        </p:nvSpPr>
        <p:spPr>
          <a:xfrm>
            <a:off x="323850" y="243007"/>
            <a:ext cx="11182350" cy="5262979"/>
          </a:xfrm>
          <a:prstGeom prst="rect">
            <a:avLst/>
          </a:prstGeom>
        </p:spPr>
        <p:txBody>
          <a:bodyPr wrap="square">
            <a:spAutoFit/>
          </a:bodyPr>
          <a:lstStyle/>
          <a:p>
            <a:pPr indent="542925" algn="just">
              <a:spcAft>
                <a:spcPts val="0"/>
              </a:spcAft>
            </a:pPr>
            <a:r>
              <a:rPr lang="en-US" sz="2800" dirty="0" smtClean="0">
                <a:ea typeface="Times New Roman" panose="02020603050405020304" pitchFamily="18" charset="0"/>
                <a:cs typeface="Times New Roman" panose="02020603050405020304" pitchFamily="18" charset="0"/>
              </a:rPr>
              <a:t>DISKRET HOLATLI VA UZLUKSIZ VAQTLI TASODIFIY JARAYONLARNI O’RGANISHDA KO’PINCHA SHUNDAY "OQIMLAR" DEB ATALUVCHI HODISALAR BILAN TO’QNASHISHGA TO’G`RI KELADI. ULAR ORASIDA QUYIDAGILAR FARQLANADI [7]:</a:t>
            </a:r>
            <a:endParaRPr lang="ru-RU" sz="2800" dirty="0" smtClean="0">
              <a:ea typeface="Times New Roman" panose="02020603050405020304" pitchFamily="18" charset="0"/>
              <a:cs typeface="Times New Roman" panose="02020603050405020304" pitchFamily="18" charset="0"/>
            </a:endParaRPr>
          </a:p>
          <a:p>
            <a:pPr lvl="0" indent="542925" algn="just">
              <a:spcAft>
                <a:spcPts val="0"/>
              </a:spcAft>
              <a:buFont typeface="Times New Roman" panose="02020603050405020304" pitchFamily="18" charset="0"/>
              <a:buChar char="-"/>
              <a:tabLst>
                <a:tab pos="588645" algn="l"/>
              </a:tabLst>
            </a:pPr>
            <a:r>
              <a:rPr lang="en-US" sz="2800" dirty="0" smtClean="0">
                <a:ea typeface="Times New Roman" panose="02020603050405020304" pitchFamily="18" charset="0"/>
                <a:cs typeface="Times New Roman" panose="02020603050405020304" pitchFamily="18" charset="0"/>
              </a:rPr>
              <a:t>ENG ODDIY YOKI STATSIONAR PUASSON HODISALAR OQIMI;</a:t>
            </a:r>
            <a:endParaRPr lang="ru-RU" sz="2800" dirty="0" smtClean="0">
              <a:ea typeface="Times New Roman" panose="02020603050405020304" pitchFamily="18" charset="0"/>
              <a:cs typeface="Times New Roman" panose="02020603050405020304" pitchFamily="18" charset="0"/>
            </a:endParaRPr>
          </a:p>
          <a:p>
            <a:pPr lvl="0" indent="542925" algn="just">
              <a:spcAft>
                <a:spcPts val="0"/>
              </a:spcAft>
              <a:buFont typeface="Times New Roman" panose="02020603050405020304" pitchFamily="18" charset="0"/>
              <a:buChar char="-"/>
              <a:tabLst>
                <a:tab pos="588645" algn="l"/>
              </a:tabLst>
            </a:pPr>
            <a:r>
              <a:rPr lang="en-US" sz="2800" dirty="0" smtClean="0">
                <a:ea typeface="Times New Roman" panose="02020603050405020304" pitchFamily="18" charset="0"/>
                <a:cs typeface="Times New Roman" panose="02020603050405020304" pitchFamily="18" charset="0"/>
              </a:rPr>
              <a:t>STATSIONAR BO’LMAGAN PUASSON HODISALAR OQIMI;</a:t>
            </a:r>
            <a:endParaRPr lang="ru-RU" sz="2800" dirty="0" smtClean="0">
              <a:ea typeface="Times New Roman" panose="02020603050405020304" pitchFamily="18" charset="0"/>
              <a:cs typeface="Times New Roman" panose="02020603050405020304" pitchFamily="18" charset="0"/>
            </a:endParaRPr>
          </a:p>
          <a:p>
            <a:pPr lvl="0" indent="542925" algn="just">
              <a:spcAft>
                <a:spcPts val="0"/>
              </a:spcAft>
              <a:buFont typeface="Times New Roman" panose="02020603050405020304" pitchFamily="18" charset="0"/>
              <a:buChar char="-"/>
              <a:tabLst>
                <a:tab pos="588645" algn="l"/>
              </a:tabLst>
            </a:pPr>
            <a:r>
              <a:rPr lang="en-US" sz="2800" dirty="0" smtClean="0">
                <a:ea typeface="Times New Roman" panose="02020603050405020304" pitchFamily="18" charset="0"/>
                <a:cs typeface="Times New Roman" panose="02020603050405020304" pitchFamily="18" charset="0"/>
              </a:rPr>
              <a:t>PALMA OQIMI, TURLI TARTIBDAGI ERLANG OQIMLARI VA XOKAZO.</a:t>
            </a:r>
            <a:endParaRPr lang="ru-RU" sz="2800" dirty="0" smtClean="0">
              <a:ea typeface="Times New Roman" panose="02020603050405020304" pitchFamily="18" charset="0"/>
              <a:cs typeface="Times New Roman" panose="02020603050405020304" pitchFamily="18" charset="0"/>
            </a:endParaRPr>
          </a:p>
          <a:p>
            <a:pPr indent="542925" algn="just">
              <a:spcAft>
                <a:spcPts val="0"/>
              </a:spcAft>
            </a:pPr>
            <a:r>
              <a:rPr lang="en-US" sz="2800" dirty="0" smtClean="0">
                <a:ea typeface="Times New Roman" panose="02020603050405020304" pitchFamily="18" charset="0"/>
                <a:cs typeface="Times New Roman" panose="02020603050405020304" pitchFamily="18" charset="0"/>
              </a:rPr>
              <a:t>TASODIFIY JARAYONLARNI BUNDAN KEYIN TADQIQOT QILISHDA  "ENG ODDIY OQIM" TUSHUNCHASI TEZ-TEZ QO’LLANILADI. SHUNING UCHUN BU TUSHUNCHAGA TA’RIF BERAMIZ.</a:t>
            </a:r>
            <a:endParaRPr lang="ru-RU" sz="2800" dirty="0" smtClean="0">
              <a:ea typeface="Times New Roman" panose="02020603050405020304" pitchFamily="18" charset="0"/>
              <a:cs typeface="Times New Roman" panose="02020603050405020304" pitchFamily="18" charset="0"/>
            </a:endParaRPr>
          </a:p>
          <a:p>
            <a:pPr indent="542925" algn="just">
              <a:spcAft>
                <a:spcPts val="0"/>
              </a:spcAft>
            </a:pPr>
            <a:r>
              <a:rPr lang="en-US" sz="2800" dirty="0" smtClean="0">
                <a:ea typeface="Times New Roman" panose="02020603050405020304" pitchFamily="18" charset="0"/>
                <a:cs typeface="Times New Roman" panose="02020603050405020304" pitchFamily="18" charset="0"/>
              </a:rPr>
              <a:t>ENG ODDIY YOKI PUASSON HODISALAR OQIMI DEB QUYIDAGI UCHTA XOSSA: STATSIONARLIK, OQIBAT YO’QLIGI, ORDINARLIKGA EGA BO’LGAN OQIMGA AYTILADI.</a:t>
            </a:r>
            <a:endParaRPr lang="ru-RU" sz="2800" dirty="0">
              <a:effectLst/>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979870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381000" y="152400"/>
            <a:ext cx="11220450" cy="5262979"/>
          </a:xfrm>
          <a:prstGeom prst="rect">
            <a:avLst/>
          </a:prstGeom>
        </p:spPr>
        <p:txBody>
          <a:bodyPr wrap="square">
            <a:spAutoFit/>
          </a:bodyPr>
          <a:lstStyle/>
          <a:p>
            <a:pPr lvl="0" indent="447675" algn="just">
              <a:spcAft>
                <a:spcPts val="0"/>
              </a:spcAft>
              <a:buFont typeface="+mj-lt"/>
              <a:buAutoNum type="arabicPeriod"/>
              <a:tabLst>
                <a:tab pos="540385" algn="l"/>
              </a:tabLst>
            </a:pPr>
            <a:r>
              <a:rPr lang="en-US" sz="2800" u="sng" dirty="0" smtClean="0">
                <a:ea typeface="Times New Roman" panose="02020603050405020304" pitchFamily="18" charset="0"/>
                <a:cs typeface="Times New Roman" panose="02020603050405020304" pitchFamily="18" charset="0"/>
              </a:rPr>
              <a:t>STATSIONARLIK XOSSASI</a:t>
            </a:r>
            <a:r>
              <a:rPr lang="en-US" sz="2800" dirty="0" smtClean="0">
                <a:ea typeface="Times New Roman" panose="02020603050405020304" pitchFamily="18" charset="0"/>
                <a:cs typeface="Times New Roman" panose="02020603050405020304" pitchFamily="18" charset="0"/>
              </a:rPr>
              <a:t> SHUNDAN IBORATKI, U YOKI BOSHQA HODISALAR SONINING </a:t>
            </a:r>
            <a:r>
              <a:rPr lang="en-US" sz="2800" dirty="0" smtClean="0">
                <a:ea typeface="Times New Roman" panose="02020603050405020304" pitchFamily="18" charset="0"/>
                <a:cs typeface="Times New Roman" panose="02020603050405020304" pitchFamily="18" charset="0"/>
                <a:sym typeface="Symbol" panose="05050102010706020507" pitchFamily="18" charset="2"/>
              </a:rPr>
              <a:t></a:t>
            </a:r>
            <a:r>
              <a:rPr lang="en-US" sz="2800" dirty="0" smtClean="0">
                <a:ea typeface="Times New Roman" panose="02020603050405020304" pitchFamily="18" charset="0"/>
                <a:cs typeface="Times New Roman" panose="02020603050405020304" pitchFamily="18" charset="0"/>
              </a:rPr>
              <a:t>T UZUNLIKDAGI VAQT UCHASTKASIGA TUSHISH EHTIMOLI FAQAT SHU UCHASTKA UZUNLIGIGA BOG`LIQ VA BU UCHASTKA OT O’QINING AYNAN QAERIDA JOYLASHGANIGA BOG`LIQ EMAS. BU XODISALAR OQIMINING JADALLIGI YOKI ZICHLIGI STATSIONAR OQIM UCHUN O’ZGARMAY QOLISHI KERAKLIGINI BILDIRADI.</a:t>
            </a:r>
            <a:endParaRPr lang="ru-RU" sz="2800" dirty="0" smtClean="0">
              <a:ea typeface="Times New Roman" panose="02020603050405020304" pitchFamily="18" charset="0"/>
              <a:cs typeface="Times New Roman" panose="02020603050405020304" pitchFamily="18" charset="0"/>
            </a:endParaRPr>
          </a:p>
          <a:p>
            <a:pPr lvl="0" indent="447675" algn="just">
              <a:spcAft>
                <a:spcPts val="0"/>
              </a:spcAft>
              <a:buFont typeface="+mj-lt"/>
              <a:buAutoNum type="arabicPeriod"/>
              <a:tabLst>
                <a:tab pos="540385" algn="l"/>
              </a:tabLst>
            </a:pPr>
            <a:r>
              <a:rPr lang="en-US" sz="2800" dirty="0" smtClean="0">
                <a:ea typeface="Times New Roman" panose="02020603050405020304" pitchFamily="18" charset="0"/>
                <a:cs typeface="Times New Roman" panose="02020603050405020304" pitchFamily="18" charset="0"/>
              </a:rPr>
              <a:t> </a:t>
            </a:r>
            <a:r>
              <a:rPr lang="en-US" sz="2800" u="sng" dirty="0" smtClean="0">
                <a:ea typeface="Times New Roman" panose="02020603050405020304" pitchFamily="18" charset="0"/>
                <a:cs typeface="Times New Roman" panose="02020603050405020304" pitchFamily="18" charset="0"/>
              </a:rPr>
              <a:t>OQIBAT YO’QLIGI XOSSASI</a:t>
            </a:r>
            <a:r>
              <a:rPr lang="en-US" sz="2800" dirty="0" smtClean="0">
                <a:ea typeface="Times New Roman" panose="02020603050405020304" pitchFamily="18" charset="0"/>
                <a:cs typeface="Times New Roman" panose="02020603050405020304" pitchFamily="18" charset="0"/>
              </a:rPr>
              <a:t> SHUNDAN IBORATKI, U YOKI BOSHQA HODISALAR SONINING </a:t>
            </a:r>
            <a:r>
              <a:rPr lang="en-US" sz="2800" dirty="0" smtClean="0">
                <a:ea typeface="Times New Roman" panose="02020603050405020304" pitchFamily="18" charset="0"/>
                <a:cs typeface="Times New Roman" panose="02020603050405020304" pitchFamily="18" charset="0"/>
                <a:sym typeface="Symbol" panose="05050102010706020507" pitchFamily="18" charset="2"/>
              </a:rPr>
              <a:t></a:t>
            </a:r>
            <a:r>
              <a:rPr lang="en-US" sz="2800" dirty="0" smtClean="0">
                <a:ea typeface="Times New Roman" panose="02020603050405020304" pitchFamily="18" charset="0"/>
                <a:cs typeface="Times New Roman" panose="02020603050405020304" pitchFamily="18" charset="0"/>
              </a:rPr>
              <a:t>T ISTALGAN VAQT ORALIG`IDA PAYDO BO’LISH EHTIMOLLIGI KO’RILAYOTGAN ORALIQDAN AVVALGI PAYTLARDA HODISA PAYDO BO’LGANI YOKA PAYDO BO’LMAGANIGA BOG`LIQ EMAS. BOSHQACHA AYTGANDA, AVVALGI TARIX YAQIN KELAJAKDA HODISANING PAYDO BO’LISH EHTIMOLLIGIGA TA’SIR QILMAYDI. BU ESA OQIMNI TASHKIL ETUVCHI HODISALAR KETMA KET FURSATLARDA BIR BIRIGA BOG`LIQ BO’LMAGAN HOLDA PAYDO BO’LISHINI BILDIRADI [8].</a:t>
            </a:r>
            <a:endParaRPr lang="ru-RU" sz="2800" dirty="0">
              <a:effectLst/>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55125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485775" y="813138"/>
            <a:ext cx="10801350" cy="3970318"/>
          </a:xfrm>
          <a:prstGeom prst="rect">
            <a:avLst/>
          </a:prstGeom>
        </p:spPr>
        <p:txBody>
          <a:bodyPr wrap="square">
            <a:spAutoFit/>
          </a:bodyPr>
          <a:lstStyle/>
          <a:p>
            <a:pPr lvl="0" indent="542925" algn="just">
              <a:lnSpc>
                <a:spcPct val="150000"/>
              </a:lnSpc>
              <a:spcAft>
                <a:spcPts val="0"/>
              </a:spcAft>
              <a:tabLst>
                <a:tab pos="540385" algn="l"/>
              </a:tabLst>
            </a:pPr>
            <a:r>
              <a:rPr lang="en-US" sz="2800" u="sng" dirty="0" smtClean="0">
                <a:ea typeface="Times New Roman" panose="02020603050405020304" pitchFamily="18" charset="0"/>
                <a:cs typeface="Times New Roman" panose="02020603050405020304" pitchFamily="18" charset="0"/>
              </a:rPr>
              <a:t>3. ORDINARLIK XOSSASI</a:t>
            </a:r>
            <a:r>
              <a:rPr lang="en-US" sz="2800" dirty="0" smtClean="0">
                <a:ea typeface="Times New Roman" panose="02020603050405020304" pitchFamily="18" charset="0"/>
                <a:cs typeface="Times New Roman" panose="02020603050405020304" pitchFamily="18" charset="0"/>
              </a:rPr>
              <a:t> SHUNDAN IBORATKI, </a:t>
            </a:r>
            <a:r>
              <a:rPr lang="en-US" sz="2800" dirty="0" smtClean="0">
                <a:ea typeface="Times New Roman" panose="02020603050405020304" pitchFamily="18" charset="0"/>
                <a:cs typeface="Times New Roman" panose="02020603050405020304" pitchFamily="18" charset="0"/>
                <a:sym typeface="Symbol" panose="05050102010706020507" pitchFamily="18" charset="2"/>
              </a:rPr>
              <a:t></a:t>
            </a:r>
            <a:r>
              <a:rPr lang="en-US" sz="2800" dirty="0" smtClean="0">
                <a:ea typeface="Times New Roman" panose="02020603050405020304" pitchFamily="18" charset="0"/>
                <a:cs typeface="Times New Roman" panose="02020603050405020304" pitchFamily="18" charset="0"/>
              </a:rPr>
              <a:t>T ELEMENTAR VAQT UCHASTKASIGA IKKI YOKI UNDAN KO’P HODISANING TUSHISH EHTIMOLLIGI BITTA HODISANING TUSHISH EHTIMOLLIGIDAN NAZARGA OLMAYDIGAN DARAJADA KAM. BU OQIMDAGI HODISALAR BITTADAN KECHISHINI BILDIRADI.</a:t>
            </a:r>
            <a:endParaRPr lang="ru-RU" sz="2800" dirty="0" smtClean="0">
              <a:ea typeface="Times New Roman" panose="02020603050405020304" pitchFamily="18" charset="0"/>
              <a:cs typeface="Times New Roman" panose="02020603050405020304" pitchFamily="18" charset="0"/>
            </a:endParaRPr>
          </a:p>
          <a:p>
            <a:pPr indent="542925" algn="just">
              <a:lnSpc>
                <a:spcPct val="150000"/>
              </a:lnSpc>
              <a:spcAft>
                <a:spcPts val="0"/>
              </a:spcAft>
            </a:pPr>
            <a:r>
              <a:rPr lang="en-US" sz="2800" dirty="0" smtClean="0">
                <a:ea typeface="Times New Roman" panose="02020603050405020304" pitchFamily="18" charset="0"/>
                <a:cs typeface="Times New Roman" panose="02020603050405020304" pitchFamily="18" charset="0"/>
              </a:rPr>
              <a:t>SANAB O’TILGAN UCHTA SHART BAJARILGANDA OQIM ENG ODDIY YOKI STATSIONAR PUASSON OQIMI DEB ATALADI.</a:t>
            </a:r>
            <a:endParaRPr lang="ru-RU" sz="2800" dirty="0">
              <a:effectLst/>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182263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07059" y="228600"/>
            <a:ext cx="10396882" cy="981075"/>
          </a:xfrm>
        </p:spPr>
        <p:txBody>
          <a:bodyPr>
            <a:normAutofit fontScale="90000"/>
          </a:bodyPr>
          <a:lstStyle/>
          <a:p>
            <a:pPr algn="ctr"/>
            <a:r>
              <a:rPr lang="en-US" sz="4000" dirty="0" smtClean="0"/>
              <a:t>2</a:t>
            </a:r>
            <a:r>
              <a:rPr lang="en-US" sz="4000" dirty="0"/>
              <a:t>.	TASODIFIY FUNKTSIYANING TAQSIMOT QONUNI.  TASODIFIY FUNKTSIYANING TAVSIFLARI</a:t>
            </a:r>
            <a:endParaRPr lang="ru-RU" sz="4000" dirty="0"/>
          </a:p>
        </p:txBody>
      </p:sp>
      <p:sp>
        <p:nvSpPr>
          <p:cNvPr id="9" name="Rectangle 7"/>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7" name="Прямоугольник 6"/>
          <p:cNvSpPr/>
          <p:nvPr/>
        </p:nvSpPr>
        <p:spPr>
          <a:xfrm>
            <a:off x="707059" y="1552456"/>
            <a:ext cx="10837241" cy="3970318"/>
          </a:xfrm>
          <a:prstGeom prst="rect">
            <a:avLst/>
          </a:prstGeom>
        </p:spPr>
        <p:txBody>
          <a:bodyPr wrap="square">
            <a:spAutoFit/>
          </a:bodyPr>
          <a:lstStyle/>
          <a:p>
            <a:pPr indent="542925" algn="just"/>
            <a:r>
              <a:rPr lang="en-US" sz="2800" dirty="0" smtClean="0">
                <a:ea typeface="Times New Roman" panose="02020603050405020304" pitchFamily="18" charset="0"/>
              </a:rPr>
              <a:t>YUQORIDA QAYD ETILGANIDEK, TASODIFIY FUNKTSIYA T ARGUMENTNING TAYINLANGAN QIYMATIDA ODATDAGI X(T) TASODIFIY KATTALIKDAN IBORAT. TASODIFIY KATTALIKNING N-KESIMDAGI TAQSIMLANISH ZICHLIGINI F[X(T</a:t>
            </a:r>
            <a:r>
              <a:rPr lang="en-US" sz="2800" baseline="-25000" dirty="0" smtClean="0">
                <a:ea typeface="Times New Roman" panose="02020603050405020304" pitchFamily="18" charset="0"/>
              </a:rPr>
              <a:t>N</a:t>
            </a:r>
            <a:r>
              <a:rPr lang="en-US" sz="2800" dirty="0" smtClean="0">
                <a:ea typeface="Times New Roman" panose="02020603050405020304" pitchFamily="18" charset="0"/>
              </a:rPr>
              <a:t>)] = F[X,T] BELGILAYMIZ, UNI TASODIFIY FUNKTSIYA-NING BIR O’LCHOVLI TAQSIMLANISH QONUNI DEB ATASH QABUL QILINGAN. AFTIDAN F[X(T)] BIR O’LCHAMLI TAQSIMOT QONUNI X(T) TASODIFIY FUNKTSIYANING TO’LIQ, MUKAMMAL TAVSIFI EMAS. TASODIFIY FUNKTSIYANING TO’LIQROQ TAVSIFI BO’LIB IKKITA KESIM UCHUN TUZILGAN TAQSIMOT QONUNI F[X</a:t>
            </a:r>
            <a:r>
              <a:rPr lang="en-US" sz="2800" baseline="-25000" dirty="0" smtClean="0">
                <a:ea typeface="Times New Roman" panose="02020603050405020304" pitchFamily="18" charset="0"/>
              </a:rPr>
              <a:t>1</a:t>
            </a:r>
            <a:r>
              <a:rPr lang="en-US" sz="2800" dirty="0" smtClean="0">
                <a:ea typeface="Times New Roman" panose="02020603050405020304" pitchFamily="18" charset="0"/>
              </a:rPr>
              <a:t>, X</a:t>
            </a:r>
            <a:r>
              <a:rPr lang="en-US" sz="2800" baseline="-25000" dirty="0" smtClean="0">
                <a:ea typeface="Times New Roman" panose="02020603050405020304" pitchFamily="18" charset="0"/>
              </a:rPr>
              <a:t>2</a:t>
            </a:r>
            <a:r>
              <a:rPr lang="en-US" sz="2800" dirty="0" smtClean="0">
                <a:ea typeface="Times New Roman" panose="02020603050405020304" pitchFamily="18" charset="0"/>
              </a:rPr>
              <a:t>, T</a:t>
            </a:r>
            <a:r>
              <a:rPr lang="en-US" sz="2800" baseline="-25000" dirty="0" smtClean="0">
                <a:ea typeface="Times New Roman" panose="02020603050405020304" pitchFamily="18" charset="0"/>
              </a:rPr>
              <a:t>1</a:t>
            </a:r>
            <a:r>
              <a:rPr lang="en-US" sz="2800" dirty="0" smtClean="0">
                <a:ea typeface="Times New Roman" panose="02020603050405020304" pitchFamily="18" charset="0"/>
              </a:rPr>
              <a:t>, T</a:t>
            </a:r>
            <a:r>
              <a:rPr lang="en-US" sz="2800" baseline="-25000" dirty="0" smtClean="0">
                <a:ea typeface="Times New Roman" panose="02020603050405020304" pitchFamily="18" charset="0"/>
              </a:rPr>
              <a:t>2</a:t>
            </a:r>
            <a:r>
              <a:rPr lang="en-US" sz="2800" dirty="0" smtClean="0">
                <a:ea typeface="Times New Roman" panose="02020603050405020304" pitchFamily="18" charset="0"/>
              </a:rPr>
              <a:t>] HISOBLANADI. </a:t>
            </a:r>
            <a:endParaRPr lang="ru-RU" sz="2800" dirty="0"/>
          </a:p>
        </p:txBody>
      </p:sp>
    </p:spTree>
    <p:extLst>
      <p:ext uri="{BB962C8B-B14F-4D97-AF65-F5344CB8AC3E}">
        <p14:creationId xmlns:p14="http://schemas.microsoft.com/office/powerpoint/2010/main" val="34705480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333375" y="328732"/>
            <a:ext cx="11201400" cy="4832092"/>
          </a:xfrm>
          <a:prstGeom prst="rect">
            <a:avLst/>
          </a:prstGeom>
        </p:spPr>
        <p:txBody>
          <a:bodyPr wrap="square">
            <a:spAutoFit/>
          </a:bodyPr>
          <a:lstStyle/>
          <a:p>
            <a:pPr indent="542925" algn="just">
              <a:spcAft>
                <a:spcPts val="0"/>
              </a:spcAft>
            </a:pPr>
            <a:r>
              <a:rPr lang="en-US" sz="2800" dirty="0" smtClean="0">
                <a:ea typeface="Times New Roman" panose="02020603050405020304" pitchFamily="18" charset="0"/>
                <a:cs typeface="Times New Roman" panose="02020603050405020304" pitchFamily="18" charset="0"/>
              </a:rPr>
              <a:t>UCH O’LCHOVLI</a:t>
            </a:r>
            <a:r>
              <a:rPr lang="en-US" sz="2800" baseline="-25000" dirty="0" smtClean="0">
                <a:ea typeface="Times New Roman" panose="02020603050405020304" pitchFamily="18" charset="0"/>
                <a:cs typeface="Times New Roman" panose="02020603050405020304" pitchFamily="18" charset="0"/>
              </a:rPr>
              <a:t> </a:t>
            </a:r>
            <a:r>
              <a:rPr lang="en-US" sz="2800" dirty="0" smtClean="0">
                <a:ea typeface="Times New Roman" panose="02020603050405020304" pitchFamily="18" charset="0"/>
                <a:cs typeface="Times New Roman" panose="02020603050405020304" pitchFamily="18" charset="0"/>
              </a:rPr>
              <a:t>TAQSIMOT QONUNI F[X</a:t>
            </a:r>
            <a:r>
              <a:rPr lang="en-US" sz="2800" baseline="-25000" dirty="0" smtClean="0">
                <a:ea typeface="Times New Roman" panose="02020603050405020304" pitchFamily="18" charset="0"/>
                <a:cs typeface="Times New Roman" panose="02020603050405020304" pitchFamily="18" charset="0"/>
              </a:rPr>
              <a:t>1</a:t>
            </a:r>
            <a:r>
              <a:rPr lang="en-US" sz="2800" dirty="0" smtClean="0">
                <a:ea typeface="Times New Roman" panose="02020603050405020304" pitchFamily="18" charset="0"/>
                <a:cs typeface="Times New Roman" panose="02020603050405020304" pitchFamily="18" charset="0"/>
              </a:rPr>
              <a:t>, X</a:t>
            </a:r>
            <a:r>
              <a:rPr lang="en-US" sz="2800" baseline="-25000" dirty="0" smtClean="0">
                <a:ea typeface="Times New Roman" panose="02020603050405020304" pitchFamily="18" charset="0"/>
                <a:cs typeface="Times New Roman" panose="02020603050405020304" pitchFamily="18" charset="0"/>
              </a:rPr>
              <a:t>2</a:t>
            </a:r>
            <a:r>
              <a:rPr lang="en-US" sz="2800" dirty="0" smtClean="0">
                <a:ea typeface="Times New Roman" panose="02020603050405020304" pitchFamily="18" charset="0"/>
                <a:cs typeface="Times New Roman" panose="02020603050405020304" pitchFamily="18" charset="0"/>
              </a:rPr>
              <a:t>, X</a:t>
            </a:r>
            <a:r>
              <a:rPr lang="en-US" sz="2800" baseline="-25000" dirty="0" smtClean="0">
                <a:ea typeface="Times New Roman" panose="02020603050405020304" pitchFamily="18" charset="0"/>
                <a:cs typeface="Times New Roman" panose="02020603050405020304" pitchFamily="18" charset="0"/>
              </a:rPr>
              <a:t>3</a:t>
            </a:r>
            <a:r>
              <a:rPr lang="en-US" sz="2800" dirty="0" smtClean="0">
                <a:ea typeface="Times New Roman" panose="02020603050405020304" pitchFamily="18" charset="0"/>
                <a:cs typeface="Times New Roman" panose="02020603050405020304" pitchFamily="18" charset="0"/>
              </a:rPr>
              <a:t>, T</a:t>
            </a:r>
            <a:r>
              <a:rPr lang="en-US" sz="2800" baseline="-25000" dirty="0" smtClean="0">
                <a:ea typeface="Times New Roman" panose="02020603050405020304" pitchFamily="18" charset="0"/>
                <a:cs typeface="Times New Roman" panose="02020603050405020304" pitchFamily="18" charset="0"/>
              </a:rPr>
              <a:t>1</a:t>
            </a:r>
            <a:r>
              <a:rPr lang="en-US" sz="2800" dirty="0" smtClean="0">
                <a:ea typeface="Times New Roman" panose="02020603050405020304" pitchFamily="18" charset="0"/>
                <a:cs typeface="Times New Roman" panose="02020603050405020304" pitchFamily="18" charset="0"/>
              </a:rPr>
              <a:t>, T</a:t>
            </a:r>
            <a:r>
              <a:rPr lang="en-US" sz="2800" baseline="-25000" dirty="0" smtClean="0">
                <a:ea typeface="Times New Roman" panose="02020603050405020304" pitchFamily="18" charset="0"/>
                <a:cs typeface="Times New Roman" panose="02020603050405020304" pitchFamily="18" charset="0"/>
              </a:rPr>
              <a:t>2</a:t>
            </a:r>
            <a:r>
              <a:rPr lang="en-US" sz="2800" dirty="0" smtClean="0">
                <a:ea typeface="Times New Roman" panose="02020603050405020304" pitchFamily="18" charset="0"/>
                <a:cs typeface="Times New Roman" panose="02020603050405020304" pitchFamily="18" charset="0"/>
              </a:rPr>
              <a:t>, T</a:t>
            </a:r>
            <a:r>
              <a:rPr lang="en-US" sz="2800" baseline="-25000" dirty="0" smtClean="0">
                <a:ea typeface="Times New Roman" panose="02020603050405020304" pitchFamily="18" charset="0"/>
                <a:cs typeface="Times New Roman" panose="02020603050405020304" pitchFamily="18" charset="0"/>
              </a:rPr>
              <a:t>3</a:t>
            </a:r>
            <a:r>
              <a:rPr lang="en-US" sz="2800" dirty="0" smtClean="0">
                <a:ea typeface="Times New Roman" panose="02020603050405020304" pitchFamily="18" charset="0"/>
                <a:cs typeface="Times New Roman" panose="02020603050405020304" pitchFamily="18" charset="0"/>
              </a:rPr>
              <a:t>] YANADA TO’LIQ TAVSIF HISOBLANADI. DEMAK, TASODIFIY FUNKTSIYANING TAQSIMOT QONUNI N-TASODIFIY KATTALIK TIZIMINING TAQSIMOT QONUNI HISOBLANADI. AMMO, KO’RSATILGAN QONUNDAN AMALIY MAQSADDA FOYDALANISH JUDA NOQULAY. SHU SABABLI, TASODIFIY FUNKTSIYALAR (TASODIFIY JARAYONLAR)NI TADQIQOTIDA TASODIFIY KATTALIKLARNING VAQTINCHA SONLI TAVSIFLARI, O’XSHASH SONLI TAVSIFLARI BILAN CHEGARALANADILAR. </a:t>
            </a:r>
            <a:r>
              <a:rPr lang="ru-RU" sz="2800" dirty="0" smtClean="0">
                <a:ea typeface="Times New Roman" panose="02020603050405020304" pitchFamily="18" charset="0"/>
                <a:cs typeface="Times New Roman" panose="02020603050405020304" pitchFamily="18" charset="0"/>
              </a:rPr>
              <a:t>ULARNI KO’RIB CHIQAMIZ.</a:t>
            </a:r>
          </a:p>
          <a:p>
            <a:pPr lvl="0" indent="542925" algn="just">
              <a:spcAft>
                <a:spcPts val="0"/>
              </a:spcAft>
              <a:buFont typeface="+mj-lt"/>
              <a:buAutoNum type="arabicPeriod"/>
              <a:tabLst>
                <a:tab pos="588645" algn="l"/>
              </a:tabLst>
            </a:pPr>
            <a:r>
              <a:rPr lang="ru-RU" sz="2800" b="1" i="1" dirty="0" smtClean="0">
                <a:ea typeface="Times New Roman" panose="02020603050405020304" pitchFamily="18" charset="0"/>
                <a:cs typeface="Times New Roman" panose="02020603050405020304" pitchFamily="18" charset="0"/>
              </a:rPr>
              <a:t>TASODIFIY FUNKTSIYANING MATEMATIK KUTILMASI.</a:t>
            </a:r>
            <a:endParaRPr lang="ru-RU" sz="2800" dirty="0" smtClean="0">
              <a:ea typeface="Times New Roman" panose="02020603050405020304" pitchFamily="18" charset="0"/>
              <a:cs typeface="Times New Roman" panose="02020603050405020304" pitchFamily="18" charset="0"/>
            </a:endParaRPr>
          </a:p>
          <a:p>
            <a:pPr indent="542925" algn="just">
              <a:spcAft>
                <a:spcPts val="0"/>
              </a:spcAft>
            </a:pPr>
            <a:r>
              <a:rPr lang="ru-RU" sz="2800" dirty="0" smtClean="0">
                <a:ea typeface="Times New Roman" panose="02020603050405020304" pitchFamily="18" charset="0"/>
                <a:cs typeface="Times New Roman" panose="02020603050405020304" pitchFamily="18" charset="0"/>
              </a:rPr>
              <a:t>TASODIFIY FUNKTSIYANING MATEMATIK KUTILMASI DEB </a:t>
            </a:r>
            <a:r>
              <a:rPr lang="en-US" sz="2800" dirty="0" smtClean="0">
                <a:ea typeface="Times New Roman" panose="02020603050405020304" pitchFamily="18" charset="0"/>
                <a:cs typeface="Times New Roman" panose="02020603050405020304" pitchFamily="18" charset="0"/>
              </a:rPr>
              <a:t>T </a:t>
            </a:r>
            <a:r>
              <a:rPr lang="ru-RU" sz="2800" dirty="0" smtClean="0">
                <a:ea typeface="Times New Roman" panose="02020603050405020304" pitchFamily="18" charset="0"/>
                <a:cs typeface="Times New Roman" panose="02020603050405020304" pitchFamily="18" charset="0"/>
              </a:rPr>
              <a:t>ARGUMENTNING HAR BIR TAYINLANGAN QIYMATIDA TASODIFIY FUNKTSIYANING TEGISHLI KESIMINI MATEMATIK KUTILMASIGA TENG TASODIFIY BO’LMAGAN FUNKTSIYAGA AYTILADI</a:t>
            </a:r>
            <a:r>
              <a:rPr lang="en-US" sz="2800" dirty="0" smtClean="0">
                <a:ea typeface="Times New Roman" panose="02020603050405020304" pitchFamily="18" charset="0"/>
                <a:cs typeface="Times New Roman" panose="02020603050405020304" pitchFamily="18" charset="0"/>
              </a:rPr>
              <a:t>.</a:t>
            </a:r>
            <a:r>
              <a:rPr lang="ru-RU" sz="2800" dirty="0" smtClean="0">
                <a:ea typeface="Times New Roman" panose="02020603050405020304" pitchFamily="18" charset="0"/>
                <a:cs typeface="Times New Roman" panose="02020603050405020304" pitchFamily="18" charset="0"/>
              </a:rPr>
              <a:t> </a:t>
            </a:r>
            <a:endParaRPr lang="ru-RU" sz="2800" dirty="0">
              <a:effectLst/>
              <a:ea typeface="Times New Roman" panose="02020603050405020304" pitchFamily="18" charset="0"/>
              <a:cs typeface="Times New Roman" panose="02020603050405020304" pitchFamily="18" charset="0"/>
            </a:endParaRPr>
          </a:p>
        </p:txBody>
      </p:sp>
      <p:sp>
        <p:nvSpPr>
          <p:cNvPr id="4" name="Прямоугольник 3"/>
          <p:cNvSpPr/>
          <p:nvPr/>
        </p:nvSpPr>
        <p:spPr>
          <a:xfrm>
            <a:off x="4651512" y="5037237"/>
            <a:ext cx="2565126" cy="584775"/>
          </a:xfrm>
          <a:prstGeom prst="rect">
            <a:avLst/>
          </a:prstGeom>
        </p:spPr>
        <p:txBody>
          <a:bodyPr wrap="none">
            <a:spAutoFit/>
          </a:bodyPr>
          <a:lstStyle/>
          <a:p>
            <a:r>
              <a:rPr lang="en-US" sz="3200" b="1" i="1" dirty="0">
                <a:latin typeface="Times New Roman" panose="02020603050405020304" pitchFamily="18" charset="0"/>
                <a:ea typeface="Times New Roman" panose="02020603050405020304" pitchFamily="18" charset="0"/>
              </a:rPr>
              <a:t>m</a:t>
            </a:r>
            <a:r>
              <a:rPr lang="en-US" sz="3200" b="1" i="1" baseline="-25000" dirty="0">
                <a:latin typeface="Times New Roman" panose="02020603050405020304" pitchFamily="18" charset="0"/>
                <a:ea typeface="Times New Roman" panose="02020603050405020304" pitchFamily="18" charset="0"/>
              </a:rPr>
              <a:t>x</a:t>
            </a:r>
            <a:r>
              <a:rPr lang="en-US" sz="3200" b="1" i="1" dirty="0">
                <a:latin typeface="Times New Roman" panose="02020603050405020304" pitchFamily="18" charset="0"/>
                <a:ea typeface="Times New Roman" panose="02020603050405020304" pitchFamily="18" charset="0"/>
              </a:rPr>
              <a:t>(t)=M[X(t)]</a:t>
            </a:r>
            <a:endParaRPr lang="ru-RU" sz="3200" b="1" dirty="0"/>
          </a:p>
        </p:txBody>
      </p:sp>
    </p:spTree>
    <p:extLst>
      <p:ext uri="{BB962C8B-B14F-4D97-AF65-F5344CB8AC3E}">
        <p14:creationId xmlns:p14="http://schemas.microsoft.com/office/powerpoint/2010/main" val="30591445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523875" y="173207"/>
            <a:ext cx="11010900" cy="3108543"/>
          </a:xfrm>
          <a:prstGeom prst="rect">
            <a:avLst/>
          </a:prstGeom>
        </p:spPr>
        <p:txBody>
          <a:bodyPr wrap="square">
            <a:spAutoFit/>
          </a:bodyPr>
          <a:lstStyle/>
          <a:p>
            <a:pPr marL="342900" lvl="0" indent="-342900" algn="ctr">
              <a:spcAft>
                <a:spcPts val="0"/>
              </a:spcAft>
              <a:buFont typeface="+mj-lt"/>
              <a:buAutoNum type="arabicPeriod"/>
              <a:tabLst>
                <a:tab pos="588645" algn="l"/>
              </a:tabLst>
            </a:pPr>
            <a:r>
              <a:rPr lang="ru-RU" sz="2800" b="1" i="1" dirty="0" smtClean="0">
                <a:ea typeface="Times New Roman" panose="02020603050405020304" pitchFamily="18" charset="0"/>
                <a:cs typeface="Times New Roman" panose="02020603050405020304" pitchFamily="18" charset="0"/>
              </a:rPr>
              <a:t>TASODIFIY FUNKTSIYANING </a:t>
            </a:r>
            <a:r>
              <a:rPr lang="en-US" sz="2800" b="1" i="1" dirty="0" smtClean="0">
                <a:ea typeface="Times New Roman" panose="02020603050405020304" pitchFamily="18" charset="0"/>
                <a:cs typeface="Times New Roman" panose="02020603050405020304" pitchFamily="18" charset="0"/>
              </a:rPr>
              <a:t>DISPERSIYASI.</a:t>
            </a:r>
            <a:endParaRPr lang="ru-RU" sz="2800" dirty="0" smtClean="0">
              <a:ea typeface="Times New Roman" panose="02020603050405020304" pitchFamily="18" charset="0"/>
              <a:cs typeface="Times New Roman" panose="02020603050405020304" pitchFamily="18" charset="0"/>
            </a:endParaRPr>
          </a:p>
          <a:p>
            <a:pPr algn="just">
              <a:spcAft>
                <a:spcPts val="0"/>
              </a:spcAft>
            </a:pPr>
            <a:r>
              <a:rPr lang="en-US" sz="2800" dirty="0" smtClean="0">
                <a:ea typeface="Times New Roman" panose="02020603050405020304" pitchFamily="18" charset="0"/>
                <a:cs typeface="Times New Roman" panose="02020603050405020304" pitchFamily="18" charset="0"/>
              </a:rPr>
              <a:t>TASODIFIY FUNKTSIYANING DISPERSIYASI DEB ARGUMENTNING HAR BIR TAYINLANGAN QIYMATIDA TASODIFIY FUNKTSIYANING TEGISHLI KESIMINI DISPERSIYASIGA TENG   TASODIFIY BO’LMAGAN FUNKTSIYAGA AYTILADI, YA’NI </a:t>
            </a:r>
            <a:endParaRPr lang="ru-RU" sz="2800" dirty="0" smtClean="0">
              <a:ea typeface="Times New Roman" panose="02020603050405020304" pitchFamily="18" charset="0"/>
              <a:cs typeface="Times New Roman" panose="02020603050405020304" pitchFamily="18" charset="0"/>
            </a:endParaRPr>
          </a:p>
          <a:p>
            <a:pPr algn="ctr">
              <a:spcAft>
                <a:spcPts val="0"/>
              </a:spcAft>
            </a:pPr>
            <a:r>
              <a:rPr lang="en-US" sz="2800" i="1" dirty="0" err="1" smtClean="0">
                <a:latin typeface="Times New Roman" panose="02020603050405020304" pitchFamily="18" charset="0"/>
                <a:ea typeface="Times New Roman" panose="02020603050405020304" pitchFamily="18" charset="0"/>
                <a:cs typeface="Times New Roman" panose="02020603050405020304" pitchFamily="18" charset="0"/>
              </a:rPr>
              <a:t>D</a:t>
            </a:r>
            <a:r>
              <a:rPr lang="en-US" sz="2800" i="1" baseline="-25000" dirty="0" err="1" smtClean="0">
                <a:latin typeface="Times New Roman" panose="02020603050405020304" pitchFamily="18" charset="0"/>
                <a:ea typeface="Times New Roman" panose="02020603050405020304" pitchFamily="18" charset="0"/>
                <a:cs typeface="Times New Roman" panose="02020603050405020304" pitchFamily="18" charset="0"/>
              </a:rPr>
              <a:t>x</a:t>
            </a:r>
            <a:r>
              <a:rPr lang="en-US" sz="2800" i="1" dirty="0" smtClean="0">
                <a:latin typeface="Times New Roman" panose="02020603050405020304" pitchFamily="18" charset="0"/>
                <a:ea typeface="Times New Roman" panose="02020603050405020304" pitchFamily="18" charset="0"/>
                <a:cs typeface="Times New Roman" panose="02020603050405020304" pitchFamily="18" charset="0"/>
              </a:rPr>
              <a:t>(t</a:t>
            </a:r>
            <a:r>
              <a:rPr lang="en-US" sz="2800" i="1" dirty="0">
                <a:latin typeface="Times New Roman" panose="02020603050405020304" pitchFamily="18" charset="0"/>
                <a:ea typeface="Times New Roman" panose="02020603050405020304" pitchFamily="18" charset="0"/>
                <a:cs typeface="Times New Roman" panose="02020603050405020304" pitchFamily="18" charset="0"/>
              </a:rPr>
              <a:t>)=D[X(t)]</a:t>
            </a:r>
            <a:endParaRPr lang="ru-RU" sz="28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r>
              <a:rPr lang="en-US" sz="2800" dirty="0" smtClean="0">
                <a:ea typeface="Times New Roman" panose="02020603050405020304" pitchFamily="18" charset="0"/>
                <a:cs typeface="Times New Roman" panose="02020603050405020304" pitchFamily="18" charset="0"/>
              </a:rPr>
              <a:t>BUNDA TASODIFIY FUNKTSIYANING O’RTACHA KVADRATIK CHETLANISHI USHBUGA TENG</a:t>
            </a:r>
            <a:endParaRPr lang="ru-RU" sz="2800" dirty="0">
              <a:effectLst/>
              <a:ea typeface="Times New Roman" panose="02020603050405020304" pitchFamily="18" charset="0"/>
              <a:cs typeface="Times New Roman" panose="02020603050405020304" pitchFamily="18" charset="0"/>
            </a:endParaRPr>
          </a:p>
        </p:txBody>
      </p:sp>
      <p:sp>
        <p:nvSpPr>
          <p:cNvPr id="4" name="Прямоугольник 3"/>
          <p:cNvSpPr/>
          <p:nvPr/>
        </p:nvSpPr>
        <p:spPr>
          <a:xfrm>
            <a:off x="447675" y="3454956"/>
            <a:ext cx="11087100" cy="2246769"/>
          </a:xfrm>
          <a:prstGeom prst="rect">
            <a:avLst/>
          </a:prstGeom>
        </p:spPr>
        <p:txBody>
          <a:bodyPr wrap="square">
            <a:spAutoFit/>
          </a:bodyPr>
          <a:lstStyle/>
          <a:p>
            <a:pPr indent="542925" algn="just"/>
            <a:r>
              <a:rPr lang="en-US" sz="2800" dirty="0" smtClean="0">
                <a:ea typeface="Times New Roman" panose="02020603050405020304" pitchFamily="18" charset="0"/>
              </a:rPr>
              <a:t>O</a:t>
            </a:r>
            <a:r>
              <a:rPr lang="ru-RU" sz="2800" dirty="0" smtClean="0">
                <a:ea typeface="Times New Roman" panose="02020603050405020304" pitchFamily="18" charset="0"/>
              </a:rPr>
              <a:t>`RTACHA KVADRATIK CHETLANISH TASODIFIY FUNKTSIYANI UNING MATEMATIK KUTILMASIGA NISBATAN SOCHILGANLIGI (YOYILGANLIGI) NI TAVSIFLAYDI. MASALAN, ME’YORIDA (NORMAL) TAQSIMLANGAN TASODIFIY FUNKTSIYA UCHUN </a:t>
            </a:r>
            <a:r>
              <a:rPr lang="en-US" sz="2800" dirty="0" smtClean="0">
                <a:ea typeface="Times New Roman" panose="02020603050405020304" pitchFamily="18" charset="0"/>
                <a:cs typeface="Times New Roman" panose="02020603050405020304" pitchFamily="18" charset="0"/>
                <a:sym typeface="Symbol" panose="05050102010706020507" pitchFamily="18" charset="2"/>
              </a:rPr>
              <a:t></a:t>
            </a:r>
            <a:r>
              <a:rPr lang="ru-RU" sz="2800" dirty="0" smtClean="0">
                <a:ea typeface="Times New Roman" panose="02020603050405020304" pitchFamily="18" charset="0"/>
              </a:rPr>
              <a:t>3</a:t>
            </a:r>
            <a:r>
              <a:rPr lang="en-US" sz="2800" dirty="0" smtClean="0">
                <a:ea typeface="Times New Roman" panose="02020603050405020304" pitchFamily="18" charset="0"/>
                <a:cs typeface="Times New Roman" panose="02020603050405020304" pitchFamily="18" charset="0"/>
                <a:sym typeface="Symbol" panose="05050102010706020507" pitchFamily="18" charset="2"/>
              </a:rPr>
              <a:t></a:t>
            </a:r>
            <a:r>
              <a:rPr lang="en-US" sz="2800" baseline="-25000" dirty="0" smtClean="0">
                <a:ea typeface="Times New Roman" panose="02020603050405020304" pitchFamily="18" charset="0"/>
              </a:rPr>
              <a:t>X</a:t>
            </a:r>
            <a:r>
              <a:rPr lang="ru-RU" sz="2800" dirty="0" smtClean="0">
                <a:ea typeface="Times New Roman" panose="02020603050405020304" pitchFamily="18" charset="0"/>
              </a:rPr>
              <a:t>(</a:t>
            </a:r>
            <a:r>
              <a:rPr lang="en-US" sz="2800" dirty="0" smtClean="0">
                <a:ea typeface="Times New Roman" panose="02020603050405020304" pitchFamily="18" charset="0"/>
              </a:rPr>
              <a:t>T</a:t>
            </a:r>
            <a:r>
              <a:rPr lang="ru-RU" sz="2800" dirty="0" smtClean="0">
                <a:ea typeface="Times New Roman" panose="02020603050405020304" pitchFamily="18" charset="0"/>
              </a:rPr>
              <a:t>) GA TENG ORALIQ, YO’LAK TASHKIL ETIB, TASODIFIY FUNKTSIYANING BARCHA AMALGA OSHISHLARINI 99,7% UNING ICHIDA BO’LADI </a:t>
            </a:r>
            <a:endParaRPr lang="ru-RU" sz="2800" dirty="0"/>
          </a:p>
        </p:txBody>
      </p:sp>
      <p:sp>
        <p:nvSpPr>
          <p:cNvPr id="5"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119700379"/>
              </p:ext>
            </p:extLst>
          </p:nvPr>
        </p:nvGraphicFramePr>
        <p:xfrm>
          <a:off x="4086225" y="2791395"/>
          <a:ext cx="2983956" cy="799529"/>
        </p:xfrm>
        <a:graphic>
          <a:graphicData uri="http://schemas.openxmlformats.org/presentationml/2006/ole">
            <mc:AlternateContent xmlns:mc="http://schemas.openxmlformats.org/markup-compatibility/2006">
              <mc:Choice xmlns:v="urn:schemas-microsoft-com:vml" Requires="v">
                <p:oleObj spid="_x0000_s60424" name="Уравнение" r:id="rId3" imgW="990170" imgH="266584" progId="Equation.3">
                  <p:embed/>
                </p:oleObj>
              </mc:Choice>
              <mc:Fallback>
                <p:oleObj name="Уравнение" r:id="rId3" imgW="990170" imgH="266584"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86225" y="2791395"/>
                        <a:ext cx="2983956" cy="799529"/>
                      </a:xfrm>
                      <a:prstGeom prst="rect">
                        <a:avLst/>
                      </a:prstGeom>
                      <a:noFill/>
                    </p:spPr>
                  </p:pic>
                </p:oleObj>
              </mc:Fallback>
            </mc:AlternateContent>
          </a:graphicData>
        </a:graphic>
      </p:graphicFrame>
    </p:spTree>
    <p:extLst>
      <p:ext uri="{BB962C8B-B14F-4D97-AF65-F5344CB8AC3E}">
        <p14:creationId xmlns:p14="http://schemas.microsoft.com/office/powerpoint/2010/main" val="9937843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3894501697"/>
              </p:ext>
            </p:extLst>
          </p:nvPr>
        </p:nvGraphicFramePr>
        <p:xfrm>
          <a:off x="657225" y="0"/>
          <a:ext cx="10210800" cy="5051202"/>
        </p:xfrm>
        <a:graphic>
          <a:graphicData uri="http://schemas.openxmlformats.org/presentationml/2006/ole">
            <mc:AlternateContent xmlns:mc="http://schemas.openxmlformats.org/markup-compatibility/2006">
              <mc:Choice xmlns:v="urn:schemas-microsoft-com:vml" Requires="v">
                <p:oleObj spid="_x0000_s61447" name="Picture" r:id="rId3" imgW="3867150" imgH="2000250" progId="Word.Picture.8">
                  <p:embed/>
                </p:oleObj>
              </mc:Choice>
              <mc:Fallback>
                <p:oleObj name="Picture" r:id="rId3" imgW="3867150" imgH="2000250" progId="Word.Picture.8">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7225" y="0"/>
                        <a:ext cx="10210800" cy="5051202"/>
                      </a:xfrm>
                      <a:prstGeom prst="rect">
                        <a:avLst/>
                      </a:prstGeom>
                      <a:noFill/>
                    </p:spPr>
                  </p:pic>
                </p:oleObj>
              </mc:Fallback>
            </mc:AlternateContent>
          </a:graphicData>
        </a:graphic>
      </p:graphicFrame>
      <p:sp>
        <p:nvSpPr>
          <p:cNvPr id="5" name="Прямоугольник 4"/>
          <p:cNvSpPr/>
          <p:nvPr/>
        </p:nvSpPr>
        <p:spPr>
          <a:xfrm>
            <a:off x="1126992" y="4767590"/>
            <a:ext cx="9934576" cy="954107"/>
          </a:xfrm>
          <a:prstGeom prst="rect">
            <a:avLst/>
          </a:prstGeom>
        </p:spPr>
        <p:txBody>
          <a:bodyPr wrap="square">
            <a:spAutoFit/>
          </a:bodyPr>
          <a:lstStyle/>
          <a:p>
            <a:pPr algn="ctr"/>
            <a:r>
              <a:rPr lang="en-US" sz="2800" dirty="0">
                <a:ea typeface="Times New Roman" panose="02020603050405020304" pitchFamily="18" charset="0"/>
              </a:rPr>
              <a:t>3-rasm. </a:t>
            </a:r>
            <a:r>
              <a:rPr lang="en-US" sz="2800" dirty="0" err="1">
                <a:ea typeface="Times New Roman" panose="02020603050405020304" pitchFamily="18" charset="0"/>
              </a:rPr>
              <a:t>Me’yorida</a:t>
            </a:r>
            <a:r>
              <a:rPr lang="en-US" sz="2800" dirty="0">
                <a:ea typeface="Times New Roman" panose="02020603050405020304" pitchFamily="18" charset="0"/>
              </a:rPr>
              <a:t> </a:t>
            </a:r>
            <a:r>
              <a:rPr lang="en-US" sz="2800" dirty="0" err="1">
                <a:ea typeface="Times New Roman" panose="02020603050405020304" pitchFamily="18" charset="0"/>
              </a:rPr>
              <a:t>taqsimlangan</a:t>
            </a:r>
            <a:r>
              <a:rPr lang="en-US" sz="2800" dirty="0">
                <a:ea typeface="Times New Roman" panose="02020603050405020304" pitchFamily="18" charset="0"/>
              </a:rPr>
              <a:t> </a:t>
            </a:r>
            <a:r>
              <a:rPr lang="en-US" sz="2800" dirty="0" err="1">
                <a:ea typeface="Times New Roman" panose="02020603050405020304" pitchFamily="18" charset="0"/>
              </a:rPr>
              <a:t>tasodifiy</a:t>
            </a:r>
            <a:r>
              <a:rPr lang="en-US" sz="2800" dirty="0">
                <a:ea typeface="Times New Roman" panose="02020603050405020304" pitchFamily="18" charset="0"/>
              </a:rPr>
              <a:t> </a:t>
            </a:r>
            <a:r>
              <a:rPr lang="en-US" sz="2800" dirty="0" err="1">
                <a:ea typeface="Times New Roman" panose="02020603050405020304" pitchFamily="18" charset="0"/>
              </a:rPr>
              <a:t>funktsiyaning</a:t>
            </a:r>
            <a:r>
              <a:rPr lang="en-US" sz="2800" dirty="0">
                <a:ea typeface="Times New Roman" panose="02020603050405020304" pitchFamily="18" charset="0"/>
              </a:rPr>
              <a:t> </a:t>
            </a:r>
            <a:r>
              <a:rPr lang="en-US" sz="2800" dirty="0" err="1">
                <a:ea typeface="Times New Roman" panose="02020603050405020304" pitchFamily="18" charset="0"/>
              </a:rPr>
              <a:t>amalga</a:t>
            </a:r>
            <a:r>
              <a:rPr lang="en-US" sz="2800" dirty="0">
                <a:ea typeface="Times New Roman" panose="02020603050405020304" pitchFamily="18" charset="0"/>
              </a:rPr>
              <a:t> </a:t>
            </a:r>
            <a:r>
              <a:rPr lang="en-US" sz="2800" dirty="0" err="1">
                <a:ea typeface="Times New Roman" panose="02020603050405020304" pitchFamily="18" charset="0"/>
              </a:rPr>
              <a:t>oshishlari</a:t>
            </a:r>
            <a:r>
              <a:rPr lang="en-US" sz="2800" dirty="0">
                <a:ea typeface="Times New Roman" panose="02020603050405020304" pitchFamily="18" charset="0"/>
              </a:rPr>
              <a:t> </a:t>
            </a:r>
            <a:r>
              <a:rPr lang="en-US" sz="2800" dirty="0" err="1">
                <a:ea typeface="Times New Roman" panose="02020603050405020304" pitchFamily="18" charset="0"/>
              </a:rPr>
              <a:t>yo’lagini</a:t>
            </a:r>
            <a:r>
              <a:rPr lang="en-US" sz="2800" dirty="0">
                <a:ea typeface="Times New Roman" panose="02020603050405020304" pitchFamily="18" charset="0"/>
              </a:rPr>
              <a:t> </a:t>
            </a:r>
            <a:r>
              <a:rPr lang="en-US" sz="2800" dirty="0" err="1">
                <a:ea typeface="Times New Roman" panose="02020603050405020304" pitchFamily="18" charset="0"/>
              </a:rPr>
              <a:t>ko’rinishi</a:t>
            </a:r>
            <a:endParaRPr lang="ru-RU" sz="2800" dirty="0"/>
          </a:p>
        </p:txBody>
      </p:sp>
    </p:spTree>
    <p:extLst>
      <p:ext uri="{BB962C8B-B14F-4D97-AF65-F5344CB8AC3E}">
        <p14:creationId xmlns:p14="http://schemas.microsoft.com/office/powerpoint/2010/main" val="14050660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733425" y="269870"/>
            <a:ext cx="10763250" cy="2246769"/>
          </a:xfrm>
          <a:prstGeom prst="rect">
            <a:avLst/>
          </a:prstGeom>
        </p:spPr>
        <p:txBody>
          <a:bodyPr wrap="square">
            <a:spAutoFit/>
          </a:bodyPr>
          <a:lstStyle/>
          <a:p>
            <a:pPr lvl="0" algn="ctr">
              <a:spcAft>
                <a:spcPts val="0"/>
              </a:spcAft>
              <a:tabLst>
                <a:tab pos="588645" algn="l"/>
                <a:tab pos="800100" algn="l"/>
              </a:tabLst>
            </a:pPr>
            <a:r>
              <a:rPr lang="en-US" sz="2800" b="1" i="1" dirty="0" smtClean="0">
                <a:ea typeface="Times New Roman" panose="02020603050405020304" pitchFamily="18" charset="0"/>
                <a:cs typeface="Times New Roman" panose="02020603050405020304" pitchFamily="18" charset="0"/>
              </a:rPr>
              <a:t>2. KORRELYATSIYAVIY FUNKTSIYA.</a:t>
            </a:r>
            <a:endParaRPr lang="ru-RU" sz="2800" dirty="0" smtClean="0">
              <a:ea typeface="Times New Roman" panose="02020603050405020304" pitchFamily="18" charset="0"/>
              <a:cs typeface="Times New Roman" panose="02020603050405020304" pitchFamily="18" charset="0"/>
            </a:endParaRPr>
          </a:p>
          <a:p>
            <a:pPr algn="just">
              <a:spcAft>
                <a:spcPts val="0"/>
              </a:spcAft>
            </a:pPr>
            <a:r>
              <a:rPr lang="en-US" sz="2800" b="1" dirty="0" smtClean="0">
                <a:ea typeface="Times New Roman" panose="02020603050405020304" pitchFamily="18" charset="0"/>
                <a:cs typeface="Times New Roman" panose="02020603050405020304" pitchFamily="18" charset="0"/>
              </a:rPr>
              <a:t>        </a:t>
            </a:r>
            <a:r>
              <a:rPr lang="en-US" sz="2800" dirty="0" smtClean="0">
                <a:ea typeface="Times New Roman" panose="02020603050405020304" pitchFamily="18" charset="0"/>
                <a:cs typeface="Times New Roman" panose="02020603050405020304" pitchFamily="18" charset="0"/>
              </a:rPr>
              <a:t>TASODIFIY X(T) FUNKTSIYANING KORRELYATSIYAVIY FUNKTSIYASI DEB IKKI ARGUMENTNING K</a:t>
            </a:r>
            <a:r>
              <a:rPr lang="en-US" sz="2800" baseline="-25000" dirty="0" smtClean="0">
                <a:ea typeface="Times New Roman" panose="02020603050405020304" pitchFamily="18" charset="0"/>
                <a:cs typeface="Times New Roman" panose="02020603050405020304" pitchFamily="18" charset="0"/>
              </a:rPr>
              <a:t>X</a:t>
            </a:r>
            <a:r>
              <a:rPr lang="en-US" sz="2800" dirty="0" smtClean="0">
                <a:ea typeface="Times New Roman" panose="02020603050405020304" pitchFamily="18" charset="0"/>
                <a:cs typeface="Times New Roman" panose="02020603050405020304" pitchFamily="18" charset="0"/>
              </a:rPr>
              <a:t>(T,T</a:t>
            </a:r>
            <a:r>
              <a:rPr lang="en-US" sz="2800" baseline="30000" dirty="0" smtClean="0">
                <a:ea typeface="Times New Roman" panose="02020603050405020304" pitchFamily="18" charset="0"/>
                <a:cs typeface="Times New Roman" panose="02020603050405020304" pitchFamily="18" charset="0"/>
              </a:rPr>
              <a:t>'</a:t>
            </a:r>
            <a:r>
              <a:rPr lang="en-US" sz="2800" dirty="0" smtClean="0">
                <a:ea typeface="Times New Roman" panose="02020603050405020304" pitchFamily="18" charset="0"/>
                <a:cs typeface="Times New Roman" panose="02020603050405020304" pitchFamily="18" charset="0"/>
              </a:rPr>
              <a:t>) TASODIFIY BO’LMAGAN FUNKTSIYASIGA AYTILADI. BU FUNKTSIYA ARGUMENTLAR T, T</a:t>
            </a:r>
            <a:r>
              <a:rPr lang="en-US" sz="2800" baseline="30000" dirty="0" smtClean="0">
                <a:ea typeface="Times New Roman" panose="02020603050405020304" pitchFamily="18" charset="0"/>
                <a:cs typeface="Times New Roman" panose="02020603050405020304" pitchFamily="18" charset="0"/>
              </a:rPr>
              <a:t>'</a:t>
            </a:r>
            <a:r>
              <a:rPr lang="en-US" sz="2800" dirty="0" smtClean="0">
                <a:ea typeface="Times New Roman" panose="02020603050405020304" pitchFamily="18" charset="0"/>
                <a:cs typeface="Times New Roman" panose="02020603050405020304" pitchFamily="18" charset="0"/>
              </a:rPr>
              <a:t> NING HAR BIR JUFT QIYMATLARIDA TASODIFIY FUNKTSIYANING TEGISHLI KESIMINI KORRELYATSIYAVIY MOMENTIGA TENG</a:t>
            </a:r>
            <a:endParaRPr lang="ru-RU" sz="2800" dirty="0">
              <a:effectLst/>
              <a:ea typeface="Times New Roman" panose="02020603050405020304" pitchFamily="18" charset="0"/>
              <a:cs typeface="Times New Roman" panose="02020603050405020304" pitchFamily="18" charset="0"/>
            </a:endParaRPr>
          </a:p>
        </p:txBody>
      </p:sp>
      <p:sp>
        <p:nvSpPr>
          <p:cNvPr id="4" name="Прямоугольник 3"/>
          <p:cNvSpPr/>
          <p:nvPr/>
        </p:nvSpPr>
        <p:spPr>
          <a:xfrm>
            <a:off x="733425" y="3278743"/>
            <a:ext cx="10648950" cy="1384995"/>
          </a:xfrm>
          <a:prstGeom prst="rect">
            <a:avLst/>
          </a:prstGeom>
        </p:spPr>
        <p:txBody>
          <a:bodyPr wrap="square">
            <a:spAutoFit/>
          </a:bodyPr>
          <a:lstStyle/>
          <a:p>
            <a:pPr algn="just">
              <a:spcAft>
                <a:spcPts val="0"/>
              </a:spcAft>
            </a:pPr>
            <a:r>
              <a:rPr lang="en-US" sz="2800" dirty="0" smtClean="0">
                <a:ea typeface="Times New Roman" panose="02020603050405020304" pitchFamily="18" charset="0"/>
                <a:cs typeface="Times New Roman" panose="02020603050405020304" pitchFamily="18" charset="0"/>
              </a:rPr>
              <a:t>         TASODIFIY FUNKTSIYANING ARGUMENTLARI TO’G`RI KELGANDA T=T</a:t>
            </a:r>
            <a:r>
              <a:rPr lang="en-US" sz="2800" baseline="30000" dirty="0" smtClean="0">
                <a:ea typeface="Times New Roman" panose="02020603050405020304" pitchFamily="18" charset="0"/>
                <a:cs typeface="Times New Roman" panose="02020603050405020304" pitchFamily="18" charset="0"/>
              </a:rPr>
              <a:t>'</a:t>
            </a:r>
            <a:r>
              <a:rPr lang="en-US" sz="2800" dirty="0" smtClean="0">
                <a:ea typeface="Times New Roman" panose="02020603050405020304" pitchFamily="18" charset="0"/>
                <a:cs typeface="Times New Roman" panose="02020603050405020304" pitchFamily="18" charset="0"/>
              </a:rPr>
              <a:t> KORRELYATSIYAVIY FUNKTSIYA TASODIFIY KATTALIKNING DISPERSIYASIGA AYLANADI. </a:t>
            </a:r>
            <a:endParaRPr lang="ru-RU" sz="2800" dirty="0">
              <a:effectLst/>
              <a:ea typeface="Times New Roman" panose="02020603050405020304" pitchFamily="18" charset="0"/>
              <a:cs typeface="Times New Roman" panose="02020603050405020304" pitchFamily="18" charset="0"/>
            </a:endParaRPr>
          </a:p>
        </p:txBody>
      </p:sp>
      <p:sp>
        <p:nvSpPr>
          <p:cNvPr id="5"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689614908"/>
              </p:ext>
            </p:extLst>
          </p:nvPr>
        </p:nvGraphicFramePr>
        <p:xfrm>
          <a:off x="1504950" y="2516639"/>
          <a:ext cx="8427950" cy="674236"/>
        </p:xfrm>
        <a:graphic>
          <a:graphicData uri="http://schemas.openxmlformats.org/presentationml/2006/ole">
            <mc:AlternateContent xmlns:mc="http://schemas.openxmlformats.org/markup-compatibility/2006">
              <mc:Choice xmlns:v="urn:schemas-microsoft-com:vml" Requires="v">
                <p:oleObj spid="_x0000_s62475" name="Уравнение" r:id="rId3" imgW="2857500" imgH="228600" progId="Equation.3">
                  <p:embed/>
                </p:oleObj>
              </mc:Choice>
              <mc:Fallback>
                <p:oleObj name="Уравнение" r:id="rId3" imgW="2857500" imgH="2286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04950" y="2516639"/>
                        <a:ext cx="8427950" cy="674236"/>
                      </a:xfrm>
                      <a:prstGeom prst="rect">
                        <a:avLst/>
                      </a:prstGeom>
                      <a:noFill/>
                    </p:spPr>
                  </p:pic>
                </p:oleObj>
              </mc:Fallback>
            </mc:AlternateContent>
          </a:graphicData>
        </a:graphic>
      </p:graphicFrame>
      <p:sp>
        <p:nvSpPr>
          <p:cNvPr id="7"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p14="http://schemas.microsoft.com/office/powerpoint/2010/main" val="3297276402"/>
              </p:ext>
            </p:extLst>
          </p:nvPr>
        </p:nvGraphicFramePr>
        <p:xfrm>
          <a:off x="2038350" y="4663738"/>
          <a:ext cx="7509452" cy="758934"/>
        </p:xfrm>
        <a:graphic>
          <a:graphicData uri="http://schemas.openxmlformats.org/presentationml/2006/ole">
            <mc:AlternateContent xmlns:mc="http://schemas.openxmlformats.org/markup-compatibility/2006">
              <mc:Choice xmlns:v="urn:schemas-microsoft-com:vml" Requires="v">
                <p:oleObj spid="_x0000_s62476" name="Уравнение" r:id="rId5" imgW="2387600" imgH="241300" progId="Equation.3">
                  <p:embed/>
                </p:oleObj>
              </mc:Choice>
              <mc:Fallback>
                <p:oleObj name="Уравнение" r:id="rId5" imgW="2387600" imgH="2413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38350" y="4663738"/>
                        <a:ext cx="7509452" cy="758934"/>
                      </a:xfrm>
                      <a:prstGeom prst="rect">
                        <a:avLst/>
                      </a:prstGeom>
                      <a:noFill/>
                    </p:spPr>
                  </p:pic>
                </p:oleObj>
              </mc:Fallback>
            </mc:AlternateContent>
          </a:graphicData>
        </a:graphic>
      </p:graphicFrame>
    </p:spTree>
    <p:extLst>
      <p:ext uri="{BB962C8B-B14F-4D97-AF65-F5344CB8AC3E}">
        <p14:creationId xmlns:p14="http://schemas.microsoft.com/office/powerpoint/2010/main" val="5615257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717417" y="192986"/>
            <a:ext cx="10753725" cy="5262979"/>
          </a:xfrm>
          <a:prstGeom prst="rect">
            <a:avLst/>
          </a:prstGeom>
        </p:spPr>
        <p:txBody>
          <a:bodyPr wrap="square">
            <a:spAutoFit/>
          </a:bodyPr>
          <a:lstStyle/>
          <a:p>
            <a:pPr lvl="0" algn="ctr">
              <a:spcAft>
                <a:spcPts val="0"/>
              </a:spcAft>
              <a:tabLst>
                <a:tab pos="588645" algn="l"/>
              </a:tabLst>
            </a:pPr>
            <a:r>
              <a:rPr lang="en-US" sz="2800" b="1" i="1" dirty="0" smtClean="0">
                <a:ea typeface="Times New Roman" panose="02020603050405020304" pitchFamily="18" charset="0"/>
                <a:cs typeface="Times New Roman" panose="02020603050405020304" pitchFamily="18" charset="0"/>
              </a:rPr>
              <a:t>3. ME’YORLANGAN KORRELYATSIYAVIY FUNKTSIYA.</a:t>
            </a:r>
            <a:endParaRPr lang="ru-RU" sz="2800" dirty="0" smtClean="0">
              <a:ea typeface="Times New Roman" panose="02020603050405020304" pitchFamily="18" charset="0"/>
              <a:cs typeface="Times New Roman" panose="02020603050405020304" pitchFamily="18" charset="0"/>
            </a:endParaRPr>
          </a:p>
          <a:p>
            <a:pPr algn="just">
              <a:spcAft>
                <a:spcPts val="0"/>
              </a:spcAft>
            </a:pPr>
            <a:r>
              <a:rPr lang="en-US" sz="2800" dirty="0" smtClean="0">
                <a:ea typeface="Times New Roman" panose="02020603050405020304" pitchFamily="18" charset="0"/>
                <a:cs typeface="Times New Roman" panose="02020603050405020304" pitchFamily="18" charset="0"/>
              </a:rPr>
              <a:t>         KORRELYATSIYAVIY FUNKTSIYANING O’RTACHA KVADRATIK CHETLANISHLARLAR KO’PAYTMASIGA NISBATI ME’YORLANGAN KORRELYATSIYAVIY FUNKTSIYA DEB </a:t>
            </a:r>
            <a:r>
              <a:rPr lang="en-US" sz="2800" dirty="0">
                <a:ea typeface="Times New Roman" panose="02020603050405020304" pitchFamily="18" charset="0"/>
                <a:cs typeface="Times New Roman" panose="02020603050405020304" pitchFamily="18" charset="0"/>
              </a:rPr>
              <a:t>ATALADI. </a:t>
            </a:r>
            <a:endParaRPr lang="en-US" sz="2800" dirty="0" smtClean="0">
              <a:ea typeface="Times New Roman" panose="02020603050405020304" pitchFamily="18" charset="0"/>
              <a:cs typeface="Times New Roman" panose="02020603050405020304" pitchFamily="18" charset="0"/>
            </a:endParaRPr>
          </a:p>
          <a:p>
            <a:pPr algn="just">
              <a:spcAft>
                <a:spcPts val="0"/>
              </a:spcAft>
            </a:pPr>
            <a:endParaRPr lang="en-US" sz="2800" dirty="0">
              <a:ea typeface="Times New Roman" panose="02020603050405020304" pitchFamily="18" charset="0"/>
              <a:cs typeface="Times New Roman" panose="02020603050405020304" pitchFamily="18" charset="0"/>
            </a:endParaRPr>
          </a:p>
          <a:p>
            <a:pPr algn="just">
              <a:spcAft>
                <a:spcPts val="0"/>
              </a:spcAft>
            </a:pPr>
            <a:endParaRPr lang="en-US" sz="2800" dirty="0" smtClean="0">
              <a:ea typeface="Times New Roman" panose="02020603050405020304" pitchFamily="18" charset="0"/>
              <a:cs typeface="Times New Roman" panose="02020603050405020304" pitchFamily="18" charset="0"/>
            </a:endParaRPr>
          </a:p>
          <a:p>
            <a:pPr indent="542925" algn="just">
              <a:spcAft>
                <a:spcPts val="0"/>
              </a:spcAft>
            </a:pPr>
            <a:endParaRPr lang="en-US" sz="2800" dirty="0" smtClean="0">
              <a:ea typeface="Times New Roman" panose="02020603050405020304" pitchFamily="18" charset="0"/>
              <a:cs typeface="Times New Roman" panose="02020603050405020304" pitchFamily="18" charset="0"/>
            </a:endParaRPr>
          </a:p>
          <a:p>
            <a:pPr indent="542925" algn="just">
              <a:spcAft>
                <a:spcPts val="0"/>
              </a:spcAft>
            </a:pPr>
            <a:r>
              <a:rPr lang="en-US" sz="2800" dirty="0" smtClean="0">
                <a:ea typeface="Times New Roman" panose="02020603050405020304" pitchFamily="18" charset="0"/>
                <a:cs typeface="Times New Roman" panose="02020603050405020304" pitchFamily="18" charset="0"/>
              </a:rPr>
              <a:t>AFTIDAN, KESIMLAR TO’G`RI KELGANDA ME’YORLANGAN KORRELYATSIYAVIY FUNKTSIYA BIRGA TENG BO’LADI.</a:t>
            </a:r>
          </a:p>
          <a:p>
            <a:pPr indent="542925" algn="just">
              <a:spcAft>
                <a:spcPts val="0"/>
              </a:spcAft>
            </a:pPr>
            <a:r>
              <a:rPr lang="en-US" sz="2800" dirty="0" smtClean="0">
                <a:ea typeface="Times New Roman" panose="02020603050405020304" pitchFamily="18" charset="0"/>
                <a:cs typeface="Times New Roman" panose="02020603050405020304" pitchFamily="18" charset="0"/>
              </a:rPr>
              <a:t>SHUNDAY QILIB, TASODIFIY FUNKTSIYA N - MATEMATIK KUTILMALAR, N - DISPERSIYALAR VA N(N-1)/2 - KORRELYATSIYAVIY FUNKTSIYALAR BILAN TAVSIFLANADI.</a:t>
            </a:r>
            <a:endParaRPr lang="ru-RU" sz="2800" dirty="0">
              <a:effectLst/>
              <a:ea typeface="Times New Roman" panose="02020603050405020304" pitchFamily="18" charset="0"/>
              <a:cs typeface="Times New Roman" panose="02020603050405020304" pitchFamily="18" charset="0"/>
            </a:endParaRPr>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2018405243"/>
              </p:ext>
            </p:extLst>
          </p:nvPr>
        </p:nvGraphicFramePr>
        <p:xfrm>
          <a:off x="2886074" y="1933574"/>
          <a:ext cx="5857875" cy="1171575"/>
        </p:xfrm>
        <a:graphic>
          <a:graphicData uri="http://schemas.openxmlformats.org/presentationml/2006/ole">
            <mc:AlternateContent xmlns:mc="http://schemas.openxmlformats.org/markup-compatibility/2006">
              <mc:Choice xmlns:v="urn:schemas-microsoft-com:vml" Requires="v">
                <p:oleObj spid="_x0000_s63494" name="Уравнение" r:id="rId3" imgW="2349500" imgH="469900" progId="Equation.3">
                  <p:embed/>
                </p:oleObj>
              </mc:Choice>
              <mc:Fallback>
                <p:oleObj name="Уравнение" r:id="rId3" imgW="2349500" imgH="4699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86074" y="1933574"/>
                        <a:ext cx="5857875" cy="1171575"/>
                      </a:xfrm>
                      <a:prstGeom prst="rect">
                        <a:avLst/>
                      </a:prstGeom>
                      <a:noFill/>
                    </p:spPr>
                  </p:pic>
                </p:oleObj>
              </mc:Fallback>
            </mc:AlternateContent>
          </a:graphicData>
        </a:graphic>
      </p:graphicFrame>
    </p:spTree>
    <p:extLst>
      <p:ext uri="{BB962C8B-B14F-4D97-AF65-F5344CB8AC3E}">
        <p14:creationId xmlns:p14="http://schemas.microsoft.com/office/powerpoint/2010/main" val="36291498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628650" y="297418"/>
            <a:ext cx="10629900" cy="1384995"/>
          </a:xfrm>
          <a:prstGeom prst="rect">
            <a:avLst/>
          </a:prstGeom>
        </p:spPr>
        <p:txBody>
          <a:bodyPr wrap="square">
            <a:spAutoFit/>
          </a:bodyPr>
          <a:lstStyle/>
          <a:p>
            <a:pPr indent="542925" algn="just">
              <a:spcAft>
                <a:spcPts val="0"/>
              </a:spcAft>
            </a:pPr>
            <a:r>
              <a:rPr lang="en-US" sz="2800" dirty="0" smtClean="0">
                <a:ea typeface="Times New Roman" panose="02020603050405020304" pitchFamily="18" charset="0"/>
                <a:cs typeface="Times New Roman" panose="02020603050405020304" pitchFamily="18" charset="0"/>
              </a:rPr>
              <a:t>TASODIFIY FUNKTSIYANING BARCHA KORRELYATSIYAVIY FUNKTSIYALARINI TO’G`RI BURCHAKLI JADVAL KO’RINISHIDA, YA’NI MATRITSA DEB ATALUVCHI KO’RINISHDA JOYLASHTIRISH QULAY.</a:t>
            </a:r>
            <a:endParaRPr lang="ru-RU" sz="2800" dirty="0">
              <a:effectLst/>
              <a:ea typeface="Times New Roman" panose="02020603050405020304" pitchFamily="18" charset="0"/>
              <a:cs typeface="Times New Roman" panose="02020603050405020304" pitchFamily="18" charset="0"/>
            </a:endParaRPr>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347042274"/>
              </p:ext>
            </p:extLst>
          </p:nvPr>
        </p:nvGraphicFramePr>
        <p:xfrm>
          <a:off x="2730500" y="1549063"/>
          <a:ext cx="4841875" cy="1878936"/>
        </p:xfrm>
        <a:graphic>
          <a:graphicData uri="http://schemas.openxmlformats.org/presentationml/2006/ole">
            <mc:AlternateContent xmlns:mc="http://schemas.openxmlformats.org/markup-compatibility/2006">
              <mc:Choice xmlns:v="urn:schemas-microsoft-com:vml" Requires="v">
                <p:oleObj spid="_x0000_s64518" name="Уравнение" r:id="rId3" imgW="2552400" imgH="990360" progId="Equation.3">
                  <p:embed/>
                </p:oleObj>
              </mc:Choice>
              <mc:Fallback>
                <p:oleObj name="Уравнение" r:id="rId3" imgW="2552400" imgH="990360" progId="Equation.3">
                  <p:embed/>
                  <p:pic>
                    <p:nvPicPr>
                      <p:cNvPr id="0" name="Object 1"/>
                      <p:cNvPicPr>
                        <a:picLocks noChangeAspect="1" noChangeArrowheads="1"/>
                      </p:cNvPicPr>
                      <p:nvPr/>
                    </p:nvPicPr>
                    <p:blipFill>
                      <a:blip r:embed="rId4"/>
                      <a:srcRect/>
                      <a:stretch>
                        <a:fillRect/>
                      </a:stretch>
                    </p:blipFill>
                    <p:spPr bwMode="auto">
                      <a:xfrm>
                        <a:off x="2730500" y="1549063"/>
                        <a:ext cx="4841875" cy="1878936"/>
                      </a:xfrm>
                      <a:prstGeom prst="rect">
                        <a:avLst/>
                      </a:prstGeom>
                      <a:noFill/>
                    </p:spPr>
                  </p:pic>
                </p:oleObj>
              </mc:Fallback>
            </mc:AlternateContent>
          </a:graphicData>
        </a:graphic>
      </p:graphicFrame>
      <p:sp>
        <p:nvSpPr>
          <p:cNvPr id="6" name="Прямоугольник 5"/>
          <p:cNvSpPr/>
          <p:nvPr/>
        </p:nvSpPr>
        <p:spPr>
          <a:xfrm>
            <a:off x="704850" y="3427999"/>
            <a:ext cx="10553700" cy="2246769"/>
          </a:xfrm>
          <a:prstGeom prst="rect">
            <a:avLst/>
          </a:prstGeom>
        </p:spPr>
        <p:txBody>
          <a:bodyPr wrap="square">
            <a:spAutoFit/>
          </a:bodyPr>
          <a:lstStyle/>
          <a:p>
            <a:pPr indent="542925" algn="just">
              <a:spcAft>
                <a:spcPts val="0"/>
              </a:spcAft>
            </a:pPr>
            <a:r>
              <a:rPr lang="en-US" sz="2800" dirty="0" smtClean="0">
                <a:ea typeface="Times New Roman" panose="02020603050405020304" pitchFamily="18" charset="0"/>
                <a:cs typeface="Times New Roman" panose="02020603050405020304" pitchFamily="18" charset="0"/>
              </a:rPr>
              <a:t>KORRELYATSIYAVIY FUNKTSIYANING TA’RIFIDAN MA’LUMKI, K</a:t>
            </a:r>
            <a:r>
              <a:rPr lang="en-US" sz="2800" baseline="-25000" dirty="0" smtClean="0">
                <a:ea typeface="Times New Roman" panose="02020603050405020304" pitchFamily="18" charset="0"/>
                <a:cs typeface="Times New Roman" panose="02020603050405020304" pitchFamily="18" charset="0"/>
              </a:rPr>
              <a:t>X</a:t>
            </a:r>
            <a:r>
              <a:rPr lang="en-US" sz="2800" dirty="0" smtClean="0">
                <a:ea typeface="Times New Roman" panose="02020603050405020304" pitchFamily="18" charset="0"/>
                <a:cs typeface="Times New Roman" panose="02020603050405020304" pitchFamily="18" charset="0"/>
              </a:rPr>
              <a:t>(IJ)=K</a:t>
            </a:r>
            <a:r>
              <a:rPr lang="en-US" sz="2800" baseline="-25000" dirty="0" smtClean="0">
                <a:ea typeface="Times New Roman" panose="02020603050405020304" pitchFamily="18" charset="0"/>
                <a:cs typeface="Times New Roman" panose="02020603050405020304" pitchFamily="18" charset="0"/>
              </a:rPr>
              <a:t>X</a:t>
            </a:r>
            <a:r>
              <a:rPr lang="en-US" sz="2800" dirty="0" smtClean="0">
                <a:ea typeface="Times New Roman" panose="02020603050405020304" pitchFamily="18" charset="0"/>
                <a:cs typeface="Times New Roman" panose="02020603050405020304" pitchFamily="18" charset="0"/>
              </a:rPr>
              <a:t>(JI), YA’NI KORRELYATSIYAVIY MATRITSANING ASOSIY DIAGONALGA NISBATAN SIMMETRIK JOYLASHGAN ELEMENTLARI TENG. SHU MUNOSABAT BILAN KO’PINCHA KORRELYATSIYAVIY JADVALNING HAMMASI EMAS, FAQAT UNING ASOSIY DIAGONALDAN YUQORIDAGI YARMI TO’LDIRILADI.</a:t>
            </a:r>
            <a:endParaRPr lang="ru-RU" sz="2800" dirty="0">
              <a:effectLst/>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511168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698912" y="310634"/>
            <a:ext cx="9631291" cy="523220"/>
          </a:xfrm>
          <a:prstGeom prst="rect">
            <a:avLst/>
          </a:prstGeom>
        </p:spPr>
        <p:txBody>
          <a:bodyPr wrap="none">
            <a:spAutoFit/>
          </a:bodyPr>
          <a:lstStyle/>
          <a:p>
            <a:r>
              <a:rPr lang="en-US" sz="2800" dirty="0" smtClean="0"/>
              <a:t>BUNDAN TASHQARI   EKANINI HISOBGA OLIB, USHBUGA EGA BO’LAMIZ </a:t>
            </a:r>
            <a:endParaRPr lang="ru-RU" sz="2800" dirty="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926620852"/>
              </p:ext>
            </p:extLst>
          </p:nvPr>
        </p:nvGraphicFramePr>
        <p:xfrm>
          <a:off x="2161495" y="981075"/>
          <a:ext cx="8168708" cy="1409700"/>
        </p:xfrm>
        <a:graphic>
          <a:graphicData uri="http://schemas.openxmlformats.org/presentationml/2006/ole">
            <mc:AlternateContent xmlns:mc="http://schemas.openxmlformats.org/markup-compatibility/2006">
              <mc:Choice xmlns:v="urn:schemas-microsoft-com:vml" Requires="v">
                <p:oleObj spid="_x0000_s65549" name="Уравнение" r:id="rId3" imgW="4305300" imgH="711200" progId="Equation.3">
                  <p:embed/>
                </p:oleObj>
              </mc:Choice>
              <mc:Fallback>
                <p:oleObj name="Уравнение" r:id="rId3" imgW="4305300" imgH="7112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61495" y="981075"/>
                        <a:ext cx="8168708" cy="1409700"/>
                      </a:xfrm>
                      <a:prstGeom prst="rect">
                        <a:avLst/>
                      </a:prstGeom>
                      <a:noFill/>
                    </p:spPr>
                  </p:pic>
                </p:oleObj>
              </mc:Fallback>
            </mc:AlternateContent>
          </a:graphicData>
        </a:graphic>
      </p:graphicFrame>
      <p:cxnSp>
        <p:nvCxnSpPr>
          <p:cNvPr id="7" name="Прямая соединительная линия 6"/>
          <p:cNvCxnSpPr/>
          <p:nvPr/>
        </p:nvCxnSpPr>
        <p:spPr>
          <a:xfrm>
            <a:off x="2324100" y="1533525"/>
            <a:ext cx="222885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Прямая соединительная линия 8"/>
          <p:cNvCxnSpPr/>
          <p:nvPr/>
        </p:nvCxnSpPr>
        <p:spPr>
          <a:xfrm>
            <a:off x="4543425" y="1524000"/>
            <a:ext cx="0" cy="4191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Прямая соединительная линия 9"/>
          <p:cNvCxnSpPr/>
          <p:nvPr/>
        </p:nvCxnSpPr>
        <p:spPr>
          <a:xfrm>
            <a:off x="4543425" y="1952625"/>
            <a:ext cx="222885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Прямая соединительная линия 11"/>
          <p:cNvCxnSpPr/>
          <p:nvPr/>
        </p:nvCxnSpPr>
        <p:spPr>
          <a:xfrm>
            <a:off x="6772275" y="1952625"/>
            <a:ext cx="0" cy="43815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Прямая соединительная линия 13"/>
          <p:cNvCxnSpPr/>
          <p:nvPr/>
        </p:nvCxnSpPr>
        <p:spPr>
          <a:xfrm>
            <a:off x="6768378" y="2390775"/>
            <a:ext cx="2684318"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Прямоугольник 14"/>
          <p:cNvSpPr/>
          <p:nvPr/>
        </p:nvSpPr>
        <p:spPr>
          <a:xfrm>
            <a:off x="1225471" y="1329750"/>
            <a:ext cx="931665" cy="584775"/>
          </a:xfrm>
          <a:prstGeom prst="rect">
            <a:avLst/>
          </a:prstGeom>
        </p:spPr>
        <p:txBody>
          <a:bodyPr wrap="none">
            <a:spAutoFit/>
          </a:bodyPr>
          <a:lstStyle/>
          <a:p>
            <a:r>
              <a:rPr lang="en-US" sz="3200" dirty="0" err="1">
                <a:latin typeface="Times New Roman" panose="02020603050405020304" pitchFamily="18" charset="0"/>
                <a:ea typeface="Times New Roman" panose="02020603050405020304" pitchFamily="18" charset="0"/>
              </a:rPr>
              <a:t>K</a:t>
            </a:r>
            <a:r>
              <a:rPr lang="en-US" sz="3200" baseline="-25000" dirty="0" err="1">
                <a:latin typeface="Times New Roman" panose="02020603050405020304" pitchFamily="18" charset="0"/>
                <a:ea typeface="Times New Roman" panose="02020603050405020304" pitchFamily="18" charset="0"/>
              </a:rPr>
              <a:t>ij</a:t>
            </a:r>
            <a:r>
              <a:rPr lang="en-US" sz="3200" baseline="-25000" dirty="0">
                <a:latin typeface="Times New Roman" panose="02020603050405020304" pitchFamily="18" charset="0"/>
                <a:ea typeface="Times New Roman" panose="02020603050405020304" pitchFamily="18" charset="0"/>
              </a:rPr>
              <a:t> </a:t>
            </a:r>
            <a:r>
              <a:rPr lang="en-US" sz="3200" dirty="0">
                <a:latin typeface="Times New Roman" panose="02020603050405020304" pitchFamily="18" charset="0"/>
                <a:ea typeface="Times New Roman" panose="02020603050405020304" pitchFamily="18" charset="0"/>
              </a:rPr>
              <a:t>=</a:t>
            </a:r>
            <a:endParaRPr lang="ru-RU" sz="3200" dirty="0"/>
          </a:p>
        </p:txBody>
      </p:sp>
      <p:sp>
        <p:nvSpPr>
          <p:cNvPr id="16" name="Прямоугольник 15"/>
          <p:cNvSpPr/>
          <p:nvPr/>
        </p:nvSpPr>
        <p:spPr>
          <a:xfrm>
            <a:off x="698912" y="2404213"/>
            <a:ext cx="10639425" cy="1815882"/>
          </a:xfrm>
          <a:prstGeom prst="rect">
            <a:avLst/>
          </a:prstGeom>
        </p:spPr>
        <p:txBody>
          <a:bodyPr wrap="square">
            <a:spAutoFit/>
          </a:bodyPr>
          <a:lstStyle/>
          <a:p>
            <a:pPr lvl="0" algn="just">
              <a:spcAft>
                <a:spcPts val="0"/>
              </a:spcAft>
              <a:tabLst>
                <a:tab pos="588645" algn="l"/>
              </a:tabLst>
            </a:pPr>
            <a:r>
              <a:rPr lang="en-US" sz="2800" b="1" i="1" dirty="0" smtClean="0">
                <a:ea typeface="Times New Roman" panose="02020603050405020304" pitchFamily="18" charset="0"/>
                <a:cs typeface="Times New Roman" panose="02020603050405020304" pitchFamily="18" charset="0"/>
              </a:rPr>
              <a:t>5. SPEKTRAL ZICHLIK.</a:t>
            </a:r>
            <a:endParaRPr lang="ru-RU" sz="2800" dirty="0" smtClean="0">
              <a:ea typeface="Times New Roman" panose="02020603050405020304" pitchFamily="18" charset="0"/>
              <a:cs typeface="Times New Roman" panose="02020603050405020304" pitchFamily="18" charset="0"/>
            </a:endParaRPr>
          </a:p>
          <a:p>
            <a:pPr algn="just">
              <a:spcAft>
                <a:spcPts val="0"/>
              </a:spcAft>
            </a:pPr>
            <a:r>
              <a:rPr lang="en-US" sz="2800" dirty="0" smtClean="0">
                <a:ea typeface="Times New Roman" panose="02020603050405020304" pitchFamily="18" charset="0"/>
                <a:cs typeface="Times New Roman" panose="02020603050405020304" pitchFamily="18" charset="0"/>
              </a:rPr>
              <a:t>TASODIFIY JARAYONLAR NAZARIYASIDA SHUNINGDEK KORRELYATSION FUNKTSIYA BILAN FUR’E AYLANTIRISHLARI ORQALI BOG`LANGAN SPEKTRAL ZICHLIK TUSHUNCHASI QO’LLANILADI.</a:t>
            </a:r>
            <a:endParaRPr lang="ru-RU" sz="2800" dirty="0">
              <a:effectLst/>
              <a:ea typeface="Times New Roman" panose="02020603050405020304" pitchFamily="18" charset="0"/>
              <a:cs typeface="Times New Roman" panose="02020603050405020304" pitchFamily="18" charset="0"/>
            </a:endParaRPr>
          </a:p>
        </p:txBody>
      </p:sp>
      <p:sp>
        <p:nvSpPr>
          <p:cNvPr id="17"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8" name="Объект 17"/>
          <p:cNvGraphicFramePr>
            <a:graphicFrameLocks noChangeAspect="1"/>
          </p:cNvGraphicFramePr>
          <p:nvPr>
            <p:extLst>
              <p:ext uri="{D42A27DB-BD31-4B8C-83A1-F6EECF244321}">
                <p14:modId xmlns:p14="http://schemas.microsoft.com/office/powerpoint/2010/main" val="886426336"/>
              </p:ext>
            </p:extLst>
          </p:nvPr>
        </p:nvGraphicFramePr>
        <p:xfrm>
          <a:off x="3390164" y="3994139"/>
          <a:ext cx="3766218" cy="1100894"/>
        </p:xfrm>
        <a:graphic>
          <a:graphicData uri="http://schemas.openxmlformats.org/presentationml/2006/ole">
            <mc:AlternateContent xmlns:mc="http://schemas.openxmlformats.org/markup-compatibility/2006">
              <mc:Choice xmlns:v="urn:schemas-microsoft-com:vml" Requires="v">
                <p:oleObj spid="_x0000_s65550" name="Уравнение" r:id="rId5" imgW="1651000" imgH="482600" progId="Equation.3">
                  <p:embed/>
                </p:oleObj>
              </mc:Choice>
              <mc:Fallback>
                <p:oleObj name="Уравнение" r:id="rId5" imgW="1651000" imgH="4826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90164" y="3994139"/>
                        <a:ext cx="3766218" cy="1100894"/>
                      </a:xfrm>
                      <a:prstGeom prst="rect">
                        <a:avLst/>
                      </a:prstGeom>
                      <a:noFill/>
                    </p:spPr>
                  </p:pic>
                </p:oleObj>
              </mc:Fallback>
            </mc:AlternateContent>
          </a:graphicData>
        </a:graphic>
      </p:graphicFrame>
      <p:sp>
        <p:nvSpPr>
          <p:cNvPr id="19" name="Прямоугольник 18"/>
          <p:cNvSpPr/>
          <p:nvPr/>
        </p:nvSpPr>
        <p:spPr>
          <a:xfrm>
            <a:off x="698912" y="4869076"/>
            <a:ext cx="9148723" cy="653833"/>
          </a:xfrm>
          <a:prstGeom prst="rect">
            <a:avLst/>
          </a:prstGeom>
        </p:spPr>
        <p:txBody>
          <a:bodyPr wrap="none">
            <a:spAutoFit/>
          </a:bodyPr>
          <a:lstStyle/>
          <a:p>
            <a:pPr algn="just">
              <a:lnSpc>
                <a:spcPct val="150000"/>
              </a:lnSpc>
              <a:spcAft>
                <a:spcPts val="0"/>
              </a:spcAft>
            </a:pPr>
            <a:r>
              <a:rPr lang="en-US" sz="2800" dirty="0" smtClean="0">
                <a:ea typeface="Times New Roman" panose="02020603050405020304" pitchFamily="18" charset="0"/>
                <a:cs typeface="Times New Roman" panose="02020603050405020304" pitchFamily="18" charset="0"/>
              </a:rPr>
              <a:t>BU YERDA: S(</a:t>
            </a:r>
            <a:r>
              <a:rPr lang="en-US" sz="2800" dirty="0" smtClean="0">
                <a:ea typeface="Times New Roman" panose="02020603050405020304" pitchFamily="18" charset="0"/>
                <a:cs typeface="Times New Roman" panose="02020603050405020304" pitchFamily="18" charset="0"/>
                <a:sym typeface="Symbol" panose="05050102010706020507" pitchFamily="18" charset="2"/>
              </a:rPr>
              <a:t></a:t>
            </a:r>
            <a:r>
              <a:rPr lang="en-US" sz="2800" dirty="0" smtClean="0">
                <a:ea typeface="Times New Roman" panose="02020603050405020304" pitchFamily="18" charset="0"/>
                <a:cs typeface="Times New Roman" panose="02020603050405020304" pitchFamily="18" charset="0"/>
              </a:rPr>
              <a:t>) - SPEKTRAL ZICHLIK; </a:t>
            </a:r>
            <a:r>
              <a:rPr lang="en-US" sz="2800" dirty="0" smtClean="0">
                <a:ea typeface="Times New Roman" panose="02020603050405020304" pitchFamily="18" charset="0"/>
                <a:cs typeface="Times New Roman" panose="02020603050405020304" pitchFamily="18" charset="0"/>
                <a:sym typeface="Symbol" panose="05050102010706020507" pitchFamily="18" charset="2"/>
              </a:rPr>
              <a:t></a:t>
            </a:r>
            <a:r>
              <a:rPr lang="en-US" sz="2800" dirty="0" smtClean="0">
                <a:ea typeface="Times New Roman" panose="02020603050405020304" pitchFamily="18" charset="0"/>
                <a:cs typeface="Times New Roman" panose="02020603050405020304" pitchFamily="18" charset="0"/>
              </a:rPr>
              <a:t> - TEBRANISH CHASTOTASI.</a:t>
            </a:r>
            <a:endParaRPr lang="ru-RU" sz="2800" dirty="0">
              <a:effectLst/>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673684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790574" y="355595"/>
            <a:ext cx="10410825" cy="2677656"/>
          </a:xfrm>
          <a:prstGeom prst="rect">
            <a:avLst/>
          </a:prstGeom>
        </p:spPr>
        <p:txBody>
          <a:bodyPr wrap="square">
            <a:spAutoFit/>
          </a:bodyPr>
          <a:lstStyle/>
          <a:p>
            <a:pPr lvl="0" algn="ctr">
              <a:spcAft>
                <a:spcPts val="0"/>
              </a:spcAft>
              <a:tabLst>
                <a:tab pos="588645" algn="l"/>
              </a:tabLst>
            </a:pPr>
            <a:r>
              <a:rPr lang="en-US" sz="2800" b="1" i="1" dirty="0" smtClean="0">
                <a:ea typeface="Times New Roman" panose="02020603050405020304" pitchFamily="18" charset="0"/>
                <a:cs typeface="Times New Roman" panose="02020603050405020304" pitchFamily="18" charset="0"/>
              </a:rPr>
              <a:t>6. O`ZARO KORRELYATSIYAVIY FUNKTSIYA.</a:t>
            </a:r>
            <a:endParaRPr lang="ru-RU" sz="2800" dirty="0" smtClean="0">
              <a:ea typeface="Times New Roman" panose="02020603050405020304" pitchFamily="18" charset="0"/>
              <a:cs typeface="Times New Roman" panose="02020603050405020304" pitchFamily="18" charset="0"/>
            </a:endParaRPr>
          </a:p>
          <a:p>
            <a:pPr indent="542925" algn="just">
              <a:spcAft>
                <a:spcPts val="0"/>
              </a:spcAft>
            </a:pPr>
            <a:r>
              <a:rPr lang="en-US" sz="2800" dirty="0" smtClean="0">
                <a:ea typeface="Times New Roman" panose="02020603050405020304" pitchFamily="18" charset="0"/>
                <a:cs typeface="Times New Roman" panose="02020603050405020304" pitchFamily="18" charset="0"/>
              </a:rPr>
              <a:t>KO’PLAB AMALIY MASALALARNI YECHISHDA BIR NECHTA TASODIFIY FUKNTSIYALARNI BIRGALIKDA KO’RIB CHIQISHGA TO’G`RI KELADI. ULARNING BIRGALIKDAGI TAVSIFLARI UCHUN O’ZARO KORRELYATSIYAVIY FUNKTSIYA DEB ATALUVCHI, USHBU FORMULA BILAN HISOBLANADIGAN FUNKTSIYA QO’LLANILADI.</a:t>
            </a:r>
            <a:endParaRPr lang="ru-RU" sz="2800" dirty="0">
              <a:effectLst/>
              <a:ea typeface="Times New Roman" panose="02020603050405020304" pitchFamily="18" charset="0"/>
              <a:cs typeface="Times New Roman" panose="02020603050405020304" pitchFamily="18" charset="0"/>
            </a:endParaRPr>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70889645"/>
              </p:ext>
            </p:extLst>
          </p:nvPr>
        </p:nvGraphicFramePr>
        <p:xfrm>
          <a:off x="1963605" y="3346455"/>
          <a:ext cx="8679392" cy="777870"/>
        </p:xfrm>
        <a:graphic>
          <a:graphicData uri="http://schemas.openxmlformats.org/presentationml/2006/ole">
            <mc:AlternateContent xmlns:mc="http://schemas.openxmlformats.org/markup-compatibility/2006">
              <mc:Choice xmlns:v="urn:schemas-microsoft-com:vml" Requires="v">
                <p:oleObj spid="_x0000_s66566" name="Уравнение" r:id="rId3" imgW="2692400" imgH="241300" progId="Equation.3">
                  <p:embed/>
                </p:oleObj>
              </mc:Choice>
              <mc:Fallback>
                <p:oleObj name="Уравнение" r:id="rId3" imgW="2692400" imgH="2413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63605" y="3346455"/>
                        <a:ext cx="8679392" cy="777870"/>
                      </a:xfrm>
                      <a:prstGeom prst="rect">
                        <a:avLst/>
                      </a:prstGeom>
                      <a:noFill/>
                    </p:spPr>
                  </p:pic>
                </p:oleObj>
              </mc:Fallback>
            </mc:AlternateContent>
          </a:graphicData>
        </a:graphic>
      </p:graphicFrame>
    </p:spTree>
    <p:extLst>
      <p:ext uri="{BB962C8B-B14F-4D97-AF65-F5344CB8AC3E}">
        <p14:creationId xmlns:p14="http://schemas.microsoft.com/office/powerpoint/2010/main" val="31344556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05682" y="350080"/>
            <a:ext cx="11058525" cy="611945"/>
          </a:xfrm>
        </p:spPr>
        <p:txBody>
          <a:bodyPr>
            <a:noAutofit/>
          </a:bodyPr>
          <a:lstStyle/>
          <a:p>
            <a:pPr algn="ctr"/>
            <a:r>
              <a:rPr lang="en-US" sz="4000" dirty="0" smtClean="0"/>
              <a:t>3</a:t>
            </a:r>
            <a:r>
              <a:rPr lang="en-US" sz="4000" dirty="0"/>
              <a:t>.	STATSIONAR TASODIFIY JARAYONLAR</a:t>
            </a:r>
            <a:endParaRPr lang="ru-RU" sz="4000" dirty="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6"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8" name="Прямоугольник 7"/>
          <p:cNvSpPr/>
          <p:nvPr/>
        </p:nvSpPr>
        <p:spPr>
          <a:xfrm>
            <a:off x="540978" y="851922"/>
            <a:ext cx="10787932" cy="4832092"/>
          </a:xfrm>
          <a:prstGeom prst="rect">
            <a:avLst/>
          </a:prstGeom>
        </p:spPr>
        <p:txBody>
          <a:bodyPr wrap="square">
            <a:spAutoFit/>
          </a:bodyPr>
          <a:lstStyle/>
          <a:p>
            <a:pPr indent="542925" algn="just">
              <a:spcAft>
                <a:spcPts val="0"/>
              </a:spcAft>
            </a:pPr>
            <a:r>
              <a:rPr lang="en-US" sz="2800" dirty="0" smtClean="0">
                <a:ea typeface="Times New Roman" panose="02020603050405020304" pitchFamily="18" charset="0"/>
                <a:cs typeface="Times New Roman" panose="02020603050405020304" pitchFamily="18" charset="0"/>
              </a:rPr>
              <a:t>TASODIFIY JARAYONLAR STATSIONAR VA STATSIONAR BO’LMAGAN JARAYONLARGA BO’LINADI. STATSIONAR TASODIFIY JARAYONLAR UCHUN MATEMATIK KUTILMA DOIMIY (O’ZGARMAS) BO’LISHI KERAK, YA’NI M</a:t>
            </a:r>
            <a:r>
              <a:rPr lang="en-US" sz="2800" baseline="-25000" dirty="0" smtClean="0">
                <a:ea typeface="Times New Roman" panose="02020603050405020304" pitchFamily="18" charset="0"/>
                <a:cs typeface="Times New Roman" panose="02020603050405020304" pitchFamily="18" charset="0"/>
              </a:rPr>
              <a:t>X</a:t>
            </a:r>
            <a:r>
              <a:rPr lang="en-US" sz="2800" dirty="0" smtClean="0">
                <a:ea typeface="Times New Roman" panose="02020603050405020304" pitchFamily="18" charset="0"/>
                <a:cs typeface="Times New Roman" panose="02020603050405020304" pitchFamily="18" charset="0"/>
              </a:rPr>
              <a:t>(T)=M</a:t>
            </a:r>
            <a:r>
              <a:rPr lang="en-US" sz="2800" baseline="-25000" dirty="0" smtClean="0">
                <a:ea typeface="Times New Roman" panose="02020603050405020304" pitchFamily="18" charset="0"/>
                <a:cs typeface="Times New Roman" panose="02020603050405020304" pitchFamily="18" charset="0"/>
              </a:rPr>
              <a:t>X</a:t>
            </a:r>
            <a:r>
              <a:rPr lang="en-US" sz="2800" dirty="0" smtClean="0">
                <a:ea typeface="Times New Roman" panose="02020603050405020304" pitchFamily="18" charset="0"/>
                <a:cs typeface="Times New Roman" panose="02020603050405020304" pitchFamily="18" charset="0"/>
              </a:rPr>
              <a:t>(T</a:t>
            </a:r>
            <a:r>
              <a:rPr lang="en-US" sz="2800" baseline="30000" dirty="0" smtClean="0">
                <a:ea typeface="Times New Roman" panose="02020603050405020304" pitchFamily="18" charset="0"/>
                <a:cs typeface="Times New Roman" panose="02020603050405020304" pitchFamily="18" charset="0"/>
              </a:rPr>
              <a:t>'</a:t>
            </a:r>
            <a:r>
              <a:rPr lang="en-US" sz="2800" dirty="0" smtClean="0">
                <a:ea typeface="Times New Roman" panose="02020603050405020304" pitchFamily="18" charset="0"/>
                <a:cs typeface="Times New Roman" panose="02020603050405020304" pitchFamily="18" charset="0"/>
              </a:rPr>
              <a:t>)=CONST.</a:t>
            </a:r>
            <a:endParaRPr lang="ru-RU" sz="2800" dirty="0" smtClean="0">
              <a:ea typeface="Times New Roman" panose="02020603050405020304" pitchFamily="18" charset="0"/>
              <a:cs typeface="Times New Roman" panose="02020603050405020304" pitchFamily="18" charset="0"/>
            </a:endParaRPr>
          </a:p>
          <a:p>
            <a:pPr indent="542925" algn="just">
              <a:spcAft>
                <a:spcPts val="0"/>
              </a:spcAft>
            </a:pPr>
            <a:r>
              <a:rPr lang="en-US" sz="2800" dirty="0" smtClean="0">
                <a:ea typeface="Times New Roman" panose="02020603050405020304" pitchFamily="18" charset="0"/>
                <a:cs typeface="Times New Roman" panose="02020603050405020304" pitchFamily="18" charset="0"/>
              </a:rPr>
              <a:t>STATSIONAR TASODIFIY JARAYON QANOATLANTIRISHI KERAK BO’LGAN IKKINCHI SHART CHAMASI DISPERSIYANING DOIMIYLIK SHARTIDIR  D</a:t>
            </a:r>
            <a:r>
              <a:rPr lang="en-US" sz="2800" baseline="-25000" dirty="0" smtClean="0">
                <a:ea typeface="Times New Roman" panose="02020603050405020304" pitchFamily="18" charset="0"/>
                <a:cs typeface="Times New Roman" panose="02020603050405020304" pitchFamily="18" charset="0"/>
              </a:rPr>
              <a:t>X</a:t>
            </a:r>
            <a:r>
              <a:rPr lang="en-US" sz="2800" dirty="0" smtClean="0">
                <a:ea typeface="Times New Roman" panose="02020603050405020304" pitchFamily="18" charset="0"/>
                <a:cs typeface="Times New Roman" panose="02020603050405020304" pitchFamily="18" charset="0"/>
              </a:rPr>
              <a:t>(T)=D</a:t>
            </a:r>
            <a:r>
              <a:rPr lang="en-US" sz="2800" baseline="-25000" dirty="0" smtClean="0">
                <a:ea typeface="Times New Roman" panose="02020603050405020304" pitchFamily="18" charset="0"/>
                <a:cs typeface="Times New Roman" panose="02020603050405020304" pitchFamily="18" charset="0"/>
              </a:rPr>
              <a:t>X</a:t>
            </a:r>
            <a:r>
              <a:rPr lang="en-US" sz="2800" dirty="0" smtClean="0">
                <a:ea typeface="Times New Roman" panose="02020603050405020304" pitchFamily="18" charset="0"/>
                <a:cs typeface="Times New Roman" panose="02020603050405020304" pitchFamily="18" charset="0"/>
              </a:rPr>
              <a:t>(T</a:t>
            </a:r>
            <a:r>
              <a:rPr lang="en-US" sz="2800" baseline="30000" dirty="0" smtClean="0">
                <a:ea typeface="Times New Roman" panose="02020603050405020304" pitchFamily="18" charset="0"/>
                <a:cs typeface="Times New Roman" panose="02020603050405020304" pitchFamily="18" charset="0"/>
              </a:rPr>
              <a:t>'</a:t>
            </a:r>
            <a:r>
              <a:rPr lang="en-US" sz="2800" dirty="0" smtClean="0">
                <a:ea typeface="Times New Roman" panose="02020603050405020304" pitchFamily="18" charset="0"/>
                <a:cs typeface="Times New Roman" panose="02020603050405020304" pitchFamily="18" charset="0"/>
              </a:rPr>
              <a:t>)=CONST.</a:t>
            </a:r>
            <a:endParaRPr lang="ru-RU" sz="2800" dirty="0" smtClean="0">
              <a:ea typeface="Times New Roman" panose="02020603050405020304" pitchFamily="18" charset="0"/>
              <a:cs typeface="Times New Roman" panose="02020603050405020304" pitchFamily="18" charset="0"/>
            </a:endParaRPr>
          </a:p>
          <a:p>
            <a:pPr indent="542925" algn="just">
              <a:spcAft>
                <a:spcPts val="0"/>
              </a:spcAft>
            </a:pPr>
            <a:r>
              <a:rPr lang="en-US" sz="2800" dirty="0" smtClean="0">
                <a:ea typeface="Times New Roman" panose="02020603050405020304" pitchFamily="18" charset="0"/>
                <a:cs typeface="Times New Roman" panose="02020603050405020304" pitchFamily="18" charset="0"/>
              </a:rPr>
              <a:t>SHUNINGDEK RAVSHANKI, STATSIONAR TASODIFIY JARAYONLAR UCHUN R</a:t>
            </a:r>
            <a:r>
              <a:rPr lang="en-US" sz="2800" baseline="-25000" dirty="0" smtClean="0">
                <a:ea typeface="Times New Roman" panose="02020603050405020304" pitchFamily="18" charset="0"/>
                <a:cs typeface="Times New Roman" panose="02020603050405020304" pitchFamily="18" charset="0"/>
              </a:rPr>
              <a:t>X</a:t>
            </a:r>
            <a:r>
              <a:rPr lang="en-US" sz="2800" dirty="0" smtClean="0">
                <a:ea typeface="Times New Roman" panose="02020603050405020304" pitchFamily="18" charset="0"/>
                <a:cs typeface="Times New Roman" panose="02020603050405020304" pitchFamily="18" charset="0"/>
              </a:rPr>
              <a:t>(T,T</a:t>
            </a:r>
            <a:r>
              <a:rPr lang="en-US" sz="2800" baseline="30000" dirty="0" smtClean="0">
                <a:ea typeface="Times New Roman" panose="02020603050405020304" pitchFamily="18" charset="0"/>
                <a:cs typeface="Times New Roman" panose="02020603050405020304" pitchFamily="18" charset="0"/>
              </a:rPr>
              <a:t>'</a:t>
            </a:r>
            <a:r>
              <a:rPr lang="en-US" sz="2800" dirty="0" smtClean="0">
                <a:ea typeface="Times New Roman" panose="02020603050405020304" pitchFamily="18" charset="0"/>
                <a:cs typeface="Times New Roman" panose="02020603050405020304" pitchFamily="18" charset="0"/>
              </a:rPr>
              <a:t>) ME’YORLANGAN KORRELYATSIYAVIY FUNKTSIYA, </a:t>
            </a:r>
            <a:r>
              <a:rPr lang="ru-RU" sz="2800" dirty="0" smtClean="0">
                <a:ea typeface="Times New Roman" panose="02020603050405020304" pitchFamily="18" charset="0"/>
                <a:cs typeface="Times New Roman" panose="02020603050405020304" pitchFamily="18" charset="0"/>
                <a:sym typeface="Symbol" panose="05050102010706020507" pitchFamily="18" charset="2"/>
              </a:rPr>
              <a:t></a:t>
            </a:r>
            <a:r>
              <a:rPr lang="en-US" sz="2800" dirty="0" smtClean="0">
                <a:ea typeface="Times New Roman" panose="02020603050405020304" pitchFamily="18" charset="0"/>
                <a:cs typeface="Times New Roman" panose="02020603050405020304" pitchFamily="18" charset="0"/>
              </a:rPr>
              <a:t>=T</a:t>
            </a:r>
            <a:r>
              <a:rPr lang="en-US" sz="2800" baseline="30000" dirty="0" smtClean="0">
                <a:ea typeface="Times New Roman" panose="02020603050405020304" pitchFamily="18" charset="0"/>
                <a:cs typeface="Times New Roman" panose="02020603050405020304" pitchFamily="18" charset="0"/>
              </a:rPr>
              <a:t>'</a:t>
            </a:r>
            <a:r>
              <a:rPr lang="en-US" sz="2800" dirty="0" smtClean="0">
                <a:ea typeface="Times New Roman" panose="02020603050405020304" pitchFamily="18" charset="0"/>
                <a:cs typeface="Times New Roman" panose="02020603050405020304" pitchFamily="18" charset="0"/>
              </a:rPr>
              <a:t>-T UCHASTKA OT O’QINING QAYSI JOYIDAN OLINGANLIGIGA BOG`LIQ EMAS, FAQAT BU UCHASTKANING UZUNLIGIGA BOG`LIQ BO’LADI.</a:t>
            </a:r>
            <a:endParaRPr lang="ru-RU" sz="2800" dirty="0">
              <a:effectLst/>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432563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704851" y="523012"/>
            <a:ext cx="10239374" cy="2677656"/>
          </a:xfrm>
          <a:prstGeom prst="rect">
            <a:avLst/>
          </a:prstGeom>
        </p:spPr>
        <p:txBody>
          <a:bodyPr wrap="square">
            <a:spAutoFit/>
          </a:bodyPr>
          <a:lstStyle/>
          <a:p>
            <a:pPr indent="542925" algn="just"/>
            <a:r>
              <a:rPr lang="en-US" sz="2800" dirty="0" smtClean="0"/>
              <a:t>AGAR TASODIFIY JARAYON FAQAT O’ZGARUVCHAN MATEMATIK KUTILMA HISOBIGA STATSIONAR BO’LMASA, BU UNI STATSIONAR TASODIFIY JARAYON SIFATIDA O’RGANISHGA HALAQIT BERMASLIGINI KO’RAMIZ. CHUNKI, TASODIFIY FUNKTSIYA DOIMO MARKAZLASHGAN TASODIFIY FUNKTSIYA DEB ATALADIGAN, MATEMATIK KUTILMASI AYNAN NOLGA TENG KO’RINISHDA BERILISHI MUMKIN, YA’NI:</a:t>
            </a:r>
            <a:endParaRPr lang="ru-RU" sz="2800" dirty="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653050078"/>
              </p:ext>
            </p:extLst>
          </p:nvPr>
        </p:nvGraphicFramePr>
        <p:xfrm>
          <a:off x="4029075" y="3124200"/>
          <a:ext cx="3364992" cy="876300"/>
        </p:xfrm>
        <a:graphic>
          <a:graphicData uri="http://schemas.openxmlformats.org/presentationml/2006/ole">
            <mc:AlternateContent xmlns:mc="http://schemas.openxmlformats.org/markup-compatibility/2006">
              <mc:Choice xmlns:v="urn:schemas-microsoft-com:vml" Requires="v">
                <p:oleObj spid="_x0000_s67590" name="Уравнение" r:id="rId3" imgW="1218671" imgH="317362" progId="Equation.3">
                  <p:embed/>
                </p:oleObj>
              </mc:Choice>
              <mc:Fallback>
                <p:oleObj name="Уравнение" r:id="rId3" imgW="1218671" imgH="317362"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29075" y="3124200"/>
                        <a:ext cx="3364992" cy="876300"/>
                      </a:xfrm>
                      <a:prstGeom prst="rect">
                        <a:avLst/>
                      </a:prstGeom>
                      <a:noFill/>
                    </p:spPr>
                  </p:pic>
                </p:oleObj>
              </mc:Fallback>
            </mc:AlternateContent>
          </a:graphicData>
        </a:graphic>
      </p:graphicFrame>
      <p:sp>
        <p:nvSpPr>
          <p:cNvPr id="6" name="Прямоугольник 5"/>
          <p:cNvSpPr/>
          <p:nvPr/>
        </p:nvSpPr>
        <p:spPr>
          <a:xfrm>
            <a:off x="704851" y="3886200"/>
            <a:ext cx="10420349" cy="1815882"/>
          </a:xfrm>
          <a:prstGeom prst="rect">
            <a:avLst/>
          </a:prstGeom>
        </p:spPr>
        <p:txBody>
          <a:bodyPr wrap="square">
            <a:spAutoFit/>
          </a:bodyPr>
          <a:lstStyle/>
          <a:p>
            <a:pPr indent="542925" algn="just"/>
            <a:r>
              <a:rPr lang="en-US" sz="2800" dirty="0" smtClean="0"/>
              <a:t>STATSIONAR TASODIFIY JARAYONLAR UCHUN KORRELYATSIYAVIY FUNKTSIYA MASALAN, QUYIDAGI ANALITIK BOG`LANISHLAR YORDAMIDA BERILISHI (APPROKSIMATSIYA QILINISHI) MUMKIN EKANLIGINI HAM KO’RAMIZ.</a:t>
            </a:r>
            <a:endParaRPr lang="ru-RU" sz="2800" dirty="0"/>
          </a:p>
        </p:txBody>
      </p:sp>
    </p:spTree>
    <p:extLst>
      <p:ext uri="{BB962C8B-B14F-4D97-AF65-F5344CB8AC3E}">
        <p14:creationId xmlns:p14="http://schemas.microsoft.com/office/powerpoint/2010/main" val="24812238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685801" y="3755336"/>
            <a:ext cx="10575792" cy="1815882"/>
          </a:xfrm>
          <a:prstGeom prst="rect">
            <a:avLst/>
          </a:prstGeom>
        </p:spPr>
        <p:txBody>
          <a:bodyPr wrap="square">
            <a:spAutoFit/>
          </a:bodyPr>
          <a:lstStyle/>
          <a:p>
            <a:pPr algn="just">
              <a:spcAft>
                <a:spcPts val="0"/>
              </a:spcAft>
            </a:pPr>
            <a:r>
              <a:rPr lang="en-US" sz="2800" dirty="0" smtClean="0">
                <a:ea typeface="Times New Roman" panose="02020603050405020304" pitchFamily="18" charset="0"/>
                <a:cs typeface="Times New Roman" panose="02020603050405020304" pitchFamily="18" charset="0"/>
              </a:rPr>
              <a:t>BU YERDA: </a:t>
            </a:r>
            <a:r>
              <a:rPr lang="ru-RU" sz="2800" dirty="0" smtClean="0">
                <a:ea typeface="Times New Roman" panose="02020603050405020304" pitchFamily="18" charset="0"/>
                <a:cs typeface="Times New Roman" panose="02020603050405020304" pitchFamily="18" charset="0"/>
                <a:sym typeface="Symbol" panose="05050102010706020507" pitchFamily="18" charset="2"/>
              </a:rPr>
              <a:t></a:t>
            </a:r>
            <a:r>
              <a:rPr lang="en-US" sz="2800" dirty="0" smtClean="0">
                <a:ea typeface="Times New Roman" panose="02020603050405020304" pitchFamily="18" charset="0"/>
                <a:cs typeface="Times New Roman" panose="02020603050405020304" pitchFamily="18" charset="0"/>
              </a:rPr>
              <a:t> - KESIMLAR ORASIDAGI VAQT KESMASI;</a:t>
            </a:r>
            <a:endParaRPr lang="ru-RU" sz="2800" dirty="0" smtClean="0">
              <a:ea typeface="Times New Roman" panose="02020603050405020304" pitchFamily="18" charset="0"/>
              <a:cs typeface="Times New Roman" panose="02020603050405020304" pitchFamily="18" charset="0"/>
            </a:endParaRPr>
          </a:p>
          <a:p>
            <a:pPr algn="just">
              <a:spcAft>
                <a:spcPts val="0"/>
              </a:spcAft>
            </a:pPr>
            <a:r>
              <a:rPr lang="ru-RU" sz="2800" dirty="0" smtClean="0">
                <a:ea typeface="Times New Roman" panose="02020603050405020304" pitchFamily="18" charset="0"/>
                <a:cs typeface="Times New Roman" panose="02020603050405020304" pitchFamily="18" charset="0"/>
                <a:sym typeface="Symbol" panose="05050102010706020507" pitchFamily="18" charset="2"/>
              </a:rPr>
              <a:t></a:t>
            </a:r>
            <a:r>
              <a:rPr lang="en-US" sz="2800" dirty="0" smtClean="0">
                <a:ea typeface="Times New Roman" panose="02020603050405020304" pitchFamily="18" charset="0"/>
                <a:cs typeface="Times New Roman" panose="02020603050405020304" pitchFamily="18" charset="0"/>
              </a:rPr>
              <a:t> - TEBRANISHLAR CHASTOTASI;</a:t>
            </a:r>
            <a:endParaRPr lang="ru-RU" sz="2800" dirty="0" smtClean="0">
              <a:ea typeface="Times New Roman" panose="02020603050405020304" pitchFamily="18" charset="0"/>
              <a:cs typeface="Times New Roman" panose="02020603050405020304" pitchFamily="18" charset="0"/>
            </a:endParaRPr>
          </a:p>
          <a:p>
            <a:pPr algn="just">
              <a:spcAft>
                <a:spcPts val="0"/>
              </a:spcAft>
            </a:pPr>
            <a:r>
              <a:rPr lang="ru-RU" sz="2800" dirty="0" smtClean="0">
                <a:ea typeface="Times New Roman" panose="02020603050405020304" pitchFamily="18" charset="0"/>
                <a:cs typeface="Times New Roman" panose="02020603050405020304" pitchFamily="18" charset="0"/>
                <a:sym typeface="Symbol" panose="05050102010706020507" pitchFamily="18" charset="2"/>
              </a:rPr>
              <a:t></a:t>
            </a:r>
            <a:r>
              <a:rPr lang="ru-RU" sz="2800" dirty="0" smtClean="0">
                <a:ea typeface="Times New Roman" panose="02020603050405020304" pitchFamily="18" charset="0"/>
                <a:cs typeface="Times New Roman" panose="02020603050405020304" pitchFamily="18" charset="0"/>
              </a:rPr>
              <a:t> </a:t>
            </a:r>
            <a:r>
              <a:rPr lang="en-US" sz="2800" dirty="0" smtClean="0">
                <a:ea typeface="Times New Roman" panose="02020603050405020304" pitchFamily="18" charset="0"/>
                <a:cs typeface="Times New Roman" panose="02020603050405020304" pitchFamily="18" charset="0"/>
              </a:rPr>
              <a:t>VA </a:t>
            </a:r>
            <a:r>
              <a:rPr lang="ru-RU" sz="2800" dirty="0" smtClean="0">
                <a:ea typeface="Times New Roman" panose="02020603050405020304" pitchFamily="18" charset="0"/>
                <a:cs typeface="Times New Roman" panose="02020603050405020304" pitchFamily="18" charset="0"/>
                <a:sym typeface="Symbol" panose="05050102010706020507" pitchFamily="18" charset="2"/>
              </a:rPr>
              <a:t></a:t>
            </a:r>
            <a:r>
              <a:rPr lang="en-US" sz="2800" dirty="0" smtClean="0">
                <a:ea typeface="Times New Roman" panose="02020603050405020304" pitchFamily="18" charset="0"/>
                <a:cs typeface="Times New Roman" panose="02020603050405020304" pitchFamily="18" charset="0"/>
              </a:rPr>
              <a:t> - ENG KICHIK KVADRATLAR USULI YORDAMIDA ANIQLANADIGAN SONLI KOEFFITSIENTLAR.</a:t>
            </a:r>
            <a:endParaRPr lang="ru-RU" sz="2800" dirty="0">
              <a:effectLst/>
              <a:ea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ChangeAspect="1"/>
          </p:cNvGraphicFramePr>
          <p:nvPr>
            <p:extLst>
              <p:ext uri="{D42A27DB-BD31-4B8C-83A1-F6EECF244321}">
                <p14:modId xmlns:p14="http://schemas.microsoft.com/office/powerpoint/2010/main" val="2005742848"/>
              </p:ext>
            </p:extLst>
          </p:nvPr>
        </p:nvGraphicFramePr>
        <p:xfrm>
          <a:off x="1409699" y="567464"/>
          <a:ext cx="2751349" cy="656572"/>
        </p:xfrm>
        <a:graphic>
          <a:graphicData uri="http://schemas.openxmlformats.org/presentationml/2006/ole">
            <mc:AlternateContent xmlns:mc="http://schemas.openxmlformats.org/markup-compatibility/2006">
              <mc:Choice xmlns:v="urn:schemas-microsoft-com:vml" Requires="v">
                <p:oleObj spid="_x0000_s68628" name="Уравнение" r:id="rId3" imgW="1117115" imgH="266584" progId="Equation.3">
                  <p:embed/>
                </p:oleObj>
              </mc:Choice>
              <mc:Fallback>
                <p:oleObj name="Уравнение" r:id="rId3" imgW="1117115" imgH="266584" progId="Equation.3">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09699" y="567464"/>
                        <a:ext cx="2751349" cy="656572"/>
                      </a:xfrm>
                      <a:prstGeom prst="rect">
                        <a:avLst/>
                      </a:prstGeom>
                      <a:noFill/>
                    </p:spPr>
                  </p:pic>
                </p:oleObj>
              </mc:Fallback>
            </mc:AlternateContent>
          </a:graphicData>
        </a:graphic>
      </p:graphicFrame>
      <p:graphicFrame>
        <p:nvGraphicFramePr>
          <p:cNvPr id="5" name="Объект 4"/>
          <p:cNvGraphicFramePr>
            <a:graphicFrameLocks noChangeAspect="1"/>
          </p:cNvGraphicFramePr>
          <p:nvPr>
            <p:extLst>
              <p:ext uri="{D42A27DB-BD31-4B8C-83A1-F6EECF244321}">
                <p14:modId xmlns:p14="http://schemas.microsoft.com/office/powerpoint/2010/main" val="3004824949"/>
              </p:ext>
            </p:extLst>
          </p:nvPr>
        </p:nvGraphicFramePr>
        <p:xfrm>
          <a:off x="1345233" y="1482429"/>
          <a:ext cx="4279734" cy="713289"/>
        </p:xfrm>
        <a:graphic>
          <a:graphicData uri="http://schemas.openxmlformats.org/presentationml/2006/ole">
            <mc:AlternateContent xmlns:mc="http://schemas.openxmlformats.org/markup-compatibility/2006">
              <mc:Choice xmlns:v="urn:schemas-microsoft-com:vml" Requires="v">
                <p:oleObj spid="_x0000_s68629" name="Уравнение" r:id="rId5" imgW="1600200" imgH="266700" progId="Equation.3">
                  <p:embed/>
                </p:oleObj>
              </mc:Choice>
              <mc:Fallback>
                <p:oleObj name="Уравнение" r:id="rId5" imgW="1600200" imgH="266700" progId="Equation.3">
                  <p:embed/>
                  <p:pic>
                    <p:nvPicPr>
                      <p:cNvPr id="0" name="Object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45233" y="1482429"/>
                        <a:ext cx="4279734" cy="713289"/>
                      </a:xfrm>
                      <a:prstGeom prst="rect">
                        <a:avLst/>
                      </a:prstGeom>
                      <a:noFill/>
                    </p:spPr>
                  </p:pic>
                </p:oleObj>
              </mc:Fallback>
            </mc:AlternateContent>
          </a:graphicData>
        </a:graphic>
      </p:graphicFrame>
      <p:graphicFrame>
        <p:nvGraphicFramePr>
          <p:cNvPr id="6" name="Объект 5"/>
          <p:cNvGraphicFramePr>
            <a:graphicFrameLocks noChangeAspect="1"/>
          </p:cNvGraphicFramePr>
          <p:nvPr>
            <p:extLst>
              <p:ext uri="{D42A27DB-BD31-4B8C-83A1-F6EECF244321}">
                <p14:modId xmlns:p14="http://schemas.microsoft.com/office/powerpoint/2010/main" val="3947362495"/>
              </p:ext>
            </p:extLst>
          </p:nvPr>
        </p:nvGraphicFramePr>
        <p:xfrm>
          <a:off x="1345233" y="2454112"/>
          <a:ext cx="6064638" cy="677433"/>
        </p:xfrm>
        <a:graphic>
          <a:graphicData uri="http://schemas.openxmlformats.org/presentationml/2006/ole">
            <mc:AlternateContent xmlns:mc="http://schemas.openxmlformats.org/markup-compatibility/2006">
              <mc:Choice xmlns:v="urn:schemas-microsoft-com:vml" Requires="v">
                <p:oleObj spid="_x0000_s68630" name="Уравнение" r:id="rId7" imgW="2387600" imgH="266700" progId="Equation.3">
                  <p:embed/>
                </p:oleObj>
              </mc:Choice>
              <mc:Fallback>
                <p:oleObj name="Уравнение" r:id="rId7" imgW="2387600" imgH="266700" progId="Equation.3">
                  <p:embed/>
                  <p:pic>
                    <p:nvPicPr>
                      <p:cNvPr id="0" name="Object 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45233" y="2454112"/>
                        <a:ext cx="6064638" cy="677433"/>
                      </a:xfrm>
                      <a:prstGeom prst="rect">
                        <a:avLst/>
                      </a:prstGeom>
                      <a:noFill/>
                    </p:spPr>
                  </p:pic>
                </p:oleObj>
              </mc:Fallback>
            </mc:AlternateContent>
          </a:graphicData>
        </a:graphic>
      </p:graphicFrame>
      <p:sp>
        <p:nvSpPr>
          <p:cNvPr id="7" name="Rectangle 4"/>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8" name="Rectangle 5"/>
          <p:cNvSpPr>
            <a:spLocks noChangeArrowheads="1"/>
          </p:cNvSpPr>
          <p:nvPr/>
        </p:nvSpPr>
        <p:spPr bwMode="auto">
          <a:xfrm rot="10800000" flipV="1">
            <a:off x="3999122" y="665963"/>
            <a:ext cx="7716627"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 (4 a </a:t>
            </a:r>
            <a:r>
              <a:rPr kumimoji="0" lang="en-US" sz="2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rasm</a:t>
            </a:r>
            <a:r>
              <a:rPr kumimoji="0" lang="en-US"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 </a:t>
            </a:r>
            <a:r>
              <a:rPr kumimoji="0" lang="en-US" sz="2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korrelyatsiyaviy</a:t>
            </a:r>
            <a:r>
              <a:rPr kumimoji="0" lang="en-US"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funktsiyaning</a:t>
            </a:r>
            <a:r>
              <a:rPr kumimoji="0" lang="en-US"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eng</a:t>
            </a:r>
            <a:r>
              <a:rPr kumimoji="0" lang="en-US"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sodda</a:t>
            </a:r>
            <a:r>
              <a:rPr kumimoji="0" lang="en-US"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turi</a:t>
            </a:r>
            <a:r>
              <a:rPr kumimoji="0" lang="en-US"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sz="2800" b="0" i="0" u="none" strike="noStrike" cap="none" normalizeH="0" baseline="0" dirty="0" smtClean="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2800" b="0" i="0" u="none" strike="noStrike" cap="none" normalizeH="0" baseline="0" dirty="0" smtClean="0">
              <a:ln>
                <a:noFill/>
              </a:ln>
              <a:solidFill>
                <a:schemeClr val="tx1"/>
              </a:solidFill>
              <a:effectLst/>
              <a:latin typeface="Arial" panose="020B0604020202020204" pitchFamily="34" charset="0"/>
            </a:endParaRPr>
          </a:p>
        </p:txBody>
      </p:sp>
      <p:sp>
        <p:nvSpPr>
          <p:cNvPr id="9" name="Rectangle 6"/>
          <p:cNvSpPr>
            <a:spLocks noChangeArrowheads="1"/>
          </p:cNvSpPr>
          <p:nvPr/>
        </p:nvSpPr>
        <p:spPr bwMode="auto">
          <a:xfrm rot="10800000" flipV="1">
            <a:off x="5777813" y="1573905"/>
            <a:ext cx="3948820"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(4 b - </a:t>
            </a:r>
            <a:r>
              <a:rPr kumimoji="0" lang="en-US" sz="2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rasm</a:t>
            </a:r>
            <a:r>
              <a:rPr kumimoji="0" lang="en-US"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sz="28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2800" b="0" i="0" u="none" strike="noStrike" cap="none" normalizeH="0" baseline="0" dirty="0" smtClean="0">
              <a:ln>
                <a:noFill/>
              </a:ln>
              <a:solidFill>
                <a:schemeClr val="tx1"/>
              </a:solidFill>
              <a:effectLst/>
              <a:latin typeface="Arial" panose="020B0604020202020204" pitchFamily="34" charset="0"/>
            </a:endParaRPr>
          </a:p>
        </p:txBody>
      </p:sp>
      <p:sp>
        <p:nvSpPr>
          <p:cNvPr id="10" name="Rectangle 7"/>
          <p:cNvSpPr>
            <a:spLocks noChangeArrowheads="1"/>
          </p:cNvSpPr>
          <p:nvPr/>
        </p:nvSpPr>
        <p:spPr bwMode="auto">
          <a:xfrm rot="10800000" flipV="1">
            <a:off x="7562717" y="2523146"/>
            <a:ext cx="3698876"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(4 v - </a:t>
            </a:r>
            <a:r>
              <a:rPr kumimoji="0" lang="en-US" sz="2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rasm</a:t>
            </a:r>
            <a:r>
              <a:rPr kumimoji="0" lang="en-US"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en-US" sz="2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0214331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3977468717"/>
              </p:ext>
            </p:extLst>
          </p:nvPr>
        </p:nvGraphicFramePr>
        <p:xfrm>
          <a:off x="120172" y="257175"/>
          <a:ext cx="11586966" cy="3943350"/>
        </p:xfrm>
        <a:graphic>
          <a:graphicData uri="http://schemas.openxmlformats.org/presentationml/2006/ole">
            <mc:AlternateContent xmlns:mc="http://schemas.openxmlformats.org/markup-compatibility/2006">
              <mc:Choice xmlns:v="urn:schemas-microsoft-com:vml" Requires="v">
                <p:oleObj spid="_x0000_s69638" name="Picture" r:id="rId3" imgW="4505325" imgH="1466850" progId="Word.Picture.8">
                  <p:embed/>
                </p:oleObj>
              </mc:Choice>
              <mc:Fallback>
                <p:oleObj name="Picture" r:id="rId3" imgW="4505325" imgH="1466850" progId="Word.Picture.8">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0172" y="257175"/>
                        <a:ext cx="11586966" cy="3943350"/>
                      </a:xfrm>
                      <a:prstGeom prst="rect">
                        <a:avLst/>
                      </a:prstGeom>
                      <a:noFill/>
                    </p:spPr>
                  </p:pic>
                </p:oleObj>
              </mc:Fallback>
            </mc:AlternateContent>
          </a:graphicData>
        </a:graphic>
      </p:graphicFrame>
      <p:sp>
        <p:nvSpPr>
          <p:cNvPr id="5" name="Прямоугольник 4"/>
          <p:cNvSpPr/>
          <p:nvPr/>
        </p:nvSpPr>
        <p:spPr>
          <a:xfrm>
            <a:off x="962481" y="4560987"/>
            <a:ext cx="10048875" cy="954107"/>
          </a:xfrm>
          <a:prstGeom prst="rect">
            <a:avLst/>
          </a:prstGeom>
        </p:spPr>
        <p:txBody>
          <a:bodyPr wrap="square">
            <a:spAutoFit/>
          </a:bodyPr>
          <a:lstStyle/>
          <a:p>
            <a:pPr algn="ctr"/>
            <a:r>
              <a:rPr lang="en-US" sz="2800" dirty="0" smtClean="0">
                <a:ea typeface="Times New Roman" panose="02020603050405020304" pitchFamily="18" charset="0"/>
              </a:rPr>
              <a:t>4 - RASM. STATSIONAR TASODIFIY JARAYON KORRELYATSIYA FUNKTSIYASINING GRAFIGI</a:t>
            </a:r>
            <a:endParaRPr lang="ru-RU" sz="2800" dirty="0"/>
          </a:p>
        </p:txBody>
      </p:sp>
    </p:spTree>
    <p:extLst>
      <p:ext uri="{BB962C8B-B14F-4D97-AF65-F5344CB8AC3E}">
        <p14:creationId xmlns:p14="http://schemas.microsoft.com/office/powerpoint/2010/main" val="253388090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533400" y="232265"/>
            <a:ext cx="11049000" cy="954107"/>
          </a:xfrm>
          <a:prstGeom prst="rect">
            <a:avLst/>
          </a:prstGeom>
        </p:spPr>
        <p:txBody>
          <a:bodyPr wrap="square">
            <a:spAutoFit/>
          </a:bodyPr>
          <a:lstStyle/>
          <a:p>
            <a:pPr indent="542925"/>
            <a:r>
              <a:rPr lang="en-US" sz="2800" dirty="0" smtClean="0"/>
              <a:t>STATSIONAR TASODIFIY JARAYONLAR UCHUN SPEKTRAL ZICHLIK QUYIDAGI BOG`LANISH YORDAMIDA IFODALANADI</a:t>
            </a:r>
            <a:endParaRPr lang="ru-RU" sz="2800" dirty="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4129134085"/>
              </p:ext>
            </p:extLst>
          </p:nvPr>
        </p:nvGraphicFramePr>
        <p:xfrm>
          <a:off x="1800225" y="967071"/>
          <a:ext cx="7239000" cy="1297418"/>
        </p:xfrm>
        <a:graphic>
          <a:graphicData uri="http://schemas.openxmlformats.org/presentationml/2006/ole">
            <mc:AlternateContent xmlns:mc="http://schemas.openxmlformats.org/markup-compatibility/2006">
              <mc:Choice xmlns:v="urn:schemas-microsoft-com:vml" Requires="v">
                <p:oleObj spid="_x0000_s70668" name="Уравнение" r:id="rId3" imgW="2806700" imgH="508000" progId="Equation.3">
                  <p:embed/>
                </p:oleObj>
              </mc:Choice>
              <mc:Fallback>
                <p:oleObj name="Уравнение" r:id="rId3" imgW="2806700" imgH="5080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00225" y="967071"/>
                        <a:ext cx="7239000" cy="1297418"/>
                      </a:xfrm>
                      <a:prstGeom prst="rect">
                        <a:avLst/>
                      </a:prstGeom>
                      <a:noFill/>
                    </p:spPr>
                  </p:pic>
                </p:oleObj>
              </mc:Fallback>
            </mc:AlternateContent>
          </a:graphicData>
        </a:graphic>
      </p:graphicFrame>
      <p:sp>
        <p:nvSpPr>
          <p:cNvPr id="6" name="Прямоугольник 5"/>
          <p:cNvSpPr/>
          <p:nvPr/>
        </p:nvSpPr>
        <p:spPr>
          <a:xfrm>
            <a:off x="1093747" y="2264489"/>
            <a:ext cx="3908506" cy="523220"/>
          </a:xfrm>
          <a:prstGeom prst="rect">
            <a:avLst/>
          </a:prstGeom>
        </p:spPr>
        <p:txBody>
          <a:bodyPr wrap="none">
            <a:spAutoFit/>
          </a:bodyPr>
          <a:lstStyle/>
          <a:p>
            <a:pPr algn="just">
              <a:spcAft>
                <a:spcPts val="0"/>
              </a:spcAft>
            </a:pPr>
            <a:r>
              <a:rPr lang="en-US" sz="2800" dirty="0" smtClean="0">
                <a:ea typeface="Times New Roman" panose="02020603050405020304" pitchFamily="18" charset="0"/>
                <a:cs typeface="Times New Roman" panose="02020603050405020304" pitchFamily="18" charset="0"/>
              </a:rPr>
              <a:t>AGAR </a:t>
            </a:r>
            <a:r>
              <a:rPr lang="ru-RU" sz="2800" dirty="0" smtClean="0">
                <a:ea typeface="Times New Roman" panose="02020603050405020304" pitchFamily="18" charset="0"/>
                <a:cs typeface="Times New Roman" panose="02020603050405020304" pitchFamily="18" charset="0"/>
                <a:sym typeface="Symbol" panose="05050102010706020507" pitchFamily="18" charset="2"/>
              </a:rPr>
              <a:t></a:t>
            </a:r>
            <a:r>
              <a:rPr lang="en-US" sz="2800" dirty="0" smtClean="0">
                <a:ea typeface="Times New Roman" panose="02020603050405020304" pitchFamily="18" charset="0"/>
                <a:cs typeface="Times New Roman" panose="02020603050405020304" pitchFamily="18" charset="0"/>
              </a:rPr>
              <a:t>=0 BO’LSA, U HOLDA</a:t>
            </a:r>
            <a:endParaRPr lang="ru-RU" sz="2800" dirty="0">
              <a:effectLst/>
              <a:ea typeface="Times New Roman" panose="02020603050405020304" pitchFamily="18" charset="0"/>
              <a:cs typeface="Times New Roman" panose="02020603050405020304" pitchFamily="18" charset="0"/>
            </a:endParaRPr>
          </a:p>
        </p:txBody>
      </p:sp>
      <p:sp>
        <p:nvSpPr>
          <p:cNvPr id="7" name="Прямоугольник 6"/>
          <p:cNvSpPr/>
          <p:nvPr/>
        </p:nvSpPr>
        <p:spPr>
          <a:xfrm>
            <a:off x="533400" y="3469928"/>
            <a:ext cx="10744200" cy="2246769"/>
          </a:xfrm>
          <a:prstGeom prst="rect">
            <a:avLst/>
          </a:prstGeom>
        </p:spPr>
        <p:txBody>
          <a:bodyPr wrap="square">
            <a:spAutoFit/>
          </a:bodyPr>
          <a:lstStyle/>
          <a:p>
            <a:pPr indent="542925" algn="just">
              <a:spcAft>
                <a:spcPts val="0"/>
              </a:spcAft>
            </a:pPr>
            <a:r>
              <a:rPr lang="en-US" sz="2800" dirty="0" smtClean="0">
                <a:ea typeface="Times New Roman" panose="02020603050405020304" pitchFamily="18" charset="0"/>
                <a:cs typeface="Times New Roman" panose="02020603050405020304" pitchFamily="18" charset="0"/>
              </a:rPr>
              <a:t>EHTIMOLLIKLAR NAZARIYASINING TO’LIQ KURSIDA STATSIONAR TASODIFIY JARAYONLARNING SONLI TAVSIFLARI YETARLICHA DAVOMLI BITTA AMALGA OSHIRISHGA ISHLOV BERISH ASOSIDA OLINISHI MUMKIN EKANLIGI HAQIDAGI TEOREMA ISBOTLANADI. KO’RSATILGAN XOSSA STATSIONAR TASODIFIY JARAYONLARNING ERGODIK XOSSASI DEB ATALADI.</a:t>
            </a:r>
            <a:endParaRPr lang="ru-RU" sz="2800" dirty="0">
              <a:effectLst/>
              <a:ea typeface="Times New Roman" panose="02020603050405020304" pitchFamily="18" charset="0"/>
              <a:cs typeface="Times New Roman" panose="02020603050405020304" pitchFamily="18" charset="0"/>
            </a:endParaRPr>
          </a:p>
        </p:txBody>
      </p:sp>
      <p:sp>
        <p:nvSpPr>
          <p:cNvPr id="8"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9" name="Объект 8"/>
          <p:cNvGraphicFramePr>
            <a:graphicFrameLocks noChangeAspect="1"/>
          </p:cNvGraphicFramePr>
          <p:nvPr>
            <p:extLst>
              <p:ext uri="{D42A27DB-BD31-4B8C-83A1-F6EECF244321}">
                <p14:modId xmlns:p14="http://schemas.microsoft.com/office/powerpoint/2010/main" val="3221565881"/>
              </p:ext>
            </p:extLst>
          </p:nvPr>
        </p:nvGraphicFramePr>
        <p:xfrm>
          <a:off x="1800225" y="2627819"/>
          <a:ext cx="3202028" cy="1076544"/>
        </p:xfrm>
        <a:graphic>
          <a:graphicData uri="http://schemas.openxmlformats.org/presentationml/2006/ole">
            <mc:AlternateContent xmlns:mc="http://schemas.openxmlformats.org/markup-compatibility/2006">
              <mc:Choice xmlns:v="urn:schemas-microsoft-com:vml" Requires="v">
                <p:oleObj spid="_x0000_s70669" name="Уравнение" r:id="rId5" imgW="1269449" imgH="431613" progId="Equation.3">
                  <p:embed/>
                </p:oleObj>
              </mc:Choice>
              <mc:Fallback>
                <p:oleObj name="Уравнение" r:id="rId5" imgW="1269449" imgH="431613" progId="Equation.3">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00225" y="2627819"/>
                        <a:ext cx="3202028" cy="1076544"/>
                      </a:xfrm>
                      <a:prstGeom prst="rect">
                        <a:avLst/>
                      </a:prstGeom>
                      <a:noFill/>
                    </p:spPr>
                  </p:pic>
                </p:oleObj>
              </mc:Fallback>
            </mc:AlternateContent>
          </a:graphicData>
        </a:graphic>
      </p:graphicFrame>
    </p:spTree>
    <p:extLst>
      <p:ext uri="{BB962C8B-B14F-4D97-AF65-F5344CB8AC3E}">
        <p14:creationId xmlns:p14="http://schemas.microsoft.com/office/powerpoint/2010/main" val="18985012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1" y="755356"/>
            <a:ext cx="10725241" cy="492420"/>
          </a:xfrm>
        </p:spPr>
        <p:txBody>
          <a:bodyPr>
            <a:noAutofit/>
          </a:bodyPr>
          <a:lstStyle/>
          <a:p>
            <a:pPr algn="ctr"/>
            <a:r>
              <a:rPr lang="en-US" sz="3600" dirty="0" smtClean="0"/>
              <a:t>4</a:t>
            </a:r>
            <a:r>
              <a:rPr lang="en-US" sz="3600" dirty="0"/>
              <a:t>.	</a:t>
            </a:r>
            <a:r>
              <a:rPr lang="en-US" sz="3600" b="1" dirty="0"/>
              <a:t>BOG’LIQLIK PARAMETRLARINING XATOLARINI ANIQLASH</a:t>
            </a:r>
            <a:endParaRPr lang="ru-RU" sz="3600" dirty="0"/>
          </a:p>
        </p:txBody>
      </p:sp>
      <p:sp>
        <p:nvSpPr>
          <p:cNvPr id="3" name="Объект 2"/>
          <p:cNvSpPr>
            <a:spLocks noGrp="1"/>
          </p:cNvSpPr>
          <p:nvPr>
            <p:ph sz="quarter" idx="13"/>
          </p:nvPr>
        </p:nvSpPr>
        <p:spPr>
          <a:xfrm>
            <a:off x="761999" y="1390650"/>
            <a:ext cx="10572843" cy="4149319"/>
          </a:xfrm>
        </p:spPr>
        <p:txBody>
          <a:bodyPr>
            <a:noAutofit/>
          </a:bodyPr>
          <a:lstStyle/>
          <a:p>
            <a:pPr marL="0" indent="447675" algn="just">
              <a:lnSpc>
                <a:spcPct val="100000"/>
              </a:lnSpc>
              <a:spcBef>
                <a:spcPts val="0"/>
              </a:spcBef>
              <a:buNone/>
            </a:pPr>
            <a:r>
              <a:rPr lang="en-US" sz="2800" dirty="0" err="1"/>
              <a:t>Tasodifiy</a:t>
            </a:r>
            <a:r>
              <a:rPr lang="en-US" sz="2800" dirty="0"/>
              <a:t> </a:t>
            </a:r>
            <a:r>
              <a:rPr lang="en-US" sz="2800" dirty="0" err="1"/>
              <a:t>funktsiyaning</a:t>
            </a:r>
            <a:r>
              <a:rPr lang="en-US" sz="2800" dirty="0"/>
              <a:t> </a:t>
            </a:r>
            <a:r>
              <a:rPr lang="en-US" sz="2800" dirty="0" err="1"/>
              <a:t>sonli</a:t>
            </a:r>
            <a:r>
              <a:rPr lang="en-US" sz="2800" dirty="0"/>
              <a:t> </a:t>
            </a:r>
            <a:r>
              <a:rPr lang="en-US" sz="2800" dirty="0" err="1"/>
              <a:t>tavsiflarini</a:t>
            </a:r>
            <a:r>
              <a:rPr lang="en-US" sz="2800" dirty="0"/>
              <a:t> </a:t>
            </a:r>
            <a:r>
              <a:rPr lang="en-US" sz="2800" dirty="0" err="1"/>
              <a:t>tajribada</a:t>
            </a:r>
            <a:r>
              <a:rPr lang="en-US" sz="2800" dirty="0"/>
              <a:t> </a:t>
            </a:r>
            <a:r>
              <a:rPr lang="en-US" sz="2800" dirty="0" err="1"/>
              <a:t>aniqlash</a:t>
            </a:r>
            <a:r>
              <a:rPr lang="en-US" sz="2800" dirty="0"/>
              <a:t> </a:t>
            </a:r>
            <a:r>
              <a:rPr lang="en-US" sz="2800" dirty="0" err="1"/>
              <a:t>uchun</a:t>
            </a:r>
            <a:r>
              <a:rPr lang="en-US" sz="2800" dirty="0"/>
              <a:t> </a:t>
            </a:r>
            <a:r>
              <a:rPr lang="en-US" sz="2800" dirty="0" err="1"/>
              <a:t>kuzatuvlar</a:t>
            </a:r>
            <a:r>
              <a:rPr lang="en-US" sz="2800" dirty="0"/>
              <a:t> </a:t>
            </a:r>
            <a:r>
              <a:rPr lang="en-US" sz="2800" dirty="0" err="1"/>
              <a:t>o’tkaziladi</a:t>
            </a:r>
            <a:r>
              <a:rPr lang="en-US" sz="2800" dirty="0"/>
              <a:t> </a:t>
            </a:r>
            <a:r>
              <a:rPr lang="en-US" sz="2800" dirty="0" err="1"/>
              <a:t>va</a:t>
            </a:r>
            <a:r>
              <a:rPr lang="en-US" sz="2800" dirty="0"/>
              <a:t> </a:t>
            </a:r>
            <a:r>
              <a:rPr lang="en-US" sz="2800" dirty="0" err="1"/>
              <a:t>har</a:t>
            </a:r>
            <a:r>
              <a:rPr lang="en-US" sz="2800" dirty="0"/>
              <a:t> </a:t>
            </a:r>
            <a:r>
              <a:rPr lang="en-US" sz="2800" dirty="0" err="1"/>
              <a:t>bir</a:t>
            </a:r>
            <a:r>
              <a:rPr lang="en-US" sz="2800" dirty="0"/>
              <a:t> </a:t>
            </a:r>
            <a:r>
              <a:rPr lang="en-US" sz="2800" dirty="0" err="1"/>
              <a:t>kesim</a:t>
            </a:r>
            <a:r>
              <a:rPr lang="en-US" sz="2800" dirty="0"/>
              <a:t> </a:t>
            </a:r>
            <a:r>
              <a:rPr lang="en-US" sz="2800" dirty="0" err="1"/>
              <a:t>uchun</a:t>
            </a:r>
            <a:r>
              <a:rPr lang="en-US" sz="2800" dirty="0"/>
              <a:t> </a:t>
            </a:r>
            <a:r>
              <a:rPr lang="en-US" sz="2800" dirty="0" err="1"/>
              <a:t>amalga</a:t>
            </a:r>
            <a:r>
              <a:rPr lang="en-US" sz="2800" dirty="0"/>
              <a:t> </a:t>
            </a:r>
            <a:r>
              <a:rPr lang="en-US" sz="2800" dirty="0" err="1"/>
              <a:t>oshish</a:t>
            </a:r>
            <a:r>
              <a:rPr lang="en-US" sz="2800" dirty="0"/>
              <a:t> </a:t>
            </a:r>
            <a:r>
              <a:rPr lang="en-US" sz="2800" dirty="0" err="1"/>
              <a:t>qiymatlari</a:t>
            </a:r>
            <a:r>
              <a:rPr lang="en-US" sz="2800" dirty="0"/>
              <a:t> </a:t>
            </a:r>
            <a:r>
              <a:rPr lang="en-US" sz="2800" dirty="0" err="1"/>
              <a:t>qayd</a:t>
            </a:r>
            <a:r>
              <a:rPr lang="en-US" sz="2800" dirty="0"/>
              <a:t> </a:t>
            </a:r>
            <a:r>
              <a:rPr lang="en-US" sz="2800" dirty="0" err="1"/>
              <a:t>etiladi</a:t>
            </a:r>
            <a:r>
              <a:rPr lang="en-US" sz="2800" dirty="0"/>
              <a:t>. </a:t>
            </a:r>
          </a:p>
          <a:p>
            <a:pPr marL="0" indent="447675" algn="just">
              <a:lnSpc>
                <a:spcPct val="100000"/>
              </a:lnSpc>
              <a:spcBef>
                <a:spcPts val="0"/>
              </a:spcBef>
              <a:buNone/>
            </a:pPr>
            <a:r>
              <a:rPr lang="en-US" sz="2800" dirty="0" err="1"/>
              <a:t>Olingan</a:t>
            </a:r>
            <a:r>
              <a:rPr lang="en-US" sz="2800" dirty="0"/>
              <a:t> </a:t>
            </a:r>
            <a:r>
              <a:rPr lang="en-US" sz="2800" dirty="0" err="1"/>
              <a:t>qiymatlarni</a:t>
            </a:r>
            <a:r>
              <a:rPr lang="en-US" sz="2800" dirty="0"/>
              <a:t> </a:t>
            </a:r>
            <a:r>
              <a:rPr lang="en-US" sz="2800" dirty="0" err="1"/>
              <a:t>jadvalga</a:t>
            </a:r>
            <a:r>
              <a:rPr lang="en-US" sz="2800" dirty="0"/>
              <a:t> </a:t>
            </a:r>
            <a:r>
              <a:rPr lang="en-US" sz="2800" dirty="0" err="1"/>
              <a:t>yoziladi</a:t>
            </a:r>
            <a:r>
              <a:rPr lang="en-US" sz="2800" dirty="0"/>
              <a:t>. </a:t>
            </a:r>
            <a:r>
              <a:rPr lang="en-US" sz="2800" dirty="0" err="1"/>
              <a:t>Jadvalning</a:t>
            </a:r>
            <a:r>
              <a:rPr lang="en-US" sz="2800" dirty="0"/>
              <a:t> </a:t>
            </a:r>
            <a:r>
              <a:rPr lang="en-US" sz="2800" dirty="0" err="1"/>
              <a:t>qatorlari</a:t>
            </a:r>
            <a:r>
              <a:rPr lang="en-US" sz="2800" dirty="0"/>
              <a:t> </a:t>
            </a:r>
            <a:r>
              <a:rPr lang="en-US" sz="2800" dirty="0" err="1"/>
              <a:t>soni</a:t>
            </a:r>
            <a:r>
              <a:rPr lang="en-US" sz="2800" dirty="0"/>
              <a:t> </a:t>
            </a:r>
            <a:r>
              <a:rPr lang="en-US" sz="2800" dirty="0" err="1"/>
              <a:t>amalga</a:t>
            </a:r>
            <a:r>
              <a:rPr lang="en-US" sz="2800" dirty="0"/>
              <a:t> </a:t>
            </a:r>
            <a:r>
              <a:rPr lang="en-US" sz="2800" dirty="0" err="1"/>
              <a:t>oshishlar</a:t>
            </a:r>
            <a:r>
              <a:rPr lang="en-US" sz="2800" dirty="0"/>
              <a:t> </a:t>
            </a:r>
            <a:r>
              <a:rPr lang="en-US" sz="2800" dirty="0" err="1"/>
              <a:t>soniga</a:t>
            </a:r>
            <a:r>
              <a:rPr lang="en-US" sz="2800" dirty="0"/>
              <a:t>, </a:t>
            </a:r>
            <a:r>
              <a:rPr lang="en-US" sz="2800" dirty="0" err="1"/>
              <a:t>ustunlari</a:t>
            </a:r>
            <a:r>
              <a:rPr lang="en-US" sz="2800" dirty="0"/>
              <a:t> </a:t>
            </a:r>
            <a:r>
              <a:rPr lang="en-US" sz="2800" dirty="0" err="1"/>
              <a:t>soni</a:t>
            </a:r>
            <a:r>
              <a:rPr lang="en-US" sz="2800" dirty="0"/>
              <a:t> </a:t>
            </a:r>
            <a:r>
              <a:rPr lang="en-US" sz="2800" dirty="0" err="1"/>
              <a:t>esa</a:t>
            </a:r>
            <a:r>
              <a:rPr lang="en-US" sz="2800" dirty="0"/>
              <a:t> </a:t>
            </a:r>
            <a:r>
              <a:rPr lang="en-US" sz="2800" dirty="0" err="1"/>
              <a:t>kesimlar</a:t>
            </a:r>
            <a:r>
              <a:rPr lang="en-US" sz="2800" dirty="0"/>
              <a:t> </a:t>
            </a:r>
            <a:r>
              <a:rPr lang="en-US" sz="2800" dirty="0" err="1"/>
              <a:t>soniga</a:t>
            </a:r>
            <a:r>
              <a:rPr lang="en-US" sz="2800" dirty="0"/>
              <a:t> </a:t>
            </a:r>
            <a:r>
              <a:rPr lang="en-US" sz="2800" dirty="0" err="1"/>
              <a:t>teng</a:t>
            </a:r>
            <a:r>
              <a:rPr lang="en-US" sz="2800" dirty="0"/>
              <a:t> </a:t>
            </a:r>
            <a:r>
              <a:rPr lang="en-US" sz="2800" dirty="0" err="1"/>
              <a:t>bo’ladi</a:t>
            </a:r>
            <a:r>
              <a:rPr lang="en-US" sz="2800" dirty="0"/>
              <a:t>. </a:t>
            </a:r>
          </a:p>
        </p:txBody>
      </p:sp>
    </p:spTree>
    <p:extLst>
      <p:ext uri="{BB962C8B-B14F-4D97-AF65-F5344CB8AC3E}">
        <p14:creationId xmlns:p14="http://schemas.microsoft.com/office/powerpoint/2010/main" val="23479531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3" name="Таблица 2"/>
          <p:cNvGraphicFramePr>
            <a:graphicFrameLocks noGrp="1"/>
          </p:cNvGraphicFramePr>
          <p:nvPr>
            <p:extLst>
              <p:ext uri="{D42A27DB-BD31-4B8C-83A1-F6EECF244321}">
                <p14:modId xmlns:p14="http://schemas.microsoft.com/office/powerpoint/2010/main" val="451760657"/>
              </p:ext>
            </p:extLst>
          </p:nvPr>
        </p:nvGraphicFramePr>
        <p:xfrm>
          <a:off x="409575" y="930275"/>
          <a:ext cx="11106152" cy="4574732"/>
        </p:xfrm>
        <a:graphic>
          <a:graphicData uri="http://schemas.openxmlformats.org/drawingml/2006/table">
            <a:tbl>
              <a:tblPr/>
              <a:tblGrid>
                <a:gridCol w="3600616"/>
                <a:gridCol w="1235004"/>
                <a:gridCol w="1235004"/>
                <a:gridCol w="1235004"/>
                <a:gridCol w="1235004"/>
                <a:gridCol w="1079618"/>
                <a:gridCol w="1485902"/>
              </a:tblGrid>
              <a:tr h="301048">
                <a:tc rowSpan="2">
                  <a:txBody>
                    <a:bodyPr/>
                    <a:lstStyle/>
                    <a:p>
                      <a:pPr algn="ctr">
                        <a:lnSpc>
                          <a:spcPct val="100000"/>
                        </a:lnSpc>
                        <a:spcAft>
                          <a:spcPts val="0"/>
                        </a:spcAft>
                      </a:pPr>
                      <a:r>
                        <a:rPr lang="en-US" sz="2000" dirty="0">
                          <a:effectLst/>
                          <a:latin typeface="+mn-lt"/>
                          <a:ea typeface="Times New Roman" panose="02020603050405020304" pitchFamily="18" charset="0"/>
                          <a:cs typeface="Times New Roman" panose="02020603050405020304" pitchFamily="18" charset="0"/>
                        </a:rPr>
                        <a:t>Amalga </a:t>
                      </a:r>
                      <a:r>
                        <a:rPr lang="en-US" sz="2000" dirty="0" err="1">
                          <a:effectLst/>
                          <a:latin typeface="+mn-lt"/>
                          <a:ea typeface="Times New Roman" panose="02020603050405020304" pitchFamily="18" charset="0"/>
                          <a:cs typeface="Times New Roman" panose="02020603050405020304" pitchFamily="18" charset="0"/>
                        </a:rPr>
                        <a:t>oshish</a:t>
                      </a:r>
                      <a:r>
                        <a:rPr lang="en-US" sz="2000" dirty="0">
                          <a:effectLst/>
                          <a:latin typeface="+mn-lt"/>
                          <a:ea typeface="Times New Roman" panose="02020603050405020304" pitchFamily="18" charset="0"/>
                          <a:cs typeface="Times New Roman" panose="02020603050405020304" pitchFamily="18" charset="0"/>
                        </a:rPr>
                        <a:t> </a:t>
                      </a:r>
                      <a:r>
                        <a:rPr lang="en-US" sz="2000" dirty="0" err="1">
                          <a:effectLst/>
                          <a:latin typeface="+mn-lt"/>
                          <a:ea typeface="Times New Roman" panose="02020603050405020304" pitchFamily="18" charset="0"/>
                          <a:cs typeface="Times New Roman" panose="02020603050405020304" pitchFamily="18" charset="0"/>
                        </a:rPr>
                        <a:t>nomeri</a:t>
                      </a:r>
                      <a:endParaRPr lang="ru-RU" sz="2000" dirty="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5">
                  <a:txBody>
                    <a:bodyPr/>
                    <a:lstStyle/>
                    <a:p>
                      <a:pPr algn="ctr">
                        <a:lnSpc>
                          <a:spcPct val="100000"/>
                        </a:lnSpc>
                        <a:spcAft>
                          <a:spcPts val="0"/>
                        </a:spcAft>
                      </a:pPr>
                      <a:r>
                        <a:rPr lang="en-US" sz="2000">
                          <a:effectLst/>
                          <a:latin typeface="+mn-lt"/>
                          <a:ea typeface="Times New Roman" panose="02020603050405020304" pitchFamily="18" charset="0"/>
                          <a:cs typeface="Times New Roman" panose="02020603050405020304" pitchFamily="18" charset="0"/>
                        </a:rPr>
                        <a:t>Tasodifiy funktsiyadagi kesim nomeri</a:t>
                      </a:r>
                      <a:endParaRPr lang="ru-RU" sz="200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rowSpan="2">
                  <a:txBody>
                    <a:bodyPr/>
                    <a:lstStyle/>
                    <a:p>
                      <a:pPr algn="ctr">
                        <a:lnSpc>
                          <a:spcPct val="100000"/>
                        </a:lnSpc>
                        <a:spcAft>
                          <a:spcPts val="0"/>
                        </a:spcAft>
                      </a:pPr>
                      <a:r>
                        <a:rPr lang="en-US" sz="2000" dirty="0" err="1" smtClean="0">
                          <a:effectLst/>
                          <a:latin typeface="+mn-lt"/>
                          <a:ea typeface="Times New Roman" panose="02020603050405020304" pitchFamily="18" charset="0"/>
                          <a:cs typeface="Times New Roman" panose="02020603050405020304" pitchFamily="18" charset="0"/>
                        </a:rPr>
                        <a:t>O`rtacha</a:t>
                      </a:r>
                      <a:r>
                        <a:rPr lang="en-US" sz="2000" dirty="0" smtClean="0">
                          <a:effectLst/>
                          <a:latin typeface="+mn-lt"/>
                          <a:ea typeface="Times New Roman" panose="02020603050405020304" pitchFamily="18" charset="0"/>
                          <a:cs typeface="Times New Roman" panose="02020603050405020304" pitchFamily="18" charset="0"/>
                        </a:rPr>
                        <a:t> </a:t>
                      </a:r>
                      <a:r>
                        <a:rPr lang="en-US" sz="2000" dirty="0" err="1">
                          <a:effectLst/>
                          <a:latin typeface="+mn-lt"/>
                          <a:ea typeface="Times New Roman" panose="02020603050405020304" pitchFamily="18" charset="0"/>
                          <a:cs typeface="Times New Roman" panose="02020603050405020304" pitchFamily="18" charset="0"/>
                        </a:rPr>
                        <a:t>qiymat</a:t>
                      </a:r>
                      <a:endParaRPr lang="ru-RU" sz="2000" dirty="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1048">
                <a:tc vMerge="1">
                  <a:txBody>
                    <a:bodyPr/>
                    <a:lstStyle/>
                    <a:p>
                      <a:endParaRPr lang="ru-RU"/>
                    </a:p>
                  </a:txBody>
                  <a:tcPr/>
                </a:tc>
                <a:tc>
                  <a:txBody>
                    <a:bodyPr/>
                    <a:lstStyle/>
                    <a:p>
                      <a:pPr algn="just">
                        <a:lnSpc>
                          <a:spcPct val="100000"/>
                        </a:lnSpc>
                        <a:spcAft>
                          <a:spcPts val="0"/>
                        </a:spcAft>
                      </a:pPr>
                      <a:r>
                        <a:rPr lang="en-US" sz="2000" dirty="0">
                          <a:effectLst/>
                          <a:latin typeface="+mn-lt"/>
                          <a:ea typeface="Times New Roman" panose="02020603050405020304" pitchFamily="18" charset="0"/>
                          <a:cs typeface="Times New Roman" panose="02020603050405020304" pitchFamily="18" charset="0"/>
                        </a:rPr>
                        <a:t>1</a:t>
                      </a:r>
                      <a:endParaRPr lang="ru-RU" sz="2000" dirty="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000" dirty="0">
                          <a:effectLst/>
                          <a:latin typeface="+mn-lt"/>
                          <a:ea typeface="Times New Roman" panose="02020603050405020304" pitchFamily="18" charset="0"/>
                          <a:cs typeface="Times New Roman" panose="02020603050405020304" pitchFamily="18" charset="0"/>
                        </a:rPr>
                        <a:t>2</a:t>
                      </a:r>
                      <a:endParaRPr lang="ru-RU" sz="2000" dirty="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000">
                          <a:effectLst/>
                          <a:latin typeface="+mn-lt"/>
                          <a:ea typeface="Times New Roman" panose="02020603050405020304" pitchFamily="18" charset="0"/>
                          <a:cs typeface="Times New Roman" panose="02020603050405020304" pitchFamily="18" charset="0"/>
                        </a:rPr>
                        <a:t>3</a:t>
                      </a:r>
                      <a:endParaRPr lang="ru-RU" sz="200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000">
                          <a:effectLst/>
                          <a:latin typeface="+mn-lt"/>
                          <a:ea typeface="Times New Roman" panose="02020603050405020304" pitchFamily="18" charset="0"/>
                          <a:cs typeface="Times New Roman" panose="02020603050405020304" pitchFamily="18" charset="0"/>
                        </a:rPr>
                        <a:t>4</a:t>
                      </a:r>
                      <a:endParaRPr lang="ru-RU" sz="200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000">
                          <a:effectLst/>
                          <a:latin typeface="+mn-lt"/>
                          <a:ea typeface="Times New Roman" panose="02020603050405020304" pitchFamily="18" charset="0"/>
                          <a:cs typeface="Times New Roman" panose="02020603050405020304" pitchFamily="18" charset="0"/>
                        </a:rPr>
                        <a:t>5</a:t>
                      </a:r>
                      <a:endParaRPr lang="ru-RU" sz="200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ru-RU"/>
                    </a:p>
                  </a:txBody>
                  <a:tcPr/>
                </a:tc>
              </a:tr>
              <a:tr h="1806286">
                <a:tc>
                  <a:txBody>
                    <a:bodyPr/>
                    <a:lstStyle/>
                    <a:p>
                      <a:pPr algn="just">
                        <a:lnSpc>
                          <a:spcPct val="100000"/>
                        </a:lnSpc>
                        <a:spcAft>
                          <a:spcPts val="0"/>
                        </a:spcAft>
                      </a:pPr>
                      <a:r>
                        <a:rPr lang="en-US" sz="2000" dirty="0">
                          <a:effectLst/>
                          <a:latin typeface="+mn-lt"/>
                          <a:ea typeface="Times New Roman" panose="02020603050405020304" pitchFamily="18" charset="0"/>
                          <a:cs typeface="Times New Roman" panose="02020603050405020304" pitchFamily="18" charset="0"/>
                        </a:rPr>
                        <a:t>1-mashina, x</a:t>
                      </a:r>
                      <a:r>
                        <a:rPr lang="en-US" sz="2000" baseline="-25000" dirty="0">
                          <a:effectLst/>
                          <a:latin typeface="+mn-lt"/>
                          <a:ea typeface="Times New Roman" panose="02020603050405020304" pitchFamily="18" charset="0"/>
                          <a:cs typeface="Times New Roman" panose="02020603050405020304" pitchFamily="18" charset="0"/>
                        </a:rPr>
                        <a:t>1</a:t>
                      </a:r>
                      <a:r>
                        <a:rPr lang="en-US" sz="2000" dirty="0">
                          <a:effectLst/>
                          <a:latin typeface="+mn-lt"/>
                          <a:ea typeface="Times New Roman" panose="02020603050405020304" pitchFamily="18" charset="0"/>
                          <a:cs typeface="Times New Roman" panose="02020603050405020304" pitchFamily="18" charset="0"/>
                        </a:rPr>
                        <a:t>(t)</a:t>
                      </a:r>
                      <a:endParaRPr lang="ru-RU" sz="2000" dirty="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en-US" sz="2000" dirty="0">
                          <a:effectLst/>
                          <a:latin typeface="+mn-lt"/>
                          <a:ea typeface="Times New Roman" panose="02020603050405020304" pitchFamily="18" charset="0"/>
                          <a:cs typeface="Times New Roman" panose="02020603050405020304" pitchFamily="18" charset="0"/>
                        </a:rPr>
                        <a:t>2-mashina, x</a:t>
                      </a:r>
                      <a:r>
                        <a:rPr lang="en-US" sz="2000" baseline="-25000" dirty="0">
                          <a:effectLst/>
                          <a:latin typeface="+mn-lt"/>
                          <a:ea typeface="Times New Roman" panose="02020603050405020304" pitchFamily="18" charset="0"/>
                          <a:cs typeface="Times New Roman" panose="02020603050405020304" pitchFamily="18" charset="0"/>
                        </a:rPr>
                        <a:t>2</a:t>
                      </a:r>
                      <a:r>
                        <a:rPr lang="en-US" sz="2000" dirty="0">
                          <a:effectLst/>
                          <a:latin typeface="+mn-lt"/>
                          <a:ea typeface="Times New Roman" panose="02020603050405020304" pitchFamily="18" charset="0"/>
                          <a:cs typeface="Times New Roman" panose="02020603050405020304" pitchFamily="18" charset="0"/>
                        </a:rPr>
                        <a:t>(t)</a:t>
                      </a:r>
                      <a:endParaRPr lang="ru-RU" sz="2000" dirty="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en-US" sz="2000" dirty="0">
                          <a:effectLst/>
                          <a:latin typeface="+mn-lt"/>
                          <a:ea typeface="Times New Roman" panose="02020603050405020304" pitchFamily="18" charset="0"/>
                          <a:cs typeface="Times New Roman" panose="02020603050405020304" pitchFamily="18" charset="0"/>
                        </a:rPr>
                        <a:t>3-mashina, x</a:t>
                      </a:r>
                      <a:r>
                        <a:rPr lang="en-US" sz="2000" baseline="-25000" dirty="0">
                          <a:effectLst/>
                          <a:latin typeface="+mn-lt"/>
                          <a:ea typeface="Times New Roman" panose="02020603050405020304" pitchFamily="18" charset="0"/>
                          <a:cs typeface="Times New Roman" panose="02020603050405020304" pitchFamily="18" charset="0"/>
                        </a:rPr>
                        <a:t>3</a:t>
                      </a:r>
                      <a:r>
                        <a:rPr lang="en-US" sz="2000" dirty="0">
                          <a:effectLst/>
                          <a:latin typeface="+mn-lt"/>
                          <a:ea typeface="Times New Roman" panose="02020603050405020304" pitchFamily="18" charset="0"/>
                          <a:cs typeface="Times New Roman" panose="02020603050405020304" pitchFamily="18" charset="0"/>
                        </a:rPr>
                        <a:t>(t)</a:t>
                      </a:r>
                      <a:endParaRPr lang="ru-RU" sz="2000" dirty="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en-US" sz="2000" dirty="0">
                          <a:effectLst/>
                          <a:latin typeface="+mn-lt"/>
                          <a:ea typeface="Times New Roman" panose="02020603050405020304" pitchFamily="18" charset="0"/>
                          <a:cs typeface="Times New Roman" panose="02020603050405020304" pitchFamily="18" charset="0"/>
                        </a:rPr>
                        <a:t>4-mashina, x</a:t>
                      </a:r>
                      <a:r>
                        <a:rPr lang="en-US" sz="2000" baseline="-25000" dirty="0">
                          <a:effectLst/>
                          <a:latin typeface="+mn-lt"/>
                          <a:ea typeface="Times New Roman" panose="02020603050405020304" pitchFamily="18" charset="0"/>
                          <a:cs typeface="Times New Roman" panose="02020603050405020304" pitchFamily="18" charset="0"/>
                        </a:rPr>
                        <a:t>4</a:t>
                      </a:r>
                      <a:r>
                        <a:rPr lang="en-US" sz="2000" dirty="0">
                          <a:effectLst/>
                          <a:latin typeface="+mn-lt"/>
                          <a:ea typeface="Times New Roman" panose="02020603050405020304" pitchFamily="18" charset="0"/>
                          <a:cs typeface="Times New Roman" panose="02020603050405020304" pitchFamily="18" charset="0"/>
                        </a:rPr>
                        <a:t>(t)</a:t>
                      </a:r>
                      <a:endParaRPr lang="ru-RU" sz="2000" dirty="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en-US" sz="2000" dirty="0">
                          <a:effectLst/>
                          <a:latin typeface="+mn-lt"/>
                          <a:ea typeface="Times New Roman" panose="02020603050405020304" pitchFamily="18" charset="0"/>
                          <a:cs typeface="Times New Roman" panose="02020603050405020304" pitchFamily="18" charset="0"/>
                        </a:rPr>
                        <a:t>5-mashina, x</a:t>
                      </a:r>
                      <a:r>
                        <a:rPr lang="en-US" sz="2000" baseline="-25000" dirty="0">
                          <a:effectLst/>
                          <a:latin typeface="+mn-lt"/>
                          <a:ea typeface="Times New Roman" panose="02020603050405020304" pitchFamily="18" charset="0"/>
                          <a:cs typeface="Times New Roman" panose="02020603050405020304" pitchFamily="18" charset="0"/>
                        </a:rPr>
                        <a:t>5</a:t>
                      </a:r>
                      <a:r>
                        <a:rPr lang="en-US" sz="2000" dirty="0">
                          <a:effectLst/>
                          <a:latin typeface="+mn-lt"/>
                          <a:ea typeface="Times New Roman" panose="02020603050405020304" pitchFamily="18" charset="0"/>
                          <a:cs typeface="Times New Roman" panose="02020603050405020304" pitchFamily="18" charset="0"/>
                        </a:rPr>
                        <a:t>(t)</a:t>
                      </a:r>
                      <a:endParaRPr lang="ru-RU" sz="2000" dirty="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en-US" sz="2000" dirty="0">
                          <a:effectLst/>
                          <a:latin typeface="+mn-lt"/>
                          <a:ea typeface="Times New Roman" panose="02020603050405020304" pitchFamily="18" charset="0"/>
                          <a:cs typeface="Times New Roman" panose="02020603050405020304" pitchFamily="18" charset="0"/>
                        </a:rPr>
                        <a:t>6-mashina, x</a:t>
                      </a:r>
                      <a:r>
                        <a:rPr lang="en-US" sz="2000" baseline="-25000" dirty="0">
                          <a:effectLst/>
                          <a:latin typeface="+mn-lt"/>
                          <a:ea typeface="Times New Roman" panose="02020603050405020304" pitchFamily="18" charset="0"/>
                          <a:cs typeface="Times New Roman" panose="02020603050405020304" pitchFamily="18" charset="0"/>
                        </a:rPr>
                        <a:t>6</a:t>
                      </a:r>
                      <a:r>
                        <a:rPr lang="en-US" sz="2000" dirty="0">
                          <a:effectLst/>
                          <a:latin typeface="+mn-lt"/>
                          <a:ea typeface="Times New Roman" panose="02020603050405020304" pitchFamily="18" charset="0"/>
                          <a:cs typeface="Times New Roman" panose="02020603050405020304" pitchFamily="18" charset="0"/>
                        </a:rPr>
                        <a:t>(t)</a:t>
                      </a:r>
                      <a:endParaRPr lang="ru-RU" sz="2000" dirty="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000" dirty="0">
                          <a:effectLst/>
                          <a:latin typeface="+mn-lt"/>
                          <a:ea typeface="Times New Roman" panose="02020603050405020304" pitchFamily="18" charset="0"/>
                          <a:cs typeface="Times New Roman" panose="02020603050405020304" pitchFamily="18" charset="0"/>
                        </a:rPr>
                        <a:t>-2</a:t>
                      </a:r>
                      <a:endParaRPr lang="ru-RU" sz="2000" dirty="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en-US" sz="2000" dirty="0">
                          <a:effectLst/>
                          <a:latin typeface="+mn-lt"/>
                          <a:ea typeface="Times New Roman" panose="02020603050405020304" pitchFamily="18" charset="0"/>
                          <a:cs typeface="Times New Roman" panose="02020603050405020304" pitchFamily="18" charset="0"/>
                        </a:rPr>
                        <a:t>-1</a:t>
                      </a:r>
                      <a:endParaRPr lang="ru-RU" sz="2000" dirty="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en-US" sz="2000" dirty="0">
                          <a:effectLst/>
                          <a:latin typeface="+mn-lt"/>
                          <a:ea typeface="Times New Roman" panose="02020603050405020304" pitchFamily="18" charset="0"/>
                          <a:cs typeface="Times New Roman" panose="02020603050405020304" pitchFamily="18" charset="0"/>
                        </a:rPr>
                        <a:t>0</a:t>
                      </a:r>
                      <a:endParaRPr lang="ru-RU" sz="2000" dirty="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en-US" sz="2000" dirty="0">
                          <a:effectLst/>
                          <a:latin typeface="+mn-lt"/>
                          <a:ea typeface="Times New Roman" panose="02020603050405020304" pitchFamily="18" charset="0"/>
                          <a:cs typeface="Times New Roman" panose="02020603050405020304" pitchFamily="18" charset="0"/>
                        </a:rPr>
                        <a:t>+1</a:t>
                      </a:r>
                      <a:endParaRPr lang="ru-RU" sz="2000" dirty="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en-US" sz="2000" dirty="0">
                          <a:effectLst/>
                          <a:latin typeface="+mn-lt"/>
                          <a:ea typeface="Times New Roman" panose="02020603050405020304" pitchFamily="18" charset="0"/>
                          <a:cs typeface="Times New Roman" panose="02020603050405020304" pitchFamily="18" charset="0"/>
                        </a:rPr>
                        <a:t>+1,5</a:t>
                      </a:r>
                      <a:endParaRPr lang="ru-RU" sz="2000" dirty="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en-US" sz="2000" dirty="0">
                          <a:effectLst/>
                          <a:latin typeface="+mn-lt"/>
                          <a:ea typeface="Times New Roman" panose="02020603050405020304" pitchFamily="18" charset="0"/>
                          <a:cs typeface="Times New Roman" panose="02020603050405020304" pitchFamily="18" charset="0"/>
                        </a:rPr>
                        <a:t>+2</a:t>
                      </a:r>
                      <a:endParaRPr lang="ru-RU" sz="2000" dirty="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000" dirty="0">
                          <a:effectLst/>
                          <a:latin typeface="+mn-lt"/>
                          <a:ea typeface="Times New Roman" panose="02020603050405020304" pitchFamily="18" charset="0"/>
                          <a:cs typeface="Times New Roman" panose="02020603050405020304" pitchFamily="18" charset="0"/>
                        </a:rPr>
                        <a:t>+1,5</a:t>
                      </a:r>
                      <a:endParaRPr lang="ru-RU" sz="2000" dirty="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en-US" sz="2000" dirty="0">
                          <a:effectLst/>
                          <a:latin typeface="+mn-lt"/>
                          <a:ea typeface="Times New Roman" panose="02020603050405020304" pitchFamily="18" charset="0"/>
                          <a:cs typeface="Times New Roman" panose="02020603050405020304" pitchFamily="18" charset="0"/>
                        </a:rPr>
                        <a:t>+2,5</a:t>
                      </a:r>
                      <a:endParaRPr lang="ru-RU" sz="2000" dirty="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en-US" sz="2000" dirty="0">
                          <a:effectLst/>
                          <a:latin typeface="+mn-lt"/>
                          <a:ea typeface="Times New Roman" panose="02020603050405020304" pitchFamily="18" charset="0"/>
                          <a:cs typeface="Times New Roman" panose="02020603050405020304" pitchFamily="18" charset="0"/>
                        </a:rPr>
                        <a:t>-1</a:t>
                      </a:r>
                      <a:endParaRPr lang="ru-RU" sz="2000" dirty="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en-US" sz="2000" dirty="0">
                          <a:effectLst/>
                          <a:latin typeface="+mn-lt"/>
                          <a:ea typeface="Times New Roman" panose="02020603050405020304" pitchFamily="18" charset="0"/>
                          <a:cs typeface="Times New Roman" panose="02020603050405020304" pitchFamily="18" charset="0"/>
                        </a:rPr>
                        <a:t>-2</a:t>
                      </a:r>
                      <a:endParaRPr lang="ru-RU" sz="2000" dirty="0">
                        <a:effectLst/>
                        <a:latin typeface="+mn-lt"/>
                        <a:ea typeface="Times New Roman" panose="02020603050405020304" pitchFamily="18" charset="0"/>
                        <a:cs typeface="Times New Roman" panose="02020603050405020304" pitchFamily="18" charset="0"/>
                      </a:endParaRPr>
                    </a:p>
                    <a:p>
                      <a:pPr algn="ctr">
                        <a:lnSpc>
                          <a:spcPct val="100000"/>
                        </a:lnSpc>
                        <a:spcAft>
                          <a:spcPts val="0"/>
                        </a:spcAft>
                      </a:pPr>
                      <a:r>
                        <a:rPr lang="en-US" sz="2000" dirty="0">
                          <a:effectLst/>
                          <a:latin typeface="+mn-lt"/>
                          <a:ea typeface="Times New Roman" panose="02020603050405020304" pitchFamily="18" charset="0"/>
                          <a:cs typeface="Times New Roman" panose="02020603050405020304" pitchFamily="18" charset="0"/>
                        </a:rPr>
                        <a:t>-1,5</a:t>
                      </a:r>
                      <a:endParaRPr lang="ru-RU" sz="2000" dirty="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en-US" sz="2000" dirty="0">
                          <a:effectLst/>
                          <a:latin typeface="+mn-lt"/>
                          <a:ea typeface="Times New Roman" panose="02020603050405020304" pitchFamily="18" charset="0"/>
                          <a:cs typeface="Times New Roman" panose="02020603050405020304" pitchFamily="18" charset="0"/>
                        </a:rPr>
                        <a:t>0</a:t>
                      </a:r>
                      <a:endParaRPr lang="ru-RU" sz="2000" dirty="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000" dirty="0">
                          <a:effectLst/>
                          <a:latin typeface="+mn-lt"/>
                          <a:ea typeface="Times New Roman" panose="02020603050405020304" pitchFamily="18" charset="0"/>
                          <a:cs typeface="Times New Roman" panose="02020603050405020304" pitchFamily="18" charset="0"/>
                        </a:rPr>
                        <a:t>+1,5</a:t>
                      </a:r>
                      <a:endParaRPr lang="ru-RU" sz="2000" dirty="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en-US" sz="2000" dirty="0">
                          <a:effectLst/>
                          <a:latin typeface="+mn-lt"/>
                          <a:ea typeface="Times New Roman" panose="02020603050405020304" pitchFamily="18" charset="0"/>
                          <a:cs typeface="Times New Roman" panose="02020603050405020304" pitchFamily="18" charset="0"/>
                        </a:rPr>
                        <a:t>+0,5</a:t>
                      </a:r>
                      <a:endParaRPr lang="ru-RU" sz="2000" dirty="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en-US" sz="2000" dirty="0">
                          <a:effectLst/>
                          <a:latin typeface="+mn-lt"/>
                          <a:ea typeface="Times New Roman" panose="02020603050405020304" pitchFamily="18" charset="0"/>
                          <a:cs typeface="Times New Roman" panose="02020603050405020304" pitchFamily="18" charset="0"/>
                        </a:rPr>
                        <a:t>-3</a:t>
                      </a:r>
                      <a:endParaRPr lang="ru-RU" sz="2000" dirty="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en-US" sz="2000" dirty="0">
                          <a:effectLst/>
                          <a:latin typeface="+mn-lt"/>
                          <a:ea typeface="Times New Roman" panose="02020603050405020304" pitchFamily="18" charset="0"/>
                          <a:cs typeface="Times New Roman" panose="02020603050405020304" pitchFamily="18" charset="0"/>
                        </a:rPr>
                        <a:t>+1</a:t>
                      </a:r>
                      <a:endParaRPr lang="ru-RU" sz="2000" dirty="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en-US" sz="2000" dirty="0">
                          <a:effectLst/>
                          <a:latin typeface="+mn-lt"/>
                          <a:ea typeface="Times New Roman" panose="02020603050405020304" pitchFamily="18" charset="0"/>
                          <a:cs typeface="Times New Roman" panose="02020603050405020304" pitchFamily="18" charset="0"/>
                        </a:rPr>
                        <a:t>+3</a:t>
                      </a:r>
                      <a:endParaRPr lang="ru-RU" sz="2000" dirty="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en-US" sz="2000" dirty="0">
                          <a:effectLst/>
                          <a:latin typeface="+mn-lt"/>
                          <a:ea typeface="Times New Roman" panose="02020603050405020304" pitchFamily="18" charset="0"/>
                          <a:cs typeface="Times New Roman" panose="02020603050405020304" pitchFamily="18" charset="0"/>
                        </a:rPr>
                        <a:t>-1,5</a:t>
                      </a:r>
                      <a:endParaRPr lang="ru-RU" sz="2000" dirty="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000" dirty="0">
                          <a:effectLst/>
                          <a:latin typeface="+mn-lt"/>
                          <a:ea typeface="Times New Roman" panose="02020603050405020304" pitchFamily="18" charset="0"/>
                          <a:cs typeface="Times New Roman" panose="02020603050405020304" pitchFamily="18" charset="0"/>
                        </a:rPr>
                        <a:t>-3</a:t>
                      </a:r>
                      <a:endParaRPr lang="ru-RU" sz="2000" dirty="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en-US" sz="2000" dirty="0">
                          <a:effectLst/>
                          <a:latin typeface="+mn-lt"/>
                          <a:ea typeface="Times New Roman" panose="02020603050405020304" pitchFamily="18" charset="0"/>
                          <a:cs typeface="Times New Roman" panose="02020603050405020304" pitchFamily="18" charset="0"/>
                        </a:rPr>
                        <a:t>-1</a:t>
                      </a:r>
                      <a:endParaRPr lang="ru-RU" sz="2000" dirty="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en-US" sz="2000" dirty="0">
                          <a:effectLst/>
                          <a:latin typeface="+mn-lt"/>
                          <a:ea typeface="Times New Roman" panose="02020603050405020304" pitchFamily="18" charset="0"/>
                          <a:cs typeface="Times New Roman" panose="02020603050405020304" pitchFamily="18" charset="0"/>
                        </a:rPr>
                        <a:t>-2,5</a:t>
                      </a:r>
                      <a:endParaRPr lang="ru-RU" sz="2000" dirty="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en-US" sz="2000" dirty="0">
                          <a:effectLst/>
                          <a:latin typeface="+mn-lt"/>
                          <a:ea typeface="Times New Roman" panose="02020603050405020304" pitchFamily="18" charset="0"/>
                          <a:cs typeface="Times New Roman" panose="02020603050405020304" pitchFamily="18" charset="0"/>
                        </a:rPr>
                        <a:t>+3</a:t>
                      </a:r>
                      <a:endParaRPr lang="ru-RU" sz="2000" dirty="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en-US" sz="2000" dirty="0">
                          <a:effectLst/>
                          <a:latin typeface="+mn-lt"/>
                          <a:ea typeface="Times New Roman" panose="02020603050405020304" pitchFamily="18" charset="0"/>
                          <a:cs typeface="Times New Roman" panose="02020603050405020304" pitchFamily="18" charset="0"/>
                        </a:rPr>
                        <a:t>+1,5</a:t>
                      </a:r>
                      <a:endParaRPr lang="ru-RU" sz="2000" dirty="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en-US" sz="2000" dirty="0">
                          <a:effectLst/>
                          <a:latin typeface="+mn-lt"/>
                          <a:ea typeface="Times New Roman" panose="02020603050405020304" pitchFamily="18" charset="0"/>
                          <a:cs typeface="Times New Roman" panose="02020603050405020304" pitchFamily="18" charset="0"/>
                        </a:rPr>
                        <a:t>-2</a:t>
                      </a:r>
                      <a:endParaRPr lang="ru-RU" sz="2000" dirty="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000" dirty="0">
                          <a:effectLst/>
                          <a:latin typeface="+mn-lt"/>
                          <a:ea typeface="Times New Roman" panose="02020603050405020304" pitchFamily="18" charset="0"/>
                          <a:cs typeface="Times New Roman" panose="02020603050405020304" pitchFamily="18" charset="0"/>
                        </a:rPr>
                        <a:t>+2</a:t>
                      </a:r>
                      <a:endParaRPr lang="ru-RU" sz="2000" dirty="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en-US" sz="2000" dirty="0">
                          <a:effectLst/>
                          <a:latin typeface="+mn-lt"/>
                          <a:ea typeface="Times New Roman" panose="02020603050405020304" pitchFamily="18" charset="0"/>
                          <a:cs typeface="Times New Roman" panose="02020603050405020304" pitchFamily="18" charset="0"/>
                        </a:rPr>
                        <a:t>-3</a:t>
                      </a:r>
                      <a:endParaRPr lang="ru-RU" sz="2000" dirty="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en-US" sz="2000" dirty="0">
                          <a:effectLst/>
                          <a:latin typeface="+mn-lt"/>
                          <a:ea typeface="Times New Roman" panose="02020603050405020304" pitchFamily="18" charset="0"/>
                          <a:cs typeface="Times New Roman" panose="02020603050405020304" pitchFamily="18" charset="0"/>
                        </a:rPr>
                        <a:t>+0,5</a:t>
                      </a:r>
                      <a:endParaRPr lang="ru-RU" sz="2000" dirty="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en-US" sz="2000" dirty="0">
                          <a:effectLst/>
                          <a:latin typeface="+mn-lt"/>
                          <a:ea typeface="Times New Roman" panose="02020603050405020304" pitchFamily="18" charset="0"/>
                          <a:cs typeface="Times New Roman" panose="02020603050405020304" pitchFamily="18" charset="0"/>
                        </a:rPr>
                        <a:t>+3</a:t>
                      </a:r>
                      <a:endParaRPr lang="ru-RU" sz="2000" dirty="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en-US" sz="2000" dirty="0">
                          <a:effectLst/>
                          <a:latin typeface="+mn-lt"/>
                          <a:ea typeface="Times New Roman" panose="02020603050405020304" pitchFamily="18" charset="0"/>
                          <a:cs typeface="Times New Roman" panose="02020603050405020304" pitchFamily="18" charset="0"/>
                        </a:rPr>
                        <a:t>-1</a:t>
                      </a:r>
                      <a:endParaRPr lang="ru-RU" sz="2000" dirty="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en-US" sz="2000" dirty="0">
                          <a:effectLst/>
                          <a:latin typeface="+mn-lt"/>
                          <a:ea typeface="Times New Roman" panose="02020603050405020304" pitchFamily="18" charset="0"/>
                          <a:cs typeface="Times New Roman" panose="02020603050405020304" pitchFamily="18" charset="0"/>
                        </a:rPr>
                        <a:t>+3,5</a:t>
                      </a:r>
                      <a:endParaRPr lang="ru-RU" sz="2000" dirty="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000" dirty="0">
                          <a:effectLst/>
                          <a:latin typeface="+mn-lt"/>
                          <a:ea typeface="Times New Roman" panose="02020603050405020304" pitchFamily="18" charset="0"/>
                          <a:cs typeface="Times New Roman" panose="02020603050405020304" pitchFamily="18" charset="0"/>
                        </a:rPr>
                        <a:t> </a:t>
                      </a:r>
                      <a:endParaRPr lang="ru-RU" sz="2000" dirty="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1048">
                <a:tc>
                  <a:txBody>
                    <a:bodyPr/>
                    <a:lstStyle/>
                    <a:p>
                      <a:pPr algn="just">
                        <a:lnSpc>
                          <a:spcPct val="150000"/>
                        </a:lnSpc>
                        <a:spcAft>
                          <a:spcPts val="0"/>
                        </a:spcAft>
                      </a:pPr>
                      <a:endParaRPr lang="en-US" sz="3400" dirty="0" smtClean="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2000" dirty="0">
                          <a:effectLst/>
                          <a:latin typeface="+mn-lt"/>
                          <a:ea typeface="Times New Roman" panose="02020603050405020304" pitchFamily="18" charset="0"/>
                          <a:cs typeface="Times New Roman" panose="02020603050405020304" pitchFamily="18" charset="0"/>
                        </a:rPr>
                        <a:t>0,25</a:t>
                      </a:r>
                      <a:endParaRPr lang="ru-RU" sz="2000" dirty="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000" dirty="0">
                          <a:effectLst/>
                          <a:latin typeface="+mn-lt"/>
                          <a:ea typeface="Times New Roman" panose="02020603050405020304" pitchFamily="18" charset="0"/>
                          <a:cs typeface="Times New Roman" panose="02020603050405020304" pitchFamily="18" charset="0"/>
                        </a:rPr>
                        <a:t>-0,084</a:t>
                      </a:r>
                      <a:endParaRPr lang="ru-RU" sz="2000" dirty="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000" dirty="0">
                          <a:effectLst/>
                          <a:latin typeface="+mn-lt"/>
                          <a:ea typeface="Times New Roman" panose="02020603050405020304" pitchFamily="18" charset="0"/>
                          <a:cs typeface="Times New Roman" panose="02020603050405020304" pitchFamily="18" charset="0"/>
                        </a:rPr>
                        <a:t>0,25</a:t>
                      </a:r>
                      <a:endParaRPr lang="ru-RU" sz="2000" dirty="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000" dirty="0">
                          <a:effectLst/>
                          <a:latin typeface="+mn-lt"/>
                          <a:ea typeface="Times New Roman" panose="02020603050405020304" pitchFamily="18" charset="0"/>
                          <a:cs typeface="Times New Roman" panose="02020603050405020304" pitchFamily="18" charset="0"/>
                        </a:rPr>
                        <a:t>-0,67</a:t>
                      </a:r>
                      <a:endParaRPr lang="ru-RU" sz="2000" dirty="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000">
                          <a:effectLst/>
                          <a:latin typeface="+mn-lt"/>
                          <a:ea typeface="Times New Roman" panose="02020603050405020304" pitchFamily="18" charset="0"/>
                          <a:cs typeface="Times New Roman" panose="02020603050405020304" pitchFamily="18" charset="0"/>
                        </a:rPr>
                        <a:t>0,83</a:t>
                      </a:r>
                      <a:endParaRPr lang="ru-RU" sz="200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000" dirty="0">
                          <a:effectLst/>
                          <a:latin typeface="+mn-lt"/>
                          <a:ea typeface="Times New Roman" panose="02020603050405020304" pitchFamily="18" charset="0"/>
                          <a:cs typeface="Times New Roman" panose="02020603050405020304" pitchFamily="18" charset="0"/>
                        </a:rPr>
                        <a:t>+0,115</a:t>
                      </a:r>
                      <a:endParaRPr lang="ru-RU" sz="2000" dirty="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1048">
                <a:tc>
                  <a:txBody>
                    <a:bodyPr/>
                    <a:lstStyle/>
                    <a:p>
                      <a:pPr algn="ctr">
                        <a:lnSpc>
                          <a:spcPct val="150000"/>
                        </a:lnSpc>
                        <a:spcAft>
                          <a:spcPts val="0"/>
                        </a:spcAft>
                      </a:pPr>
                      <a:endParaRPr lang="en-US" sz="3400" dirty="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2000" dirty="0">
                          <a:effectLst/>
                          <a:latin typeface="+mn-lt"/>
                          <a:ea typeface="Times New Roman" panose="02020603050405020304" pitchFamily="18" charset="0"/>
                          <a:cs typeface="Times New Roman" panose="02020603050405020304" pitchFamily="18" charset="0"/>
                        </a:rPr>
                        <a:t>2,375</a:t>
                      </a:r>
                      <a:endParaRPr lang="ru-RU" sz="2000" dirty="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000" dirty="0">
                          <a:effectLst/>
                          <a:latin typeface="+mn-lt"/>
                          <a:ea typeface="Times New Roman" panose="02020603050405020304" pitchFamily="18" charset="0"/>
                          <a:cs typeface="Times New Roman" panose="02020603050405020304" pitchFamily="18" charset="0"/>
                        </a:rPr>
                        <a:t>3,14</a:t>
                      </a:r>
                      <a:endParaRPr lang="ru-RU" sz="2000" dirty="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000" dirty="0">
                          <a:effectLst/>
                          <a:latin typeface="+mn-lt"/>
                          <a:ea typeface="Times New Roman" panose="02020603050405020304" pitchFamily="18" charset="0"/>
                          <a:cs typeface="Times New Roman" panose="02020603050405020304" pitchFamily="18" charset="0"/>
                        </a:rPr>
                        <a:t>4,674</a:t>
                      </a:r>
                      <a:endParaRPr lang="ru-RU" sz="2000" dirty="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000" dirty="0">
                          <a:effectLst/>
                          <a:latin typeface="+mn-lt"/>
                          <a:ea typeface="Times New Roman" panose="02020603050405020304" pitchFamily="18" charset="0"/>
                          <a:cs typeface="Times New Roman" panose="02020603050405020304" pitchFamily="18" charset="0"/>
                        </a:rPr>
                        <a:t>5,76</a:t>
                      </a:r>
                      <a:endParaRPr lang="ru-RU" sz="2000" dirty="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000">
                          <a:effectLst/>
                          <a:latin typeface="+mn-lt"/>
                          <a:ea typeface="Times New Roman" panose="02020603050405020304" pitchFamily="18" charset="0"/>
                          <a:cs typeface="Times New Roman" panose="02020603050405020304" pitchFamily="18" charset="0"/>
                        </a:rPr>
                        <a:t>6,27</a:t>
                      </a:r>
                      <a:endParaRPr lang="ru-RU" sz="200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000" dirty="0">
                          <a:effectLst/>
                          <a:latin typeface="+mn-lt"/>
                          <a:ea typeface="Times New Roman" panose="02020603050405020304" pitchFamily="18" charset="0"/>
                          <a:cs typeface="Times New Roman" panose="02020603050405020304" pitchFamily="18" charset="0"/>
                        </a:rPr>
                        <a:t>4,44</a:t>
                      </a:r>
                      <a:endParaRPr lang="ru-RU" sz="2000" dirty="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1048">
                <a:tc>
                  <a:txBody>
                    <a:bodyPr/>
                    <a:lstStyle/>
                    <a:p>
                      <a:pPr algn="just">
                        <a:lnSpc>
                          <a:spcPct val="150000"/>
                        </a:lnSpc>
                        <a:spcAft>
                          <a:spcPts val="0"/>
                        </a:spcAft>
                      </a:pPr>
                      <a:endParaRPr lang="en-US" sz="4000" dirty="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2000" dirty="0">
                          <a:effectLst/>
                          <a:latin typeface="+mn-lt"/>
                          <a:ea typeface="Times New Roman" panose="02020603050405020304" pitchFamily="18" charset="0"/>
                          <a:cs typeface="Times New Roman" panose="02020603050405020304" pitchFamily="18" charset="0"/>
                        </a:rPr>
                        <a:t>1,541</a:t>
                      </a:r>
                      <a:endParaRPr lang="ru-RU" sz="2000" dirty="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000" dirty="0">
                          <a:effectLst/>
                          <a:latin typeface="+mn-lt"/>
                          <a:ea typeface="Times New Roman" panose="02020603050405020304" pitchFamily="18" charset="0"/>
                          <a:cs typeface="Times New Roman" panose="02020603050405020304" pitchFamily="18" charset="0"/>
                        </a:rPr>
                        <a:t>1,772</a:t>
                      </a:r>
                      <a:endParaRPr lang="ru-RU" sz="2000" dirty="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000">
                          <a:effectLst/>
                          <a:latin typeface="+mn-lt"/>
                          <a:ea typeface="Times New Roman" panose="02020603050405020304" pitchFamily="18" charset="0"/>
                          <a:cs typeface="Times New Roman" panose="02020603050405020304" pitchFamily="18" charset="0"/>
                        </a:rPr>
                        <a:t>2,16</a:t>
                      </a:r>
                      <a:endParaRPr lang="ru-RU" sz="200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000" dirty="0">
                          <a:effectLst/>
                          <a:latin typeface="+mn-lt"/>
                          <a:ea typeface="Times New Roman" panose="02020603050405020304" pitchFamily="18" charset="0"/>
                          <a:cs typeface="Times New Roman" panose="02020603050405020304" pitchFamily="18" charset="0"/>
                        </a:rPr>
                        <a:t>2,4</a:t>
                      </a:r>
                      <a:endParaRPr lang="ru-RU" sz="2000" dirty="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000" dirty="0">
                          <a:effectLst/>
                          <a:latin typeface="+mn-lt"/>
                          <a:ea typeface="Times New Roman" panose="02020603050405020304" pitchFamily="18" charset="0"/>
                          <a:cs typeface="Times New Roman" panose="02020603050405020304" pitchFamily="18" charset="0"/>
                        </a:rPr>
                        <a:t>2,5</a:t>
                      </a:r>
                      <a:endParaRPr lang="ru-RU" sz="2000" dirty="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000" dirty="0">
                          <a:effectLst/>
                          <a:latin typeface="+mn-lt"/>
                          <a:ea typeface="Times New Roman" panose="02020603050405020304" pitchFamily="18" charset="0"/>
                          <a:cs typeface="Times New Roman" panose="02020603050405020304" pitchFamily="18" charset="0"/>
                        </a:rPr>
                        <a:t>2,1</a:t>
                      </a:r>
                      <a:endParaRPr lang="ru-RU" sz="2000" dirty="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graphicFrame>
        <p:nvGraphicFramePr>
          <p:cNvPr id="4" name="Объект 3"/>
          <p:cNvGraphicFramePr>
            <a:graphicFrameLocks noChangeAspect="1"/>
          </p:cNvGraphicFramePr>
          <p:nvPr>
            <p:extLst>
              <p:ext uri="{D42A27DB-BD31-4B8C-83A1-F6EECF244321}">
                <p14:modId xmlns:p14="http://schemas.microsoft.com/office/powerpoint/2010/main" val="3908542718"/>
              </p:ext>
            </p:extLst>
          </p:nvPr>
        </p:nvGraphicFramePr>
        <p:xfrm>
          <a:off x="749300" y="3307691"/>
          <a:ext cx="1374775" cy="835307"/>
        </p:xfrm>
        <a:graphic>
          <a:graphicData uri="http://schemas.openxmlformats.org/presentationml/2006/ole">
            <mc:AlternateContent xmlns:mc="http://schemas.openxmlformats.org/markup-compatibility/2006">
              <mc:Choice xmlns:v="urn:schemas-microsoft-com:vml" Requires="v">
                <p:oleObj spid="_x0000_s71696" name="Уравнение" r:id="rId3" imgW="1002865" imgH="609336" progId="Equation.3">
                  <p:embed/>
                </p:oleObj>
              </mc:Choice>
              <mc:Fallback>
                <p:oleObj name="Уравнение" r:id="rId3" imgW="1002865" imgH="609336" progId="Equation.3">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9300" y="3307691"/>
                        <a:ext cx="1374775" cy="835307"/>
                      </a:xfrm>
                      <a:prstGeom prst="rect">
                        <a:avLst/>
                      </a:prstGeom>
                      <a:noFill/>
                    </p:spPr>
                  </p:pic>
                </p:oleObj>
              </mc:Fallback>
            </mc:AlternateContent>
          </a:graphicData>
        </a:graphic>
      </p:graphicFrame>
      <p:graphicFrame>
        <p:nvGraphicFramePr>
          <p:cNvPr id="5" name="Объект 4"/>
          <p:cNvGraphicFramePr>
            <a:graphicFrameLocks noChangeAspect="1"/>
          </p:cNvGraphicFramePr>
          <p:nvPr>
            <p:extLst>
              <p:ext uri="{D42A27DB-BD31-4B8C-83A1-F6EECF244321}">
                <p14:modId xmlns:p14="http://schemas.microsoft.com/office/powerpoint/2010/main" val="3424508820"/>
              </p:ext>
            </p:extLst>
          </p:nvPr>
        </p:nvGraphicFramePr>
        <p:xfrm>
          <a:off x="749300" y="4706184"/>
          <a:ext cx="1822450" cy="805714"/>
        </p:xfrm>
        <a:graphic>
          <a:graphicData uri="http://schemas.openxmlformats.org/presentationml/2006/ole">
            <mc:AlternateContent xmlns:mc="http://schemas.openxmlformats.org/markup-compatibility/2006">
              <mc:Choice xmlns:v="urn:schemas-microsoft-com:vml" Requires="v">
                <p:oleObj spid="_x0000_s71697" name="Уравнение" r:id="rId5" imgW="1955800" imgH="863600" progId="Equation.3">
                  <p:embed/>
                </p:oleObj>
              </mc:Choice>
              <mc:Fallback>
                <p:oleObj name="Уравнение" r:id="rId5" imgW="1955800" imgH="863600" progId="Equation.3">
                  <p:embed/>
                  <p:pic>
                    <p:nvPicPr>
                      <p:cNvPr id="0" name="Object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49300" y="4706184"/>
                        <a:ext cx="1822450" cy="805714"/>
                      </a:xfrm>
                      <a:prstGeom prst="rect">
                        <a:avLst/>
                      </a:prstGeom>
                      <a:noFill/>
                    </p:spPr>
                  </p:pic>
                </p:oleObj>
              </mc:Fallback>
            </mc:AlternateContent>
          </a:graphicData>
        </a:graphic>
      </p:graphicFrame>
      <p:graphicFrame>
        <p:nvGraphicFramePr>
          <p:cNvPr id="6" name="Объект 5"/>
          <p:cNvGraphicFramePr>
            <a:graphicFrameLocks noChangeAspect="1"/>
          </p:cNvGraphicFramePr>
          <p:nvPr>
            <p:extLst>
              <p:ext uri="{D42A27DB-BD31-4B8C-83A1-F6EECF244321}">
                <p14:modId xmlns:p14="http://schemas.microsoft.com/office/powerpoint/2010/main" val="3468112942"/>
              </p:ext>
            </p:extLst>
          </p:nvPr>
        </p:nvGraphicFramePr>
        <p:xfrm>
          <a:off x="749300" y="4142998"/>
          <a:ext cx="1729318" cy="477838"/>
        </p:xfrm>
        <a:graphic>
          <a:graphicData uri="http://schemas.openxmlformats.org/presentationml/2006/ole">
            <mc:AlternateContent xmlns:mc="http://schemas.openxmlformats.org/markup-compatibility/2006">
              <mc:Choice xmlns:v="urn:schemas-microsoft-com:vml" Requires="v">
                <p:oleObj spid="_x0000_s71698" name="Уравнение" r:id="rId7" imgW="964781" imgH="266584" progId="Equation.3">
                  <p:embed/>
                </p:oleObj>
              </mc:Choice>
              <mc:Fallback>
                <p:oleObj name="Уравнение" r:id="rId7" imgW="964781" imgH="266584" progId="Equation.3">
                  <p:embed/>
                  <p:pic>
                    <p:nvPicPr>
                      <p:cNvPr id="0" name="Object 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49300" y="4142998"/>
                        <a:ext cx="1729318" cy="477838"/>
                      </a:xfrm>
                      <a:prstGeom prst="rect">
                        <a:avLst/>
                      </a:prstGeom>
                      <a:noFill/>
                    </p:spPr>
                  </p:pic>
                </p:oleObj>
              </mc:Fallback>
            </mc:AlternateContent>
          </a:graphicData>
        </a:graphic>
      </p:graphicFrame>
      <p:sp>
        <p:nvSpPr>
          <p:cNvPr id="7" name="Прямоугольник 6"/>
          <p:cNvSpPr/>
          <p:nvPr/>
        </p:nvSpPr>
        <p:spPr>
          <a:xfrm>
            <a:off x="380999" y="104776"/>
            <a:ext cx="11077575" cy="892552"/>
          </a:xfrm>
          <a:prstGeom prst="rect">
            <a:avLst/>
          </a:prstGeom>
        </p:spPr>
        <p:txBody>
          <a:bodyPr wrap="square">
            <a:spAutoFit/>
          </a:bodyPr>
          <a:lstStyle/>
          <a:p>
            <a:pPr algn="ctr"/>
            <a:r>
              <a:rPr lang="ru-RU" sz="2600" dirty="0" smtClean="0">
                <a:ea typeface="Times New Roman" panose="02020603050405020304" pitchFamily="18" charset="0"/>
              </a:rPr>
              <a:t>1 - JADVAL. PAXTA TERISH MASHINASI UNUMDORLIGINING BESH XAFTA ISHLATISH MOBAYNIDAGI QAYD ETILGAN QIYMATLARI</a:t>
            </a:r>
            <a:endParaRPr lang="ru-RU" sz="2600" dirty="0"/>
          </a:p>
        </p:txBody>
      </p:sp>
    </p:spTree>
    <p:extLst>
      <p:ext uri="{BB962C8B-B14F-4D97-AF65-F5344CB8AC3E}">
        <p14:creationId xmlns:p14="http://schemas.microsoft.com/office/powerpoint/2010/main" val="14141604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504825" y="217379"/>
            <a:ext cx="11125200" cy="5293757"/>
          </a:xfrm>
          <a:prstGeom prst="rect">
            <a:avLst/>
          </a:prstGeom>
        </p:spPr>
        <p:txBody>
          <a:bodyPr wrap="square">
            <a:spAutoFit/>
          </a:bodyPr>
          <a:lstStyle/>
          <a:p>
            <a:pPr indent="342900" algn="just"/>
            <a:r>
              <a:rPr lang="en-US" sz="2600" dirty="0" smtClean="0">
                <a:ea typeface="Times New Roman" panose="02020603050405020304" pitchFamily="18" charset="0"/>
                <a:cs typeface="Times New Roman" panose="02020603050405020304" pitchFamily="18" charset="0"/>
              </a:rPr>
              <a:t>ESLATMA. JADVALDA KELTIRILGAN UNUMDORLIK QIYMATLARI SHARTLI BIRLIKLARDA BERILGAN.</a:t>
            </a:r>
            <a:endParaRPr lang="ru-RU" sz="2600" dirty="0" smtClean="0">
              <a:ea typeface="Times New Roman" panose="02020603050405020304" pitchFamily="18" charset="0"/>
              <a:cs typeface="Times New Roman" panose="02020603050405020304" pitchFamily="18" charset="0"/>
            </a:endParaRPr>
          </a:p>
          <a:p>
            <a:pPr indent="342900" algn="just"/>
            <a:r>
              <a:rPr lang="en-US" sz="2600" dirty="0" smtClean="0">
                <a:ea typeface="Times New Roman" panose="02020603050405020304" pitchFamily="18" charset="0"/>
                <a:cs typeface="Times New Roman" panose="02020603050405020304" pitchFamily="18" charset="0"/>
              </a:rPr>
              <a:t>KO’RSATILGAN JADVALDAGI MA’LUMOTLAR ASOSIDA KESIMLARNING HAR BIRI UCHUN TANLANMA MATEMATIK KUTILMA, DISPERSIYA, O’RTACHA KVADRATIK CHETLANISH VA KORRELYATSIYAVIY FUNKTSIYALAR TOPILADI. BULAR O’RGANILAYOTGAN TASODIFIY JARAYONNING TAVSIFLARI BO’LIB XIZMAT QILADI.</a:t>
            </a:r>
            <a:endParaRPr lang="ru-RU" sz="2600" dirty="0" smtClean="0">
              <a:ea typeface="Times New Roman" panose="02020603050405020304" pitchFamily="18" charset="0"/>
              <a:cs typeface="Times New Roman" panose="02020603050405020304" pitchFamily="18" charset="0"/>
            </a:endParaRPr>
          </a:p>
          <a:p>
            <a:pPr algn="just"/>
            <a:r>
              <a:rPr lang="en-US" sz="2600" u="sng" dirty="0" smtClean="0">
                <a:ea typeface="Times New Roman" panose="02020603050405020304" pitchFamily="18" charset="0"/>
              </a:rPr>
              <a:t>MISOL.</a:t>
            </a:r>
            <a:r>
              <a:rPr lang="en-US" sz="2600" dirty="0" smtClean="0">
                <a:ea typeface="Times New Roman" panose="02020603050405020304" pitchFamily="18" charset="0"/>
              </a:rPr>
              <a:t> OLTITA BIR XIL PAXTA TERISH MASHINASINING ISHLASHI TEKSHIRILMOQDA. BESH XAFTA MOBAYNIDA O’TKAZILGAN STATISTIK KUZATUVLARDA XAR BIR PAXTA TERISH MASHINASINING XAR BIR XAFTA MOBAYNIDAGI UNUMDORLIGI YOZIB OLINDI. BU BILAN BESHTA KESIM UCHUN OLTITA AMALGA OSHISH QAYD ETILDI (1-JADVAL). O`RGANILAYOTGAN JARAYONNING SONLI TAVSIFLARINI TOPISH TALAB ETILADI .</a:t>
            </a:r>
          </a:p>
          <a:p>
            <a:pPr indent="447675" algn="just"/>
            <a:r>
              <a:rPr lang="en-US" sz="2600" dirty="0" smtClean="0"/>
              <a:t>1-JADVAL MA’LUMOTLARI ASOSIDA O’RGANILAYOTGAN JARAYONNING AMALGA OSHISH GRAFIGI QURILGAN (5-RASM)</a:t>
            </a:r>
            <a:endParaRPr lang="ru-RU" sz="2600" dirty="0"/>
          </a:p>
        </p:txBody>
      </p:sp>
    </p:spTree>
    <p:extLst>
      <p:ext uri="{BB962C8B-B14F-4D97-AF65-F5344CB8AC3E}">
        <p14:creationId xmlns:p14="http://schemas.microsoft.com/office/powerpoint/2010/main" val="32037879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1200949539"/>
              </p:ext>
            </p:extLst>
          </p:nvPr>
        </p:nvGraphicFramePr>
        <p:xfrm>
          <a:off x="1562099" y="-85726"/>
          <a:ext cx="7534275" cy="5327689"/>
        </p:xfrm>
        <a:graphic>
          <a:graphicData uri="http://schemas.openxmlformats.org/presentationml/2006/ole">
            <mc:AlternateContent xmlns:mc="http://schemas.openxmlformats.org/markup-compatibility/2006">
              <mc:Choice xmlns:v="urn:schemas-microsoft-com:vml" Requires="v">
                <p:oleObj spid="_x0000_s72710" name="Picture" r:id="rId3" imgW="3867150" imgH="2724150" progId="Word.Picture.8">
                  <p:embed/>
                </p:oleObj>
              </mc:Choice>
              <mc:Fallback>
                <p:oleObj name="Picture" r:id="rId3" imgW="3867150" imgH="2724150" progId="Word.Picture.8">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62099" y="-85726"/>
                        <a:ext cx="7534275" cy="5327689"/>
                      </a:xfrm>
                      <a:prstGeom prst="rect">
                        <a:avLst/>
                      </a:prstGeom>
                      <a:noFill/>
                    </p:spPr>
                  </p:pic>
                </p:oleObj>
              </mc:Fallback>
            </mc:AlternateContent>
          </a:graphicData>
        </a:graphic>
      </p:graphicFrame>
      <p:sp>
        <p:nvSpPr>
          <p:cNvPr id="5" name="Прямоугольник 4"/>
          <p:cNvSpPr/>
          <p:nvPr/>
        </p:nvSpPr>
        <p:spPr>
          <a:xfrm>
            <a:off x="2703811" y="5137188"/>
            <a:ext cx="5895525" cy="523220"/>
          </a:xfrm>
          <a:prstGeom prst="rect">
            <a:avLst/>
          </a:prstGeom>
        </p:spPr>
        <p:txBody>
          <a:bodyPr wrap="none">
            <a:spAutoFit/>
          </a:bodyPr>
          <a:lstStyle/>
          <a:p>
            <a:r>
              <a:rPr lang="en-US" sz="2800" dirty="0" smtClean="0">
                <a:ea typeface="Times New Roman" panose="02020603050405020304" pitchFamily="18" charset="0"/>
              </a:rPr>
              <a:t>5 - RASM. JARAYONNING AMALGA OSHISHI</a:t>
            </a:r>
            <a:endParaRPr lang="ru-RU" sz="2800" dirty="0"/>
          </a:p>
        </p:txBody>
      </p:sp>
    </p:spTree>
    <p:extLst>
      <p:ext uri="{BB962C8B-B14F-4D97-AF65-F5344CB8AC3E}">
        <p14:creationId xmlns:p14="http://schemas.microsoft.com/office/powerpoint/2010/main" val="365305305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714374" y="521809"/>
            <a:ext cx="10668000" cy="954107"/>
          </a:xfrm>
          <a:prstGeom prst="rect">
            <a:avLst/>
          </a:prstGeom>
        </p:spPr>
        <p:txBody>
          <a:bodyPr wrap="square">
            <a:spAutoFit/>
          </a:bodyPr>
          <a:lstStyle/>
          <a:p>
            <a:pPr indent="342900" algn="just">
              <a:spcAft>
                <a:spcPts val="0"/>
              </a:spcAft>
            </a:pPr>
            <a:r>
              <a:rPr lang="en-US" sz="2800" u="sng" dirty="0" smtClean="0">
                <a:ea typeface="Times New Roman" panose="02020603050405020304" pitchFamily="18" charset="0"/>
                <a:cs typeface="Times New Roman" panose="02020603050405020304" pitchFamily="18" charset="0"/>
              </a:rPr>
              <a:t>YECHISH.</a:t>
            </a:r>
            <a:r>
              <a:rPr lang="en-US" sz="2800" dirty="0" smtClean="0">
                <a:ea typeface="Times New Roman" panose="02020603050405020304" pitchFamily="18" charset="0"/>
                <a:cs typeface="Times New Roman" panose="02020603050405020304" pitchFamily="18" charset="0"/>
              </a:rPr>
              <a:t> 1. O`RGANILAYOTGAN TASODIFIY JARAYON KESIMLARINING HAR BIRI UCHUN TANLANMA MATEMATIK KUTILMANI HISOBLAYMIZ. </a:t>
            </a:r>
            <a:endParaRPr lang="ru-RU" sz="2800" dirty="0">
              <a:effectLst/>
              <a:ea typeface="Times New Roman" panose="02020603050405020304" pitchFamily="18" charset="0"/>
              <a:cs typeface="Times New Roman" panose="02020603050405020304" pitchFamily="18" charset="0"/>
            </a:endParaRPr>
          </a:p>
        </p:txBody>
      </p:sp>
      <p:sp>
        <p:nvSpPr>
          <p:cNvPr id="4" name="Прямоугольник 3"/>
          <p:cNvSpPr/>
          <p:nvPr/>
        </p:nvSpPr>
        <p:spPr>
          <a:xfrm>
            <a:off x="761999" y="3240986"/>
            <a:ext cx="10572749" cy="1815882"/>
          </a:xfrm>
          <a:prstGeom prst="rect">
            <a:avLst/>
          </a:prstGeom>
        </p:spPr>
        <p:txBody>
          <a:bodyPr wrap="square">
            <a:spAutoFit/>
          </a:bodyPr>
          <a:lstStyle/>
          <a:p>
            <a:pPr indent="342900" algn="just">
              <a:spcAft>
                <a:spcPts val="0"/>
              </a:spcAft>
            </a:pPr>
            <a:r>
              <a:rPr lang="en-US" sz="2800" dirty="0" smtClean="0">
                <a:ea typeface="Times New Roman" panose="02020603050405020304" pitchFamily="18" charset="0"/>
                <a:cs typeface="Times New Roman" panose="02020603050405020304" pitchFamily="18" charset="0"/>
              </a:rPr>
              <a:t>QOLGAN HAMMA KESIMLAR UCHUN SHUNGA O’XSHASH HISOBLANADI. OLINGAN NATIJALARNI 14-JADVALNING 7-QATORIGA YOZAMIZ VA SHU MA’LUMOTLAR ASOSIDA MATEMATIK KUTILMANING KESIMLAR BO’YICHA O’ZGARISH GRAFIGINI QURAMIZ (18-RASM).</a:t>
            </a:r>
            <a:endParaRPr lang="ru-RU" sz="2800" dirty="0">
              <a:effectLst/>
              <a:ea typeface="Times New Roman" panose="02020603050405020304" pitchFamily="18" charset="0"/>
              <a:cs typeface="Times New Roman" panose="02020603050405020304" pitchFamily="18" charset="0"/>
            </a:endParaRPr>
          </a:p>
        </p:txBody>
      </p:sp>
      <p:sp>
        <p:nvSpPr>
          <p:cNvPr id="5"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4245577138"/>
              </p:ext>
            </p:extLst>
          </p:nvPr>
        </p:nvGraphicFramePr>
        <p:xfrm>
          <a:off x="2138363" y="1475916"/>
          <a:ext cx="6615766" cy="1553033"/>
        </p:xfrm>
        <a:graphic>
          <a:graphicData uri="http://schemas.openxmlformats.org/presentationml/2006/ole">
            <mc:AlternateContent xmlns:mc="http://schemas.openxmlformats.org/markup-compatibility/2006">
              <mc:Choice xmlns:v="urn:schemas-microsoft-com:vml" Requires="v">
                <p:oleObj spid="_x0000_s73734" name="Уравнение" r:id="rId3" imgW="2603160" imgH="609480" progId="Equation.3">
                  <p:embed/>
                </p:oleObj>
              </mc:Choice>
              <mc:Fallback>
                <p:oleObj name="Уравнение" r:id="rId3" imgW="2603160" imgH="609480" progId="Equation.3">
                  <p:embed/>
                  <p:pic>
                    <p:nvPicPr>
                      <p:cNvPr id="0" name="Object 1"/>
                      <p:cNvPicPr>
                        <a:picLocks noChangeAspect="1" noChangeArrowheads="1"/>
                      </p:cNvPicPr>
                      <p:nvPr/>
                    </p:nvPicPr>
                    <p:blipFill>
                      <a:blip r:embed="rId4"/>
                      <a:srcRect/>
                      <a:stretch>
                        <a:fillRect/>
                      </a:stretch>
                    </p:blipFill>
                    <p:spPr bwMode="auto">
                      <a:xfrm>
                        <a:off x="2138363" y="1475916"/>
                        <a:ext cx="6615766" cy="1553033"/>
                      </a:xfrm>
                      <a:prstGeom prst="rect">
                        <a:avLst/>
                      </a:prstGeom>
                      <a:noFill/>
                    </p:spPr>
                  </p:pic>
                </p:oleObj>
              </mc:Fallback>
            </mc:AlternateContent>
          </a:graphicData>
        </a:graphic>
      </p:graphicFrame>
    </p:spTree>
    <p:extLst>
      <p:ext uri="{BB962C8B-B14F-4D97-AF65-F5344CB8AC3E}">
        <p14:creationId xmlns:p14="http://schemas.microsoft.com/office/powerpoint/2010/main" val="264223662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4045577912"/>
              </p:ext>
            </p:extLst>
          </p:nvPr>
        </p:nvGraphicFramePr>
        <p:xfrm>
          <a:off x="1657349" y="0"/>
          <a:ext cx="8143876" cy="5016716"/>
        </p:xfrm>
        <a:graphic>
          <a:graphicData uri="http://schemas.openxmlformats.org/presentationml/2006/ole">
            <mc:AlternateContent xmlns:mc="http://schemas.openxmlformats.org/markup-compatibility/2006">
              <mc:Choice xmlns:v="urn:schemas-microsoft-com:vml" Requires="v">
                <p:oleObj spid="_x0000_s74759" name="Picture" r:id="rId3" imgW="3248025" imgH="2000250" progId="Word.Picture.8">
                  <p:embed/>
                </p:oleObj>
              </mc:Choice>
              <mc:Fallback>
                <p:oleObj name="Picture" r:id="rId3" imgW="3248025" imgH="2000250" progId="Word.Picture.8">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57349" y="0"/>
                        <a:ext cx="8143876" cy="5016716"/>
                      </a:xfrm>
                      <a:prstGeom prst="rect">
                        <a:avLst/>
                      </a:prstGeom>
                      <a:noFill/>
                    </p:spPr>
                  </p:pic>
                </p:oleObj>
              </mc:Fallback>
            </mc:AlternateContent>
          </a:graphicData>
        </a:graphic>
      </p:graphicFrame>
      <p:sp>
        <p:nvSpPr>
          <p:cNvPr id="5" name="Прямоугольник 4"/>
          <p:cNvSpPr/>
          <p:nvPr/>
        </p:nvSpPr>
        <p:spPr>
          <a:xfrm>
            <a:off x="765042" y="5080432"/>
            <a:ext cx="10658475" cy="523220"/>
          </a:xfrm>
          <a:prstGeom prst="rect">
            <a:avLst/>
          </a:prstGeom>
        </p:spPr>
        <p:txBody>
          <a:bodyPr wrap="square">
            <a:spAutoFit/>
          </a:bodyPr>
          <a:lstStyle/>
          <a:p>
            <a:r>
              <a:rPr lang="en-US" sz="2800" dirty="0"/>
              <a:t>6-rasm. </a:t>
            </a:r>
            <a:r>
              <a:rPr lang="en-US" sz="2800" dirty="0" err="1"/>
              <a:t>Tasodifiy</a:t>
            </a:r>
            <a:r>
              <a:rPr lang="en-US" sz="2800" dirty="0"/>
              <a:t> </a:t>
            </a:r>
            <a:r>
              <a:rPr lang="en-US" sz="2800" dirty="0" err="1"/>
              <a:t>jarayonning</a:t>
            </a:r>
            <a:r>
              <a:rPr lang="en-US" sz="2800" dirty="0"/>
              <a:t> </a:t>
            </a:r>
            <a:r>
              <a:rPr lang="en-US" sz="2800" dirty="0" err="1"/>
              <a:t>kesimlar</a:t>
            </a:r>
            <a:r>
              <a:rPr lang="en-US" sz="2800" dirty="0"/>
              <a:t> </a:t>
            </a:r>
            <a:r>
              <a:rPr lang="en-US" sz="2800" dirty="0" err="1"/>
              <a:t>bo’yicha</a:t>
            </a:r>
            <a:r>
              <a:rPr lang="en-US" sz="2800" dirty="0"/>
              <a:t> </a:t>
            </a:r>
            <a:r>
              <a:rPr lang="en-US" sz="2800" dirty="0" err="1"/>
              <a:t>matematik</a:t>
            </a:r>
            <a:r>
              <a:rPr lang="en-US" sz="2800" dirty="0"/>
              <a:t> </a:t>
            </a:r>
            <a:r>
              <a:rPr lang="en-US" sz="2800" dirty="0" err="1"/>
              <a:t>kutilmalari</a:t>
            </a:r>
            <a:endParaRPr lang="ru-RU" sz="2800" dirty="0"/>
          </a:p>
        </p:txBody>
      </p:sp>
    </p:spTree>
    <p:extLst>
      <p:ext uri="{BB962C8B-B14F-4D97-AF65-F5344CB8AC3E}">
        <p14:creationId xmlns:p14="http://schemas.microsoft.com/office/powerpoint/2010/main" val="40776906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714375" y="372160"/>
            <a:ext cx="10706100" cy="954107"/>
          </a:xfrm>
          <a:prstGeom prst="rect">
            <a:avLst/>
          </a:prstGeom>
        </p:spPr>
        <p:txBody>
          <a:bodyPr wrap="square">
            <a:spAutoFit/>
          </a:bodyPr>
          <a:lstStyle/>
          <a:p>
            <a:r>
              <a:rPr lang="en-US" sz="2800" dirty="0" smtClean="0"/>
              <a:t>2. DISPERSIYANING ARALASHMAGAN TANLANMA QIYMATLARINI KESIMLAR BO’YICHA HISOBLAYMIZ.</a:t>
            </a:r>
            <a:endParaRPr lang="ru-RU" sz="2800" dirty="0"/>
          </a:p>
        </p:txBody>
      </p:sp>
      <p:sp>
        <p:nvSpPr>
          <p:cNvPr id="4" name="Прямоугольник 3"/>
          <p:cNvSpPr/>
          <p:nvPr/>
        </p:nvSpPr>
        <p:spPr>
          <a:xfrm>
            <a:off x="714375" y="4205585"/>
            <a:ext cx="10344150" cy="1384995"/>
          </a:xfrm>
          <a:prstGeom prst="rect">
            <a:avLst/>
          </a:prstGeom>
        </p:spPr>
        <p:txBody>
          <a:bodyPr wrap="square">
            <a:spAutoFit/>
          </a:bodyPr>
          <a:lstStyle/>
          <a:p>
            <a:pPr algn="just"/>
            <a:r>
              <a:rPr lang="en-US" sz="2800" dirty="0" smtClean="0"/>
              <a:t>QOLGAN HAMMA KESIMLAR UCHUN SHUNGA O’XSHASH HISOBLANADI. OLINGAN NATIJALARNI 1-JADVALNING 8-QATORIGA YOZAMIZ. JADVALNING 9-QATORIDA O’RTACHA KVADRAT CHETLANISHLAR JOYLASHTIRILGAN.</a:t>
            </a:r>
            <a:endParaRPr lang="ru-RU" sz="2800" dirty="0"/>
          </a:p>
        </p:txBody>
      </p:sp>
      <p:sp>
        <p:nvSpPr>
          <p:cNvPr id="5"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2553728397"/>
              </p:ext>
            </p:extLst>
          </p:nvPr>
        </p:nvGraphicFramePr>
        <p:xfrm>
          <a:off x="2190750" y="1318229"/>
          <a:ext cx="5803440" cy="2887355"/>
        </p:xfrm>
        <a:graphic>
          <a:graphicData uri="http://schemas.openxmlformats.org/presentationml/2006/ole">
            <mc:AlternateContent xmlns:mc="http://schemas.openxmlformats.org/markup-compatibility/2006">
              <mc:Choice xmlns:v="urn:schemas-microsoft-com:vml" Requires="v">
                <p:oleObj spid="_x0000_s78853" name="Уравнение" r:id="rId3" imgW="2755900" imgH="1371600" progId="Equation.3">
                  <p:embed/>
                </p:oleObj>
              </mc:Choice>
              <mc:Fallback>
                <p:oleObj name="Уравнение" r:id="rId3" imgW="2755900" imgH="13716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90750" y="1318229"/>
                        <a:ext cx="5803440" cy="2887355"/>
                      </a:xfrm>
                      <a:prstGeom prst="rect">
                        <a:avLst/>
                      </a:prstGeom>
                      <a:noFill/>
                    </p:spPr>
                  </p:pic>
                </p:oleObj>
              </mc:Fallback>
            </mc:AlternateContent>
          </a:graphicData>
        </a:graphic>
      </p:graphicFrame>
    </p:spTree>
    <p:extLst>
      <p:ext uri="{BB962C8B-B14F-4D97-AF65-F5344CB8AC3E}">
        <p14:creationId xmlns:p14="http://schemas.microsoft.com/office/powerpoint/2010/main" val="297745026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1009650" y="591235"/>
            <a:ext cx="10115550" cy="954107"/>
          </a:xfrm>
          <a:prstGeom prst="rect">
            <a:avLst/>
          </a:prstGeom>
        </p:spPr>
        <p:txBody>
          <a:bodyPr wrap="square">
            <a:spAutoFit/>
          </a:bodyPr>
          <a:lstStyle/>
          <a:p>
            <a:pPr algn="just"/>
            <a:r>
              <a:rPr lang="en-US" sz="2800" dirty="0" smtClean="0"/>
              <a:t>3. KO’RILAYOTGAN TASODIFIY JARAYONNING KORRELYATSIYAVIY FUNKTSIYALARINI TOPAMIZ.</a:t>
            </a:r>
            <a:endParaRPr lang="ru-RU" sz="2800" dirty="0"/>
          </a:p>
        </p:txBody>
      </p:sp>
      <p:sp>
        <p:nvSpPr>
          <p:cNvPr id="4" name="Прямоугольник 3"/>
          <p:cNvSpPr/>
          <p:nvPr/>
        </p:nvSpPr>
        <p:spPr>
          <a:xfrm>
            <a:off x="1009650" y="4439335"/>
            <a:ext cx="10182225" cy="954107"/>
          </a:xfrm>
          <a:prstGeom prst="rect">
            <a:avLst/>
          </a:prstGeom>
        </p:spPr>
        <p:txBody>
          <a:bodyPr wrap="square">
            <a:spAutoFit/>
          </a:bodyPr>
          <a:lstStyle/>
          <a:p>
            <a:pPr algn="just"/>
            <a:r>
              <a:rPr lang="en-US" sz="2800" dirty="0" smtClean="0"/>
              <a:t>QOLGAN KORRELYATSIYAVIY FUNKTSIYALAR HAM SHUNGA O’XSHASH HISOBLANADI. OLINGAN NATIJALARNI 2- JADVALGA YOZAMIZ.</a:t>
            </a:r>
            <a:endParaRPr lang="ru-RU" sz="2800" dirty="0"/>
          </a:p>
        </p:txBody>
      </p:sp>
      <p:sp>
        <p:nvSpPr>
          <p:cNvPr id="5"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3712910383"/>
              </p:ext>
            </p:extLst>
          </p:nvPr>
        </p:nvGraphicFramePr>
        <p:xfrm>
          <a:off x="1323975" y="1514275"/>
          <a:ext cx="9252738" cy="2925059"/>
        </p:xfrm>
        <a:graphic>
          <a:graphicData uri="http://schemas.openxmlformats.org/presentationml/2006/ole">
            <mc:AlternateContent xmlns:mc="http://schemas.openxmlformats.org/markup-compatibility/2006">
              <mc:Choice xmlns:v="urn:schemas-microsoft-com:vml" Requires="v">
                <p:oleObj spid="_x0000_s79877" name="Уравнение" r:id="rId3" imgW="4178300" imgH="1320800" progId="Equation.3">
                  <p:embed/>
                </p:oleObj>
              </mc:Choice>
              <mc:Fallback>
                <p:oleObj name="Уравнение" r:id="rId3" imgW="4178300" imgH="13208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23975" y="1514275"/>
                        <a:ext cx="9252738" cy="2925059"/>
                      </a:xfrm>
                      <a:prstGeom prst="rect">
                        <a:avLst/>
                      </a:prstGeom>
                      <a:noFill/>
                    </p:spPr>
                  </p:pic>
                </p:oleObj>
              </mc:Fallback>
            </mc:AlternateContent>
          </a:graphicData>
        </a:graphic>
      </p:graphicFrame>
    </p:spTree>
    <p:extLst>
      <p:ext uri="{BB962C8B-B14F-4D97-AF65-F5344CB8AC3E}">
        <p14:creationId xmlns:p14="http://schemas.microsoft.com/office/powerpoint/2010/main" val="185935618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561975" y="383143"/>
            <a:ext cx="10325100" cy="954107"/>
          </a:xfrm>
          <a:prstGeom prst="rect">
            <a:avLst/>
          </a:prstGeom>
        </p:spPr>
        <p:txBody>
          <a:bodyPr wrap="square">
            <a:spAutoFit/>
          </a:bodyPr>
          <a:lstStyle/>
          <a:p>
            <a:pPr indent="342900" algn="ctr">
              <a:spcAft>
                <a:spcPts val="0"/>
              </a:spcAft>
            </a:pPr>
            <a:r>
              <a:rPr lang="en-US" sz="2800" dirty="0" smtClean="0">
                <a:ea typeface="Times New Roman" panose="02020603050405020304" pitchFamily="18" charset="0"/>
                <a:cs typeface="Times New Roman" panose="02020603050405020304" pitchFamily="18" charset="0"/>
              </a:rPr>
              <a:t>2-JADVAL. KO’RILAYOTGAN TASODIFIY JARAYONNING K</a:t>
            </a:r>
            <a:r>
              <a:rPr lang="en-US" sz="2800" baseline="-25000" dirty="0" smtClean="0">
                <a:ea typeface="Times New Roman" panose="02020603050405020304" pitchFamily="18" charset="0"/>
                <a:cs typeface="Times New Roman" panose="02020603050405020304" pitchFamily="18" charset="0"/>
              </a:rPr>
              <a:t>X</a:t>
            </a:r>
            <a:r>
              <a:rPr lang="en-US" sz="2800" dirty="0" smtClean="0">
                <a:ea typeface="Times New Roman" panose="02020603050405020304" pitchFamily="18" charset="0"/>
                <a:cs typeface="Times New Roman" panose="02020603050405020304" pitchFamily="18" charset="0"/>
              </a:rPr>
              <a:t>(T,T</a:t>
            </a:r>
            <a:r>
              <a:rPr lang="en-US" sz="2800" baseline="30000" dirty="0" smtClean="0">
                <a:ea typeface="Times New Roman" panose="02020603050405020304" pitchFamily="18" charset="0"/>
                <a:cs typeface="Times New Roman" panose="02020603050405020304" pitchFamily="18" charset="0"/>
              </a:rPr>
              <a:t>'</a:t>
            </a:r>
            <a:r>
              <a:rPr lang="en-US" sz="2800" dirty="0" smtClean="0">
                <a:ea typeface="Times New Roman" panose="02020603050405020304" pitchFamily="18" charset="0"/>
                <a:cs typeface="Times New Roman" panose="02020603050405020304" pitchFamily="18" charset="0"/>
              </a:rPr>
              <a:t>) KORRELYATSIYAVIY FUNKTSIYASI</a:t>
            </a:r>
            <a:endParaRPr lang="ru-RU" sz="2800" dirty="0">
              <a:effectLst/>
              <a:ea typeface="Times New Roman" panose="02020603050405020304" pitchFamily="18" charset="0"/>
              <a:cs typeface="Times New Roman" panose="02020603050405020304" pitchFamily="18" charset="0"/>
            </a:endParaRPr>
          </a:p>
        </p:txBody>
      </p:sp>
      <p:graphicFrame>
        <p:nvGraphicFramePr>
          <p:cNvPr id="4" name="Таблица 3"/>
          <p:cNvGraphicFramePr>
            <a:graphicFrameLocks noGrp="1"/>
          </p:cNvGraphicFramePr>
          <p:nvPr>
            <p:extLst>
              <p:ext uri="{D42A27DB-BD31-4B8C-83A1-F6EECF244321}">
                <p14:modId xmlns:p14="http://schemas.microsoft.com/office/powerpoint/2010/main" val="833101380"/>
              </p:ext>
            </p:extLst>
          </p:nvPr>
        </p:nvGraphicFramePr>
        <p:xfrm>
          <a:off x="742950" y="1337250"/>
          <a:ext cx="10396538" cy="2987040"/>
        </p:xfrm>
        <a:graphic>
          <a:graphicData uri="http://schemas.openxmlformats.org/drawingml/2006/table">
            <a:tbl>
              <a:tblPr/>
              <a:tblGrid>
                <a:gridCol w="2162480"/>
                <a:gridCol w="1530370"/>
                <a:gridCol w="1628098"/>
                <a:gridCol w="1675922"/>
                <a:gridCol w="1773649"/>
                <a:gridCol w="1626019"/>
              </a:tblGrid>
              <a:tr h="368300">
                <a:tc>
                  <a:txBody>
                    <a:bodyPr/>
                    <a:lstStyle/>
                    <a:p>
                      <a:pPr algn="ctr">
                        <a:lnSpc>
                          <a:spcPct val="100000"/>
                        </a:lnSpc>
                        <a:spcAft>
                          <a:spcPts val="0"/>
                        </a:spcAft>
                      </a:pPr>
                      <a:r>
                        <a:rPr lang="en-US" sz="2800" dirty="0" err="1">
                          <a:effectLst/>
                          <a:latin typeface="+mn-lt"/>
                          <a:ea typeface="Times New Roman" panose="02020603050405020304" pitchFamily="18" charset="0"/>
                          <a:cs typeface="Times New Roman" panose="02020603050405020304" pitchFamily="18" charset="0"/>
                        </a:rPr>
                        <a:t>Kesim</a:t>
                      </a:r>
                      <a:r>
                        <a:rPr lang="en-US" sz="2800" dirty="0">
                          <a:effectLst/>
                          <a:latin typeface="+mn-lt"/>
                          <a:ea typeface="Times New Roman" panose="02020603050405020304" pitchFamily="18" charset="0"/>
                          <a:cs typeface="Times New Roman" panose="02020603050405020304" pitchFamily="18" charset="0"/>
                        </a:rPr>
                        <a:t> </a:t>
                      </a:r>
                      <a:r>
                        <a:rPr lang="en-US" sz="2800" dirty="0" err="1">
                          <a:effectLst/>
                          <a:latin typeface="+mn-lt"/>
                          <a:ea typeface="Times New Roman" panose="02020603050405020304" pitchFamily="18" charset="0"/>
                          <a:cs typeface="Times New Roman" panose="02020603050405020304" pitchFamily="18" charset="0"/>
                        </a:rPr>
                        <a:t>nomeri</a:t>
                      </a:r>
                      <a:endParaRPr lang="ru-RU" sz="28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1</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2</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3</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4</a:t>
                      </a:r>
                      <a:endParaRPr lang="ru-RU" sz="2800">
                        <a:effectLst/>
                        <a:latin typeface="+mn-lt"/>
                        <a:ea typeface="Times New Roman" panose="02020603050405020304" pitchFamily="18" charset="0"/>
                        <a:cs typeface="Times New Roman" panose="02020603050405020304" pitchFamily="18" charset="0"/>
                      </a:endParaRPr>
                    </a:p>
                    <a:p>
                      <a:pPr algn="ctr">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 </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5</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2400">
                <a:tc>
                  <a:txBody>
                    <a:bodyPr/>
                    <a:lstStyle/>
                    <a:p>
                      <a:pPr algn="ctr">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1</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1</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-1,974</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dirty="0">
                          <a:effectLst/>
                          <a:latin typeface="+mn-lt"/>
                          <a:ea typeface="Times New Roman" panose="02020603050405020304" pitchFamily="18" charset="0"/>
                          <a:cs typeface="Times New Roman" panose="02020603050405020304" pitchFamily="18" charset="0"/>
                        </a:rPr>
                        <a:t>-0,274</a:t>
                      </a:r>
                      <a:endParaRPr lang="ru-RU" sz="28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1,851</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1,251</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0">
                <a:tc>
                  <a:txBody>
                    <a:bodyPr/>
                    <a:lstStyle/>
                    <a:p>
                      <a:pPr algn="ctr">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2</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 </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3,14</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0,024</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-2,616</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-1,815</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0">
                <a:tc>
                  <a:txBody>
                    <a:bodyPr/>
                    <a:lstStyle/>
                    <a:p>
                      <a:pPr algn="ctr">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3</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 </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 </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4,674</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2,8</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-1,299</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0">
                <a:tc>
                  <a:txBody>
                    <a:bodyPr/>
                    <a:lstStyle/>
                    <a:p>
                      <a:pPr algn="ctr">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4</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 </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 </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 </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5,76</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-0,082</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1450">
                <a:tc>
                  <a:txBody>
                    <a:bodyPr/>
                    <a:lstStyle/>
                    <a:p>
                      <a:pPr algn="ctr">
                        <a:lnSpc>
                          <a:spcPct val="100000"/>
                        </a:lnSpc>
                        <a:spcAft>
                          <a:spcPts val="0"/>
                        </a:spcAft>
                      </a:pPr>
                      <a:r>
                        <a:rPr lang="en-US" sz="2800" dirty="0">
                          <a:effectLst/>
                          <a:latin typeface="+mn-lt"/>
                          <a:ea typeface="Times New Roman" panose="02020603050405020304" pitchFamily="18" charset="0"/>
                          <a:cs typeface="Times New Roman" panose="02020603050405020304" pitchFamily="18" charset="0"/>
                        </a:rPr>
                        <a:t>5</a:t>
                      </a:r>
                      <a:endParaRPr lang="ru-RU" sz="28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 </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 </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 </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 </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dirty="0">
                          <a:effectLst/>
                          <a:latin typeface="+mn-lt"/>
                          <a:ea typeface="Times New Roman" panose="02020603050405020304" pitchFamily="18" charset="0"/>
                          <a:cs typeface="Times New Roman" panose="02020603050405020304" pitchFamily="18" charset="0"/>
                        </a:rPr>
                        <a:t>6,27</a:t>
                      </a:r>
                      <a:endParaRPr lang="ru-RU" sz="2800" dirty="0">
                        <a:effectLst/>
                        <a:latin typeface="+mn-lt"/>
                        <a:ea typeface="Times New Roman" panose="02020603050405020304" pitchFamily="18" charset="0"/>
                        <a:cs typeface="Times New Roman" panose="02020603050405020304" pitchFamily="18" charset="0"/>
                      </a:endParaRPr>
                    </a:p>
                  </a:txBody>
                  <a:tcPr marL="68580" marR="68580"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bl>
          </a:graphicData>
        </a:graphic>
      </p:graphicFrame>
      <p:sp>
        <p:nvSpPr>
          <p:cNvPr id="5" name="Прямоугольник 4"/>
          <p:cNvSpPr/>
          <p:nvPr/>
        </p:nvSpPr>
        <p:spPr>
          <a:xfrm>
            <a:off x="752475" y="4529435"/>
            <a:ext cx="10534650" cy="954107"/>
          </a:xfrm>
          <a:prstGeom prst="rect">
            <a:avLst/>
          </a:prstGeom>
        </p:spPr>
        <p:txBody>
          <a:bodyPr wrap="square">
            <a:spAutoFit/>
          </a:bodyPr>
          <a:lstStyle/>
          <a:p>
            <a:r>
              <a:rPr lang="en-US" sz="2800" dirty="0" smtClean="0"/>
              <a:t>1- JADVAL MA’LUMOTLARI ASOSIDA ME’YORLANGAN KORRELYATSIYAVIY FUNKTSIYA QIYMATLARINI OLAMIZ (2-JADVAL).</a:t>
            </a:r>
            <a:endParaRPr lang="en-US" sz="2800" dirty="0"/>
          </a:p>
        </p:txBody>
      </p:sp>
    </p:spTree>
    <p:extLst>
      <p:ext uri="{BB962C8B-B14F-4D97-AF65-F5344CB8AC3E}">
        <p14:creationId xmlns:p14="http://schemas.microsoft.com/office/powerpoint/2010/main" val="358542412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514349" y="247561"/>
            <a:ext cx="10772775" cy="2677656"/>
          </a:xfrm>
          <a:prstGeom prst="rect">
            <a:avLst/>
          </a:prstGeom>
        </p:spPr>
        <p:txBody>
          <a:bodyPr wrap="square">
            <a:spAutoFit/>
          </a:bodyPr>
          <a:lstStyle/>
          <a:p>
            <a:pPr indent="447675" algn="just"/>
            <a:r>
              <a:rPr lang="en-US" sz="2800" dirty="0" smtClean="0"/>
              <a:t>MATEMATIK KUTILMALARNING O’ZGARISH GRAFIGIGA QARAB KO’RAMIZKI, QANDAYDIR O’RTACHAGA NISBATAN TEBRANISH KUZATILADI. BUNDA KO’RSATILGAN O’RTACHA DOIMIY (O’ZGARMAS) QIYMATINI SAQLAYDI. BUNDAY JARAYONLAR TAXMINAN STATSIONAR DEB ATALADI.</a:t>
            </a:r>
          </a:p>
          <a:p>
            <a:pPr indent="342900" algn="ctr">
              <a:spcAft>
                <a:spcPts val="0"/>
              </a:spcAft>
            </a:pPr>
            <a:r>
              <a:rPr lang="en-US" sz="2800" dirty="0">
                <a:ea typeface="Times New Roman" panose="02020603050405020304" pitchFamily="18" charset="0"/>
                <a:cs typeface="Times New Roman" panose="02020603050405020304" pitchFamily="18" charset="0"/>
              </a:rPr>
              <a:t>3-jadval. </a:t>
            </a:r>
            <a:r>
              <a:rPr lang="en-US" sz="2800" dirty="0" err="1">
                <a:ea typeface="Times New Roman" panose="02020603050405020304" pitchFamily="18" charset="0"/>
                <a:cs typeface="Times New Roman" panose="02020603050405020304" pitchFamily="18" charset="0"/>
              </a:rPr>
              <a:t>Ko’rilayotgan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misol</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uchun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r</a:t>
            </a:r>
            <a:r>
              <a:rPr lang="en-US" sz="2800" baseline="-25000" dirty="0" err="1">
                <a:ea typeface="Times New Roman" panose="02020603050405020304" pitchFamily="18" charset="0"/>
                <a:cs typeface="Times New Roman" panose="02020603050405020304" pitchFamily="18" charset="0"/>
              </a:rPr>
              <a:t>x</a:t>
            </a:r>
            <a:r>
              <a:rPr lang="en-US" sz="2800" dirty="0">
                <a:ea typeface="Times New Roman" panose="02020603050405020304" pitchFamily="18" charset="0"/>
                <a:cs typeface="Times New Roman" panose="02020603050405020304" pitchFamily="18" charset="0"/>
              </a:rPr>
              <a:t>(</a:t>
            </a:r>
            <a:r>
              <a:rPr lang="en-US" sz="2800" dirty="0" err="1">
                <a:ea typeface="Times New Roman" panose="02020603050405020304" pitchFamily="18" charset="0"/>
                <a:cs typeface="Times New Roman" panose="02020603050405020304" pitchFamily="18" charset="0"/>
              </a:rPr>
              <a:t>t,t</a:t>
            </a:r>
            <a:r>
              <a:rPr lang="en-US" sz="2800" baseline="30000" dirty="0">
                <a:ea typeface="Times New Roman" panose="02020603050405020304" pitchFamily="18" charset="0"/>
                <a:cs typeface="Times New Roman" panose="02020603050405020304" pitchFamily="18" charset="0"/>
              </a:rPr>
              <a:t>'</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me’yorlangan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korrelyatsiyaviy</a:t>
            </a:r>
            <a:r>
              <a:rPr lang="en-US" sz="2800" dirty="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funktsiya</a:t>
            </a:r>
            <a:endParaRPr lang="ru-RU" sz="2400" dirty="0">
              <a:ea typeface="Times New Roman" panose="02020603050405020304" pitchFamily="18" charset="0"/>
              <a:cs typeface="Times New Roman" panose="02020603050405020304" pitchFamily="18" charset="0"/>
            </a:endParaRPr>
          </a:p>
        </p:txBody>
      </p:sp>
      <p:graphicFrame>
        <p:nvGraphicFramePr>
          <p:cNvPr id="4" name="Таблица 3"/>
          <p:cNvGraphicFramePr>
            <a:graphicFrameLocks noGrp="1"/>
          </p:cNvGraphicFramePr>
          <p:nvPr>
            <p:extLst>
              <p:ext uri="{D42A27DB-BD31-4B8C-83A1-F6EECF244321}">
                <p14:modId xmlns:p14="http://schemas.microsoft.com/office/powerpoint/2010/main" val="3603436094"/>
              </p:ext>
            </p:extLst>
          </p:nvPr>
        </p:nvGraphicFramePr>
        <p:xfrm>
          <a:off x="666750" y="2925217"/>
          <a:ext cx="10396538" cy="2676525"/>
        </p:xfrm>
        <a:graphic>
          <a:graphicData uri="http://schemas.openxmlformats.org/drawingml/2006/table">
            <a:tbl>
              <a:tblPr/>
              <a:tblGrid>
                <a:gridCol w="2162480"/>
                <a:gridCol w="1530370"/>
                <a:gridCol w="1628098"/>
                <a:gridCol w="1675922"/>
                <a:gridCol w="1773649"/>
                <a:gridCol w="1626019"/>
              </a:tblGrid>
              <a:tr h="542925">
                <a:tc>
                  <a:txBody>
                    <a:bodyPr/>
                    <a:lstStyle/>
                    <a:p>
                      <a:pPr algn="ctr">
                        <a:lnSpc>
                          <a:spcPct val="100000"/>
                        </a:lnSpc>
                        <a:spcAft>
                          <a:spcPts val="0"/>
                        </a:spcAft>
                      </a:pPr>
                      <a:r>
                        <a:rPr lang="en-US" sz="2800" dirty="0" err="1">
                          <a:effectLst/>
                          <a:latin typeface="+mn-lt"/>
                          <a:ea typeface="Times New Roman" panose="02020603050405020304" pitchFamily="18" charset="0"/>
                          <a:cs typeface="Times New Roman" panose="02020603050405020304" pitchFamily="18" charset="0"/>
                        </a:rPr>
                        <a:t>Kesim</a:t>
                      </a:r>
                      <a:r>
                        <a:rPr lang="en-US" sz="2800" dirty="0">
                          <a:effectLst/>
                          <a:latin typeface="+mn-lt"/>
                          <a:ea typeface="Times New Roman" panose="02020603050405020304" pitchFamily="18" charset="0"/>
                          <a:cs typeface="Times New Roman" panose="02020603050405020304" pitchFamily="18" charset="0"/>
                        </a:rPr>
                        <a:t> </a:t>
                      </a:r>
                      <a:r>
                        <a:rPr lang="en-US" sz="2800" dirty="0" err="1">
                          <a:effectLst/>
                          <a:latin typeface="+mn-lt"/>
                          <a:ea typeface="Times New Roman" panose="02020603050405020304" pitchFamily="18" charset="0"/>
                          <a:cs typeface="Times New Roman" panose="02020603050405020304" pitchFamily="18" charset="0"/>
                        </a:rPr>
                        <a:t>nomeri</a:t>
                      </a:r>
                      <a:endParaRPr lang="ru-RU" sz="28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dirty="0">
                          <a:effectLst/>
                          <a:latin typeface="+mn-lt"/>
                          <a:ea typeface="Times New Roman" panose="02020603050405020304" pitchFamily="18" charset="0"/>
                          <a:cs typeface="Times New Roman" panose="02020603050405020304" pitchFamily="18" charset="0"/>
                        </a:rPr>
                        <a:t>1</a:t>
                      </a:r>
                      <a:endParaRPr lang="ru-RU" sz="28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2</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dirty="0">
                          <a:effectLst/>
                          <a:latin typeface="+mn-lt"/>
                          <a:ea typeface="Times New Roman" panose="02020603050405020304" pitchFamily="18" charset="0"/>
                          <a:cs typeface="Times New Roman" panose="02020603050405020304" pitchFamily="18" charset="0"/>
                        </a:rPr>
                        <a:t>3</a:t>
                      </a:r>
                      <a:endParaRPr lang="ru-RU" sz="28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dirty="0" smtClean="0">
                          <a:effectLst/>
                          <a:latin typeface="+mn-lt"/>
                          <a:ea typeface="Times New Roman" panose="02020603050405020304" pitchFamily="18" charset="0"/>
                          <a:cs typeface="Times New Roman" panose="02020603050405020304" pitchFamily="18" charset="0"/>
                        </a:rPr>
                        <a:t>4</a:t>
                      </a:r>
                      <a:r>
                        <a:rPr lang="en-US" sz="2800" dirty="0">
                          <a:effectLst/>
                          <a:latin typeface="+mn-lt"/>
                          <a:ea typeface="Times New Roman" panose="02020603050405020304" pitchFamily="18" charset="0"/>
                          <a:cs typeface="Times New Roman" panose="02020603050405020304" pitchFamily="18" charset="0"/>
                        </a:rPr>
                        <a:t> </a:t>
                      </a:r>
                      <a:endParaRPr lang="ru-RU" sz="28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5</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2400">
                <a:tc>
                  <a:txBody>
                    <a:bodyPr/>
                    <a:lstStyle/>
                    <a:p>
                      <a:pPr algn="ctr">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1</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dirty="0">
                          <a:effectLst/>
                          <a:latin typeface="+mn-lt"/>
                          <a:ea typeface="Times New Roman" panose="02020603050405020304" pitchFamily="18" charset="0"/>
                          <a:cs typeface="Times New Roman" panose="02020603050405020304" pitchFamily="18" charset="0"/>
                        </a:rPr>
                        <a:t>1</a:t>
                      </a:r>
                      <a:endParaRPr lang="ru-RU" sz="28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dirty="0">
                          <a:effectLst/>
                          <a:latin typeface="+mn-lt"/>
                          <a:ea typeface="Times New Roman" panose="02020603050405020304" pitchFamily="18" charset="0"/>
                          <a:cs typeface="Times New Roman" panose="02020603050405020304" pitchFamily="18" charset="0"/>
                        </a:rPr>
                        <a:t>-0,722</a:t>
                      </a:r>
                      <a:endParaRPr lang="ru-RU" sz="28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dirty="0">
                          <a:effectLst/>
                          <a:latin typeface="+mn-lt"/>
                          <a:ea typeface="Times New Roman" panose="02020603050405020304" pitchFamily="18" charset="0"/>
                          <a:cs typeface="Times New Roman" panose="02020603050405020304" pitchFamily="18" charset="0"/>
                        </a:rPr>
                        <a:t>-0,0823</a:t>
                      </a:r>
                      <a:endParaRPr lang="ru-RU" sz="28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dirty="0">
                          <a:effectLst/>
                          <a:latin typeface="+mn-lt"/>
                          <a:ea typeface="Times New Roman" panose="02020603050405020304" pitchFamily="18" charset="0"/>
                          <a:cs typeface="Times New Roman" panose="02020603050405020304" pitchFamily="18" charset="0"/>
                        </a:rPr>
                        <a:t>0,5</a:t>
                      </a:r>
                      <a:endParaRPr lang="ru-RU" sz="28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0,326</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0">
                <a:tc>
                  <a:txBody>
                    <a:bodyPr/>
                    <a:lstStyle/>
                    <a:p>
                      <a:pPr algn="ctr">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2</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dirty="0">
                          <a:effectLst/>
                          <a:latin typeface="+mn-lt"/>
                          <a:ea typeface="Times New Roman" panose="02020603050405020304" pitchFamily="18" charset="0"/>
                          <a:cs typeface="Times New Roman" panose="02020603050405020304" pitchFamily="18" charset="0"/>
                        </a:rPr>
                        <a:t> </a:t>
                      </a:r>
                      <a:endParaRPr lang="ru-RU" sz="28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1</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dirty="0">
                          <a:effectLst/>
                          <a:latin typeface="+mn-lt"/>
                          <a:ea typeface="Times New Roman" panose="02020603050405020304" pitchFamily="18" charset="0"/>
                          <a:cs typeface="Times New Roman" panose="02020603050405020304" pitchFamily="18" charset="0"/>
                        </a:rPr>
                        <a:t>0,0062</a:t>
                      </a:r>
                      <a:endParaRPr lang="ru-RU" sz="28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dirty="0">
                          <a:effectLst/>
                          <a:latin typeface="+mn-lt"/>
                          <a:ea typeface="Times New Roman" panose="02020603050405020304" pitchFamily="18" charset="0"/>
                          <a:cs typeface="Times New Roman" panose="02020603050405020304" pitchFamily="18" charset="0"/>
                        </a:rPr>
                        <a:t>-0,615</a:t>
                      </a:r>
                      <a:endParaRPr lang="ru-RU" sz="28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dirty="0">
                          <a:effectLst/>
                          <a:latin typeface="+mn-lt"/>
                          <a:ea typeface="Times New Roman" panose="02020603050405020304" pitchFamily="18" charset="0"/>
                          <a:cs typeface="Times New Roman" panose="02020603050405020304" pitchFamily="18" charset="0"/>
                        </a:rPr>
                        <a:t>-0,409</a:t>
                      </a:r>
                      <a:endParaRPr lang="ru-RU" sz="28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0">
                <a:tc>
                  <a:txBody>
                    <a:bodyPr/>
                    <a:lstStyle/>
                    <a:p>
                      <a:pPr algn="ctr">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3</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 </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 </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1</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0,35</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dirty="0">
                          <a:effectLst/>
                          <a:latin typeface="+mn-lt"/>
                          <a:ea typeface="Times New Roman" panose="02020603050405020304" pitchFamily="18" charset="0"/>
                          <a:cs typeface="Times New Roman" panose="02020603050405020304" pitchFamily="18" charset="0"/>
                        </a:rPr>
                        <a:t>-0,24</a:t>
                      </a:r>
                      <a:endParaRPr lang="ru-RU" sz="28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0">
                <a:tc>
                  <a:txBody>
                    <a:bodyPr/>
                    <a:lstStyle/>
                    <a:p>
                      <a:pPr algn="ctr">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4</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 </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 </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 </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1</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dirty="0">
                          <a:effectLst/>
                          <a:latin typeface="+mn-lt"/>
                          <a:ea typeface="Times New Roman" panose="02020603050405020304" pitchFamily="18" charset="0"/>
                          <a:cs typeface="Times New Roman" panose="02020603050405020304" pitchFamily="18" charset="0"/>
                        </a:rPr>
                        <a:t>-0,0136</a:t>
                      </a:r>
                      <a:endParaRPr lang="ru-RU" sz="28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1450">
                <a:tc>
                  <a:txBody>
                    <a:bodyPr/>
                    <a:lstStyle/>
                    <a:p>
                      <a:pPr algn="ctr">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5</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 </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 </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 </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 </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dirty="0">
                          <a:effectLst/>
                          <a:latin typeface="+mn-lt"/>
                          <a:ea typeface="Times New Roman" panose="02020603050405020304" pitchFamily="18" charset="0"/>
                          <a:cs typeface="Times New Roman" panose="02020603050405020304" pitchFamily="18" charset="0"/>
                        </a:rPr>
                        <a:t>1</a:t>
                      </a:r>
                      <a:endParaRPr lang="ru-RU" sz="2800" dirty="0">
                        <a:effectLst/>
                        <a:latin typeface="+mn-lt"/>
                        <a:ea typeface="Times New Roman" panose="02020603050405020304" pitchFamily="18" charset="0"/>
                        <a:cs typeface="Times New Roman" panose="02020603050405020304" pitchFamily="18" charset="0"/>
                      </a:endParaRPr>
                    </a:p>
                  </a:txBody>
                  <a:tcPr marL="68580" marR="68580"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45560364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609601" y="538490"/>
            <a:ext cx="10991850" cy="954107"/>
          </a:xfrm>
          <a:prstGeom prst="rect">
            <a:avLst/>
          </a:prstGeom>
        </p:spPr>
        <p:txBody>
          <a:bodyPr wrap="square">
            <a:spAutoFit/>
          </a:bodyPr>
          <a:lstStyle/>
          <a:p>
            <a:r>
              <a:rPr lang="en-US" sz="2800" dirty="0" smtClean="0">
                <a:ea typeface="Times New Roman" panose="02020603050405020304" pitchFamily="18" charset="0"/>
              </a:rPr>
              <a:t>              </a:t>
            </a:r>
            <a:r>
              <a:rPr lang="en-US" sz="2800" dirty="0" err="1" smtClean="0">
                <a:ea typeface="Times New Roman" panose="02020603050405020304" pitchFamily="18" charset="0"/>
              </a:rPr>
              <a:t>va</a:t>
            </a:r>
            <a:r>
              <a:rPr lang="en-US" sz="2800" dirty="0" smtClean="0">
                <a:ea typeface="Times New Roman" panose="02020603050405020304" pitchFamily="18" charset="0"/>
              </a:rPr>
              <a:t>            NING KESIMLAR BO’YICHA O’RTACHASINI OLIB TAXMINAN STATSIONAR JARAYONNING SONLI TAVSIFLARI OLAMIZ</a:t>
            </a:r>
            <a:endParaRPr lang="ru-RU" sz="2800" dirty="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3569138367"/>
              </p:ext>
            </p:extLst>
          </p:nvPr>
        </p:nvGraphicFramePr>
        <p:xfrm>
          <a:off x="695324" y="559949"/>
          <a:ext cx="752476" cy="493002"/>
        </p:xfrm>
        <a:graphic>
          <a:graphicData uri="http://schemas.openxmlformats.org/presentationml/2006/ole">
            <mc:AlternateContent xmlns:mc="http://schemas.openxmlformats.org/markup-compatibility/2006">
              <mc:Choice xmlns:v="urn:schemas-microsoft-com:vml" Requires="v">
                <p:oleObj spid="_x0000_s82965" name="Уравнение" r:id="rId3" imgW="368300" imgH="241300" progId="Equation.3">
                  <p:embed/>
                </p:oleObj>
              </mc:Choice>
              <mc:Fallback>
                <p:oleObj name="Уравнение" r:id="rId3" imgW="368300" imgH="2413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5324" y="559949"/>
                        <a:ext cx="752476" cy="493002"/>
                      </a:xfrm>
                      <a:prstGeom prst="rect">
                        <a:avLst/>
                      </a:prstGeom>
                      <a:noFill/>
                    </p:spPr>
                  </p:pic>
                </p:oleObj>
              </mc:Fallback>
            </mc:AlternateContent>
          </a:graphicData>
        </a:graphic>
      </p:graphicFrame>
      <p:sp>
        <p:nvSpPr>
          <p:cNvPr id="6" name="Rectangle 4"/>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7" name="Объект 6"/>
          <p:cNvGraphicFramePr>
            <a:graphicFrameLocks noChangeAspect="1"/>
          </p:cNvGraphicFramePr>
          <p:nvPr>
            <p:extLst>
              <p:ext uri="{D42A27DB-BD31-4B8C-83A1-F6EECF244321}">
                <p14:modId xmlns:p14="http://schemas.microsoft.com/office/powerpoint/2010/main" val="2992785663"/>
              </p:ext>
            </p:extLst>
          </p:nvPr>
        </p:nvGraphicFramePr>
        <p:xfrm>
          <a:off x="1962149" y="584200"/>
          <a:ext cx="678447" cy="444500"/>
        </p:xfrm>
        <a:graphic>
          <a:graphicData uri="http://schemas.openxmlformats.org/presentationml/2006/ole">
            <mc:AlternateContent xmlns:mc="http://schemas.openxmlformats.org/markup-compatibility/2006">
              <mc:Choice xmlns:v="urn:schemas-microsoft-com:vml" Requires="v">
                <p:oleObj spid="_x0000_s82966" name="Уравнение" r:id="rId5" imgW="368300" imgH="241300" progId="Equation.3">
                  <p:embed/>
                </p:oleObj>
              </mc:Choice>
              <mc:Fallback>
                <p:oleObj name="Уравнение" r:id="rId5" imgW="368300" imgH="2413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62149" y="584200"/>
                        <a:ext cx="678447" cy="444500"/>
                      </a:xfrm>
                      <a:prstGeom prst="rect">
                        <a:avLst/>
                      </a:prstGeom>
                      <a:noFill/>
                    </p:spPr>
                  </p:pic>
                </p:oleObj>
              </mc:Fallback>
            </mc:AlternateContent>
          </a:graphicData>
        </a:graphic>
      </p:graphicFrame>
      <p:graphicFrame>
        <p:nvGraphicFramePr>
          <p:cNvPr id="8" name="Объект 7"/>
          <p:cNvGraphicFramePr>
            <a:graphicFrameLocks noChangeAspect="1"/>
          </p:cNvGraphicFramePr>
          <p:nvPr>
            <p:extLst>
              <p:ext uri="{D42A27DB-BD31-4B8C-83A1-F6EECF244321}">
                <p14:modId xmlns:p14="http://schemas.microsoft.com/office/powerpoint/2010/main" val="2142542540"/>
              </p:ext>
            </p:extLst>
          </p:nvPr>
        </p:nvGraphicFramePr>
        <p:xfrm>
          <a:off x="1071562" y="1518911"/>
          <a:ext cx="9863745" cy="1510386"/>
        </p:xfrm>
        <a:graphic>
          <a:graphicData uri="http://schemas.openxmlformats.org/presentationml/2006/ole">
            <mc:AlternateContent xmlns:mc="http://schemas.openxmlformats.org/markup-compatibility/2006">
              <mc:Choice xmlns:v="urn:schemas-microsoft-com:vml" Requires="v">
                <p:oleObj spid="_x0000_s82967" name="Уравнение" r:id="rId7" imgW="4064000" imgH="622300" progId="Equation.3">
                  <p:embed/>
                </p:oleObj>
              </mc:Choice>
              <mc:Fallback>
                <p:oleObj name="Уравнение" r:id="rId7" imgW="4064000" imgH="622300" progId="Equation.3">
                  <p:embed/>
                  <p:pic>
                    <p:nvPicPr>
                      <p:cNvPr id="0" name="Object 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71562" y="1518911"/>
                        <a:ext cx="9863745" cy="1510386"/>
                      </a:xfrm>
                      <a:prstGeom prst="rect">
                        <a:avLst/>
                      </a:prstGeom>
                      <a:noFill/>
                    </p:spPr>
                  </p:pic>
                </p:oleObj>
              </mc:Fallback>
            </mc:AlternateContent>
          </a:graphicData>
        </a:graphic>
      </p:graphicFrame>
      <p:graphicFrame>
        <p:nvGraphicFramePr>
          <p:cNvPr id="9" name="Объект 8"/>
          <p:cNvGraphicFramePr>
            <a:graphicFrameLocks noChangeAspect="1"/>
          </p:cNvGraphicFramePr>
          <p:nvPr>
            <p:extLst>
              <p:ext uri="{D42A27DB-BD31-4B8C-83A1-F6EECF244321}">
                <p14:modId xmlns:p14="http://schemas.microsoft.com/office/powerpoint/2010/main" val="2085320020"/>
              </p:ext>
            </p:extLst>
          </p:nvPr>
        </p:nvGraphicFramePr>
        <p:xfrm>
          <a:off x="848996" y="3152774"/>
          <a:ext cx="10490568" cy="1593504"/>
        </p:xfrm>
        <a:graphic>
          <a:graphicData uri="http://schemas.openxmlformats.org/presentationml/2006/ole">
            <mc:AlternateContent xmlns:mc="http://schemas.openxmlformats.org/markup-compatibility/2006">
              <mc:Choice xmlns:v="urn:schemas-microsoft-com:vml" Requires="v">
                <p:oleObj spid="_x0000_s82968" name="Уравнение" r:id="rId9" imgW="4013200" imgH="609600" progId="Equation.3">
                  <p:embed/>
                </p:oleObj>
              </mc:Choice>
              <mc:Fallback>
                <p:oleObj name="Уравнение" r:id="rId9" imgW="4013200" imgH="609600" progId="Equation.3">
                  <p:embed/>
                  <p:pic>
                    <p:nvPicPr>
                      <p:cNvPr id="0" name="Object 6"/>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48996" y="3152774"/>
                        <a:ext cx="10490568" cy="1593504"/>
                      </a:xfrm>
                      <a:prstGeom prst="rect">
                        <a:avLst/>
                      </a:prstGeom>
                      <a:noFill/>
                    </p:spPr>
                  </p:pic>
                </p:oleObj>
              </mc:Fallback>
            </mc:AlternateContent>
          </a:graphicData>
        </a:graphic>
      </p:graphicFrame>
      <p:graphicFrame>
        <p:nvGraphicFramePr>
          <p:cNvPr id="10" name="Объект 9"/>
          <p:cNvGraphicFramePr>
            <a:graphicFrameLocks noChangeAspect="1"/>
          </p:cNvGraphicFramePr>
          <p:nvPr>
            <p:extLst>
              <p:ext uri="{D42A27DB-BD31-4B8C-83A1-F6EECF244321}">
                <p14:modId xmlns:p14="http://schemas.microsoft.com/office/powerpoint/2010/main" val="2068509596"/>
              </p:ext>
            </p:extLst>
          </p:nvPr>
        </p:nvGraphicFramePr>
        <p:xfrm>
          <a:off x="2533650" y="4689474"/>
          <a:ext cx="6840008" cy="892175"/>
        </p:xfrm>
        <a:graphic>
          <a:graphicData uri="http://schemas.openxmlformats.org/presentationml/2006/ole">
            <mc:AlternateContent xmlns:mc="http://schemas.openxmlformats.org/markup-compatibility/2006">
              <mc:Choice xmlns:v="urn:schemas-microsoft-com:vml" Requires="v">
                <p:oleObj spid="_x0000_s82969" name="Уравнение" r:id="rId11" imgW="2336800" imgH="304800" progId="Equation.3">
                  <p:embed/>
                </p:oleObj>
              </mc:Choice>
              <mc:Fallback>
                <p:oleObj name="Уравнение" r:id="rId11" imgW="2336800" imgH="304800" progId="Equation.3">
                  <p:embed/>
                  <p:pic>
                    <p:nvPicPr>
                      <p:cNvPr id="0" name="Object 5"/>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533650" y="4689474"/>
                        <a:ext cx="6840008" cy="892175"/>
                      </a:xfrm>
                      <a:prstGeom prst="rect">
                        <a:avLst/>
                      </a:prstGeom>
                      <a:noFill/>
                    </p:spPr>
                  </p:pic>
                </p:oleObj>
              </mc:Fallback>
            </mc:AlternateContent>
          </a:graphicData>
        </a:graphic>
      </p:graphicFrame>
      <p:sp>
        <p:nvSpPr>
          <p:cNvPr id="11" name="Rectangle 8"/>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val="331298293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541204" y="334060"/>
            <a:ext cx="11106151" cy="954107"/>
          </a:xfrm>
          <a:prstGeom prst="rect">
            <a:avLst/>
          </a:prstGeom>
        </p:spPr>
        <p:txBody>
          <a:bodyPr wrap="square">
            <a:spAutoFit/>
          </a:bodyPr>
          <a:lstStyle/>
          <a:p>
            <a:pPr algn="just"/>
            <a:r>
              <a:rPr lang="en-US" sz="2800" dirty="0" smtClean="0"/>
              <a:t>STATSIONAR TASODIFIY JARAYONLAR UCHUN ME’YORLANGAN KORRELYATSIYAVIY FUNKTSIYA DOIMIY BO’LISHI KERAK, YA’NI</a:t>
            </a:r>
            <a:endParaRPr lang="ru-RU" sz="2800" dirty="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4517528"/>
              </p:ext>
            </p:extLst>
          </p:nvPr>
        </p:nvGraphicFramePr>
        <p:xfrm>
          <a:off x="1914525" y="1163773"/>
          <a:ext cx="7543800" cy="682354"/>
        </p:xfrm>
        <a:graphic>
          <a:graphicData uri="http://schemas.openxmlformats.org/presentationml/2006/ole">
            <mc:AlternateContent xmlns:mc="http://schemas.openxmlformats.org/markup-compatibility/2006">
              <mc:Choice xmlns:v="urn:schemas-microsoft-com:vml" Requires="v">
                <p:oleObj spid="_x0000_s83985" name="Уравнение" r:id="rId3" imgW="2527300" imgH="228600" progId="Equation.3">
                  <p:embed/>
                </p:oleObj>
              </mc:Choice>
              <mc:Fallback>
                <p:oleObj name="Уравнение" r:id="rId3" imgW="2527300" imgH="2286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14525" y="1163773"/>
                        <a:ext cx="7543800" cy="682354"/>
                      </a:xfrm>
                      <a:prstGeom prst="rect">
                        <a:avLst/>
                      </a:prstGeom>
                      <a:noFill/>
                    </p:spPr>
                  </p:pic>
                </p:oleObj>
              </mc:Fallback>
            </mc:AlternateContent>
          </a:graphicData>
        </a:graphic>
      </p:graphicFrame>
      <p:sp>
        <p:nvSpPr>
          <p:cNvPr id="6" name="Прямоугольник 5"/>
          <p:cNvSpPr/>
          <p:nvPr/>
        </p:nvSpPr>
        <p:spPr>
          <a:xfrm>
            <a:off x="541204" y="1750903"/>
            <a:ext cx="10915650" cy="1384995"/>
          </a:xfrm>
          <a:prstGeom prst="rect">
            <a:avLst/>
          </a:prstGeom>
        </p:spPr>
        <p:txBody>
          <a:bodyPr wrap="square">
            <a:spAutoFit/>
          </a:bodyPr>
          <a:lstStyle/>
          <a:p>
            <a:pPr algn="just"/>
            <a:r>
              <a:rPr lang="en-US" sz="2800" dirty="0" smtClean="0"/>
              <a:t>KO’RILAYOTGAN MASALA UCHUN KORRELYATSIYAVIY FUNKTSIYA ME’YORLANGAN QIYMATLARINING O’RTACHASINI OLIB, USHBUGA EGA BO’LAMIZ VA OLINGAN QIYMATLARNI 17-JADVALGA YOZAMIZ.</a:t>
            </a:r>
            <a:endParaRPr lang="ru-RU" sz="2800" dirty="0"/>
          </a:p>
        </p:txBody>
      </p:sp>
      <p:graphicFrame>
        <p:nvGraphicFramePr>
          <p:cNvPr id="7" name="Объект 6"/>
          <p:cNvGraphicFramePr>
            <a:graphicFrameLocks noChangeAspect="1"/>
          </p:cNvGraphicFramePr>
          <p:nvPr>
            <p:extLst>
              <p:ext uri="{D42A27DB-BD31-4B8C-83A1-F6EECF244321}">
                <p14:modId xmlns:p14="http://schemas.microsoft.com/office/powerpoint/2010/main" val="1580462207"/>
              </p:ext>
            </p:extLst>
          </p:nvPr>
        </p:nvGraphicFramePr>
        <p:xfrm>
          <a:off x="2118978" y="3034083"/>
          <a:ext cx="8228807" cy="937842"/>
        </p:xfrm>
        <a:graphic>
          <a:graphicData uri="http://schemas.openxmlformats.org/presentationml/2006/ole">
            <mc:AlternateContent xmlns:mc="http://schemas.openxmlformats.org/markup-compatibility/2006">
              <mc:Choice xmlns:v="urn:schemas-microsoft-com:vml" Requires="v">
                <p:oleObj spid="_x0000_s83986" name="Уравнение" r:id="rId5" imgW="3454400" imgH="393700" progId="Equation.3">
                  <p:embed/>
                </p:oleObj>
              </mc:Choice>
              <mc:Fallback>
                <p:oleObj name="Уравнение" r:id="rId5" imgW="3454400" imgH="393700" progId="Equation.3">
                  <p:embed/>
                  <p:pic>
                    <p:nvPicPr>
                      <p:cNvPr id="0" name="Object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118978" y="3034083"/>
                        <a:ext cx="8228807" cy="937842"/>
                      </a:xfrm>
                      <a:prstGeom prst="rect">
                        <a:avLst/>
                      </a:prstGeom>
                      <a:noFill/>
                    </p:spPr>
                  </p:pic>
                </p:oleObj>
              </mc:Fallback>
            </mc:AlternateContent>
          </a:graphicData>
        </a:graphic>
      </p:graphicFrame>
      <p:graphicFrame>
        <p:nvGraphicFramePr>
          <p:cNvPr id="8" name="Объект 7"/>
          <p:cNvGraphicFramePr>
            <a:graphicFrameLocks noChangeAspect="1"/>
          </p:cNvGraphicFramePr>
          <p:nvPr>
            <p:extLst>
              <p:ext uri="{D42A27DB-BD31-4B8C-83A1-F6EECF244321}">
                <p14:modId xmlns:p14="http://schemas.microsoft.com/office/powerpoint/2010/main" val="3977362899"/>
              </p:ext>
            </p:extLst>
          </p:nvPr>
        </p:nvGraphicFramePr>
        <p:xfrm>
          <a:off x="2118977" y="3942827"/>
          <a:ext cx="6279366" cy="905397"/>
        </p:xfrm>
        <a:graphic>
          <a:graphicData uri="http://schemas.openxmlformats.org/presentationml/2006/ole">
            <mc:AlternateContent xmlns:mc="http://schemas.openxmlformats.org/markup-compatibility/2006">
              <mc:Choice xmlns:v="urn:schemas-microsoft-com:vml" Requires="v">
                <p:oleObj spid="_x0000_s83987" name="Уравнение" r:id="rId7" imgW="2730500" imgH="393700" progId="Equation.3">
                  <p:embed/>
                </p:oleObj>
              </mc:Choice>
              <mc:Fallback>
                <p:oleObj name="Уравнение" r:id="rId7" imgW="2730500" imgH="393700" progId="Equation.3">
                  <p:embed/>
                  <p:pic>
                    <p:nvPicPr>
                      <p:cNvPr id="0" name="Object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18977" y="3942827"/>
                        <a:ext cx="6279366" cy="905397"/>
                      </a:xfrm>
                      <a:prstGeom prst="rect">
                        <a:avLst/>
                      </a:prstGeom>
                      <a:noFill/>
                    </p:spPr>
                  </p:pic>
                </p:oleObj>
              </mc:Fallback>
            </mc:AlternateContent>
          </a:graphicData>
        </a:graphic>
      </p:graphicFrame>
      <p:graphicFrame>
        <p:nvGraphicFramePr>
          <p:cNvPr id="9" name="Объект 8"/>
          <p:cNvGraphicFramePr>
            <a:graphicFrameLocks noChangeAspect="1"/>
          </p:cNvGraphicFramePr>
          <p:nvPr>
            <p:extLst>
              <p:ext uri="{D42A27DB-BD31-4B8C-83A1-F6EECF244321}">
                <p14:modId xmlns:p14="http://schemas.microsoft.com/office/powerpoint/2010/main" val="3229827522"/>
              </p:ext>
            </p:extLst>
          </p:nvPr>
        </p:nvGraphicFramePr>
        <p:xfrm>
          <a:off x="2118976" y="4801320"/>
          <a:ext cx="4375397" cy="869470"/>
        </p:xfrm>
        <a:graphic>
          <a:graphicData uri="http://schemas.openxmlformats.org/presentationml/2006/ole">
            <mc:AlternateContent xmlns:mc="http://schemas.openxmlformats.org/markup-compatibility/2006">
              <mc:Choice xmlns:v="urn:schemas-microsoft-com:vml" Requires="v">
                <p:oleObj spid="_x0000_s83988" name="Уравнение" r:id="rId9" imgW="1981200" imgH="393700" progId="Equation.3">
                  <p:embed/>
                </p:oleObj>
              </mc:Choice>
              <mc:Fallback>
                <p:oleObj name="Уравнение" r:id="rId9" imgW="1981200" imgH="393700" progId="Equation.3">
                  <p:embed/>
                  <p:pic>
                    <p:nvPicPr>
                      <p:cNvPr id="0" name="Object 3"/>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118976" y="4801320"/>
                        <a:ext cx="4375397" cy="869470"/>
                      </a:xfrm>
                      <a:prstGeom prst="rect">
                        <a:avLst/>
                      </a:prstGeom>
                      <a:noFill/>
                    </p:spPr>
                  </p:pic>
                </p:oleObj>
              </mc:Fallback>
            </mc:AlternateContent>
          </a:graphicData>
        </a:graphic>
      </p:graphicFrame>
      <p:sp>
        <p:nvSpPr>
          <p:cNvPr id="10" name="Rectangle 6"/>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11" name="Rectangle 7"/>
          <p:cNvSpPr>
            <a:spLocks noChangeArrowheads="1"/>
          </p:cNvSpPr>
          <p:nvPr/>
        </p:nvSpPr>
        <p:spPr bwMode="auto">
          <a:xfrm>
            <a:off x="0" y="8509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12" name="Rectangle 8"/>
          <p:cNvSpPr>
            <a:spLocks noChangeArrowheads="1"/>
          </p:cNvSpPr>
          <p:nvPr/>
        </p:nvSpPr>
        <p:spPr bwMode="auto">
          <a:xfrm>
            <a:off x="0" y="1701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val="9552154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1009650" y="838528"/>
            <a:ext cx="10210800" cy="954107"/>
          </a:xfrm>
          <a:prstGeom prst="rect">
            <a:avLst/>
          </a:prstGeom>
        </p:spPr>
        <p:txBody>
          <a:bodyPr wrap="square">
            <a:spAutoFit/>
          </a:bodyPr>
          <a:lstStyle/>
          <a:p>
            <a:pPr algn="ctr"/>
            <a:r>
              <a:rPr lang="en-US" sz="2800" dirty="0" smtClean="0">
                <a:ea typeface="Times New Roman" panose="02020603050405020304" pitchFamily="18" charset="0"/>
              </a:rPr>
              <a:t>4-JADVAL. KO’RILAYOTGAN TAXMINAN STATSIONAR TASODIFIY JARAYON UCHUN ME’YORLANGAN KORRELYATSIYAVIY FUNKTSIYANING QIYMATLARI</a:t>
            </a:r>
            <a:endParaRPr lang="ru-RU" sz="2800" dirty="0"/>
          </a:p>
        </p:txBody>
      </p:sp>
      <p:graphicFrame>
        <p:nvGraphicFramePr>
          <p:cNvPr id="4" name="Таблица 3"/>
          <p:cNvGraphicFramePr>
            <a:graphicFrameLocks noGrp="1"/>
          </p:cNvGraphicFramePr>
          <p:nvPr>
            <p:extLst>
              <p:ext uri="{D42A27DB-BD31-4B8C-83A1-F6EECF244321}">
                <p14:modId xmlns:p14="http://schemas.microsoft.com/office/powerpoint/2010/main" val="3064045045"/>
              </p:ext>
            </p:extLst>
          </p:nvPr>
        </p:nvGraphicFramePr>
        <p:xfrm>
          <a:off x="1130300" y="2271077"/>
          <a:ext cx="10396538" cy="1107694"/>
        </p:xfrm>
        <a:graphic>
          <a:graphicData uri="http://schemas.openxmlformats.org/drawingml/2006/table">
            <a:tbl>
              <a:tblPr/>
              <a:tblGrid>
                <a:gridCol w="2191590"/>
                <a:gridCol w="1114509"/>
                <a:gridCol w="2046039"/>
                <a:gridCol w="1752856"/>
                <a:gridCol w="1752856"/>
                <a:gridCol w="1538688"/>
              </a:tblGrid>
              <a:tr h="347980">
                <a:tc>
                  <a:txBody>
                    <a:bodyPr/>
                    <a:lstStyle/>
                    <a:p>
                      <a:pPr algn="ctr">
                        <a:lnSpc>
                          <a:spcPct val="150000"/>
                        </a:lnSpc>
                        <a:spcAft>
                          <a:spcPts val="0"/>
                        </a:spcAft>
                      </a:pPr>
                      <a:r>
                        <a:rPr lang="ru-RU" sz="2800" dirty="0" err="1">
                          <a:effectLst/>
                          <a:latin typeface="+mn-lt"/>
                          <a:ea typeface="Times New Roman" panose="02020603050405020304" pitchFamily="18" charset="0"/>
                          <a:cs typeface="Times New Roman" panose="02020603050405020304" pitchFamily="18" charset="0"/>
                        </a:rPr>
                        <a:t>Kesim</a:t>
                      </a:r>
                      <a:r>
                        <a:rPr lang="ru-RU" sz="2800" dirty="0">
                          <a:effectLst/>
                          <a:latin typeface="+mn-lt"/>
                          <a:ea typeface="Times New Roman" panose="02020603050405020304" pitchFamily="18" charset="0"/>
                          <a:cs typeface="Times New Roman" panose="02020603050405020304" pitchFamily="18" charset="0"/>
                        </a:rPr>
                        <a:t> </a:t>
                      </a:r>
                      <a:r>
                        <a:rPr lang="ru-RU" sz="2800" dirty="0" err="1">
                          <a:effectLst/>
                          <a:latin typeface="+mn-lt"/>
                          <a:ea typeface="Times New Roman" panose="02020603050405020304" pitchFamily="18" charset="0"/>
                          <a:cs typeface="Times New Roman" panose="02020603050405020304" pitchFamily="18" charset="0"/>
                        </a:rPr>
                        <a:t>nomeri</a:t>
                      </a:r>
                      <a:endParaRPr lang="ru-RU" sz="28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800">
                          <a:effectLst/>
                          <a:latin typeface="+mn-lt"/>
                          <a:ea typeface="Times New Roman" panose="02020603050405020304" pitchFamily="18" charset="0"/>
                          <a:cs typeface="Times New Roman" panose="02020603050405020304" pitchFamily="18" charset="0"/>
                        </a:rPr>
                        <a:t>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800">
                          <a:effectLst/>
                          <a:latin typeface="+mn-lt"/>
                          <a:ea typeface="Times New Roman" panose="02020603050405020304" pitchFamily="18" charset="0"/>
                          <a:cs typeface="Times New Roman" panose="02020603050405020304" pitchFamily="18" charset="0"/>
                        </a:rPr>
                        <a:t>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800">
                          <a:effectLst/>
                          <a:latin typeface="+mn-lt"/>
                          <a:ea typeface="Times New Roman" panose="02020603050405020304" pitchFamily="18" charset="0"/>
                          <a:cs typeface="Times New Roman" panose="02020603050405020304" pitchFamily="18" charset="0"/>
                        </a:rPr>
                        <a:t>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800">
                          <a:effectLst/>
                          <a:latin typeface="+mn-lt"/>
                          <a:ea typeface="Times New Roman" panose="02020603050405020304" pitchFamily="18" charset="0"/>
                          <a:cs typeface="Times New Roman" panose="02020603050405020304" pitchFamily="18" charset="0"/>
                        </a:rPr>
                        <a:t>4</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800">
                          <a:effectLst/>
                          <a:latin typeface="+mn-lt"/>
                          <a:ea typeface="Times New Roman" panose="02020603050405020304" pitchFamily="18" charset="0"/>
                          <a:cs typeface="Times New Roman" panose="02020603050405020304" pitchFamily="18" charset="0"/>
                        </a:rPr>
                        <a:t>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8125">
                <a:tc>
                  <a:txBody>
                    <a:bodyPr/>
                    <a:lstStyle/>
                    <a:p>
                      <a:pPr algn="ctr">
                        <a:lnSpc>
                          <a:spcPct val="150000"/>
                        </a:lnSpc>
                        <a:spcAft>
                          <a:spcPts val="0"/>
                        </a:spcAft>
                      </a:pP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2800" dirty="0">
                          <a:effectLst/>
                          <a:latin typeface="+mn-lt"/>
                          <a:ea typeface="Times New Roman" panose="02020603050405020304" pitchFamily="18" charset="0"/>
                          <a:cs typeface="Times New Roman" panose="02020603050405020304" pitchFamily="18" charset="0"/>
                        </a:rPr>
                        <a:t>1</a:t>
                      </a:r>
                      <a:endParaRPr lang="ru-RU" sz="28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2800">
                          <a:effectLst/>
                          <a:latin typeface="+mn-lt"/>
                          <a:ea typeface="Times New Roman" panose="02020603050405020304" pitchFamily="18" charset="0"/>
                          <a:cs typeface="Times New Roman" panose="02020603050405020304" pitchFamily="18" charset="0"/>
                        </a:rPr>
                        <a:t>-0,09485</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2800">
                          <a:effectLst/>
                          <a:latin typeface="+mn-lt"/>
                          <a:ea typeface="Times New Roman" panose="02020603050405020304" pitchFamily="18" charset="0"/>
                          <a:cs typeface="Times New Roman" panose="02020603050405020304" pitchFamily="18" charset="0"/>
                        </a:rPr>
                        <a:t>-0,312</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2800">
                          <a:effectLst/>
                          <a:latin typeface="+mn-lt"/>
                          <a:ea typeface="Times New Roman" panose="02020603050405020304" pitchFamily="18" charset="0"/>
                          <a:cs typeface="Times New Roman" panose="02020603050405020304" pitchFamily="18" charset="0"/>
                        </a:rPr>
                        <a:t>0,0455</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2800" dirty="0">
                          <a:effectLst/>
                          <a:latin typeface="+mn-lt"/>
                          <a:ea typeface="Times New Roman" panose="02020603050405020304" pitchFamily="18" charset="0"/>
                          <a:cs typeface="Times New Roman" panose="02020603050405020304" pitchFamily="18" charset="0"/>
                        </a:rPr>
                        <a:t>0</a:t>
                      </a:r>
                      <a:endParaRPr lang="ru-RU" sz="28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graphicFrame>
        <p:nvGraphicFramePr>
          <p:cNvPr id="5" name="Объект 4"/>
          <p:cNvGraphicFramePr>
            <a:graphicFrameLocks noChangeAspect="1"/>
          </p:cNvGraphicFramePr>
          <p:nvPr>
            <p:extLst>
              <p:ext uri="{D42A27DB-BD31-4B8C-83A1-F6EECF244321}">
                <p14:modId xmlns:p14="http://schemas.microsoft.com/office/powerpoint/2010/main" val="1774685310"/>
              </p:ext>
            </p:extLst>
          </p:nvPr>
        </p:nvGraphicFramePr>
        <p:xfrm>
          <a:off x="1371600" y="2843212"/>
          <a:ext cx="1055688" cy="542925"/>
        </p:xfrm>
        <a:graphic>
          <a:graphicData uri="http://schemas.openxmlformats.org/presentationml/2006/ole">
            <mc:AlternateContent xmlns:mc="http://schemas.openxmlformats.org/markup-compatibility/2006">
              <mc:Choice xmlns:v="urn:schemas-microsoft-com:vml" Requires="v">
                <p:oleObj spid="_x0000_s84999" name="Уравнение" r:id="rId3" imgW="444307" imgH="228501" progId="Equation.3">
                  <p:embed/>
                </p:oleObj>
              </mc:Choice>
              <mc:Fallback>
                <p:oleObj name="Уравнение" r:id="rId3" imgW="444307" imgH="228501" progId="Equation.3">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71600" y="2843212"/>
                        <a:ext cx="1055688" cy="542925"/>
                      </a:xfrm>
                      <a:prstGeom prst="rect">
                        <a:avLst/>
                      </a:prstGeom>
                      <a:noFill/>
                    </p:spPr>
                  </p:pic>
                </p:oleObj>
              </mc:Fallback>
            </mc:AlternateContent>
          </a:graphicData>
        </a:graphic>
      </p:graphicFrame>
      <p:graphicFrame>
        <p:nvGraphicFramePr>
          <p:cNvPr id="6" name="Объект 5"/>
          <p:cNvGraphicFramePr>
            <a:graphicFrameLocks noChangeAspect="1"/>
          </p:cNvGraphicFramePr>
          <p:nvPr/>
        </p:nvGraphicFramePr>
        <p:xfrm>
          <a:off x="685800" y="3386138"/>
          <a:ext cx="114300" cy="215900"/>
        </p:xfrm>
        <a:graphic>
          <a:graphicData uri="http://schemas.openxmlformats.org/presentationml/2006/ole">
            <mc:AlternateContent xmlns:mc="http://schemas.openxmlformats.org/markup-compatibility/2006">
              <mc:Choice xmlns:v="urn:schemas-microsoft-com:vml" Requires="v">
                <p:oleObj spid="_x0000_s85000" name="Уравнение" r:id="rId5" imgW="114151" imgH="215619" progId="Equation.3">
                  <p:embed/>
                </p:oleObj>
              </mc:Choice>
              <mc:Fallback>
                <p:oleObj name="Уравнение" r:id="rId5" imgW="114151" imgH="215619" progId="Equation.3">
                  <p:embed/>
                  <p:pic>
                    <p:nvPicPr>
                      <p:cNvPr id="0" name="Object 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5800" y="3386138"/>
                        <a:ext cx="114300" cy="2159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120048768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1631613338"/>
              </p:ext>
            </p:extLst>
          </p:nvPr>
        </p:nvGraphicFramePr>
        <p:xfrm>
          <a:off x="1504950" y="0"/>
          <a:ext cx="7839076" cy="4983479"/>
        </p:xfrm>
        <a:graphic>
          <a:graphicData uri="http://schemas.openxmlformats.org/presentationml/2006/ole">
            <mc:AlternateContent xmlns:mc="http://schemas.openxmlformats.org/markup-compatibility/2006">
              <mc:Choice xmlns:v="urn:schemas-microsoft-com:vml" Requires="v">
                <p:oleObj spid="_x0000_s76805" name="Picture" r:id="rId3" imgW="3867150" imgH="2447925" progId="Word.Picture.8">
                  <p:embed/>
                </p:oleObj>
              </mc:Choice>
              <mc:Fallback>
                <p:oleObj name="Picture" r:id="rId3" imgW="3867150" imgH="2447925" progId="Word.Picture.8">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04950" y="0"/>
                        <a:ext cx="7839076" cy="4983479"/>
                      </a:xfrm>
                      <a:prstGeom prst="rect">
                        <a:avLst/>
                      </a:prstGeom>
                      <a:noFill/>
                    </p:spPr>
                  </p:pic>
                </p:oleObj>
              </mc:Fallback>
            </mc:AlternateContent>
          </a:graphicData>
        </a:graphic>
      </p:graphicFrame>
      <p:sp>
        <p:nvSpPr>
          <p:cNvPr id="5" name="Прямоугольник 4"/>
          <p:cNvSpPr/>
          <p:nvPr/>
        </p:nvSpPr>
        <p:spPr>
          <a:xfrm>
            <a:off x="561975" y="4763185"/>
            <a:ext cx="11201400" cy="954107"/>
          </a:xfrm>
          <a:prstGeom prst="rect">
            <a:avLst/>
          </a:prstGeom>
        </p:spPr>
        <p:txBody>
          <a:bodyPr wrap="square">
            <a:spAutoFit/>
          </a:bodyPr>
          <a:lstStyle/>
          <a:p>
            <a:pPr algn="ctr"/>
            <a:r>
              <a:rPr lang="en-US" sz="2800" dirty="0" smtClean="0"/>
              <a:t>7-RASM. KO’RILAYOTGAN TAXMINAN STATSIONAR JARAYONNING ME’YORLANGAN KORRELYATSIYAVIY FUNKTSIYASI GRAFIGI</a:t>
            </a:r>
            <a:endParaRPr lang="ru-RU" sz="2800" dirty="0"/>
          </a:p>
        </p:txBody>
      </p:sp>
    </p:spTree>
    <p:extLst>
      <p:ext uri="{BB962C8B-B14F-4D97-AF65-F5344CB8AC3E}">
        <p14:creationId xmlns:p14="http://schemas.microsoft.com/office/powerpoint/2010/main" val="247688703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266700" y="9525"/>
            <a:ext cx="11315699" cy="5693866"/>
          </a:xfrm>
          <a:prstGeom prst="rect">
            <a:avLst/>
          </a:prstGeom>
        </p:spPr>
        <p:txBody>
          <a:bodyPr wrap="square">
            <a:spAutoFit/>
          </a:bodyPr>
          <a:lstStyle/>
          <a:p>
            <a:pPr indent="342900" algn="just">
              <a:spcAft>
                <a:spcPts val="0"/>
              </a:spcAft>
            </a:pPr>
            <a:r>
              <a:rPr lang="en-US" sz="2600" dirty="0" smtClean="0">
                <a:ea typeface="Times New Roman" panose="02020603050405020304" pitchFamily="18" charset="0"/>
                <a:cs typeface="Times New Roman" panose="02020603050405020304" pitchFamily="18" charset="0"/>
              </a:rPr>
              <a:t>1-TAJRIBA QIYMATLARI; 2-HISOBLANGAN QIYMATLAR. </a:t>
            </a:r>
            <a:endParaRPr lang="ru-RU" sz="2600" dirty="0" smtClean="0">
              <a:ea typeface="Times New Roman" panose="02020603050405020304" pitchFamily="18" charset="0"/>
              <a:cs typeface="Times New Roman" panose="02020603050405020304" pitchFamily="18" charset="0"/>
            </a:endParaRPr>
          </a:p>
          <a:p>
            <a:pPr indent="342900" algn="just">
              <a:spcAft>
                <a:spcPts val="0"/>
              </a:spcAft>
            </a:pPr>
            <a:r>
              <a:rPr lang="en-US" sz="2600" dirty="0" smtClean="0">
                <a:ea typeface="Times New Roman" panose="02020603050405020304" pitchFamily="18" charset="0"/>
                <a:cs typeface="Times New Roman" panose="02020603050405020304" pitchFamily="18" charset="0"/>
              </a:rPr>
              <a:t>4-JADVAL MA’LUMOTLARI ASOSIDA ME’YORLANGAN KORRELYATSIYAVIY FUNKTSIYANING GRAFIGINI QURAMIZ (7-RASM). GRAFIKDAN </a:t>
            </a:r>
            <a:r>
              <a:rPr lang="en-US" sz="2600" dirty="0" smtClean="0">
                <a:ea typeface="Times New Roman" panose="02020603050405020304" pitchFamily="18" charset="0"/>
                <a:cs typeface="Times New Roman" panose="02020603050405020304" pitchFamily="18" charset="0"/>
                <a:sym typeface="Symbol" panose="05050102010706020507" pitchFamily="18" charset="2"/>
              </a:rPr>
              <a:t></a:t>
            </a:r>
            <a:r>
              <a:rPr lang="en-US" sz="2600" dirty="0" smtClean="0">
                <a:ea typeface="Times New Roman" panose="02020603050405020304" pitchFamily="18" charset="0"/>
                <a:cs typeface="Times New Roman" panose="02020603050405020304" pitchFamily="18" charset="0"/>
              </a:rPr>
              <a:t>  VAQT ORALIGI OSHISHI BILAN KESIMLAR O’RTASIDAGI BOG`LANISH TEZDA YO’QOLIB BORISHINI KO’RAMIZ [11].</a:t>
            </a:r>
            <a:endParaRPr lang="ru-RU" sz="2600" dirty="0" smtClean="0">
              <a:ea typeface="Times New Roman" panose="02020603050405020304" pitchFamily="18" charset="0"/>
              <a:cs typeface="Times New Roman" panose="02020603050405020304" pitchFamily="18" charset="0"/>
            </a:endParaRPr>
          </a:p>
          <a:p>
            <a:pPr indent="342900" algn="just">
              <a:spcAft>
                <a:spcPts val="0"/>
              </a:spcAft>
            </a:pPr>
            <a:r>
              <a:rPr lang="en-US" sz="2600" dirty="0" smtClean="0">
                <a:ea typeface="Times New Roman" panose="02020603050405020304" pitchFamily="18" charset="0"/>
                <a:cs typeface="Times New Roman" panose="02020603050405020304" pitchFamily="18" charset="0"/>
              </a:rPr>
              <a:t>R</a:t>
            </a:r>
            <a:r>
              <a:rPr lang="en-US" sz="2600" baseline="-25000" dirty="0" smtClean="0">
                <a:ea typeface="Times New Roman" panose="02020603050405020304" pitchFamily="18" charset="0"/>
                <a:cs typeface="Times New Roman" panose="02020603050405020304" pitchFamily="18" charset="0"/>
              </a:rPr>
              <a:t>X</a:t>
            </a:r>
            <a:r>
              <a:rPr lang="en-US" sz="2600" baseline="30000" dirty="0" smtClean="0">
                <a:ea typeface="Times New Roman" panose="02020603050405020304" pitchFamily="18" charset="0"/>
                <a:cs typeface="Times New Roman" panose="02020603050405020304" pitchFamily="18" charset="0"/>
              </a:rPr>
              <a:t>*</a:t>
            </a:r>
            <a:r>
              <a:rPr lang="en-US" sz="2600" dirty="0" smtClean="0">
                <a:ea typeface="Times New Roman" panose="02020603050405020304" pitchFamily="18" charset="0"/>
                <a:cs typeface="Times New Roman" panose="02020603050405020304" pitchFamily="18" charset="0"/>
              </a:rPr>
              <a:t>(</a:t>
            </a:r>
            <a:r>
              <a:rPr lang="en-US" sz="2600" dirty="0" smtClean="0">
                <a:ea typeface="Times New Roman" panose="02020603050405020304" pitchFamily="18" charset="0"/>
                <a:cs typeface="Times New Roman" panose="02020603050405020304" pitchFamily="18" charset="0"/>
                <a:sym typeface="Symbol" panose="05050102010706020507" pitchFamily="18" charset="2"/>
              </a:rPr>
              <a:t></a:t>
            </a:r>
            <a:r>
              <a:rPr lang="en-US" sz="2600" dirty="0" smtClean="0">
                <a:ea typeface="Times New Roman" panose="02020603050405020304" pitchFamily="18" charset="0"/>
                <a:cs typeface="Times New Roman" panose="02020603050405020304" pitchFamily="18" charset="0"/>
              </a:rPr>
              <a:t>) FUNKTSIYA GRAFIGI 7-RASMDA UZLUKSIZ CHIZIQ KO’RINISHIDA TASVIRLANGAN. KORRELYATSIYAVIY FUNKTSIYA-NING UNCHALIK TEKIS EMASLIGINI TAJRIBADA TOPILGAN R</a:t>
            </a:r>
            <a:r>
              <a:rPr lang="en-US" sz="2600" baseline="-25000" dirty="0" smtClean="0">
                <a:ea typeface="Times New Roman" panose="02020603050405020304" pitchFamily="18" charset="0"/>
                <a:cs typeface="Times New Roman" panose="02020603050405020304" pitchFamily="18" charset="0"/>
              </a:rPr>
              <a:t>X</a:t>
            </a:r>
            <a:r>
              <a:rPr lang="en-US" sz="2600" baseline="30000" dirty="0" smtClean="0">
                <a:ea typeface="Times New Roman" panose="02020603050405020304" pitchFamily="18" charset="0"/>
                <a:cs typeface="Times New Roman" panose="02020603050405020304" pitchFamily="18" charset="0"/>
              </a:rPr>
              <a:t>*</a:t>
            </a:r>
            <a:r>
              <a:rPr lang="en-US" sz="2600" dirty="0" smtClean="0">
                <a:ea typeface="Times New Roman" panose="02020603050405020304" pitchFamily="18" charset="0"/>
                <a:cs typeface="Times New Roman" panose="02020603050405020304" pitchFamily="18" charset="0"/>
              </a:rPr>
              <a:t>(</a:t>
            </a:r>
            <a:r>
              <a:rPr lang="en-US" sz="2600" dirty="0" smtClean="0">
                <a:ea typeface="Times New Roman" panose="02020603050405020304" pitchFamily="18" charset="0"/>
                <a:cs typeface="Times New Roman" panose="02020603050405020304" pitchFamily="18" charset="0"/>
                <a:sym typeface="Symbol" panose="05050102010706020507" pitchFamily="18" charset="2"/>
              </a:rPr>
              <a:t></a:t>
            </a:r>
            <a:r>
              <a:rPr lang="en-US" sz="2600" dirty="0" smtClean="0">
                <a:ea typeface="Times New Roman" panose="02020603050405020304" pitchFamily="18" charset="0"/>
                <a:cs typeface="Times New Roman" panose="02020603050405020304" pitchFamily="18" charset="0"/>
              </a:rPr>
              <a:t>) FUNKTSIYANI YETARLI BO’LMAGAN HAJMI BILAN TUSHUNTIRISH MUMKIN. UNI QUYIDAGI KO’RINISHDAGI TAXMINIY FUNKTSIYA BILAN ALMASHTIRAMIZ.</a:t>
            </a:r>
          </a:p>
          <a:p>
            <a:pPr indent="342900" algn="just">
              <a:spcAft>
                <a:spcPts val="0"/>
              </a:spcAft>
            </a:pPr>
            <a:endParaRPr lang="en-US" sz="2600" dirty="0">
              <a:ea typeface="Times New Roman" panose="02020603050405020304" pitchFamily="18" charset="0"/>
              <a:cs typeface="Times New Roman" panose="02020603050405020304" pitchFamily="18" charset="0"/>
            </a:endParaRPr>
          </a:p>
          <a:p>
            <a:pPr indent="342900" algn="just">
              <a:spcAft>
                <a:spcPts val="0"/>
              </a:spcAft>
            </a:pPr>
            <a:endParaRPr lang="ru-RU" sz="2600" dirty="0" smtClean="0">
              <a:ea typeface="Times New Roman" panose="02020603050405020304" pitchFamily="18" charset="0"/>
              <a:cs typeface="Times New Roman" panose="02020603050405020304" pitchFamily="18" charset="0"/>
            </a:endParaRPr>
          </a:p>
          <a:p>
            <a:pPr indent="342900" algn="just">
              <a:spcAft>
                <a:spcPts val="0"/>
              </a:spcAft>
            </a:pPr>
            <a:r>
              <a:rPr lang="en-US" sz="2600" dirty="0" smtClean="0">
                <a:ea typeface="Times New Roman" panose="02020603050405020304" pitchFamily="18" charset="0"/>
                <a:cs typeface="Times New Roman" panose="02020603050405020304" pitchFamily="18" charset="0"/>
              </a:rPr>
              <a:t>BUNDA </a:t>
            </a:r>
            <a:r>
              <a:rPr lang="en-US" sz="2600" dirty="0" smtClean="0">
                <a:ea typeface="Times New Roman" panose="02020603050405020304" pitchFamily="18" charset="0"/>
                <a:cs typeface="Times New Roman" panose="02020603050405020304" pitchFamily="18" charset="0"/>
                <a:sym typeface="Symbol" panose="05050102010706020507" pitchFamily="18" charset="2"/>
              </a:rPr>
              <a:t></a:t>
            </a:r>
            <a:r>
              <a:rPr lang="en-US" sz="2600" dirty="0" smtClean="0">
                <a:ea typeface="Times New Roman" panose="02020603050405020304" pitchFamily="18" charset="0"/>
                <a:cs typeface="Times New Roman" panose="02020603050405020304" pitchFamily="18" charset="0"/>
              </a:rPr>
              <a:t> PARAMETRNI ENG KICHIK KVADRATLAR USULI BILAN TANLAYMIZ.</a:t>
            </a:r>
          </a:p>
          <a:p>
            <a:pPr indent="342900" algn="just">
              <a:spcAft>
                <a:spcPts val="0"/>
              </a:spcAft>
            </a:pPr>
            <a:r>
              <a:rPr lang="en-US" sz="2600" dirty="0" smtClean="0">
                <a:ea typeface="Times New Roman" panose="02020603050405020304" pitchFamily="18" charset="0"/>
                <a:cs typeface="Times New Roman" panose="02020603050405020304" pitchFamily="18" charset="0"/>
              </a:rPr>
              <a:t>KO’RILAYOTGAN MASALA UCHUN ENG KICHIK KVADRATLAR USULINI QO’LLAB </a:t>
            </a:r>
            <a:r>
              <a:rPr lang="en-US" sz="2600" dirty="0" smtClean="0">
                <a:ea typeface="Times New Roman" panose="02020603050405020304" pitchFamily="18" charset="0"/>
                <a:cs typeface="Times New Roman" panose="02020603050405020304" pitchFamily="18" charset="0"/>
                <a:sym typeface="Symbol" panose="05050102010706020507" pitchFamily="18" charset="2"/>
              </a:rPr>
              <a:t></a:t>
            </a:r>
            <a:r>
              <a:rPr lang="en-US" sz="2600" dirty="0" smtClean="0">
                <a:ea typeface="Times New Roman" panose="02020603050405020304" pitchFamily="18" charset="0"/>
                <a:cs typeface="Times New Roman" panose="02020603050405020304" pitchFamily="18" charset="0"/>
              </a:rPr>
              <a:t> = 0,48 NI TOPAMIZ. </a:t>
            </a:r>
            <a:r>
              <a:rPr lang="en-US" sz="2600" dirty="0" smtClean="0">
                <a:ea typeface="Times New Roman" panose="02020603050405020304" pitchFamily="18" charset="0"/>
                <a:cs typeface="Times New Roman" panose="02020603050405020304" pitchFamily="18" charset="0"/>
                <a:sym typeface="Symbol" panose="05050102010706020507" pitchFamily="18" charset="2"/>
              </a:rPr>
              <a:t></a:t>
            </a:r>
            <a:r>
              <a:rPr lang="en-US" sz="2600" dirty="0" smtClean="0">
                <a:ea typeface="Times New Roman" panose="02020603050405020304" pitchFamily="18" charset="0"/>
                <a:cs typeface="Times New Roman" panose="02020603050405020304" pitchFamily="18" charset="0"/>
              </a:rPr>
              <a:t> =0,48 VA </a:t>
            </a:r>
            <a:r>
              <a:rPr lang="en-US" sz="2600" dirty="0" smtClean="0">
                <a:ea typeface="Times New Roman" panose="02020603050405020304" pitchFamily="18" charset="0"/>
                <a:cs typeface="Times New Roman" panose="02020603050405020304" pitchFamily="18" charset="0"/>
                <a:sym typeface="Symbol" panose="05050102010706020507" pitchFamily="18" charset="2"/>
              </a:rPr>
              <a:t></a:t>
            </a:r>
            <a:r>
              <a:rPr lang="en-US" sz="2600" dirty="0" smtClean="0">
                <a:ea typeface="Times New Roman" panose="02020603050405020304" pitchFamily="18" charset="0"/>
                <a:cs typeface="Times New Roman" panose="02020603050405020304" pitchFamily="18" charset="0"/>
              </a:rPr>
              <a:t> = 1,2,3,4,5 BO’LGANDA R</a:t>
            </a:r>
            <a:r>
              <a:rPr lang="en-US" sz="2600" baseline="-25000" dirty="0" smtClean="0">
                <a:ea typeface="Times New Roman" panose="02020603050405020304" pitchFamily="18" charset="0"/>
                <a:cs typeface="Times New Roman" panose="02020603050405020304" pitchFamily="18" charset="0"/>
              </a:rPr>
              <a:t>X</a:t>
            </a:r>
            <a:r>
              <a:rPr lang="en-US" sz="2600" dirty="0" smtClean="0">
                <a:ea typeface="Times New Roman" panose="02020603050405020304" pitchFamily="18" charset="0"/>
                <a:cs typeface="Times New Roman" panose="02020603050405020304" pitchFamily="18" charset="0"/>
              </a:rPr>
              <a:t>(T) QIYMATLARNI HISOBLAB TEKISLANGAN R</a:t>
            </a:r>
            <a:r>
              <a:rPr lang="en-US" sz="2600" baseline="-25000" dirty="0" smtClean="0">
                <a:ea typeface="Times New Roman" panose="02020603050405020304" pitchFamily="18" charset="0"/>
                <a:cs typeface="Times New Roman" panose="02020603050405020304" pitchFamily="18" charset="0"/>
              </a:rPr>
              <a:t>X</a:t>
            </a:r>
            <a:r>
              <a:rPr lang="en-US" sz="2600" dirty="0" smtClean="0">
                <a:ea typeface="Times New Roman" panose="02020603050405020304" pitchFamily="18" charset="0"/>
                <a:cs typeface="Times New Roman" panose="02020603050405020304" pitchFamily="18" charset="0"/>
              </a:rPr>
              <a:t>(T) FUNKTSIYANING GRAFIGINI QURAMIZ (7-RASM, 2-CHIZIQ)</a:t>
            </a:r>
            <a:endParaRPr lang="ru-RU" sz="2600" dirty="0">
              <a:ea typeface="Times New Roman" panose="02020603050405020304" pitchFamily="18" charset="0"/>
              <a:cs typeface="Times New Roman" panose="02020603050405020304" pitchFamily="18" charset="0"/>
            </a:endParaRPr>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2631310783"/>
              </p:ext>
            </p:extLst>
          </p:nvPr>
        </p:nvGraphicFramePr>
        <p:xfrm>
          <a:off x="3143250" y="3152775"/>
          <a:ext cx="3562350" cy="838200"/>
        </p:xfrm>
        <a:graphic>
          <a:graphicData uri="http://schemas.openxmlformats.org/presentationml/2006/ole">
            <mc:AlternateContent xmlns:mc="http://schemas.openxmlformats.org/markup-compatibility/2006">
              <mc:Choice xmlns:v="urn:schemas-microsoft-com:vml" Requires="v">
                <p:oleObj spid="_x0000_s77829" name="Уравнение" r:id="rId3" imgW="1943100" imgH="457200" progId="Equation.3">
                  <p:embed/>
                </p:oleObj>
              </mc:Choice>
              <mc:Fallback>
                <p:oleObj name="Уравнение" r:id="rId3" imgW="1943100" imgH="4572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43250" y="3152775"/>
                        <a:ext cx="3562350" cy="838200"/>
                      </a:xfrm>
                      <a:prstGeom prst="rect">
                        <a:avLst/>
                      </a:prstGeom>
                      <a:noFill/>
                    </p:spPr>
                  </p:pic>
                </p:oleObj>
              </mc:Fallback>
            </mc:AlternateContent>
          </a:graphicData>
        </a:graphic>
      </p:graphicFrame>
    </p:spTree>
    <p:extLst>
      <p:ext uri="{BB962C8B-B14F-4D97-AF65-F5344CB8AC3E}">
        <p14:creationId xmlns:p14="http://schemas.microsoft.com/office/powerpoint/2010/main" val="348266765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pic>
        <p:nvPicPr>
          <p:cNvPr id="75778" name="Picture 2" descr="10-расм"/>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959" y="247650"/>
            <a:ext cx="11566635" cy="472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Прямоугольник 2"/>
          <p:cNvSpPr/>
          <p:nvPr/>
        </p:nvSpPr>
        <p:spPr>
          <a:xfrm>
            <a:off x="3098573" y="5084862"/>
            <a:ext cx="6729727" cy="523220"/>
          </a:xfrm>
          <a:prstGeom prst="rect">
            <a:avLst/>
          </a:prstGeom>
        </p:spPr>
        <p:txBody>
          <a:bodyPr wrap="none">
            <a:spAutoFit/>
          </a:bodyPr>
          <a:lstStyle/>
          <a:p>
            <a:r>
              <a:rPr lang="en-US" sz="2800" dirty="0">
                <a:ea typeface="Times New Roman" panose="02020603050405020304" pitchFamily="18" charset="0"/>
              </a:rPr>
              <a:t>8-rasm. </a:t>
            </a:r>
            <a:r>
              <a:rPr lang="en-US" sz="2800" dirty="0" err="1">
                <a:ea typeface="Times New Roman" panose="02020603050405020304" pitchFamily="18" charset="0"/>
              </a:rPr>
              <a:t>Me’yorlangan</a:t>
            </a:r>
            <a:r>
              <a:rPr lang="en-US" sz="2800" dirty="0">
                <a:ea typeface="Times New Roman" panose="02020603050405020304" pitchFamily="18" charset="0"/>
              </a:rPr>
              <a:t> </a:t>
            </a:r>
            <a:r>
              <a:rPr lang="en-US" sz="2800" dirty="0" err="1">
                <a:ea typeface="Times New Roman" panose="02020603050405020304" pitchFamily="18" charset="0"/>
              </a:rPr>
              <a:t>spektral</a:t>
            </a:r>
            <a:r>
              <a:rPr lang="en-US" sz="2800" dirty="0">
                <a:ea typeface="Times New Roman" panose="02020603050405020304" pitchFamily="18" charset="0"/>
              </a:rPr>
              <a:t> </a:t>
            </a:r>
            <a:r>
              <a:rPr lang="en-US" sz="2800" dirty="0" err="1">
                <a:ea typeface="Times New Roman" panose="02020603050405020304" pitchFamily="18" charset="0"/>
              </a:rPr>
              <a:t>zichlik</a:t>
            </a:r>
            <a:r>
              <a:rPr lang="en-US" sz="2800" dirty="0">
                <a:ea typeface="Times New Roman" panose="02020603050405020304" pitchFamily="18" charset="0"/>
              </a:rPr>
              <a:t> </a:t>
            </a:r>
            <a:r>
              <a:rPr lang="en-US" sz="2800" dirty="0" err="1">
                <a:ea typeface="Times New Roman" panose="02020603050405020304" pitchFamily="18" charset="0"/>
              </a:rPr>
              <a:t>grafigi</a:t>
            </a:r>
            <a:endParaRPr lang="ru-RU" sz="2800" dirty="0"/>
          </a:p>
        </p:txBody>
      </p:sp>
    </p:spTree>
    <p:extLst>
      <p:ext uri="{BB962C8B-B14F-4D97-AF65-F5344CB8AC3E}">
        <p14:creationId xmlns:p14="http://schemas.microsoft.com/office/powerpoint/2010/main" val="147279617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228599" y="348466"/>
            <a:ext cx="11401425" cy="5262979"/>
          </a:xfrm>
          <a:prstGeom prst="rect">
            <a:avLst/>
          </a:prstGeom>
        </p:spPr>
        <p:txBody>
          <a:bodyPr wrap="square">
            <a:spAutoFit/>
          </a:bodyPr>
          <a:lstStyle/>
          <a:p>
            <a:pPr indent="542925" algn="just"/>
            <a:r>
              <a:rPr lang="en-US" sz="2800" dirty="0" smtClean="0"/>
              <a:t>KORRELYATSION FUNKTSIYANING TAXMINIY	 IFODASIDAN FOYDALANIB, KO’RILAYOTGAN JARAYONNING ME’YORLANGAN SPEKTRAL ZICHLIGINI OLAMIZ (8-RASM).</a:t>
            </a:r>
          </a:p>
          <a:p>
            <a:pPr indent="542925" algn="just"/>
            <a:r>
              <a:rPr lang="en-US" sz="2800" dirty="0" smtClean="0"/>
              <a:t>SHUNDAY QILIB MASALA YECHILDI. KO’RILAYOTGAN TAXMINAN STATSIONAR JARAYONNING KECHISHINI TO’LIQ TAVSIFLOVCHI  SONLI TAVSIFLAR TOPILDI. BULAR JARAYONNING VAQT BO’YICHA RIVOJLANISHINI OLDINDAN ANIQLASH, DEMAK OPTIMAL BOSHQARISHNING YECHIMINI TOPISH IMKONIYATINI BERADI.</a:t>
            </a:r>
          </a:p>
          <a:p>
            <a:pPr indent="542925" algn="just"/>
            <a:r>
              <a:rPr lang="en-US" sz="2800" dirty="0" smtClean="0"/>
              <a:t>BOSHQA MAZMUNDAGI MASALANI YECHISHDA, MASALAN LOYIHALANAYOTGAN YANGI TURDAGI TRAKTOR YOKI AVTOMOBILNING TEBRANISHLARINI TADQIQOT QILISHDA, KORRELYATSIYAVIY FUNKTSIYA VA SPEKTRAL ZICHLIKNI HISOBLAB TOPISH, OSMANING OPTIMAL KONSTRUKTSIYASINI TANLASH VA SHUNGA O’XSHASH MASALALARNI YECHISHGA IMKON YARATADI.</a:t>
            </a:r>
            <a:endParaRPr lang="en-US" sz="2800" dirty="0"/>
          </a:p>
        </p:txBody>
      </p:sp>
    </p:spTree>
    <p:extLst>
      <p:ext uri="{BB962C8B-B14F-4D97-AF65-F5344CB8AC3E}">
        <p14:creationId xmlns:p14="http://schemas.microsoft.com/office/powerpoint/2010/main" val="110318512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sz="quarter" idx="13"/>
          </p:nvPr>
        </p:nvSpPr>
        <p:spPr>
          <a:xfrm>
            <a:off x="685800" y="514350"/>
            <a:ext cx="10394707" cy="4860235"/>
          </a:xfrm>
        </p:spPr>
        <p:txBody>
          <a:bodyPr>
            <a:normAutofit/>
          </a:bodyPr>
          <a:lstStyle/>
          <a:p>
            <a:pPr marL="0" indent="0" algn="ctr">
              <a:buNone/>
            </a:pPr>
            <a:r>
              <a:rPr lang="en-US" sz="7200" dirty="0" err="1" smtClean="0"/>
              <a:t>Etiboringiz</a:t>
            </a:r>
            <a:r>
              <a:rPr lang="en-US" sz="7200" dirty="0" smtClean="0"/>
              <a:t> </a:t>
            </a:r>
            <a:r>
              <a:rPr lang="en-US" sz="7200" dirty="0" err="1" smtClean="0"/>
              <a:t>uchun</a:t>
            </a:r>
            <a:r>
              <a:rPr lang="en-US" sz="7200" dirty="0" smtClean="0"/>
              <a:t> </a:t>
            </a:r>
            <a:r>
              <a:rPr lang="en-US" sz="7200" dirty="0" err="1" smtClean="0"/>
              <a:t>raHmat</a:t>
            </a:r>
            <a:r>
              <a:rPr lang="en-US" sz="7200" dirty="0" smtClean="0"/>
              <a:t>!</a:t>
            </a:r>
            <a:endParaRPr lang="ru-RU" sz="7200" dirty="0"/>
          </a:p>
        </p:txBody>
      </p:sp>
    </p:spTree>
    <p:extLst>
      <p:ext uri="{BB962C8B-B14F-4D97-AF65-F5344CB8AC3E}">
        <p14:creationId xmlns:p14="http://schemas.microsoft.com/office/powerpoint/2010/main" val="1132140839"/>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Главное мероприятие">
  <a:themeElements>
    <a:clrScheme name="Main Event">
      <a:dk1>
        <a:sysClr val="windowText" lastClr="000000"/>
      </a:dk1>
      <a:lt1>
        <a:sysClr val="window" lastClr="FFFFFF"/>
      </a:lt1>
      <a:dk2>
        <a:srgbClr val="424242"/>
      </a:dk2>
      <a:lt2>
        <a:srgbClr val="C8C8C8"/>
      </a:lt2>
      <a:accent1>
        <a:srgbClr val="B80E0F"/>
      </a:accent1>
      <a:accent2>
        <a:srgbClr val="A6987D"/>
      </a:accent2>
      <a:accent3>
        <a:srgbClr val="7F9A71"/>
      </a:accent3>
      <a:accent4>
        <a:srgbClr val="64969F"/>
      </a:accent4>
      <a:accent5>
        <a:srgbClr val="9B75B2"/>
      </a:accent5>
      <a:accent6>
        <a:srgbClr val="80737A"/>
      </a:accent6>
      <a:hlink>
        <a:srgbClr val="F21213"/>
      </a:hlink>
      <a:folHlink>
        <a:srgbClr val="B6A394"/>
      </a:folHlink>
    </a:clrScheme>
    <a:fontScheme name="Main Event">
      <a:majorFont>
        <a:latin typeface="Impact" panose="020B080603090205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Impact" panose="020B080603090205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in Event">
      <a:fillStyleLst>
        <a:solidFill>
          <a:schemeClr val="phClr"/>
        </a:solidFill>
        <a:solidFill>
          <a:schemeClr val="phClr">
            <a:tint val="69000"/>
            <a:satMod val="105000"/>
            <a:lumMod val="110000"/>
          </a:schemeClr>
        </a:solidFill>
        <a:blipFill>
          <a:blip xmlns:r="http://schemas.openxmlformats.org/officeDocument/2006/relationships" r:embed="rId1">
            <a:duotone>
              <a:schemeClr val="phClr">
                <a:shade val="88000"/>
                <a:lumMod val="88000"/>
              </a:schemeClr>
              <a:schemeClr val="phClr"/>
            </a:duotone>
          </a:blip>
          <a:tile tx="0" ty="0" sx="100000" sy="100000" flip="none" algn="tl"/>
        </a:blipFill>
      </a:fillStyleLst>
      <a:lnStyleLst>
        <a:ln w="9525" cap="flat" cmpd="sng" algn="ctr">
          <a:solidFill>
            <a:schemeClr val="phClr">
              <a:shade val="60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25400" dist="127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2">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name="Main Event" id="{AC372BB4-D83D-411E-B849-B641926BA760}" vid="{F1EFBDE3-1A95-4E3D-81AD-1F53D65BEA01}"/>
    </a:ext>
  </a:extLst>
</a:theme>
</file>

<file path=docProps/app.xml><?xml version="1.0" encoding="utf-8"?>
<Properties xmlns="http://schemas.openxmlformats.org/officeDocument/2006/extended-properties" xmlns:vt="http://schemas.openxmlformats.org/officeDocument/2006/docPropsVTypes">
  <Template>Главное мероприятие</Template>
  <TotalTime>818</TotalTime>
  <Words>2198</Words>
  <Application>Microsoft Office PowerPoint</Application>
  <PresentationFormat>Широкоэкранный</PresentationFormat>
  <Paragraphs>275</Paragraphs>
  <Slides>44</Slides>
  <Notes>0</Notes>
  <HiddenSlides>0</HiddenSlides>
  <MMClips>0</MMClips>
  <ScaleCrop>false</ScaleCrop>
  <HeadingPairs>
    <vt:vector size="8" baseType="variant">
      <vt:variant>
        <vt:lpstr>Использованные шрифты</vt:lpstr>
      </vt:variant>
      <vt:variant>
        <vt:i4>5</vt:i4>
      </vt:variant>
      <vt:variant>
        <vt:lpstr>Тема</vt:lpstr>
      </vt:variant>
      <vt:variant>
        <vt:i4>1</vt:i4>
      </vt:variant>
      <vt:variant>
        <vt:lpstr>Внедренные серверы OLE</vt:lpstr>
      </vt:variant>
      <vt:variant>
        <vt:i4>2</vt:i4>
      </vt:variant>
      <vt:variant>
        <vt:lpstr>Заголовки слайдов</vt:lpstr>
      </vt:variant>
      <vt:variant>
        <vt:i4>44</vt:i4>
      </vt:variant>
    </vt:vector>
  </HeadingPairs>
  <TitlesOfParts>
    <vt:vector size="52" baseType="lpstr">
      <vt:lpstr>Arial</vt:lpstr>
      <vt:lpstr>Calibri</vt:lpstr>
      <vt:lpstr>Impact</vt:lpstr>
      <vt:lpstr>Symbol</vt:lpstr>
      <vt:lpstr>Times New Roman</vt:lpstr>
      <vt:lpstr>Главное мероприятие</vt:lpstr>
      <vt:lpstr>Microsoft Word Picture</vt:lpstr>
      <vt:lpstr>Microsoft Equation 3.0</vt:lpstr>
      <vt:lpstr>13-MAVZU:   OPTIMAL YECHIMLARNI ANIQLASH UCHUN TASODIFIY JARAYONLAR NAZARIYASINI QO’LLANISHI</vt:lpstr>
      <vt:lpstr>Презентация PowerPoint</vt:lpstr>
      <vt:lpstr>1. Optimal yechimlarni aniqlashda umumiy ma’lumotlar</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2. TASODIFIY FUNKTSIYANING TAQSIMOT QONUNI.  TASODIFIY FUNKTSIYANING TAVSIFLARI</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3. STATSIONAR TASODIFIY JARAYONLAR</vt:lpstr>
      <vt:lpstr>Презентация PowerPoint</vt:lpstr>
      <vt:lpstr>Презентация PowerPoint</vt:lpstr>
      <vt:lpstr>Презентация PowerPoint</vt:lpstr>
      <vt:lpstr>Презентация PowerPoint</vt:lpstr>
      <vt:lpstr>4. BOG’LIQLIK PARAMETRLARINING XATOLARINI ANIQLASH</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1-MAVZU:  “Eksperimentni rejalashtirish va statistik taxlil” fanining umumiy asoslari.</dc:title>
  <dc:creator>Пользователь Windows</dc:creator>
  <cp:lastModifiedBy>Пользователь Windows</cp:lastModifiedBy>
  <cp:revision>68</cp:revision>
  <dcterms:created xsi:type="dcterms:W3CDTF">2021-03-23T03:40:31Z</dcterms:created>
  <dcterms:modified xsi:type="dcterms:W3CDTF">2021-05-17T07:51:05Z</dcterms:modified>
</cp:coreProperties>
</file>