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94" r:id="rId5"/>
    <p:sldId id="296" r:id="rId6"/>
    <p:sldId id="319" r:id="rId7"/>
    <p:sldId id="320" r:id="rId8"/>
    <p:sldId id="260" r:id="rId9"/>
    <p:sldId id="322" r:id="rId10"/>
    <p:sldId id="324" r:id="rId11"/>
    <p:sldId id="323" r:id="rId12"/>
    <p:sldId id="325" r:id="rId13"/>
    <p:sldId id="326" r:id="rId14"/>
    <p:sldId id="327" r:id="rId15"/>
    <p:sldId id="261" r:id="rId16"/>
    <p:sldId id="336" r:id="rId17"/>
    <p:sldId id="338" r:id="rId18"/>
    <p:sldId id="339" r:id="rId19"/>
    <p:sldId id="340" r:id="rId20"/>
    <p:sldId id="341" r:id="rId21"/>
    <p:sldId id="342" r:id="rId22"/>
    <p:sldId id="346" r:id="rId23"/>
    <p:sldId id="349" r:id="rId24"/>
    <p:sldId id="350" r:id="rId25"/>
    <p:sldId id="347" r:id="rId26"/>
    <p:sldId id="343" r:id="rId27"/>
    <p:sldId id="344" r:id="rId28"/>
    <p:sldId id="345" r:id="rId29"/>
    <p:sldId id="348" r:id="rId30"/>
    <p:sldId id="321"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57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5" Type="http://schemas.openxmlformats.org/officeDocument/2006/relationships/image" Target="../media/image16.wmf"/><Relationship Id="rId4" Type="http://schemas.openxmlformats.org/officeDocument/2006/relationships/image" Target="../media/image15.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23.wmf"/><Relationship Id="rId2" Type="http://schemas.openxmlformats.org/officeDocument/2006/relationships/image" Target="../media/image18.wmf"/><Relationship Id="rId1" Type="http://schemas.openxmlformats.org/officeDocument/2006/relationships/image" Target="../media/image17.wmf"/><Relationship Id="rId6" Type="http://schemas.openxmlformats.org/officeDocument/2006/relationships/image" Target="../media/image22.wmf"/><Relationship Id="rId5" Type="http://schemas.openxmlformats.org/officeDocument/2006/relationships/image" Target="../media/image21.wmf"/><Relationship Id="rId4" Type="http://schemas.openxmlformats.org/officeDocument/2006/relationships/image" Target="../media/image2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 Id="rId4" Type="http://schemas.openxmlformats.org/officeDocument/2006/relationships/image" Target="../media/image31.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6.wmf"/></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44.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wmf"/><Relationship Id="rId1" Type="http://schemas.openxmlformats.org/officeDocument/2006/relationships/image" Target="../media/image45.wmf"/><Relationship Id="rId5" Type="http://schemas.openxmlformats.org/officeDocument/2006/relationships/image" Target="../media/image49.wmf"/><Relationship Id="rId4" Type="http://schemas.openxmlformats.org/officeDocument/2006/relationships/image" Target="../media/image48.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5/18/2021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5/18/2021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5/18/2021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5/18/2021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5/18/2021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5/18/2021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5/18/2021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8.wmf"/><Relationship Id="rId5" Type="http://schemas.openxmlformats.org/officeDocument/2006/relationships/oleObject" Target="../embeddings/oleObject4.bin"/><Relationship Id="rId4" Type="http://schemas.openxmlformats.org/officeDocument/2006/relationships/image" Target="../media/image7.w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9.w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0.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11.wmf"/></Relationships>
</file>

<file path=ppt/slides/_rels/slide12.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8.bin"/><Relationship Id="rId7" Type="http://schemas.openxmlformats.org/officeDocument/2006/relationships/oleObject" Target="../embeddings/oleObject10.bin"/><Relationship Id="rId12" Type="http://schemas.openxmlformats.org/officeDocument/2006/relationships/image" Target="../media/image16.w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13.wmf"/><Relationship Id="rId11" Type="http://schemas.openxmlformats.org/officeDocument/2006/relationships/oleObject" Target="../embeddings/oleObject12.bin"/><Relationship Id="rId5" Type="http://schemas.openxmlformats.org/officeDocument/2006/relationships/oleObject" Target="../embeddings/oleObject9.bin"/><Relationship Id="rId10" Type="http://schemas.openxmlformats.org/officeDocument/2006/relationships/image" Target="../media/image15.wmf"/><Relationship Id="rId4" Type="http://schemas.openxmlformats.org/officeDocument/2006/relationships/image" Target="../media/image12.wmf"/><Relationship Id="rId9" Type="http://schemas.openxmlformats.org/officeDocument/2006/relationships/oleObject" Target="../embeddings/oleObject11.bin"/></Relationships>
</file>

<file path=ppt/slides/_rels/slide13.xml.rels><?xml version="1.0" encoding="UTF-8" standalone="yes"?>
<Relationships xmlns="http://schemas.openxmlformats.org/package/2006/relationships"><Relationship Id="rId8" Type="http://schemas.openxmlformats.org/officeDocument/2006/relationships/image" Target="../media/image19.wmf"/><Relationship Id="rId13" Type="http://schemas.openxmlformats.org/officeDocument/2006/relationships/oleObject" Target="../embeddings/oleObject18.bin"/><Relationship Id="rId3" Type="http://schemas.openxmlformats.org/officeDocument/2006/relationships/oleObject" Target="../embeddings/oleObject13.bin"/><Relationship Id="rId7" Type="http://schemas.openxmlformats.org/officeDocument/2006/relationships/oleObject" Target="../embeddings/oleObject15.bin"/><Relationship Id="rId12" Type="http://schemas.openxmlformats.org/officeDocument/2006/relationships/image" Target="../media/image21.wmf"/><Relationship Id="rId2" Type="http://schemas.openxmlformats.org/officeDocument/2006/relationships/slideLayout" Target="../slideLayouts/slideLayout2.xml"/><Relationship Id="rId16" Type="http://schemas.openxmlformats.org/officeDocument/2006/relationships/image" Target="../media/image23.wmf"/><Relationship Id="rId1" Type="http://schemas.openxmlformats.org/officeDocument/2006/relationships/vmlDrawing" Target="../drawings/vmlDrawing8.vml"/><Relationship Id="rId6" Type="http://schemas.openxmlformats.org/officeDocument/2006/relationships/image" Target="../media/image18.wmf"/><Relationship Id="rId11" Type="http://schemas.openxmlformats.org/officeDocument/2006/relationships/oleObject" Target="../embeddings/oleObject17.bin"/><Relationship Id="rId5" Type="http://schemas.openxmlformats.org/officeDocument/2006/relationships/oleObject" Target="../embeddings/oleObject14.bin"/><Relationship Id="rId15" Type="http://schemas.openxmlformats.org/officeDocument/2006/relationships/oleObject" Target="../embeddings/oleObject19.bin"/><Relationship Id="rId10" Type="http://schemas.openxmlformats.org/officeDocument/2006/relationships/image" Target="../media/image20.wmf"/><Relationship Id="rId4" Type="http://schemas.openxmlformats.org/officeDocument/2006/relationships/image" Target="../media/image17.wmf"/><Relationship Id="rId9" Type="http://schemas.openxmlformats.org/officeDocument/2006/relationships/oleObject" Target="../embeddings/oleObject16.bin"/><Relationship Id="rId14" Type="http://schemas.openxmlformats.org/officeDocument/2006/relationships/image" Target="../media/image22.wmf"/></Relationships>
</file>

<file path=ppt/slides/_rels/slide14.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20.bin"/><Relationship Id="rId7"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25.wmf"/><Relationship Id="rId5" Type="http://schemas.openxmlformats.org/officeDocument/2006/relationships/oleObject" Target="../embeddings/oleObject21.bin"/><Relationship Id="rId4" Type="http://schemas.openxmlformats.org/officeDocument/2006/relationships/image" Target="../media/image24.w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27.wmf"/></Relationships>
</file>

<file path=ppt/slides/_rels/slide16.xml.rels><?xml version="1.0" encoding="UTF-8" standalone="yes"?>
<Relationships xmlns="http://schemas.openxmlformats.org/package/2006/relationships"><Relationship Id="rId8" Type="http://schemas.openxmlformats.org/officeDocument/2006/relationships/image" Target="../media/image30.wmf"/><Relationship Id="rId3" Type="http://schemas.openxmlformats.org/officeDocument/2006/relationships/oleObject" Target="../embeddings/oleObject24.bin"/><Relationship Id="rId7" Type="http://schemas.openxmlformats.org/officeDocument/2006/relationships/oleObject" Target="../embeddings/oleObject26.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29.wmf"/><Relationship Id="rId5" Type="http://schemas.openxmlformats.org/officeDocument/2006/relationships/oleObject" Target="../embeddings/oleObject25.bin"/><Relationship Id="rId10" Type="http://schemas.openxmlformats.org/officeDocument/2006/relationships/image" Target="../media/image31.wmf"/><Relationship Id="rId4" Type="http://schemas.openxmlformats.org/officeDocument/2006/relationships/image" Target="../media/image28.wmf"/><Relationship Id="rId9" Type="http://schemas.openxmlformats.org/officeDocument/2006/relationships/oleObject" Target="../embeddings/oleObject27.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32.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34.wmf"/><Relationship Id="rId5" Type="http://schemas.openxmlformats.org/officeDocument/2006/relationships/oleObject" Target="../embeddings/oleObject30.bin"/><Relationship Id="rId4" Type="http://schemas.openxmlformats.org/officeDocument/2006/relationships/image" Target="../media/image33.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image" Target="../media/image35.wmf"/></Relationships>
</file>

<file path=ppt/slides/_rels/slide22.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oleObject" Target="../embeddings/oleObject32.bin"/><Relationship Id="rId7" Type="http://schemas.openxmlformats.org/officeDocument/2006/relationships/oleObject" Target="../embeddings/oleObject34.bin"/><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image" Target="../media/image37.wmf"/><Relationship Id="rId5" Type="http://schemas.openxmlformats.org/officeDocument/2006/relationships/oleObject" Target="../embeddings/oleObject33.bin"/><Relationship Id="rId4" Type="http://schemas.openxmlformats.org/officeDocument/2006/relationships/image" Target="../media/image36.w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image" Target="../media/image40.wmf"/><Relationship Id="rId5" Type="http://schemas.openxmlformats.org/officeDocument/2006/relationships/oleObject" Target="../embeddings/oleObject36.bin"/><Relationship Id="rId4" Type="http://schemas.openxmlformats.org/officeDocument/2006/relationships/image" Target="../media/image39.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37.bin"/><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image" Target="../media/image41.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Layout" Target="../slideLayouts/slideLayout2.xml"/><Relationship Id="rId1" Type="http://schemas.openxmlformats.org/officeDocument/2006/relationships/vmlDrawing" Target="../drawings/vmlDrawing18.vml"/><Relationship Id="rId4" Type="http://schemas.openxmlformats.org/officeDocument/2006/relationships/image" Target="../media/image42.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Layout" Target="../slideLayouts/slideLayout2.xml"/><Relationship Id="rId1" Type="http://schemas.openxmlformats.org/officeDocument/2006/relationships/vmlDrawing" Target="../drawings/vmlDrawing19.vml"/><Relationship Id="rId4" Type="http://schemas.openxmlformats.org/officeDocument/2006/relationships/image" Target="../media/image43.w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Layout" Target="../slideLayouts/slideLayout2.xml"/><Relationship Id="rId1" Type="http://schemas.openxmlformats.org/officeDocument/2006/relationships/vmlDrawing" Target="../drawings/vmlDrawing20.vml"/><Relationship Id="rId4" Type="http://schemas.openxmlformats.org/officeDocument/2006/relationships/image" Target="../media/image44.wmf"/></Relationships>
</file>

<file path=ppt/slides/_rels/slide29.xml.rels><?xml version="1.0" encoding="UTF-8" standalone="yes"?>
<Relationships xmlns="http://schemas.openxmlformats.org/package/2006/relationships"><Relationship Id="rId8" Type="http://schemas.openxmlformats.org/officeDocument/2006/relationships/image" Target="../media/image47.wmf"/><Relationship Id="rId3" Type="http://schemas.openxmlformats.org/officeDocument/2006/relationships/oleObject" Target="../embeddings/oleObject41.bin"/><Relationship Id="rId7" Type="http://schemas.openxmlformats.org/officeDocument/2006/relationships/oleObject" Target="../embeddings/oleObject43.bin"/><Relationship Id="rId12" Type="http://schemas.openxmlformats.org/officeDocument/2006/relationships/image" Target="../media/image49.wmf"/><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image" Target="../media/image46.wmf"/><Relationship Id="rId11" Type="http://schemas.openxmlformats.org/officeDocument/2006/relationships/oleObject" Target="../embeddings/oleObject45.bin"/><Relationship Id="rId5" Type="http://schemas.openxmlformats.org/officeDocument/2006/relationships/oleObject" Target="../embeddings/oleObject42.bin"/><Relationship Id="rId10" Type="http://schemas.openxmlformats.org/officeDocument/2006/relationships/image" Target="../media/image48.wmf"/><Relationship Id="rId4" Type="http://schemas.openxmlformats.org/officeDocument/2006/relationships/image" Target="../media/image45.wmf"/><Relationship Id="rId9" Type="http://schemas.openxmlformats.org/officeDocument/2006/relationships/oleObject" Target="../embeddings/oleObject44.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4800" dirty="0"/>
              <a:t>14-MAVZU:  </a:t>
            </a:r>
            <a:r>
              <a:rPr lang="en-US" sz="4800" dirty="0" smtClean="0"/>
              <a:t/>
            </a:r>
            <a:br>
              <a:rPr lang="en-US" sz="4800" dirty="0" smtClean="0"/>
            </a:br>
            <a:r>
              <a:rPr lang="en-US" sz="4800" dirty="0" smtClean="0"/>
              <a:t>TASODIFIY </a:t>
            </a:r>
            <a:r>
              <a:rPr lang="en-US" sz="4800" dirty="0"/>
              <a:t>JARAYONLAR </a:t>
            </a:r>
            <a:r>
              <a:rPr lang="en-US" sz="4800" dirty="0" smtClean="0"/>
              <a:t/>
            </a:r>
            <a:br>
              <a:rPr lang="en-US" sz="4800" dirty="0" smtClean="0"/>
            </a:br>
            <a:r>
              <a:rPr lang="en-US" sz="4800" dirty="0" smtClean="0"/>
              <a:t>NAZARIYASI</a:t>
            </a:r>
            <a:endParaRPr lang="ru-RU" sz="4800" dirty="0"/>
          </a:p>
        </p:txBody>
      </p:sp>
      <p:sp>
        <p:nvSpPr>
          <p:cNvPr id="3" name="Подзаголовок 2"/>
          <p:cNvSpPr>
            <a:spLocks noGrp="1"/>
          </p:cNvSpPr>
          <p:nvPr>
            <p:ph type="subTitle" idx="1"/>
          </p:nvPr>
        </p:nvSpPr>
        <p:spPr/>
        <p:txBody>
          <a:bodyPr/>
          <a:lstStyle/>
          <a:p>
            <a:r>
              <a:rPr lang="en-US" sz="2000" dirty="0">
                <a:solidFill>
                  <a:schemeClr val="tx1"/>
                </a:solidFill>
              </a:rPr>
              <a:t>LECTURE 14. RANDOM PROCESS THEORY</a:t>
            </a:r>
            <a:endParaRPr lang="ru-RU" sz="2000" dirty="0">
              <a:solidFill>
                <a:schemeClr val="tx1"/>
              </a:solidFill>
            </a:endParaRPr>
          </a:p>
        </p:txBody>
      </p:sp>
      <p:sp>
        <p:nvSpPr>
          <p:cNvPr id="4" name="Прямоугольник 3"/>
          <p:cNvSpPr/>
          <p:nvPr/>
        </p:nvSpPr>
        <p:spPr>
          <a:xfrm rot="21387261">
            <a:off x="825492" y="4551774"/>
            <a:ext cx="9920474" cy="707886"/>
          </a:xfrm>
          <a:prstGeom prst="rect">
            <a:avLst/>
          </a:prstGeom>
        </p:spPr>
        <p:txBody>
          <a:bodyPr wrap="square">
            <a:spAutoFit/>
          </a:bodyPr>
          <a:lstStyle/>
          <a:p>
            <a:pPr algn="just">
              <a:spcAft>
                <a:spcPts val="0"/>
              </a:spcAft>
            </a:pPr>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smtClean="0">
                <a:solidFill>
                  <a:schemeClr val="bg1"/>
                </a:solidFill>
                <a:latin typeface="Times New Roman" panose="02020603050405020304" pitchFamily="18" charset="0"/>
                <a:ea typeface="Calibri" panose="020F0502020204030204" pitchFamily="34" charset="0"/>
              </a:rPr>
              <a:t>maqsadi</a:t>
            </a:r>
            <a:r>
              <a:rPr lang="en-US" sz="2000" b="1" dirty="0" smtClean="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eksprimentlar</a:t>
            </a:r>
            <a:r>
              <a:rPr lang="en-US" sz="2000" dirty="0" smtClean="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Times New Roman" panose="02020603050405020304" pitchFamily="18" charset="0"/>
                <a:ea typeface="Calibri" panose="020F0502020204030204" pitchFamily="34" charset="0"/>
              </a:rPr>
              <a:t>natijasida</a:t>
            </a:r>
            <a:r>
              <a:rPr lang="en-US" sz="2000" dirty="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Times New Roman" panose="02020603050405020304" pitchFamily="18" charset="0"/>
                <a:ea typeface="Calibri" panose="020F0502020204030204" pitchFamily="34" charset="0"/>
              </a:rPr>
              <a:t>olingan</a:t>
            </a:r>
            <a:r>
              <a:rPr lang="en-US" sz="2000" dirty="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Times New Roman" panose="02020603050405020304" pitchFamily="18" charset="0"/>
                <a:ea typeface="Calibri" panose="020F0502020204030204" pitchFamily="34" charset="0"/>
              </a:rPr>
              <a:t>tasodifiy</a:t>
            </a:r>
            <a:r>
              <a:rPr lang="en-US" sz="2000" dirty="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Times New Roman" panose="02020603050405020304" pitchFamily="18" charset="0"/>
                <a:ea typeface="Calibri" panose="020F0502020204030204" pitchFamily="34" charset="0"/>
              </a:rPr>
              <a:t>jarayonlardagi</a:t>
            </a:r>
            <a:r>
              <a:rPr lang="en-US" sz="2000" dirty="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Times New Roman" panose="02020603050405020304" pitchFamily="18" charset="0"/>
                <a:ea typeface="Calibri" panose="020F0502020204030204" pitchFamily="34" charset="0"/>
              </a:rPr>
              <a:t>ma’lumotlarni</a:t>
            </a:r>
            <a:r>
              <a:rPr lang="en-US" sz="2000" dirty="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Times New Roman" panose="02020603050405020304" pitchFamily="18" charset="0"/>
                <a:ea typeface="Calibri" panose="020F0502020204030204" pitchFamily="34" charset="0"/>
              </a:rPr>
              <a:t>tahlil</a:t>
            </a:r>
            <a:r>
              <a:rPr lang="en-US" sz="2000" dirty="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Times New Roman" panose="02020603050405020304" pitchFamily="18" charset="0"/>
                <a:ea typeface="Calibri" panose="020F0502020204030204" pitchFamily="34" charset="0"/>
              </a:rPr>
              <a:t>qilish</a:t>
            </a:r>
            <a:r>
              <a:rPr lang="en-US" sz="2000" dirty="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Times New Roman" panose="02020603050405020304" pitchFamily="18" charset="0"/>
                <a:ea typeface="Calibri" panose="020F0502020204030204" pitchFamily="34" charset="0"/>
              </a:rPr>
              <a:t>nazariyasi</a:t>
            </a:r>
            <a:r>
              <a:rPr lang="en-US" sz="2000" dirty="0">
                <a:solidFill>
                  <a:schemeClr val="bg1"/>
                </a:solidFill>
                <a:latin typeface="Times New Roman" panose="02020603050405020304" pitchFamily="18" charset="0"/>
                <a:ea typeface="Calibri" panose="020F0502020204030204" pitchFamily="34" charset="0"/>
              </a:rPr>
              <a:t> </a:t>
            </a:r>
            <a:r>
              <a:rPr lang="en-US" sz="2000" dirty="0" err="1" smtClean="0">
                <a:solidFill>
                  <a:schemeClr val="bg1"/>
                </a:solidFill>
                <a:latin typeface="Times New Roman" panose="02020603050405020304" pitchFamily="18" charset="0"/>
                <a:ea typeface="Calibri" panose="020F0502020204030204" pitchFamily="34" charset="0"/>
              </a:rPr>
              <a:t>tushuntiriladi</a:t>
            </a:r>
            <a:r>
              <a:rPr lang="en-US" sz="2000" dirty="0" smtClean="0">
                <a:solidFill>
                  <a:schemeClr val="bg1"/>
                </a:solidFill>
                <a:latin typeface="Arial" panose="020B0604020202020204" pitchFamily="34" charset="0"/>
                <a:cs typeface="Arial" panose="020B0604020202020204" pitchFamily="34" charset="0"/>
              </a:rPr>
              <a:t>.</a:t>
            </a:r>
            <a:endParaRPr lang="ru-RU" sz="2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47651" y="180975"/>
            <a:ext cx="11458574" cy="5476875"/>
          </a:xfrm>
        </p:spPr>
        <p:txBody>
          <a:bodyPr>
            <a:noAutofit/>
          </a:bodyPr>
          <a:lstStyle/>
          <a:p>
            <a:pPr marL="0" indent="0" algn="ctr">
              <a:lnSpc>
                <a:spcPct val="100000"/>
              </a:lnSpc>
              <a:spcBef>
                <a:spcPts val="0"/>
              </a:spcBef>
              <a:buNone/>
            </a:pPr>
            <a:r>
              <a:rPr lang="de-DE" sz="2400" dirty="0">
                <a:ea typeface="Calibri" panose="020F0502020204030204" pitchFamily="34" charset="0"/>
              </a:rPr>
              <a:t>14-MAVZU:  TASODIFIY JARAYONLAR NAZARIYASI.</a:t>
            </a:r>
          </a:p>
          <a:p>
            <a:pPr marL="0" indent="0" algn="ctr">
              <a:lnSpc>
                <a:spcPct val="100000"/>
              </a:lnSpc>
              <a:spcBef>
                <a:spcPts val="0"/>
              </a:spcBef>
              <a:buNone/>
            </a:pPr>
            <a:r>
              <a:rPr lang="de-DE" sz="2400" dirty="0" err="1">
                <a:ea typeface="Calibri" panose="020F0502020204030204" pitchFamily="34" charset="0"/>
              </a:rPr>
              <a:t>Reja</a:t>
            </a:r>
            <a:r>
              <a:rPr lang="de-DE" sz="2400" dirty="0">
                <a:ea typeface="Calibri" panose="020F0502020204030204" pitchFamily="34" charset="0"/>
              </a:rPr>
              <a:t>:</a:t>
            </a:r>
          </a:p>
          <a:p>
            <a:pPr marL="0" indent="0" algn="just">
              <a:lnSpc>
                <a:spcPct val="100000"/>
              </a:lnSpc>
              <a:spcBef>
                <a:spcPts val="0"/>
              </a:spcBef>
              <a:buNone/>
              <a:tabLst>
                <a:tab pos="542925" algn="l"/>
              </a:tabLst>
            </a:pPr>
            <a:r>
              <a:rPr lang="de-DE" sz="2400" dirty="0">
                <a:ea typeface="Calibri" panose="020F0502020204030204" pitchFamily="34" charset="0"/>
              </a:rPr>
              <a:t>1.	</a:t>
            </a:r>
            <a:r>
              <a:rPr lang="de-DE" sz="2400" dirty="0" err="1">
                <a:ea typeface="Calibri" panose="020F0502020204030204" pitchFamily="34" charset="0"/>
              </a:rPr>
              <a:t>Tasodifiy</a:t>
            </a:r>
            <a:r>
              <a:rPr lang="de-DE" sz="2400" dirty="0">
                <a:ea typeface="Calibri" panose="020F0502020204030204" pitchFamily="34" charset="0"/>
              </a:rPr>
              <a:t> </a:t>
            </a:r>
            <a:r>
              <a:rPr lang="de-DE" sz="2400" dirty="0" err="1">
                <a:ea typeface="Calibri" panose="020F0502020204030204" pitchFamily="34" charset="0"/>
              </a:rPr>
              <a:t>jarayonlar</a:t>
            </a:r>
            <a:r>
              <a:rPr lang="de-DE" sz="2400" dirty="0">
                <a:ea typeface="Calibri" panose="020F0502020204030204" pitchFamily="34" charset="0"/>
              </a:rPr>
              <a:t> </a:t>
            </a:r>
            <a:r>
              <a:rPr lang="de-DE" sz="2400" dirty="0" err="1">
                <a:ea typeface="Calibri" panose="020F0502020204030204" pitchFamily="34" charset="0"/>
              </a:rPr>
              <a:t>nazariyasi</a:t>
            </a:r>
            <a:r>
              <a:rPr lang="de-DE" sz="2400" dirty="0">
                <a:ea typeface="Calibri" panose="020F0502020204030204" pitchFamily="34" charset="0"/>
              </a:rPr>
              <a:t> </a:t>
            </a:r>
            <a:r>
              <a:rPr lang="de-DE" sz="2400" dirty="0" err="1">
                <a:ea typeface="Calibri" panose="020F0502020204030204" pitchFamily="34" charset="0"/>
              </a:rPr>
              <a:t>umumiy</a:t>
            </a:r>
            <a:r>
              <a:rPr lang="de-DE" sz="2400" dirty="0">
                <a:ea typeface="Calibri" panose="020F0502020204030204" pitchFamily="34" charset="0"/>
              </a:rPr>
              <a:t> </a:t>
            </a:r>
            <a:r>
              <a:rPr lang="de-DE" sz="2400" dirty="0" err="1">
                <a:ea typeface="Calibri" panose="020F0502020204030204" pitchFamily="34" charset="0"/>
              </a:rPr>
              <a:t>ma’lumotlari</a:t>
            </a:r>
            <a:r>
              <a:rPr lang="de-DE" sz="2400" dirty="0">
                <a:ea typeface="Calibri" panose="020F0502020204030204" pitchFamily="34" charset="0"/>
              </a:rPr>
              <a:t>. </a:t>
            </a:r>
          </a:p>
          <a:p>
            <a:pPr marL="0" indent="0" algn="just">
              <a:lnSpc>
                <a:spcPct val="100000"/>
              </a:lnSpc>
              <a:spcBef>
                <a:spcPts val="0"/>
              </a:spcBef>
              <a:buNone/>
              <a:tabLst>
                <a:tab pos="542925" algn="l"/>
              </a:tabLst>
            </a:pPr>
            <a:r>
              <a:rPr lang="de-DE" sz="2400" dirty="0" smtClean="0">
                <a:ea typeface="Calibri" panose="020F0502020204030204" pitchFamily="34" charset="0"/>
              </a:rPr>
              <a:t>2. Diskret </a:t>
            </a:r>
            <a:r>
              <a:rPr lang="de-DE" sz="2400" dirty="0" err="1">
                <a:ea typeface="Calibri" panose="020F0502020204030204" pitchFamily="34" charset="0"/>
              </a:rPr>
              <a:t>holatli</a:t>
            </a:r>
            <a:r>
              <a:rPr lang="de-DE" sz="2400" dirty="0">
                <a:ea typeface="Calibri" panose="020F0502020204030204" pitchFamily="34" charset="0"/>
              </a:rPr>
              <a:t> </a:t>
            </a:r>
            <a:r>
              <a:rPr lang="de-DE" sz="2400" dirty="0" err="1">
                <a:ea typeface="Calibri" panose="020F0502020204030204" pitchFamily="34" charset="0"/>
              </a:rPr>
              <a:t>va</a:t>
            </a:r>
            <a:r>
              <a:rPr lang="de-DE" sz="2400" dirty="0">
                <a:ea typeface="Calibri" panose="020F0502020204030204" pitchFamily="34" charset="0"/>
              </a:rPr>
              <a:t> </a:t>
            </a:r>
            <a:r>
              <a:rPr lang="de-DE" sz="2400" dirty="0" err="1">
                <a:ea typeface="Calibri" panose="020F0502020204030204" pitchFamily="34" charset="0"/>
              </a:rPr>
              <a:t>va</a:t>
            </a:r>
            <a:r>
              <a:rPr lang="de-DE" sz="2400" dirty="0">
                <a:ea typeface="Calibri" panose="020F0502020204030204" pitchFamily="34" charset="0"/>
              </a:rPr>
              <a:t> diskret </a:t>
            </a:r>
            <a:r>
              <a:rPr lang="de-DE" sz="2400" dirty="0" err="1">
                <a:ea typeface="Calibri" panose="020F0502020204030204" pitchFamily="34" charset="0"/>
              </a:rPr>
              <a:t>vaqtli</a:t>
            </a:r>
            <a:r>
              <a:rPr lang="de-DE" sz="2400" dirty="0">
                <a:ea typeface="Calibri" panose="020F0502020204030204" pitchFamily="34" charset="0"/>
              </a:rPr>
              <a:t> </a:t>
            </a:r>
            <a:r>
              <a:rPr lang="de-DE" sz="2400" dirty="0" err="1">
                <a:ea typeface="Calibri" panose="020F0502020204030204" pitchFamily="34" charset="0"/>
              </a:rPr>
              <a:t>tasodifiy</a:t>
            </a:r>
            <a:r>
              <a:rPr lang="de-DE" sz="2400" dirty="0">
                <a:ea typeface="Calibri" panose="020F0502020204030204" pitchFamily="34" charset="0"/>
              </a:rPr>
              <a:t> </a:t>
            </a:r>
            <a:r>
              <a:rPr lang="de-DE" sz="2400" dirty="0" err="1">
                <a:ea typeface="Calibri" panose="020F0502020204030204" pitchFamily="34" charset="0"/>
              </a:rPr>
              <a:t>Markov</a:t>
            </a:r>
            <a:r>
              <a:rPr lang="de-DE" sz="2400" dirty="0">
                <a:ea typeface="Calibri" panose="020F0502020204030204" pitchFamily="34" charset="0"/>
              </a:rPr>
              <a:t> </a:t>
            </a:r>
            <a:r>
              <a:rPr lang="de-DE" sz="2400" dirty="0" err="1">
                <a:ea typeface="Calibri" panose="020F0502020204030204" pitchFamily="34" charset="0"/>
              </a:rPr>
              <a:t>jarayoni</a:t>
            </a:r>
            <a:r>
              <a:rPr lang="de-DE" sz="2400" dirty="0">
                <a:ea typeface="Calibri" panose="020F0502020204030204" pitchFamily="34" charset="0"/>
              </a:rPr>
              <a:t> </a:t>
            </a:r>
            <a:r>
              <a:rPr lang="de-DE" sz="2400" dirty="0" err="1">
                <a:ea typeface="Calibri" panose="020F0502020204030204" pitchFamily="34" charset="0"/>
              </a:rPr>
              <a:t>bilan</a:t>
            </a:r>
            <a:r>
              <a:rPr lang="de-DE" sz="2400" dirty="0">
                <a:ea typeface="Calibri" panose="020F0502020204030204" pitchFamily="34" charset="0"/>
              </a:rPr>
              <a:t> </a:t>
            </a:r>
            <a:r>
              <a:rPr lang="de-DE" sz="2400" dirty="0" err="1">
                <a:ea typeface="Calibri" panose="020F0502020204030204" pitchFamily="34" charset="0"/>
              </a:rPr>
              <a:t>tasvirlanadigan</a:t>
            </a:r>
            <a:r>
              <a:rPr lang="de-DE" sz="2400" dirty="0">
                <a:ea typeface="Calibri" panose="020F0502020204030204" pitchFamily="34" charset="0"/>
              </a:rPr>
              <a:t> </a:t>
            </a:r>
            <a:r>
              <a:rPr lang="de-DE" sz="2400" dirty="0" err="1">
                <a:ea typeface="Calibri" panose="020F0502020204030204" pitchFamily="34" charset="0"/>
              </a:rPr>
              <a:t>tizimning</a:t>
            </a:r>
            <a:r>
              <a:rPr lang="de-DE" sz="2400" dirty="0">
                <a:ea typeface="Calibri" panose="020F0502020204030204" pitchFamily="34" charset="0"/>
              </a:rPr>
              <a:t> </a:t>
            </a:r>
            <a:r>
              <a:rPr lang="de-DE" sz="2400" dirty="0" err="1">
                <a:ea typeface="Calibri" panose="020F0502020204030204" pitchFamily="34" charset="0"/>
              </a:rPr>
              <a:t>holatlari</a:t>
            </a:r>
            <a:r>
              <a:rPr lang="de-DE" sz="2400" dirty="0">
                <a:ea typeface="Calibri" panose="020F0502020204030204" pitchFamily="34" charset="0"/>
              </a:rPr>
              <a:t> </a:t>
            </a:r>
            <a:r>
              <a:rPr lang="de-DE" sz="2400" dirty="0" err="1">
                <a:ea typeface="Calibri" panose="020F0502020204030204" pitchFamily="34" charset="0"/>
              </a:rPr>
              <a:t>ehtimolliklarini</a:t>
            </a:r>
            <a:r>
              <a:rPr lang="de-DE" sz="2400" dirty="0">
                <a:ea typeface="Calibri" panose="020F0502020204030204" pitchFamily="34" charset="0"/>
              </a:rPr>
              <a:t> </a:t>
            </a:r>
            <a:r>
              <a:rPr lang="de-DE" sz="2400" dirty="0" err="1">
                <a:ea typeface="Calibri" panose="020F0502020204030204" pitchFamily="34" charset="0"/>
              </a:rPr>
              <a:t>aniqlash</a:t>
            </a:r>
            <a:r>
              <a:rPr lang="de-DE" sz="2400" dirty="0" smtClean="0">
                <a:ea typeface="Calibri" panose="020F0502020204030204" pitchFamily="34" charset="0"/>
              </a:rPr>
              <a:t>.</a:t>
            </a:r>
          </a:p>
          <a:p>
            <a:pPr marL="0" lvl="0" indent="0">
              <a:lnSpc>
                <a:spcPct val="100000"/>
              </a:lnSpc>
              <a:spcBef>
                <a:spcPts val="0"/>
              </a:spcBef>
              <a:buNone/>
            </a:pPr>
            <a:r>
              <a:rPr lang="en-US" sz="2400" dirty="0" smtClean="0"/>
              <a:t>3. </a:t>
            </a:r>
            <a:r>
              <a:rPr lang="en-US" sz="2400" dirty="0" err="1" smtClean="0"/>
              <a:t>Tizimning</a:t>
            </a:r>
            <a:r>
              <a:rPr lang="en-US" sz="2400" dirty="0" smtClean="0"/>
              <a:t> </a:t>
            </a:r>
            <a:r>
              <a:rPr lang="en-US" sz="2400" dirty="0"/>
              <a:t>"k" </a:t>
            </a:r>
            <a:r>
              <a:rPr lang="en-US" sz="2400" dirty="0" err="1"/>
              <a:t>qadamdan</a:t>
            </a:r>
            <a:r>
              <a:rPr lang="en-US" sz="2400" dirty="0"/>
              <a:t> </a:t>
            </a:r>
            <a:r>
              <a:rPr lang="en-US" sz="2400" dirty="0" err="1"/>
              <a:t>keyingi</a:t>
            </a:r>
            <a:r>
              <a:rPr lang="en-US" sz="2400" dirty="0"/>
              <a:t> </a:t>
            </a:r>
            <a:r>
              <a:rPr lang="en-US" sz="2400" dirty="0" err="1"/>
              <a:t>holatlari</a:t>
            </a:r>
            <a:r>
              <a:rPr lang="en-US" sz="2400" dirty="0"/>
              <a:t> </a:t>
            </a:r>
            <a:r>
              <a:rPr lang="en-US" sz="2400" dirty="0" err="1"/>
              <a:t>ehtimolligini</a:t>
            </a:r>
            <a:r>
              <a:rPr lang="en-US" sz="2400" dirty="0"/>
              <a:t> </a:t>
            </a:r>
            <a:r>
              <a:rPr lang="en-US" sz="2400" dirty="0" err="1"/>
              <a:t>rekurrent</a:t>
            </a:r>
            <a:r>
              <a:rPr lang="en-US" sz="2400" dirty="0"/>
              <a:t> formula </a:t>
            </a:r>
            <a:r>
              <a:rPr lang="en-US" sz="2400" dirty="0" err="1"/>
              <a:t>yordamida</a:t>
            </a:r>
            <a:r>
              <a:rPr lang="en-US" sz="2400" dirty="0"/>
              <a:t> </a:t>
            </a:r>
            <a:r>
              <a:rPr lang="en-US" sz="2400" dirty="0" err="1"/>
              <a:t>aniqlash</a:t>
            </a:r>
            <a:endParaRPr lang="ru-RU" sz="2400" dirty="0"/>
          </a:p>
          <a:p>
            <a:pPr marL="0" indent="0" algn="just">
              <a:lnSpc>
                <a:spcPct val="100000"/>
              </a:lnSpc>
              <a:spcBef>
                <a:spcPts val="0"/>
              </a:spcBef>
              <a:buNone/>
              <a:tabLst>
                <a:tab pos="542925" algn="l"/>
              </a:tabLst>
            </a:pPr>
            <a:r>
              <a:rPr lang="de-DE" sz="2400" dirty="0">
                <a:ea typeface="Calibri" panose="020F0502020204030204" pitchFamily="34" charset="0"/>
              </a:rPr>
              <a:t>4</a:t>
            </a:r>
            <a:r>
              <a:rPr lang="de-DE" sz="2400" dirty="0" smtClean="0">
                <a:ea typeface="Calibri" panose="020F0502020204030204" pitchFamily="34" charset="0"/>
              </a:rPr>
              <a:t>.</a:t>
            </a:r>
            <a:r>
              <a:rPr lang="de-DE" sz="2400" dirty="0">
                <a:ea typeface="Calibri" panose="020F0502020204030204" pitchFamily="34" charset="0"/>
              </a:rPr>
              <a:t>	</a:t>
            </a:r>
            <a:r>
              <a:rPr lang="de-DE" sz="2400" dirty="0" err="1">
                <a:ea typeface="Calibri" panose="020F0502020204030204" pitchFamily="34" charset="0"/>
              </a:rPr>
              <a:t>Tizimning</a:t>
            </a:r>
            <a:r>
              <a:rPr lang="de-DE" sz="2400" dirty="0">
                <a:ea typeface="Calibri" panose="020F0502020204030204" pitchFamily="34" charset="0"/>
              </a:rPr>
              <a:t> </a:t>
            </a:r>
            <a:r>
              <a:rPr lang="de-DE" sz="2400" dirty="0" err="1">
                <a:ea typeface="Calibri" panose="020F0502020204030204" pitchFamily="34" charset="0"/>
              </a:rPr>
              <a:t>barqarorlashgan</a:t>
            </a:r>
            <a:r>
              <a:rPr lang="de-DE" sz="2400" dirty="0">
                <a:ea typeface="Calibri" panose="020F0502020204030204" pitchFamily="34" charset="0"/>
              </a:rPr>
              <a:t> </a:t>
            </a:r>
            <a:r>
              <a:rPr lang="de-DE" sz="2400" dirty="0" err="1">
                <a:ea typeface="Calibri" panose="020F0502020204030204" pitchFamily="34" charset="0"/>
              </a:rPr>
              <a:t>tartibi</a:t>
            </a:r>
            <a:r>
              <a:rPr lang="de-DE" sz="2400" dirty="0">
                <a:ea typeface="Calibri" panose="020F0502020204030204" pitchFamily="34" charset="0"/>
              </a:rPr>
              <a:t> </a:t>
            </a:r>
            <a:r>
              <a:rPr lang="de-DE" sz="2400" dirty="0" err="1">
                <a:ea typeface="Calibri" panose="020F0502020204030204" pitchFamily="34" charset="0"/>
              </a:rPr>
              <a:t>uchun</a:t>
            </a:r>
            <a:r>
              <a:rPr lang="de-DE" sz="2400" dirty="0">
                <a:ea typeface="Calibri" panose="020F0502020204030204" pitchFamily="34" charset="0"/>
              </a:rPr>
              <a:t> </a:t>
            </a:r>
            <a:r>
              <a:rPr lang="de-DE" sz="2400" dirty="0" err="1">
                <a:ea typeface="Calibri" panose="020F0502020204030204" pitchFamily="34" charset="0"/>
              </a:rPr>
              <a:t>holatlar</a:t>
            </a:r>
            <a:r>
              <a:rPr lang="de-DE" sz="2400" dirty="0">
                <a:ea typeface="Calibri" panose="020F0502020204030204" pitchFamily="34" charset="0"/>
              </a:rPr>
              <a:t> </a:t>
            </a:r>
            <a:r>
              <a:rPr lang="de-DE" sz="2400" dirty="0" err="1">
                <a:ea typeface="Calibri" panose="020F0502020204030204" pitchFamily="34" charset="0"/>
              </a:rPr>
              <a:t>ehtimolliklari</a:t>
            </a:r>
            <a:r>
              <a:rPr lang="de-DE" sz="2400" dirty="0">
                <a:ea typeface="Calibri" panose="020F0502020204030204" pitchFamily="34" charset="0"/>
              </a:rPr>
              <a:t> </a:t>
            </a:r>
            <a:r>
              <a:rPr lang="de-DE" sz="2400" dirty="0" err="1">
                <a:ea typeface="Calibri" panose="020F0502020204030204" pitchFamily="34" charset="0"/>
              </a:rPr>
              <a:t>matritsasini</a:t>
            </a:r>
            <a:r>
              <a:rPr lang="de-DE" sz="2400" dirty="0">
                <a:ea typeface="Calibri" panose="020F0502020204030204" pitchFamily="34" charset="0"/>
              </a:rPr>
              <a:t> </a:t>
            </a:r>
            <a:r>
              <a:rPr lang="de-DE" sz="2400" dirty="0" err="1">
                <a:ea typeface="Calibri" panose="020F0502020204030204" pitchFamily="34" charset="0"/>
              </a:rPr>
              <a:t>aniqlash</a:t>
            </a:r>
            <a:r>
              <a:rPr lang="de-DE" sz="2400" dirty="0">
                <a:ea typeface="Calibri" panose="020F0502020204030204" pitchFamily="34" charset="0"/>
              </a:rPr>
              <a:t>.</a:t>
            </a:r>
          </a:p>
          <a:p>
            <a:pPr marL="0" indent="0" algn="just">
              <a:lnSpc>
                <a:spcPct val="100000"/>
              </a:lnSpc>
              <a:spcBef>
                <a:spcPts val="0"/>
              </a:spcBef>
              <a:buNone/>
              <a:tabLst>
                <a:tab pos="542925" algn="l"/>
              </a:tabLst>
            </a:pPr>
            <a:r>
              <a:rPr lang="de-DE" sz="2400" dirty="0">
                <a:ea typeface="Calibri" panose="020F0502020204030204" pitchFamily="34" charset="0"/>
              </a:rPr>
              <a:t>5</a:t>
            </a:r>
            <a:r>
              <a:rPr lang="de-DE" sz="2400" dirty="0" smtClean="0">
                <a:ea typeface="Calibri" panose="020F0502020204030204" pitchFamily="34" charset="0"/>
              </a:rPr>
              <a:t>.</a:t>
            </a:r>
            <a:r>
              <a:rPr lang="de-DE" sz="2400" dirty="0">
                <a:ea typeface="Calibri" panose="020F0502020204030204" pitchFamily="34" charset="0"/>
              </a:rPr>
              <a:t>	Statistik </a:t>
            </a:r>
            <a:r>
              <a:rPr lang="de-DE" sz="2400" dirty="0" err="1">
                <a:ea typeface="Calibri" panose="020F0502020204030204" pitchFamily="34" charset="0"/>
              </a:rPr>
              <a:t>modellash</a:t>
            </a:r>
            <a:r>
              <a:rPr lang="de-DE" sz="2400" dirty="0">
                <a:ea typeface="Calibri" panose="020F0502020204030204" pitchFamily="34" charset="0"/>
              </a:rPr>
              <a:t> </a:t>
            </a:r>
            <a:r>
              <a:rPr lang="de-DE" sz="2400" dirty="0" err="1">
                <a:ea typeface="Calibri" panose="020F0502020204030204" pitchFamily="34" charset="0"/>
              </a:rPr>
              <a:t>usulini</a:t>
            </a:r>
            <a:r>
              <a:rPr lang="de-DE" sz="2400" dirty="0">
                <a:ea typeface="Calibri" panose="020F0502020204030204" pitchFamily="34" charset="0"/>
              </a:rPr>
              <a:t> optimal </a:t>
            </a:r>
            <a:r>
              <a:rPr lang="de-DE" sz="2400" dirty="0" err="1">
                <a:ea typeface="Calibri" panose="020F0502020204030204" pitchFamily="34" charset="0"/>
              </a:rPr>
              <a:t>yechimlarni</a:t>
            </a:r>
            <a:r>
              <a:rPr lang="de-DE" sz="2400" dirty="0">
                <a:ea typeface="Calibri" panose="020F0502020204030204" pitchFamily="34" charset="0"/>
              </a:rPr>
              <a:t> </a:t>
            </a:r>
            <a:r>
              <a:rPr lang="de-DE" sz="2400" dirty="0" err="1">
                <a:ea typeface="Calibri" panose="020F0502020204030204" pitchFamily="34" charset="0"/>
              </a:rPr>
              <a:t>aniqlash</a:t>
            </a:r>
            <a:r>
              <a:rPr lang="de-DE" sz="2400" dirty="0">
                <a:ea typeface="Calibri" panose="020F0502020204030204" pitchFamily="34" charset="0"/>
              </a:rPr>
              <a:t> </a:t>
            </a:r>
            <a:r>
              <a:rPr lang="de-DE" sz="2400" dirty="0" err="1">
                <a:ea typeface="Calibri" panose="020F0502020204030204" pitchFamily="34" charset="0"/>
              </a:rPr>
              <a:t>uchun</a:t>
            </a:r>
            <a:r>
              <a:rPr lang="de-DE" sz="2400" dirty="0">
                <a:ea typeface="Calibri" panose="020F0502020204030204" pitchFamily="34" charset="0"/>
              </a:rPr>
              <a:t> </a:t>
            </a:r>
            <a:r>
              <a:rPr lang="de-DE" sz="2400" dirty="0" err="1">
                <a:ea typeface="Calibri" panose="020F0502020204030204" pitchFamily="34" charset="0"/>
              </a:rPr>
              <a:t>qo’llash</a:t>
            </a:r>
            <a:endParaRPr lang="de-DE" sz="2400" dirty="0">
              <a:ea typeface="Calibri" panose="020F0502020204030204" pitchFamily="34" charset="0"/>
            </a:endParaRPr>
          </a:p>
          <a:p>
            <a:pPr marL="0" indent="0" algn="just">
              <a:lnSpc>
                <a:spcPct val="100000"/>
              </a:lnSpc>
              <a:spcBef>
                <a:spcPts val="0"/>
              </a:spcBef>
              <a:buNone/>
            </a:pPr>
            <a:r>
              <a:rPr lang="en-US" sz="2400" dirty="0" err="1" smtClean="0">
                <a:solidFill>
                  <a:srgbClr val="000000"/>
                </a:solidFill>
                <a:ea typeface="Calibri" panose="020F0502020204030204" pitchFamily="34" charset="0"/>
              </a:rPr>
              <a:t>Tayanch</a:t>
            </a:r>
            <a:r>
              <a:rPr lang="en-US" sz="2400" dirty="0" smtClean="0">
                <a:solidFill>
                  <a:srgbClr val="000000"/>
                </a:solidFill>
                <a:ea typeface="Calibri" panose="020F0502020204030204" pitchFamily="34" charset="0"/>
              </a:rPr>
              <a:t> </a:t>
            </a:r>
            <a:r>
              <a:rPr lang="en-US" sz="2400" dirty="0" err="1">
                <a:solidFill>
                  <a:srgbClr val="000000"/>
                </a:solidFill>
                <a:ea typeface="Calibri" panose="020F0502020204030204" pitchFamily="34" charset="0"/>
              </a:rPr>
              <a:t>iboralar</a:t>
            </a:r>
            <a:r>
              <a:rPr lang="en-US" sz="2400" dirty="0">
                <a:solidFill>
                  <a:srgbClr val="000000"/>
                </a:solidFill>
                <a:ea typeface="Calibri" panose="020F0502020204030204" pitchFamily="34" charset="0"/>
              </a:rPr>
              <a:t>:</a:t>
            </a:r>
            <a:endParaRPr lang="ru-RU" sz="2400" dirty="0">
              <a:ea typeface="Times New Roman" panose="02020603050405020304" pitchFamily="18" charset="0"/>
            </a:endParaRPr>
          </a:p>
          <a:p>
            <a:pPr marL="0" indent="0">
              <a:lnSpc>
                <a:spcPct val="100000"/>
              </a:lnSpc>
              <a:spcBef>
                <a:spcPts val="0"/>
              </a:spcBef>
              <a:buNone/>
            </a:pPr>
            <a:r>
              <a:rPr lang="en-US" sz="2400" i="1" dirty="0" err="1"/>
              <a:t>Tasodifiy</a:t>
            </a:r>
            <a:r>
              <a:rPr lang="en-US" sz="2400" i="1" dirty="0"/>
              <a:t> </a:t>
            </a:r>
            <a:r>
              <a:rPr lang="en-US" sz="2400" i="1" dirty="0" err="1"/>
              <a:t>jarayon</a:t>
            </a:r>
            <a:r>
              <a:rPr lang="en-US" sz="2400" i="1" dirty="0"/>
              <a:t>, </a:t>
            </a:r>
            <a:r>
              <a:rPr lang="en-US" sz="2400" i="1" dirty="0" err="1"/>
              <a:t>diskret</a:t>
            </a:r>
            <a:r>
              <a:rPr lang="en-US" sz="2400" i="1" dirty="0"/>
              <a:t>, Markov </a:t>
            </a:r>
            <a:r>
              <a:rPr lang="en-US" sz="2400" i="1" dirty="0" err="1"/>
              <a:t>jarayoni</a:t>
            </a:r>
            <a:r>
              <a:rPr lang="en-US" sz="2400" i="1" dirty="0"/>
              <a:t>, recurrent formula, statistic </a:t>
            </a:r>
            <a:r>
              <a:rPr lang="en-US" sz="2400" i="1" dirty="0" err="1"/>
              <a:t>modellash</a:t>
            </a:r>
            <a:r>
              <a:rPr lang="en-US" sz="2400" i="1" dirty="0"/>
              <a:t>, optimal </a:t>
            </a:r>
            <a:r>
              <a:rPr lang="en-US" sz="2400" i="1" dirty="0" err="1"/>
              <a:t>yechim</a:t>
            </a:r>
            <a:r>
              <a:rPr lang="en-US" sz="2400" i="1" dirty="0"/>
              <a:t>, </a:t>
            </a:r>
            <a:r>
              <a:rPr lang="en-US" sz="2400" i="1" dirty="0" err="1"/>
              <a:t>tizim</a:t>
            </a:r>
            <a:r>
              <a:rPr lang="en-US" sz="2400" i="1" dirty="0"/>
              <a:t>, </a:t>
            </a:r>
            <a:r>
              <a:rPr lang="en-US" sz="2400" i="1" dirty="0" err="1"/>
              <a:t>diskret</a:t>
            </a:r>
            <a:r>
              <a:rPr lang="en-US" sz="2400" i="1" dirty="0"/>
              <a:t> </a:t>
            </a:r>
            <a:r>
              <a:rPr lang="en-US" sz="2400" i="1" dirty="0" err="1"/>
              <a:t>vaqtli</a:t>
            </a:r>
            <a:r>
              <a:rPr lang="en-US" sz="2400" i="1" dirty="0"/>
              <a:t> </a:t>
            </a:r>
            <a:r>
              <a:rPr lang="en-US" sz="2400" i="1" dirty="0" err="1"/>
              <a:t>tasodif</a:t>
            </a:r>
            <a:r>
              <a:rPr lang="en-US" sz="2400" i="1" dirty="0"/>
              <a:t>, </a:t>
            </a:r>
            <a:r>
              <a:rPr lang="en-US" sz="2400" i="1" dirty="0" err="1"/>
              <a:t>algebraik</a:t>
            </a:r>
            <a:r>
              <a:rPr lang="en-US" sz="2400" i="1" dirty="0"/>
              <a:t> </a:t>
            </a:r>
            <a:r>
              <a:rPr lang="en-US" sz="2400" i="1" dirty="0" err="1"/>
              <a:t>usul</a:t>
            </a:r>
            <a:r>
              <a:rPr lang="en-US" sz="2400" i="1" dirty="0"/>
              <a:t>, Monte-</a:t>
            </a:r>
            <a:r>
              <a:rPr lang="en-US" sz="2400" i="1" dirty="0" err="1"/>
              <a:t>Karlo</a:t>
            </a:r>
            <a:r>
              <a:rPr lang="en-US" sz="2400" i="1" dirty="0"/>
              <a:t> </a:t>
            </a:r>
            <a:r>
              <a:rPr lang="en-US" sz="2400" i="1" dirty="0" err="1"/>
              <a:t>usuli</a:t>
            </a:r>
            <a:r>
              <a:rPr lang="en-US" sz="2400" i="1" dirty="0"/>
              <a:t>, </a:t>
            </a:r>
            <a:r>
              <a:rPr lang="en-US" sz="2400" i="1" dirty="0" err="1"/>
              <a:t>tavsifiy</a:t>
            </a:r>
            <a:r>
              <a:rPr lang="en-US" sz="2400" i="1" dirty="0"/>
              <a:t> </a:t>
            </a:r>
            <a:r>
              <a:rPr lang="en-US" sz="2400" i="1" dirty="0" err="1"/>
              <a:t>tenglama</a:t>
            </a:r>
            <a:r>
              <a:rPr lang="en-US" sz="2400" i="1" dirty="0"/>
              <a:t>.</a:t>
            </a:r>
            <a:endParaRPr lang="ru-RU" sz="2400" dirty="0"/>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7674" y="447676"/>
            <a:ext cx="10896600" cy="533400"/>
          </a:xfrm>
        </p:spPr>
        <p:txBody>
          <a:bodyPr>
            <a:noAutofit/>
          </a:bodyPr>
          <a:lstStyle/>
          <a:p>
            <a:pPr lvl="0">
              <a:lnSpc>
                <a:spcPct val="150000"/>
              </a:lnSpc>
            </a:pPr>
            <a:r>
              <a:rPr lang="en-US" sz="3500" b="1" dirty="0" smtClean="0"/>
              <a:t>1. TASODIFIY </a:t>
            </a:r>
            <a:r>
              <a:rPr lang="en-US" sz="3500" b="1" dirty="0"/>
              <a:t>JARAYONLAR NAZARIYASI UMUMIY MA’LUMOTLARI</a:t>
            </a:r>
            <a:endParaRPr lang="ru-RU" sz="3500" dirty="0"/>
          </a:p>
        </p:txBody>
      </p:sp>
      <p:sp>
        <p:nvSpPr>
          <p:cNvPr id="3" name="Объект 2"/>
          <p:cNvSpPr>
            <a:spLocks noGrp="1"/>
          </p:cNvSpPr>
          <p:nvPr>
            <p:ph sz="quarter" idx="13"/>
          </p:nvPr>
        </p:nvSpPr>
        <p:spPr>
          <a:xfrm>
            <a:off x="295275" y="981076"/>
            <a:ext cx="11048999" cy="4505324"/>
          </a:xfrm>
        </p:spPr>
        <p:txBody>
          <a:bodyPr>
            <a:noAutofit/>
          </a:bodyPr>
          <a:lstStyle/>
          <a:p>
            <a:pPr marL="0" indent="714375" algn="just">
              <a:lnSpc>
                <a:spcPct val="100000"/>
              </a:lnSpc>
              <a:spcBef>
                <a:spcPts val="0"/>
              </a:spcBef>
              <a:buNone/>
            </a:pPr>
            <a:r>
              <a:rPr lang="uz-Cyrl-UZ" sz="2600" cap="none" dirty="0" smtClean="0">
                <a:cs typeface="Times New Roman" panose="02020603050405020304" pitchFamily="18" charset="0"/>
              </a:rPr>
              <a:t>TASODIFIY JARAYONLAR ORASIDA A.A.MARKOV NOMI BILAN YURITILADIGAN JARAYON MUHIM AHAMIYATGA EGA. TASODIFIY JARAYON, AGAR TIZIMNING KELAJAKDAGI USHBU JARAYONGA JAVOB BERUVCHI HOLATINI EHTIMOLLIGI, FAQAT HOZIRGI VAQTDAGI HOLATIGA BOЂLIQ VA U AVVAL QANDAY HOLATLARDA BO’LGANLIGIGA B</a:t>
            </a:r>
            <a:r>
              <a:rPr lang="en-US" sz="2600" cap="none" dirty="0" smtClean="0">
                <a:cs typeface="Times New Roman" panose="02020603050405020304" pitchFamily="18" charset="0"/>
              </a:rPr>
              <a:t>OG`</a:t>
            </a:r>
            <a:r>
              <a:rPr lang="uz-Cyrl-UZ" sz="2600" cap="none" dirty="0" smtClean="0">
                <a:cs typeface="Times New Roman" panose="02020603050405020304" pitchFamily="18" charset="0"/>
              </a:rPr>
              <a:t>LIQ BO’LMASA MARKOV JARAYONI DEB ATALADI. SHU MUNOSABAT BILAN MARKOV JARAYONLARINI OQIBATSIZ JARAYONLAR DEB HAM YURITILADI</a:t>
            </a:r>
            <a:r>
              <a:rPr lang="en-US" sz="2600" cap="none" dirty="0" smtClean="0">
                <a:cs typeface="Times New Roman" panose="02020603050405020304" pitchFamily="18" charset="0"/>
              </a:rPr>
              <a:t> [1]</a:t>
            </a:r>
            <a:r>
              <a:rPr lang="uz-Cyrl-UZ" sz="2600" cap="none" dirty="0" smtClean="0">
                <a:cs typeface="Times New Roman" panose="02020603050405020304" pitchFamily="18" charset="0"/>
              </a:rPr>
              <a:t>.</a:t>
            </a:r>
            <a:endParaRPr lang="en-US" sz="2600" cap="none" dirty="0" smtClean="0">
              <a:cs typeface="Times New Roman" panose="02020603050405020304" pitchFamily="18" charset="0"/>
            </a:endParaRPr>
          </a:p>
          <a:p>
            <a:pPr marL="0" indent="714375" algn="just">
              <a:lnSpc>
                <a:spcPct val="100000"/>
              </a:lnSpc>
              <a:spcBef>
                <a:spcPts val="0"/>
              </a:spcBef>
              <a:buNone/>
            </a:pPr>
            <a:r>
              <a:rPr lang="en-US" sz="2600" cap="none" dirty="0" smtClean="0">
                <a:cs typeface="Times New Roman" panose="02020603050405020304" pitchFamily="18" charset="0"/>
              </a:rPr>
              <a:t>MARKOV JARAYONI, AGAR BIR HOLATDAN BOSHQASIGA O’TISH SAKRASH ORQALI, YA’NI JUDA TEZ YUZ BERSA DISKRET HOLATLARGA EGA JARAYON DEB ATALADI. DISKRET HOLATLARGA EGA MARKOV JARAYONI GRAFIK TARZDA HOLATLAR GRAFI BILAN TASVIRLANADI. MASALAN, IKKITA LINIYAGA EGA ATSNING HOLATLAR GRAFI 1-RASMDA KO’RSATILGAN.</a:t>
            </a:r>
            <a:endParaRPr lang="ru-RU" sz="2600" cap="none" dirty="0">
              <a:cs typeface="Times New Roman" panose="02020603050405020304" pitchFamily="18" charset="0"/>
            </a:endParaRPr>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рис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301" y="384174"/>
            <a:ext cx="8012550" cy="3723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12300" y="4544110"/>
            <a:ext cx="8457781" cy="830997"/>
          </a:xfrm>
          <a:prstGeom prst="rect">
            <a:avLst/>
          </a:prstGeom>
        </p:spPr>
        <p:txBody>
          <a:bodyPr wrap="square">
            <a:spAutoFit/>
          </a:bodyPr>
          <a:lstStyle/>
          <a:p>
            <a:r>
              <a:rPr lang="en-US" sz="2400" dirty="0">
                <a:cs typeface="Arial for UzDasIbora" panose="020B0604020202020204" pitchFamily="34" charset="0"/>
              </a:rPr>
              <a:t>1-rasm. </a:t>
            </a:r>
            <a:r>
              <a:rPr lang="en-US" sz="2400" dirty="0" err="1">
                <a:cs typeface="Arial for UzDasIbora" panose="020B0604020202020204" pitchFamily="34" charset="0"/>
              </a:rPr>
              <a:t>Tizim</a:t>
            </a:r>
            <a:r>
              <a:rPr lang="en-US" sz="2400" dirty="0">
                <a:cs typeface="Arial for UzDasIbora" panose="020B0604020202020204" pitchFamily="34" charset="0"/>
              </a:rPr>
              <a:t> </a:t>
            </a:r>
            <a:r>
              <a:rPr lang="en-US" sz="2400" dirty="0" err="1">
                <a:cs typeface="Arial for UzDasIbora" panose="020B0604020202020204" pitchFamily="34" charset="0"/>
              </a:rPr>
              <a:t>ixtiyorida</a:t>
            </a:r>
            <a:r>
              <a:rPr lang="en-US" sz="2400" dirty="0">
                <a:cs typeface="Arial for UzDasIbora" panose="020B0604020202020204" pitchFamily="34" charset="0"/>
              </a:rPr>
              <a:t> </a:t>
            </a:r>
            <a:r>
              <a:rPr lang="en-US" sz="2400" dirty="0" err="1">
                <a:cs typeface="Arial for UzDasIbora" panose="020B0604020202020204" pitchFamily="34" charset="0"/>
              </a:rPr>
              <a:t>ikki</a:t>
            </a:r>
            <a:r>
              <a:rPr lang="en-US" sz="2400" dirty="0">
                <a:cs typeface="Arial for UzDasIbora" panose="020B0604020202020204" pitchFamily="34" charset="0"/>
              </a:rPr>
              <a:t> </a:t>
            </a:r>
            <a:r>
              <a:rPr lang="en-US" sz="2400" dirty="0" err="1">
                <a:cs typeface="Arial for UzDasIbora" panose="020B0604020202020204" pitchFamily="34" charset="0"/>
              </a:rPr>
              <a:t>liniyasi</a:t>
            </a:r>
            <a:r>
              <a:rPr lang="en-US" sz="2400" dirty="0">
                <a:cs typeface="Arial for UzDasIbora" panose="020B0604020202020204" pitchFamily="34" charset="0"/>
              </a:rPr>
              <a:t> </a:t>
            </a:r>
            <a:r>
              <a:rPr lang="en-US" sz="2400" dirty="0" err="1">
                <a:cs typeface="Arial for UzDasIbora" panose="020B0604020202020204" pitchFamily="34" charset="0"/>
              </a:rPr>
              <a:t>bo’lgan</a:t>
            </a:r>
            <a:r>
              <a:rPr lang="en-US" sz="2400" dirty="0">
                <a:cs typeface="Arial for UzDasIbora" panose="020B0604020202020204" pitchFamily="34" charset="0"/>
              </a:rPr>
              <a:t> </a:t>
            </a:r>
            <a:r>
              <a:rPr lang="en-US" sz="2400" dirty="0" err="1">
                <a:cs typeface="Arial for UzDasIbora" panose="020B0604020202020204" pitchFamily="34" charset="0"/>
              </a:rPr>
              <a:t>diskret</a:t>
            </a:r>
            <a:r>
              <a:rPr lang="en-US" sz="2400" dirty="0">
                <a:cs typeface="Arial for UzDasIbora" panose="020B0604020202020204" pitchFamily="34" charset="0"/>
              </a:rPr>
              <a:t> </a:t>
            </a:r>
            <a:r>
              <a:rPr lang="en-US" sz="2400" dirty="0" err="1">
                <a:cs typeface="Arial for UzDasIbora" panose="020B0604020202020204" pitchFamily="34" charset="0"/>
              </a:rPr>
              <a:t>markov</a:t>
            </a:r>
            <a:r>
              <a:rPr lang="en-US" sz="2400" dirty="0">
                <a:cs typeface="Arial for UzDasIbora" panose="020B0604020202020204" pitchFamily="34" charset="0"/>
              </a:rPr>
              <a:t> </a:t>
            </a:r>
            <a:r>
              <a:rPr lang="en-US" sz="2400" dirty="0" err="1">
                <a:cs typeface="Arial for UzDasIbora" panose="020B0604020202020204" pitchFamily="34" charset="0"/>
              </a:rPr>
              <a:t>tasodifiy</a:t>
            </a:r>
            <a:r>
              <a:rPr lang="en-US" sz="2400" dirty="0">
                <a:cs typeface="Arial for UzDasIbora" panose="020B0604020202020204" pitchFamily="34" charset="0"/>
              </a:rPr>
              <a:t> </a:t>
            </a:r>
            <a:r>
              <a:rPr lang="en-US" sz="2400" dirty="0" err="1">
                <a:cs typeface="Arial for UzDasIbora" panose="020B0604020202020204" pitchFamily="34" charset="0"/>
              </a:rPr>
              <a:t>jarayonining</a:t>
            </a:r>
            <a:r>
              <a:rPr lang="en-US" sz="2400" dirty="0">
                <a:cs typeface="Arial for UzDasIbora" panose="020B0604020202020204" pitchFamily="34" charset="0"/>
              </a:rPr>
              <a:t> </a:t>
            </a:r>
            <a:r>
              <a:rPr lang="en-US" sz="2400" dirty="0" err="1">
                <a:cs typeface="Arial for UzDasIbora" panose="020B0604020202020204" pitchFamily="34" charset="0"/>
              </a:rPr>
              <a:t>holatlar</a:t>
            </a:r>
            <a:r>
              <a:rPr lang="en-US" sz="2400" dirty="0">
                <a:cs typeface="Arial for UzDasIbora" panose="020B0604020202020204" pitchFamily="34" charset="0"/>
              </a:rPr>
              <a:t> </a:t>
            </a:r>
            <a:r>
              <a:rPr lang="en-US" sz="2400" dirty="0" err="1" smtClean="0">
                <a:cs typeface="Arial for UzDasIbora" panose="020B0604020202020204" pitchFamily="34" charset="0"/>
              </a:rPr>
              <a:t>grafigi</a:t>
            </a:r>
            <a:endParaRPr lang="ru-RU" sz="2400" dirty="0">
              <a:cs typeface="Arial for UzDasIbora" panose="020B0604020202020204" pitchFamily="34" charset="0"/>
            </a:endParaRPr>
          </a:p>
        </p:txBody>
      </p:sp>
      <p:sp>
        <p:nvSpPr>
          <p:cNvPr id="5" name="Прямоугольник 4"/>
          <p:cNvSpPr/>
          <p:nvPr/>
        </p:nvSpPr>
        <p:spPr>
          <a:xfrm>
            <a:off x="8477251" y="231774"/>
            <a:ext cx="3195512" cy="4832092"/>
          </a:xfrm>
          <a:prstGeom prst="rect">
            <a:avLst/>
          </a:prstGeom>
        </p:spPr>
        <p:txBody>
          <a:bodyPr wrap="square">
            <a:spAutoFit/>
          </a:bodyPr>
          <a:lstStyle/>
          <a:p>
            <a:pPr indent="342900" algn="just">
              <a:spcAft>
                <a:spcPts val="0"/>
              </a:spcAft>
            </a:pPr>
            <a:r>
              <a:rPr lang="en-US" sz="2200" dirty="0">
                <a:ea typeface="Times New Roman" panose="02020603050405020304" pitchFamily="18" charset="0"/>
                <a:cs typeface="Times New Roman" panose="02020603050405020304" pitchFamily="18" charset="0"/>
              </a:rPr>
              <a:t>X</a:t>
            </a:r>
            <a:r>
              <a:rPr lang="en-US" sz="2200" baseline="-25000" dirty="0">
                <a:ea typeface="Times New Roman" panose="02020603050405020304" pitchFamily="18" charset="0"/>
                <a:cs typeface="Times New Roman" panose="02020603050405020304" pitchFamily="18" charset="0"/>
              </a:rPr>
              <a:t>0</a:t>
            </a:r>
            <a:r>
              <a:rPr lang="en-US" sz="2200" dirty="0">
                <a:ea typeface="Times New Roman" panose="02020603050405020304" pitchFamily="18" charset="0"/>
                <a:cs typeface="Times New Roman" panose="02020603050405020304" pitchFamily="18" charset="0"/>
              </a:rPr>
              <a:t> - </a:t>
            </a:r>
            <a:r>
              <a:rPr lang="en-US" sz="2200" dirty="0" err="1">
                <a:ea typeface="Times New Roman" panose="02020603050405020304" pitchFamily="18" charset="0"/>
                <a:cs typeface="Times New Roman" panose="02020603050405020304" pitchFamily="18" charset="0"/>
              </a:rPr>
              <a:t>tizimning</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ikkala</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liniya</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bo’sh</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bo’lgan</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holati</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bu</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holatning</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ehtimolligi</a:t>
            </a:r>
            <a:r>
              <a:rPr lang="en-US" sz="2200" dirty="0">
                <a:ea typeface="Times New Roman" panose="02020603050405020304" pitchFamily="18" charset="0"/>
                <a:cs typeface="Times New Roman" panose="02020603050405020304" pitchFamily="18" charset="0"/>
              </a:rPr>
              <a:t> R</a:t>
            </a:r>
            <a:r>
              <a:rPr lang="en-US" sz="2200" baseline="-25000" dirty="0">
                <a:ea typeface="Times New Roman" panose="02020603050405020304" pitchFamily="18" charset="0"/>
                <a:cs typeface="Times New Roman" panose="02020603050405020304" pitchFamily="18" charset="0"/>
              </a:rPr>
              <a:t>0</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bilan</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belgilanadi</a:t>
            </a:r>
            <a:r>
              <a:rPr lang="en-US" sz="2200" dirty="0">
                <a:ea typeface="Times New Roman" panose="02020603050405020304" pitchFamily="18" charset="0"/>
                <a:cs typeface="Times New Roman" panose="02020603050405020304" pitchFamily="18" charset="0"/>
              </a:rPr>
              <a:t>;</a:t>
            </a:r>
            <a:endParaRPr lang="ru-RU" sz="2200" dirty="0">
              <a:ea typeface="Times New Roman" panose="02020603050405020304" pitchFamily="18" charset="0"/>
              <a:cs typeface="Times New Roman" panose="02020603050405020304" pitchFamily="18" charset="0"/>
            </a:endParaRPr>
          </a:p>
          <a:p>
            <a:pPr indent="342900" algn="just">
              <a:spcAft>
                <a:spcPts val="0"/>
              </a:spcAft>
            </a:pPr>
            <a:r>
              <a:rPr lang="en-US" sz="2200" dirty="0">
                <a:ea typeface="Times New Roman" panose="02020603050405020304" pitchFamily="18" charset="0"/>
                <a:cs typeface="Times New Roman" panose="02020603050405020304" pitchFamily="18" charset="0"/>
              </a:rPr>
              <a:t>X</a:t>
            </a:r>
            <a:r>
              <a:rPr lang="en-US" sz="2200" baseline="-25000" dirty="0">
                <a:ea typeface="Times New Roman" panose="02020603050405020304" pitchFamily="18" charset="0"/>
                <a:cs typeface="Times New Roman" panose="02020603050405020304" pitchFamily="18" charset="0"/>
              </a:rPr>
              <a:t>1 </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tizimning</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bitta</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liniya</a:t>
            </a:r>
            <a:r>
              <a:rPr lang="en-US" sz="2200" dirty="0">
                <a:ea typeface="Times New Roman" panose="02020603050405020304" pitchFamily="18" charset="0"/>
                <a:cs typeface="Times New Roman" panose="02020603050405020304" pitchFamily="18" charset="0"/>
              </a:rPr>
              <a:t> band </a:t>
            </a:r>
            <a:r>
              <a:rPr lang="en-US" sz="2200" dirty="0" err="1">
                <a:ea typeface="Times New Roman" panose="02020603050405020304" pitchFamily="18" charset="0"/>
                <a:cs typeface="Times New Roman" panose="02020603050405020304" pitchFamily="18" charset="0"/>
              </a:rPr>
              <a:t>bo’lgan</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holati</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bu</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holatning</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ehtimolligi</a:t>
            </a:r>
            <a:r>
              <a:rPr lang="en-US" sz="2200" dirty="0">
                <a:ea typeface="Times New Roman" panose="02020603050405020304" pitchFamily="18" charset="0"/>
                <a:cs typeface="Times New Roman" panose="02020603050405020304" pitchFamily="18" charset="0"/>
              </a:rPr>
              <a:t> R</a:t>
            </a:r>
            <a:r>
              <a:rPr lang="en-US" sz="2200" baseline="-25000" dirty="0">
                <a:ea typeface="Times New Roman" panose="02020603050405020304" pitchFamily="18" charset="0"/>
                <a:cs typeface="Times New Roman" panose="02020603050405020304" pitchFamily="18" charset="0"/>
              </a:rPr>
              <a:t>1</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bilan</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belgilanadi</a:t>
            </a:r>
            <a:r>
              <a:rPr lang="en-US" sz="2200" dirty="0">
                <a:ea typeface="Times New Roman" panose="02020603050405020304" pitchFamily="18" charset="0"/>
                <a:cs typeface="Times New Roman" panose="02020603050405020304" pitchFamily="18" charset="0"/>
              </a:rPr>
              <a:t>;</a:t>
            </a:r>
            <a:endParaRPr lang="ru-RU" sz="2200" dirty="0">
              <a:ea typeface="Times New Roman" panose="02020603050405020304" pitchFamily="18" charset="0"/>
              <a:cs typeface="Times New Roman" panose="02020603050405020304" pitchFamily="18" charset="0"/>
            </a:endParaRPr>
          </a:p>
          <a:p>
            <a:pPr indent="342900" algn="just">
              <a:spcAft>
                <a:spcPts val="0"/>
              </a:spcAft>
            </a:pPr>
            <a:r>
              <a:rPr lang="en-US" sz="2200" dirty="0">
                <a:ea typeface="Times New Roman" panose="02020603050405020304" pitchFamily="18" charset="0"/>
                <a:cs typeface="Times New Roman" panose="02020603050405020304" pitchFamily="18" charset="0"/>
              </a:rPr>
              <a:t>X</a:t>
            </a:r>
            <a:r>
              <a:rPr lang="en-US" sz="2200" baseline="-25000" dirty="0">
                <a:ea typeface="Times New Roman" panose="02020603050405020304" pitchFamily="18" charset="0"/>
                <a:cs typeface="Times New Roman" panose="02020603050405020304" pitchFamily="18" charset="0"/>
              </a:rPr>
              <a:t>2 </a:t>
            </a:r>
            <a:r>
              <a:rPr lang="en-US" sz="2200" dirty="0">
                <a:ea typeface="Times New Roman" panose="02020603050405020304" pitchFamily="18" charset="0"/>
                <a:cs typeface="Times New Roman" panose="02020603050405020304" pitchFamily="18" charset="0"/>
              </a:rPr>
              <a:t>-</a:t>
            </a:r>
            <a:r>
              <a:rPr lang="en-US" sz="2200" baseline="-250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tizimning</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ikkala</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liniya</a:t>
            </a:r>
            <a:r>
              <a:rPr lang="en-US" sz="2200" dirty="0">
                <a:ea typeface="Times New Roman" panose="02020603050405020304" pitchFamily="18" charset="0"/>
                <a:cs typeface="Times New Roman" panose="02020603050405020304" pitchFamily="18" charset="0"/>
              </a:rPr>
              <a:t> band </a:t>
            </a:r>
            <a:r>
              <a:rPr lang="en-US" sz="2200" dirty="0" err="1">
                <a:ea typeface="Times New Roman" panose="02020603050405020304" pitchFamily="18" charset="0"/>
                <a:cs typeface="Times New Roman" panose="02020603050405020304" pitchFamily="18" charset="0"/>
              </a:rPr>
              <a:t>bo’lgan</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holati</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bu</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holatning</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ehtimolligi</a:t>
            </a:r>
            <a:r>
              <a:rPr lang="en-US" sz="2200" dirty="0">
                <a:ea typeface="Times New Roman" panose="02020603050405020304" pitchFamily="18" charset="0"/>
                <a:cs typeface="Times New Roman" panose="02020603050405020304" pitchFamily="18" charset="0"/>
              </a:rPr>
              <a:t> R</a:t>
            </a:r>
            <a:r>
              <a:rPr lang="en-US" sz="2200" baseline="-25000" dirty="0">
                <a:ea typeface="Times New Roman" panose="02020603050405020304" pitchFamily="18" charset="0"/>
                <a:cs typeface="Times New Roman" panose="02020603050405020304" pitchFamily="18" charset="0"/>
              </a:rPr>
              <a:t>2</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bilan</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belgilanadi</a:t>
            </a:r>
            <a:r>
              <a:rPr lang="en-US" sz="2200" dirty="0">
                <a:ea typeface="Times New Roman" panose="02020603050405020304" pitchFamily="18" charset="0"/>
                <a:cs typeface="Times New Roman" panose="02020603050405020304" pitchFamily="18" charset="0"/>
              </a:rPr>
              <a:t>;</a:t>
            </a:r>
            <a:endParaRPr lang="ru-RU" sz="2200" dirty="0">
              <a:ea typeface="Times New Roman" panose="02020603050405020304" pitchFamily="18" charset="0"/>
              <a:cs typeface="Times New Roman" panose="02020603050405020304" pitchFamily="18" charset="0"/>
            </a:endParaRPr>
          </a:p>
          <a:p>
            <a:pPr indent="342900" algn="just">
              <a:spcAft>
                <a:spcPts val="0"/>
              </a:spcAft>
            </a:pPr>
            <a:r>
              <a:rPr lang="en-US" sz="2200" dirty="0" err="1">
                <a:ea typeface="Times New Roman" panose="02020603050405020304" pitchFamily="18" charset="0"/>
                <a:cs typeface="Times New Roman" panose="02020603050405020304" pitchFamily="18" charset="0"/>
              </a:rPr>
              <a:t>P</a:t>
            </a:r>
            <a:r>
              <a:rPr lang="en-US" sz="2200" baseline="-25000" dirty="0" err="1">
                <a:ea typeface="Times New Roman" panose="02020603050405020304" pitchFamily="18" charset="0"/>
                <a:cs typeface="Times New Roman" panose="02020603050405020304" pitchFamily="18" charset="0"/>
              </a:rPr>
              <a:t>ij</a:t>
            </a:r>
            <a:r>
              <a:rPr lang="en-US" sz="2200" dirty="0">
                <a:ea typeface="Times New Roman" panose="02020603050405020304" pitchFamily="18" charset="0"/>
                <a:cs typeface="Times New Roman" panose="02020603050405020304" pitchFamily="18" charset="0"/>
              </a:rPr>
              <a:t> - </a:t>
            </a:r>
            <a:r>
              <a:rPr lang="en-US" sz="2200" dirty="0" err="1">
                <a:ea typeface="Times New Roman" panose="02020603050405020304" pitchFamily="18" charset="0"/>
                <a:cs typeface="Times New Roman" panose="02020603050405020304" pitchFamily="18" charset="0"/>
              </a:rPr>
              <a:t>tizimning</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holatdan</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holatga</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o’tish</a:t>
            </a:r>
            <a:r>
              <a:rPr lang="en-US" sz="2200" dirty="0">
                <a:ea typeface="Times New Roman" panose="02020603050405020304" pitchFamily="18" charset="0"/>
                <a:cs typeface="Times New Roman" panose="02020603050405020304" pitchFamily="18" charset="0"/>
              </a:rPr>
              <a:t> </a:t>
            </a:r>
            <a:r>
              <a:rPr lang="en-US" sz="2200" dirty="0" err="1">
                <a:ea typeface="Times New Roman" panose="02020603050405020304" pitchFamily="18" charset="0"/>
                <a:cs typeface="Times New Roman" panose="02020603050405020304" pitchFamily="18" charset="0"/>
              </a:rPr>
              <a:t>ehtimolligi</a:t>
            </a:r>
            <a:r>
              <a:rPr lang="en-US" sz="2200" dirty="0">
                <a:ea typeface="Times New Roman" panose="02020603050405020304" pitchFamily="18" charset="0"/>
                <a:cs typeface="Times New Roman" panose="02020603050405020304" pitchFamily="18" charset="0"/>
              </a:rPr>
              <a:t>.</a:t>
            </a:r>
            <a:endParaRPr lang="ru-RU" sz="22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54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268843"/>
            <a:ext cx="11163300" cy="2400657"/>
          </a:xfrm>
          <a:prstGeom prst="rect">
            <a:avLst/>
          </a:prstGeom>
        </p:spPr>
        <p:txBody>
          <a:bodyPr wrap="square">
            <a:spAutoFit/>
          </a:bodyPr>
          <a:lstStyle/>
          <a:p>
            <a:pPr indent="342900" algn="just">
              <a:spcAft>
                <a:spcPts val="0"/>
              </a:spcAft>
            </a:pPr>
            <a:r>
              <a:rPr lang="en-US" sz="2600" dirty="0" smtClean="0">
                <a:ea typeface="Times New Roman" panose="02020603050405020304" pitchFamily="18" charset="0"/>
                <a:cs typeface="Times New Roman" panose="02020603050405020304" pitchFamily="18" charset="0"/>
              </a:rPr>
              <a:t>TIZIMNING HOLATI HOLATLAR VEKTORI BILAN TAVSIFLANADI. 1-RASMGA QO’LLANILGANDA TIZIMNING HOLATI BOSHLANG`ICH MOMENTDA T=0  BO’LGANDA BUNDAY YOZILADI:</a:t>
            </a:r>
          </a:p>
          <a:p>
            <a:pPr indent="342900" algn="just">
              <a:spcAft>
                <a:spcPts val="0"/>
              </a:spcAft>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342900" algn="just">
              <a:spcAft>
                <a:spcPts val="0"/>
              </a:spcAft>
            </a:pP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just">
              <a:spcAft>
                <a:spcPts val="0"/>
              </a:spcAft>
            </a:pPr>
            <a:endParaRPr lang="ru-RU" sz="2400" dirty="0">
              <a:effectLst/>
              <a:latin typeface="PeterburgUz"/>
              <a:ea typeface="Times New Roman" panose="02020603050405020304" pitchFamily="18" charset="0"/>
              <a:cs typeface="Times New Roman" panose="02020603050405020304" pitchFamily="18" charset="0"/>
            </a:endParaRPr>
          </a:p>
        </p:txBody>
      </p:sp>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4233484211"/>
              </p:ext>
            </p:extLst>
          </p:nvPr>
        </p:nvGraphicFramePr>
        <p:xfrm>
          <a:off x="3709646" y="1326752"/>
          <a:ext cx="3491254" cy="1761353"/>
        </p:xfrm>
        <a:graphic>
          <a:graphicData uri="http://schemas.openxmlformats.org/presentationml/2006/ole">
            <mc:AlternateContent xmlns:mc="http://schemas.openxmlformats.org/markup-compatibility/2006">
              <mc:Choice xmlns:v="urn:schemas-microsoft-com:vml" Requires="v">
                <p:oleObj spid="_x0000_s21513" name="Уравнение" r:id="rId3" imgW="1409088" imgH="710891" progId="Equation.3">
                  <p:embed/>
                </p:oleObj>
              </mc:Choice>
              <mc:Fallback>
                <p:oleObj name="Уравнение" r:id="rId3" imgW="1409088" imgH="71089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9646" y="1326752"/>
                        <a:ext cx="3491254" cy="1761353"/>
                      </a:xfrm>
                      <a:prstGeom prst="rect">
                        <a:avLst/>
                      </a:prstGeom>
                      <a:noFill/>
                    </p:spPr>
                  </p:pic>
                </p:oleObj>
              </mc:Fallback>
            </mc:AlternateContent>
          </a:graphicData>
        </a:graphic>
      </p:graphicFrame>
      <p:sp>
        <p:nvSpPr>
          <p:cNvPr id="7" name="Прямоугольник 6"/>
          <p:cNvSpPr/>
          <p:nvPr/>
        </p:nvSpPr>
        <p:spPr>
          <a:xfrm>
            <a:off x="457200" y="3088105"/>
            <a:ext cx="11163300" cy="2492990"/>
          </a:xfrm>
          <a:prstGeom prst="rect">
            <a:avLst/>
          </a:prstGeom>
        </p:spPr>
        <p:txBody>
          <a:bodyPr wrap="square">
            <a:spAutoFit/>
          </a:bodyPr>
          <a:lstStyle/>
          <a:p>
            <a:pPr indent="342900" algn="just"/>
            <a:r>
              <a:rPr lang="en-US" sz="2600" dirty="0" smtClean="0">
                <a:ea typeface="Times New Roman" panose="02020603050405020304" pitchFamily="18" charset="0"/>
                <a:cs typeface="Times New Roman" panose="02020603050405020304" pitchFamily="18" charset="0"/>
              </a:rPr>
              <a:t>BU BOSHLANG`ICH PAYTDA TIZIM X</a:t>
            </a:r>
            <a:r>
              <a:rPr lang="en-US" sz="2600" baseline="-25000" dirty="0" smtClean="0">
                <a:ea typeface="Times New Roman" panose="02020603050405020304" pitchFamily="18" charset="0"/>
                <a:cs typeface="Times New Roman" panose="02020603050405020304" pitchFamily="18" charset="0"/>
              </a:rPr>
              <a:t>0</a:t>
            </a:r>
            <a:r>
              <a:rPr lang="en-US" sz="2600" dirty="0" smtClean="0">
                <a:ea typeface="Times New Roman" panose="02020603050405020304" pitchFamily="18" charset="0"/>
                <a:cs typeface="Times New Roman" panose="02020603050405020304" pitchFamily="18" charset="0"/>
              </a:rPr>
              <a:t> HOLATDA BO’LISHINING EHTIMOLLIGI BIRGA TENG EKANLIGINI BILDIRADI.</a:t>
            </a:r>
            <a:endParaRPr lang="ru-RU" sz="2600" dirty="0" smtClean="0">
              <a:ea typeface="Times New Roman" panose="02020603050405020304" pitchFamily="18" charset="0"/>
              <a:cs typeface="Times New Roman" panose="02020603050405020304" pitchFamily="18" charset="0"/>
            </a:endParaRPr>
          </a:p>
          <a:p>
            <a:pPr indent="342900" algn="just"/>
            <a:r>
              <a:rPr lang="en-US" sz="2600" dirty="0" smtClean="0">
                <a:ea typeface="Times New Roman" panose="02020603050405020304" pitchFamily="18" charset="0"/>
                <a:cs typeface="Times New Roman" panose="02020603050405020304" pitchFamily="18" charset="0"/>
              </a:rPr>
              <a:t> TIZIMNING HOLATLARI EHTIMOLLIGI ASOSIDA BARCHA KERAKLI TAVSIFLAR: BAND KANALLAR SONI, NAVBAT UZUNLIGI, NAVBAT KUTISH VAQTI VA XOKAZOLAR ANIQLANADI. </a:t>
            </a:r>
            <a:endParaRPr lang="ru-RU" sz="2600" dirty="0" smtClean="0">
              <a:ea typeface="Times New Roman" panose="02020603050405020304" pitchFamily="18" charset="0"/>
              <a:cs typeface="Times New Roman" panose="02020603050405020304" pitchFamily="18" charset="0"/>
            </a:endParaRPr>
          </a:p>
          <a:p>
            <a:r>
              <a:rPr lang="en-US" sz="2600" dirty="0" smtClean="0">
                <a:ea typeface="Times New Roman" panose="02020603050405020304" pitchFamily="18" charset="0"/>
                <a:cs typeface="Times New Roman" panose="02020603050405020304" pitchFamily="18" charset="0"/>
              </a:rPr>
              <a:t>O`TISH EHTIMOLLIKLARINING SONLI QIYMATLARI YOZILGAN HOLATLAR GRAFINI </a:t>
            </a:r>
            <a:r>
              <a:rPr lang="en-US" sz="2600" u="sng" dirty="0" smtClean="0">
                <a:ea typeface="Times New Roman" panose="02020603050405020304" pitchFamily="18" charset="0"/>
                <a:cs typeface="Times New Roman" panose="02020603050405020304" pitchFamily="18" charset="0"/>
              </a:rPr>
              <a:t>TIZIM HOLATLARINING BELGILANGAN GRAFIGI</a:t>
            </a:r>
            <a:r>
              <a:rPr lang="en-US" sz="2600" dirty="0" smtClean="0">
                <a:ea typeface="Times New Roman" panose="02020603050405020304" pitchFamily="18" charset="0"/>
                <a:cs typeface="Times New Roman" panose="02020603050405020304" pitchFamily="18" charset="0"/>
              </a:rPr>
              <a:t> DEB ATALADI </a:t>
            </a:r>
            <a:endParaRPr lang="ru-RU" sz="2600" dirty="0">
              <a:cs typeface="Times New Roman" panose="02020603050405020304" pitchFamily="18" charset="0"/>
            </a:endParaRPr>
          </a:p>
        </p:txBody>
      </p:sp>
    </p:spTree>
    <p:extLst>
      <p:ext uri="{BB962C8B-B14F-4D97-AF65-F5344CB8AC3E}">
        <p14:creationId xmlns:p14="http://schemas.microsoft.com/office/powerpoint/2010/main" val="1178097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476655" y="467802"/>
            <a:ext cx="10772370"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429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42900"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latin typeface="+mn-lt"/>
                <a:ea typeface="Times New Roman" panose="02020603050405020304" pitchFamily="18" charset="0"/>
                <a:cs typeface="Times New Roman" panose="02020603050405020304" pitchFamily="18" charset="0"/>
              </a:rPr>
              <a:t>1-RASMGA QO’LLANILGANDA TIZIMNING HOLATDAN HOLATGA O’TISH EHTIMOLLIKLARI QUYIDAGI MATRITSA YORDAMIDA IFODALANISHI MUMKIN.</a:t>
            </a:r>
            <a:endParaRPr kumimoji="0" lang="ru-RU" sz="2600" b="0" i="0" u="none" strike="noStrike" cap="none" normalizeH="0" baseline="0" dirty="0" smtClean="0">
              <a:ln>
                <a:noFill/>
              </a:ln>
              <a:solidFill>
                <a:schemeClr val="tx1"/>
              </a:solidFill>
              <a:effectLst/>
              <a:latin typeface="+mn-lt"/>
            </a:endParaRPr>
          </a:p>
          <a:p>
            <a:pPr marL="0" marR="0" lvl="0" indent="342900" algn="just" defTabSz="914400" rtl="0" eaLnBrk="0" fontAlgn="base" latinLnBrk="0" hangingPunct="0">
              <a:lnSpc>
                <a:spcPct val="100000"/>
              </a:lnSpc>
              <a:spcBef>
                <a:spcPct val="0"/>
              </a:spcBef>
              <a:spcAft>
                <a:spcPct val="0"/>
              </a:spcAft>
              <a:buClrTx/>
              <a:buSzTx/>
              <a:buFontTx/>
              <a:buNone/>
              <a:tabLst/>
            </a:pPr>
            <a:endParaRPr kumimoji="0" lang="ru-RU" sz="2600" b="0" i="0" u="none" strike="noStrike" cap="none" normalizeH="0" baseline="0" dirty="0" smtClean="0">
              <a:ln>
                <a:noFill/>
              </a:ln>
              <a:solidFill>
                <a:schemeClr val="tx1"/>
              </a:solidFill>
              <a:effectLst/>
              <a:latin typeface="+mn-lt"/>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1990029734"/>
              </p:ext>
            </p:extLst>
          </p:nvPr>
        </p:nvGraphicFramePr>
        <p:xfrm>
          <a:off x="3501955" y="1593271"/>
          <a:ext cx="3404263" cy="2216729"/>
        </p:xfrm>
        <a:graphic>
          <a:graphicData uri="http://schemas.openxmlformats.org/presentationml/2006/ole">
            <mc:AlternateContent xmlns:mc="http://schemas.openxmlformats.org/markup-compatibility/2006">
              <mc:Choice xmlns:v="urn:schemas-microsoft-com:vml" Requires="v">
                <p:oleObj spid="_x0000_s23562" name="Уравнение" r:id="rId3" imgW="1091726" imgH="710891" progId="Equation.3">
                  <p:embed/>
                </p:oleObj>
              </mc:Choice>
              <mc:Fallback>
                <p:oleObj name="Уравнение" r:id="rId3" imgW="1091726" imgH="71089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1955" y="1593271"/>
                        <a:ext cx="3404263" cy="2216729"/>
                      </a:xfrm>
                      <a:prstGeom prst="rect">
                        <a:avLst/>
                      </a:prstGeom>
                      <a:noFill/>
                    </p:spPr>
                  </p:pic>
                </p:oleObj>
              </mc:Fallback>
            </mc:AlternateContent>
          </a:graphicData>
        </a:graphic>
      </p:graphicFrame>
      <p:sp>
        <p:nvSpPr>
          <p:cNvPr id="8" name="Rectangle 3"/>
          <p:cNvSpPr>
            <a:spLocks noChangeArrowheads="1"/>
          </p:cNvSpPr>
          <p:nvPr/>
        </p:nvSpPr>
        <p:spPr bwMode="auto">
          <a:xfrm>
            <a:off x="536946" y="4074044"/>
            <a:ext cx="10908557"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342900"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AFTIDAN, HAR QATORDAGI O’TISH EHTIMOLLIKLARI YIG`INDISI BIRGA TENG BO’LADI. TIZIMNING HOLATDAN HOLATGA O’TISH MOMENTLARINI JARAYONNING "QADAMLARI" DEB ATALADI. QADAM NOMERI K (K=0,1,2,3,...,N) BELGILANADI.</a:t>
            </a:r>
            <a:endParaRPr kumimoji="0" lang="en-US" sz="2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941663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79923" y="479881"/>
            <a:ext cx="10622604" cy="4832092"/>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TIZIM HOLATLARINING X</a:t>
            </a:r>
            <a:r>
              <a:rPr lang="en-US" sz="2800" baseline="-25000" dirty="0" smtClean="0">
                <a:ea typeface="Times New Roman" panose="02020603050405020304" pitchFamily="18" charset="0"/>
                <a:cs typeface="Times New Roman" panose="02020603050405020304" pitchFamily="18" charset="0"/>
              </a:rPr>
              <a:t>1</a:t>
            </a:r>
            <a:r>
              <a:rPr lang="en-US" sz="2800" dirty="0" smtClean="0">
                <a:ea typeface="Times New Roman" panose="02020603050405020304" pitchFamily="18" charset="0"/>
                <a:cs typeface="Times New Roman" panose="02020603050405020304" pitchFamily="18" charset="0"/>
              </a:rPr>
              <a:t>, X</a:t>
            </a:r>
            <a:r>
              <a:rPr lang="en-US" sz="2800" baseline="-25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X</a:t>
            </a:r>
            <a:r>
              <a:rPr lang="en-US" sz="2800" baseline="-25000" dirty="0" smtClean="0">
                <a:ea typeface="Times New Roman" panose="02020603050405020304" pitchFamily="18" charset="0"/>
                <a:cs typeface="Times New Roman" panose="02020603050405020304" pitchFamily="18" charset="0"/>
              </a:rPr>
              <a:t>3</a:t>
            </a:r>
            <a:r>
              <a:rPr lang="en-US" sz="2800" dirty="0" smtClean="0">
                <a:ea typeface="Times New Roman" panose="02020603050405020304" pitchFamily="18" charset="0"/>
                <a:cs typeface="Times New Roman" panose="02020603050405020304" pitchFamily="18" charset="0"/>
              </a:rPr>
              <a:t>, ... , X</a:t>
            </a:r>
            <a:r>
              <a:rPr lang="en-US" sz="2800" baseline="-25000" dirty="0" smtClean="0">
                <a:ea typeface="Times New Roman" panose="02020603050405020304" pitchFamily="18" charset="0"/>
                <a:cs typeface="Times New Roman" panose="02020603050405020304" pitchFamily="18" charset="0"/>
              </a:rPr>
              <a:t>N</a:t>
            </a:r>
            <a:r>
              <a:rPr lang="en-US" sz="2800" dirty="0" smtClean="0">
                <a:ea typeface="Times New Roman" panose="02020603050405020304" pitchFamily="18" charset="0"/>
                <a:cs typeface="Times New Roman" panose="02020603050405020304" pitchFamily="18" charset="0"/>
              </a:rPr>
              <a:t> KETMA-KETLIGI MARKOV ZANJIRI DEB ATALADI. </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AGAR P</a:t>
            </a:r>
            <a:r>
              <a:rPr lang="en-US" sz="2800" baseline="-25000" dirty="0" smtClean="0">
                <a:ea typeface="Times New Roman" panose="02020603050405020304" pitchFamily="18" charset="0"/>
                <a:cs typeface="Times New Roman" panose="02020603050405020304" pitchFamily="18" charset="0"/>
              </a:rPr>
              <a:t>IJ</a:t>
            </a:r>
            <a:r>
              <a:rPr lang="en-US" sz="2800" dirty="0" smtClean="0">
                <a:ea typeface="Times New Roman" panose="02020603050405020304" pitchFamily="18" charset="0"/>
                <a:cs typeface="Times New Roman" panose="02020603050405020304" pitchFamily="18" charset="0"/>
              </a:rPr>
              <a:t> O’TISH EHTIMOLLIGI QADAM NOMERIGA BOG`LIQ BO’LMASA MARKOV ZANJIRI </a:t>
            </a:r>
            <a:r>
              <a:rPr lang="en-US" sz="2800" u="sng" dirty="0" smtClean="0">
                <a:ea typeface="Times New Roman" panose="02020603050405020304" pitchFamily="18" charset="0"/>
                <a:cs typeface="Times New Roman" panose="02020603050405020304" pitchFamily="18" charset="0"/>
              </a:rPr>
              <a:t>BIR JINSLI</a:t>
            </a:r>
            <a:r>
              <a:rPr lang="en-US" sz="2800" dirty="0" smtClean="0">
                <a:ea typeface="Times New Roman" panose="02020603050405020304" pitchFamily="18" charset="0"/>
                <a:cs typeface="Times New Roman" panose="02020603050405020304" pitchFamily="18" charset="0"/>
              </a:rPr>
              <a:t> DEB ATALADI, AKS HOLDA ZANJIR BIR JINSLI BO’LMAGAN DEYILADI.</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AGAR TIZIMNING HOLATDAN HOLATGA O’TISHI QAT’IY BELGILANGAN, AVVALDAN QAYD ETILGAN PAYTLARDA SODIR BO’LSA, MARKOV JARAYONI </a:t>
            </a:r>
            <a:r>
              <a:rPr lang="en-US" sz="2800" u="sng" dirty="0" smtClean="0">
                <a:ea typeface="Times New Roman" panose="02020603050405020304" pitchFamily="18" charset="0"/>
                <a:cs typeface="Times New Roman" panose="02020603050405020304" pitchFamily="18" charset="0"/>
              </a:rPr>
              <a:t>DISKRET VAQTLI</a:t>
            </a:r>
            <a:r>
              <a:rPr lang="en-US" sz="2800" dirty="0" smtClean="0">
                <a:ea typeface="Times New Roman" panose="02020603050405020304" pitchFamily="18" charset="0"/>
                <a:cs typeface="Times New Roman" panose="02020603050405020304" pitchFamily="18" charset="0"/>
              </a:rPr>
              <a:t> JARAYON DEB ATALADI.</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AGAR TIZIMNING HOLATDAN HOLATGA O’TISHI ISTALGAN, OLDINDAN NOMA’LUM TASODIFIY PAYTDA SODIR BO’LSA, MARKOV JARAYONI UZLUKSIZ VAQTLI JARAYON DEB ATALADI.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0144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3296" y="257915"/>
            <a:ext cx="10968153" cy="1542598"/>
          </a:xfrm>
        </p:spPr>
        <p:txBody>
          <a:bodyPr>
            <a:normAutofit fontScale="90000"/>
          </a:bodyPr>
          <a:lstStyle/>
          <a:p>
            <a:pPr algn="ctr"/>
            <a:r>
              <a:rPr lang="en-US" sz="4000" dirty="0" smtClean="0"/>
              <a:t>2</a:t>
            </a:r>
            <a:r>
              <a:rPr lang="en-US" sz="4000" dirty="0"/>
              <a:t>.	</a:t>
            </a:r>
            <a:r>
              <a:rPr lang="en-US" sz="4000" dirty="0"/>
              <a:t>DISKRET HOLATLI VA </a:t>
            </a:r>
            <a:r>
              <a:rPr lang="en-US" sz="4000" dirty="0" err="1"/>
              <a:t>VA</a:t>
            </a:r>
            <a:r>
              <a:rPr lang="en-US" sz="4000" dirty="0"/>
              <a:t> DISKRET VAQTLI TASODIFIY MARKOV JARAYONI BILAN TASVIRLANADIGAN TIZIMNING HOLATLARI EHTIMOLLIKLARINI ANIQLASH</a:t>
            </a:r>
            <a:endParaRPr lang="ru-RU" sz="4000" dirty="0"/>
          </a:p>
        </p:txBody>
      </p:sp>
      <p:sp>
        <p:nvSpPr>
          <p:cNvPr id="3" name="Объект 2"/>
          <p:cNvSpPr>
            <a:spLocks noGrp="1"/>
          </p:cNvSpPr>
          <p:nvPr>
            <p:ph sz="quarter" idx="13"/>
          </p:nvPr>
        </p:nvSpPr>
        <p:spPr>
          <a:xfrm>
            <a:off x="419100" y="1825461"/>
            <a:ext cx="10972800" cy="1971675"/>
          </a:xfrm>
        </p:spPr>
        <p:txBody>
          <a:bodyPr>
            <a:noAutofit/>
          </a:bodyPr>
          <a:lstStyle/>
          <a:p>
            <a:pPr indent="485775" algn="just">
              <a:lnSpc>
                <a:spcPct val="100000"/>
              </a:lnSpc>
              <a:spcBef>
                <a:spcPts val="0"/>
              </a:spcBef>
              <a:spcAft>
                <a:spcPts val="0"/>
              </a:spcAft>
              <a:buNone/>
            </a:pPr>
            <a:r>
              <a:rPr lang="en-US" sz="2400" dirty="0" err="1">
                <a:ea typeface="Times New Roman" panose="02020603050405020304" pitchFamily="18" charset="0"/>
                <a:cs typeface="Times New Roman" panose="02020603050405020304" pitchFamily="18" charset="0"/>
              </a:rPr>
              <a:t>Algebraik</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usulning</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mohiyatini</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bir</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jinsli</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markov</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zanjiri</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uchun</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aniq</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misolda</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ko’rsatib</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beramiz</a:t>
            </a:r>
            <a:r>
              <a:rPr lang="en-US" sz="2400" dirty="0">
                <a:ea typeface="Times New Roman" panose="02020603050405020304" pitchFamily="18" charset="0"/>
                <a:cs typeface="Times New Roman" panose="02020603050405020304" pitchFamily="18" charset="0"/>
              </a:rPr>
              <a:t>. </a:t>
            </a:r>
            <a:endParaRPr lang="ru-RU" sz="2400" dirty="0">
              <a:ea typeface="Times New Roman" panose="02020603050405020304" pitchFamily="18" charset="0"/>
              <a:cs typeface="Times New Roman" panose="02020603050405020304" pitchFamily="18" charset="0"/>
            </a:endParaRPr>
          </a:p>
          <a:p>
            <a:pPr indent="0" algn="just">
              <a:lnSpc>
                <a:spcPct val="100000"/>
              </a:lnSpc>
              <a:spcBef>
                <a:spcPts val="0"/>
              </a:spcBef>
              <a:spcAft>
                <a:spcPts val="0"/>
              </a:spcAft>
              <a:buNone/>
            </a:pPr>
            <a:r>
              <a:rPr lang="en-US" sz="2400" u="sng" dirty="0">
                <a:ea typeface="Times New Roman" panose="02020603050405020304" pitchFamily="18" charset="0"/>
                <a:cs typeface="Times New Roman" panose="02020603050405020304" pitchFamily="18" charset="0"/>
              </a:rPr>
              <a:t>2-misol</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Tuzuk</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va</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buzuq</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holatlarda</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bo’lishi</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mumkin</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bo’lgan</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texnik</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qurilmani</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ko’ramiz</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Tizimning</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boshlang`ich</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holat</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vektori</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R</a:t>
            </a:r>
            <a:r>
              <a:rPr lang="en-US" sz="2400" baseline="-25000" dirty="0" err="1">
                <a:ea typeface="Times New Roman" panose="02020603050405020304" pitchFamily="18" charset="0"/>
                <a:cs typeface="Times New Roman" panose="02020603050405020304" pitchFamily="18" charset="0"/>
              </a:rPr>
              <a:t>holat</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va</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tizimning</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o’tish</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ehtimolliklari</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matritsasi</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P</a:t>
            </a:r>
            <a:r>
              <a:rPr lang="en-US" sz="2400" baseline="-25000" dirty="0" err="1">
                <a:ea typeface="Times New Roman" panose="02020603050405020304" pitchFamily="18" charset="0"/>
                <a:cs typeface="Times New Roman" panose="02020603050405020304" pitchFamily="18" charset="0"/>
              </a:rPr>
              <a:t>ij</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quyidagidan</a:t>
            </a:r>
            <a:r>
              <a:rPr lang="en-US" sz="2400" dirty="0">
                <a:ea typeface="Times New Roman" panose="02020603050405020304" pitchFamily="18" charset="0"/>
                <a:cs typeface="Times New Roman" panose="02020603050405020304" pitchFamily="18" charset="0"/>
              </a:rPr>
              <a:t> </a:t>
            </a:r>
            <a:r>
              <a:rPr lang="en-US" sz="2400" dirty="0" err="1" smtClean="0">
                <a:ea typeface="Times New Roman" panose="02020603050405020304" pitchFamily="18" charset="0"/>
                <a:cs typeface="Times New Roman" panose="02020603050405020304" pitchFamily="18" charset="0"/>
              </a:rPr>
              <a:t>iborat</a:t>
            </a:r>
            <a:endParaRPr lang="ru-RU" sz="2400" dirty="0"/>
          </a:p>
        </p:txBody>
      </p:sp>
      <p:graphicFrame>
        <p:nvGraphicFramePr>
          <p:cNvPr id="4" name="Объект 3"/>
          <p:cNvGraphicFramePr>
            <a:graphicFrameLocks noChangeAspect="1"/>
          </p:cNvGraphicFramePr>
          <p:nvPr>
            <p:extLst>
              <p:ext uri="{D42A27DB-BD31-4B8C-83A1-F6EECF244321}">
                <p14:modId xmlns:p14="http://schemas.microsoft.com/office/powerpoint/2010/main" val="976566135"/>
              </p:ext>
            </p:extLst>
          </p:nvPr>
        </p:nvGraphicFramePr>
        <p:xfrm>
          <a:off x="1849305" y="3673971"/>
          <a:ext cx="2840187" cy="999325"/>
        </p:xfrm>
        <a:graphic>
          <a:graphicData uri="http://schemas.openxmlformats.org/presentationml/2006/ole">
            <mc:AlternateContent xmlns:mc="http://schemas.openxmlformats.org/markup-compatibility/2006">
              <mc:Choice xmlns:v="urn:schemas-microsoft-com:vml" Requires="v">
                <p:oleObj spid="_x0000_s24589" name="Уравнение" r:id="rId3" imgW="1371600" imgH="482600" progId="Equation.3">
                  <p:embed/>
                </p:oleObj>
              </mc:Choice>
              <mc:Fallback>
                <p:oleObj name="Уравнение" r:id="rId3" imgW="1371600" imgH="4826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9305" y="3673971"/>
                        <a:ext cx="2840187" cy="999325"/>
                      </a:xfrm>
                      <a:prstGeom prst="rect">
                        <a:avLst/>
                      </a:prstGeom>
                      <a:noFill/>
                    </p:spPr>
                  </p:pic>
                </p:oleObj>
              </mc:Fallback>
            </mc:AlternateContent>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3660770215"/>
              </p:ext>
            </p:extLst>
          </p:nvPr>
        </p:nvGraphicFramePr>
        <p:xfrm>
          <a:off x="5994767" y="3603320"/>
          <a:ext cx="3604130" cy="1069976"/>
        </p:xfrm>
        <a:graphic>
          <a:graphicData uri="http://schemas.openxmlformats.org/presentationml/2006/ole">
            <mc:AlternateContent xmlns:mc="http://schemas.openxmlformats.org/markup-compatibility/2006">
              <mc:Choice xmlns:v="urn:schemas-microsoft-com:vml" Requires="v">
                <p:oleObj spid="_x0000_s24590" name="Уравнение" r:id="rId5" imgW="1625600" imgH="482600" progId="Equation.3">
                  <p:embed/>
                </p:oleObj>
              </mc:Choice>
              <mc:Fallback>
                <p:oleObj name="Уравнение" r:id="rId5" imgW="1625600" imgH="482600"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94767" y="3603320"/>
                        <a:ext cx="3604130" cy="1069976"/>
                      </a:xfrm>
                      <a:prstGeom prst="rect">
                        <a:avLst/>
                      </a:prstGeom>
                      <a:noFill/>
                    </p:spPr>
                  </p:pic>
                </p:oleObj>
              </mc:Fallback>
            </mc:AlternateContent>
          </a:graphicData>
        </a:graphic>
      </p:graphicFrame>
      <p:sp>
        <p:nvSpPr>
          <p:cNvPr id="6" name="Rectangle 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0" y="328712"/>
            <a:ext cx="38343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Прямоугольник 7"/>
          <p:cNvSpPr/>
          <p:nvPr/>
        </p:nvSpPr>
        <p:spPr>
          <a:xfrm>
            <a:off x="633297" y="4524662"/>
            <a:ext cx="10722941" cy="1200329"/>
          </a:xfrm>
          <a:prstGeom prst="rect">
            <a:avLst/>
          </a:prstGeom>
        </p:spPr>
        <p:txBody>
          <a:bodyPr wrap="square">
            <a:spAutoFit/>
          </a:bodyPr>
          <a:lstStyle/>
          <a:p>
            <a:pPr indent="342900" algn="just">
              <a:spcAft>
                <a:spcPts val="0"/>
              </a:spcAft>
            </a:pPr>
            <a:r>
              <a:rPr lang="en-US" sz="2400" dirty="0" smtClean="0">
                <a:ea typeface="Times New Roman" panose="02020603050405020304" pitchFamily="18" charset="0"/>
                <a:cs typeface="Times New Roman" panose="02020603050405020304" pitchFamily="18" charset="0"/>
              </a:rPr>
              <a:t>TIZIM O’TISHINING BELGILANGAN GRAFINI QURISH VA BITTA, IKKITA VA UCHTA (K=0,1,2 VA 3) QADAMLARDAN SO’NG TIZIM HOLATLARINING EHTIMOLLIKLARINI HISOBLASH TALAB ETILADI.</a:t>
            </a:r>
            <a:endParaRPr lang="ru-RU" sz="24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0548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1266825" y="400735"/>
            <a:ext cx="9448800" cy="954107"/>
          </a:xfrm>
          <a:prstGeom prst="rect">
            <a:avLst/>
          </a:prstGeom>
        </p:spPr>
        <p:txBody>
          <a:bodyPr wrap="square">
            <a:spAutoFit/>
          </a:bodyPr>
          <a:lstStyle/>
          <a:p>
            <a:r>
              <a:rPr lang="en-US" sz="2800" dirty="0" smtClean="0"/>
              <a:t>YECHISH.</a:t>
            </a:r>
          </a:p>
          <a:p>
            <a:r>
              <a:rPr lang="en-US" sz="2800" dirty="0" smtClean="0"/>
              <a:t>1. TIZIM O’TISHINING BELGILANGAN GRAFINI QURAMIZ (2-RASM) </a:t>
            </a:r>
            <a:endParaRPr lang="en-US"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744331579"/>
              </p:ext>
            </p:extLst>
          </p:nvPr>
        </p:nvGraphicFramePr>
        <p:xfrm>
          <a:off x="1133475" y="1238250"/>
          <a:ext cx="8869680" cy="3695700"/>
        </p:xfrm>
        <a:graphic>
          <a:graphicData uri="http://schemas.openxmlformats.org/presentationml/2006/ole">
            <mc:AlternateContent xmlns:mc="http://schemas.openxmlformats.org/markup-compatibility/2006">
              <mc:Choice xmlns:v="urn:schemas-microsoft-com:vml" Requires="v">
                <p:oleObj spid="_x0000_s25607" name="Picture" r:id="rId3" imgW="2438400" imgH="1009650" progId="Word.Picture.8">
                  <p:embed/>
                </p:oleObj>
              </mc:Choice>
              <mc:Fallback>
                <p:oleObj name="Picture" r:id="rId3" imgW="2438400" imgH="100965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475" y="1238250"/>
                        <a:ext cx="8869680" cy="3695700"/>
                      </a:xfrm>
                      <a:prstGeom prst="rect">
                        <a:avLst/>
                      </a:prstGeom>
                      <a:noFill/>
                    </p:spPr>
                  </p:pic>
                </p:oleObj>
              </mc:Fallback>
            </mc:AlternateContent>
          </a:graphicData>
        </a:graphic>
      </p:graphicFrame>
      <p:sp>
        <p:nvSpPr>
          <p:cNvPr id="7" name="Прямоугольник 6"/>
          <p:cNvSpPr/>
          <p:nvPr/>
        </p:nvSpPr>
        <p:spPr>
          <a:xfrm>
            <a:off x="842962" y="4686300"/>
            <a:ext cx="10506075" cy="954107"/>
          </a:xfrm>
          <a:prstGeom prst="rect">
            <a:avLst/>
          </a:prstGeom>
        </p:spPr>
        <p:txBody>
          <a:bodyPr wrap="square">
            <a:spAutoFit/>
          </a:bodyPr>
          <a:lstStyle/>
          <a:p>
            <a:pPr algn="ctr"/>
            <a:r>
              <a:rPr lang="en-US" sz="2800" dirty="0" smtClean="0">
                <a:ea typeface="Times New Roman" panose="02020603050405020304" pitchFamily="18" charset="0"/>
              </a:rPr>
              <a:t>2-RASM. DISKRET HOLATLAR VA DISKRET VAQTLI MARKOV TASODIFIY JARAYONINING BELGILANGAN GRAFI</a:t>
            </a:r>
            <a:endParaRPr lang="ru-RU" sz="2800" dirty="0"/>
          </a:p>
        </p:txBody>
      </p:sp>
    </p:spTree>
    <p:extLst>
      <p:ext uri="{BB962C8B-B14F-4D97-AF65-F5344CB8AC3E}">
        <p14:creationId xmlns:p14="http://schemas.microsoft.com/office/powerpoint/2010/main" val="2704045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581025" y="869261"/>
            <a:ext cx="11029950" cy="1384995"/>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2. BIRINCHI QADAMDAN KEYINGI TIZIMNING HOLATLARI EHTIMOLLIGINI TOPAMIZ. CHAMASI, TIZIMNING HOLATLAR VEKTORI BIRINCHI QADAMDAN KEYIN (K=1) O’ZGARADI VA  USHBUGA TENG BO’LADI </a:t>
            </a:r>
            <a:endParaRPr lang="ru-RU" sz="2800" dirty="0">
              <a:effectLst/>
              <a:ea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4189868386"/>
              </p:ext>
            </p:extLst>
          </p:nvPr>
        </p:nvGraphicFramePr>
        <p:xfrm>
          <a:off x="2971799" y="2585130"/>
          <a:ext cx="4526331" cy="1495425"/>
        </p:xfrm>
        <a:graphic>
          <a:graphicData uri="http://schemas.openxmlformats.org/presentationml/2006/ole">
            <mc:AlternateContent xmlns:mc="http://schemas.openxmlformats.org/markup-compatibility/2006">
              <mc:Choice xmlns:v="urn:schemas-microsoft-com:vml" Requires="v">
                <p:oleObj spid="_x0000_s26628" name="Уравнение" r:id="rId3" imgW="1485900" imgH="482600" progId="Equation.3">
                  <p:embed/>
                </p:oleObj>
              </mc:Choice>
              <mc:Fallback>
                <p:oleObj name="Уравнение" r:id="rId3" imgW="1485900" imgH="482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799" y="2585130"/>
                        <a:ext cx="4526331" cy="1495425"/>
                      </a:xfrm>
                      <a:prstGeom prst="rect">
                        <a:avLst/>
                      </a:prstGeom>
                      <a:noFill/>
                    </p:spPr>
                  </p:pic>
                </p:oleObj>
              </mc:Fallback>
            </mc:AlternateContent>
          </a:graphicData>
        </a:graphic>
      </p:graphicFrame>
      <p:sp>
        <p:nvSpPr>
          <p:cNvPr id="7" name="Прямоугольник 6"/>
          <p:cNvSpPr/>
          <p:nvPr/>
        </p:nvSpPr>
        <p:spPr>
          <a:xfrm>
            <a:off x="619125" y="4210735"/>
            <a:ext cx="10687050" cy="954107"/>
          </a:xfrm>
          <a:prstGeom prst="rect">
            <a:avLst/>
          </a:prstGeom>
        </p:spPr>
        <p:txBody>
          <a:bodyPr wrap="square">
            <a:spAutoFit/>
          </a:bodyPr>
          <a:lstStyle/>
          <a:p>
            <a:r>
              <a:rPr lang="en-US" sz="2800" dirty="0" smtClean="0"/>
              <a:t>BUNDA JARAYON BIR JINSLI BO’LGANI TUFAYLI TIZIMNING HOLATDAN HOLATGA O’TISH MATRITSASI O’ZGARMAY QOLADI </a:t>
            </a:r>
            <a:endParaRPr lang="ru-RU" sz="2800" dirty="0"/>
          </a:p>
        </p:txBody>
      </p:sp>
    </p:spTree>
    <p:extLst>
      <p:ext uri="{BB962C8B-B14F-4D97-AF65-F5344CB8AC3E}">
        <p14:creationId xmlns:p14="http://schemas.microsoft.com/office/powerpoint/2010/main" val="3209856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790574" y="562660"/>
            <a:ext cx="10858501" cy="954107"/>
          </a:xfrm>
          <a:prstGeom prst="rect">
            <a:avLst/>
          </a:prstGeom>
        </p:spPr>
        <p:txBody>
          <a:bodyPr wrap="square">
            <a:spAutoFit/>
          </a:bodyPr>
          <a:lstStyle/>
          <a:p>
            <a:pPr indent="542925"/>
            <a:r>
              <a:rPr lang="en-US" sz="2800" dirty="0" smtClean="0"/>
              <a:t>3. TIZIMNING IKKINCHI QADAMDAN KEYINGI HOLATLARI EHTIMOLLIGINI ANIQLAYMIZ (K=2) </a:t>
            </a:r>
            <a:endParaRPr lang="ru-RU" sz="2800" dirty="0"/>
          </a:p>
        </p:txBody>
      </p:sp>
      <p:sp>
        <p:nvSpPr>
          <p:cNvPr id="3" name="Прямоугольник 2"/>
          <p:cNvSpPr/>
          <p:nvPr/>
        </p:nvSpPr>
        <p:spPr>
          <a:xfrm>
            <a:off x="790573" y="1516767"/>
            <a:ext cx="10858501" cy="2246769"/>
          </a:xfrm>
          <a:prstGeom prst="rect">
            <a:avLst/>
          </a:prstGeom>
        </p:spPr>
        <p:txBody>
          <a:bodyPr wrap="square">
            <a:spAutoFit/>
          </a:bodyPr>
          <a:lstStyle/>
          <a:p>
            <a:pPr indent="542925"/>
            <a:r>
              <a:rPr lang="en-US" sz="2800" dirty="0" smtClean="0"/>
              <a:t>TIZIM BIRINCHI QADAMDAN KEYIN QANDAY HOLATDA BO’LGANLIGI MA’LUM EMASLIGI SABABLI, TIZIMNING IKKI QADAMDAN KEYINGI HOLATLARI EHTIMOLLIGINI ANIQLASHDA TO’LIQ EHTIMOLLIK FORMULASINI QO’LLASH ZARUR. MASALAN, TIZIMNING IKKI QADAMDAN KEYIN X0 HOLATDA BO’LISH EHTIMOLLIGI BUNDAY YOZILADI.</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4125096384"/>
              </p:ext>
            </p:extLst>
          </p:nvPr>
        </p:nvGraphicFramePr>
        <p:xfrm>
          <a:off x="2124074" y="3830211"/>
          <a:ext cx="8681643" cy="1513314"/>
        </p:xfrm>
        <a:graphic>
          <a:graphicData uri="http://schemas.openxmlformats.org/presentationml/2006/ole">
            <mc:AlternateContent xmlns:mc="http://schemas.openxmlformats.org/markup-compatibility/2006">
              <mc:Choice xmlns:v="urn:schemas-microsoft-com:vml" Requires="v">
                <p:oleObj spid="_x0000_s27652" name="Уравнение" r:id="rId3" imgW="2768600" imgH="482600" progId="Equation.3">
                  <p:embed/>
                </p:oleObj>
              </mc:Choice>
              <mc:Fallback>
                <p:oleObj name="Уравнение" r:id="rId3" imgW="2768600" imgH="482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4074" y="3830211"/>
                        <a:ext cx="8681643" cy="1513314"/>
                      </a:xfrm>
                      <a:prstGeom prst="rect">
                        <a:avLst/>
                      </a:prstGeom>
                      <a:noFill/>
                    </p:spPr>
                  </p:pic>
                </p:oleObj>
              </mc:Fallback>
            </mc:AlternateContent>
          </a:graphicData>
        </a:graphic>
      </p:graphicFrame>
    </p:spTree>
    <p:extLst>
      <p:ext uri="{BB962C8B-B14F-4D97-AF65-F5344CB8AC3E}">
        <p14:creationId xmlns:p14="http://schemas.microsoft.com/office/powerpoint/2010/main" val="3557800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Прямоугольник 5"/>
          <p:cNvSpPr/>
          <p:nvPr/>
        </p:nvSpPr>
        <p:spPr>
          <a:xfrm>
            <a:off x="676275" y="247650"/>
            <a:ext cx="10629900" cy="4585871"/>
          </a:xfrm>
          <a:prstGeom prst="rect">
            <a:avLst/>
          </a:prstGeom>
        </p:spPr>
        <p:txBody>
          <a:bodyPr wrap="square">
            <a:spAutoFit/>
          </a:bodyPr>
          <a:lstStyle/>
          <a:p>
            <a:pPr>
              <a:spcBef>
                <a:spcPts val="1200"/>
              </a:spcBef>
            </a:pPr>
            <a:r>
              <a:rPr lang="en-US" sz="2800" dirty="0" smtClean="0"/>
              <a:t>BU YERDA                - BIRINCHI QADAMDAN KEYIN TIZIM X0 HOLATDA BO’LDI DEGAN TAXMINNING EHTIMOLLIGI; </a:t>
            </a:r>
          </a:p>
          <a:p>
            <a:pPr>
              <a:spcBef>
                <a:spcPts val="1200"/>
              </a:spcBef>
            </a:pPr>
            <a:r>
              <a:rPr lang="en-US" sz="2800" dirty="0" smtClean="0"/>
              <a:t>              - IKKINCHI QADAM VAQTIDA TIZIM X0(R00) HOLATDA QOLISHI HODISASINING SHARTLI EHTIMOLLIGI; </a:t>
            </a:r>
          </a:p>
          <a:p>
            <a:pPr>
              <a:spcBef>
                <a:spcPts val="1200"/>
              </a:spcBef>
            </a:pPr>
            <a:r>
              <a:rPr lang="en-US" sz="2800" dirty="0" smtClean="0"/>
              <a:t>              - BIRINCHI QADAMDAN KEYIN TIZIM X1 HOLATDA BO’LDI DEGAN TAXMINNING EHTIMOLLIGI;</a:t>
            </a:r>
          </a:p>
          <a:p>
            <a:pPr>
              <a:spcBef>
                <a:spcPts val="1200"/>
              </a:spcBef>
            </a:pPr>
            <a:r>
              <a:rPr lang="en-US" sz="2800" dirty="0" smtClean="0"/>
              <a:t>              - IKKINCHI QADAM VAQTIDA TIZIM X1 HOLATDAN X0(R10) HOLATGA O’TISHI HODISASINING SHARTLI EHTIMOLLIGI.</a:t>
            </a:r>
          </a:p>
          <a:p>
            <a:pPr>
              <a:spcBef>
                <a:spcPts val="1200"/>
              </a:spcBef>
            </a:pPr>
            <a:r>
              <a:rPr lang="en-US" sz="2800" dirty="0" smtClean="0"/>
              <a:t>KO’RILAYOTGAN MISOL UCHUN EHTIMOLLIKLARNING SONLI QIYMATLARI</a:t>
            </a:r>
            <a:endParaRPr lang="ru-RU" sz="2800" dirty="0"/>
          </a:p>
        </p:txBody>
      </p:sp>
      <p:sp>
        <p:nvSpPr>
          <p:cNvPr id="7" name="Rectangle 6"/>
          <p:cNvSpPr>
            <a:spLocks noChangeArrowheads="1"/>
          </p:cNvSpPr>
          <p:nvPr/>
        </p:nvSpPr>
        <p:spPr bwMode="auto">
          <a:xfrm>
            <a:off x="-104775"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109508497"/>
              </p:ext>
            </p:extLst>
          </p:nvPr>
        </p:nvGraphicFramePr>
        <p:xfrm>
          <a:off x="2190749" y="247650"/>
          <a:ext cx="1088494" cy="559797"/>
        </p:xfrm>
        <a:graphic>
          <a:graphicData uri="http://schemas.openxmlformats.org/presentationml/2006/ole">
            <mc:AlternateContent xmlns:mc="http://schemas.openxmlformats.org/markup-compatibility/2006">
              <mc:Choice xmlns:v="urn:schemas-microsoft-com:vml" Requires="v">
                <p:oleObj spid="_x0000_s28692" name="Уравнение" r:id="rId3" imgW="444307" imgH="228501" progId="Equation.3">
                  <p:embed/>
                </p:oleObj>
              </mc:Choice>
              <mc:Fallback>
                <p:oleObj name="Уравнение" r:id="rId3" imgW="444307" imgH="228501"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749" y="247650"/>
                        <a:ext cx="1088494" cy="559797"/>
                      </a:xfrm>
                      <a:prstGeom prst="rect">
                        <a:avLst/>
                      </a:prstGeom>
                      <a:noFill/>
                    </p:spPr>
                  </p:pic>
                </p:oleObj>
              </mc:Fallback>
            </mc:AlternateContent>
          </a:graphicData>
        </a:graphic>
      </p:graphicFrame>
      <p:sp>
        <p:nvSpPr>
          <p:cNvPr id="9"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520555697"/>
              </p:ext>
            </p:extLst>
          </p:nvPr>
        </p:nvGraphicFramePr>
        <p:xfrm>
          <a:off x="819149" y="1034972"/>
          <a:ext cx="866776" cy="803354"/>
        </p:xfrm>
        <a:graphic>
          <a:graphicData uri="http://schemas.openxmlformats.org/presentationml/2006/ole">
            <mc:AlternateContent xmlns:mc="http://schemas.openxmlformats.org/markup-compatibility/2006">
              <mc:Choice xmlns:v="urn:schemas-microsoft-com:vml" Requires="v">
                <p:oleObj spid="_x0000_s28693" name="Уравнение" r:id="rId5" imgW="520474" imgH="482391" progId="Equation.3">
                  <p:embed/>
                </p:oleObj>
              </mc:Choice>
              <mc:Fallback>
                <p:oleObj name="Уравнение" r:id="rId5" imgW="520474" imgH="482391"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9149" y="1034972"/>
                        <a:ext cx="866776" cy="803354"/>
                      </a:xfrm>
                      <a:prstGeom prst="rect">
                        <a:avLst/>
                      </a:prstGeom>
                      <a:noFill/>
                    </p:spPr>
                  </p:pic>
                </p:oleObj>
              </mc:Fallback>
            </mc:AlternateContent>
          </a:graphicData>
        </a:graphic>
      </p:graphicFrame>
      <p:sp>
        <p:nvSpPr>
          <p:cNvPr id="11"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1152423559"/>
              </p:ext>
            </p:extLst>
          </p:nvPr>
        </p:nvGraphicFramePr>
        <p:xfrm>
          <a:off x="768721" y="2257425"/>
          <a:ext cx="1060079" cy="546101"/>
        </p:xfrm>
        <a:graphic>
          <a:graphicData uri="http://schemas.openxmlformats.org/presentationml/2006/ole">
            <mc:AlternateContent xmlns:mc="http://schemas.openxmlformats.org/markup-compatibility/2006">
              <mc:Choice xmlns:v="urn:schemas-microsoft-com:vml" Requires="v">
                <p:oleObj spid="_x0000_s28694" name="Уравнение" r:id="rId7" imgW="418918" imgH="215806" progId="Equation.3">
                  <p:embed/>
                </p:oleObj>
              </mc:Choice>
              <mc:Fallback>
                <p:oleObj name="Уравнение" r:id="rId7" imgW="418918" imgH="215806" progId="Equation.3">
                  <p:embed/>
                  <p:pic>
                    <p:nvPicPr>
                      <p:cNvPr id="0" name="Object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8721" y="2257425"/>
                        <a:ext cx="1060079" cy="546101"/>
                      </a:xfrm>
                      <a:prstGeom prst="rect">
                        <a:avLst/>
                      </a:prstGeom>
                      <a:noFill/>
                    </p:spPr>
                  </p:pic>
                </p:oleObj>
              </mc:Fallback>
            </mc:AlternateContent>
          </a:graphicData>
        </a:graphic>
      </p:graphicFrame>
      <p:sp>
        <p:nvSpPr>
          <p:cNvPr id="13" name="Rectangle 12"/>
          <p:cNvSpPr>
            <a:spLocks noChangeArrowheads="1"/>
          </p:cNvSpPr>
          <p:nvPr/>
        </p:nvSpPr>
        <p:spPr bwMode="auto">
          <a:xfrm>
            <a:off x="-104775"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753700717"/>
              </p:ext>
            </p:extLst>
          </p:nvPr>
        </p:nvGraphicFramePr>
        <p:xfrm>
          <a:off x="747629" y="3019425"/>
          <a:ext cx="900196" cy="855186"/>
        </p:xfrm>
        <a:graphic>
          <a:graphicData uri="http://schemas.openxmlformats.org/presentationml/2006/ole">
            <mc:AlternateContent xmlns:mc="http://schemas.openxmlformats.org/markup-compatibility/2006">
              <mc:Choice xmlns:v="urn:schemas-microsoft-com:vml" Requires="v">
                <p:oleObj spid="_x0000_s28695" name="Уравнение" r:id="rId9" imgW="507780" imgH="482391" progId="Equation.3">
                  <p:embed/>
                </p:oleObj>
              </mc:Choice>
              <mc:Fallback>
                <p:oleObj name="Уравнение" r:id="rId9" imgW="507780" imgH="482391" progId="Equation.3">
                  <p:embed/>
                  <p:pic>
                    <p:nvPicPr>
                      <p:cNvPr id="0" name="Object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7629" y="3019425"/>
                        <a:ext cx="900196" cy="855186"/>
                      </a:xfrm>
                      <a:prstGeom prst="rect">
                        <a:avLst/>
                      </a:prstGeom>
                      <a:noFill/>
                    </p:spPr>
                  </p:pic>
                </p:oleObj>
              </mc:Fallback>
            </mc:AlternateContent>
          </a:graphicData>
        </a:graphic>
      </p:graphicFrame>
      <p:sp>
        <p:nvSpPr>
          <p:cNvPr id="15" name="Rectangle 1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685970851"/>
              </p:ext>
            </p:extLst>
          </p:nvPr>
        </p:nvGraphicFramePr>
        <p:xfrm>
          <a:off x="10300704" y="4155939"/>
          <a:ext cx="1434096" cy="801406"/>
        </p:xfrm>
        <a:graphic>
          <a:graphicData uri="http://schemas.openxmlformats.org/presentationml/2006/ole">
            <mc:AlternateContent xmlns:mc="http://schemas.openxmlformats.org/markup-compatibility/2006">
              <mc:Choice xmlns:v="urn:schemas-microsoft-com:vml" Requires="v">
                <p:oleObj spid="_x0000_s28696" name="Уравнение" r:id="rId11" imgW="863225" imgH="482391" progId="Equation.3">
                  <p:embed/>
                </p:oleObj>
              </mc:Choice>
              <mc:Fallback>
                <p:oleObj name="Уравнение" r:id="rId11" imgW="863225" imgH="482391" progId="Equation.3">
                  <p:embed/>
                  <p:pic>
                    <p:nvPicPr>
                      <p:cNvPr id="0" name="Object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300704" y="4155939"/>
                        <a:ext cx="1434096" cy="801406"/>
                      </a:xfrm>
                      <a:prstGeom prst="rect">
                        <a:avLst/>
                      </a:prstGeom>
                      <a:noFill/>
                    </p:spPr>
                  </p:pic>
                </p:oleObj>
              </mc:Fallback>
            </mc:AlternateContent>
          </a:graphicData>
        </a:graphic>
      </p:graphicFrame>
    </p:spTree>
    <p:extLst>
      <p:ext uri="{BB962C8B-B14F-4D97-AF65-F5344CB8AC3E}">
        <p14:creationId xmlns:p14="http://schemas.microsoft.com/office/powerpoint/2010/main" val="4256103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 name="Объект 1"/>
          <p:cNvGraphicFramePr>
            <a:graphicFrameLocks noChangeAspect="1"/>
          </p:cNvGraphicFramePr>
          <p:nvPr>
            <p:extLst>
              <p:ext uri="{D42A27DB-BD31-4B8C-83A1-F6EECF244321}">
                <p14:modId xmlns:p14="http://schemas.microsoft.com/office/powerpoint/2010/main" val="3104712045"/>
              </p:ext>
            </p:extLst>
          </p:nvPr>
        </p:nvGraphicFramePr>
        <p:xfrm>
          <a:off x="1076324" y="581025"/>
          <a:ext cx="1209675" cy="473351"/>
        </p:xfrm>
        <a:graphic>
          <a:graphicData uri="http://schemas.openxmlformats.org/presentationml/2006/ole">
            <mc:AlternateContent xmlns:mc="http://schemas.openxmlformats.org/markup-compatibility/2006">
              <mc:Choice xmlns:v="urn:schemas-microsoft-com:vml" Requires="v">
                <p:oleObj spid="_x0000_s29726" name="Уравнение" r:id="rId3" imgW="583947" imgH="228501" progId="Equation.3">
                  <p:embed/>
                </p:oleObj>
              </mc:Choice>
              <mc:Fallback>
                <p:oleObj name="Уравнение" r:id="rId3" imgW="583947" imgH="228501"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6324" y="581025"/>
                        <a:ext cx="1209675" cy="473351"/>
                      </a:xfrm>
                      <a:prstGeom prst="rect">
                        <a:avLst/>
                      </a:prstGeom>
                      <a:noFill/>
                    </p:spPr>
                  </p:pic>
                </p:oleObj>
              </mc:Fallback>
            </mc:AlternateContent>
          </a:graphicData>
        </a:graphic>
      </p:graphicFrame>
      <p:graphicFrame>
        <p:nvGraphicFramePr>
          <p:cNvPr id="3" name="Объект 2"/>
          <p:cNvGraphicFramePr>
            <a:graphicFrameLocks noChangeAspect="1"/>
          </p:cNvGraphicFramePr>
          <p:nvPr>
            <p:extLst>
              <p:ext uri="{D42A27DB-BD31-4B8C-83A1-F6EECF244321}">
                <p14:modId xmlns:p14="http://schemas.microsoft.com/office/powerpoint/2010/main" val="523991546"/>
              </p:ext>
            </p:extLst>
          </p:nvPr>
        </p:nvGraphicFramePr>
        <p:xfrm>
          <a:off x="2540000" y="388505"/>
          <a:ext cx="1533526" cy="882939"/>
        </p:xfrm>
        <a:graphic>
          <a:graphicData uri="http://schemas.openxmlformats.org/presentationml/2006/ole">
            <mc:AlternateContent xmlns:mc="http://schemas.openxmlformats.org/markup-compatibility/2006">
              <mc:Choice xmlns:v="urn:schemas-microsoft-com:vml" Requires="v">
                <p:oleObj spid="_x0000_s29727" name="Уравнение" r:id="rId5" imgW="837836" imgH="482391" progId="Equation.3">
                  <p:embed/>
                </p:oleObj>
              </mc:Choice>
              <mc:Fallback>
                <p:oleObj name="Уравнение" r:id="rId5" imgW="837836" imgH="482391"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40000" y="388505"/>
                        <a:ext cx="1533526" cy="882939"/>
                      </a:xfrm>
                      <a:prstGeom prst="rect">
                        <a:avLst/>
                      </a:prstGeom>
                      <a:noFill/>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1234928883"/>
              </p:ext>
            </p:extLst>
          </p:nvPr>
        </p:nvGraphicFramePr>
        <p:xfrm>
          <a:off x="4736181" y="592773"/>
          <a:ext cx="1252536" cy="501014"/>
        </p:xfrm>
        <a:graphic>
          <a:graphicData uri="http://schemas.openxmlformats.org/presentationml/2006/ole">
            <mc:AlternateContent xmlns:mc="http://schemas.openxmlformats.org/markup-compatibility/2006">
              <mc:Choice xmlns:v="urn:schemas-microsoft-com:vml" Requires="v">
                <p:oleObj spid="_x0000_s29728" name="Уравнение" r:id="rId7" imgW="571252" imgH="228501" progId="Equation.3">
                  <p:embed/>
                </p:oleObj>
              </mc:Choice>
              <mc:Fallback>
                <p:oleObj name="Уравнение" r:id="rId7" imgW="571252" imgH="228501"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36181" y="592773"/>
                        <a:ext cx="1252536" cy="501014"/>
                      </a:xfrm>
                      <a:prstGeom prst="rect">
                        <a:avLst/>
                      </a:prstGeom>
                      <a:noFill/>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1059008045"/>
              </p:ext>
            </p:extLst>
          </p:nvPr>
        </p:nvGraphicFramePr>
        <p:xfrm>
          <a:off x="3267074" y="1407017"/>
          <a:ext cx="5191126" cy="797719"/>
        </p:xfrm>
        <a:graphic>
          <a:graphicData uri="http://schemas.openxmlformats.org/presentationml/2006/ole">
            <mc:AlternateContent xmlns:mc="http://schemas.openxmlformats.org/markup-compatibility/2006">
              <mc:Choice xmlns:v="urn:schemas-microsoft-com:vml" Requires="v">
                <p:oleObj spid="_x0000_s29729" name="Уравнение" r:id="rId9" imgW="2222500" imgH="342900" progId="Equation.3">
                  <p:embed/>
                </p:oleObj>
              </mc:Choice>
              <mc:Fallback>
                <p:oleObj name="Уравнение" r:id="rId9" imgW="2222500" imgH="342900" progId="Equation.3">
                  <p:embed/>
                  <p:pic>
                    <p:nvPicPr>
                      <p:cNvPr id="0" name="Object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67074" y="1407017"/>
                        <a:ext cx="5191126" cy="797719"/>
                      </a:xfrm>
                      <a:prstGeom prst="rect">
                        <a:avLst/>
                      </a:prstGeom>
                      <a:noFill/>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3951549303"/>
              </p:ext>
            </p:extLst>
          </p:nvPr>
        </p:nvGraphicFramePr>
        <p:xfrm>
          <a:off x="2647948" y="2076777"/>
          <a:ext cx="1238251" cy="759836"/>
        </p:xfrm>
        <a:graphic>
          <a:graphicData uri="http://schemas.openxmlformats.org/presentationml/2006/ole">
            <mc:AlternateContent xmlns:mc="http://schemas.openxmlformats.org/markup-compatibility/2006">
              <mc:Choice xmlns:v="urn:schemas-microsoft-com:vml" Requires="v">
                <p:oleObj spid="_x0000_s29730" name="Уравнение" r:id="rId11" imgW="558558" imgH="342751" progId="Equation.3">
                  <p:embed/>
                </p:oleObj>
              </mc:Choice>
              <mc:Fallback>
                <p:oleObj name="Уравнение" r:id="rId11" imgW="558558" imgH="342751" progId="Equation.3">
                  <p:embed/>
                  <p:pic>
                    <p:nvPicPr>
                      <p:cNvPr id="0" name="Object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47948" y="2076777"/>
                        <a:ext cx="1238251" cy="759836"/>
                      </a:xfrm>
                      <a:prstGeom prst="rect">
                        <a:avLst/>
                      </a:prstGeom>
                      <a:noFill/>
                    </p:spPr>
                  </p:pic>
                </p:oleObj>
              </mc:Fallback>
            </mc:AlternateContent>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val="3432426391"/>
              </p:ext>
            </p:extLst>
          </p:nvPr>
        </p:nvGraphicFramePr>
        <p:xfrm>
          <a:off x="3356643" y="3097651"/>
          <a:ext cx="5154489" cy="695856"/>
        </p:xfrm>
        <a:graphic>
          <a:graphicData uri="http://schemas.openxmlformats.org/presentationml/2006/ole">
            <mc:AlternateContent xmlns:mc="http://schemas.openxmlformats.org/markup-compatibility/2006">
              <mc:Choice xmlns:v="urn:schemas-microsoft-com:vml" Requires="v">
                <p:oleObj spid="_x0000_s29731" name="Уравнение" r:id="rId13" imgW="2540000" imgH="342900" progId="Equation.3">
                  <p:embed/>
                </p:oleObj>
              </mc:Choice>
              <mc:Fallback>
                <p:oleObj name="Уравнение" r:id="rId13" imgW="2540000" imgH="342900" progId="Equation.3">
                  <p:embed/>
                  <p:pic>
                    <p:nvPicPr>
                      <p:cNvPr id="0" name="Object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356643" y="3097651"/>
                        <a:ext cx="5154489" cy="695856"/>
                      </a:xfrm>
                      <a:prstGeom prst="rect">
                        <a:avLst/>
                      </a:prstGeom>
                      <a:noFill/>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905859746"/>
              </p:ext>
            </p:extLst>
          </p:nvPr>
        </p:nvGraphicFramePr>
        <p:xfrm>
          <a:off x="3495674" y="4575175"/>
          <a:ext cx="3331195" cy="1035050"/>
        </p:xfrm>
        <a:graphic>
          <a:graphicData uri="http://schemas.openxmlformats.org/presentationml/2006/ole">
            <mc:AlternateContent xmlns:mc="http://schemas.openxmlformats.org/markup-compatibility/2006">
              <mc:Choice xmlns:v="urn:schemas-microsoft-com:vml" Requires="v">
                <p:oleObj spid="_x0000_s29732" name="Уравнение" r:id="rId15" imgW="1548728" imgH="482391" progId="Equation.3">
                  <p:embed/>
                </p:oleObj>
              </mc:Choice>
              <mc:Fallback>
                <p:oleObj name="Уравнение" r:id="rId15" imgW="1548728" imgH="482391" progId="Equation.3">
                  <p:embed/>
                  <p:pic>
                    <p:nvPicPr>
                      <p:cNvPr id="0" name="Object 1"/>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495674" y="4575175"/>
                        <a:ext cx="3331195" cy="1035050"/>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3" name="Rectangle 11"/>
          <p:cNvSpPr>
            <a:spLocks noChangeArrowheads="1"/>
          </p:cNvSpPr>
          <p:nvPr/>
        </p:nvSpPr>
        <p:spPr bwMode="auto">
          <a:xfrm rot="10800000" flipV="1">
            <a:off x="1076324" y="438913"/>
            <a:ext cx="10451371"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429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4290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mn-lt"/>
                <a:ea typeface="Times New Roman" panose="02020603050405020304" pitchFamily="18" charset="0"/>
                <a:cs typeface="Times New Roman" panose="02020603050405020304" pitchFamily="18" charset="0"/>
              </a:rPr>
              <a:t>               ;                            </a:t>
            </a:r>
            <a:r>
              <a:rPr lang="en-US" sz="2800" dirty="0" smtClean="0">
                <a:latin typeface="+mn-lt"/>
                <a:ea typeface="Times New Roman" panose="02020603050405020304" pitchFamily="18" charset="0"/>
                <a:cs typeface="Times New Roman" panose="02020603050405020304" pitchFamily="18" charset="0"/>
              </a:rPr>
              <a:t>VA                       </a:t>
            </a:r>
            <a:r>
              <a:rPr kumimoji="0" lang="en-US" sz="2800" b="0" i="0" u="none" strike="noStrike" cap="none" normalizeH="0" baseline="0" dirty="0" smtClean="0">
                <a:ln>
                  <a:noFill/>
                </a:ln>
                <a:solidFill>
                  <a:schemeClr val="tx1"/>
                </a:solidFill>
                <a:effectLst/>
                <a:latin typeface="+mn-lt"/>
                <a:ea typeface="Times New Roman" panose="02020603050405020304" pitchFamily="18" charset="0"/>
                <a:cs typeface="Times New Roman" panose="02020603050405020304" pitchFamily="18" charset="0"/>
              </a:rPr>
              <a:t>NI TO’LIQ EHTIMOLLIK FORMULASIGA QO’YIB, USHBUNI OLAMIZ</a:t>
            </a:r>
            <a:endParaRPr kumimoji="0" lang="ru-RU" sz="2800" b="0" i="0" u="none" strike="noStrike" cap="none" normalizeH="0" baseline="0" dirty="0" smtClean="0">
              <a:ln>
                <a:noFill/>
              </a:ln>
              <a:solidFill>
                <a:schemeClr val="tx1"/>
              </a:solidFill>
              <a:effectLst/>
              <a:latin typeface="+mn-lt"/>
            </a:endParaRPr>
          </a:p>
        </p:txBody>
      </p:sp>
      <p:sp>
        <p:nvSpPr>
          <p:cNvPr id="14" name="Rectangle 12"/>
          <p:cNvSpPr>
            <a:spLocks noChangeArrowheads="1"/>
          </p:cNvSpPr>
          <p:nvPr/>
        </p:nvSpPr>
        <p:spPr bwMode="auto">
          <a:xfrm>
            <a:off x="752473" y="2329080"/>
            <a:ext cx="204787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429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42900"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mn-lt"/>
                <a:ea typeface="Times New Roman" panose="02020603050405020304" pitchFamily="18" charset="0"/>
                <a:cs typeface="Times New Roman" panose="02020603050405020304" pitchFamily="18" charset="0"/>
              </a:rPr>
              <a:t> </a:t>
            </a:r>
            <a:endParaRPr kumimoji="0" lang="en-US" sz="2800" b="0" i="0" u="none" strike="noStrike" cap="none" normalizeH="0" baseline="0" dirty="0" smtClean="0">
              <a:ln>
                <a:noFill/>
              </a:ln>
              <a:solidFill>
                <a:schemeClr val="tx1"/>
              </a:solidFill>
              <a:effectLst/>
              <a:latin typeface="+mn-lt"/>
            </a:endParaRPr>
          </a:p>
        </p:txBody>
      </p:sp>
      <p:sp>
        <p:nvSpPr>
          <p:cNvPr id="15" name="Rectangle 13"/>
          <p:cNvSpPr>
            <a:spLocks noChangeArrowheads="1"/>
          </p:cNvSpPr>
          <p:nvPr/>
        </p:nvSpPr>
        <p:spPr bwMode="auto">
          <a:xfrm rot="10800000" flipV="1">
            <a:off x="1142999" y="2253071"/>
            <a:ext cx="10725151"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pPr>
            <a:r>
              <a:rPr lang="en-US" sz="2800" dirty="0">
                <a:ea typeface="Times New Roman" panose="02020603050405020304" pitchFamily="18" charset="0"/>
                <a:cs typeface="Times New Roman" panose="02020603050405020304" pitchFamily="18" charset="0"/>
              </a:rPr>
              <a:t>TABIIYKI</a:t>
            </a:r>
            <a:r>
              <a:rPr lang="en-US" sz="2800" dirty="0" smtClean="0">
                <a:ea typeface="Times New Roman" panose="02020603050405020304" pitchFamily="18" charset="0"/>
                <a:cs typeface="Times New Roman" panose="02020603050405020304" pitchFamily="18" charset="0"/>
              </a:rPr>
              <a:t>,                        </a:t>
            </a:r>
            <a:r>
              <a:rPr kumimoji="0" lang="en-US" sz="28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EHTIMOLLIGI, QARAMA-QARSHI VOQEANING EHTIMOLLIGI SIFATIDA, USHBUGA TENG</a:t>
            </a:r>
            <a:endParaRPr kumimoji="0" lang="ru-RU" sz="2800" b="0" i="0" u="none" strike="noStrike" cap="none" normalizeH="0" baseline="0" dirty="0" smtClean="0">
              <a:ln>
                <a:noFill/>
              </a:ln>
              <a:solidFill>
                <a:schemeClr val="tx1"/>
              </a:solidFill>
              <a:effectLst/>
            </a:endParaRPr>
          </a:p>
        </p:txBody>
      </p:sp>
      <p:sp>
        <p:nvSpPr>
          <p:cNvPr id="16" name="Rectangle 14"/>
          <p:cNvSpPr>
            <a:spLocks noChangeArrowheads="1"/>
          </p:cNvSpPr>
          <p:nvPr/>
        </p:nvSpPr>
        <p:spPr bwMode="auto">
          <a:xfrm rot="10800000" flipV="1">
            <a:off x="1142999" y="3693848"/>
            <a:ext cx="1064895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34290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SHUNDAY QILIB, TIZIMNING IKKI QADAMDAN KEYINGI HOLATLAR VEKTORI BUNDAY YOZILADI</a:t>
            </a:r>
            <a:endParaRPr kumimoji="0" lang="ru-RU" sz="2800" b="0" i="0" u="none" strike="noStrike" cap="none" normalizeH="0" baseline="0" dirty="0" smtClean="0">
              <a:ln>
                <a:noFill/>
              </a:ln>
              <a:solidFill>
                <a:schemeClr val="tx1"/>
              </a:solidFill>
              <a:effectLst/>
            </a:endParaRPr>
          </a:p>
          <a:p>
            <a:pPr marL="0" marR="0" lvl="0" indent="34290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endParaRPr>
          </a:p>
        </p:txBody>
      </p:sp>
      <p:sp>
        <p:nvSpPr>
          <p:cNvPr id="17" name="Rectangle 15"/>
          <p:cNvSpPr>
            <a:spLocks noChangeArrowheads="1"/>
          </p:cNvSpPr>
          <p:nvPr/>
        </p:nvSpPr>
        <p:spPr bwMode="auto">
          <a:xfrm>
            <a:off x="0" y="3060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250898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583406" y="123825"/>
            <a:ext cx="11025188" cy="5262979"/>
          </a:xfrm>
          <a:prstGeom prst="rect">
            <a:avLst/>
          </a:prstGeom>
        </p:spPr>
        <p:txBody>
          <a:bodyPr wrap="square">
            <a:spAutoFit/>
          </a:bodyPr>
          <a:lstStyle/>
          <a:p>
            <a:pPr indent="542925" algn="just"/>
            <a:r>
              <a:rPr lang="en-US" sz="2800" dirty="0" smtClean="0"/>
              <a:t>TIZIMNING UCH QADAMDAN KEYINGI HOLATLAR EHTIMOLLIGI TO’LIQ EHTIMOLLIKLAR FORMULASI BO’YICHA O’XSHASH ANIQLANADI, MASALAN</a:t>
            </a:r>
          </a:p>
          <a:p>
            <a:pPr indent="542925" algn="just"/>
            <a:endParaRPr lang="en-US" sz="2800" dirty="0" smtClean="0"/>
          </a:p>
          <a:p>
            <a:pPr indent="542925" algn="just"/>
            <a:endParaRPr lang="en-US" sz="2800" dirty="0" smtClean="0"/>
          </a:p>
          <a:p>
            <a:pPr indent="542925" algn="just"/>
            <a:r>
              <a:rPr lang="en-US" sz="2800" dirty="0" smtClean="0"/>
              <a:t>  </a:t>
            </a:r>
          </a:p>
          <a:p>
            <a:pPr indent="542925" algn="just"/>
            <a:r>
              <a:rPr lang="en-US" sz="2800" dirty="0" smtClean="0"/>
              <a:t>DEMAK, TIZIMNING HOLATLAR VEKTORI UCH QADAMDAN KEYIN USHBU KO’RINISHGA EGA BO’LADI</a:t>
            </a:r>
          </a:p>
          <a:p>
            <a:pPr indent="542925" algn="just"/>
            <a:r>
              <a:rPr lang="en-US" sz="2800" dirty="0" smtClean="0"/>
              <a:t> </a:t>
            </a:r>
          </a:p>
          <a:p>
            <a:pPr indent="542925" algn="just"/>
            <a:r>
              <a:rPr lang="en-US" sz="2800" dirty="0" smtClean="0"/>
              <a:t>QADAMLARNING TO’RT VA UNDAN KATTA SONLARI UCHUN SHUNGA O’XSHASH YOZILADI. </a:t>
            </a:r>
          </a:p>
          <a:p>
            <a:pPr indent="542925" algn="just"/>
            <a:r>
              <a:rPr lang="en-US" sz="2800" dirty="0" smtClean="0"/>
              <a:t>BARQARORLASHGAN TARTIB UCHUN USHBUNI OLAMIZ:</a:t>
            </a:r>
          </a:p>
          <a:p>
            <a:pPr indent="542925" algn="just"/>
            <a:endParaRPr lang="en-US" sz="2800"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232241667"/>
              </p:ext>
            </p:extLst>
          </p:nvPr>
        </p:nvGraphicFramePr>
        <p:xfrm>
          <a:off x="4010024" y="4726135"/>
          <a:ext cx="4142359" cy="981976"/>
        </p:xfrm>
        <a:graphic>
          <a:graphicData uri="http://schemas.openxmlformats.org/presentationml/2006/ole">
            <mc:AlternateContent xmlns:mc="http://schemas.openxmlformats.org/markup-compatibility/2006">
              <mc:Choice xmlns:v="urn:schemas-microsoft-com:vml" Requires="v">
                <p:oleObj spid="_x0000_s30730" name="Уравнение" r:id="rId3" imgW="2032000" imgH="482600" progId="Equation.3">
                  <p:embed/>
                </p:oleObj>
              </mc:Choice>
              <mc:Fallback>
                <p:oleObj name="Уравнение" r:id="rId3" imgW="2032000" imgH="482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0024" y="4726135"/>
                        <a:ext cx="4142359" cy="981976"/>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4098920128"/>
              </p:ext>
            </p:extLst>
          </p:nvPr>
        </p:nvGraphicFramePr>
        <p:xfrm>
          <a:off x="4591049" y="2706903"/>
          <a:ext cx="3105151" cy="928344"/>
        </p:xfrm>
        <a:graphic>
          <a:graphicData uri="http://schemas.openxmlformats.org/presentationml/2006/ole">
            <mc:AlternateContent xmlns:mc="http://schemas.openxmlformats.org/markup-compatibility/2006">
              <mc:Choice xmlns:v="urn:schemas-microsoft-com:vml" Requires="v">
                <p:oleObj spid="_x0000_s30731" name="Уравнение" r:id="rId5" imgW="1612900" imgH="482600" progId="Equation.3">
                  <p:embed/>
                </p:oleObj>
              </mc:Choice>
              <mc:Fallback>
                <p:oleObj name="Уравнение" r:id="rId5" imgW="1612900" imgH="482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91049" y="2706903"/>
                        <a:ext cx="3105151" cy="928344"/>
                      </a:xfrm>
                      <a:prstGeom prst="rect">
                        <a:avLst/>
                      </a:prstGeom>
                      <a:noFill/>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274198513"/>
              </p:ext>
            </p:extLst>
          </p:nvPr>
        </p:nvGraphicFramePr>
        <p:xfrm>
          <a:off x="2857500" y="884336"/>
          <a:ext cx="6117998" cy="1515964"/>
        </p:xfrm>
        <a:graphic>
          <a:graphicData uri="http://schemas.openxmlformats.org/presentationml/2006/ole">
            <mc:AlternateContent xmlns:mc="http://schemas.openxmlformats.org/markup-compatibility/2006">
              <mc:Choice xmlns:v="urn:schemas-microsoft-com:vml" Requires="v">
                <p:oleObj spid="_x0000_s30732" name="Уравнение" r:id="rId7" imgW="2870200" imgH="711200" progId="Equation.3">
                  <p:embed/>
                </p:oleObj>
              </mc:Choice>
              <mc:Fallback>
                <p:oleObj name="Уравнение" r:id="rId7" imgW="2870200" imgH="7112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57500" y="884336"/>
                        <a:ext cx="6117998" cy="1515964"/>
                      </a:xfrm>
                      <a:prstGeom prst="rect">
                        <a:avLst/>
                      </a:prstGeom>
                      <a:noFill/>
                    </p:spPr>
                  </p:pic>
                </p:oleObj>
              </mc:Fallback>
            </mc:AlternateContent>
          </a:graphicData>
        </a:graphic>
      </p:graphicFrame>
    </p:spTree>
    <p:extLst>
      <p:ext uri="{BB962C8B-B14F-4D97-AF65-F5344CB8AC3E}">
        <p14:creationId xmlns:p14="http://schemas.microsoft.com/office/powerpoint/2010/main" val="971503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9582" y="127000"/>
            <a:ext cx="10396882" cy="1673495"/>
          </a:xfrm>
        </p:spPr>
        <p:txBody>
          <a:bodyPr>
            <a:noAutofit/>
          </a:bodyPr>
          <a:lstStyle/>
          <a:p>
            <a:pPr algn="ctr"/>
            <a:r>
              <a:rPr lang="en-US" sz="4000" dirty="0" smtClean="0"/>
              <a:t>3.</a:t>
            </a:r>
            <a:r>
              <a:rPr lang="en-US" sz="4000" dirty="0"/>
              <a:t> </a:t>
            </a:r>
            <a:r>
              <a:rPr lang="en-US" sz="4000" dirty="0" err="1" smtClean="0"/>
              <a:t>Tizimning</a:t>
            </a:r>
            <a:r>
              <a:rPr lang="en-US" sz="4000" dirty="0" smtClean="0"/>
              <a:t> </a:t>
            </a:r>
            <a:r>
              <a:rPr lang="en-US" sz="4000" dirty="0"/>
              <a:t>"k" </a:t>
            </a:r>
            <a:r>
              <a:rPr lang="en-US" sz="4000" dirty="0" err="1"/>
              <a:t>qadamdan</a:t>
            </a:r>
            <a:r>
              <a:rPr lang="en-US" sz="4000" dirty="0"/>
              <a:t> </a:t>
            </a:r>
            <a:r>
              <a:rPr lang="en-US" sz="4000" dirty="0" err="1"/>
              <a:t>keyingi</a:t>
            </a:r>
            <a:r>
              <a:rPr lang="en-US" sz="4000" dirty="0"/>
              <a:t> </a:t>
            </a:r>
            <a:r>
              <a:rPr lang="en-US" sz="4000" dirty="0" err="1"/>
              <a:t>holatlari</a:t>
            </a:r>
            <a:r>
              <a:rPr lang="en-US" sz="4000" dirty="0"/>
              <a:t> </a:t>
            </a:r>
            <a:r>
              <a:rPr lang="en-US" sz="4000" dirty="0" err="1"/>
              <a:t>ehtimolligini</a:t>
            </a:r>
            <a:r>
              <a:rPr lang="en-US" sz="4000" dirty="0"/>
              <a:t> </a:t>
            </a:r>
            <a:r>
              <a:rPr lang="en-US" sz="4000" dirty="0" err="1"/>
              <a:t>rekurrent</a:t>
            </a:r>
            <a:r>
              <a:rPr lang="en-US" sz="4000" dirty="0"/>
              <a:t> formula </a:t>
            </a:r>
            <a:r>
              <a:rPr lang="en-US" sz="4000" dirty="0" err="1"/>
              <a:t>yordamida</a:t>
            </a:r>
            <a:r>
              <a:rPr lang="en-US" sz="4000" dirty="0"/>
              <a:t> </a:t>
            </a:r>
            <a:r>
              <a:rPr lang="en-US" sz="4000" dirty="0" err="1"/>
              <a:t>aniqlash</a:t>
            </a:r>
            <a:endParaRPr lang="ru-RU" sz="4000" dirty="0"/>
          </a:p>
        </p:txBody>
      </p:sp>
      <p:sp>
        <p:nvSpPr>
          <p:cNvPr id="3" name="Прямоугольник 2"/>
          <p:cNvSpPr/>
          <p:nvPr/>
        </p:nvSpPr>
        <p:spPr>
          <a:xfrm>
            <a:off x="611864" y="1697936"/>
            <a:ext cx="10652317" cy="3970318"/>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DISKRET HOLATLI VA DISKRET VAQTLI TIZIMNING HOLATLARI EHTIMOLLIGI FAQAT ALGEBRAIK USUL YORDAMIDA EMAS, BALKI MATRITSALI TENGLAMADAN (IKKI MATRITSA KO’PAYTMASIDAN) IBORAT BO’LGAN REKURRENT FORMULA YORDAMIDA HAM ANIQLANISHI MUMKIN. </a:t>
            </a:r>
          </a:p>
          <a:p>
            <a:pPr indent="342900" algn="just">
              <a:spcAft>
                <a:spcPts val="0"/>
              </a:spcAft>
            </a:pPr>
            <a:endParaRPr lang="en-US" sz="2800" dirty="0" smtClean="0">
              <a:ea typeface="Times New Roman" panose="02020603050405020304" pitchFamily="18" charset="0"/>
              <a:cs typeface="Times New Roman" panose="02020603050405020304" pitchFamily="18" charset="0"/>
            </a:endParaRPr>
          </a:p>
          <a:p>
            <a:pPr indent="342900" algn="just">
              <a:spcAft>
                <a:spcPts val="0"/>
              </a:spcAft>
            </a:pPr>
            <a:endParaRPr lang="en-US"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BU YERDA R[K] - TIZIMNING K QADAMDAN KEYINGI HOLATLARI VEKTORI;</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P</a:t>
            </a:r>
            <a:r>
              <a:rPr lang="en-US" sz="2800" baseline="30000" dirty="0" smtClean="0">
                <a:ea typeface="Times New Roman" panose="02020603050405020304" pitchFamily="18" charset="0"/>
                <a:cs typeface="Times New Roman" panose="02020603050405020304" pitchFamily="18" charset="0"/>
              </a:rPr>
              <a:t>T</a:t>
            </a:r>
            <a:r>
              <a:rPr lang="en-US" sz="2800" baseline="-25000" dirty="0" smtClean="0">
                <a:ea typeface="Times New Roman" panose="02020603050405020304" pitchFamily="18" charset="0"/>
                <a:cs typeface="Times New Roman" panose="02020603050405020304" pitchFamily="18" charset="0"/>
              </a:rPr>
              <a:t>IJ</a:t>
            </a:r>
            <a:r>
              <a:rPr lang="en-US" sz="2800" dirty="0" smtClean="0">
                <a:ea typeface="Times New Roman" panose="02020603050405020304" pitchFamily="18" charset="0"/>
                <a:cs typeface="Times New Roman" panose="02020603050405020304" pitchFamily="18" charset="0"/>
              </a:rPr>
              <a:t> - O’TISH EHTIMOLLIKLARINING TRANSPONIRLANGAN MATRITSASI;</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P[K-1] - TIZIMNING K-1 QADAMDAN KEYINGI HOLATLARI VEKTORI.</a:t>
            </a:r>
            <a:endParaRPr lang="ru-RU" sz="2800" dirty="0">
              <a:effectLst/>
              <a:ea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4048106900"/>
              </p:ext>
            </p:extLst>
          </p:nvPr>
        </p:nvGraphicFramePr>
        <p:xfrm>
          <a:off x="3876675" y="3498430"/>
          <a:ext cx="4085708" cy="809051"/>
        </p:xfrm>
        <a:graphic>
          <a:graphicData uri="http://schemas.openxmlformats.org/presentationml/2006/ole">
            <mc:AlternateContent xmlns:mc="http://schemas.openxmlformats.org/markup-compatibility/2006">
              <mc:Choice xmlns:v="urn:schemas-microsoft-com:vml" Requires="v">
                <p:oleObj spid="_x0000_s41988" name="Уравнение" r:id="rId3" imgW="1282700" imgH="254000" progId="Equation.3">
                  <p:embed/>
                </p:oleObj>
              </mc:Choice>
              <mc:Fallback>
                <p:oleObj name="Уравнение" r:id="rId3" imgW="1282700" imgH="254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6675" y="3498430"/>
                        <a:ext cx="4085708" cy="809051"/>
                      </a:xfrm>
                      <a:prstGeom prst="rect">
                        <a:avLst/>
                      </a:prstGeom>
                      <a:noFill/>
                    </p:spPr>
                  </p:pic>
                </p:oleObj>
              </mc:Fallback>
            </mc:AlternateContent>
          </a:graphicData>
        </a:graphic>
      </p:graphicFrame>
    </p:spTree>
    <p:extLst>
      <p:ext uri="{BB962C8B-B14F-4D97-AF65-F5344CB8AC3E}">
        <p14:creationId xmlns:p14="http://schemas.microsoft.com/office/powerpoint/2010/main" val="3543256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600075" y="212289"/>
            <a:ext cx="10420349" cy="4832092"/>
          </a:xfrm>
          <a:prstGeom prst="rect">
            <a:avLst/>
          </a:prstGeom>
        </p:spPr>
        <p:txBody>
          <a:bodyPr wrap="square">
            <a:spAutoFit/>
          </a:bodyPr>
          <a:lstStyle/>
          <a:p>
            <a:r>
              <a:rPr lang="en-US" sz="2800" dirty="0" smtClean="0"/>
              <a:t>USHBU CHEPMEN-KOLMOGOROV TENGLAMASI DEB ATALUVCHI FORMULANI KO’RILAYOTGAN MISOL UCHUN QO’LLAB, USHBUNI OLAMIZ.</a:t>
            </a:r>
          </a:p>
          <a:p>
            <a:r>
              <a:rPr lang="en-US" sz="2800" dirty="0" smtClean="0"/>
              <a:t>K=1 QADAMDAN KEYIN</a:t>
            </a:r>
          </a:p>
          <a:p>
            <a:pPr algn="r"/>
            <a:r>
              <a:rPr lang="en-US" sz="2800" dirty="0" smtClean="0"/>
              <a:t>  ;</a:t>
            </a:r>
          </a:p>
          <a:p>
            <a:r>
              <a:rPr lang="en-US" sz="2800" dirty="0" smtClean="0"/>
              <a:t>K=2 QADAMDAN KEYIN</a:t>
            </a:r>
          </a:p>
          <a:p>
            <a:pPr algn="r"/>
            <a:endParaRPr lang="en-US" sz="2800" dirty="0" smtClean="0"/>
          </a:p>
          <a:p>
            <a:pPr algn="r"/>
            <a:r>
              <a:rPr lang="en-US" sz="2800" dirty="0" smtClean="0"/>
              <a:t>  ;</a:t>
            </a:r>
          </a:p>
          <a:p>
            <a:r>
              <a:rPr lang="en-US" sz="2800" dirty="0" smtClean="0"/>
              <a:t>K=3 QADAMDAN KEYIN</a:t>
            </a:r>
          </a:p>
          <a:p>
            <a:pPr algn="r"/>
            <a:endParaRPr lang="en-US" sz="2800" dirty="0" smtClean="0"/>
          </a:p>
          <a:p>
            <a:pPr algn="r"/>
            <a:r>
              <a:rPr lang="en-US" sz="2800" dirty="0" smtClean="0"/>
              <a:t>  ;</a:t>
            </a:r>
          </a:p>
          <a:p>
            <a:r>
              <a:rPr lang="en-US" sz="2800" dirty="0" smtClean="0"/>
              <a:t>K=N QADAMDAN KEYIN</a:t>
            </a:r>
            <a:endParaRPr lang="en-US" sz="2800" dirty="0"/>
          </a:p>
        </p:txBody>
      </p:sp>
      <p:sp>
        <p:nvSpPr>
          <p:cNvPr id="3" name="Rectangle 2"/>
          <p:cNvSpPr>
            <a:spLocks noChangeArrowheads="1"/>
          </p:cNvSpPr>
          <p:nvPr/>
        </p:nvSpPr>
        <p:spPr bwMode="auto">
          <a:xfrm>
            <a:off x="-104775"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075554"/>
              </p:ext>
            </p:extLst>
          </p:nvPr>
        </p:nvGraphicFramePr>
        <p:xfrm>
          <a:off x="3908703" y="4772201"/>
          <a:ext cx="4544800" cy="861120"/>
        </p:xfrm>
        <a:graphic>
          <a:graphicData uri="http://schemas.openxmlformats.org/presentationml/2006/ole">
            <mc:AlternateContent xmlns:mc="http://schemas.openxmlformats.org/markup-compatibility/2006">
              <mc:Choice xmlns:v="urn:schemas-microsoft-com:vml" Requires="v">
                <p:oleObj spid="_x0000_s43019" name="Уравнение" r:id="rId3" imgW="2413000" imgH="457200" progId="Equation.3">
                  <p:embed/>
                </p:oleObj>
              </mc:Choice>
              <mc:Fallback>
                <p:oleObj name="Уравнение" r:id="rId3" imgW="24130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8703" y="4772201"/>
                        <a:ext cx="4544800" cy="861120"/>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550940769"/>
              </p:ext>
            </p:extLst>
          </p:nvPr>
        </p:nvGraphicFramePr>
        <p:xfrm>
          <a:off x="3857625" y="1066800"/>
          <a:ext cx="4454526" cy="876300"/>
        </p:xfrm>
        <a:graphic>
          <a:graphicData uri="http://schemas.openxmlformats.org/presentationml/2006/ole">
            <mc:AlternateContent xmlns:mc="http://schemas.openxmlformats.org/markup-compatibility/2006">
              <mc:Choice xmlns:v="urn:schemas-microsoft-com:vml" Requires="v">
                <p:oleObj spid="_x0000_s43020" name="Уравнение" r:id="rId5" imgW="2324100" imgH="457200" progId="Equation.3">
                  <p:embed/>
                </p:oleObj>
              </mc:Choice>
              <mc:Fallback>
                <p:oleObj name="Уравнение" r:id="rId5" imgW="2324100" imgH="457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57625" y="1066800"/>
                        <a:ext cx="4454526" cy="876300"/>
                      </a:xfrm>
                      <a:prstGeom prst="rect">
                        <a:avLst/>
                      </a:prstGeom>
                      <a:noFill/>
                    </p:spPr>
                  </p:pic>
                </p:oleObj>
              </mc:Fallback>
            </mc:AlternateContent>
          </a:graphicData>
        </a:graphic>
      </p:graphicFrame>
      <p:sp>
        <p:nvSpPr>
          <p:cNvPr id="8"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2164019714"/>
              </p:ext>
            </p:extLst>
          </p:nvPr>
        </p:nvGraphicFramePr>
        <p:xfrm>
          <a:off x="3857625" y="2321360"/>
          <a:ext cx="4595878" cy="831415"/>
        </p:xfrm>
        <a:graphic>
          <a:graphicData uri="http://schemas.openxmlformats.org/presentationml/2006/ole">
            <mc:AlternateContent xmlns:mc="http://schemas.openxmlformats.org/markup-compatibility/2006">
              <mc:Choice xmlns:v="urn:schemas-microsoft-com:vml" Requires="v">
                <p:oleObj spid="_x0000_s43021" name="Уравнение" r:id="rId7" imgW="2527300" imgH="457200" progId="Equation.3">
                  <p:embed/>
                </p:oleObj>
              </mc:Choice>
              <mc:Fallback>
                <p:oleObj name="Уравнение" r:id="rId7" imgW="2527300" imgH="457200"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57625" y="2321360"/>
                        <a:ext cx="4595878" cy="831415"/>
                      </a:xfrm>
                      <a:prstGeom prst="rect">
                        <a:avLst/>
                      </a:prstGeom>
                      <a:noFill/>
                    </p:spPr>
                  </p:pic>
                </p:oleObj>
              </mc:Fallback>
            </mc:AlternateContent>
          </a:graphicData>
        </a:graphic>
      </p:graphicFrame>
      <p:sp>
        <p:nvSpPr>
          <p:cNvPr id="10"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511527570"/>
              </p:ext>
            </p:extLst>
          </p:nvPr>
        </p:nvGraphicFramePr>
        <p:xfrm>
          <a:off x="3895724" y="3575920"/>
          <a:ext cx="4743971" cy="805580"/>
        </p:xfrm>
        <a:graphic>
          <a:graphicData uri="http://schemas.openxmlformats.org/presentationml/2006/ole">
            <mc:AlternateContent xmlns:mc="http://schemas.openxmlformats.org/markup-compatibility/2006">
              <mc:Choice xmlns:v="urn:schemas-microsoft-com:vml" Requires="v">
                <p:oleObj spid="_x0000_s43022" name="Уравнение" r:id="rId9" imgW="2692400" imgH="457200" progId="Equation.3">
                  <p:embed/>
                </p:oleObj>
              </mc:Choice>
              <mc:Fallback>
                <p:oleObj name="Уравнение" r:id="rId9" imgW="2692400" imgH="457200" progId="Equation.3">
                  <p:embed/>
                  <p:pic>
                    <p:nvPicPr>
                      <p:cNvPr id="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95724" y="3575920"/>
                        <a:ext cx="4743971" cy="805580"/>
                      </a:xfrm>
                      <a:prstGeom prst="rect">
                        <a:avLst/>
                      </a:prstGeom>
                      <a:noFill/>
                    </p:spPr>
                  </p:pic>
                </p:oleObj>
              </mc:Fallback>
            </mc:AlternateContent>
          </a:graphicData>
        </a:graphic>
      </p:graphicFrame>
    </p:spTree>
    <p:extLst>
      <p:ext uri="{BB962C8B-B14F-4D97-AF65-F5344CB8AC3E}">
        <p14:creationId xmlns:p14="http://schemas.microsoft.com/office/powerpoint/2010/main" val="22153942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619124" y="273040"/>
            <a:ext cx="10810875" cy="5262979"/>
          </a:xfrm>
          <a:prstGeom prst="rect">
            <a:avLst/>
          </a:prstGeom>
        </p:spPr>
        <p:txBody>
          <a:bodyPr wrap="square">
            <a:spAutoFit/>
          </a:bodyPr>
          <a:lstStyle/>
          <a:p>
            <a:r>
              <a:rPr lang="en-US" sz="2800" dirty="0" smtClean="0"/>
              <a:t> BARQAROR  TARTIB MAVJUDLIGINI ANIQLASH.</a:t>
            </a:r>
          </a:p>
          <a:p>
            <a:r>
              <a:rPr lang="en-US" sz="2800" dirty="0" smtClean="0"/>
              <a:t>BUTUN JARAYONLAR QATORI QANDAYDIR YAQINLASHUV BILAN UCH DAVRGA BO’LINISHI MUMKIN. MASALAN, BA’ZI DETALLARNING YEYILISH JARAYONI QUYIDAGI UCH DAVRGA BO’LINISHI MUMKIN: </a:t>
            </a:r>
          </a:p>
          <a:p>
            <a:r>
              <a:rPr lang="en-US" sz="2800" dirty="0" smtClean="0"/>
              <a:t>- BIRINCHI DAVR - DETAL YUZALARNING MOSLASHUVIDA SIYQALANIB YEYILISHI VA ISHLAMAY QOLISH JADALLIGI BIR OZ KO’P BO’LADIGAN CHINIQTIRISH DAVRI (23-RASM); </a:t>
            </a:r>
          </a:p>
          <a:p>
            <a:r>
              <a:rPr lang="en-US" sz="2800" dirty="0" smtClean="0"/>
              <a:t>- IKKINCHI DAVR - ISHLAMAY QOLISHLAR JADALLIGI, DEMAK, ISHLAMAY QOLISHLAR EHTIMOLLIGI HAM, DOIMIY QIYMAT OLADIGAN BARQAROR TARTIB DAVRI;  </a:t>
            </a:r>
          </a:p>
          <a:p>
            <a:r>
              <a:rPr lang="en-US" sz="2800" dirty="0" smtClean="0"/>
              <a:t>- UCHINCHI DAVR - DETAL ELEMENTLARINING TEZ ESKIRISHI NATIJASIDA BOSHLANADIGAN JADAL YEYILISH DAVRI.</a:t>
            </a:r>
            <a:endParaRPr lang="en-US" sz="2800" dirty="0"/>
          </a:p>
        </p:txBody>
      </p:sp>
    </p:spTree>
    <p:extLst>
      <p:ext uri="{BB962C8B-B14F-4D97-AF65-F5344CB8AC3E}">
        <p14:creationId xmlns:p14="http://schemas.microsoft.com/office/powerpoint/2010/main" val="1672606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083025962"/>
              </p:ext>
            </p:extLst>
          </p:nvPr>
        </p:nvGraphicFramePr>
        <p:xfrm>
          <a:off x="144428" y="333374"/>
          <a:ext cx="11380822" cy="4391026"/>
        </p:xfrm>
        <a:graphic>
          <a:graphicData uri="http://schemas.openxmlformats.org/presentationml/2006/ole">
            <mc:AlternateContent xmlns:mc="http://schemas.openxmlformats.org/markup-compatibility/2006">
              <mc:Choice xmlns:v="urn:schemas-microsoft-com:vml" Requires="v">
                <p:oleObj spid="_x0000_s40964" name="Picture" r:id="rId3" imgW="3691128" imgH="1554480" progId="Word.Picture.8">
                  <p:embed/>
                </p:oleObj>
              </mc:Choice>
              <mc:Fallback>
                <p:oleObj name="Picture" r:id="rId3" imgW="3691128" imgH="1554480"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428" y="333374"/>
                        <a:ext cx="11380822" cy="4391026"/>
                      </a:xfrm>
                      <a:prstGeom prst="rect">
                        <a:avLst/>
                      </a:prstGeom>
                      <a:noFill/>
                    </p:spPr>
                  </p:pic>
                </p:oleObj>
              </mc:Fallback>
            </mc:AlternateContent>
          </a:graphicData>
        </a:graphic>
      </p:graphicFrame>
      <p:sp>
        <p:nvSpPr>
          <p:cNvPr id="4" name="Прямоугольник 3"/>
          <p:cNvSpPr/>
          <p:nvPr/>
        </p:nvSpPr>
        <p:spPr>
          <a:xfrm>
            <a:off x="290512" y="4638675"/>
            <a:ext cx="11610975" cy="954107"/>
          </a:xfrm>
          <a:prstGeom prst="rect">
            <a:avLst/>
          </a:prstGeom>
        </p:spPr>
        <p:txBody>
          <a:bodyPr wrap="square">
            <a:spAutoFit/>
          </a:bodyPr>
          <a:lstStyle/>
          <a:p>
            <a:pPr algn="ctr"/>
            <a:r>
              <a:rPr lang="en-US" sz="2800" dirty="0"/>
              <a:t>23-rasm. </a:t>
            </a:r>
            <a:r>
              <a:rPr lang="en-US" sz="2800" dirty="0" err="1"/>
              <a:t>Detalning</a:t>
            </a:r>
            <a:r>
              <a:rPr lang="en-US" sz="2800" dirty="0"/>
              <a:t> </a:t>
            </a:r>
            <a:r>
              <a:rPr lang="en-US" sz="2800" dirty="0" err="1"/>
              <a:t>ishlamay</a:t>
            </a:r>
            <a:r>
              <a:rPr lang="en-US" sz="2800" dirty="0"/>
              <a:t> </a:t>
            </a:r>
            <a:r>
              <a:rPr lang="en-US" sz="2800" dirty="0" err="1"/>
              <a:t>qolish</a:t>
            </a:r>
            <a:r>
              <a:rPr lang="en-US" sz="2800" dirty="0"/>
              <a:t> </a:t>
            </a:r>
            <a:r>
              <a:rPr lang="en-US" sz="2800" dirty="0" err="1"/>
              <a:t>jadalligini</a:t>
            </a:r>
            <a:r>
              <a:rPr lang="en-US" sz="2800" dirty="0"/>
              <a:t> </a:t>
            </a:r>
            <a:r>
              <a:rPr lang="en-US" sz="2800" dirty="0" err="1"/>
              <a:t>foydalanish</a:t>
            </a:r>
            <a:r>
              <a:rPr lang="en-US" sz="2800" dirty="0"/>
              <a:t> </a:t>
            </a:r>
            <a:r>
              <a:rPr lang="en-US" sz="2800" dirty="0" err="1"/>
              <a:t>vaqtiga</a:t>
            </a:r>
            <a:r>
              <a:rPr lang="en-US" sz="2800" dirty="0"/>
              <a:t> </a:t>
            </a:r>
            <a:r>
              <a:rPr lang="en-US" sz="2800" dirty="0" err="1"/>
              <a:t>bog`liq</a:t>
            </a:r>
            <a:r>
              <a:rPr lang="en-US" sz="2800" dirty="0"/>
              <a:t> </a:t>
            </a:r>
            <a:r>
              <a:rPr lang="en-US" sz="2800" dirty="0" err="1"/>
              <a:t>o’zgarishi</a:t>
            </a:r>
            <a:r>
              <a:rPr lang="en-US" sz="2800" dirty="0"/>
              <a:t> </a:t>
            </a:r>
            <a:endParaRPr lang="ru-RU" sz="2800" dirty="0"/>
          </a:p>
        </p:txBody>
      </p:sp>
    </p:spTree>
    <p:extLst>
      <p:ext uri="{BB962C8B-B14F-4D97-AF65-F5344CB8AC3E}">
        <p14:creationId xmlns:p14="http://schemas.microsoft.com/office/powerpoint/2010/main" val="31981460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647701" y="300499"/>
            <a:ext cx="10963274" cy="5262979"/>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BARQAROR TARTIBGA HAMMA JARAYONLAR HAM EGA EMAS. BARQAROR TARTIB MAVJUDLIGINI QUYIDAGI IZCHILLIKDA TEKSHIRILADI:</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1. AGAR TIZIMNING P</a:t>
            </a:r>
            <a:r>
              <a:rPr lang="en-US" sz="2800" baseline="-25000" dirty="0" smtClean="0">
                <a:ea typeface="Times New Roman" panose="02020603050405020304" pitchFamily="18" charset="0"/>
                <a:cs typeface="Times New Roman" panose="02020603050405020304" pitchFamily="18" charset="0"/>
              </a:rPr>
              <a:t>IJ</a:t>
            </a:r>
            <a:r>
              <a:rPr lang="en-US" sz="2800" dirty="0" smtClean="0">
                <a:ea typeface="Times New Roman" panose="02020603050405020304" pitchFamily="18" charset="0"/>
                <a:cs typeface="Times New Roman" panose="02020603050405020304" pitchFamily="18" charset="0"/>
              </a:rPr>
              <a:t> HOLATDAN HOLATGA O’TISH MATRITSASIDA  HAMMA ELEMENTLAR NOLDAN KATTA BO’LSA, TEKSHIRILAYOTGAN TIZIMGA JAVOB BERUVCHI JARAYON BARQARORLASHGAN TARTIBGA EGA.</a:t>
            </a:r>
            <a:endParaRPr lang="ru-RU" sz="2800" dirty="0" smtClean="0">
              <a:ea typeface="Times New Roman" panose="02020603050405020304" pitchFamily="18" charset="0"/>
              <a:cs typeface="Times New Roman" panose="02020603050405020304" pitchFamily="18" charset="0"/>
            </a:endParaRPr>
          </a:p>
          <a:p>
            <a:pPr indent="342900" algn="just">
              <a:spcAft>
                <a:spcPts val="0"/>
              </a:spcAft>
            </a:pPr>
            <a:r>
              <a:rPr lang="en-US" sz="2800" dirty="0" smtClean="0">
                <a:ea typeface="Times New Roman" panose="02020603050405020304" pitchFamily="18" charset="0"/>
                <a:cs typeface="Times New Roman" panose="02020603050405020304" pitchFamily="18" charset="0"/>
              </a:rPr>
              <a:t>2. AGAR P</a:t>
            </a:r>
            <a:r>
              <a:rPr lang="en-US" sz="2800" baseline="-25000" dirty="0" smtClean="0">
                <a:ea typeface="Times New Roman" panose="02020603050405020304" pitchFamily="18" charset="0"/>
                <a:cs typeface="Times New Roman" panose="02020603050405020304" pitchFamily="18" charset="0"/>
              </a:rPr>
              <a:t>IJ</a:t>
            </a:r>
            <a:r>
              <a:rPr lang="en-US" sz="2800" dirty="0" smtClean="0">
                <a:ea typeface="Times New Roman" panose="02020603050405020304" pitchFamily="18" charset="0"/>
                <a:cs typeface="Times New Roman" panose="02020603050405020304" pitchFamily="18" charset="0"/>
              </a:rPr>
              <a:t> O’TISH EHTIMOLLIKLARI MATRITSASIDA XECH BO’LMASA BITTA NOL BO’LSA, U HOLDA BARQARORLASHGAN TARTIBNI MAVJUDLIGINI ANIQLASH UCHUN: A) TAVSIFIY TENGLAMALAR TUZISH; B) TAVSIFIY TENGLAMANING ANIQLOVCHISINI HISOBLASH VA UNING ILDIZLARINI TOPISH KERAK BO’LADI. AGAR BUNDA TAVSIFIY TENGLAMANING BITTA ILDIZI BIRGA TENG, QOLGANLARI BIRDAN KICHIK BO’LSA, BARQAROR TARTIB MAVJUD. AKS HOLDA BARQAROR TARTIB MAVJUD EMAS.</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909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685800" y="261461"/>
            <a:ext cx="10801349" cy="5262979"/>
          </a:xfrm>
          <a:prstGeom prst="rect">
            <a:avLst/>
          </a:prstGeom>
        </p:spPr>
        <p:txBody>
          <a:bodyPr wrap="square">
            <a:spAutoFit/>
          </a:bodyPr>
          <a:lstStyle/>
          <a:p>
            <a:r>
              <a:rPr lang="en-US" sz="2800" dirty="0" smtClean="0"/>
              <a:t>3-MISOL. TIZIMNING O’TISH EHTIMOLLIKLARI MATRITSASI BERILGAN.</a:t>
            </a:r>
          </a:p>
          <a:p>
            <a:r>
              <a:rPr lang="en-US" sz="2800" dirty="0" smtClean="0"/>
              <a:t>  </a:t>
            </a:r>
          </a:p>
          <a:p>
            <a:endParaRPr lang="en-US" sz="2800" dirty="0"/>
          </a:p>
          <a:p>
            <a:endParaRPr lang="en-US" sz="2800" dirty="0" smtClean="0"/>
          </a:p>
          <a:p>
            <a:endParaRPr lang="en-US" sz="2800" dirty="0"/>
          </a:p>
          <a:p>
            <a:endParaRPr lang="en-US" sz="2800" dirty="0" smtClean="0"/>
          </a:p>
          <a:p>
            <a:r>
              <a:rPr lang="en-US" sz="2800" dirty="0" smtClean="0"/>
              <a:t>BARQARORLASHGAN TARTIB MAVJUDLIGINI ANIQLASH TALAB ETILADI.</a:t>
            </a:r>
          </a:p>
          <a:p>
            <a:r>
              <a:rPr lang="en-US" sz="2800" dirty="0" smtClean="0"/>
              <a:t>ECHISH. 1. TAVSIFIY TENGLAMA TUZAMIZ.</a:t>
            </a:r>
          </a:p>
          <a:p>
            <a:endParaRPr lang="en-US" sz="2800" dirty="0"/>
          </a:p>
          <a:p>
            <a:endParaRPr lang="en-US" sz="2800" dirty="0" smtClean="0"/>
          </a:p>
          <a:p>
            <a:endParaRPr lang="en-US" sz="2800" dirty="0" smtClean="0"/>
          </a:p>
          <a:p>
            <a:r>
              <a:rPr lang="en-US" sz="2800" dirty="0" smtClean="0"/>
              <a:t> </a:t>
            </a:r>
            <a:endParaRPr lang="en-US" sz="2800"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056016263"/>
              </p:ext>
            </p:extLst>
          </p:nvPr>
        </p:nvGraphicFramePr>
        <p:xfrm>
          <a:off x="3524249" y="847725"/>
          <a:ext cx="3152775" cy="1901674"/>
        </p:xfrm>
        <a:graphic>
          <a:graphicData uri="http://schemas.openxmlformats.org/presentationml/2006/ole">
            <mc:AlternateContent xmlns:mc="http://schemas.openxmlformats.org/markup-compatibility/2006">
              <mc:Choice xmlns:v="urn:schemas-microsoft-com:vml" Requires="v">
                <p:oleObj spid="_x0000_s39943" name="Уравнение" r:id="rId3" imgW="1180588" imgH="710891" progId="Equation.3">
                  <p:embed/>
                </p:oleObj>
              </mc:Choice>
              <mc:Fallback>
                <p:oleObj name="Уравнение" r:id="rId3" imgW="1180588" imgH="71089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4249" y="847725"/>
                        <a:ext cx="3152775" cy="1901674"/>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85960191"/>
              </p:ext>
            </p:extLst>
          </p:nvPr>
        </p:nvGraphicFramePr>
        <p:xfrm>
          <a:off x="3267075" y="3829050"/>
          <a:ext cx="4165398" cy="1695390"/>
        </p:xfrm>
        <a:graphic>
          <a:graphicData uri="http://schemas.openxmlformats.org/presentationml/2006/ole">
            <mc:AlternateContent xmlns:mc="http://schemas.openxmlformats.org/markup-compatibility/2006">
              <mc:Choice xmlns:v="urn:schemas-microsoft-com:vml" Requires="v">
                <p:oleObj spid="_x0000_s39944" name="Уравнение" r:id="rId5" imgW="1752600" imgH="711200" progId="Equation.3">
                  <p:embed/>
                </p:oleObj>
              </mc:Choice>
              <mc:Fallback>
                <p:oleObj name="Уравнение" r:id="rId5" imgW="1752600" imgH="711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67075" y="3829050"/>
                        <a:ext cx="4165398" cy="1695390"/>
                      </a:xfrm>
                      <a:prstGeom prst="rect">
                        <a:avLst/>
                      </a:prstGeom>
                      <a:noFill/>
                    </p:spPr>
                  </p:pic>
                </p:oleObj>
              </mc:Fallback>
            </mc:AlternateContent>
          </a:graphicData>
        </a:graphic>
      </p:graphicFrame>
    </p:spTree>
    <p:extLst>
      <p:ext uri="{BB962C8B-B14F-4D97-AF65-F5344CB8AC3E}">
        <p14:creationId xmlns:p14="http://schemas.microsoft.com/office/powerpoint/2010/main" val="3427369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723900" y="369540"/>
            <a:ext cx="10534650" cy="1384995"/>
          </a:xfrm>
          <a:prstGeom prst="rect">
            <a:avLst/>
          </a:prstGeom>
        </p:spPr>
        <p:txBody>
          <a:bodyPr wrap="square">
            <a:spAutoFit/>
          </a:bodyPr>
          <a:lstStyle/>
          <a:p>
            <a:pPr indent="342900" algn="just">
              <a:spcAft>
                <a:spcPts val="0"/>
              </a:spcAft>
            </a:pPr>
            <a:r>
              <a:rPr lang="en-US" sz="2800" dirty="0" smtClean="0">
                <a:ea typeface="Times New Roman" panose="02020603050405020304" pitchFamily="18" charset="0"/>
                <a:cs typeface="Times New Roman" panose="02020603050405020304" pitchFamily="18" charset="0"/>
              </a:rPr>
              <a:t>2. TAVSIFIY TENGLAMANING ANIQLOVCHISINI, MASALAN, O’NGGA QATOR QO’SHISH YO’LI BILAN HISOBLAYMIZ VA UNI NOLGA TENGLAYMIZ </a:t>
            </a:r>
          </a:p>
          <a:p>
            <a:pPr indent="342900" algn="just">
              <a:spcAft>
                <a:spcPts val="0"/>
              </a:spcAft>
            </a:pPr>
            <a:endParaRPr lang="ru-RU" sz="2800" dirty="0">
              <a:effectLst/>
              <a:ea typeface="Times New Roman" panose="02020603050405020304" pitchFamily="18" charset="0"/>
              <a:cs typeface="Times New Roman" panose="02020603050405020304" pitchFamily="18" charset="0"/>
            </a:endParaRPr>
          </a:p>
        </p:txBody>
      </p:sp>
      <p:sp>
        <p:nvSpPr>
          <p:cNvPr id="14" name="Rectangle 1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2323768871"/>
              </p:ext>
            </p:extLst>
          </p:nvPr>
        </p:nvGraphicFramePr>
        <p:xfrm>
          <a:off x="1981200" y="1379885"/>
          <a:ext cx="7486650" cy="1523146"/>
        </p:xfrm>
        <a:graphic>
          <a:graphicData uri="http://schemas.openxmlformats.org/presentationml/2006/ole">
            <mc:AlternateContent xmlns:mc="http://schemas.openxmlformats.org/markup-compatibility/2006">
              <mc:Choice xmlns:v="urn:schemas-microsoft-com:vml" Requires="v">
                <p:oleObj spid="_x0000_s38926" name="Уравнение" r:id="rId3" imgW="3517900" imgH="711200" progId="Equation.3">
                  <p:embed/>
                </p:oleObj>
              </mc:Choice>
              <mc:Fallback>
                <p:oleObj name="Уравнение" r:id="rId3" imgW="3517900" imgH="711200"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379885"/>
                        <a:ext cx="7486650" cy="1523146"/>
                      </a:xfrm>
                      <a:prstGeom prst="rect">
                        <a:avLst/>
                      </a:prstGeom>
                      <a:noFill/>
                    </p:spPr>
                  </p:pic>
                </p:oleObj>
              </mc:Fallback>
            </mc:AlternateContent>
          </a:graphicData>
        </a:graphic>
      </p:graphicFrame>
      <p:sp>
        <p:nvSpPr>
          <p:cNvPr id="16" name="Прямоугольник 15"/>
          <p:cNvSpPr/>
          <p:nvPr/>
        </p:nvSpPr>
        <p:spPr>
          <a:xfrm>
            <a:off x="723900" y="3281937"/>
            <a:ext cx="10610850" cy="1815882"/>
          </a:xfrm>
          <a:prstGeom prst="rect">
            <a:avLst/>
          </a:prstGeom>
        </p:spPr>
        <p:txBody>
          <a:bodyPr wrap="square">
            <a:spAutoFit/>
          </a:bodyPr>
          <a:lstStyle/>
          <a:p>
            <a:r>
              <a:rPr lang="en-US" sz="2800" dirty="0" smtClean="0"/>
              <a:t>DET = (0,8-</a:t>
            </a:r>
            <a:r>
              <a:rPr lang="el-GR" sz="2800" dirty="0" smtClean="0"/>
              <a:t>λ</a:t>
            </a:r>
            <a:r>
              <a:rPr lang="en-US" sz="2800" dirty="0" smtClean="0"/>
              <a:t>)(0,6-</a:t>
            </a:r>
            <a:r>
              <a:rPr lang="el-GR" sz="2800" dirty="0"/>
              <a:t>λ</a:t>
            </a:r>
            <a:r>
              <a:rPr lang="en-US" sz="2800" dirty="0" smtClean="0"/>
              <a:t>)(0,2-</a:t>
            </a:r>
            <a:r>
              <a:rPr lang="el-GR" sz="2800" dirty="0"/>
              <a:t>λ</a:t>
            </a:r>
            <a:r>
              <a:rPr lang="en-US" sz="2800" dirty="0" smtClean="0"/>
              <a:t>) - (0,2-</a:t>
            </a:r>
            <a:r>
              <a:rPr lang="el-GR" sz="2800" dirty="0"/>
              <a:t>λ</a:t>
            </a:r>
            <a:r>
              <a:rPr lang="en-US" sz="2800" dirty="0" smtClean="0"/>
              <a:t>)</a:t>
            </a:r>
            <a:r>
              <a:rPr lang="el-GR" sz="2800" dirty="0"/>
              <a:t> </a:t>
            </a:r>
            <a:r>
              <a:rPr lang="en-US" sz="2800" dirty="0" smtClean="0"/>
              <a:t>*0,4*0,2 = 0 ,</a:t>
            </a:r>
          </a:p>
          <a:p>
            <a:r>
              <a:rPr lang="en-US" sz="2800" dirty="0" smtClean="0"/>
              <a:t>BUNDA TAVSIFIY TENGLAMANING ILDIZLARI </a:t>
            </a:r>
            <a:r>
              <a:rPr lang="el-GR" sz="2800" dirty="0"/>
              <a:t>λ</a:t>
            </a:r>
            <a:r>
              <a:rPr lang="en-US" sz="2800" baseline="-25000" dirty="0" smtClean="0"/>
              <a:t>1</a:t>
            </a:r>
            <a:r>
              <a:rPr lang="en-US" sz="2800" dirty="0" smtClean="0"/>
              <a:t>=0,2; </a:t>
            </a:r>
            <a:r>
              <a:rPr lang="el-GR" sz="2800" dirty="0"/>
              <a:t>λ</a:t>
            </a:r>
            <a:r>
              <a:rPr lang="en-US" sz="2800" baseline="-25000" dirty="0" smtClean="0"/>
              <a:t>2</a:t>
            </a:r>
            <a:r>
              <a:rPr lang="en-US" sz="2800" dirty="0" smtClean="0"/>
              <a:t>=1; </a:t>
            </a:r>
            <a:r>
              <a:rPr lang="el-GR" sz="2800" dirty="0"/>
              <a:t>λ</a:t>
            </a:r>
            <a:r>
              <a:rPr lang="en-US" sz="2800" baseline="-25000" dirty="0" smtClean="0"/>
              <a:t>3</a:t>
            </a:r>
            <a:r>
              <a:rPr lang="en-US" sz="2800" dirty="0" smtClean="0"/>
              <a:t>=0,3 GA TENG BO’LADI. KO’RAMIZKI, BERILGAN SHAROITLARDA BARQARORLASHGAN TARTIB MAVJUD EKAN</a:t>
            </a:r>
            <a:endParaRPr lang="en-US" sz="2800" dirty="0"/>
          </a:p>
        </p:txBody>
      </p:sp>
    </p:spTree>
    <p:extLst>
      <p:ext uri="{BB962C8B-B14F-4D97-AF65-F5344CB8AC3E}">
        <p14:creationId xmlns:p14="http://schemas.microsoft.com/office/powerpoint/2010/main" val="4035899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9583" y="342900"/>
            <a:ext cx="10396882" cy="1673495"/>
          </a:xfrm>
        </p:spPr>
        <p:txBody>
          <a:bodyPr>
            <a:noAutofit/>
          </a:bodyPr>
          <a:lstStyle/>
          <a:p>
            <a:pPr algn="ctr"/>
            <a:r>
              <a:rPr lang="en-US" sz="4000" dirty="0" smtClean="0"/>
              <a:t>4</a:t>
            </a:r>
            <a:r>
              <a:rPr lang="en-US" sz="4000" dirty="0"/>
              <a:t>.	</a:t>
            </a:r>
            <a:r>
              <a:rPr lang="en-US" sz="4000" dirty="0" err="1"/>
              <a:t>Tizimning</a:t>
            </a:r>
            <a:r>
              <a:rPr lang="en-US" sz="4000" dirty="0"/>
              <a:t> </a:t>
            </a:r>
            <a:r>
              <a:rPr lang="en-US" sz="4000" dirty="0" err="1"/>
              <a:t>barqarorlashgan</a:t>
            </a:r>
            <a:r>
              <a:rPr lang="en-US" sz="4000" dirty="0"/>
              <a:t> </a:t>
            </a:r>
            <a:r>
              <a:rPr lang="en-US" sz="4000" dirty="0" err="1"/>
              <a:t>tartibi</a:t>
            </a:r>
            <a:r>
              <a:rPr lang="en-US" sz="4000" dirty="0"/>
              <a:t> </a:t>
            </a:r>
            <a:r>
              <a:rPr lang="en-US" sz="4000" dirty="0" err="1"/>
              <a:t>uchun</a:t>
            </a:r>
            <a:r>
              <a:rPr lang="en-US" sz="4000" dirty="0"/>
              <a:t> </a:t>
            </a:r>
            <a:r>
              <a:rPr lang="en-US" sz="4000" dirty="0" err="1"/>
              <a:t>holatlar</a:t>
            </a:r>
            <a:r>
              <a:rPr lang="en-US" sz="4000" dirty="0"/>
              <a:t> </a:t>
            </a:r>
            <a:r>
              <a:rPr lang="en-US" sz="4000" dirty="0" err="1"/>
              <a:t>ehtimolliklari</a:t>
            </a:r>
            <a:r>
              <a:rPr lang="en-US" sz="4000" dirty="0"/>
              <a:t> </a:t>
            </a:r>
            <a:r>
              <a:rPr lang="en-US" sz="4000" dirty="0" err="1"/>
              <a:t>matritsasini</a:t>
            </a:r>
            <a:r>
              <a:rPr lang="en-US" sz="4000" dirty="0"/>
              <a:t> </a:t>
            </a:r>
            <a:r>
              <a:rPr lang="en-US" sz="4000" dirty="0" err="1"/>
              <a:t>aniqlash</a:t>
            </a:r>
            <a:endParaRPr lang="ru-RU" sz="4000" dirty="0"/>
          </a:p>
        </p:txBody>
      </p:sp>
      <p:sp>
        <p:nvSpPr>
          <p:cNvPr id="3" name="Прямоугольник 2"/>
          <p:cNvSpPr/>
          <p:nvPr/>
        </p:nvSpPr>
        <p:spPr>
          <a:xfrm>
            <a:off x="664253" y="2016395"/>
            <a:ext cx="10547541" cy="3108543"/>
          </a:xfrm>
          <a:prstGeom prst="rect">
            <a:avLst/>
          </a:prstGeom>
        </p:spPr>
        <p:txBody>
          <a:bodyPr wrap="square">
            <a:spAutoFit/>
          </a:bodyPr>
          <a:lstStyle/>
          <a:p>
            <a:pPr indent="542925" algn="just"/>
            <a:r>
              <a:rPr lang="en-US" sz="2800" dirty="0" smtClean="0"/>
              <a:t>TIZIMDA BARQAROR TARTIB MAVJUDLIGI ANIQLANGANDAN KEYIN HOLATLAR EHTIMOLLIKLARI MATRITSASINI HISOBLASHGA KIRISHILADI.</a:t>
            </a:r>
          </a:p>
          <a:p>
            <a:pPr indent="542925" algn="just"/>
            <a:r>
              <a:rPr lang="en-US" sz="2800" dirty="0" smtClean="0"/>
              <a:t>AVVALO BARQAROR TARTIB UCHUN P[K+1] = P[K] = P[K-1] = PBARQAROR, BU YERDA: K - QADAMLAR SONI (K=0,1,2,3,4,...,N) EKANLIGINI QAYD ETIB O’TISH LOZIM.</a:t>
            </a:r>
          </a:p>
          <a:p>
            <a:pPr indent="542925" algn="just"/>
            <a:r>
              <a:rPr lang="en-US" sz="2800" dirty="0" smtClean="0"/>
              <a:t>REKURRENT FORMULAGA MUVOFIQ</a:t>
            </a:r>
          </a:p>
          <a:p>
            <a:pPr indent="542925" algn="just"/>
            <a:r>
              <a:rPr lang="en-US" sz="2800" dirty="0" smtClean="0"/>
              <a:t>                                           YOKI                                               </a:t>
            </a:r>
            <a:r>
              <a:rPr lang="en-US" sz="2800" dirty="0" err="1" smtClean="0"/>
              <a:t>YOKI</a:t>
            </a:r>
            <a:endParaRPr lang="en-US"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739831648"/>
              </p:ext>
            </p:extLst>
          </p:nvPr>
        </p:nvGraphicFramePr>
        <p:xfrm>
          <a:off x="739583" y="4579495"/>
          <a:ext cx="3243482" cy="532512"/>
        </p:xfrm>
        <a:graphic>
          <a:graphicData uri="http://schemas.openxmlformats.org/presentationml/2006/ole">
            <mc:AlternateContent xmlns:mc="http://schemas.openxmlformats.org/markup-compatibility/2006">
              <mc:Choice xmlns:v="urn:schemas-microsoft-com:vml" Requires="v">
                <p:oleObj spid="_x0000_s35853" name="Уравнение" r:id="rId3" imgW="1701800" imgH="279400" progId="Equation.3">
                  <p:embed/>
                </p:oleObj>
              </mc:Choice>
              <mc:Fallback>
                <p:oleObj name="Уравнение" r:id="rId3" imgW="1701800" imgH="279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583" y="4579495"/>
                        <a:ext cx="3243482" cy="532512"/>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249891868"/>
              </p:ext>
            </p:extLst>
          </p:nvPr>
        </p:nvGraphicFramePr>
        <p:xfrm>
          <a:off x="4743450" y="4579495"/>
          <a:ext cx="2705100" cy="595122"/>
        </p:xfrm>
        <a:graphic>
          <a:graphicData uri="http://schemas.openxmlformats.org/presentationml/2006/ole">
            <mc:AlternateContent xmlns:mc="http://schemas.openxmlformats.org/markup-compatibility/2006">
              <mc:Choice xmlns:v="urn:schemas-microsoft-com:vml" Requires="v">
                <p:oleObj spid="_x0000_s35854" name="Уравнение" r:id="rId5" imgW="1270000" imgH="279400" progId="Equation.3">
                  <p:embed/>
                </p:oleObj>
              </mc:Choice>
              <mc:Fallback>
                <p:oleObj name="Уравнение" r:id="rId5" imgW="1270000" imgH="2794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43450" y="4579495"/>
                        <a:ext cx="2705100" cy="595122"/>
                      </a:xfrm>
                      <a:prstGeom prst="rect">
                        <a:avLst/>
                      </a:prstGeom>
                      <a:noFill/>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241571128"/>
              </p:ext>
            </p:extLst>
          </p:nvPr>
        </p:nvGraphicFramePr>
        <p:xfrm>
          <a:off x="8312303" y="4555238"/>
          <a:ext cx="2824162" cy="581025"/>
        </p:xfrm>
        <a:graphic>
          <a:graphicData uri="http://schemas.openxmlformats.org/presentationml/2006/ole">
            <mc:AlternateContent xmlns:mc="http://schemas.openxmlformats.org/markup-compatibility/2006">
              <mc:Choice xmlns:v="urn:schemas-microsoft-com:vml" Requires="v">
                <p:oleObj spid="_x0000_s35855" name="Уравнение" r:id="rId7" imgW="1358640" imgH="279360" progId="Equation.3">
                  <p:embed/>
                </p:oleObj>
              </mc:Choice>
              <mc:Fallback>
                <p:oleObj name="Уравнение" r:id="rId7" imgW="1358640" imgH="279360" progId="Equation.3">
                  <p:embed/>
                  <p:pic>
                    <p:nvPicPr>
                      <p:cNvPr id="0" name="Object 5"/>
                      <p:cNvPicPr>
                        <a:picLocks noChangeAspect="1" noChangeArrowheads="1"/>
                      </p:cNvPicPr>
                      <p:nvPr/>
                    </p:nvPicPr>
                    <p:blipFill>
                      <a:blip r:embed="rId8"/>
                      <a:srcRect/>
                      <a:stretch>
                        <a:fillRect/>
                      </a:stretch>
                    </p:blipFill>
                    <p:spPr bwMode="auto">
                      <a:xfrm>
                        <a:off x="8312303" y="4555238"/>
                        <a:ext cx="2824162" cy="581025"/>
                      </a:xfrm>
                      <a:prstGeom prst="rect">
                        <a:avLst/>
                      </a:prstGeom>
                      <a:noFill/>
                    </p:spPr>
                  </p:pic>
                </p:oleObj>
              </mc:Fallback>
            </mc:AlternateContent>
          </a:graphicData>
        </a:graphic>
      </p:graphicFrame>
    </p:spTree>
    <p:extLst>
      <p:ext uri="{BB962C8B-B14F-4D97-AF65-F5344CB8AC3E}">
        <p14:creationId xmlns:p14="http://schemas.microsoft.com/office/powerpoint/2010/main" val="2851267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921305" y="348734"/>
            <a:ext cx="6306535" cy="523220"/>
          </a:xfrm>
          <a:prstGeom prst="rect">
            <a:avLst/>
          </a:prstGeom>
        </p:spPr>
        <p:txBody>
          <a:bodyPr wrap="none">
            <a:spAutoFit/>
          </a:bodyPr>
          <a:lstStyle/>
          <a:p>
            <a:r>
              <a:rPr lang="en-US" sz="2800" dirty="0" err="1"/>
              <a:t>Ko’rilayotgan</a:t>
            </a:r>
            <a:r>
              <a:rPr lang="en-US" sz="2800" dirty="0"/>
              <a:t> </a:t>
            </a:r>
            <a:r>
              <a:rPr lang="en-US" sz="2800" dirty="0" err="1"/>
              <a:t>misol</a:t>
            </a:r>
            <a:r>
              <a:rPr lang="en-US" sz="2800" dirty="0"/>
              <a:t> </a:t>
            </a:r>
            <a:r>
              <a:rPr lang="en-US" sz="2800" dirty="0" err="1"/>
              <a:t>uchun</a:t>
            </a:r>
            <a:r>
              <a:rPr lang="en-US" sz="2800" dirty="0"/>
              <a:t> </a:t>
            </a:r>
            <a:r>
              <a:rPr lang="en-US" sz="2800" dirty="0" err="1"/>
              <a:t>ushbuni</a:t>
            </a:r>
            <a:r>
              <a:rPr lang="en-US" sz="2800" dirty="0"/>
              <a:t> </a:t>
            </a:r>
            <a:r>
              <a:rPr lang="en-US" sz="2800" dirty="0" err="1"/>
              <a:t>olamiz</a:t>
            </a:r>
            <a:endParaRPr lang="ru-RU" sz="2800"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4201960288"/>
              </p:ext>
            </p:extLst>
          </p:nvPr>
        </p:nvGraphicFramePr>
        <p:xfrm>
          <a:off x="3228974" y="871954"/>
          <a:ext cx="4428049" cy="1604546"/>
        </p:xfrm>
        <a:graphic>
          <a:graphicData uri="http://schemas.openxmlformats.org/presentationml/2006/ole">
            <mc:AlternateContent xmlns:mc="http://schemas.openxmlformats.org/markup-compatibility/2006">
              <mc:Choice xmlns:v="urn:schemas-microsoft-com:vml" Requires="v">
                <p:oleObj spid="_x0000_s36871" name="Уравнение" r:id="rId3" imgW="2184400" imgH="787400" progId="Equation.3">
                  <p:embed/>
                </p:oleObj>
              </mc:Choice>
              <mc:Fallback>
                <p:oleObj name="Уравнение" r:id="rId3" imgW="2184400" imgH="787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28974" y="871954"/>
                        <a:ext cx="4428049" cy="1604546"/>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167045121"/>
              </p:ext>
            </p:extLst>
          </p:nvPr>
        </p:nvGraphicFramePr>
        <p:xfrm>
          <a:off x="3228974" y="2564368"/>
          <a:ext cx="3543300" cy="1554570"/>
        </p:xfrm>
        <a:graphic>
          <a:graphicData uri="http://schemas.openxmlformats.org/presentationml/2006/ole">
            <mc:AlternateContent xmlns:mc="http://schemas.openxmlformats.org/markup-compatibility/2006">
              <mc:Choice xmlns:v="urn:schemas-microsoft-com:vml" Requires="v">
                <p:oleObj spid="_x0000_s36872" name="Уравнение" r:id="rId5" imgW="1562100" imgH="685800" progId="Equation.3">
                  <p:embed/>
                </p:oleObj>
              </mc:Choice>
              <mc:Fallback>
                <p:oleObj name="Уравнение" r:id="rId5" imgW="1562100" imgH="6858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28974" y="2564368"/>
                        <a:ext cx="3543300" cy="1554570"/>
                      </a:xfrm>
                      <a:prstGeom prst="rect">
                        <a:avLst/>
                      </a:prstGeom>
                      <a:noFill/>
                    </p:spPr>
                  </p:pic>
                </p:oleObj>
              </mc:Fallback>
            </mc:AlternateContent>
          </a:graphicData>
        </a:graphic>
      </p:graphicFrame>
      <p:sp>
        <p:nvSpPr>
          <p:cNvPr id="8" name="Прямоугольник 7"/>
          <p:cNvSpPr/>
          <p:nvPr/>
        </p:nvSpPr>
        <p:spPr>
          <a:xfrm>
            <a:off x="1263649" y="4320659"/>
            <a:ext cx="4727576" cy="523220"/>
          </a:xfrm>
          <a:prstGeom prst="rect">
            <a:avLst/>
          </a:prstGeom>
        </p:spPr>
        <p:txBody>
          <a:bodyPr wrap="none">
            <a:spAutoFit/>
          </a:bodyPr>
          <a:lstStyle/>
          <a:p>
            <a:r>
              <a:rPr lang="pt-BR" sz="2800" dirty="0"/>
              <a:t>Bundan tashqari R</a:t>
            </a:r>
            <a:r>
              <a:rPr lang="pt-BR" sz="2800" baseline="-25000" dirty="0"/>
              <a:t>1</a:t>
            </a:r>
            <a:r>
              <a:rPr lang="pt-BR" sz="2800" dirty="0"/>
              <a:t> +R</a:t>
            </a:r>
            <a:r>
              <a:rPr lang="pt-BR" sz="2800" baseline="-25000" dirty="0"/>
              <a:t>2</a:t>
            </a:r>
            <a:r>
              <a:rPr lang="pt-BR" sz="2800" dirty="0"/>
              <a:t> +R</a:t>
            </a:r>
            <a:r>
              <a:rPr lang="pt-BR" sz="2800" baseline="-25000" dirty="0"/>
              <a:t>3</a:t>
            </a:r>
            <a:r>
              <a:rPr lang="pt-BR" sz="2800" dirty="0"/>
              <a:t> =1.</a:t>
            </a:r>
            <a:endParaRPr lang="ru-RU" sz="2800" dirty="0"/>
          </a:p>
        </p:txBody>
      </p:sp>
    </p:spTree>
    <p:extLst>
      <p:ext uri="{BB962C8B-B14F-4D97-AF65-F5344CB8AC3E}">
        <p14:creationId xmlns:p14="http://schemas.microsoft.com/office/powerpoint/2010/main" val="28375512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552449" y="439341"/>
            <a:ext cx="11106151" cy="5693866"/>
          </a:xfrm>
          <a:prstGeom prst="rect">
            <a:avLst/>
          </a:prstGeom>
        </p:spPr>
        <p:txBody>
          <a:bodyPr wrap="square">
            <a:spAutoFit/>
          </a:bodyPr>
          <a:lstStyle/>
          <a:p>
            <a:pPr algn="just"/>
            <a:r>
              <a:rPr lang="en-US" sz="2800" dirty="0" smtClean="0"/>
              <a:t>OXIRGI IKKI TENGLAMANI BIRGALIKDA YECHIB, BARQARORLASHGAN TARTIB UCHUN TIZIM HOLATLARINING EHTIMOLLIKLARI MATRITSASINI OLAMIZ:</a:t>
            </a:r>
          </a:p>
          <a:p>
            <a:pPr algn="just"/>
            <a:r>
              <a:rPr lang="en-US" sz="2800" dirty="0" smtClean="0"/>
              <a:t> </a:t>
            </a:r>
          </a:p>
          <a:p>
            <a:pPr algn="just"/>
            <a:endParaRPr lang="en-US" sz="2800" dirty="0" smtClean="0"/>
          </a:p>
          <a:p>
            <a:pPr algn="just"/>
            <a:endParaRPr lang="en-US" sz="2800" dirty="0" smtClean="0"/>
          </a:p>
          <a:p>
            <a:pPr algn="just"/>
            <a:r>
              <a:rPr lang="en-US" sz="2800" dirty="0" smtClean="0"/>
              <a:t>MARKOV TASODIFIY JARAYONLARI NAZARIYASIDA BARQARORLASHGAN TARTIB UCHUN EHTIMOLLIKLARNING TAQSIMLANISHINI INVARIANTLI YOKI STATSIONAR TAQSIMLANISH DEB ATALISHINI ESLATIB O’TAMIZ.</a:t>
            </a:r>
          </a:p>
          <a:p>
            <a:pPr algn="just"/>
            <a:r>
              <a:rPr lang="en-US" sz="2800" dirty="0" smtClean="0"/>
              <a:t>KO’RIB O’TILGAN MARKOV TASODIFIY JARAYONINING ASOSIY BANDLARI, XUSUSAN, BARQAROR TARTIB UCHUN TIZIM HOLATLARINING EHTIMOLLIKLARINI ANIQLASH IZCHILLIGI, TEKSHIRILAYOTGAN TEXNIKAVIY YOKI IQTISODIY JARAYONNI TASHKIL ETISHNING TURLI USULLARINI QIYOSIY TAQQOSLASH VA BUNING ASOSIDA ULAR ICHIDAN OPTIMAL USULNI TANLASHGA IMKON YARATADI.   </a:t>
            </a:r>
            <a:endParaRPr lang="en-US" sz="2800"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789591473"/>
              </p:ext>
            </p:extLst>
          </p:nvPr>
        </p:nvGraphicFramePr>
        <p:xfrm>
          <a:off x="4305299" y="1314449"/>
          <a:ext cx="2428875" cy="1254919"/>
        </p:xfrm>
        <a:graphic>
          <a:graphicData uri="http://schemas.openxmlformats.org/presentationml/2006/ole">
            <mc:AlternateContent xmlns:mc="http://schemas.openxmlformats.org/markup-compatibility/2006">
              <mc:Choice xmlns:v="urn:schemas-microsoft-com:vml" Requires="v">
                <p:oleObj spid="_x0000_s37892" name="Уравнение" r:id="rId3" imgW="1524000" imgH="787400" progId="Equation.3">
                  <p:embed/>
                </p:oleObj>
              </mc:Choice>
              <mc:Fallback>
                <p:oleObj name="Уравнение" r:id="rId3" imgW="1524000" imgH="787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5299" y="1314449"/>
                        <a:ext cx="2428875" cy="1254919"/>
                      </a:xfrm>
                      <a:prstGeom prst="rect">
                        <a:avLst/>
                      </a:prstGeom>
                      <a:noFill/>
                    </p:spPr>
                  </p:pic>
                </p:oleObj>
              </mc:Fallback>
            </mc:AlternateContent>
          </a:graphicData>
        </a:graphic>
      </p:graphicFrame>
    </p:spTree>
    <p:extLst>
      <p:ext uri="{BB962C8B-B14F-4D97-AF65-F5344CB8AC3E}">
        <p14:creationId xmlns:p14="http://schemas.microsoft.com/office/powerpoint/2010/main" val="32626020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9575" y="342900"/>
            <a:ext cx="11410950" cy="1057275"/>
          </a:xfrm>
        </p:spPr>
        <p:txBody>
          <a:bodyPr>
            <a:noAutofit/>
          </a:bodyPr>
          <a:lstStyle/>
          <a:p>
            <a:pPr algn="ctr"/>
            <a:r>
              <a:rPr lang="en-US" sz="4000" dirty="0" smtClean="0"/>
              <a:t>5</a:t>
            </a:r>
            <a:r>
              <a:rPr lang="en-US" sz="4000" dirty="0"/>
              <a:t>.	</a:t>
            </a:r>
            <a:r>
              <a:rPr lang="en-US" sz="4000" dirty="0" err="1"/>
              <a:t>Statistik</a:t>
            </a:r>
            <a:r>
              <a:rPr lang="en-US" sz="4000" dirty="0"/>
              <a:t> </a:t>
            </a:r>
            <a:r>
              <a:rPr lang="en-US" sz="4000" dirty="0" err="1"/>
              <a:t>modellash</a:t>
            </a:r>
            <a:r>
              <a:rPr lang="en-US" sz="4000" dirty="0"/>
              <a:t> </a:t>
            </a:r>
            <a:r>
              <a:rPr lang="en-US" sz="4000" dirty="0" err="1"/>
              <a:t>usulini</a:t>
            </a:r>
            <a:r>
              <a:rPr lang="en-US" sz="4000" dirty="0"/>
              <a:t> optimal </a:t>
            </a:r>
            <a:r>
              <a:rPr lang="en-US" sz="4000" dirty="0" err="1"/>
              <a:t>yechimlarni</a:t>
            </a:r>
            <a:r>
              <a:rPr lang="en-US" sz="4000" dirty="0"/>
              <a:t> </a:t>
            </a:r>
            <a:r>
              <a:rPr lang="en-US" sz="4000" dirty="0" err="1"/>
              <a:t>aniqlash</a:t>
            </a:r>
            <a:r>
              <a:rPr lang="en-US" sz="4000" dirty="0"/>
              <a:t> </a:t>
            </a:r>
            <a:r>
              <a:rPr lang="en-US" sz="4000" dirty="0" err="1"/>
              <a:t>uchun</a:t>
            </a:r>
            <a:r>
              <a:rPr lang="en-US" sz="4000" dirty="0"/>
              <a:t> </a:t>
            </a:r>
            <a:r>
              <a:rPr lang="en-US" sz="4000" dirty="0" err="1"/>
              <a:t>qo’llash</a:t>
            </a:r>
            <a:endParaRPr lang="ru-RU" sz="4000" dirty="0"/>
          </a:p>
        </p:txBody>
      </p:sp>
      <p:sp>
        <p:nvSpPr>
          <p:cNvPr id="3" name="Прямоугольник 2"/>
          <p:cNvSpPr/>
          <p:nvPr/>
        </p:nvSpPr>
        <p:spPr>
          <a:xfrm>
            <a:off x="409575" y="1323975"/>
            <a:ext cx="11201399" cy="4401205"/>
          </a:xfrm>
          <a:prstGeom prst="rect">
            <a:avLst/>
          </a:prstGeom>
        </p:spPr>
        <p:txBody>
          <a:bodyPr wrap="square">
            <a:spAutoFit/>
          </a:bodyPr>
          <a:lstStyle/>
          <a:p>
            <a:pPr algn="ctr"/>
            <a:r>
              <a:rPr lang="en-US" sz="2800" dirty="0" smtClean="0"/>
              <a:t>USULNING NAZARIY ASOSLARI.</a:t>
            </a:r>
          </a:p>
          <a:p>
            <a:pPr indent="542925" algn="just"/>
            <a:r>
              <a:rPr lang="en-US" sz="2800" dirty="0" smtClean="0"/>
              <a:t>STATISTIK MODELLASH USULINING (MONTE-KARLO USULI DEB HAM ATALADI) MOHIYATI TEKSHIRILAYOTGAN FIZIKAVIY JARAYONNI EHTIMOLIY MATEMATIK MODEL YORDAMIDA QAYTA IFODALASH VA BU JARAYONNING TAVSIFLARINI HISOBLAB CHIQISHDAN IBORAT. BU USUL QURILGAN MODELNI KO’P MARTA SINASHGA VA KEYINCHALIK, KO’RILAYOTGAN JARAYONNING PARAMETRLARINI STATISTIK BAHOLARI KO’RINISHIDAGI, SONLI TAVSIFLARINI ANIQLASH MAQSADIDA, OLINGAN MA’LUMOTLARGA STATISTIK ISHLOV BERISHGA ASOSLANGAN. STATISTIK MODELLASH USULINING ASOSI BO’LIB KATTA SONLAR QONUNI HISOBLANADI.</a:t>
            </a:r>
            <a:endParaRPr lang="en-US" sz="2800" dirty="0"/>
          </a:p>
        </p:txBody>
      </p:sp>
    </p:spTree>
    <p:extLst>
      <p:ext uri="{BB962C8B-B14F-4D97-AF65-F5344CB8AC3E}">
        <p14:creationId xmlns:p14="http://schemas.microsoft.com/office/powerpoint/2010/main" val="2493690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342900" y="123825"/>
            <a:ext cx="11125200" cy="4401205"/>
          </a:xfrm>
          <a:prstGeom prst="rect">
            <a:avLst/>
          </a:prstGeom>
        </p:spPr>
        <p:txBody>
          <a:bodyPr wrap="square">
            <a:spAutoFit/>
          </a:bodyPr>
          <a:lstStyle/>
          <a:p>
            <a:pPr indent="542925" algn="just"/>
            <a:r>
              <a:rPr lang="en-US" sz="2800" dirty="0" smtClean="0"/>
              <a:t>EHTIMOLLIKLAR NAZARIYASIDA KATTA SONLAR QONUNI DEGANDA QATOR TEOREMALAR TUSHUNILADI. ULARDA U YOKI BU SHARTLARDA KO’P SONLI KUZATUVLAR NATIJALARINING O’RTACHA QIYMATLARI EHTIMOLLIGI BO’YICHA QANDAYDIR DOIMIY KATTALIKKA INTILISHI ISBOTLANADI. MASALAN, P.L.CHEBISHEV TEOREMALARIDAN BIRI SHUNDAY IFODALANGAN: "MUSTAQIL SINOVLAR SONI N CHEKSIZ OSHIB BORGANDA, D(X) NATIJAVIY DISPERSIYAGA EGA BO’LGAN, X TASODIFIY KATTALIKNING MUNTAZAM HATOLIKLAR VA AYNAN TENG KUZATUV NATIJALARIDAN HOLI XI O’RTACHA ARIFMETIK QIYMATI, EHTIMOLLIK BO’YICHA BU TASODIFIY KATTALIKNING M(X) MATEMATIK KUTILMASIGA YAQINLASHIB BORADI" </a:t>
            </a:r>
            <a:endParaRPr lang="ru-RU" sz="2800"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487552316"/>
              </p:ext>
            </p:extLst>
          </p:nvPr>
        </p:nvGraphicFramePr>
        <p:xfrm>
          <a:off x="4000499" y="3962400"/>
          <a:ext cx="3469821" cy="1619250"/>
        </p:xfrm>
        <a:graphic>
          <a:graphicData uri="http://schemas.openxmlformats.org/presentationml/2006/ole">
            <mc:AlternateContent xmlns:mc="http://schemas.openxmlformats.org/markup-compatibility/2006">
              <mc:Choice xmlns:v="urn:schemas-microsoft-com:vml" Requires="v">
                <p:oleObj spid="_x0000_s31748" name="Уравнение" r:id="rId3" imgW="1905000" imgH="889000" progId="Equation.3">
                  <p:embed/>
                </p:oleObj>
              </mc:Choice>
              <mc:Fallback>
                <p:oleObj name="Уравнение" r:id="rId3" imgW="1905000" imgH="889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0499" y="3962400"/>
                        <a:ext cx="3469821" cy="1619250"/>
                      </a:xfrm>
                      <a:prstGeom prst="rect">
                        <a:avLst/>
                      </a:prstGeom>
                      <a:noFill/>
                    </p:spPr>
                  </p:pic>
                </p:oleObj>
              </mc:Fallback>
            </mc:AlternateContent>
          </a:graphicData>
        </a:graphic>
      </p:graphicFrame>
      <p:sp>
        <p:nvSpPr>
          <p:cNvPr id="6" name="Прямоугольник 5"/>
          <p:cNvSpPr/>
          <p:nvPr/>
        </p:nvSpPr>
        <p:spPr>
          <a:xfrm>
            <a:off x="7708581" y="4675823"/>
            <a:ext cx="3911920" cy="954107"/>
          </a:xfrm>
          <a:prstGeom prst="rect">
            <a:avLst/>
          </a:prstGeom>
        </p:spPr>
        <p:txBody>
          <a:bodyPr wrap="square">
            <a:spAutoFit/>
          </a:bodyPr>
          <a:lstStyle/>
          <a:p>
            <a:r>
              <a:rPr lang="en-US" sz="2800" dirty="0" err="1">
                <a:ea typeface="Times New Roman" panose="02020603050405020304" pitchFamily="18" charset="0"/>
              </a:rPr>
              <a:t>bu</a:t>
            </a:r>
            <a:r>
              <a:rPr lang="en-US" sz="2800" dirty="0">
                <a:ea typeface="Times New Roman" panose="02020603050405020304" pitchFamily="18" charset="0"/>
              </a:rPr>
              <a:t> </a:t>
            </a:r>
            <a:r>
              <a:rPr lang="en-US" sz="2800" dirty="0" err="1">
                <a:ea typeface="Times New Roman" panose="02020603050405020304" pitchFamily="18" charset="0"/>
              </a:rPr>
              <a:t>yerda</a:t>
            </a:r>
            <a:r>
              <a:rPr lang="en-US" sz="2800" dirty="0">
                <a:ea typeface="Times New Roman" panose="02020603050405020304" pitchFamily="18" charset="0"/>
              </a:rPr>
              <a:t>: </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rPr>
              <a:t> - </a:t>
            </a:r>
            <a:r>
              <a:rPr lang="en-US" sz="2800" dirty="0" err="1">
                <a:ea typeface="Times New Roman" panose="02020603050405020304" pitchFamily="18" charset="0"/>
              </a:rPr>
              <a:t>nihoyatda</a:t>
            </a:r>
            <a:r>
              <a:rPr lang="en-US" sz="2800" dirty="0">
                <a:ea typeface="Times New Roman" panose="02020603050405020304" pitchFamily="18" charset="0"/>
              </a:rPr>
              <a:t> </a:t>
            </a:r>
            <a:r>
              <a:rPr lang="en-US" sz="2800" dirty="0" err="1">
                <a:ea typeface="Times New Roman" panose="02020603050405020304" pitchFamily="18" charset="0"/>
              </a:rPr>
              <a:t>kichik</a:t>
            </a:r>
            <a:r>
              <a:rPr lang="en-US" sz="2800" dirty="0">
                <a:ea typeface="Times New Roman" panose="02020603050405020304" pitchFamily="18" charset="0"/>
              </a:rPr>
              <a:t> </a:t>
            </a:r>
            <a:r>
              <a:rPr lang="en-US" sz="2800" dirty="0" err="1">
                <a:ea typeface="Times New Roman" panose="02020603050405020304" pitchFamily="18" charset="0"/>
              </a:rPr>
              <a:t>musbat</a:t>
            </a:r>
            <a:r>
              <a:rPr lang="en-US" sz="2800" dirty="0">
                <a:ea typeface="Times New Roman" panose="02020603050405020304" pitchFamily="18" charset="0"/>
              </a:rPr>
              <a:t> </a:t>
            </a:r>
            <a:r>
              <a:rPr lang="en-US" sz="2800" dirty="0" err="1">
                <a:ea typeface="Times New Roman" panose="02020603050405020304" pitchFamily="18" charset="0"/>
              </a:rPr>
              <a:t>kattalik</a:t>
            </a:r>
            <a:endParaRPr lang="ru-RU" sz="2800" dirty="0"/>
          </a:p>
        </p:txBody>
      </p:sp>
    </p:spTree>
    <p:extLst>
      <p:ext uri="{BB962C8B-B14F-4D97-AF65-F5344CB8AC3E}">
        <p14:creationId xmlns:p14="http://schemas.microsoft.com/office/powerpoint/2010/main" val="2775213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762000" y="714286"/>
            <a:ext cx="10801350" cy="1815882"/>
          </a:xfrm>
          <a:prstGeom prst="rect">
            <a:avLst/>
          </a:prstGeom>
        </p:spPr>
        <p:txBody>
          <a:bodyPr wrap="square">
            <a:spAutoFit/>
          </a:bodyPr>
          <a:lstStyle/>
          <a:p>
            <a:pPr indent="542925" algn="just"/>
            <a:r>
              <a:rPr lang="en-US" sz="2800" dirty="0" smtClean="0"/>
              <a:t>BERNULLI TEOREMASI BUNDAY IFODALANADI: "MUSTAQIL SINOVLAR SONI CHEKSIZ OSHIB BORGANDA BIR XIL SHARTLARDA A TASODIFIY VOQEANING SODIR BO’LISH SHARTLI CHASTOTASI (QAYTALANUVCHANLIGI) R*(A) EHTIMOLLIK BO’YICHA UNING EHTIMOLLIGI R GA  INTILADI", YA’NI</a:t>
            </a:r>
            <a:endParaRPr lang="ru-RU" sz="2800"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347474396"/>
              </p:ext>
            </p:extLst>
          </p:nvPr>
        </p:nvGraphicFramePr>
        <p:xfrm>
          <a:off x="2962274" y="2406163"/>
          <a:ext cx="5596613" cy="1851511"/>
        </p:xfrm>
        <a:graphic>
          <a:graphicData uri="http://schemas.openxmlformats.org/presentationml/2006/ole">
            <mc:AlternateContent xmlns:mc="http://schemas.openxmlformats.org/markup-compatibility/2006">
              <mc:Choice xmlns:v="urn:schemas-microsoft-com:vml" Requires="v">
                <p:oleObj spid="_x0000_s32772" name="Уравнение" r:id="rId3" imgW="1536700" imgH="508000" progId="Equation.3">
                  <p:embed/>
                </p:oleObj>
              </mc:Choice>
              <mc:Fallback>
                <p:oleObj name="Уравнение" r:id="rId3" imgW="1536700" imgH="508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62274" y="2406163"/>
                        <a:ext cx="5596613" cy="1851511"/>
                      </a:xfrm>
                      <a:prstGeom prst="rect">
                        <a:avLst/>
                      </a:prstGeom>
                      <a:noFill/>
                    </p:spPr>
                  </p:pic>
                </p:oleObj>
              </mc:Fallback>
            </mc:AlternateContent>
          </a:graphicData>
        </a:graphic>
      </p:graphicFrame>
    </p:spTree>
    <p:extLst>
      <p:ext uri="{BB962C8B-B14F-4D97-AF65-F5344CB8AC3E}">
        <p14:creationId xmlns:p14="http://schemas.microsoft.com/office/powerpoint/2010/main" val="708106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Прямоугольник 5"/>
          <p:cNvSpPr/>
          <p:nvPr/>
        </p:nvSpPr>
        <p:spPr>
          <a:xfrm>
            <a:off x="623888" y="259140"/>
            <a:ext cx="10734674" cy="4832092"/>
          </a:xfrm>
          <a:prstGeom prst="rect">
            <a:avLst/>
          </a:prstGeom>
        </p:spPr>
        <p:txBody>
          <a:bodyPr wrap="square">
            <a:spAutoFit/>
          </a:bodyPr>
          <a:lstStyle/>
          <a:p>
            <a:pPr indent="542925" algn="just"/>
            <a:r>
              <a:rPr lang="en-US" sz="2800" dirty="0" smtClean="0"/>
              <a:t>SHU SABABLI QANDAYDIR VOQEANING EHTIMOLLIGINI, MASALAN OMMAVIY XIZMAT KO’RSATISH TIZIMI HOLATINING R(0), R(1), ... ,R(K) EHTIMOLLIKLARINI OLISH UCHUN BITTA AMALGA    OSHISHDAGI                 CHASTOTALAR HISOBLANADI. SO’NGRA SHUNDAY HISOBLARNI, MASALAN N=1000 TA AMALGA OSHISHLAR SONI UCHUN BAJARILADI. NATIJALARNI O’RTACHASI TOPILADI VA QANDAYDIR YAQINLASHUVDAGI TIZIM HOLATINING QIDIRILGAN EHTIMOLLIKLARI OLINADI. HISOBLAB TOPILGAN  P</a:t>
            </a:r>
            <a:r>
              <a:rPr lang="en-US" sz="2800" baseline="-25000" dirty="0" smtClean="0"/>
              <a:t>0</a:t>
            </a:r>
            <a:r>
              <a:rPr lang="en-US" sz="2800" dirty="0" smtClean="0"/>
              <a:t>*,  P</a:t>
            </a:r>
            <a:r>
              <a:rPr lang="en-US" sz="2800" baseline="-25000" dirty="0" smtClean="0"/>
              <a:t>1</a:t>
            </a:r>
            <a:r>
              <a:rPr lang="en-US" sz="2800" dirty="0" smtClean="0"/>
              <a:t>*, P</a:t>
            </a:r>
            <a:r>
              <a:rPr lang="en-US" sz="2800" baseline="-25000" dirty="0" smtClean="0"/>
              <a:t>2</a:t>
            </a:r>
            <a:r>
              <a:rPr lang="en-US" sz="2800" dirty="0" smtClean="0"/>
              <a:t>*, ... , R</a:t>
            </a:r>
            <a:r>
              <a:rPr lang="en-US" sz="2800" baseline="-25000" dirty="0" smtClean="0"/>
              <a:t>K</a:t>
            </a:r>
            <a:r>
              <a:rPr lang="en-US" sz="2800" dirty="0" smtClean="0"/>
              <a:t>*, ... ,P</a:t>
            </a:r>
            <a:r>
              <a:rPr lang="en-US" sz="2800" baseline="-25000" dirty="0" smtClean="0"/>
              <a:t>N</a:t>
            </a:r>
            <a:r>
              <a:rPr lang="en-US" sz="2800" dirty="0" smtClean="0"/>
              <a:t>* EHTIMOLLIKLAR ASOSIDA BAND KANALLAR SONINING MATEMATIK KUTILMASI M*[K], NAVBAT KUTISH UZUNLIGINING MATEMATIK KUTILMASI M*[S], NAVBATDA BO’LISH O’RTACHA VAQTI T*O’RTA KUTISH VA BOSHQA TAVSIFLAR  HISOBLANADI </a:t>
            </a:r>
            <a:endParaRPr lang="ru-RU" sz="28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979305091"/>
              </p:ext>
            </p:extLst>
          </p:nvPr>
        </p:nvGraphicFramePr>
        <p:xfrm>
          <a:off x="8429624" y="1076324"/>
          <a:ext cx="1095375" cy="578689"/>
        </p:xfrm>
        <a:graphic>
          <a:graphicData uri="http://schemas.openxmlformats.org/presentationml/2006/ole">
            <mc:AlternateContent xmlns:mc="http://schemas.openxmlformats.org/markup-compatibility/2006">
              <mc:Choice xmlns:v="urn:schemas-microsoft-com:vml" Requires="v">
                <p:oleObj spid="_x0000_s33799" name="Уравнение" r:id="rId3" imgW="672808" imgH="355446" progId="Equation.3">
                  <p:embed/>
                </p:oleObj>
              </mc:Choice>
              <mc:Fallback>
                <p:oleObj name="Уравнение" r:id="rId3" imgW="672808" imgH="355446"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9624" y="1076324"/>
                        <a:ext cx="1095375" cy="578689"/>
                      </a:xfrm>
                      <a:prstGeom prst="rect">
                        <a:avLst/>
                      </a:prstGeom>
                      <a:noFill/>
                    </p:spPr>
                  </p:pic>
                </p:oleObj>
              </mc:Fallback>
            </mc:AlternateContent>
          </a:graphicData>
        </a:graphic>
      </p:graphicFrame>
    </p:spTree>
    <p:extLst>
      <p:ext uri="{BB962C8B-B14F-4D97-AF65-F5344CB8AC3E}">
        <p14:creationId xmlns:p14="http://schemas.microsoft.com/office/powerpoint/2010/main" val="25769801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04775" y="123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438150" y="257175"/>
            <a:ext cx="11325225" cy="5693866"/>
          </a:xfrm>
          <a:prstGeom prst="rect">
            <a:avLst/>
          </a:prstGeom>
        </p:spPr>
        <p:txBody>
          <a:bodyPr wrap="square">
            <a:spAutoFit/>
          </a:bodyPr>
          <a:lstStyle/>
          <a:p>
            <a:r>
              <a:rPr lang="en-US" sz="2800" dirty="0" smtClean="0"/>
              <a:t>NAMUNAVIY QONUN BO’YICHA TAQSIMLANGAN TASODIFIY KATTALIKLARNI MODELLASH UCHUN ALGORITM.</a:t>
            </a:r>
          </a:p>
          <a:p>
            <a:r>
              <a:rPr lang="en-US" sz="2800" dirty="0" smtClean="0"/>
              <a:t>IKKITA XIZMAT KO’RSATISHGA BUYURTMA ORASIDAGI VAQT VA SHUNGA O’XSHASH TASODIFIY KATTALIKLAR NAMUNAVIY QONUN BO’YICHA TAQSIMLANADI.</a:t>
            </a:r>
          </a:p>
          <a:p>
            <a:r>
              <a:rPr lang="en-US" sz="2800" dirty="0" smtClean="0"/>
              <a:t>                                      DEMAK     </a:t>
            </a:r>
          </a:p>
          <a:p>
            <a:endParaRPr lang="en-US" sz="1500" dirty="0" smtClean="0"/>
          </a:p>
          <a:p>
            <a:r>
              <a:rPr lang="en-US" sz="2800" dirty="0" smtClean="0"/>
              <a:t>YOKI                             VA  </a:t>
            </a:r>
          </a:p>
          <a:p>
            <a:r>
              <a:rPr lang="en-US" sz="2800" dirty="0" smtClean="0"/>
              <a:t>OLINGAN IFODANI LOGARIFMLAB USHBUGA EGA BO’LAMIZ</a:t>
            </a:r>
          </a:p>
          <a:p>
            <a:r>
              <a:rPr lang="en-US" sz="2800" dirty="0" smtClean="0"/>
              <a:t>                                                                                                          (A)</a:t>
            </a:r>
          </a:p>
          <a:p>
            <a:r>
              <a:rPr lang="en-US" sz="2800" dirty="0" smtClean="0"/>
              <a:t>BU YERDA: Y</a:t>
            </a:r>
            <a:r>
              <a:rPr lang="en-US" sz="2800" baseline="-25000" dirty="0" smtClean="0"/>
              <a:t>I</a:t>
            </a:r>
            <a:r>
              <a:rPr lang="en-US" sz="2800" dirty="0" smtClean="0"/>
              <a:t> - STOXASTIK MUSTAQIL VA [0,1] ORALIG`IDA BIR TEKIS TAQSIMLANGAN TASODIFIY SONLAR.</a:t>
            </a:r>
          </a:p>
          <a:p>
            <a:r>
              <a:rPr lang="en-US" sz="2800" dirty="0" smtClean="0"/>
              <a:t>SHUNDAY QILIB (A) IFODA NAMUNAVIY QONUN BO’YICHA TAQSIMLANGAN TASODIFIY KATTALIKLARNI MODELLASH UCHUN ALGORITMDAN IBORAT. </a:t>
            </a:r>
            <a:endParaRPr lang="en-US" sz="2800" dirty="0"/>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713910199"/>
              </p:ext>
            </p:extLst>
          </p:nvPr>
        </p:nvGraphicFramePr>
        <p:xfrm>
          <a:off x="3032124" y="3682062"/>
          <a:ext cx="3778163" cy="542925"/>
        </p:xfrm>
        <a:graphic>
          <a:graphicData uri="http://schemas.openxmlformats.org/presentationml/2006/ole">
            <mc:AlternateContent xmlns:mc="http://schemas.openxmlformats.org/markup-compatibility/2006">
              <mc:Choice xmlns:v="urn:schemas-microsoft-com:vml" Requires="v">
                <p:oleObj spid="_x0000_s34832" name="Уравнение" r:id="rId3" imgW="2717800" imgH="393700" progId="Equation.3">
                  <p:embed/>
                </p:oleObj>
              </mc:Choice>
              <mc:Fallback>
                <p:oleObj name="Уравнение" r:id="rId3" imgW="2717800" imgH="393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2124" y="3682062"/>
                        <a:ext cx="3778163" cy="542925"/>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931502105"/>
              </p:ext>
            </p:extLst>
          </p:nvPr>
        </p:nvGraphicFramePr>
        <p:xfrm>
          <a:off x="853019" y="1947209"/>
          <a:ext cx="1926649" cy="520077"/>
        </p:xfrm>
        <a:graphic>
          <a:graphicData uri="http://schemas.openxmlformats.org/presentationml/2006/ole">
            <mc:AlternateContent xmlns:mc="http://schemas.openxmlformats.org/markup-compatibility/2006">
              <mc:Choice xmlns:v="urn:schemas-microsoft-com:vml" Requires="v">
                <p:oleObj spid="_x0000_s34833" name="Уравнение" r:id="rId5" imgW="850900" imgH="228600" progId="Equation.3">
                  <p:embed/>
                </p:oleObj>
              </mc:Choice>
              <mc:Fallback>
                <p:oleObj name="Уравнение" r:id="rId5" imgW="850900" imgH="228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3019" y="1947209"/>
                        <a:ext cx="1926649" cy="520077"/>
                      </a:xfrm>
                      <a:prstGeom prst="rect">
                        <a:avLst/>
                      </a:prstGeom>
                      <a:noFill/>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701061458"/>
              </p:ext>
            </p:extLst>
          </p:nvPr>
        </p:nvGraphicFramePr>
        <p:xfrm>
          <a:off x="4387761" y="1824687"/>
          <a:ext cx="3447353" cy="832788"/>
        </p:xfrm>
        <a:graphic>
          <a:graphicData uri="http://schemas.openxmlformats.org/presentationml/2006/ole">
            <mc:AlternateContent xmlns:mc="http://schemas.openxmlformats.org/markup-compatibility/2006">
              <mc:Choice xmlns:v="urn:schemas-microsoft-com:vml" Requires="v">
                <p:oleObj spid="_x0000_s34834" name="Уравнение" r:id="rId7" imgW="1790700" imgH="482600" progId="Equation.3">
                  <p:embed/>
                </p:oleObj>
              </mc:Choice>
              <mc:Fallback>
                <p:oleObj name="Уравнение" r:id="rId7" imgW="1790700" imgH="4826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87761" y="1824687"/>
                        <a:ext cx="3447353" cy="832788"/>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2944649338"/>
              </p:ext>
            </p:extLst>
          </p:nvPr>
        </p:nvGraphicFramePr>
        <p:xfrm>
          <a:off x="1437723" y="2657475"/>
          <a:ext cx="1371601" cy="448888"/>
        </p:xfrm>
        <a:graphic>
          <a:graphicData uri="http://schemas.openxmlformats.org/presentationml/2006/ole">
            <mc:AlternateContent xmlns:mc="http://schemas.openxmlformats.org/markup-compatibility/2006">
              <mc:Choice xmlns:v="urn:schemas-microsoft-com:vml" Requires="v">
                <p:oleObj spid="_x0000_s34835" name="Уравнение" r:id="rId9" imgW="698500" imgH="228600" progId="Equation.3">
                  <p:embed/>
                </p:oleObj>
              </mc:Choice>
              <mc:Fallback>
                <p:oleObj name="Уравнение" r:id="rId9" imgW="698500" imgH="2286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37723" y="2657475"/>
                        <a:ext cx="1371601" cy="448888"/>
                      </a:xfrm>
                      <a:prstGeom prst="rect">
                        <a:avLst/>
                      </a:prstGeom>
                      <a:noFill/>
                    </p:spPr>
                  </p:pic>
                </p:oleObj>
              </mc:Fallback>
            </mc:AlternateContent>
          </a:graphicData>
        </a:graphic>
      </p:graphicFrame>
      <p:sp>
        <p:nvSpPr>
          <p:cNvPr id="12"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3073180424"/>
              </p:ext>
            </p:extLst>
          </p:nvPr>
        </p:nvGraphicFramePr>
        <p:xfrm>
          <a:off x="3643027" y="2637375"/>
          <a:ext cx="1548779" cy="489088"/>
        </p:xfrm>
        <a:graphic>
          <a:graphicData uri="http://schemas.openxmlformats.org/presentationml/2006/ole">
            <mc:AlternateContent xmlns:mc="http://schemas.openxmlformats.org/markup-compatibility/2006">
              <mc:Choice xmlns:v="urn:schemas-microsoft-com:vml" Requires="v">
                <p:oleObj spid="_x0000_s34836" name="Уравнение" r:id="rId11" imgW="723586" imgH="228501" progId="Equation.3">
                  <p:embed/>
                </p:oleObj>
              </mc:Choice>
              <mc:Fallback>
                <p:oleObj name="Уравнение" r:id="rId11" imgW="723586" imgH="228501" progId="Equation.3">
                  <p:embed/>
                  <p:pic>
                    <p:nvPicPr>
                      <p:cNvPr id="0" name="Object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43027" y="2637375"/>
                        <a:ext cx="1548779" cy="489088"/>
                      </a:xfrm>
                      <a:prstGeom prst="rect">
                        <a:avLst/>
                      </a:prstGeom>
                      <a:noFill/>
                    </p:spPr>
                  </p:pic>
                </p:oleObj>
              </mc:Fallback>
            </mc:AlternateContent>
          </a:graphicData>
        </a:graphic>
      </p:graphicFrame>
    </p:spTree>
    <p:extLst>
      <p:ext uri="{BB962C8B-B14F-4D97-AF65-F5344CB8AC3E}">
        <p14:creationId xmlns:p14="http://schemas.microsoft.com/office/powerpoint/2010/main" val="36891354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685800" y="514350"/>
            <a:ext cx="10394707" cy="4860235"/>
          </a:xfrm>
        </p:spPr>
        <p:txBody>
          <a:bodyPr>
            <a:normAutofit/>
          </a:bodyPr>
          <a:lstStyle/>
          <a:p>
            <a:pPr marL="0" indent="0" algn="ctr">
              <a:buNone/>
            </a:pPr>
            <a:r>
              <a:rPr lang="en-US" sz="7200" dirty="0" err="1" smtClean="0"/>
              <a:t>Etiboringiz</a:t>
            </a:r>
            <a:r>
              <a:rPr lang="en-US" sz="7200" dirty="0" smtClean="0"/>
              <a:t> </a:t>
            </a:r>
            <a:r>
              <a:rPr lang="en-US" sz="7200" dirty="0" err="1" smtClean="0"/>
              <a:t>uchun</a:t>
            </a:r>
            <a:r>
              <a:rPr lang="en-US" sz="7200" dirty="0" smtClean="0"/>
              <a:t> </a:t>
            </a:r>
            <a:r>
              <a:rPr lang="en-US" sz="7200" dirty="0" err="1" smtClean="0"/>
              <a:t>raHmat</a:t>
            </a:r>
            <a:r>
              <a:rPr lang="en-US" sz="7200" dirty="0" smtClean="0"/>
              <a:t>!</a:t>
            </a:r>
            <a:endParaRPr lang="ru-RU" sz="7200" dirty="0"/>
          </a:p>
        </p:txBody>
      </p:sp>
    </p:spTree>
    <p:extLst>
      <p:ext uri="{BB962C8B-B14F-4D97-AF65-F5344CB8AC3E}">
        <p14:creationId xmlns:p14="http://schemas.microsoft.com/office/powerpoint/2010/main" val="89657572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580</TotalTime>
  <Words>1652</Words>
  <Application>Microsoft Office PowerPoint</Application>
  <PresentationFormat>Широкоэкранный</PresentationFormat>
  <Paragraphs>132</Paragraphs>
  <Slides>30</Slides>
  <Notes>0</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4</vt:i4>
      </vt:variant>
      <vt:variant>
        <vt:lpstr>Заголовки слайдов</vt:lpstr>
      </vt:variant>
      <vt:variant>
        <vt:i4>30</vt:i4>
      </vt:variant>
    </vt:vector>
  </HeadingPairs>
  <TitlesOfParts>
    <vt:vector size="42" baseType="lpstr">
      <vt:lpstr>Arial</vt:lpstr>
      <vt:lpstr>Arial for UzDasIbora</vt:lpstr>
      <vt:lpstr>Calibri</vt:lpstr>
      <vt:lpstr>Impact</vt:lpstr>
      <vt:lpstr>PeterburgUz</vt:lpstr>
      <vt:lpstr>Symbol</vt:lpstr>
      <vt:lpstr>Times New Roman</vt:lpstr>
      <vt:lpstr>Главное мероприятие</vt:lpstr>
      <vt:lpstr>Уравнение</vt:lpstr>
      <vt:lpstr>Picture</vt:lpstr>
      <vt:lpstr>Microsoft Equation 3.0</vt:lpstr>
      <vt:lpstr>Microsoft Word Picture</vt:lpstr>
      <vt:lpstr>14-MAVZU:   TASODIFIY JARAYONLAR  NAZARIYASI</vt:lpstr>
      <vt:lpstr>Презентация PowerPoint</vt:lpstr>
      <vt:lpstr>1. TASODIFIY JARAYONLAR NAZARIYASI UMUMIY MA’LUMOTLARI</vt:lpstr>
      <vt:lpstr>Презентация PowerPoint</vt:lpstr>
      <vt:lpstr>Презентация PowerPoint</vt:lpstr>
      <vt:lpstr>Презентация PowerPoint</vt:lpstr>
      <vt:lpstr>Презентация PowerPoint</vt:lpstr>
      <vt:lpstr>2. DISKRET HOLATLI VA VA DISKRET VAQTLI TASODIFIY MARKOV JARAYONI BILAN TASVIRLANADIGAN TIZIMNING HOLATLARI EHTIMOLLIKLARINI ANIQLASH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 Tizimning "k" qadamdan keyingi holatlari ehtimolligini rekurrent formula yordamida aniqlash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4. Tizimning barqarorlashgan tartibi uchun holatlar ehtimolliklari matritsasini aniqlash</vt:lpstr>
      <vt:lpstr>Презентация PowerPoint</vt:lpstr>
      <vt:lpstr>Презентация PowerPoint</vt:lpstr>
      <vt:lpstr>5. Statistik modellash usulini optimal yechimlarni aniqlash uchun qo’llash</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43</cp:revision>
  <dcterms:created xsi:type="dcterms:W3CDTF">2021-03-23T03:40:31Z</dcterms:created>
  <dcterms:modified xsi:type="dcterms:W3CDTF">2021-05-18T05:32:57Z</dcterms:modified>
</cp:coreProperties>
</file>