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diagrams/layout9.xml" ContentType="application/vnd.openxmlformats-officedocument.drawingml.diagramLayout+xml"/>
  <Override PartName="/ppt/diagrams/data11.xml" ContentType="application/vnd.openxmlformats-officedocument.drawingml.diagramData+xml"/>
  <Override PartName="/ppt/diagrams/data13.xml" ContentType="application/vnd.openxmlformats-officedocument.drawingml.diagramData+xml"/>
  <Default Extension="rels" ContentType="application/vnd.openxmlformats-package.relationships+xml"/>
  <Default Extension="xml" ContentType="application/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quickStyle13.xml" ContentType="application/vnd.openxmlformats-officedocument.drawingml.diagramStyle+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layout13.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ppt/diagrams/quickStyle7.xml" ContentType="application/vnd.openxmlformats-officedocument.drawingml.diagramStyle+xml"/>
  <Override PartName="/ppt/diagrams/layout11.xml" ContentType="application/vnd.openxmlformats-officedocument.drawingml.diagramLayout+xml"/>
  <Override PartName="/ppt/diagrams/layout12.xml" ContentType="application/vnd.openxmlformats-officedocument.drawingml.diagramLayou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Default Extension="bin" ContentType="application/vnd.openxmlformats-officedocument.oleObject"/>
  <Override PartName="/ppt/diagrams/quickStyle5.xml" ContentType="application/vnd.openxmlformats-officedocument.drawingml.diagramStyle+xml"/>
  <Override PartName="/ppt/diagrams/colors12.xml" ContentType="application/vnd.openxmlformats-officedocument.drawingml.diagramColors+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diagrams/colors10.xml" ContentType="application/vnd.openxmlformats-officedocument.drawingml.diagramColors+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presentation.main+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56" r:id="rId2"/>
    <p:sldId id="267" r:id="rId3"/>
    <p:sldId id="284" r:id="rId4"/>
    <p:sldId id="310" r:id="rId5"/>
    <p:sldId id="298" r:id="rId6"/>
    <p:sldId id="299" r:id="rId7"/>
    <p:sldId id="300" r:id="rId8"/>
    <p:sldId id="303" r:id="rId9"/>
    <p:sldId id="311" r:id="rId10"/>
    <p:sldId id="312" r:id="rId11"/>
    <p:sldId id="313" r:id="rId12"/>
    <p:sldId id="278" r:id="rId13"/>
  </p:sldIdLst>
  <p:sldSz cx="12192000" cy="6858000"/>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ECBED5-6C9A-4CC0-84C0-FEB575560B3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DBF1527B-5265-45C4-94F6-BF018734C825}">
      <dgm:prSet custT="1"/>
      <dgm:spPr>
        <a:solidFill>
          <a:srgbClr val="7030A0"/>
        </a:solidFill>
      </dgm:spPr>
      <dgm:t>
        <a:bodyPr/>
        <a:lstStyle/>
        <a:p>
          <a:pPr algn="ctr" rtl="0"/>
          <a:r>
            <a:rPr lang="uz-Cyrl-UZ" sz="2400" b="1" i="1" baseline="0" dirty="0" smtClean="0"/>
            <a:t>IDEAL GAZ XOLATINI ADIABATIK  JARAYONDA O’ZGARISHINING TENGLAMASI VA  BAJARGAN ISHI.</a:t>
          </a:r>
          <a:endParaRPr lang="ru-RU" sz="2400" b="0" i="0" baseline="0" dirty="0"/>
        </a:p>
      </dgm:t>
    </dgm:pt>
    <dgm:pt modelId="{9A17B3A9-43D2-4680-BE0A-D195E3D4FC37}" type="parTrans" cxnId="{36D0F42A-15B4-42C2-9A86-1435F6A2D9FA}">
      <dgm:prSet/>
      <dgm:spPr/>
      <dgm:t>
        <a:bodyPr/>
        <a:lstStyle/>
        <a:p>
          <a:endParaRPr lang="ru-RU"/>
        </a:p>
      </dgm:t>
    </dgm:pt>
    <dgm:pt modelId="{C844E9B6-07ED-49C5-BDC7-869BB5611D48}" type="sibTrans" cxnId="{36D0F42A-15B4-42C2-9A86-1435F6A2D9FA}">
      <dgm:prSet/>
      <dgm:spPr/>
      <dgm:t>
        <a:bodyPr/>
        <a:lstStyle/>
        <a:p>
          <a:endParaRPr lang="ru-RU"/>
        </a:p>
      </dgm:t>
    </dgm:pt>
    <dgm:pt modelId="{0BD801C0-8A9A-45AC-B92C-19D77A072AE9}">
      <dgm:prSet custT="1"/>
      <dgm:spPr>
        <a:solidFill>
          <a:srgbClr val="7030A0"/>
        </a:solidFill>
      </dgm:spPr>
      <dgm:t>
        <a:bodyPr/>
        <a:lstStyle/>
        <a:p>
          <a:pPr rtl="0"/>
          <a:r>
            <a:rPr lang="uz-Cyrl-UZ" sz="2400" b="0" i="0" baseline="0" dirty="0" smtClean="0"/>
            <a:t>Tashqi muhit bilan issiqlik almashmaydigan jarayonga izotermik jarayon deyiladi Ta’rifga ko‘ra, </a:t>
          </a:r>
          <a:r>
            <a:rPr lang="ru-RU" sz="2400" b="0" i="1" baseline="0" dirty="0" smtClean="0"/>
            <a:t>Δ</a:t>
          </a:r>
          <a:r>
            <a:rPr lang="uz-Cyrl-UZ" sz="2400" b="0" i="1" baseline="0" dirty="0" smtClean="0"/>
            <a:t>q=0  </a:t>
          </a:r>
          <a:r>
            <a:rPr lang="uz-Cyrl-UZ" sz="2400" b="0" i="0" baseline="0" dirty="0" smtClean="0"/>
            <a:t>demak</a:t>
          </a:r>
          <a:r>
            <a:rPr lang="uz-Cyrl-UZ" sz="2400" b="0" i="1" baseline="0" dirty="0" smtClean="0"/>
            <a:t> q=const</a:t>
          </a:r>
          <a:endParaRPr lang="ru-RU" sz="2400" b="0" i="0" baseline="0" dirty="0"/>
        </a:p>
      </dgm:t>
    </dgm:pt>
    <dgm:pt modelId="{AC1DF1ED-801B-42FC-A6C8-7A1831F457D6}" type="parTrans" cxnId="{949AC251-945A-4B30-ADE5-4C49F5828099}">
      <dgm:prSet/>
      <dgm:spPr/>
      <dgm:t>
        <a:bodyPr/>
        <a:lstStyle/>
        <a:p>
          <a:endParaRPr lang="ru-RU"/>
        </a:p>
      </dgm:t>
    </dgm:pt>
    <dgm:pt modelId="{556FBDDD-96B6-4B19-B4B7-5EFF8F33C5E7}" type="sibTrans" cxnId="{949AC251-945A-4B30-ADE5-4C49F5828099}">
      <dgm:prSet/>
      <dgm:spPr/>
      <dgm:t>
        <a:bodyPr/>
        <a:lstStyle/>
        <a:p>
          <a:endParaRPr lang="ru-RU"/>
        </a:p>
      </dgm:t>
    </dgm:pt>
    <dgm:pt modelId="{350D7FD9-E540-40BC-82AF-48F602419E9B}">
      <dgm:prSet/>
      <dgm:spPr>
        <a:solidFill>
          <a:srgbClr val="7030A0"/>
        </a:solidFill>
      </dgm:spPr>
      <dgm:t>
        <a:bodyPr/>
        <a:lstStyle/>
        <a:p>
          <a:pPr rtl="0"/>
          <a:r>
            <a:rPr lang="uz-Cyrl-UZ" b="0" i="0" baseline="0" dirty="0" smtClean="0"/>
            <a:t>Izotermik jarayonda termodinamik jarayonning uchala parametri P,V,T birdaniga o’zgarishi mumkin. Faraz qilaylik tsilindrdagi porshenь kallagi yuzasi va yonish kamerasining shifti yuzasi bilan chegaralangan, uncha katta bo’lmagan hajmda  (yonish kamerasida) 1 kg gaz siqilgan bo’lsin. Ushbu gaz, ya’ni ish jismi tashqi muhitdan mutlaqo izolyatsiyalangan deb faraz qilaylik. Ish jismining porshenь kallagi yuzasiga bergan P bosimi tashqi kuch F ga teng va sistema muvozanatda, ya’ni P=F bo’ladi.</a:t>
          </a:r>
          <a:endParaRPr lang="ru-RU" b="0" i="0" baseline="0" dirty="0"/>
        </a:p>
      </dgm:t>
    </dgm:pt>
    <dgm:pt modelId="{B17089B0-A3A3-4E5C-9835-4D53BB2A4FB6}" type="parTrans" cxnId="{4A98DCC3-0229-4ABF-8068-ED2214ED1C13}">
      <dgm:prSet/>
      <dgm:spPr/>
      <dgm:t>
        <a:bodyPr/>
        <a:lstStyle/>
        <a:p>
          <a:endParaRPr lang="ru-RU"/>
        </a:p>
      </dgm:t>
    </dgm:pt>
    <dgm:pt modelId="{ABDEABDD-130D-4BFD-AE7E-44B22E34BA4F}" type="sibTrans" cxnId="{4A98DCC3-0229-4ABF-8068-ED2214ED1C13}">
      <dgm:prSet/>
      <dgm:spPr/>
      <dgm:t>
        <a:bodyPr/>
        <a:lstStyle/>
        <a:p>
          <a:endParaRPr lang="ru-RU"/>
        </a:p>
      </dgm:t>
    </dgm:pt>
    <dgm:pt modelId="{DF39E434-6669-4A9A-8641-F7EE3F4DBC20}" type="pres">
      <dgm:prSet presAssocID="{0EECBED5-6C9A-4CC0-84C0-FEB575560B3C}" presName="linear" presStyleCnt="0">
        <dgm:presLayoutVars>
          <dgm:animLvl val="lvl"/>
          <dgm:resizeHandles val="exact"/>
        </dgm:presLayoutVars>
      </dgm:prSet>
      <dgm:spPr/>
    </dgm:pt>
    <dgm:pt modelId="{8EEC695D-C0B3-424A-B8DF-FF207E6EB6B8}" type="pres">
      <dgm:prSet presAssocID="{DBF1527B-5265-45C4-94F6-BF018734C825}" presName="parentText" presStyleLbl="node1" presStyleIdx="0" presStyleCnt="3" custScaleY="81701">
        <dgm:presLayoutVars>
          <dgm:chMax val="0"/>
          <dgm:bulletEnabled val="1"/>
        </dgm:presLayoutVars>
      </dgm:prSet>
      <dgm:spPr/>
    </dgm:pt>
    <dgm:pt modelId="{21008AAB-C64E-49B0-B99D-C5D35CB4A9E5}" type="pres">
      <dgm:prSet presAssocID="{C844E9B6-07ED-49C5-BDC7-869BB5611D48}" presName="spacer" presStyleCnt="0"/>
      <dgm:spPr/>
    </dgm:pt>
    <dgm:pt modelId="{3D87995E-05F6-43DF-B3CA-B600AEDF6CCF}" type="pres">
      <dgm:prSet presAssocID="{0BD801C0-8A9A-45AC-B92C-19D77A072AE9}" presName="parentText" presStyleLbl="node1" presStyleIdx="1" presStyleCnt="3" custScaleY="61416">
        <dgm:presLayoutVars>
          <dgm:chMax val="0"/>
          <dgm:bulletEnabled val="1"/>
        </dgm:presLayoutVars>
      </dgm:prSet>
      <dgm:spPr/>
      <dgm:t>
        <a:bodyPr/>
        <a:lstStyle/>
        <a:p>
          <a:endParaRPr lang="ru-RU"/>
        </a:p>
      </dgm:t>
    </dgm:pt>
    <dgm:pt modelId="{68A69167-5394-4B43-902C-16142A7473AA}" type="pres">
      <dgm:prSet presAssocID="{556FBDDD-96B6-4B19-B4B7-5EFF8F33C5E7}" presName="spacer" presStyleCnt="0"/>
      <dgm:spPr/>
    </dgm:pt>
    <dgm:pt modelId="{E8B563E8-28E6-4AAA-A2C1-B0ABD600C37A}" type="pres">
      <dgm:prSet presAssocID="{350D7FD9-E540-40BC-82AF-48F602419E9B}" presName="parentText" presStyleLbl="node1" presStyleIdx="2" presStyleCnt="3" custScaleY="116142">
        <dgm:presLayoutVars>
          <dgm:chMax val="0"/>
          <dgm:bulletEnabled val="1"/>
        </dgm:presLayoutVars>
      </dgm:prSet>
      <dgm:spPr/>
    </dgm:pt>
  </dgm:ptLst>
  <dgm:cxnLst>
    <dgm:cxn modelId="{6514EF0B-8D19-45F1-99A4-0D21B3204503}" type="presOf" srcId="{DBF1527B-5265-45C4-94F6-BF018734C825}" destId="{8EEC695D-C0B3-424A-B8DF-FF207E6EB6B8}" srcOrd="0" destOrd="0" presId="urn:microsoft.com/office/officeart/2005/8/layout/vList2"/>
    <dgm:cxn modelId="{4565134C-6F22-4281-95AC-2B613F5F211F}" type="presOf" srcId="{0BD801C0-8A9A-45AC-B92C-19D77A072AE9}" destId="{3D87995E-05F6-43DF-B3CA-B600AEDF6CCF}" srcOrd="0" destOrd="0" presId="urn:microsoft.com/office/officeart/2005/8/layout/vList2"/>
    <dgm:cxn modelId="{36D0F42A-15B4-42C2-9A86-1435F6A2D9FA}" srcId="{0EECBED5-6C9A-4CC0-84C0-FEB575560B3C}" destId="{DBF1527B-5265-45C4-94F6-BF018734C825}" srcOrd="0" destOrd="0" parTransId="{9A17B3A9-43D2-4680-BE0A-D195E3D4FC37}" sibTransId="{C844E9B6-07ED-49C5-BDC7-869BB5611D48}"/>
    <dgm:cxn modelId="{4A98DCC3-0229-4ABF-8068-ED2214ED1C13}" srcId="{0EECBED5-6C9A-4CC0-84C0-FEB575560B3C}" destId="{350D7FD9-E540-40BC-82AF-48F602419E9B}" srcOrd="2" destOrd="0" parTransId="{B17089B0-A3A3-4E5C-9835-4D53BB2A4FB6}" sibTransId="{ABDEABDD-130D-4BFD-AE7E-44B22E34BA4F}"/>
    <dgm:cxn modelId="{0340B3C6-9EDA-45CE-BEB6-016BBFF750CC}" type="presOf" srcId="{0EECBED5-6C9A-4CC0-84C0-FEB575560B3C}" destId="{DF39E434-6669-4A9A-8641-F7EE3F4DBC20}" srcOrd="0" destOrd="0" presId="urn:microsoft.com/office/officeart/2005/8/layout/vList2"/>
    <dgm:cxn modelId="{949AC251-945A-4B30-ADE5-4C49F5828099}" srcId="{0EECBED5-6C9A-4CC0-84C0-FEB575560B3C}" destId="{0BD801C0-8A9A-45AC-B92C-19D77A072AE9}" srcOrd="1" destOrd="0" parTransId="{AC1DF1ED-801B-42FC-A6C8-7A1831F457D6}" sibTransId="{556FBDDD-96B6-4B19-B4B7-5EFF8F33C5E7}"/>
    <dgm:cxn modelId="{32278F36-4240-4D07-A04B-253E9F09BDDF}" type="presOf" srcId="{350D7FD9-E540-40BC-82AF-48F602419E9B}" destId="{E8B563E8-28E6-4AAA-A2C1-B0ABD600C37A}" srcOrd="0" destOrd="0" presId="urn:microsoft.com/office/officeart/2005/8/layout/vList2"/>
    <dgm:cxn modelId="{85B4A0B8-1F32-4326-9168-EE075711B2F9}" type="presParOf" srcId="{DF39E434-6669-4A9A-8641-F7EE3F4DBC20}" destId="{8EEC695D-C0B3-424A-B8DF-FF207E6EB6B8}" srcOrd="0" destOrd="0" presId="urn:microsoft.com/office/officeart/2005/8/layout/vList2"/>
    <dgm:cxn modelId="{8867600A-E63A-46E3-B30F-6FECDEEBDD74}" type="presParOf" srcId="{DF39E434-6669-4A9A-8641-F7EE3F4DBC20}" destId="{21008AAB-C64E-49B0-B99D-C5D35CB4A9E5}" srcOrd="1" destOrd="0" presId="urn:microsoft.com/office/officeart/2005/8/layout/vList2"/>
    <dgm:cxn modelId="{F9CD6D5F-38DB-4CEC-A2EA-9D09E9EA7273}" type="presParOf" srcId="{DF39E434-6669-4A9A-8641-F7EE3F4DBC20}" destId="{3D87995E-05F6-43DF-B3CA-B600AEDF6CCF}" srcOrd="2" destOrd="0" presId="urn:microsoft.com/office/officeart/2005/8/layout/vList2"/>
    <dgm:cxn modelId="{6512C7F2-7B81-4F06-A77F-F662B780B9E7}" type="presParOf" srcId="{DF39E434-6669-4A9A-8641-F7EE3F4DBC20}" destId="{68A69167-5394-4B43-902C-16142A7473AA}" srcOrd="3" destOrd="0" presId="urn:microsoft.com/office/officeart/2005/8/layout/vList2"/>
    <dgm:cxn modelId="{65ABBDA2-FF61-4D4F-A076-C40C00742C7E}" type="presParOf" srcId="{DF39E434-6669-4A9A-8641-F7EE3F4DBC20}" destId="{E8B563E8-28E6-4AAA-A2C1-B0ABD600C37A}" srcOrd="4" destOrd="0" presId="urn:microsoft.com/office/officeart/2005/8/layout/vList2"/>
  </dgm:cxnLst>
  <dgm:bg>
    <a:solidFill>
      <a:srgbClr val="FFFF00"/>
    </a:solidFill>
  </dgm:bg>
  <dgm:whole/>
</dgm:dataModel>
</file>

<file path=ppt/diagrams/data2.xml><?xml version="1.0" encoding="utf-8"?>
<dgm:dataModel xmlns:dgm="http://schemas.openxmlformats.org/drawingml/2006/diagram" xmlns:a="http://schemas.openxmlformats.org/drawingml/2006/main">
  <dgm:ptLst>
    <dgm:pt modelId="{70C15ECD-BB46-4404-902D-FE7698DD2B5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213F2155-0A94-49F1-A761-F8899B32A5E1}">
      <dgm:prSet/>
      <dgm:spPr>
        <a:solidFill>
          <a:srgbClr val="FFFF00"/>
        </a:solidFill>
      </dgm:spPr>
      <dgm:t>
        <a:bodyPr/>
        <a:lstStyle/>
        <a:p>
          <a:pPr algn="ctr" rtl="0"/>
          <a:r>
            <a:rPr lang="uz-Cyrl-UZ" dirty="0" smtClean="0">
              <a:solidFill>
                <a:srgbClr val="7030A0"/>
              </a:solidFill>
            </a:rPr>
            <a:t>Adiabatik jarayon uchun termodinamikaning birinchi qonunini ishchi jism (gaz) parametrlaridan foydalanib quyidagicha ifodalash mumkin:</a:t>
          </a:r>
          <a:endParaRPr lang="uz-Cyrl-UZ" dirty="0">
            <a:solidFill>
              <a:srgbClr val="7030A0"/>
            </a:solidFill>
          </a:endParaRPr>
        </a:p>
      </dgm:t>
    </dgm:pt>
    <dgm:pt modelId="{4CDE1379-DAE0-48F4-9F9C-7FA0C8D3B0BD}" type="parTrans" cxnId="{B9576E59-EE6A-42EC-B7B2-1848A9D5CAE0}">
      <dgm:prSet/>
      <dgm:spPr/>
      <dgm:t>
        <a:bodyPr/>
        <a:lstStyle/>
        <a:p>
          <a:endParaRPr lang="ru-RU"/>
        </a:p>
      </dgm:t>
    </dgm:pt>
    <dgm:pt modelId="{3CD435F9-1AC6-41B1-AEFC-4580902048CF}" type="sibTrans" cxnId="{B9576E59-EE6A-42EC-B7B2-1848A9D5CAE0}">
      <dgm:prSet/>
      <dgm:spPr/>
      <dgm:t>
        <a:bodyPr/>
        <a:lstStyle/>
        <a:p>
          <a:endParaRPr lang="ru-RU"/>
        </a:p>
      </dgm:t>
    </dgm:pt>
    <dgm:pt modelId="{AE547B14-7D6A-42EA-8A83-0AA4CFD99592}" type="pres">
      <dgm:prSet presAssocID="{70C15ECD-BB46-4404-902D-FE7698DD2B52}" presName="linear" presStyleCnt="0">
        <dgm:presLayoutVars>
          <dgm:animLvl val="lvl"/>
          <dgm:resizeHandles val="exact"/>
        </dgm:presLayoutVars>
      </dgm:prSet>
      <dgm:spPr/>
    </dgm:pt>
    <dgm:pt modelId="{80D3E4F6-81EA-43D5-8026-2B55028DC809}" type="pres">
      <dgm:prSet presAssocID="{213F2155-0A94-49F1-A761-F8899B32A5E1}" presName="parentText" presStyleLbl="node1" presStyleIdx="0" presStyleCnt="1">
        <dgm:presLayoutVars>
          <dgm:chMax val="0"/>
          <dgm:bulletEnabled val="1"/>
        </dgm:presLayoutVars>
      </dgm:prSet>
      <dgm:spPr/>
    </dgm:pt>
  </dgm:ptLst>
  <dgm:cxnLst>
    <dgm:cxn modelId="{FA97AC38-56E4-4B40-8ED1-4644511584D9}" type="presOf" srcId="{213F2155-0A94-49F1-A761-F8899B32A5E1}" destId="{80D3E4F6-81EA-43D5-8026-2B55028DC809}" srcOrd="0" destOrd="0" presId="urn:microsoft.com/office/officeart/2005/8/layout/vList2"/>
    <dgm:cxn modelId="{2F64762F-38CC-4827-AC7D-C61BDC6A1FBA}" type="presOf" srcId="{70C15ECD-BB46-4404-902D-FE7698DD2B52}" destId="{AE547B14-7D6A-42EA-8A83-0AA4CFD99592}" srcOrd="0" destOrd="0" presId="urn:microsoft.com/office/officeart/2005/8/layout/vList2"/>
    <dgm:cxn modelId="{B9576E59-EE6A-42EC-B7B2-1848A9D5CAE0}" srcId="{70C15ECD-BB46-4404-902D-FE7698DD2B52}" destId="{213F2155-0A94-49F1-A761-F8899B32A5E1}" srcOrd="0" destOrd="0" parTransId="{4CDE1379-DAE0-48F4-9F9C-7FA0C8D3B0BD}" sibTransId="{3CD435F9-1AC6-41B1-AEFC-4580902048CF}"/>
    <dgm:cxn modelId="{841F0468-2682-420F-8D94-852876CCBAEC}" type="presParOf" srcId="{AE547B14-7D6A-42EA-8A83-0AA4CFD99592}" destId="{80D3E4F6-81EA-43D5-8026-2B55028DC809}" srcOrd="0" destOrd="0" presId="urn:microsoft.com/office/officeart/2005/8/layout/vList2"/>
  </dgm:cxnLst>
  <dgm:bg>
    <a:solidFill>
      <a:srgbClr val="7030A0"/>
    </a:solidFill>
  </dgm:bg>
  <dgm:whole/>
</dgm:dataModel>
</file>

<file path=ppt/diagrams/data3.xml><?xml version="1.0" encoding="utf-8"?>
<dgm:dataModel xmlns:dgm="http://schemas.openxmlformats.org/drawingml/2006/diagram" xmlns:a="http://schemas.openxmlformats.org/drawingml/2006/main">
  <dgm:ptLst>
    <dgm:pt modelId="{0C210BAE-B0E9-414F-9322-C3496E5910F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68548500-A54A-4D5B-99D1-415FA79167B2}">
      <dgm:prSet/>
      <dgm:spPr>
        <a:solidFill>
          <a:srgbClr val="7030A0"/>
        </a:solidFill>
      </dgm:spPr>
      <dgm:t>
        <a:bodyPr/>
        <a:lstStyle/>
        <a:p>
          <a:pPr rtl="0"/>
          <a:r>
            <a:rPr lang="uz-Cyrl-UZ" b="0" i="0" baseline="0" dirty="0" smtClean="0"/>
            <a:t>Lekin </a:t>
          </a:r>
          <a:r>
            <a:rPr lang="en-US" b="0" i="0" baseline="0" dirty="0" err="1" smtClean="0"/>
            <a:t>dq</a:t>
          </a:r>
          <a:r>
            <a:rPr lang="en-US" b="0" i="0" baseline="0" dirty="0" smtClean="0"/>
            <a:t>=0 </a:t>
          </a:r>
          <a:r>
            <a:rPr lang="uz-Cyrl-UZ" b="0" i="0" baseline="0" dirty="0" smtClean="0"/>
            <a:t>bo’lgani uchun uni qayta yozamiz:</a:t>
          </a:r>
          <a:endParaRPr lang="ru-RU" b="0" i="0" baseline="0" dirty="0"/>
        </a:p>
      </dgm:t>
    </dgm:pt>
    <dgm:pt modelId="{CE69CC95-02EA-4398-9A0E-C37E7FC01D98}" type="parTrans" cxnId="{7EE5DBEB-2FAC-4F87-BE20-2903DACF25C1}">
      <dgm:prSet/>
      <dgm:spPr/>
      <dgm:t>
        <a:bodyPr/>
        <a:lstStyle/>
        <a:p>
          <a:endParaRPr lang="ru-RU"/>
        </a:p>
      </dgm:t>
    </dgm:pt>
    <dgm:pt modelId="{C6C3DCAF-A742-451F-AD28-18432FCB799B}" type="sibTrans" cxnId="{7EE5DBEB-2FAC-4F87-BE20-2903DACF25C1}">
      <dgm:prSet/>
      <dgm:spPr/>
      <dgm:t>
        <a:bodyPr/>
        <a:lstStyle/>
        <a:p>
          <a:endParaRPr lang="ru-RU"/>
        </a:p>
      </dgm:t>
    </dgm:pt>
    <dgm:pt modelId="{7FADD36C-01C8-434C-89F1-F78852A19214}" type="pres">
      <dgm:prSet presAssocID="{0C210BAE-B0E9-414F-9322-C3496E5910F9}" presName="linear" presStyleCnt="0">
        <dgm:presLayoutVars>
          <dgm:animLvl val="lvl"/>
          <dgm:resizeHandles val="exact"/>
        </dgm:presLayoutVars>
      </dgm:prSet>
      <dgm:spPr/>
    </dgm:pt>
    <dgm:pt modelId="{F3FA64BD-9EEE-41E3-BADA-9169DF6248F4}" type="pres">
      <dgm:prSet presAssocID="{68548500-A54A-4D5B-99D1-415FA79167B2}" presName="parentText" presStyleLbl="node1" presStyleIdx="0" presStyleCnt="1">
        <dgm:presLayoutVars>
          <dgm:chMax val="0"/>
          <dgm:bulletEnabled val="1"/>
        </dgm:presLayoutVars>
      </dgm:prSet>
      <dgm:spPr/>
    </dgm:pt>
  </dgm:ptLst>
  <dgm:cxnLst>
    <dgm:cxn modelId="{7EE5DBEB-2FAC-4F87-BE20-2903DACF25C1}" srcId="{0C210BAE-B0E9-414F-9322-C3496E5910F9}" destId="{68548500-A54A-4D5B-99D1-415FA79167B2}" srcOrd="0" destOrd="0" parTransId="{CE69CC95-02EA-4398-9A0E-C37E7FC01D98}" sibTransId="{C6C3DCAF-A742-451F-AD28-18432FCB799B}"/>
    <dgm:cxn modelId="{2E3A4060-686D-45F0-9658-C164F6177D75}" type="presOf" srcId="{0C210BAE-B0E9-414F-9322-C3496E5910F9}" destId="{7FADD36C-01C8-434C-89F1-F78852A19214}" srcOrd="0" destOrd="0" presId="urn:microsoft.com/office/officeart/2005/8/layout/vList2"/>
    <dgm:cxn modelId="{62F9A460-92F5-4DED-8F8E-C4613CE33C58}" type="presOf" srcId="{68548500-A54A-4D5B-99D1-415FA79167B2}" destId="{F3FA64BD-9EEE-41E3-BADA-9169DF6248F4}" srcOrd="0" destOrd="0" presId="urn:microsoft.com/office/officeart/2005/8/layout/vList2"/>
    <dgm:cxn modelId="{88C3E72A-D09D-4C5C-B147-CBF8ECE06688}" type="presParOf" srcId="{7FADD36C-01C8-434C-89F1-F78852A19214}" destId="{F3FA64BD-9EEE-41E3-BADA-9169DF6248F4}" srcOrd="0"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BA01DB90-B44B-4FF0-B327-83C4CC44D9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BC8F3B27-CF1C-47EE-AD1A-6E73F264EF0B}">
      <dgm:prSet custT="1"/>
      <dgm:spPr>
        <a:solidFill>
          <a:srgbClr val="FF0000"/>
        </a:solidFill>
      </dgm:spPr>
      <dgm:t>
        <a:bodyPr/>
        <a:lstStyle/>
        <a:p>
          <a:pPr rtl="0"/>
          <a:r>
            <a:rPr lang="uz-Cyrl-UZ" sz="2400" dirty="0" smtClean="0"/>
            <a:t>Ushbu jarayon uchun termodinamikaning 1-qonuni quyidagi</a:t>
          </a:r>
          <a:r>
            <a:rPr lang="en-US" sz="2400" dirty="0" smtClean="0"/>
            <a:t>g</a:t>
          </a:r>
          <a:r>
            <a:rPr lang="uz-Cyrl-UZ" sz="2400" dirty="0" smtClean="0"/>
            <a:t>a ega bo‘ladi.</a:t>
          </a:r>
          <a:endParaRPr lang="ru-RU" sz="2400" dirty="0"/>
        </a:p>
      </dgm:t>
    </dgm:pt>
    <dgm:pt modelId="{0CA86E06-5193-4778-9510-6F7A85ACD60D}" type="parTrans" cxnId="{8BE008CA-7484-46C8-946D-58A68823BF47}">
      <dgm:prSet/>
      <dgm:spPr/>
      <dgm:t>
        <a:bodyPr/>
        <a:lstStyle/>
        <a:p>
          <a:endParaRPr lang="ru-RU"/>
        </a:p>
      </dgm:t>
    </dgm:pt>
    <dgm:pt modelId="{D396A1B1-2514-4C6C-8F5C-222739B4AA19}" type="sibTrans" cxnId="{8BE008CA-7484-46C8-946D-58A68823BF47}">
      <dgm:prSet/>
      <dgm:spPr/>
      <dgm:t>
        <a:bodyPr/>
        <a:lstStyle/>
        <a:p>
          <a:endParaRPr lang="ru-RU"/>
        </a:p>
      </dgm:t>
    </dgm:pt>
    <dgm:pt modelId="{98E78C90-648F-44F7-B83B-E583C8834D79}" type="pres">
      <dgm:prSet presAssocID="{BA01DB90-B44B-4FF0-B327-83C4CC44D936}" presName="linear" presStyleCnt="0">
        <dgm:presLayoutVars>
          <dgm:animLvl val="lvl"/>
          <dgm:resizeHandles val="exact"/>
        </dgm:presLayoutVars>
      </dgm:prSet>
      <dgm:spPr/>
    </dgm:pt>
    <dgm:pt modelId="{82E2137C-E90B-47E8-9150-CED6A396E422}" type="pres">
      <dgm:prSet presAssocID="{BC8F3B27-CF1C-47EE-AD1A-6E73F264EF0B}" presName="parentText" presStyleLbl="node1" presStyleIdx="0" presStyleCnt="1" custScaleY="151131" custLinFactNeighborX="-1166" custLinFactNeighborY="-4175">
        <dgm:presLayoutVars>
          <dgm:chMax val="0"/>
          <dgm:bulletEnabled val="1"/>
        </dgm:presLayoutVars>
      </dgm:prSet>
      <dgm:spPr/>
    </dgm:pt>
  </dgm:ptLst>
  <dgm:cxnLst>
    <dgm:cxn modelId="{D1A2AE7A-850B-455D-819B-0731E5A4CA86}" type="presOf" srcId="{BA01DB90-B44B-4FF0-B327-83C4CC44D936}" destId="{98E78C90-648F-44F7-B83B-E583C8834D79}" srcOrd="0" destOrd="0" presId="urn:microsoft.com/office/officeart/2005/8/layout/vList2"/>
    <dgm:cxn modelId="{8BE008CA-7484-46C8-946D-58A68823BF47}" srcId="{BA01DB90-B44B-4FF0-B327-83C4CC44D936}" destId="{BC8F3B27-CF1C-47EE-AD1A-6E73F264EF0B}" srcOrd="0" destOrd="0" parTransId="{0CA86E06-5193-4778-9510-6F7A85ACD60D}" sibTransId="{D396A1B1-2514-4C6C-8F5C-222739B4AA19}"/>
    <dgm:cxn modelId="{E1F76CA8-4110-4C8F-AFBF-CFF7BE0110C7}" type="presOf" srcId="{BC8F3B27-CF1C-47EE-AD1A-6E73F264EF0B}" destId="{82E2137C-E90B-47E8-9150-CED6A396E422}" srcOrd="0" destOrd="0" presId="urn:microsoft.com/office/officeart/2005/8/layout/vList2"/>
    <dgm:cxn modelId="{42733547-97D8-4832-982E-902AFA167E31}" type="presParOf" srcId="{98E78C90-648F-44F7-B83B-E583C8834D79}" destId="{82E2137C-E90B-47E8-9150-CED6A396E422}" srcOrd="0" destOrd="0" presId="urn:microsoft.com/office/officeart/2005/8/layout/vList2"/>
  </dgm:cxnLst>
  <dgm:bg/>
  <dgm:whole/>
</dgm:dataModel>
</file>

<file path=ppt/diagrams/data5.xml><?xml version="1.0" encoding="utf-8"?>
<dgm:dataModel xmlns:dgm="http://schemas.openxmlformats.org/drawingml/2006/diagram" xmlns:a="http://schemas.openxmlformats.org/drawingml/2006/main">
  <dgm:ptLst>
    <dgm:pt modelId="{523729CF-8AD8-426A-84D8-CFB38C6888D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62719CBA-9097-4428-9E0E-3C5947263DD4}">
      <dgm:prSet/>
      <dgm:spPr>
        <a:solidFill>
          <a:srgbClr val="00B050"/>
        </a:solidFill>
      </dgm:spPr>
      <dgm:t>
        <a:bodyPr/>
        <a:lstStyle/>
        <a:p>
          <a:pPr rtl="0"/>
          <a:r>
            <a:rPr lang="uz-Cyrl-UZ" b="0" i="0" baseline="0" dirty="0" smtClean="0"/>
            <a:t>Bu ikkala tenglamani bir-biriga bo‘lsak</a:t>
          </a:r>
          <a:endParaRPr lang="ru-RU" b="0" i="0" baseline="0" dirty="0"/>
        </a:p>
      </dgm:t>
    </dgm:pt>
    <dgm:pt modelId="{827F7E18-4BE1-45AD-BF6E-8001FDD6C700}" type="parTrans" cxnId="{FD1CCE3F-8531-4030-BD49-CAA32A400935}">
      <dgm:prSet/>
      <dgm:spPr/>
      <dgm:t>
        <a:bodyPr/>
        <a:lstStyle/>
        <a:p>
          <a:endParaRPr lang="ru-RU"/>
        </a:p>
      </dgm:t>
    </dgm:pt>
    <dgm:pt modelId="{7D958D32-7E48-4CF3-B918-1D1C0CFDF255}" type="sibTrans" cxnId="{FD1CCE3F-8531-4030-BD49-CAA32A400935}">
      <dgm:prSet/>
      <dgm:spPr/>
      <dgm:t>
        <a:bodyPr/>
        <a:lstStyle/>
        <a:p>
          <a:endParaRPr lang="ru-RU"/>
        </a:p>
      </dgm:t>
    </dgm:pt>
    <dgm:pt modelId="{ACAE791F-45B9-454C-A619-DCA842C760B4}" type="pres">
      <dgm:prSet presAssocID="{523729CF-8AD8-426A-84D8-CFB38C6888DF}" presName="linear" presStyleCnt="0">
        <dgm:presLayoutVars>
          <dgm:animLvl val="lvl"/>
          <dgm:resizeHandles val="exact"/>
        </dgm:presLayoutVars>
      </dgm:prSet>
      <dgm:spPr/>
    </dgm:pt>
    <dgm:pt modelId="{55B7B8F4-2876-4B09-AF6A-5A8DC5CE4B17}" type="pres">
      <dgm:prSet presAssocID="{62719CBA-9097-4428-9E0E-3C5947263DD4}" presName="parentText" presStyleLbl="node1" presStyleIdx="0" presStyleCnt="1">
        <dgm:presLayoutVars>
          <dgm:chMax val="0"/>
          <dgm:bulletEnabled val="1"/>
        </dgm:presLayoutVars>
      </dgm:prSet>
      <dgm:spPr/>
    </dgm:pt>
  </dgm:ptLst>
  <dgm:cxnLst>
    <dgm:cxn modelId="{3D0A418F-470E-4D55-BF17-99FA004EAAFA}" type="presOf" srcId="{523729CF-8AD8-426A-84D8-CFB38C6888DF}" destId="{ACAE791F-45B9-454C-A619-DCA842C760B4}" srcOrd="0" destOrd="0" presId="urn:microsoft.com/office/officeart/2005/8/layout/vList2"/>
    <dgm:cxn modelId="{9A31AC43-99D0-44DC-A234-2BE48DBD2120}" type="presOf" srcId="{62719CBA-9097-4428-9E0E-3C5947263DD4}" destId="{55B7B8F4-2876-4B09-AF6A-5A8DC5CE4B17}" srcOrd="0" destOrd="0" presId="urn:microsoft.com/office/officeart/2005/8/layout/vList2"/>
    <dgm:cxn modelId="{FD1CCE3F-8531-4030-BD49-CAA32A400935}" srcId="{523729CF-8AD8-426A-84D8-CFB38C6888DF}" destId="{62719CBA-9097-4428-9E0E-3C5947263DD4}" srcOrd="0" destOrd="0" parTransId="{827F7E18-4BE1-45AD-BF6E-8001FDD6C700}" sibTransId="{7D958D32-7E48-4CF3-B918-1D1C0CFDF255}"/>
    <dgm:cxn modelId="{4D2B8B36-E209-4E09-B9DB-FF19E30B684B}" type="presParOf" srcId="{ACAE791F-45B9-454C-A619-DCA842C760B4}" destId="{55B7B8F4-2876-4B09-AF6A-5A8DC5CE4B17}" srcOrd="0" destOrd="0" presId="urn:microsoft.com/office/officeart/2005/8/layout/vList2"/>
  </dgm:cxnLst>
  <dgm:bg>
    <a:solidFill>
      <a:srgbClr val="00B050"/>
    </a:solidFill>
  </dgm:bg>
  <dgm:whole/>
</dgm:dataModel>
</file>

<file path=ppt/diagrams/data6.xml><?xml version="1.0" encoding="utf-8"?>
<dgm:dataModel xmlns:dgm="http://schemas.openxmlformats.org/drawingml/2006/diagram" xmlns:a="http://schemas.openxmlformats.org/drawingml/2006/main">
  <dgm:ptLst>
    <dgm:pt modelId="{701B55D5-68FD-44FC-B992-6FFA6697D08E}" type="doc">
      <dgm:prSet loTypeId="urn:microsoft.com/office/officeart/2005/8/layout/vList2" loCatId="list" qsTypeId="urn:microsoft.com/office/officeart/2005/8/quickstyle/3d8" qsCatId="3D" csTypeId="urn:microsoft.com/office/officeart/2005/8/colors/accent1_2" csCatId="accent1" phldr="1"/>
      <dgm:spPr/>
      <dgm:t>
        <a:bodyPr/>
        <a:lstStyle/>
        <a:p>
          <a:endParaRPr lang="ru-RU"/>
        </a:p>
      </dgm:t>
    </dgm:pt>
    <dgm:pt modelId="{0D07A658-3A2F-4FA5-BD4B-F55854913388}">
      <dgm:prSet/>
      <dgm:spPr>
        <a:solidFill>
          <a:srgbClr val="7030A0"/>
        </a:solidFill>
      </dgm:spPr>
      <dgm:t>
        <a:bodyPr/>
        <a:lstStyle/>
        <a:p>
          <a:pPr rtl="0"/>
          <a:r>
            <a:rPr lang="en-US" dirty="0" smtClean="0"/>
            <a:t>Ideal </a:t>
          </a:r>
          <a:r>
            <a:rPr lang="en-US" dirty="0" err="1" smtClean="0"/>
            <a:t>gaz</a:t>
          </a:r>
          <a:r>
            <a:rPr lang="en-US" dirty="0" smtClean="0"/>
            <a:t> </a:t>
          </a:r>
          <a:r>
            <a:rPr lang="en-US" dirty="0" err="1" smtClean="0"/>
            <a:t>xolat</a:t>
          </a:r>
          <a:r>
            <a:rPr lang="en-US" dirty="0" smtClean="0"/>
            <a:t> </a:t>
          </a:r>
          <a:r>
            <a:rPr lang="en-US" dirty="0" err="1" smtClean="0"/>
            <a:t>tenglamasidan</a:t>
          </a:r>
          <a:r>
            <a:rPr lang="en-US" dirty="0" smtClean="0"/>
            <a:t> 1 </a:t>
          </a:r>
          <a:r>
            <a:rPr lang="en-US" dirty="0" err="1" smtClean="0"/>
            <a:t>va</a:t>
          </a:r>
          <a:r>
            <a:rPr lang="en-US" dirty="0" smtClean="0"/>
            <a:t> 2 -</a:t>
          </a:r>
          <a:r>
            <a:rPr lang="en-US" dirty="0" err="1" smtClean="0"/>
            <a:t>xolatlar</a:t>
          </a:r>
          <a:r>
            <a:rPr lang="en-US" dirty="0" smtClean="0"/>
            <a:t> </a:t>
          </a:r>
          <a:r>
            <a:rPr lang="en-US" dirty="0" err="1" smtClean="0"/>
            <a:t>uchun</a:t>
          </a:r>
          <a:r>
            <a:rPr lang="en-US" dirty="0" smtClean="0"/>
            <a:t> </a:t>
          </a:r>
          <a:r>
            <a:rPr lang="en-US" dirty="0" err="1" smtClean="0"/>
            <a:t>xajmlar</a:t>
          </a:r>
          <a:r>
            <a:rPr lang="en-US" dirty="0" smtClean="0"/>
            <a:t> </a:t>
          </a:r>
          <a:r>
            <a:rPr lang="en-US" dirty="0" err="1" smtClean="0"/>
            <a:t>yoki</a:t>
          </a:r>
          <a:r>
            <a:rPr lang="en-US" dirty="0" smtClean="0"/>
            <a:t> </a:t>
          </a:r>
          <a:r>
            <a:rPr lang="en-US" dirty="0" err="1" smtClean="0"/>
            <a:t>bosimlar</a:t>
          </a:r>
          <a:r>
            <a:rPr lang="en-US" dirty="0" smtClean="0"/>
            <a:t> </a:t>
          </a:r>
          <a:r>
            <a:rPr lang="en-US" dirty="0" err="1" smtClean="0"/>
            <a:t>nisbatini</a:t>
          </a:r>
          <a:r>
            <a:rPr lang="en-US" dirty="0" smtClean="0"/>
            <a:t> </a:t>
          </a:r>
          <a:r>
            <a:rPr lang="en-US" dirty="0" err="1" smtClean="0"/>
            <a:t>topib</a:t>
          </a:r>
          <a:r>
            <a:rPr lang="en-US" dirty="0" smtClean="0"/>
            <a:t>, </a:t>
          </a:r>
          <a:r>
            <a:rPr lang="en-US" dirty="0" err="1" smtClean="0"/>
            <a:t>uni</a:t>
          </a:r>
          <a:r>
            <a:rPr lang="en-US" dirty="0" smtClean="0"/>
            <a:t>  (1)  </a:t>
          </a:r>
          <a:r>
            <a:rPr lang="en-US" dirty="0" err="1" smtClean="0"/>
            <a:t>tenglamaga</a:t>
          </a:r>
          <a:r>
            <a:rPr lang="en-US" dirty="0" smtClean="0"/>
            <a:t> </a:t>
          </a:r>
          <a:r>
            <a:rPr lang="en-US" dirty="0" err="1" smtClean="0"/>
            <a:t>qo’ysak</a:t>
          </a:r>
          <a:r>
            <a:rPr lang="en-US" dirty="0" smtClean="0"/>
            <a:t> </a:t>
          </a:r>
          <a:r>
            <a:rPr lang="en-US" dirty="0" err="1" smtClean="0"/>
            <a:t>izotermik</a:t>
          </a:r>
          <a:r>
            <a:rPr lang="en-US" dirty="0" smtClean="0"/>
            <a:t> </a:t>
          </a:r>
          <a:r>
            <a:rPr lang="en-US" dirty="0" err="1" smtClean="0"/>
            <a:t>Jarayon</a:t>
          </a:r>
          <a:r>
            <a:rPr lang="en-US" dirty="0" smtClean="0"/>
            <a:t> </a:t>
          </a:r>
          <a:r>
            <a:rPr lang="en-US" dirty="0" err="1" smtClean="0"/>
            <a:t>tenglamasini</a:t>
          </a:r>
          <a:r>
            <a:rPr lang="en-US" dirty="0" smtClean="0"/>
            <a:t> </a:t>
          </a:r>
          <a:r>
            <a:rPr lang="en-US" dirty="0" err="1" smtClean="0"/>
            <a:t>olamiz</a:t>
          </a:r>
          <a:r>
            <a:rPr lang="en-US" dirty="0" smtClean="0"/>
            <a:t>:</a:t>
          </a:r>
          <a:endParaRPr lang="ru-RU" dirty="0"/>
        </a:p>
      </dgm:t>
    </dgm:pt>
    <dgm:pt modelId="{9008AF46-5B3E-449A-BA78-672455EA9642}" type="parTrans" cxnId="{3CE18C2C-2DA4-4C91-8138-ACFDB1E8A2F4}">
      <dgm:prSet/>
      <dgm:spPr/>
      <dgm:t>
        <a:bodyPr/>
        <a:lstStyle/>
        <a:p>
          <a:endParaRPr lang="ru-RU"/>
        </a:p>
      </dgm:t>
    </dgm:pt>
    <dgm:pt modelId="{D25993B6-28A7-4486-B76B-9C9B41410C2D}" type="sibTrans" cxnId="{3CE18C2C-2DA4-4C91-8138-ACFDB1E8A2F4}">
      <dgm:prSet/>
      <dgm:spPr/>
      <dgm:t>
        <a:bodyPr/>
        <a:lstStyle/>
        <a:p>
          <a:endParaRPr lang="ru-RU"/>
        </a:p>
      </dgm:t>
    </dgm:pt>
    <dgm:pt modelId="{72A45952-786A-4966-A9A8-A8FA16103BA7}" type="pres">
      <dgm:prSet presAssocID="{701B55D5-68FD-44FC-B992-6FFA6697D08E}" presName="linear" presStyleCnt="0">
        <dgm:presLayoutVars>
          <dgm:animLvl val="lvl"/>
          <dgm:resizeHandles val="exact"/>
        </dgm:presLayoutVars>
      </dgm:prSet>
      <dgm:spPr/>
      <dgm:t>
        <a:bodyPr/>
        <a:lstStyle/>
        <a:p>
          <a:endParaRPr lang="ru-RU"/>
        </a:p>
      </dgm:t>
    </dgm:pt>
    <dgm:pt modelId="{9A029A67-7D54-4F83-8B19-893EB5517683}" type="pres">
      <dgm:prSet presAssocID="{0D07A658-3A2F-4FA5-BD4B-F55854913388}" presName="parentText" presStyleLbl="node1" presStyleIdx="0" presStyleCnt="1">
        <dgm:presLayoutVars>
          <dgm:chMax val="0"/>
          <dgm:bulletEnabled val="1"/>
        </dgm:presLayoutVars>
      </dgm:prSet>
      <dgm:spPr/>
      <dgm:t>
        <a:bodyPr/>
        <a:lstStyle/>
        <a:p>
          <a:endParaRPr lang="ru-RU"/>
        </a:p>
      </dgm:t>
    </dgm:pt>
  </dgm:ptLst>
  <dgm:cxnLst>
    <dgm:cxn modelId="{5795DA81-C183-4299-A6D4-5086F784AC92}" type="presOf" srcId="{0D07A658-3A2F-4FA5-BD4B-F55854913388}" destId="{9A029A67-7D54-4F83-8B19-893EB5517683}" srcOrd="0" destOrd="0" presId="urn:microsoft.com/office/officeart/2005/8/layout/vList2"/>
    <dgm:cxn modelId="{3CE18C2C-2DA4-4C91-8138-ACFDB1E8A2F4}" srcId="{701B55D5-68FD-44FC-B992-6FFA6697D08E}" destId="{0D07A658-3A2F-4FA5-BD4B-F55854913388}" srcOrd="0" destOrd="0" parTransId="{9008AF46-5B3E-449A-BA78-672455EA9642}" sibTransId="{D25993B6-28A7-4486-B76B-9C9B41410C2D}"/>
    <dgm:cxn modelId="{7A89AAD3-8F83-4E47-B0F7-C6DBBFC4C80A}" type="presOf" srcId="{701B55D5-68FD-44FC-B992-6FFA6697D08E}" destId="{72A45952-786A-4966-A9A8-A8FA16103BA7}" srcOrd="0" destOrd="0" presId="urn:microsoft.com/office/officeart/2005/8/layout/vList2"/>
    <dgm:cxn modelId="{A9EF2CCD-5DB0-47F6-8E47-171AB4543215}" type="presParOf" srcId="{72A45952-786A-4966-A9A8-A8FA16103BA7}" destId="{9A029A67-7D54-4F83-8B19-893EB5517683}" srcOrd="0" destOrd="0" presId="urn:microsoft.com/office/officeart/2005/8/layout/vList2"/>
  </dgm:cxnLst>
  <dgm:bg>
    <a:noFill/>
  </dgm:bg>
  <dgm:whole/>
</dgm:dataModel>
</file>

<file path=ppt/diagrams/data7.xml><?xml version="1.0" encoding="utf-8"?>
<dgm:dataModel xmlns:dgm="http://schemas.openxmlformats.org/drawingml/2006/diagram" xmlns:a="http://schemas.openxmlformats.org/drawingml/2006/main">
  <dgm:ptLst>
    <dgm:pt modelId="{CAEA5901-B71C-44A6-A1EA-D76A0A72CE5F}" type="doc">
      <dgm:prSet loTypeId="urn:microsoft.com/office/officeart/2005/8/layout/vList2" loCatId="list" qsTypeId="urn:microsoft.com/office/officeart/2005/8/quickstyle/3d8" qsCatId="3D" csTypeId="urn:microsoft.com/office/officeart/2005/8/colors/accent1_2" csCatId="accent1" phldr="1"/>
      <dgm:spPr/>
      <dgm:t>
        <a:bodyPr/>
        <a:lstStyle/>
        <a:p>
          <a:endParaRPr lang="ru-RU"/>
        </a:p>
      </dgm:t>
    </dgm:pt>
    <dgm:pt modelId="{478C6FEB-AF14-45EE-9FED-DF7DB9157FB1}">
      <dgm:prSet/>
      <dgm:spPr>
        <a:solidFill>
          <a:srgbClr val="FF0000"/>
        </a:solidFill>
      </dgm:spPr>
      <dgm:t>
        <a:bodyPr/>
        <a:lstStyle/>
        <a:p>
          <a:pPr rtl="0"/>
          <a:r>
            <a:rPr lang="uz-Cyrl-UZ" dirty="0" smtClean="0"/>
            <a:t>Adiabatik jarayonda kengayish ishi ish jismi ichki energiyasining o’zgarishiga teng, ya’ni:</a:t>
          </a:r>
          <a:endParaRPr lang="ru-RU" dirty="0"/>
        </a:p>
      </dgm:t>
    </dgm:pt>
    <dgm:pt modelId="{90C9DABC-83B7-4A3E-A908-DB1A8270707C}" type="parTrans" cxnId="{37DA0C53-DEEC-459D-B8D4-EF289230BF96}">
      <dgm:prSet/>
      <dgm:spPr/>
      <dgm:t>
        <a:bodyPr/>
        <a:lstStyle/>
        <a:p>
          <a:endParaRPr lang="ru-RU"/>
        </a:p>
      </dgm:t>
    </dgm:pt>
    <dgm:pt modelId="{6070BCBB-BD4D-41F6-A2E5-41EFAE178F54}" type="sibTrans" cxnId="{37DA0C53-DEEC-459D-B8D4-EF289230BF96}">
      <dgm:prSet/>
      <dgm:spPr/>
      <dgm:t>
        <a:bodyPr/>
        <a:lstStyle/>
        <a:p>
          <a:endParaRPr lang="ru-RU"/>
        </a:p>
      </dgm:t>
    </dgm:pt>
    <dgm:pt modelId="{E2BBBF71-56BB-440F-8CCF-BF5621EFA09E}" type="pres">
      <dgm:prSet presAssocID="{CAEA5901-B71C-44A6-A1EA-D76A0A72CE5F}" presName="linear" presStyleCnt="0">
        <dgm:presLayoutVars>
          <dgm:animLvl val="lvl"/>
          <dgm:resizeHandles val="exact"/>
        </dgm:presLayoutVars>
      </dgm:prSet>
      <dgm:spPr/>
      <dgm:t>
        <a:bodyPr/>
        <a:lstStyle/>
        <a:p>
          <a:endParaRPr lang="ru-RU"/>
        </a:p>
      </dgm:t>
    </dgm:pt>
    <dgm:pt modelId="{311C0C00-EFAB-422B-AD76-C50F9A810EEC}" type="pres">
      <dgm:prSet presAssocID="{478C6FEB-AF14-45EE-9FED-DF7DB9157FB1}" presName="parentText" presStyleLbl="node1" presStyleIdx="0" presStyleCnt="1">
        <dgm:presLayoutVars>
          <dgm:chMax val="0"/>
          <dgm:bulletEnabled val="1"/>
        </dgm:presLayoutVars>
      </dgm:prSet>
      <dgm:spPr/>
      <dgm:t>
        <a:bodyPr/>
        <a:lstStyle/>
        <a:p>
          <a:endParaRPr lang="ru-RU"/>
        </a:p>
      </dgm:t>
    </dgm:pt>
  </dgm:ptLst>
  <dgm:cxnLst>
    <dgm:cxn modelId="{5B226AD7-1351-48DC-894E-33B2B52BF80B}" type="presOf" srcId="{CAEA5901-B71C-44A6-A1EA-D76A0A72CE5F}" destId="{E2BBBF71-56BB-440F-8CCF-BF5621EFA09E}" srcOrd="0" destOrd="0" presId="urn:microsoft.com/office/officeart/2005/8/layout/vList2"/>
    <dgm:cxn modelId="{6128261A-0FD5-46BF-9F6D-83D5BEE234D7}" type="presOf" srcId="{478C6FEB-AF14-45EE-9FED-DF7DB9157FB1}" destId="{311C0C00-EFAB-422B-AD76-C50F9A810EEC}" srcOrd="0" destOrd="0" presId="urn:microsoft.com/office/officeart/2005/8/layout/vList2"/>
    <dgm:cxn modelId="{37DA0C53-DEEC-459D-B8D4-EF289230BF96}" srcId="{CAEA5901-B71C-44A6-A1EA-D76A0A72CE5F}" destId="{478C6FEB-AF14-45EE-9FED-DF7DB9157FB1}" srcOrd="0" destOrd="0" parTransId="{90C9DABC-83B7-4A3E-A908-DB1A8270707C}" sibTransId="{6070BCBB-BD4D-41F6-A2E5-41EFAE178F54}"/>
    <dgm:cxn modelId="{CE45E04A-57E5-4858-80B7-A207AC9C0B8E}" type="presParOf" srcId="{E2BBBF71-56BB-440F-8CCF-BF5621EFA09E}" destId="{311C0C00-EFAB-422B-AD76-C50F9A810EEC}" srcOrd="0" destOrd="0" presId="urn:microsoft.com/office/officeart/2005/8/layout/vList2"/>
  </dgm:cxnLst>
  <dgm:bg/>
  <dgm:whole/>
</dgm:dataModel>
</file>

<file path=ppt/diagrams/data8.xml><?xml version="1.0" encoding="utf-8"?>
<dgm:dataModel xmlns:dgm="http://schemas.openxmlformats.org/drawingml/2006/diagram" xmlns:a="http://schemas.openxmlformats.org/drawingml/2006/main">
  <dgm:ptLst>
    <dgm:pt modelId="{9ED5D7A5-1F60-453E-A6EC-905B20745D53}" type="doc">
      <dgm:prSet loTypeId="urn:microsoft.com/office/officeart/2005/8/layout/vList2" loCatId="list" qsTypeId="urn:microsoft.com/office/officeart/2005/8/quickstyle/3d8" qsCatId="3D" csTypeId="urn:microsoft.com/office/officeart/2005/8/colors/accent1_2" csCatId="accent1" phldr="1"/>
      <dgm:spPr/>
      <dgm:t>
        <a:bodyPr/>
        <a:lstStyle/>
        <a:p>
          <a:endParaRPr lang="ru-RU"/>
        </a:p>
      </dgm:t>
    </dgm:pt>
    <dgm:pt modelId="{B83BF3CF-62D5-4217-86CB-5384A8EE1604}">
      <dgm:prSet/>
      <dgm:spPr>
        <a:solidFill>
          <a:srgbClr val="FFFF00"/>
        </a:solidFill>
      </dgm:spPr>
      <dgm:t>
        <a:bodyPr/>
        <a:lstStyle/>
        <a:p>
          <a:pPr rtl="0"/>
          <a:r>
            <a:rPr lang="uz-Cyrl-UZ" dirty="0" smtClean="0">
              <a:solidFill>
                <a:srgbClr val="7030A0"/>
              </a:solidFill>
            </a:rPr>
            <a:t>Ushbu tenglikni jarayon temperaturalari  va  ga mos keluvchi oraliqda integrallaymiz:</a:t>
          </a:r>
          <a:endParaRPr lang="ru-RU" dirty="0">
            <a:solidFill>
              <a:srgbClr val="7030A0"/>
            </a:solidFill>
          </a:endParaRPr>
        </a:p>
      </dgm:t>
    </dgm:pt>
    <dgm:pt modelId="{55E055BA-0160-434C-857E-4C0CF570EC10}" type="parTrans" cxnId="{2FA85C07-567C-4C73-9537-65B1091D878A}">
      <dgm:prSet/>
      <dgm:spPr/>
      <dgm:t>
        <a:bodyPr/>
        <a:lstStyle/>
        <a:p>
          <a:endParaRPr lang="ru-RU"/>
        </a:p>
      </dgm:t>
    </dgm:pt>
    <dgm:pt modelId="{8C66F8C6-C7D0-4C24-960D-BB7613021024}" type="sibTrans" cxnId="{2FA85C07-567C-4C73-9537-65B1091D878A}">
      <dgm:prSet/>
      <dgm:spPr/>
      <dgm:t>
        <a:bodyPr/>
        <a:lstStyle/>
        <a:p>
          <a:endParaRPr lang="ru-RU"/>
        </a:p>
      </dgm:t>
    </dgm:pt>
    <dgm:pt modelId="{188BC389-1FB9-4E1B-A464-736EEF4426F1}" type="pres">
      <dgm:prSet presAssocID="{9ED5D7A5-1F60-453E-A6EC-905B20745D53}" presName="linear" presStyleCnt="0">
        <dgm:presLayoutVars>
          <dgm:animLvl val="lvl"/>
          <dgm:resizeHandles val="exact"/>
        </dgm:presLayoutVars>
      </dgm:prSet>
      <dgm:spPr/>
      <dgm:t>
        <a:bodyPr/>
        <a:lstStyle/>
        <a:p>
          <a:endParaRPr lang="ru-RU"/>
        </a:p>
      </dgm:t>
    </dgm:pt>
    <dgm:pt modelId="{D8B826AE-9766-4967-9AAA-46D91BD9E2BC}" type="pres">
      <dgm:prSet presAssocID="{B83BF3CF-62D5-4217-86CB-5384A8EE1604}" presName="parentText" presStyleLbl="node1" presStyleIdx="0" presStyleCnt="1">
        <dgm:presLayoutVars>
          <dgm:chMax val="0"/>
          <dgm:bulletEnabled val="1"/>
        </dgm:presLayoutVars>
      </dgm:prSet>
      <dgm:spPr/>
      <dgm:t>
        <a:bodyPr/>
        <a:lstStyle/>
        <a:p>
          <a:endParaRPr lang="ru-RU"/>
        </a:p>
      </dgm:t>
    </dgm:pt>
  </dgm:ptLst>
  <dgm:cxnLst>
    <dgm:cxn modelId="{1B5B029B-7574-4CF7-A9F0-E001C496A376}" type="presOf" srcId="{B83BF3CF-62D5-4217-86CB-5384A8EE1604}" destId="{D8B826AE-9766-4967-9AAA-46D91BD9E2BC}" srcOrd="0" destOrd="0" presId="urn:microsoft.com/office/officeart/2005/8/layout/vList2"/>
    <dgm:cxn modelId="{2FA85C07-567C-4C73-9537-65B1091D878A}" srcId="{9ED5D7A5-1F60-453E-A6EC-905B20745D53}" destId="{B83BF3CF-62D5-4217-86CB-5384A8EE1604}" srcOrd="0" destOrd="0" parTransId="{55E055BA-0160-434C-857E-4C0CF570EC10}" sibTransId="{8C66F8C6-C7D0-4C24-960D-BB7613021024}"/>
    <dgm:cxn modelId="{B6856465-6FC9-4CAE-969B-DE283BC8735C}" type="presOf" srcId="{9ED5D7A5-1F60-453E-A6EC-905B20745D53}" destId="{188BC389-1FB9-4E1B-A464-736EEF4426F1}" srcOrd="0" destOrd="0" presId="urn:microsoft.com/office/officeart/2005/8/layout/vList2"/>
    <dgm:cxn modelId="{29ECDB69-9B4E-42B5-8A57-468A983D4E50}" type="presParOf" srcId="{188BC389-1FB9-4E1B-A464-736EEF4426F1}" destId="{D8B826AE-9766-4967-9AAA-46D91BD9E2BC}" srcOrd="0" destOrd="0" presId="urn:microsoft.com/office/officeart/2005/8/layout/vList2"/>
  </dgm:cxnLst>
  <dgm:bg/>
  <dgm:whole/>
</dgm:dataModel>
</file>

<file path=ppt/diagrams/data9.xml><?xml version="1.0" encoding="utf-8"?>
<dgm:dataModel xmlns:dgm="http://schemas.openxmlformats.org/drawingml/2006/diagram" xmlns:a="http://schemas.openxmlformats.org/drawingml/2006/main">
  <dgm:ptLst>
    <dgm:pt modelId="{76F793CE-774D-4285-A361-F3B6A623FAF2}" type="doc">
      <dgm:prSet loTypeId="urn:microsoft.com/office/officeart/2005/8/layout/vList2" loCatId="list" qsTypeId="urn:microsoft.com/office/officeart/2005/8/quickstyle/3d8" qsCatId="3D" csTypeId="urn:microsoft.com/office/officeart/2005/8/colors/accent1_2" csCatId="accent1" phldr="1"/>
      <dgm:spPr/>
      <dgm:t>
        <a:bodyPr/>
        <a:lstStyle/>
        <a:p>
          <a:endParaRPr lang="ru-RU"/>
        </a:p>
      </dgm:t>
    </dgm:pt>
    <dgm:pt modelId="{D3865ED8-502A-466F-9BA6-38D05048062D}">
      <dgm:prSet/>
      <dgm:spPr/>
      <dgm:t>
        <a:bodyPr/>
        <a:lstStyle/>
        <a:p>
          <a:pPr rtl="0"/>
          <a:r>
            <a:rPr lang="uz-Cyrl-UZ" dirty="0" smtClean="0"/>
            <a:t>Endi yuqoridagi tengliklar asosida quyidagini yozamiz:</a:t>
          </a:r>
          <a:endParaRPr lang="en-US" b="0" i="1" baseline="0" dirty="0"/>
        </a:p>
      </dgm:t>
    </dgm:pt>
    <dgm:pt modelId="{85D850B8-BD06-4A32-A8FE-ABFEB14F47C3}" type="parTrans" cxnId="{4AEFD208-F6A1-4F70-B1D6-A3E76F0FBC61}">
      <dgm:prSet/>
      <dgm:spPr/>
      <dgm:t>
        <a:bodyPr/>
        <a:lstStyle/>
        <a:p>
          <a:endParaRPr lang="ru-RU"/>
        </a:p>
      </dgm:t>
    </dgm:pt>
    <dgm:pt modelId="{51C61508-8773-41D8-AF78-DDF04B14228C}" type="sibTrans" cxnId="{4AEFD208-F6A1-4F70-B1D6-A3E76F0FBC61}">
      <dgm:prSet/>
      <dgm:spPr/>
      <dgm:t>
        <a:bodyPr/>
        <a:lstStyle/>
        <a:p>
          <a:endParaRPr lang="ru-RU"/>
        </a:p>
      </dgm:t>
    </dgm:pt>
    <dgm:pt modelId="{45618FA9-2ADC-412F-840E-DE398AAB9ADC}" type="pres">
      <dgm:prSet presAssocID="{76F793CE-774D-4285-A361-F3B6A623FAF2}" presName="linear" presStyleCnt="0">
        <dgm:presLayoutVars>
          <dgm:animLvl val="lvl"/>
          <dgm:resizeHandles val="exact"/>
        </dgm:presLayoutVars>
      </dgm:prSet>
      <dgm:spPr/>
      <dgm:t>
        <a:bodyPr/>
        <a:lstStyle/>
        <a:p>
          <a:endParaRPr lang="ru-RU"/>
        </a:p>
      </dgm:t>
    </dgm:pt>
    <dgm:pt modelId="{B629C832-389E-40ED-B806-0F08308154EA}" type="pres">
      <dgm:prSet presAssocID="{D3865ED8-502A-466F-9BA6-38D05048062D}" presName="parentText" presStyleLbl="node1" presStyleIdx="0" presStyleCnt="1">
        <dgm:presLayoutVars>
          <dgm:chMax val="0"/>
          <dgm:bulletEnabled val="1"/>
        </dgm:presLayoutVars>
      </dgm:prSet>
      <dgm:spPr/>
      <dgm:t>
        <a:bodyPr/>
        <a:lstStyle/>
        <a:p>
          <a:endParaRPr lang="ru-RU"/>
        </a:p>
      </dgm:t>
    </dgm:pt>
  </dgm:ptLst>
  <dgm:cxnLst>
    <dgm:cxn modelId="{4AEFD208-F6A1-4F70-B1D6-A3E76F0FBC61}" srcId="{76F793CE-774D-4285-A361-F3B6A623FAF2}" destId="{D3865ED8-502A-466F-9BA6-38D05048062D}" srcOrd="0" destOrd="0" parTransId="{85D850B8-BD06-4A32-A8FE-ABFEB14F47C3}" sibTransId="{51C61508-8773-41D8-AF78-DDF04B14228C}"/>
    <dgm:cxn modelId="{E02005A2-0419-44CA-9791-4F9FBEB3386A}" type="presOf" srcId="{D3865ED8-502A-466F-9BA6-38D05048062D}" destId="{B629C832-389E-40ED-B806-0F08308154EA}" srcOrd="0" destOrd="0" presId="urn:microsoft.com/office/officeart/2005/8/layout/vList2"/>
    <dgm:cxn modelId="{4A7F5938-0F5E-4394-A167-8C0738A5D813}" type="presOf" srcId="{76F793CE-774D-4285-A361-F3B6A623FAF2}" destId="{45618FA9-2ADC-412F-840E-DE398AAB9ADC}" srcOrd="0" destOrd="0" presId="urn:microsoft.com/office/officeart/2005/8/layout/vList2"/>
    <dgm:cxn modelId="{7057086E-93E6-4DF4-A06A-AB183138FBAE}" type="presParOf" srcId="{45618FA9-2ADC-412F-840E-DE398AAB9ADC}" destId="{B629C832-389E-40ED-B806-0F08308154EA}" srcOrd="0" destOrd="0" presId="urn:microsoft.com/office/officeart/2005/8/layout/vList2"/>
  </dgm:cxnLst>
  <dgm:bg/>
  <dgm:whole/>
</dgm:dataModel>
</file>

<file path=ppt/diagrams/data10.xml><?xml version="1.0" encoding="utf-8"?>
<dgm:dataModel xmlns:dgm="http://schemas.openxmlformats.org/drawingml/2006/diagram" xmlns:a="http://schemas.openxmlformats.org/drawingml/2006/main">
  <dgm:ptLst>
    <dgm:pt modelId="{774DAE55-CF98-4F80-9F33-19B28C28569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234FCE4F-8AB0-4CED-A2B6-9C36CE3C3ABD}">
      <dgm:prSet/>
      <dgm:spPr>
        <a:solidFill>
          <a:srgbClr val="FFFF00"/>
        </a:solidFill>
      </dgm:spPr>
      <dgm:t>
        <a:bodyPr/>
        <a:lstStyle/>
        <a:p>
          <a:pPr algn="ctr" rtl="0"/>
          <a:r>
            <a:rPr lang="uz-Cyrl-UZ" b="1" i="1" dirty="0" smtClean="0">
              <a:solidFill>
                <a:srgbClr val="7030A0"/>
              </a:solidFill>
            </a:rPr>
            <a:t>Ideal gaz xolati adiabatik  jarayonda  </a:t>
          </a:r>
          <a:r>
            <a:rPr lang="en-US" b="1" i="1" dirty="0" smtClean="0">
              <a:solidFill>
                <a:srgbClr val="7030A0"/>
              </a:solidFill>
            </a:rPr>
            <a:t>o`</a:t>
          </a:r>
          <a:r>
            <a:rPr lang="uz-Cyrl-UZ" b="1" i="1" dirty="0" smtClean="0">
              <a:solidFill>
                <a:srgbClr val="7030A0"/>
              </a:solidFill>
            </a:rPr>
            <a:t>zgarishini  p-v  va T-s  diagrammalarda ifodalanishi</a:t>
          </a:r>
          <a:endParaRPr lang="ru-RU" b="0" i="0" baseline="0" dirty="0">
            <a:solidFill>
              <a:srgbClr val="7030A0"/>
            </a:solidFill>
          </a:endParaRPr>
        </a:p>
      </dgm:t>
    </dgm:pt>
    <dgm:pt modelId="{49A87ACE-21B4-407A-846A-5F00E4DDB127}" type="parTrans" cxnId="{70845573-E447-4FC3-A1CF-B1E078A7D340}">
      <dgm:prSet/>
      <dgm:spPr/>
      <dgm:t>
        <a:bodyPr/>
        <a:lstStyle/>
        <a:p>
          <a:endParaRPr lang="ru-RU"/>
        </a:p>
      </dgm:t>
    </dgm:pt>
    <dgm:pt modelId="{CF703827-8D31-4BB6-8D2A-7E521A4C1805}" type="sibTrans" cxnId="{70845573-E447-4FC3-A1CF-B1E078A7D340}">
      <dgm:prSet/>
      <dgm:spPr/>
      <dgm:t>
        <a:bodyPr/>
        <a:lstStyle/>
        <a:p>
          <a:endParaRPr lang="ru-RU"/>
        </a:p>
      </dgm:t>
    </dgm:pt>
    <dgm:pt modelId="{2AD9ED5B-FFE5-4015-B4F5-7C54BFAD8FBB}" type="pres">
      <dgm:prSet presAssocID="{774DAE55-CF98-4F80-9F33-19B28C28569A}" presName="linear" presStyleCnt="0">
        <dgm:presLayoutVars>
          <dgm:animLvl val="lvl"/>
          <dgm:resizeHandles val="exact"/>
        </dgm:presLayoutVars>
      </dgm:prSet>
      <dgm:spPr/>
      <dgm:t>
        <a:bodyPr/>
        <a:lstStyle/>
        <a:p>
          <a:endParaRPr lang="ru-RU"/>
        </a:p>
      </dgm:t>
    </dgm:pt>
    <dgm:pt modelId="{1CA8BF95-EDA3-4A66-B690-D7CAD624A389}" type="pres">
      <dgm:prSet presAssocID="{234FCE4F-8AB0-4CED-A2B6-9C36CE3C3ABD}" presName="parentText" presStyleLbl="node1" presStyleIdx="0" presStyleCnt="1">
        <dgm:presLayoutVars>
          <dgm:chMax val="0"/>
          <dgm:bulletEnabled val="1"/>
        </dgm:presLayoutVars>
      </dgm:prSet>
      <dgm:spPr/>
      <dgm:t>
        <a:bodyPr/>
        <a:lstStyle/>
        <a:p>
          <a:endParaRPr lang="ru-RU"/>
        </a:p>
      </dgm:t>
    </dgm:pt>
  </dgm:ptLst>
  <dgm:cxnLst>
    <dgm:cxn modelId="{28793BEE-74BF-4580-B07F-C85C248A59F3}" type="presOf" srcId="{234FCE4F-8AB0-4CED-A2B6-9C36CE3C3ABD}" destId="{1CA8BF95-EDA3-4A66-B690-D7CAD624A389}" srcOrd="0" destOrd="0" presId="urn:microsoft.com/office/officeart/2005/8/layout/vList2"/>
    <dgm:cxn modelId="{7B86E934-D957-4969-9601-F385DEF6F2BC}" type="presOf" srcId="{774DAE55-CF98-4F80-9F33-19B28C28569A}" destId="{2AD9ED5B-FFE5-4015-B4F5-7C54BFAD8FBB}" srcOrd="0" destOrd="0" presId="urn:microsoft.com/office/officeart/2005/8/layout/vList2"/>
    <dgm:cxn modelId="{70845573-E447-4FC3-A1CF-B1E078A7D340}" srcId="{774DAE55-CF98-4F80-9F33-19B28C28569A}" destId="{234FCE4F-8AB0-4CED-A2B6-9C36CE3C3ABD}" srcOrd="0" destOrd="0" parTransId="{49A87ACE-21B4-407A-846A-5F00E4DDB127}" sibTransId="{CF703827-8D31-4BB6-8D2A-7E521A4C1805}"/>
    <dgm:cxn modelId="{F089EFB1-5ECE-469D-9674-007D85BAC8B0}" type="presParOf" srcId="{2AD9ED5B-FFE5-4015-B4F5-7C54BFAD8FBB}" destId="{1CA8BF95-EDA3-4A66-B690-D7CAD624A389}" srcOrd="0" destOrd="0" presId="urn:microsoft.com/office/officeart/2005/8/layout/vList2"/>
  </dgm:cxnLst>
  <dgm:bg>
    <a:solidFill>
      <a:srgbClr val="7030A0"/>
    </a:solidFill>
  </dgm:bg>
  <dgm:whole/>
</dgm:dataModel>
</file>

<file path=ppt/diagrams/data11.xml><?xml version="1.0" encoding="utf-8"?>
<dgm:dataModel xmlns:dgm="http://schemas.openxmlformats.org/drawingml/2006/diagram" xmlns:a="http://schemas.openxmlformats.org/drawingml/2006/main">
  <dgm:ptLst>
    <dgm:pt modelId="{112D322C-CA12-44EF-AEEC-114C210A35A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3077645A-C3DC-4758-B9C2-B602B2870261}">
      <dgm:prSet custT="1"/>
      <dgm:spPr>
        <a:solidFill>
          <a:srgbClr val="FF0000"/>
        </a:solidFill>
      </dgm:spPr>
      <dgm:t>
        <a:bodyPr/>
        <a:lstStyle/>
        <a:p>
          <a:pPr algn="ctr" rtl="0"/>
          <a:r>
            <a:rPr lang="uz-Cyrl-UZ" sz="3200" dirty="0" smtClean="0"/>
            <a:t>Adiabatik  jarayon grafigining tikligiga asosiy sabab, o’rganilayotgan gaz siqilganda ham, kengayganda ham, unga tashqaridan issiqlik energiyasi berilmasa ham gaz hajmining ortishi xisobiga uning ichki energiyasi kamayadi, ya’ni temperaturasi tushadi; xuddi shunday, gaz siqilganda, uning hajmining kamayishi natijasida, gazning ichki energiyasi ortadi, ya’ni temperaturasi ko’tariladi</a:t>
          </a:r>
          <a:endParaRPr lang="en-US" sz="3200" b="0" i="0" baseline="0" dirty="0"/>
        </a:p>
      </dgm:t>
    </dgm:pt>
    <dgm:pt modelId="{27B180A9-E989-4A87-9E8F-813AC067BCD8}" type="parTrans" cxnId="{B704AA4E-0367-4FE4-A999-F6C15255F3B2}">
      <dgm:prSet/>
      <dgm:spPr/>
      <dgm:t>
        <a:bodyPr/>
        <a:lstStyle/>
        <a:p>
          <a:endParaRPr lang="ru-RU"/>
        </a:p>
      </dgm:t>
    </dgm:pt>
    <dgm:pt modelId="{5CA5382F-9FEC-4DDE-8144-412A278672E8}" type="sibTrans" cxnId="{B704AA4E-0367-4FE4-A999-F6C15255F3B2}">
      <dgm:prSet/>
      <dgm:spPr/>
      <dgm:t>
        <a:bodyPr/>
        <a:lstStyle/>
        <a:p>
          <a:endParaRPr lang="ru-RU"/>
        </a:p>
      </dgm:t>
    </dgm:pt>
    <dgm:pt modelId="{73A7FD2E-97F7-4FD9-9DE4-56B6F0AB61C5}" type="pres">
      <dgm:prSet presAssocID="{112D322C-CA12-44EF-AEEC-114C210A35AB}" presName="linear" presStyleCnt="0">
        <dgm:presLayoutVars>
          <dgm:animLvl val="lvl"/>
          <dgm:resizeHandles val="exact"/>
        </dgm:presLayoutVars>
      </dgm:prSet>
      <dgm:spPr/>
      <dgm:t>
        <a:bodyPr/>
        <a:lstStyle/>
        <a:p>
          <a:endParaRPr lang="ru-RU"/>
        </a:p>
      </dgm:t>
    </dgm:pt>
    <dgm:pt modelId="{CFF8D845-0297-47E0-B35B-D0C80BE828AF}" type="pres">
      <dgm:prSet presAssocID="{3077645A-C3DC-4758-B9C2-B602B2870261}" presName="parentText" presStyleLbl="node1" presStyleIdx="0" presStyleCnt="1" custScaleY="926058">
        <dgm:presLayoutVars>
          <dgm:chMax val="0"/>
          <dgm:bulletEnabled val="1"/>
        </dgm:presLayoutVars>
      </dgm:prSet>
      <dgm:spPr/>
      <dgm:t>
        <a:bodyPr/>
        <a:lstStyle/>
        <a:p>
          <a:endParaRPr lang="ru-RU"/>
        </a:p>
      </dgm:t>
    </dgm:pt>
  </dgm:ptLst>
  <dgm:cxnLst>
    <dgm:cxn modelId="{D76D82B8-B24F-4598-B6E0-33CE1727960C}" type="presOf" srcId="{112D322C-CA12-44EF-AEEC-114C210A35AB}" destId="{73A7FD2E-97F7-4FD9-9DE4-56B6F0AB61C5}" srcOrd="0" destOrd="0" presId="urn:microsoft.com/office/officeart/2005/8/layout/vList2"/>
    <dgm:cxn modelId="{B704AA4E-0367-4FE4-A999-F6C15255F3B2}" srcId="{112D322C-CA12-44EF-AEEC-114C210A35AB}" destId="{3077645A-C3DC-4758-B9C2-B602B2870261}" srcOrd="0" destOrd="0" parTransId="{27B180A9-E989-4A87-9E8F-813AC067BCD8}" sibTransId="{5CA5382F-9FEC-4DDE-8144-412A278672E8}"/>
    <dgm:cxn modelId="{35D3B8D0-9AC4-4CAB-A5EB-D5AEA33B9776}" type="presOf" srcId="{3077645A-C3DC-4758-B9C2-B602B2870261}" destId="{CFF8D845-0297-47E0-B35B-D0C80BE828AF}" srcOrd="0" destOrd="0" presId="urn:microsoft.com/office/officeart/2005/8/layout/vList2"/>
    <dgm:cxn modelId="{E4632556-A102-49E2-B7E3-8E9AE2BDD25A}" type="presParOf" srcId="{73A7FD2E-97F7-4FD9-9DE4-56B6F0AB61C5}" destId="{CFF8D845-0297-47E0-B35B-D0C80BE828AF}" srcOrd="0" destOrd="0" presId="urn:microsoft.com/office/officeart/2005/8/layout/vList2"/>
  </dgm:cxnLst>
  <dgm:bg>
    <a:noFill/>
  </dgm:bg>
  <dgm:whole/>
</dgm:dataModel>
</file>

<file path=ppt/diagrams/data12.xml><?xml version="1.0" encoding="utf-8"?>
<dgm:dataModel xmlns:dgm="http://schemas.openxmlformats.org/drawingml/2006/diagram" xmlns:a="http://schemas.openxmlformats.org/drawingml/2006/main">
  <dgm:ptLst>
    <dgm:pt modelId="{0256D868-4DC5-4542-BB9F-950B66E19A7A}"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E1C5C334-3125-441E-9D36-7000D71BA4FE}">
      <dgm:prSet/>
      <dgm:spPr>
        <a:solidFill>
          <a:srgbClr val="FFFF00"/>
        </a:solidFill>
      </dgm:spPr>
      <dgm: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b="0" i="0" baseline="0" dirty="0" smtClean="0"/>
            <a:t>Suv bug’ining PV diagrammasidan ko’rinib turibdiki bug’ning adiabatik kengayishida bajargan ishining kattaligi a12v nuqtalar bilan chegaralangan yuzaga son jihatidan teng. Ammo adiabatik jarayon tenglamasidan foydalanib bu ishni hisoblash adiabata ko’rsatkichining har </a:t>
          </a:r>
          <a:r>
            <a:rPr lang="en-US" b="0" i="0" baseline="0" dirty="0" smtClean="0"/>
            <a:t>x</a:t>
          </a:r>
          <a:r>
            <a:rPr lang="uz-Cyrl-UZ" b="0" i="0" baseline="0" dirty="0" smtClean="0"/>
            <a:t>il nuqtalardagi qiymati o’zgaruvchan bo’lganligidan anchagina noaniqliklarga olib keladi. SHuning uchun ish qiymatini termodinamikaning birinchi qonunidan foydalanib aniqlagan ma’qul. CHunki suv bug’i kengayganda ichki energiyasi kamayadi.</a:t>
          </a:r>
          <a:r>
            <a:rPr lang="uz-Cyrl-UZ" b="0" i="0" baseline="0" dirty="0" smtClean="0"/>
            <a:t> Demak bajarilgan ish ichki energiyani kamayishi hisobiga bajariladi:</a:t>
          </a:r>
          <a:endParaRPr lang="ru-RU" b="0" i="0" baseline="0" dirty="0" smtClean="0"/>
        </a:p>
        <a:p>
          <a:pPr algn="ctr" defTabSz="666750" rtl="0">
            <a:lnSpc>
              <a:spcPct val="90000"/>
            </a:lnSpc>
            <a:spcBef>
              <a:spcPct val="0"/>
            </a:spcBef>
            <a:spcAft>
              <a:spcPct val="35000"/>
            </a:spcAft>
          </a:pPr>
          <a:endParaRPr lang="ru-RU" b="0" i="0" baseline="0" dirty="0"/>
        </a:p>
      </dgm:t>
    </dgm:pt>
    <dgm:pt modelId="{86A526E1-99C8-4988-A2D0-4E905B2601B6}" type="parTrans" cxnId="{077A21F2-2BF9-470D-8FF2-9EB68F553D4B}">
      <dgm:prSet/>
      <dgm:spPr/>
      <dgm:t>
        <a:bodyPr/>
        <a:lstStyle/>
        <a:p>
          <a:endParaRPr lang="ru-RU"/>
        </a:p>
      </dgm:t>
    </dgm:pt>
    <dgm:pt modelId="{1A01315B-1218-45EF-973D-141033DF48F0}" type="sibTrans" cxnId="{077A21F2-2BF9-470D-8FF2-9EB68F553D4B}">
      <dgm:prSet/>
      <dgm:spPr/>
      <dgm:t>
        <a:bodyPr/>
        <a:lstStyle/>
        <a:p>
          <a:endParaRPr lang="ru-RU"/>
        </a:p>
      </dgm:t>
    </dgm:pt>
    <dgm:pt modelId="{D806DC99-3D2C-4AF9-BF10-39A161F80605}" type="pres">
      <dgm:prSet presAssocID="{0256D868-4DC5-4542-BB9F-950B66E19A7A}" presName="Name0" presStyleCnt="0">
        <dgm:presLayoutVars>
          <dgm:chMax val="7"/>
          <dgm:dir/>
          <dgm:animLvl val="lvl"/>
          <dgm:resizeHandles val="exact"/>
        </dgm:presLayoutVars>
      </dgm:prSet>
      <dgm:spPr/>
    </dgm:pt>
    <dgm:pt modelId="{7A8B7300-A88C-4F0C-BB7F-1C6332DC8B2A}" type="pres">
      <dgm:prSet presAssocID="{E1C5C334-3125-441E-9D36-7000D71BA4FE}" presName="circle1" presStyleLbl="node1" presStyleIdx="0" presStyleCnt="1"/>
      <dgm:spPr>
        <a:solidFill>
          <a:srgbClr val="7030A0"/>
        </a:solidFill>
        <a:ln>
          <a:solidFill>
            <a:srgbClr val="FF0000"/>
          </a:solidFill>
        </a:ln>
      </dgm:spPr>
    </dgm:pt>
    <dgm:pt modelId="{6FDA32FB-7B3B-4BF4-917B-F6DF05C5FC58}" type="pres">
      <dgm:prSet presAssocID="{E1C5C334-3125-441E-9D36-7000D71BA4FE}" presName="space" presStyleCnt="0"/>
      <dgm:spPr/>
    </dgm:pt>
    <dgm:pt modelId="{875040F5-329E-4208-928B-339942AC2931}" type="pres">
      <dgm:prSet presAssocID="{E1C5C334-3125-441E-9D36-7000D71BA4FE}" presName="rect1" presStyleLbl="alignAcc1" presStyleIdx="0" presStyleCnt="1"/>
      <dgm:spPr/>
      <dgm:t>
        <a:bodyPr/>
        <a:lstStyle/>
        <a:p>
          <a:endParaRPr lang="ru-RU"/>
        </a:p>
      </dgm:t>
    </dgm:pt>
    <dgm:pt modelId="{A5D961E0-605C-41FE-875D-0BF7B65D3574}" type="pres">
      <dgm:prSet presAssocID="{E1C5C334-3125-441E-9D36-7000D71BA4FE}" presName="rect1ParTxNoCh" presStyleLbl="alignAcc1" presStyleIdx="0" presStyleCnt="1">
        <dgm:presLayoutVars>
          <dgm:chMax val="1"/>
          <dgm:bulletEnabled val="1"/>
        </dgm:presLayoutVars>
      </dgm:prSet>
      <dgm:spPr/>
      <dgm:t>
        <a:bodyPr/>
        <a:lstStyle/>
        <a:p>
          <a:endParaRPr lang="ru-RU"/>
        </a:p>
      </dgm:t>
    </dgm:pt>
  </dgm:ptLst>
  <dgm:cxnLst>
    <dgm:cxn modelId="{50EF916F-9EBB-43F1-96CF-F1229DAD2EE5}" type="presOf" srcId="{E1C5C334-3125-441E-9D36-7000D71BA4FE}" destId="{A5D961E0-605C-41FE-875D-0BF7B65D3574}" srcOrd="1" destOrd="0" presId="urn:microsoft.com/office/officeart/2005/8/layout/target3"/>
    <dgm:cxn modelId="{077A21F2-2BF9-470D-8FF2-9EB68F553D4B}" srcId="{0256D868-4DC5-4542-BB9F-950B66E19A7A}" destId="{E1C5C334-3125-441E-9D36-7000D71BA4FE}" srcOrd="0" destOrd="0" parTransId="{86A526E1-99C8-4988-A2D0-4E905B2601B6}" sibTransId="{1A01315B-1218-45EF-973D-141033DF48F0}"/>
    <dgm:cxn modelId="{4A40B661-D83F-490D-A6EA-1C104F42F553}" type="presOf" srcId="{E1C5C334-3125-441E-9D36-7000D71BA4FE}" destId="{875040F5-329E-4208-928B-339942AC2931}" srcOrd="0" destOrd="0" presId="urn:microsoft.com/office/officeart/2005/8/layout/target3"/>
    <dgm:cxn modelId="{5F9AE466-6CAE-462E-B2A7-474849DAA06B}" type="presOf" srcId="{0256D868-4DC5-4542-BB9F-950B66E19A7A}" destId="{D806DC99-3D2C-4AF9-BF10-39A161F80605}" srcOrd="0" destOrd="0" presId="urn:microsoft.com/office/officeart/2005/8/layout/target3"/>
    <dgm:cxn modelId="{B81D7B8D-9072-4158-9182-7C35B75D80E8}" type="presParOf" srcId="{D806DC99-3D2C-4AF9-BF10-39A161F80605}" destId="{7A8B7300-A88C-4F0C-BB7F-1C6332DC8B2A}" srcOrd="0" destOrd="0" presId="urn:microsoft.com/office/officeart/2005/8/layout/target3"/>
    <dgm:cxn modelId="{0F476CE3-56A6-42F0-AEF2-915CA5EFD62B}" type="presParOf" srcId="{D806DC99-3D2C-4AF9-BF10-39A161F80605}" destId="{6FDA32FB-7B3B-4BF4-917B-F6DF05C5FC58}" srcOrd="1" destOrd="0" presId="urn:microsoft.com/office/officeart/2005/8/layout/target3"/>
    <dgm:cxn modelId="{38A405CF-E187-404B-AF7C-2D73C3A33C43}" type="presParOf" srcId="{D806DC99-3D2C-4AF9-BF10-39A161F80605}" destId="{875040F5-329E-4208-928B-339942AC2931}" srcOrd="2" destOrd="0" presId="urn:microsoft.com/office/officeart/2005/8/layout/target3"/>
    <dgm:cxn modelId="{F6A08B33-E5CD-483F-90AA-14257D0382BB}" type="presParOf" srcId="{D806DC99-3D2C-4AF9-BF10-39A161F80605}" destId="{A5D961E0-605C-41FE-875D-0BF7B65D3574}" srcOrd="3" destOrd="0" presId="urn:microsoft.com/office/officeart/2005/8/layout/target3"/>
  </dgm:cxnLst>
  <dgm:bg>
    <a:solidFill>
      <a:schemeClr val="bg1"/>
    </a:solidFill>
  </dgm:bg>
  <dgm:whole>
    <a:ln>
      <a:solidFill>
        <a:srgbClr val="FF0000"/>
      </a:solidFill>
    </a:ln>
  </dgm:whole>
</dgm:dataModel>
</file>

<file path=ppt/diagrams/data13.xml><?xml version="1.0" encoding="utf-8"?>
<dgm:dataModel xmlns:dgm="http://schemas.openxmlformats.org/drawingml/2006/diagram" xmlns:a="http://schemas.openxmlformats.org/drawingml/2006/main">
  <dgm:ptLst>
    <dgm:pt modelId="{C25EDAF1-4DAB-4FEF-8161-A350335743E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728BF1D-3381-458D-8DA4-0A9946381E68}">
      <dgm:prSet/>
      <dgm:spPr>
        <a:solidFill>
          <a:srgbClr val="92D050"/>
        </a:solidFill>
        <a:ln>
          <a:solidFill>
            <a:srgbClr val="FF0000"/>
          </a:solidFill>
        </a:ln>
      </dgm:spPr>
      <dgm:t>
        <a:bodyPr/>
        <a:lstStyle/>
        <a:p>
          <a:pPr algn="ctr" rtl="0"/>
          <a:r>
            <a:rPr lang="en-US" b="1" i="0" baseline="0" dirty="0" smtClean="0"/>
            <a:t>S=const </a:t>
          </a:r>
          <a:r>
            <a:rPr lang="uz-Cyrl-UZ" b="0" i="0" baseline="0" dirty="0" smtClean="0"/>
            <a:t>bo’lgani uchun bug’ kengayganda uning absolyut temperaturasi va entalьpiyasi adiabatik jarayonning </a:t>
          </a:r>
          <a:r>
            <a:rPr lang="en-US" b="0" i="0" baseline="0" dirty="0" smtClean="0"/>
            <a:t>TS </a:t>
          </a:r>
          <a:r>
            <a:rPr lang="uz-Cyrl-UZ" b="0" i="0" baseline="0" dirty="0" smtClean="0"/>
            <a:t>va</a:t>
          </a:r>
          <a:r>
            <a:rPr lang="en-US" b="0" i="0" baseline="0" dirty="0" smtClean="0"/>
            <a:t> </a:t>
          </a:r>
          <a:r>
            <a:rPr lang="en-US" b="0" i="0" baseline="0" dirty="0" err="1" smtClean="0"/>
            <a:t>iS</a:t>
          </a:r>
          <a:r>
            <a:rPr lang="en-US" b="0" i="0" baseline="0" dirty="0" smtClean="0"/>
            <a:t> </a:t>
          </a:r>
          <a:r>
            <a:rPr lang="uz-Cyrl-UZ" b="0" i="0" baseline="0" dirty="0" smtClean="0"/>
            <a:t>diagrammalarida pasayib boruvchi vertikal chiziqlardan iborat bo’ladi. </a:t>
          </a:r>
          <a:endParaRPr lang="uz-Cyrl-UZ" b="0" i="0" baseline="0" dirty="0"/>
        </a:p>
      </dgm:t>
    </dgm:pt>
    <dgm:pt modelId="{A779C353-91A6-486E-9F4F-8172AB5A9F33}" type="parTrans" cxnId="{C2F7F3C6-7123-4671-9A86-AEDECA246D65}">
      <dgm:prSet/>
      <dgm:spPr/>
      <dgm:t>
        <a:bodyPr/>
        <a:lstStyle/>
        <a:p>
          <a:endParaRPr lang="ru-RU"/>
        </a:p>
      </dgm:t>
    </dgm:pt>
    <dgm:pt modelId="{E63A5339-AA3D-4713-8338-CD010029D5F5}" type="sibTrans" cxnId="{C2F7F3C6-7123-4671-9A86-AEDECA246D65}">
      <dgm:prSet/>
      <dgm:spPr/>
      <dgm:t>
        <a:bodyPr/>
        <a:lstStyle/>
        <a:p>
          <a:endParaRPr lang="ru-RU"/>
        </a:p>
      </dgm:t>
    </dgm:pt>
    <dgm:pt modelId="{345798E1-069C-473B-AF15-D085822EBD71}" type="pres">
      <dgm:prSet presAssocID="{C25EDAF1-4DAB-4FEF-8161-A350335743E7}" presName="linear" presStyleCnt="0">
        <dgm:presLayoutVars>
          <dgm:animLvl val="lvl"/>
          <dgm:resizeHandles val="exact"/>
        </dgm:presLayoutVars>
      </dgm:prSet>
      <dgm:spPr/>
    </dgm:pt>
    <dgm:pt modelId="{96F7EB92-6789-4D67-8DB2-5103D12C5AD9}" type="pres">
      <dgm:prSet presAssocID="{1728BF1D-3381-458D-8DA4-0A9946381E68}" presName="parentText" presStyleLbl="node1" presStyleIdx="0" presStyleCnt="1">
        <dgm:presLayoutVars>
          <dgm:chMax val="0"/>
          <dgm:bulletEnabled val="1"/>
        </dgm:presLayoutVars>
      </dgm:prSet>
      <dgm:spPr/>
    </dgm:pt>
  </dgm:ptLst>
  <dgm:cxnLst>
    <dgm:cxn modelId="{C2F7F3C6-7123-4671-9A86-AEDECA246D65}" srcId="{C25EDAF1-4DAB-4FEF-8161-A350335743E7}" destId="{1728BF1D-3381-458D-8DA4-0A9946381E68}" srcOrd="0" destOrd="0" parTransId="{A779C353-91A6-486E-9F4F-8172AB5A9F33}" sibTransId="{E63A5339-AA3D-4713-8338-CD010029D5F5}"/>
    <dgm:cxn modelId="{DBA2FB6F-45F3-4AD6-8369-A219DCE26B95}" type="presOf" srcId="{1728BF1D-3381-458D-8DA4-0A9946381E68}" destId="{96F7EB92-6789-4D67-8DB2-5103D12C5AD9}" srcOrd="0" destOrd="0" presId="urn:microsoft.com/office/officeart/2005/8/layout/vList2"/>
    <dgm:cxn modelId="{7C821474-9744-490B-895D-037E776C03DE}" type="presOf" srcId="{C25EDAF1-4DAB-4FEF-8161-A350335743E7}" destId="{345798E1-069C-473B-AF15-D085822EBD71}" srcOrd="0" destOrd="0" presId="urn:microsoft.com/office/officeart/2005/8/layout/vList2"/>
    <dgm:cxn modelId="{D135810D-F0B6-4CEA-A8F5-62010A762ACB}" type="presParOf" srcId="{345798E1-069C-473B-AF15-D085822EBD71}" destId="{96F7EB92-6789-4D67-8DB2-5103D12C5AD9}" srcOrd="0"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png"/><Relationship Id="rId4"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55B318AC-E278-4DD4-84CE-755C75CD06E5}" type="datetimeFigureOut">
              <a:rPr lang="ru-RU" smtClean="0"/>
              <a:pPr>
                <a:defRPr/>
              </a:pPr>
              <a:t>05.11.2018</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10972800" y="6473952"/>
            <a:ext cx="1011936" cy="246888"/>
          </a:xfrm>
        </p:spPr>
        <p:txBody>
          <a:bodyPr/>
          <a:lstStyle/>
          <a:p>
            <a:pPr>
              <a:defRPr/>
            </a:pPr>
            <a:fld id="{D49AAC49-1D6B-4CAB-90BA-68E2407C1C42}"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BAD2B964-7780-4F45-9EF0-FDB6AEA18FC8}" type="datetimeFigureOut">
              <a:rPr lang="ru-RU" smtClean="0"/>
              <a:pPr>
                <a:defRPr/>
              </a:pPr>
              <a:t>05.11.2018</a:t>
            </a:fld>
            <a:endParaRPr lang="ru-RU"/>
          </a:p>
        </p:txBody>
      </p:sp>
      <p:sp>
        <p:nvSpPr>
          <p:cNvPr id="19" name="Нижний колонтитул 18"/>
          <p:cNvSpPr>
            <a:spLocks noGrp="1"/>
          </p:cNvSpPr>
          <p:nvPr>
            <p:ph type="ftr" sz="quarter" idx="11"/>
          </p:nvPr>
        </p:nvSpPr>
        <p:spPr>
          <a:xfrm>
            <a:off x="4775200" y="76201"/>
            <a:ext cx="3860800" cy="288925"/>
          </a:xfrm>
        </p:spPr>
        <p:txBody>
          <a:bodyPr/>
          <a:lstStyle/>
          <a:p>
            <a:pPr>
              <a:defRPr/>
            </a:pPr>
            <a:endParaRPr lang="ru-RU"/>
          </a:p>
        </p:txBody>
      </p:sp>
      <p:sp>
        <p:nvSpPr>
          <p:cNvPr id="16" name="Номер слайда 15"/>
          <p:cNvSpPr>
            <a:spLocks noGrp="1"/>
          </p:cNvSpPr>
          <p:nvPr>
            <p:ph type="sldNum" sz="quarter" idx="12"/>
          </p:nvPr>
        </p:nvSpPr>
        <p:spPr>
          <a:xfrm>
            <a:off x="10972800" y="6473952"/>
            <a:ext cx="1011936" cy="246888"/>
          </a:xfrm>
        </p:spPr>
        <p:txBody>
          <a:bodyPr/>
          <a:lstStyle/>
          <a:p>
            <a:pPr>
              <a:defRPr/>
            </a:pPr>
            <a:fld id="{8111C011-A536-4C61-9E0F-BB81A16DF053}"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087CE23B-F9BA-4D09-8185-DBB6518172DA}" type="datetimeFigureOut">
              <a:rPr lang="ru-RU" smtClean="0"/>
              <a:pPr>
                <a:defRPr/>
              </a:pPr>
              <a:t>05.11.2018</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7F56D8A6-F0B8-4543-9531-C2A4F530E792}" type="slidenum">
              <a:rPr lang="ru-RU" smtClean="0"/>
              <a:pPr>
                <a:defRPr/>
              </a:pPr>
              <a:t>‹#›</a:t>
            </a:fld>
            <a:endParaRPr lang="ru-RU"/>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19070AB9-72F0-4D41-A8AB-18AD3E4AFFD0}" type="datetimeFigureOut">
              <a:rPr lang="ru-RU" smtClean="0"/>
              <a:pPr>
                <a:defRPr/>
              </a:pPr>
              <a:t>05.11.2018</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D9EC6C2C-C66B-4526-88F1-1C468D1115E9}"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1124E85B-238C-4768-B03E-B4358FF14381}" type="datetimeFigureOut">
              <a:rPr lang="ru-RU" smtClean="0"/>
              <a:pPr>
                <a:defRPr/>
              </a:pPr>
              <a:t>05.11.2018</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10972800" y="6477000"/>
            <a:ext cx="1016000" cy="246888"/>
          </a:xfrm>
        </p:spPr>
        <p:txBody>
          <a:bodyPr/>
          <a:lstStyle/>
          <a:p>
            <a:pPr>
              <a:defRPr/>
            </a:pPr>
            <a:fld id="{D9FEA659-A0EC-4C54-AC23-80D2C899CDC5}" type="slidenum">
              <a:rPr lang="ru-RU" smtClean="0"/>
              <a:pPr>
                <a:defRPr/>
              </a:pPr>
              <a:t>‹#›</a:t>
            </a:fld>
            <a:endParaRPr lang="ru-RU"/>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8D64A0C8-EB2F-4BE9-9F4E-49C786CC214D}" type="datetimeFigureOut">
              <a:rPr lang="ru-RU" smtClean="0"/>
              <a:pPr>
                <a:defRPr/>
              </a:pPr>
              <a:t>05.11.2018</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B2A19E9-0F43-4554-AE23-26478D8844A1}"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2DBC6117-665E-4065-826B-D786553AEE15}" type="datetimeFigureOut">
              <a:rPr lang="ru-RU" smtClean="0"/>
              <a:pPr>
                <a:defRPr/>
              </a:pPr>
              <a:t>05.11.2018</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0BECCCE2-5B19-493E-A9A3-0F13E95D2FC8}"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5E1F5E12-7E6C-4CEC-95B8-FB482C37D725}" type="datetimeFigureOut">
              <a:rPr lang="ru-RU" smtClean="0"/>
              <a:pPr>
                <a:defRPr/>
              </a:pPr>
              <a:t>05.11.2018</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270C05E-15CF-4E3B-A33B-333932826B1B}"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5AB23D4A-C346-4EC3-9045-40A3E5013143}" type="datetimeFigureOut">
              <a:rPr lang="ru-RU" smtClean="0"/>
              <a:pPr>
                <a:defRPr/>
              </a:pPr>
              <a:t>05.11.2018</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0012B034-054A-4A5D-946B-7311AAE7FC06}" type="slidenum">
              <a:rPr lang="ru-RU" smtClean="0"/>
              <a:pPr>
                <a:defRPr/>
              </a:pPr>
              <a:t>‹#›</a:t>
            </a:fld>
            <a:endParaRPr lang="ru-RU"/>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B6884E5-D772-4287-81F1-01B77B24A710}" type="datetimeFigureOut">
              <a:rPr lang="ru-RU" smtClean="0"/>
              <a:pPr>
                <a:defRPr/>
              </a:pPr>
              <a:t>05.11.2018</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1E03CB8-68B8-4FC5-81A0-DB2D7B3F8E84}"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8AF73D6-AB74-4778-BF45-27CFED1497F7}" type="datetimeFigureOut">
              <a:rPr lang="ru-RU" smtClean="0"/>
              <a:pPr>
                <a:defRPr/>
              </a:pPr>
              <a:t>05.11.2018</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7902C13-2514-41B8-9774-64707A77196A}"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DFCCE646-B046-4993-AF09-F6DE73EEAF7B}" type="datetimeFigureOut">
              <a:rPr lang="ru-RU" smtClean="0"/>
              <a:pPr>
                <a:defRPr/>
              </a:pPr>
              <a:t>05.11.2018</a:t>
            </a:fld>
            <a:endParaRPr lang="ru-RU"/>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954958D-1F61-4E93-8760-D6DA66623EC3}" type="slidenum">
              <a:rPr lang="ru-RU" smtClean="0"/>
              <a:pPr>
                <a:defRPr/>
              </a:pPr>
              <a:t>‹#›</a:t>
            </a:fld>
            <a:endParaRPr lang="ru-RU"/>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diagramData" Target="../diagrams/data4.xml"/><Relationship Id="rId18" Type="http://schemas.openxmlformats.org/officeDocument/2006/relationships/image" Target="../media/image9.wmf"/><Relationship Id="rId3" Type="http://schemas.openxmlformats.org/officeDocument/2006/relationships/diagramData" Target="../diagrams/data2.xml"/><Relationship Id="rId21" Type="http://schemas.openxmlformats.org/officeDocument/2006/relationships/oleObject" Target="../embeddings/oleObject4.bin"/><Relationship Id="rId7" Type="http://schemas.openxmlformats.org/officeDocument/2006/relationships/image" Target="../media/image7.png"/><Relationship Id="rId12" Type="http://schemas.openxmlformats.org/officeDocument/2006/relationships/image" Target="../media/image8.png"/><Relationship Id="rId17" Type="http://schemas.openxmlformats.org/officeDocument/2006/relationships/oleObject" Target="../embeddings/oleObject1.bin"/><Relationship Id="rId25" Type="http://schemas.openxmlformats.org/officeDocument/2006/relationships/diagramColors" Target="../diagrams/colors5.xml"/><Relationship Id="rId2" Type="http://schemas.openxmlformats.org/officeDocument/2006/relationships/slideLayout" Target="../slideLayouts/slideLayout7.xml"/><Relationship Id="rId16" Type="http://schemas.openxmlformats.org/officeDocument/2006/relationships/diagramColors" Target="../diagrams/colors4.xml"/><Relationship Id="rId20" Type="http://schemas.openxmlformats.org/officeDocument/2006/relationships/oleObject" Target="../embeddings/oleObject3.bin"/><Relationship Id="rId1" Type="http://schemas.openxmlformats.org/officeDocument/2006/relationships/vmlDrawing" Target="../drawings/vmlDrawing1.vml"/><Relationship Id="rId6" Type="http://schemas.openxmlformats.org/officeDocument/2006/relationships/diagramColors" Target="../diagrams/colors2.xml"/><Relationship Id="rId11" Type="http://schemas.openxmlformats.org/officeDocument/2006/relationships/diagramColors" Target="../diagrams/colors3.xml"/><Relationship Id="rId24" Type="http://schemas.openxmlformats.org/officeDocument/2006/relationships/diagramQuickStyle" Target="../diagrams/quickStyle5.xml"/><Relationship Id="rId5" Type="http://schemas.openxmlformats.org/officeDocument/2006/relationships/diagramQuickStyle" Target="../diagrams/quickStyle2.xml"/><Relationship Id="rId15" Type="http://schemas.openxmlformats.org/officeDocument/2006/relationships/diagramQuickStyle" Target="../diagrams/quickStyle4.xml"/><Relationship Id="rId23" Type="http://schemas.openxmlformats.org/officeDocument/2006/relationships/diagramLayout" Target="../diagrams/layout5.xml"/><Relationship Id="rId10" Type="http://schemas.openxmlformats.org/officeDocument/2006/relationships/diagramQuickStyle" Target="../diagrams/quickStyle3.xml"/><Relationship Id="rId19" Type="http://schemas.openxmlformats.org/officeDocument/2006/relationships/oleObject" Target="../embeddings/oleObject2.bin"/><Relationship Id="rId4" Type="http://schemas.openxmlformats.org/officeDocument/2006/relationships/diagramLayout" Target="../diagrams/layout2.xml"/><Relationship Id="rId9" Type="http://schemas.openxmlformats.org/officeDocument/2006/relationships/diagramLayout" Target="../diagrams/layout3.xml"/><Relationship Id="rId14" Type="http://schemas.openxmlformats.org/officeDocument/2006/relationships/diagramLayout" Target="../diagrams/layout4.xml"/><Relationship Id="rId22" Type="http://schemas.openxmlformats.org/officeDocument/2006/relationships/diagramData" Target="../diagrams/data5.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7.xml"/><Relationship Id="rId13" Type="http://schemas.openxmlformats.org/officeDocument/2006/relationships/diagramQuickStyle" Target="../diagrams/quickStyle8.xml"/><Relationship Id="rId18" Type="http://schemas.openxmlformats.org/officeDocument/2006/relationships/diagramColors" Target="../diagrams/colors9.xml"/><Relationship Id="rId3" Type="http://schemas.openxmlformats.org/officeDocument/2006/relationships/diagramData" Target="../diagrams/data6.xml"/><Relationship Id="rId21" Type="http://schemas.openxmlformats.org/officeDocument/2006/relationships/image" Target="../media/image13.png"/><Relationship Id="rId7" Type="http://schemas.openxmlformats.org/officeDocument/2006/relationships/diagramData" Target="../diagrams/data7.xml"/><Relationship Id="rId12" Type="http://schemas.openxmlformats.org/officeDocument/2006/relationships/diagramLayout" Target="../diagrams/layout8.xml"/><Relationship Id="rId17" Type="http://schemas.openxmlformats.org/officeDocument/2006/relationships/diagramQuickStyle" Target="../diagrams/quickStyle9.xml"/><Relationship Id="rId2" Type="http://schemas.openxmlformats.org/officeDocument/2006/relationships/slideLayout" Target="../slideLayouts/slideLayout7.xml"/><Relationship Id="rId16" Type="http://schemas.openxmlformats.org/officeDocument/2006/relationships/diagramLayout" Target="../diagrams/layout9.xml"/><Relationship Id="rId20" Type="http://schemas.openxmlformats.org/officeDocument/2006/relationships/oleObject" Target="../embeddings/oleObject6.bin"/><Relationship Id="rId1" Type="http://schemas.openxmlformats.org/officeDocument/2006/relationships/vmlDrawing" Target="../drawings/vmlDrawing2.vml"/><Relationship Id="rId6" Type="http://schemas.openxmlformats.org/officeDocument/2006/relationships/diagramColors" Target="../diagrams/colors6.xml"/><Relationship Id="rId11" Type="http://schemas.openxmlformats.org/officeDocument/2006/relationships/diagramData" Target="../diagrams/data8.xml"/><Relationship Id="rId5" Type="http://schemas.openxmlformats.org/officeDocument/2006/relationships/diagramQuickStyle" Target="../diagrams/quickStyle6.xml"/><Relationship Id="rId15" Type="http://schemas.openxmlformats.org/officeDocument/2006/relationships/diagramData" Target="../diagrams/data9.xml"/><Relationship Id="rId23" Type="http://schemas.openxmlformats.org/officeDocument/2006/relationships/image" Target="../media/image15.png"/><Relationship Id="rId10" Type="http://schemas.openxmlformats.org/officeDocument/2006/relationships/diagramColors" Target="../diagrams/colors7.xml"/><Relationship Id="rId19" Type="http://schemas.openxmlformats.org/officeDocument/2006/relationships/oleObject" Target="../embeddings/oleObject5.bin"/><Relationship Id="rId4" Type="http://schemas.openxmlformats.org/officeDocument/2006/relationships/diagramLayout" Target="../diagrams/layout6.xml"/><Relationship Id="rId9" Type="http://schemas.openxmlformats.org/officeDocument/2006/relationships/diagramQuickStyle" Target="../diagrams/quickStyle7.xml"/><Relationship Id="rId14" Type="http://schemas.openxmlformats.org/officeDocument/2006/relationships/diagramColors" Target="../diagrams/colors8.xml"/><Relationship Id="rId22"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11.xml"/><Relationship Id="rId3" Type="http://schemas.openxmlformats.org/officeDocument/2006/relationships/diagramLayout" Target="../diagrams/layout10.xml"/><Relationship Id="rId7" Type="http://schemas.openxmlformats.org/officeDocument/2006/relationships/diagramLayout" Target="../diagrams/layout11.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openxmlformats.org/officeDocument/2006/relationships/diagramData" Target="../diagrams/data11.xml"/><Relationship Id="rId5" Type="http://schemas.openxmlformats.org/officeDocument/2006/relationships/diagramColors" Target="../diagrams/colors10.xml"/><Relationship Id="rId4" Type="http://schemas.openxmlformats.org/officeDocument/2006/relationships/diagramQuickStyle" Target="../diagrams/quickStyle10.xml"/><Relationship Id="rId9" Type="http://schemas.openxmlformats.org/officeDocument/2006/relationships/diagramColors" Target="../diagrams/colors11.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21.jpeg"/><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885117" y="919310"/>
            <a:ext cx="10945812" cy="1273175"/>
          </a:xfrm>
        </p:spPr>
        <p:txBody>
          <a:bodyPr>
            <a:normAutofit fontScale="90000"/>
          </a:bodyPr>
          <a:lstStyle/>
          <a:p>
            <a:pPr algn="ctr"/>
            <a:r>
              <a:rPr lang="en-US" sz="4900" dirty="0" err="1" smtClean="0">
                <a:latin typeface="Times New Roman" pitchFamily="18" charset="0"/>
                <a:cs typeface="Times New Roman" pitchFamily="18" charset="0"/>
              </a:rPr>
              <a:t>Ma’ruza</a:t>
            </a:r>
            <a:r>
              <a:rPr lang="en-US" sz="4900" dirty="0" smtClean="0">
                <a:latin typeface="Times New Roman" pitchFamily="18" charset="0"/>
                <a:cs typeface="Times New Roman" pitchFamily="18" charset="0"/>
              </a:rPr>
              <a:t> </a:t>
            </a:r>
            <a:r>
              <a:rPr lang="ru-RU" sz="4900" dirty="0" smtClean="0">
                <a:latin typeface="Times New Roman" pitchFamily="18" charset="0"/>
                <a:cs typeface="Times New Roman" pitchFamily="18" charset="0"/>
              </a:rPr>
              <a:t>№</a:t>
            </a:r>
            <a:r>
              <a:rPr lang="en-US" sz="4900" dirty="0" smtClean="0">
                <a:latin typeface="Times New Roman" pitchFamily="18" charset="0"/>
                <a:cs typeface="Times New Roman" pitchFamily="18" charset="0"/>
              </a:rPr>
              <a:t>8 </a:t>
            </a:r>
            <a:r>
              <a:rPr lang="en-US" sz="4900" dirty="0" smtClean="0">
                <a:latin typeface="Times New Roman" pitchFamily="18" charset="0"/>
                <a:cs typeface="Times New Roman" pitchFamily="18" charset="0"/>
              </a:rPr>
              <a:t/>
            </a:r>
            <a:br>
              <a:rPr lang="en-US" sz="4900" dirty="0" smtClean="0">
                <a:latin typeface="Times New Roman" pitchFamily="18" charset="0"/>
                <a:cs typeface="Times New Roman" pitchFamily="18" charset="0"/>
              </a:rPr>
            </a:br>
            <a:r>
              <a:rPr lang="uz-Cyrl-UZ" sz="4400" b="1" dirty="0" smtClean="0"/>
              <a:t>ADIABATIK JARAY</a:t>
            </a:r>
            <a:r>
              <a:rPr lang="en-US" sz="4400" b="1" dirty="0" smtClean="0"/>
              <a:t>O</a:t>
            </a:r>
            <a:r>
              <a:rPr lang="uz-Cyrl-UZ" sz="4400" b="1" dirty="0" smtClean="0"/>
              <a:t>N</a:t>
            </a:r>
            <a:r>
              <a:rPr lang="en-US" sz="4400" b="1" dirty="0" smtClean="0"/>
              <a:t>LAR</a:t>
            </a:r>
            <a:endParaRPr lang="ru-RU" sz="4400" dirty="0" smtClean="0"/>
          </a:p>
        </p:txBody>
      </p:sp>
      <p:sp>
        <p:nvSpPr>
          <p:cNvPr id="18434" name="Объект 2"/>
          <p:cNvSpPr>
            <a:spLocks noGrp="1"/>
          </p:cNvSpPr>
          <p:nvPr>
            <p:ph idx="1"/>
          </p:nvPr>
        </p:nvSpPr>
        <p:spPr>
          <a:xfrm>
            <a:off x="1092200" y="2377440"/>
            <a:ext cx="10412413" cy="3982085"/>
          </a:xfrm>
        </p:spPr>
        <p:txBody>
          <a:bodyPr>
            <a:normAutofit fontScale="92500" lnSpcReduction="10000"/>
          </a:bodyPr>
          <a:lstStyle/>
          <a:p>
            <a:pPr algn="ctr" eaLnBrk="1" hangingPunct="1">
              <a:lnSpc>
                <a:spcPct val="80000"/>
              </a:lnSpc>
              <a:buNone/>
            </a:pPr>
            <a:endParaRPr lang="en-US" sz="2000" dirty="0" smtClean="0">
              <a:latin typeface="Times New Roman" pitchFamily="18" charset="0"/>
              <a:cs typeface="Times New Roman" pitchFamily="18" charset="0"/>
            </a:endParaRPr>
          </a:p>
          <a:p>
            <a:pPr algn="ctr" eaLnBrk="1" hangingPunct="1">
              <a:lnSpc>
                <a:spcPct val="80000"/>
              </a:lnSpc>
              <a:buNone/>
            </a:pPr>
            <a:r>
              <a:rPr lang="en-US" sz="6700" dirty="0" err="1" smtClean="0">
                <a:latin typeface="Times New Roman" pitchFamily="18" charset="0"/>
                <a:cs typeface="Times New Roman" pitchFamily="18" charset="0"/>
              </a:rPr>
              <a:t>Reja</a:t>
            </a:r>
            <a:r>
              <a:rPr lang="en-US" sz="6700" dirty="0" smtClean="0">
                <a:latin typeface="Times New Roman" pitchFamily="18" charset="0"/>
                <a:cs typeface="Times New Roman" pitchFamily="18" charset="0"/>
              </a:rPr>
              <a:t>:</a:t>
            </a:r>
          </a:p>
          <a:p>
            <a:r>
              <a:rPr lang="uz-Cyrl-UZ" i="1" dirty="0" smtClean="0"/>
              <a:t>Ideal </a:t>
            </a:r>
            <a:r>
              <a:rPr lang="uz-Cyrl-UZ" i="1" dirty="0" smtClean="0"/>
              <a:t>gaz xolatini adiabatik  jarayonda o’zgarishining tenglamasi va    bajargan ishi.</a:t>
            </a:r>
            <a:endParaRPr lang="ru-RU" dirty="0" smtClean="0"/>
          </a:p>
          <a:p>
            <a:r>
              <a:rPr lang="uz-Cyrl-UZ" i="1" dirty="0" smtClean="0"/>
              <a:t>Ideal </a:t>
            </a:r>
            <a:r>
              <a:rPr lang="uz-Cyrl-UZ" i="1" dirty="0" smtClean="0"/>
              <a:t>gaz xolati adiabatik  jarayonda  </a:t>
            </a:r>
            <a:r>
              <a:rPr lang="en-US" i="1" dirty="0" smtClean="0"/>
              <a:t>o`</a:t>
            </a:r>
            <a:r>
              <a:rPr lang="uz-Cyrl-UZ" i="1" dirty="0" smtClean="0"/>
              <a:t>zgarishini  p-v  va T-s diagrammalarda ifodalanishi.</a:t>
            </a:r>
            <a:endParaRPr lang="ru-RU" dirty="0" smtClean="0"/>
          </a:p>
          <a:p>
            <a:r>
              <a:rPr lang="en-US" i="1" dirty="0" smtClean="0"/>
              <a:t>Real</a:t>
            </a:r>
            <a:r>
              <a:rPr lang="uz-Cyrl-UZ" i="1" dirty="0" smtClean="0"/>
              <a:t> </a:t>
            </a:r>
            <a:r>
              <a:rPr lang="uz-Cyrl-UZ" i="1" dirty="0" smtClean="0"/>
              <a:t>gaz xolatini adiabatik  jarayonda  </a:t>
            </a:r>
            <a:r>
              <a:rPr lang="en-US" i="1" dirty="0" smtClean="0"/>
              <a:t>o’</a:t>
            </a:r>
            <a:r>
              <a:rPr lang="uz-Cyrl-UZ" i="1" dirty="0" smtClean="0"/>
              <a:t>zgarishining tenglamasi</a:t>
            </a:r>
            <a:endParaRPr lang="ru-RU" dirty="0" smtClean="0"/>
          </a:p>
          <a:p>
            <a:pPr lvl="0">
              <a:buNone/>
            </a:pPr>
            <a:endParaRPr lang="ru-RU" sz="3200" dirty="0" smtClean="0"/>
          </a:p>
          <a:p>
            <a:pPr lvl="0">
              <a:buNone/>
            </a:pPr>
            <a:endParaRPr lang="en-US" sz="53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nvGraphicFramePr>
        <p:xfrm>
          <a:off x="725714" y="362858"/>
          <a:ext cx="10972800" cy="61540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 name="Схема 25"/>
          <p:cNvGraphicFramePr/>
          <p:nvPr/>
        </p:nvGraphicFramePr>
        <p:xfrm>
          <a:off x="1950719" y="491421"/>
          <a:ext cx="8079545" cy="12003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9812" name="Rectangle 4"/>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19811" name="Picture 3"/>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4628271" y="1786597"/>
            <a:ext cx="2511924" cy="436098"/>
          </a:xfrm>
          <a:prstGeom prst="rect">
            <a:avLst/>
          </a:prstGeom>
          <a:noFill/>
        </p:spPr>
      </p:pic>
      <p:graphicFrame>
        <p:nvGraphicFramePr>
          <p:cNvPr id="27" name="Схема 26"/>
          <p:cNvGraphicFramePr/>
          <p:nvPr/>
        </p:nvGraphicFramePr>
        <p:xfrm>
          <a:off x="2630657" y="2349304"/>
          <a:ext cx="6836900" cy="58477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19813" name="Picture 5"/>
          <p:cNvPicPr>
            <a:picLocks noChangeAspect="1" noChangeArrowheads="1"/>
          </p:cNvPicPr>
          <p:nvPr/>
        </p:nvPicPr>
        <p:blipFill>
          <a:blip r:embed="rId12">
            <a:clrChange>
              <a:clrFrom>
                <a:srgbClr val="FFFFFF"/>
              </a:clrFrom>
              <a:clrTo>
                <a:srgbClr val="FFFFFF">
                  <a:alpha val="0"/>
                </a:srgbClr>
              </a:clrTo>
            </a:clrChange>
          </a:blip>
          <a:srcRect/>
          <a:stretch>
            <a:fillRect/>
          </a:stretch>
        </p:blipFill>
        <p:spPr bwMode="auto">
          <a:xfrm>
            <a:off x="4656405" y="3080824"/>
            <a:ext cx="3191736" cy="540140"/>
          </a:xfrm>
          <a:prstGeom prst="rect">
            <a:avLst/>
          </a:prstGeom>
          <a:noFill/>
        </p:spPr>
      </p:pic>
      <p:sp>
        <p:nvSpPr>
          <p:cNvPr id="119815" name="Rectangle 7"/>
          <p:cNvSpPr>
            <a:spLocks noChangeArrowheads="1"/>
          </p:cNvSpPr>
          <p:nvPr/>
        </p:nvSpPr>
        <p:spPr bwMode="auto">
          <a:xfrm>
            <a:off x="0" y="66675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29" name="Схема 28"/>
          <p:cNvGraphicFramePr/>
          <p:nvPr/>
        </p:nvGraphicFramePr>
        <p:xfrm>
          <a:off x="872197" y="3654474"/>
          <a:ext cx="10860258" cy="56583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19818" name="Object 10"/>
          <p:cNvGraphicFramePr>
            <a:graphicFrameLocks noChangeAspect="1"/>
          </p:cNvGraphicFramePr>
          <p:nvPr/>
        </p:nvGraphicFramePr>
        <p:xfrm>
          <a:off x="4290645" y="4206241"/>
          <a:ext cx="1841863" cy="548640"/>
        </p:xfrm>
        <a:graphic>
          <a:graphicData uri="http://schemas.openxmlformats.org/presentationml/2006/ole">
            <p:oleObj spid="_x0000_s119818" name="Формула" r:id="rId17" imgW="895238" imgH="266667" progId="Equation.3">
              <p:embed/>
            </p:oleObj>
          </a:graphicData>
        </a:graphic>
      </p:graphicFrame>
      <p:pic>
        <p:nvPicPr>
          <p:cNvPr id="119817" name="Picture 9"/>
          <p:cNvPicPr>
            <a:picLocks noChangeAspect="1" noChangeArrowheads="1"/>
          </p:cNvPicPr>
          <p:nvPr/>
        </p:nvPicPr>
        <p:blipFill>
          <a:blip r:embed="rId18"/>
          <a:srcRect/>
          <a:stretch>
            <a:fillRect/>
          </a:stretch>
        </p:blipFill>
        <p:spPr bwMode="auto">
          <a:xfrm>
            <a:off x="6738424" y="4346917"/>
            <a:ext cx="2008868" cy="478302"/>
          </a:xfrm>
          <a:prstGeom prst="rect">
            <a:avLst/>
          </a:prstGeom>
          <a:noFill/>
        </p:spPr>
      </p:pic>
      <p:graphicFrame>
        <p:nvGraphicFramePr>
          <p:cNvPr id="119816" name="Object 8"/>
          <p:cNvGraphicFramePr>
            <a:graphicFrameLocks noChangeAspect="1"/>
          </p:cNvGraphicFramePr>
          <p:nvPr/>
        </p:nvGraphicFramePr>
        <p:xfrm>
          <a:off x="0" y="962025"/>
          <a:ext cx="114300" cy="209550"/>
        </p:xfrm>
        <a:graphic>
          <a:graphicData uri="http://schemas.openxmlformats.org/presentationml/2006/ole">
            <p:oleObj spid="_x0000_s119816" name="Формула" r:id="rId19" imgW="114151" imgH="215619" progId="Equation.3">
              <p:embed/>
            </p:oleObj>
          </a:graphicData>
        </a:graphic>
      </p:graphicFrame>
      <p:sp>
        <p:nvSpPr>
          <p:cNvPr id="119819" name="Rectangle 1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19820" name="Rectangle 12"/>
          <p:cNvSpPr>
            <a:spLocks noChangeArrowheads="1"/>
          </p:cNvSpPr>
          <p:nvPr/>
        </p:nvSpPr>
        <p:spPr bwMode="auto">
          <a:xfrm>
            <a:off x="0" y="7239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ru-RU" sz="11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119821" name="Rectangle 13"/>
          <p:cNvSpPr>
            <a:spLocks noChangeArrowheads="1"/>
          </p:cNvSpPr>
          <p:nvPr/>
        </p:nvSpPr>
        <p:spPr bwMode="auto">
          <a:xfrm>
            <a:off x="0" y="96202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119822" name="Rectangle 14"/>
          <p:cNvSpPr>
            <a:spLocks noChangeArrowheads="1"/>
          </p:cNvSpPr>
          <p:nvPr/>
        </p:nvSpPr>
        <p:spPr bwMode="auto">
          <a:xfrm>
            <a:off x="0" y="117157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19824" name="Object 16"/>
          <p:cNvGraphicFramePr>
            <a:graphicFrameLocks noChangeAspect="1"/>
          </p:cNvGraphicFramePr>
          <p:nvPr/>
        </p:nvGraphicFramePr>
        <p:xfrm>
          <a:off x="3840481" y="5704449"/>
          <a:ext cx="1909516" cy="808892"/>
        </p:xfrm>
        <a:graphic>
          <a:graphicData uri="http://schemas.openxmlformats.org/presentationml/2006/ole">
            <p:oleObj spid="_x0000_s119824" name="Формула" r:id="rId20" imgW="1002865" imgH="431613" progId="Equation.3">
              <p:embed/>
            </p:oleObj>
          </a:graphicData>
        </a:graphic>
      </p:graphicFrame>
      <p:graphicFrame>
        <p:nvGraphicFramePr>
          <p:cNvPr id="119823" name="Object 15"/>
          <p:cNvGraphicFramePr>
            <a:graphicFrameLocks noChangeAspect="1"/>
          </p:cNvGraphicFramePr>
          <p:nvPr/>
        </p:nvGraphicFramePr>
        <p:xfrm>
          <a:off x="7258928" y="5694632"/>
          <a:ext cx="1485443" cy="762440"/>
        </p:xfrm>
        <a:graphic>
          <a:graphicData uri="http://schemas.openxmlformats.org/presentationml/2006/ole">
            <p:oleObj spid="_x0000_s119823" name="Формула" r:id="rId21" imgW="812447" imgH="418918" progId="Equation.3">
              <p:embed/>
            </p:oleObj>
          </a:graphicData>
        </a:graphic>
      </p:graphicFrame>
      <p:graphicFrame>
        <p:nvGraphicFramePr>
          <p:cNvPr id="28" name="Схема 27"/>
          <p:cNvGraphicFramePr/>
          <p:nvPr/>
        </p:nvGraphicFramePr>
        <p:xfrm>
          <a:off x="2475914" y="4994030"/>
          <a:ext cx="7357403" cy="523220"/>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
        <p:nvSpPr>
          <p:cNvPr id="119827" name="Rectangle 19"/>
          <p:cNvSpPr>
            <a:spLocks noChangeArrowheads="1"/>
          </p:cNvSpPr>
          <p:nvPr/>
        </p:nvSpPr>
        <p:spPr bwMode="auto">
          <a:xfrm>
            <a:off x="0" y="159067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Горизонтальный свиток 1"/>
          <p:cNvSpPr/>
          <p:nvPr/>
        </p:nvSpPr>
        <p:spPr>
          <a:xfrm>
            <a:off x="0" y="0"/>
            <a:ext cx="12192000" cy="6858000"/>
          </a:xfrm>
          <a:prstGeom prst="horizontalScroll">
            <a:avLst/>
          </a:prstGeom>
          <a:solidFill>
            <a:srgbClr val="FF000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30050" name="Picture 2"/>
          <p:cNvPicPr>
            <a:picLocks noChangeAspect="1" noChangeArrowheads="1"/>
          </p:cNvPicPr>
          <p:nvPr/>
        </p:nvPicPr>
        <p:blipFill>
          <a:blip r:embed="rId2"/>
          <a:srcRect l="28328" t="26923" r="27127" b="14808"/>
          <a:stretch>
            <a:fillRect/>
          </a:stretch>
        </p:blipFill>
        <p:spPr bwMode="auto">
          <a:xfrm>
            <a:off x="886265" y="309489"/>
            <a:ext cx="10452295" cy="6280645"/>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nvGraphicFramePr>
        <p:xfrm>
          <a:off x="577615" y="235634"/>
          <a:ext cx="10351642" cy="1410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3427" name="Rectangle 3"/>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Схема 9"/>
          <p:cNvGraphicFramePr/>
          <p:nvPr/>
        </p:nvGraphicFramePr>
        <p:xfrm>
          <a:off x="628197" y="1856935"/>
          <a:ext cx="8783089" cy="147710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3" name="Схема 12"/>
          <p:cNvGraphicFramePr/>
          <p:nvPr/>
        </p:nvGraphicFramePr>
        <p:xfrm>
          <a:off x="834349" y="3581959"/>
          <a:ext cx="6655021" cy="1510546"/>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103431" name="Rectangle 7"/>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Схема 15"/>
          <p:cNvGraphicFramePr/>
          <p:nvPr/>
        </p:nvGraphicFramePr>
        <p:xfrm>
          <a:off x="1012873" y="5106572"/>
          <a:ext cx="6128156" cy="1751428"/>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graphicFrame>
        <p:nvGraphicFramePr>
          <p:cNvPr id="103432" name="Object 8"/>
          <p:cNvGraphicFramePr>
            <a:graphicFrameLocks noChangeAspect="1"/>
          </p:cNvGraphicFramePr>
          <p:nvPr/>
        </p:nvGraphicFramePr>
        <p:xfrm>
          <a:off x="9144000" y="232117"/>
          <a:ext cx="2448059" cy="541606"/>
        </p:xfrm>
        <a:graphic>
          <a:graphicData uri="http://schemas.openxmlformats.org/presentationml/2006/ole">
            <p:oleObj spid="_x0000_s103432" name="Формула" r:id="rId19" imgW="1066800" imgH="228600" progId="Equation.3">
              <p:embed/>
            </p:oleObj>
          </a:graphicData>
        </a:graphic>
      </p:graphicFrame>
      <p:graphicFrame>
        <p:nvGraphicFramePr>
          <p:cNvPr id="2" name="Object 7"/>
          <p:cNvGraphicFramePr>
            <a:graphicFrameLocks noChangeAspect="1"/>
          </p:cNvGraphicFramePr>
          <p:nvPr/>
        </p:nvGraphicFramePr>
        <p:xfrm>
          <a:off x="9298745" y="920407"/>
          <a:ext cx="2082019" cy="610517"/>
        </p:xfrm>
        <a:graphic>
          <a:graphicData uri="http://schemas.openxmlformats.org/presentationml/2006/ole">
            <p:oleObj spid="_x0000_s103431" name="Формула" r:id="rId20" imgW="1193800" imgH="342900" progId="Equation.3">
              <p:embed/>
            </p:oleObj>
          </a:graphicData>
        </a:graphic>
      </p:graphicFrame>
      <p:sp>
        <p:nvSpPr>
          <p:cNvPr id="103433" name="Rectangle 9"/>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03434" name="Rectangle 10"/>
          <p:cNvSpPr>
            <a:spLocks noChangeArrowheads="1"/>
          </p:cNvSpPr>
          <p:nvPr/>
        </p:nvSpPr>
        <p:spPr bwMode="auto">
          <a:xfrm>
            <a:off x="0" y="69532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435" name="Rectangle 11"/>
          <p:cNvSpPr>
            <a:spLocks noChangeArrowheads="1"/>
          </p:cNvSpPr>
          <p:nvPr/>
        </p:nvSpPr>
        <p:spPr bwMode="auto">
          <a:xfrm>
            <a:off x="0" y="10668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03437" name="Rectangle 13"/>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03436" name="Picture 12"/>
          <p:cNvPicPr>
            <a:picLocks noChangeAspect="1" noChangeArrowheads="1"/>
          </p:cNvPicPr>
          <p:nvPr/>
        </p:nvPicPr>
        <p:blipFill>
          <a:blip r:embed="rId21">
            <a:clrChange>
              <a:clrFrom>
                <a:srgbClr val="FFFFFF"/>
              </a:clrFrom>
              <a:clrTo>
                <a:srgbClr val="FFFFFF">
                  <a:alpha val="0"/>
                </a:srgbClr>
              </a:clrTo>
            </a:clrChange>
          </a:blip>
          <a:srcRect/>
          <a:stretch>
            <a:fillRect/>
          </a:stretch>
        </p:blipFill>
        <p:spPr bwMode="auto">
          <a:xfrm>
            <a:off x="8918917" y="2236763"/>
            <a:ext cx="2523744" cy="548640"/>
          </a:xfrm>
          <a:prstGeom prst="rect">
            <a:avLst/>
          </a:prstGeom>
          <a:noFill/>
        </p:spPr>
      </p:pic>
      <p:sp>
        <p:nvSpPr>
          <p:cNvPr id="103439" name="Rectangle 15"/>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03438" name="Picture 14"/>
          <p:cNvPicPr>
            <a:picLocks noChangeAspect="1" noChangeArrowheads="1"/>
          </p:cNvPicPr>
          <p:nvPr/>
        </p:nvPicPr>
        <p:blipFill>
          <a:blip r:embed="rId22">
            <a:clrChange>
              <a:clrFrom>
                <a:srgbClr val="FFFFFF"/>
              </a:clrFrom>
              <a:clrTo>
                <a:srgbClr val="FFFFFF">
                  <a:alpha val="0"/>
                </a:srgbClr>
              </a:clrTo>
            </a:clrChange>
          </a:blip>
          <a:srcRect/>
          <a:stretch>
            <a:fillRect/>
          </a:stretch>
        </p:blipFill>
        <p:spPr bwMode="auto">
          <a:xfrm>
            <a:off x="7300684" y="3606800"/>
            <a:ext cx="4492269" cy="1037771"/>
          </a:xfrm>
          <a:prstGeom prst="rect">
            <a:avLst/>
          </a:prstGeom>
          <a:noFill/>
        </p:spPr>
      </p:pic>
      <p:sp>
        <p:nvSpPr>
          <p:cNvPr id="103440" name="Rectangle 16"/>
          <p:cNvSpPr>
            <a:spLocks noChangeArrowheads="1"/>
          </p:cNvSpPr>
          <p:nvPr/>
        </p:nvSpPr>
        <p:spPr bwMode="auto">
          <a:xfrm>
            <a:off x="0" y="1152525"/>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03442" name="Rectangle 18"/>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03441" name="Picture 17"/>
          <p:cNvPicPr>
            <a:picLocks noChangeAspect="1" noChangeArrowheads="1"/>
          </p:cNvPicPr>
          <p:nvPr/>
        </p:nvPicPr>
        <p:blipFill>
          <a:blip r:embed="rId23">
            <a:clrChange>
              <a:clrFrom>
                <a:srgbClr val="FFFFFF"/>
              </a:clrFrom>
              <a:clrTo>
                <a:srgbClr val="FFFFFF">
                  <a:alpha val="0"/>
                </a:srgbClr>
              </a:clrTo>
            </a:clrChange>
          </a:blip>
          <a:srcRect/>
          <a:stretch>
            <a:fillRect/>
          </a:stretch>
        </p:blipFill>
        <p:spPr bwMode="auto">
          <a:xfrm>
            <a:off x="7216726" y="5704450"/>
            <a:ext cx="4364182" cy="457200"/>
          </a:xfrm>
          <a:prstGeom prst="rect">
            <a:avLst/>
          </a:prstGeom>
          <a:noFill/>
        </p:spPr>
      </p:pic>
      <p:sp>
        <p:nvSpPr>
          <p:cNvPr id="103443" name="Rectangle 19"/>
          <p:cNvSpPr>
            <a:spLocks noChangeArrowheads="1"/>
          </p:cNvSpPr>
          <p:nvPr/>
        </p:nvSpPr>
        <p:spPr bwMode="auto">
          <a:xfrm>
            <a:off x="0" y="66675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6-конечная звезда 4"/>
          <p:cNvSpPr/>
          <p:nvPr/>
        </p:nvSpPr>
        <p:spPr>
          <a:xfrm>
            <a:off x="0" y="0"/>
            <a:ext cx="12191999" cy="6858000"/>
          </a:xfrm>
          <a:prstGeom prst="star16">
            <a:avLst/>
          </a:prstGeom>
          <a:solidFill>
            <a:srgbClr val="7030A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Picture 3"/>
          <p:cNvPicPr>
            <a:picLocks noChangeAspect="1" noChangeArrowheads="1"/>
          </p:cNvPicPr>
          <p:nvPr/>
        </p:nvPicPr>
        <p:blipFill>
          <a:blip r:embed="rId2"/>
          <a:srcRect l="28436" t="44423" r="26802" b="24038"/>
          <a:stretch>
            <a:fillRect/>
          </a:stretch>
        </p:blipFill>
        <p:spPr bwMode="auto">
          <a:xfrm>
            <a:off x="942536" y="787790"/>
            <a:ext cx="10547171" cy="5444197"/>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2363372" y="801858"/>
          <a:ext cx="7976381" cy="9848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1379" name="Rectangle 3"/>
          <p:cNvSpPr>
            <a:spLocks noChangeArrowheads="1"/>
          </p:cNvSpPr>
          <p:nvPr/>
        </p:nvSpPr>
        <p:spPr bwMode="auto">
          <a:xfrm>
            <a:off x="468313" y="9906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8" name="Схема 7"/>
          <p:cNvGraphicFramePr/>
          <p:nvPr/>
        </p:nvGraphicFramePr>
        <p:xfrm>
          <a:off x="1730326" y="2180492"/>
          <a:ext cx="9087729" cy="392488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Овал 6"/>
          <p:cNvSpPr/>
          <p:nvPr/>
        </p:nvSpPr>
        <p:spPr>
          <a:xfrm>
            <a:off x="1" y="0"/>
            <a:ext cx="12192000" cy="6858000"/>
          </a:xfrm>
          <a:prstGeom prst="ellipse">
            <a:avLst/>
          </a:prstGeom>
          <a:solidFill>
            <a:srgbClr val="92D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8" name="Picture 4"/>
          <p:cNvPicPr>
            <a:picLocks noChangeAspect="1" noChangeArrowheads="1"/>
          </p:cNvPicPr>
          <p:nvPr/>
        </p:nvPicPr>
        <p:blipFill>
          <a:blip r:embed="rId2"/>
          <a:srcRect l="36653" t="36154" r="34479" b="33077"/>
          <a:stretch>
            <a:fillRect/>
          </a:stretch>
        </p:blipFill>
        <p:spPr bwMode="auto">
          <a:xfrm>
            <a:off x="1378634" y="689317"/>
            <a:ext cx="9594165" cy="5585822"/>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несколько документов 1"/>
          <p:cNvSpPr/>
          <p:nvPr/>
        </p:nvSpPr>
        <p:spPr>
          <a:xfrm>
            <a:off x="0" y="1"/>
            <a:ext cx="12191999" cy="6858000"/>
          </a:xfrm>
          <a:prstGeom prst="flowChartMultidocument">
            <a:avLst/>
          </a:prstGeom>
          <a:solidFill>
            <a:srgbClr val="7030A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31074" name="Picture 2"/>
          <p:cNvPicPr>
            <a:picLocks noChangeAspect="1" noChangeArrowheads="1"/>
          </p:cNvPicPr>
          <p:nvPr/>
        </p:nvPicPr>
        <p:blipFill>
          <a:blip r:embed="rId2"/>
          <a:srcRect l="28544" t="27500" r="26802" b="21346"/>
          <a:stretch>
            <a:fillRect/>
          </a:stretch>
        </p:blipFill>
        <p:spPr bwMode="auto">
          <a:xfrm>
            <a:off x="1730328" y="590843"/>
            <a:ext cx="9495692" cy="611587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nvGraphicFramePr>
        <p:xfrm>
          <a:off x="711200" y="464457"/>
          <a:ext cx="10653486" cy="33237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2102" name="Picture 6"/>
          <p:cNvPicPr>
            <a:picLocks noChangeAspect="1" noChangeArrowheads="1"/>
          </p:cNvPicPr>
          <p:nvPr/>
        </p:nvPicPr>
        <p:blipFill>
          <a:blip r:embed="rId6"/>
          <a:srcRect l="40545" t="46538" r="38912" b="40385"/>
          <a:stretch>
            <a:fillRect/>
          </a:stretch>
        </p:blipFill>
        <p:spPr bwMode="auto">
          <a:xfrm>
            <a:off x="3488787" y="4023360"/>
            <a:ext cx="6760764" cy="2419642"/>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548640" y="211015"/>
          <a:ext cx="10733649" cy="1645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descr="G:\_\ФерПИ 2018\20181105_134157.jpg"/>
          <p:cNvPicPr/>
          <p:nvPr/>
        </p:nvPicPr>
        <p:blipFill>
          <a:blip r:embed="rId6" cstate="print">
            <a:lum bright="30000" contrast="20000"/>
          </a:blip>
          <a:srcRect l="11612" t="26523" r="38150" b="23070"/>
          <a:stretch>
            <a:fillRect/>
          </a:stretch>
        </p:blipFill>
        <p:spPr bwMode="auto">
          <a:xfrm>
            <a:off x="2147759" y="2278967"/>
            <a:ext cx="4857952" cy="2491838"/>
          </a:xfrm>
          <a:prstGeom prst="rect">
            <a:avLst/>
          </a:prstGeom>
          <a:noFill/>
          <a:ln w="9525">
            <a:noFill/>
            <a:miter lim="800000"/>
            <a:headEnd/>
            <a:tailEnd/>
          </a:ln>
        </p:spPr>
      </p:pic>
      <p:pic>
        <p:nvPicPr>
          <p:cNvPr id="5" name="Рисунок 4" descr="G:\_\ФерПИ 2018\20181105_134157.jpg"/>
          <p:cNvPicPr/>
          <p:nvPr/>
        </p:nvPicPr>
        <p:blipFill>
          <a:blip r:embed="rId7" cstate="print">
            <a:lum bright="30000" contrast="20000"/>
          </a:blip>
          <a:srcRect l="63356" t="24818" r="15551" b="24574"/>
          <a:stretch>
            <a:fillRect/>
          </a:stretch>
        </p:blipFill>
        <p:spPr bwMode="auto">
          <a:xfrm>
            <a:off x="6986472" y="2293034"/>
            <a:ext cx="2199731" cy="2475914"/>
          </a:xfrm>
          <a:prstGeom prst="rect">
            <a:avLst/>
          </a:prstGeom>
          <a:noFill/>
          <a:ln w="9525">
            <a:noFill/>
            <a:miter lim="800000"/>
            <a:headEnd/>
            <a:tailEnd/>
          </a:ln>
        </p:spPr>
      </p:pic>
      <p:sp>
        <p:nvSpPr>
          <p:cNvPr id="6" name="Прямоугольник 5"/>
          <p:cNvSpPr/>
          <p:nvPr/>
        </p:nvSpPr>
        <p:spPr>
          <a:xfrm>
            <a:off x="1570892" y="5384801"/>
            <a:ext cx="9219028" cy="830997"/>
          </a:xfrm>
          <a:prstGeom prst="rect">
            <a:avLst/>
          </a:prstGeom>
        </p:spPr>
        <p:txBody>
          <a:bodyPr wrap="square">
            <a:spAutoFit/>
          </a:bodyPr>
          <a:lstStyle/>
          <a:p>
            <a:r>
              <a:rPr lang="en-US" sz="2400" dirty="0" err="1" smtClean="0"/>
              <a:t>Suv</a:t>
            </a:r>
            <a:r>
              <a:rPr lang="en-US" sz="2400" dirty="0" smtClean="0"/>
              <a:t> </a:t>
            </a:r>
            <a:r>
              <a:rPr lang="en-US" sz="2400" dirty="0" err="1" smtClean="0"/>
              <a:t>bug’ning</a:t>
            </a:r>
            <a:r>
              <a:rPr lang="en-US" sz="2400" dirty="0" smtClean="0"/>
              <a:t> </a:t>
            </a:r>
            <a:r>
              <a:rPr lang="en-US" sz="2400" dirty="0" err="1" smtClean="0"/>
              <a:t>adibatik</a:t>
            </a:r>
            <a:r>
              <a:rPr lang="en-US" sz="2400" dirty="0" smtClean="0"/>
              <a:t> </a:t>
            </a:r>
            <a:r>
              <a:rPr lang="en-US" sz="2400" dirty="0" err="1" smtClean="0"/>
              <a:t>jarayondagi</a:t>
            </a:r>
            <a:r>
              <a:rPr lang="en-US" sz="2400" dirty="0" smtClean="0"/>
              <a:t> PV (a), TS (b) </a:t>
            </a:r>
            <a:r>
              <a:rPr lang="en-US" sz="2400" dirty="0" err="1" smtClean="0"/>
              <a:t>va</a:t>
            </a:r>
            <a:r>
              <a:rPr lang="en-US" sz="2400" dirty="0" smtClean="0"/>
              <a:t> </a:t>
            </a:r>
            <a:r>
              <a:rPr lang="en-US" sz="2400" dirty="0" err="1" smtClean="0"/>
              <a:t>iS</a:t>
            </a:r>
            <a:r>
              <a:rPr lang="en-US" sz="2400" dirty="0" smtClean="0"/>
              <a:t> (v) </a:t>
            </a:r>
            <a:r>
              <a:rPr lang="en-US" sz="2400" dirty="0" err="1" smtClean="0"/>
              <a:t>diagrammalari</a:t>
            </a:r>
            <a:endParaRPr lang="ru-RU"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775252"/>
            <a:ext cx="10575235" cy="5446643"/>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hardEdge"/>
            </a:sp3d>
          </a:bodyPr>
          <a:lstStyle/>
          <a:p>
            <a:pPr algn="ctr" fontAlgn="auto">
              <a:spcBef>
                <a:spcPts val="0"/>
              </a:spcBef>
              <a:spcAft>
                <a:spcPts val="0"/>
              </a:spcAft>
              <a:defRPr/>
            </a:pP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E’TIBORINGIZ UCHUN RAXMAT!  </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fontAlgn="auto">
              <a:spcBef>
                <a:spcPts val="0"/>
              </a:spcBef>
              <a:spcAft>
                <a:spcPts val="0"/>
              </a:spcAft>
              <a:defRPr/>
            </a:pP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686</TotalTime>
  <Words>423</Words>
  <Application>Microsoft Office PowerPoint</Application>
  <PresentationFormat>Произвольный</PresentationFormat>
  <Paragraphs>27</Paragraphs>
  <Slides>12</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12</vt:i4>
      </vt:variant>
    </vt:vector>
  </HeadingPairs>
  <TitlesOfParts>
    <vt:vector size="14" baseType="lpstr">
      <vt:lpstr>Трек</vt:lpstr>
      <vt:lpstr>Microsoft Equation 3.0</vt:lpstr>
      <vt:lpstr>Ma’ruza №8  ADIABATIK JARAYONLAR</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 </dc:title>
  <dc:creator>Admin</dc:creator>
  <cp:lastModifiedBy>Asus</cp:lastModifiedBy>
  <cp:revision>91</cp:revision>
  <dcterms:created xsi:type="dcterms:W3CDTF">2016-11-02T09:43:45Z</dcterms:created>
  <dcterms:modified xsi:type="dcterms:W3CDTF">2018-11-05T12:34:14Z</dcterms:modified>
</cp:coreProperties>
</file>