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67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2" r:id="rId24"/>
    <p:sldId id="257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426" autoAdjust="0"/>
    <p:restoredTop sz="94660"/>
  </p:normalViewPr>
  <p:slideViewPr>
    <p:cSldViewPr snapToGrid="0">
      <p:cViewPr varScale="1">
        <p:scale>
          <a:sx n="74" d="100"/>
          <a:sy n="74" d="100"/>
        </p:scale>
        <p:origin x="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617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177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657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421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837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057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48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913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833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540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5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A9711-013E-4CE9-A5A2-9286669AAEB1}" type="datetimeFigureOut">
              <a:rPr lang="ru-RU" smtClean="0"/>
              <a:t>13.04.2021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6C7D2-9DBC-4683-AE4C-B54201FFF4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339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hyperlink" Target="https://mymedic.uz/kasalliklar/yurak-tomir/taxikardiy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46160" y="341171"/>
            <a:ext cx="8658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8-MAVZU: DAVOLOVCHI XUSUSIYATGA EGA TIBBIY APPARATURALAR</a:t>
            </a:r>
            <a:endParaRPr lang="ru-RU" sz="3600" dirty="0"/>
          </a:p>
        </p:txBody>
      </p:sp>
      <p:pic>
        <p:nvPicPr>
          <p:cNvPr id="1026" name="Picture 2" descr="Capacitors for Medical Applications: Component Selection Considerations –  Passive Components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974" y="1541500"/>
            <a:ext cx="7426325" cy="417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02277" y="5718808"/>
            <a:ext cx="266771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https://images.app.goo.gl/zyGumXTJ1bs5rTaV8</a:t>
            </a:r>
          </a:p>
        </p:txBody>
      </p:sp>
    </p:spTree>
    <p:extLst>
      <p:ext uri="{BB962C8B-B14F-4D97-AF65-F5344CB8AC3E}">
        <p14:creationId xmlns:p14="http://schemas.microsoft.com/office/powerpoint/2010/main" val="1493009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80571" y="1103086"/>
            <a:ext cx="6008915" cy="473165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Gemodializ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((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haemodialysis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grekcha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haemo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dialysis —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ayirmoq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ma’nolarini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ultrafiltratsiya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molekulali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usulidir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2050" name="Picture 2" descr="Гемодиализ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643" y="1297497"/>
            <a:ext cx="4514502" cy="434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11351" y="5640331"/>
            <a:ext cx="279114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https://images.app.goo.gl/mqz1YB7A33NYp7wU7</a:t>
            </a:r>
          </a:p>
        </p:txBody>
      </p:sp>
    </p:spTree>
    <p:extLst>
      <p:ext uri="{BB962C8B-B14F-4D97-AF65-F5344CB8AC3E}">
        <p14:creationId xmlns:p14="http://schemas.microsoft.com/office/powerpoint/2010/main" val="3496684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69703" y="167427"/>
            <a:ext cx="11037194" cy="656178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Gemodializni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qo‘llashga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ko‘rsatmalar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koptokcha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filtratsiyasining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— 15 ml/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minggacha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mochevina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mmol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/l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kreatinin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700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mkmol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/1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giperkaliemiyaning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metabolik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atsidoz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ho‘l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endotoksemiya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jigar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distrofiyasining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massiv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sitolizda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giperkalsiemiya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gipermagniemiyada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234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>
            <a:off x="489397" y="528034"/>
            <a:ext cx="5692462" cy="5396248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gemodializni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konservativ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Terminal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gemostaz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boshqarilishining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butunlay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uremik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intoksikatsiyaning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simptomlari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dispeptik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anemiya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olinayotgan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anqib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qontalashlar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quruqlashishi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sarg‘ayishi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6606862" y="528034"/>
            <a:ext cx="4997003" cy="5228823"/>
          </a:xfrm>
          <a:prstGeom prst="wedge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Mutlaq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diabeti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095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21216" y="1197735"/>
            <a:ext cx="5383369" cy="432730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membrana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Buyrak gemodializining turlari. Gemodializ nima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316" y="1540367"/>
            <a:ext cx="4616764" cy="398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94899" y="5525037"/>
            <a:ext cx="269496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https://images.app.goo.gl/L5mPetSLyVBy2voHA</a:t>
            </a:r>
          </a:p>
        </p:txBody>
      </p:sp>
    </p:spTree>
    <p:extLst>
      <p:ext uri="{BB962C8B-B14F-4D97-AF65-F5344CB8AC3E}">
        <p14:creationId xmlns:p14="http://schemas.microsoft.com/office/powerpoint/2010/main" val="1436611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236372" y="643944"/>
            <a:ext cx="10058400" cy="558943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Gemodiafiltrlar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 ml/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 mm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simob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ustunini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o’tkazuvchanlikka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gemodiafiltrlar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faqatgina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floumetrik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volyumetrik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Dializlovchi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plazma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ultrafiltratiga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ishqor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uremik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korreksiyalash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Bufer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dializlovchi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atsetat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gidrokarbonat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gemodializlovchi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bufer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laktat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75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82579" y="1081825"/>
            <a:ext cx="5546771" cy="440457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dializlovchi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dializatoming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perfuziyasi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eritmalar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geparinizatsiyalash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ultrafiltratsiya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muolaja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yo‘nalishini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monitoringda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Dializlovchi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kontsentrat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induvidual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Keyinchalik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38—39°C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haroratgacha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isiydi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havodan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dializatorda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Sun'iy buyrak&quot;: dializ va protseduradan keyingi hayotning xususiyatlari.  Buyrak dializ usuli: mumkin bo'lgan asoratlar Qanday qilib dializda uzoq  umr ko'rish mumk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644" y="1377099"/>
            <a:ext cx="4971068" cy="372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651146" y="4982289"/>
            <a:ext cx="266932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https://images.app.goo.gl/XfeWsfRyCpZDkgYo6</a:t>
            </a:r>
          </a:p>
        </p:txBody>
      </p:sp>
    </p:spTree>
    <p:extLst>
      <p:ext uri="{BB962C8B-B14F-4D97-AF65-F5344CB8AC3E}">
        <p14:creationId xmlns:p14="http://schemas.microsoft.com/office/powerpoint/2010/main" val="225077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8186" y="1153620"/>
            <a:ext cx="5422006" cy="435305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Sun’iy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sterillanadi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kontsentratli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kanistr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trubasimon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magistrallar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qo’shiladi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izotonik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xlorva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geparin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to’ldiriladi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ivishining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geparin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Sun'iy buyrak&quot;: dializ va protseduradan keyingi hayotning xususiyatlari.  Buyrak dializ usuli: mumkin bo'lgan asoratlar Qanday qilib dializda uzoq  umr ko'rish mumk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100" y="1395578"/>
            <a:ext cx="5092414" cy="386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34091" y="5264719"/>
            <a:ext cx="27783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https://images.app.goo.gl/4SK1EQBDdNuZrKuMA</a:t>
            </a:r>
          </a:p>
        </p:txBody>
      </p:sp>
    </p:spTree>
    <p:extLst>
      <p:ext uri="{BB962C8B-B14F-4D97-AF65-F5344CB8AC3E}">
        <p14:creationId xmlns:p14="http://schemas.microsoft.com/office/powerpoint/2010/main" val="1550351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76518" y="1043189"/>
            <a:ext cx="6065949" cy="49970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vena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venoz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arteriovenoz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Gemodializ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qirrali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qo’llanilayotganda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sirtqi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arteriovenoz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shunt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implantatsiyalanadi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arteriya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vena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Monitor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o’rnatiladi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pH,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dializlovchi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turiladi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O'zbekistonda yangi “sun'iy buyrak” markazlari ochiladi - Dary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015" y="1129640"/>
            <a:ext cx="4464063" cy="4598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91737" y="5728360"/>
            <a:ext cx="272061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https://images.app.goo.gl/tQNgC49BMhFNSojz9</a:t>
            </a:r>
          </a:p>
        </p:txBody>
      </p:sp>
    </p:spTree>
    <p:extLst>
      <p:ext uri="{BB962C8B-B14F-4D97-AF65-F5344CB8AC3E}">
        <p14:creationId xmlns:p14="http://schemas.microsoft.com/office/powerpoint/2010/main" val="4273664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28034" y="772732"/>
            <a:ext cx="5859887" cy="502276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Gemodializning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tez-tez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asorati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arterial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gipotenziya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tutqanog‘i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ko‘ngil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Arterial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gipotenziya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ultrafiltratsiyani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natriyning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gipokaliemiya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perikardit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yashirin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septitsemiya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tromboemboliya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amiloidoz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gipotenziv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terapiya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Гемодиализ муолажаси қандай беморларда амалга оширилади? | soglom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621" y="955852"/>
            <a:ext cx="5042509" cy="464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48428" y="5600699"/>
            <a:ext cx="26548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https://images.app.goo.gl/FNK36Xx938eYxgty7</a:t>
            </a:r>
          </a:p>
        </p:txBody>
      </p:sp>
    </p:spTree>
    <p:extLst>
      <p:ext uri="{BB962C8B-B14F-4D97-AF65-F5344CB8AC3E}">
        <p14:creationId xmlns:p14="http://schemas.microsoft.com/office/powerpoint/2010/main" val="1734087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81000" y="745331"/>
            <a:ext cx="6610350" cy="55245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Arterial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gipotenziya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qadimgi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yunon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tilidan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sistolik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60 mm Hg.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o'rtacha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Bosimning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o'tkir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O'tkir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gipotenziya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kollaps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faoliyatidagi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buzilishlar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ko'p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yo'qotish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suvsizlanish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organlarning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gipoksiyasiga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o'tkir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gipotenziya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kasallik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ta'sirning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murakkabligi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davolanishda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doimo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e'tiborga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olinishi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sabablarga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91"/>
          <a:stretch/>
        </p:blipFill>
        <p:spPr>
          <a:xfrm>
            <a:off x="7361393" y="745331"/>
            <a:ext cx="4160761" cy="255031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31" y="3754371"/>
            <a:ext cx="4160761" cy="233781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76655" y="3295650"/>
            <a:ext cx="27302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https://images.app.goo.gl/n6cMnhuifGCwuxQ27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86399" y="6023610"/>
            <a:ext cx="275588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https://images.app.goo.gl/VVw4hvLgbs9GSZKMA</a:t>
            </a:r>
          </a:p>
        </p:txBody>
      </p:sp>
    </p:spTree>
    <p:extLst>
      <p:ext uri="{BB962C8B-B14F-4D97-AF65-F5344CB8AC3E}">
        <p14:creationId xmlns:p14="http://schemas.microsoft.com/office/powerpoint/2010/main" val="3025406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33400" y="876300"/>
            <a:ext cx="5200650" cy="501015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Arterial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gipotenziyaprofilaktikasi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qo‘llayotgan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ultrafiltratsiyani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qat’iy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bikorbanatlar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miqorini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natriy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eritmaga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glyukoza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ultrafiltratsiya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Arterial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gipotenziyani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perfuziya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pasaytiriladi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Nefrologiya va buyraklarni transplantatsiya qilish markazi tashkil etildi |  NORMA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024" y="876300"/>
            <a:ext cx="4916751" cy="485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672712" y="5730382"/>
            <a:ext cx="264527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https://images.app.goo.gl/YNVJvb18dxT4eAsJ9</a:t>
            </a:r>
          </a:p>
        </p:txBody>
      </p:sp>
    </p:spTree>
    <p:extLst>
      <p:ext uri="{BB962C8B-B14F-4D97-AF65-F5344CB8AC3E}">
        <p14:creationId xmlns:p14="http://schemas.microsoft.com/office/powerpoint/2010/main" val="2956311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50762" y="553791"/>
            <a:ext cx="6104586" cy="561518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tutqanog’i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bo'shashish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zo'ravon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Ixtiyoriy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manipulyatsiya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navbatma-navbat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bo'shashadi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oyoq-qo'llarda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Bosh,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sinxron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hatto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beixtiyor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spazmga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spazm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soqchilik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kramplari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vizualizatsiya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palpatsiya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095" y="862548"/>
            <a:ext cx="4164546" cy="2189745"/>
          </a:xfrm>
          <a:prstGeom prst="rect">
            <a:avLst/>
          </a:prstGeom>
        </p:spPr>
      </p:pic>
      <p:pic>
        <p:nvPicPr>
          <p:cNvPr id="1028" name="Picture 4" descr="Судороги: почему сводит мышц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9144000"/>
            <a:ext cx="6035040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Судороги: почему сводит мышц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095" y="3490174"/>
            <a:ext cx="4164546" cy="248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08063" y="3025012"/>
            <a:ext cx="26100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https://images.app.goo.gl/izhHotyhBvPhFb9r8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900662" y="5962737"/>
            <a:ext cx="271741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https://images.app.goo.gl/gJ2iBAmxmBCTqgRq7</a:t>
            </a:r>
          </a:p>
        </p:txBody>
      </p:sp>
    </p:spTree>
    <p:extLst>
      <p:ext uri="{BB962C8B-B14F-4D97-AF65-F5344CB8AC3E}">
        <p14:creationId xmlns:p14="http://schemas.microsoft.com/office/powerpoint/2010/main" val="3922736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51543" y="1103086"/>
            <a:ext cx="5704114" cy="47606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Ko’ngil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epigastriya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yoqimsiz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tuyg’u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qizilo’ngach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bo’shlig’iga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Ko’ngil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qo’zg’atishi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Ko’pincha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ko’ngil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gipersalivatsiya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so’lak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taxikardiya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zaifligi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oqarishi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gipotoniya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sovqotishidan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shikoyat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770" y="1219200"/>
            <a:ext cx="3511585" cy="2336800"/>
          </a:xfrm>
          <a:prstGeom prst="rect">
            <a:avLst/>
          </a:prstGeom>
        </p:spPr>
      </p:pic>
      <p:sp>
        <p:nvSpPr>
          <p:cNvPr id="7" name="AutoShape 4" descr="Ko'ngil ayniganda nima qilish kerakligiga doir 12 tavsiy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769" y="3828369"/>
            <a:ext cx="3511585" cy="184641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202313" y="3483428"/>
            <a:ext cx="26564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https://images.app.goo.gl/9Jbo6SfpgHXhP3PY7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096514" y="5609855"/>
            <a:ext cx="286809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50" dirty="0"/>
              <a:t>https://images.app.goo.gl/auFnLWAkbEwGptg98</a:t>
            </a:r>
          </a:p>
        </p:txBody>
      </p:sp>
    </p:spTree>
    <p:extLst>
      <p:ext uri="{BB962C8B-B14F-4D97-AF65-F5344CB8AC3E}">
        <p14:creationId xmlns:p14="http://schemas.microsoft.com/office/powerpoint/2010/main" val="2455285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96685" y="595086"/>
            <a:ext cx="6662058" cy="573314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meʼda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diafragma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musqullarning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spazmatik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meʼda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gʻayriixtiyoriy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ogʻizdan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Meʼda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aʼzolar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periferik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sistemasining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taʼsirlanishi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(mas,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zaharlanganda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oqibatida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roʻy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Q.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meʼda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taʼsirlanishiga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reaksiyasi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koʻpincha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yuborilgan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sifatsiz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zaharli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taʼsirida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Q.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baʼzan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hatto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xalos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559" y="781957"/>
            <a:ext cx="3699783" cy="2484526"/>
          </a:xfrm>
          <a:prstGeom prst="rect">
            <a:avLst/>
          </a:prstGeom>
        </p:spPr>
      </p:pic>
      <p:pic>
        <p:nvPicPr>
          <p:cNvPr id="3076" name="Picture 4" descr="Bola sabablarini yirtib tashlamoqda. Agar bola qussa nima qilish ker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559" y="3860902"/>
            <a:ext cx="3699783" cy="184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86890" y="3215436"/>
            <a:ext cx="277511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https://images.app.goo.gl/tnw4nS2yw6Kmbc5QA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328794" y="5710794"/>
            <a:ext cx="26340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https://images.app.goo.gl/7nqYvashh2uiLddaA</a:t>
            </a:r>
          </a:p>
        </p:txBody>
      </p:sp>
    </p:spTree>
    <p:extLst>
      <p:ext uri="{BB962C8B-B14F-4D97-AF65-F5344CB8AC3E}">
        <p14:creationId xmlns:p14="http://schemas.microsoft.com/office/powerpoint/2010/main" val="2423920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53143" y="1103086"/>
            <a:ext cx="5196114" cy="39478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Barokamera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germetik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kamera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vakuum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kompression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Statsionar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barokameralar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tonnadan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Transportli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barokameralar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diametri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1200 mm,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1200 kg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oshmaydi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Нижегородские ученые разработали уникальную барокамеру — Российская газе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107" y="1103085"/>
            <a:ext cx="5289097" cy="394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660730" y="5050970"/>
            <a:ext cx="274466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https://images.app.goo.gl/v6V6KVQ8Ea8Q46B29</a:t>
            </a:r>
          </a:p>
        </p:txBody>
      </p:sp>
    </p:spTree>
    <p:extLst>
      <p:ext uri="{BB962C8B-B14F-4D97-AF65-F5344CB8AC3E}">
        <p14:creationId xmlns:p14="http://schemas.microsoft.com/office/powerpoint/2010/main" val="1034179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46100" y="927100"/>
            <a:ext cx="6223000" cy="48895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barokamera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boiishi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Ko'rsatuvchi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illyuminatorlar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yoritgichlar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Grelka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TeleYon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stansiyasi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Koyka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klapanlari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175500" y="927100"/>
            <a:ext cx="4559300" cy="47371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Barokameralarda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parametrlarini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gazanalizator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dekompressiyasini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Ventillyatsiya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almashinuvini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358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711200" y="533400"/>
            <a:ext cx="10693400" cy="59309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Barokameralar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giperbarik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oksigenatsiya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(GBO)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GBO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suyuqliklarida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plazma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limfa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to’qimalararo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parsial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to‘qimalarning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gipoksik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diffuziyasi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GBO 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barokameralarda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GBO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to'qimalarda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giperbarik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kislorod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rezerv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plazmatik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kapillyarlarda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mikrosirkulyatsiya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Immun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me’yorlashadi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immunitet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faollashadi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immun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immun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fagositoz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patogen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mikrofloraga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rezistentligini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To'qimalarda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energetik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balansni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me’yorlashtiradi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5892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14400" y="1447800"/>
            <a:ext cx="5308600" cy="42926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patologiyasi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o'tkir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yetishmovchilikda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ishemik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kasalligining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aritmik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stenokardiya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aritmiya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ekstrasistoliya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postinfarkt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dekompensatsiya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glikozidlari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zaharlanganda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o‘pka-yurak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surunkali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koronar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Ateroskleroz: sabablari, alomatlari, tashxislash, davolash va oldini oli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447800"/>
            <a:ext cx="4784725" cy="42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14271" y="5330712"/>
            <a:ext cx="268855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https://images.app.goo.gl/NzBCU7kXuGK94Jsx7</a:t>
            </a:r>
          </a:p>
        </p:txBody>
      </p:sp>
    </p:spTree>
    <p:extLst>
      <p:ext uri="{BB962C8B-B14F-4D97-AF65-F5344CB8AC3E}">
        <p14:creationId xmlns:p14="http://schemas.microsoft.com/office/powerpoint/2010/main" val="11811943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00100" y="1485900"/>
            <a:ext cx="4749800" cy="3556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Oshqozon-ichak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trakti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patologiyasi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postgemorragik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sindrom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peritonit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profilaktikasi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kompleks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Gastrit - sabablari, alomatlari, tashxislash, davolash, dorilar,  asoratlari, oldini oli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75" y="1651000"/>
            <a:ext cx="4695825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08331" y="5041900"/>
            <a:ext cx="277191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https://images.app.goo.gl/w1WyeC8d3MzTXavL8</a:t>
            </a:r>
          </a:p>
        </p:txBody>
      </p:sp>
    </p:spTree>
    <p:extLst>
      <p:ext uri="{BB962C8B-B14F-4D97-AF65-F5344CB8AC3E}">
        <p14:creationId xmlns:p14="http://schemas.microsoft.com/office/powerpoint/2010/main" val="93809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>
            <a:off x="1739900" y="723900"/>
            <a:ext cx="3048000" cy="1993900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b="1" dirty="0" err="1"/>
              <a:t>Jigar</a:t>
            </a:r>
            <a:r>
              <a:rPr lang="en-US" b="1" dirty="0"/>
              <a:t> </a:t>
            </a:r>
            <a:r>
              <a:rPr lang="en-US" b="1" dirty="0" err="1"/>
              <a:t>patologiyasi</a:t>
            </a:r>
            <a:r>
              <a:rPr lang="en-US" b="1" dirty="0"/>
              <a:t>: </a:t>
            </a:r>
            <a:r>
              <a:rPr lang="en-US" dirty="0" err="1"/>
              <a:t>o'tkir</a:t>
            </a:r>
            <a:r>
              <a:rPr lang="en-US" dirty="0"/>
              <a:t> </a:t>
            </a:r>
            <a:r>
              <a:rPr lang="en-US" dirty="0" err="1"/>
              <a:t>gepatit</a:t>
            </a:r>
            <a:r>
              <a:rPr lang="en-US" dirty="0"/>
              <a:t>, </a:t>
            </a:r>
            <a:r>
              <a:rPr lang="en-US" dirty="0" err="1"/>
              <a:t>surunkali</a:t>
            </a:r>
            <a:r>
              <a:rPr lang="en-US" dirty="0"/>
              <a:t> </a:t>
            </a:r>
            <a:r>
              <a:rPr lang="en-US" dirty="0" err="1"/>
              <a:t>gepatit</a:t>
            </a:r>
            <a:r>
              <a:rPr lang="en-US" dirty="0"/>
              <a:t>, </a:t>
            </a:r>
            <a:r>
              <a:rPr lang="en-US" dirty="0" err="1"/>
              <a:t>jigar</a:t>
            </a:r>
            <a:r>
              <a:rPr lang="en-US" dirty="0"/>
              <a:t> </a:t>
            </a:r>
            <a:r>
              <a:rPr lang="en-US" dirty="0" err="1"/>
              <a:t>sirrozi</a:t>
            </a:r>
            <a:r>
              <a:rPr lang="en-US" dirty="0"/>
              <a:t>, </a:t>
            </a:r>
            <a:r>
              <a:rPr lang="en-US" dirty="0" err="1"/>
              <a:t>jigar</a:t>
            </a:r>
            <a:r>
              <a:rPr lang="en-US" dirty="0"/>
              <a:t> </a:t>
            </a:r>
            <a:r>
              <a:rPr lang="en-US" dirty="0" err="1"/>
              <a:t>yetishmovchiligi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7170" name="Picture 2" descr="Jigar sirrozi - sabablari, alomatlari, tasnifi, tashxislash, davolash,  asoratla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900" y="3530600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6451600" y="762000"/>
            <a:ext cx="3048000" cy="1993900"/>
          </a:xfrm>
          <a:prstGeom prst="wedgeRound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b="1" dirty="0" err="1"/>
              <a:t>Markaziy</a:t>
            </a:r>
            <a:r>
              <a:rPr lang="en-US" b="1" dirty="0"/>
              <a:t> </a:t>
            </a:r>
            <a:r>
              <a:rPr lang="en-US" b="1" dirty="0" err="1"/>
              <a:t>asab</a:t>
            </a:r>
            <a:r>
              <a:rPr lang="en-US" b="1" dirty="0"/>
              <a:t> </a:t>
            </a:r>
            <a:r>
              <a:rPr lang="en-US" b="1" dirty="0" err="1"/>
              <a:t>tizimi</a:t>
            </a:r>
            <a:r>
              <a:rPr lang="en-US" b="1" dirty="0"/>
              <a:t> </a:t>
            </a:r>
            <a:r>
              <a:rPr lang="en-US" b="1" dirty="0" err="1"/>
              <a:t>patologiyasi</a:t>
            </a:r>
            <a:r>
              <a:rPr lang="en-US" b="1" dirty="0"/>
              <a:t>: </a:t>
            </a:r>
            <a:r>
              <a:rPr lang="en-US" dirty="0" err="1"/>
              <a:t>ishemik</a:t>
            </a:r>
            <a:r>
              <a:rPr lang="en-US" dirty="0"/>
              <a:t> insult, </a:t>
            </a:r>
            <a:r>
              <a:rPr lang="en-US" dirty="0" err="1"/>
              <a:t>ensefalopatiya</a:t>
            </a:r>
            <a:r>
              <a:rPr lang="en-US" dirty="0"/>
              <a:t>, </a:t>
            </a:r>
            <a:r>
              <a:rPr lang="en-US" dirty="0" err="1"/>
              <a:t>orqa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bosh </a:t>
            </a:r>
            <a:r>
              <a:rPr lang="en-US" dirty="0" err="1"/>
              <a:t>miya</a:t>
            </a:r>
            <a:r>
              <a:rPr lang="en-US" dirty="0"/>
              <a:t> </a:t>
            </a:r>
            <a:r>
              <a:rPr lang="en-US" dirty="0" err="1"/>
              <a:t>travmasi</a:t>
            </a:r>
            <a:r>
              <a:rPr lang="en-US" dirty="0"/>
              <a:t>, </a:t>
            </a:r>
            <a:r>
              <a:rPr lang="en-US" dirty="0" err="1"/>
              <a:t>miya</a:t>
            </a:r>
            <a:r>
              <a:rPr lang="en-US" dirty="0"/>
              <a:t> </a:t>
            </a:r>
            <a:r>
              <a:rPr lang="en-US" dirty="0" err="1"/>
              <a:t>shishi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7172" name="Picture 4" descr="Insonning markaziy asab tizimi. Asab tizimining tuzilish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600" y="3517900"/>
            <a:ext cx="3048000" cy="191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39900" y="5435600"/>
            <a:ext cx="273504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https://images.app.goo.gl/m1PTND4cenhhJH6c7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617696" y="5435599"/>
            <a:ext cx="271580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https://images.app.goo.gl/RKxBFYhwCP3E9kgRA</a:t>
            </a:r>
          </a:p>
        </p:txBody>
      </p:sp>
    </p:spTree>
    <p:extLst>
      <p:ext uri="{BB962C8B-B14F-4D97-AF65-F5344CB8AC3E}">
        <p14:creationId xmlns:p14="http://schemas.microsoft.com/office/powerpoint/2010/main" val="3430763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58800" y="1041400"/>
            <a:ext cx="5283200" cy="4902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/>
              <a:t>GBO </a:t>
            </a:r>
            <a:r>
              <a:rPr lang="en-US" b="1" dirty="0" err="1"/>
              <a:t>qarshi</a:t>
            </a:r>
            <a:r>
              <a:rPr lang="en-US" b="1" dirty="0"/>
              <a:t> </a:t>
            </a:r>
            <a:r>
              <a:rPr lang="en-US" b="1" dirty="0" err="1"/>
              <a:t>ko‘rsatma</a:t>
            </a:r>
            <a:r>
              <a:rPr lang="en-US" b="1" dirty="0"/>
              <a:t>: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Anamnezida</a:t>
            </a:r>
            <a:r>
              <a:rPr lang="en-US" dirty="0"/>
              <a:t> </a:t>
            </a:r>
            <a:r>
              <a:rPr lang="en-US" dirty="0" err="1"/>
              <a:t>epilepsiya</a:t>
            </a:r>
            <a:r>
              <a:rPr lang="en-US" dirty="0"/>
              <a:t> </a:t>
            </a:r>
            <a:r>
              <a:rPr lang="en-US" dirty="0" err="1"/>
              <a:t>bo‘lganligi</a:t>
            </a:r>
            <a:r>
              <a:rPr lang="en-US" dirty="0"/>
              <a:t>.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O‘pkasida</a:t>
            </a:r>
            <a:r>
              <a:rPr lang="en-US" dirty="0"/>
              <a:t> </a:t>
            </a:r>
            <a:r>
              <a:rPr lang="en-US" dirty="0" err="1"/>
              <a:t>qoldiq</a:t>
            </a:r>
            <a:r>
              <a:rPr lang="en-US" dirty="0"/>
              <a:t> </a:t>
            </a:r>
            <a:r>
              <a:rPr lang="en-US" dirty="0" err="1"/>
              <a:t>o‘choqlar</a:t>
            </a:r>
            <a:r>
              <a:rPr lang="en-US" dirty="0"/>
              <a:t> </a:t>
            </a:r>
            <a:r>
              <a:rPr lang="en-US" dirty="0" err="1"/>
              <a:t>borligi</a:t>
            </a:r>
            <a:r>
              <a:rPr lang="en-US" dirty="0"/>
              <a:t> (</a:t>
            </a:r>
            <a:r>
              <a:rPr lang="en-US" dirty="0" err="1"/>
              <a:t>kaverna</a:t>
            </a:r>
            <a:r>
              <a:rPr lang="en-US" dirty="0"/>
              <a:t>, </a:t>
            </a:r>
            <a:r>
              <a:rPr lang="en-US" dirty="0" err="1"/>
              <a:t>absess</a:t>
            </a:r>
            <a:r>
              <a:rPr lang="en-US" dirty="0"/>
              <a:t>, </a:t>
            </a:r>
            <a:r>
              <a:rPr lang="en-US" dirty="0" err="1"/>
              <a:t>havoli</a:t>
            </a:r>
            <a:r>
              <a:rPr lang="en-US" dirty="0"/>
              <a:t> </a:t>
            </a:r>
            <a:r>
              <a:rPr lang="en-US" dirty="0" err="1"/>
              <a:t>kista</a:t>
            </a:r>
            <a:r>
              <a:rPr lang="en-US" dirty="0"/>
              <a:t>).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Gipertoniya</a:t>
            </a:r>
            <a:r>
              <a:rPr lang="en-US" dirty="0"/>
              <a:t> </a:t>
            </a:r>
            <a:r>
              <a:rPr lang="en-US" dirty="0" err="1"/>
              <a:t>kasalligining</a:t>
            </a:r>
            <a:r>
              <a:rPr lang="en-US" dirty="0"/>
              <a:t> </a:t>
            </a:r>
            <a:r>
              <a:rPr lang="en-US" dirty="0" err="1"/>
              <a:t>og‘ir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.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Yevstaxiy</a:t>
            </a:r>
            <a:r>
              <a:rPr lang="en-US" dirty="0"/>
              <a:t> </a:t>
            </a:r>
            <a:r>
              <a:rPr lang="en-US" dirty="0" err="1"/>
              <a:t>nayi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kanallar</a:t>
            </a:r>
            <a:r>
              <a:rPr lang="en-US" dirty="0"/>
              <a:t> </a:t>
            </a:r>
            <a:r>
              <a:rPr lang="en-US" dirty="0" err="1"/>
              <a:t>o‘tkazuvchanligining</a:t>
            </a:r>
            <a:r>
              <a:rPr lang="en-US" dirty="0"/>
              <a:t> </a:t>
            </a:r>
            <a:r>
              <a:rPr lang="en-US" dirty="0" err="1"/>
              <a:t>buzilishi</a:t>
            </a:r>
            <a:r>
              <a:rPr lang="en-US" dirty="0"/>
              <a:t>, </a:t>
            </a:r>
            <a:r>
              <a:rPr lang="en-US" dirty="0" err="1"/>
              <a:t>halqumdagi</a:t>
            </a:r>
            <a:r>
              <a:rPr lang="en-US" dirty="0"/>
              <a:t> </a:t>
            </a:r>
            <a:r>
              <a:rPr lang="en-US" dirty="0" err="1"/>
              <a:t>yallig‘lanish</a:t>
            </a:r>
            <a:r>
              <a:rPr lang="en-US" dirty="0"/>
              <a:t> </a:t>
            </a:r>
            <a:r>
              <a:rPr lang="en-US" dirty="0" err="1"/>
              <a:t>jarayonlari</a:t>
            </a:r>
            <a:r>
              <a:rPr lang="en-US" dirty="0"/>
              <a:t>,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anomaliyalari</a:t>
            </a:r>
            <a:r>
              <a:rPr lang="en-US" dirty="0"/>
              <a:t>.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Klaustrofobiya</a:t>
            </a:r>
            <a:r>
              <a:rPr lang="en-US" dirty="0"/>
              <a:t>.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</a:t>
            </a:r>
            <a:r>
              <a:rPr lang="en-US" dirty="0" err="1"/>
              <a:t>Kislorodga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sezuvchanlikning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65900" y="1041400"/>
            <a:ext cx="5118100" cy="49022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/>
              <a:t>GBO </a:t>
            </a:r>
            <a:r>
              <a:rPr lang="en-US" b="1" dirty="0" err="1"/>
              <a:t>asoratlari</a:t>
            </a:r>
            <a:r>
              <a:rPr lang="en-US" b="1" dirty="0"/>
              <a:t>: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/>
              <a:t>Yevstaxiy</a:t>
            </a:r>
            <a:r>
              <a:rPr lang="en-US" dirty="0"/>
              <a:t> </a:t>
            </a:r>
            <a:r>
              <a:rPr lang="en-US" dirty="0" err="1"/>
              <a:t>nayi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o‘rta</a:t>
            </a:r>
            <a:r>
              <a:rPr lang="en-US" dirty="0"/>
              <a:t> </a:t>
            </a:r>
            <a:r>
              <a:rPr lang="en-US" dirty="0" err="1"/>
              <a:t>quloqda</a:t>
            </a:r>
            <a:r>
              <a:rPr lang="en-US" dirty="0"/>
              <a:t> </a:t>
            </a:r>
            <a:r>
              <a:rPr lang="en-US" dirty="0" err="1"/>
              <a:t>funksional</a:t>
            </a:r>
            <a:r>
              <a:rPr lang="en-US" dirty="0"/>
              <a:t> </a:t>
            </a:r>
            <a:r>
              <a:rPr lang="en-US" dirty="0" err="1"/>
              <a:t>buzilishlar</a:t>
            </a:r>
            <a:r>
              <a:rPr lang="en-US" dirty="0"/>
              <a:t> (I, II, III </a:t>
            </a:r>
            <a:r>
              <a:rPr lang="en-US" dirty="0" err="1"/>
              <a:t>darajali</a:t>
            </a:r>
            <a:r>
              <a:rPr lang="en-US" dirty="0"/>
              <a:t>).</a:t>
            </a:r>
            <a:endParaRPr lang="ru-RU" dirty="0"/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/>
              <a:t>Surunkali</a:t>
            </a:r>
            <a:r>
              <a:rPr lang="en-US" dirty="0"/>
              <a:t> </a:t>
            </a:r>
            <a:r>
              <a:rPr lang="en-US" dirty="0" err="1"/>
              <a:t>kasalliklarning</a:t>
            </a:r>
            <a:r>
              <a:rPr lang="en-US" dirty="0"/>
              <a:t> </a:t>
            </a:r>
            <a:r>
              <a:rPr lang="en-US" dirty="0" err="1"/>
              <a:t>qo‘zishi</a:t>
            </a:r>
            <a:r>
              <a:rPr lang="en-US" dirty="0"/>
              <a:t> (bosh </a:t>
            </a:r>
            <a:r>
              <a:rPr lang="en-US" dirty="0" err="1"/>
              <a:t>aylanishi</a:t>
            </a:r>
            <a:r>
              <a:rPr lang="en-US" dirty="0"/>
              <a:t>, </a:t>
            </a:r>
            <a:r>
              <a:rPr lang="en-US" dirty="0" err="1"/>
              <a:t>diskomfort</a:t>
            </a:r>
            <a:r>
              <a:rPr lang="en-US" dirty="0"/>
              <a:t>, </a:t>
            </a:r>
            <a:r>
              <a:rPr lang="en-US" dirty="0" err="1"/>
              <a:t>yurak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og‘riq</a:t>
            </a:r>
            <a:r>
              <a:rPr lang="en-US" dirty="0"/>
              <a:t>, </a:t>
            </a:r>
            <a:r>
              <a:rPr lang="en-US" dirty="0" err="1"/>
              <a:t>mushaklarda</a:t>
            </a:r>
            <a:r>
              <a:rPr lang="en-US" dirty="0"/>
              <a:t> </a:t>
            </a:r>
            <a:r>
              <a:rPr lang="en-US" dirty="0" err="1"/>
              <a:t>og‘riq</a:t>
            </a:r>
            <a:r>
              <a:rPr lang="en-US" dirty="0"/>
              <a:t>, </a:t>
            </a:r>
            <a:r>
              <a:rPr lang="en-US" dirty="0" err="1"/>
              <a:t>operatsiyadan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jarohat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og‘riq</a:t>
            </a:r>
            <a:r>
              <a:rPr lang="en-US" dirty="0"/>
              <a:t>, </a:t>
            </a:r>
            <a:r>
              <a:rPr lang="en-US" dirty="0" err="1"/>
              <a:t>ko'ngil</a:t>
            </a:r>
            <a:r>
              <a:rPr lang="en-US" dirty="0"/>
              <a:t> </a:t>
            </a:r>
            <a:r>
              <a:rPr lang="en-US" dirty="0" err="1"/>
              <a:t>aynishi</a:t>
            </a:r>
            <a:r>
              <a:rPr lang="en-US" dirty="0"/>
              <a:t>, </a:t>
            </a:r>
            <a:r>
              <a:rPr lang="en-US" dirty="0" err="1"/>
              <a:t>qusish</a:t>
            </a:r>
            <a:r>
              <a:rPr lang="en-US" dirty="0"/>
              <a:t>, bosh </a:t>
            </a:r>
            <a:r>
              <a:rPr lang="en-US" dirty="0" err="1"/>
              <a:t>og‘rig‘i</a:t>
            </a:r>
            <a:r>
              <a:rPr lang="en-US" dirty="0"/>
              <a:t>, AQB 170 mm </a:t>
            </a:r>
            <a:r>
              <a:rPr lang="en-US" dirty="0" err="1"/>
              <a:t>sim</a:t>
            </a:r>
            <a:r>
              <a:rPr lang="en-US" dirty="0"/>
              <a:t>. </a:t>
            </a:r>
            <a:r>
              <a:rPr lang="en-US" dirty="0" err="1"/>
              <a:t>ust</a:t>
            </a:r>
            <a:r>
              <a:rPr lang="en-US" dirty="0"/>
              <a:t>.)</a:t>
            </a:r>
            <a:endParaRPr lang="ru-RU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/>
              <a:t>Qon</a:t>
            </a:r>
            <a:r>
              <a:rPr lang="en-US" dirty="0"/>
              <a:t> </a:t>
            </a:r>
            <a:r>
              <a:rPr lang="en-US" dirty="0" err="1"/>
              <a:t>ketishning</a:t>
            </a:r>
            <a:r>
              <a:rPr lang="en-US" dirty="0"/>
              <a:t> </a:t>
            </a:r>
            <a:r>
              <a:rPr lang="en-US" dirty="0" err="1"/>
              <a:t>yuzaga</a:t>
            </a:r>
            <a:r>
              <a:rPr lang="en-US" dirty="0"/>
              <a:t> </a:t>
            </a:r>
            <a:r>
              <a:rPr lang="en-US" dirty="0" err="1"/>
              <a:t>kelishi</a:t>
            </a:r>
            <a:r>
              <a:rPr lang="en-US" dirty="0"/>
              <a:t>, </a:t>
            </a:r>
            <a:r>
              <a:rPr lang="en-US" dirty="0" err="1"/>
              <a:t>epilepsiyasimon</a:t>
            </a:r>
            <a:r>
              <a:rPr lang="en-US" dirty="0"/>
              <a:t> </a:t>
            </a:r>
            <a:r>
              <a:rPr lang="en-US" dirty="0" err="1"/>
              <a:t>tutqanoq</a:t>
            </a:r>
            <a:r>
              <a:rPr lang="en-US" dirty="0"/>
              <a:t>, </a:t>
            </a:r>
            <a:r>
              <a:rPr lang="en-US" dirty="0" err="1"/>
              <a:t>kisloroddan</a:t>
            </a:r>
            <a:r>
              <a:rPr lang="en-US" dirty="0"/>
              <a:t> </a:t>
            </a:r>
            <a:r>
              <a:rPr lang="en-US" dirty="0" err="1"/>
              <a:t>zaharlanish</a:t>
            </a:r>
            <a:r>
              <a:rPr lang="en-US" dirty="0"/>
              <a:t>, </a:t>
            </a:r>
            <a:r>
              <a:rPr lang="en-US" dirty="0" err="1"/>
              <a:t>barootit</a:t>
            </a:r>
            <a:r>
              <a:rPr lang="en-US" dirty="0"/>
              <a:t>, </a:t>
            </a:r>
            <a:r>
              <a:rPr lang="en-US" dirty="0" err="1"/>
              <a:t>klaustrofobiya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56758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730" y="218942"/>
            <a:ext cx="11384924" cy="5549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shifokorlari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yondosh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Ahmedov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М.,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Sharipova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N. J. —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2018.</a:t>
            </a:r>
          </a:p>
          <a:p>
            <a:pPr algn="just">
              <a:lnSpc>
                <a:spcPct val="150000"/>
              </a:lnSpc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Biofizika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Bazarbayev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M.I.,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Mullajonov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2018 y.</a:t>
            </a:r>
          </a:p>
          <a:p>
            <a:pPr algn="just">
              <a:lnSpc>
                <a:spcPct val="150000"/>
              </a:lnSpc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Remizov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A.N.,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“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tibbiyotdagi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G.J.Jarilkasinova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D.R.Adizova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Toshkent. 2012-yil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9026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/>
        </p:nvSpPr>
        <p:spPr>
          <a:xfrm>
            <a:off x="984250" y="696912"/>
            <a:ext cx="10223500" cy="54641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</a:t>
            </a:r>
            <a:b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RAHMAT!!!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30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1482</Words>
  <Application>Microsoft Office PowerPoint</Application>
  <PresentationFormat>Широкоэкранный</PresentationFormat>
  <Paragraphs>91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it-edu</dc:creator>
  <cp:lastModifiedBy>it-edu</cp:lastModifiedBy>
  <cp:revision>24</cp:revision>
  <dcterms:created xsi:type="dcterms:W3CDTF">2021-04-03T04:46:43Z</dcterms:created>
  <dcterms:modified xsi:type="dcterms:W3CDTF">2021-04-13T07:43:25Z</dcterms:modified>
</cp:coreProperties>
</file>