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2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9" roundtripDataSignature="AMtx7mj+Jkegvi7KMR1Y/YCL6+CYgq9it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customschemas.google.com/relationships/presentationmetadata" Target="metadata"/><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da8820abb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gda8820abbe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1" name="Shape 11"/>
        <p:cNvGrpSpPr/>
        <p:nvPr/>
      </p:nvGrpSpPr>
      <p:grpSpPr>
        <a:xfrm>
          <a:off x="0" y="0"/>
          <a:ext cx="0" cy="0"/>
          <a:chOff x="0" y="0"/>
          <a:chExt cx="0" cy="0"/>
        </a:xfrm>
      </p:grpSpPr>
      <p:sp>
        <p:nvSpPr>
          <p:cNvPr id="12" name="Google Shape;12;p2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7" name="Shape 17"/>
        <p:cNvGrpSpPr/>
        <p:nvPr/>
      </p:nvGrpSpPr>
      <p:grpSpPr>
        <a:xfrm>
          <a:off x="0" y="0"/>
          <a:ext cx="0" cy="0"/>
          <a:chOff x="0" y="0"/>
          <a:chExt cx="0" cy="0"/>
        </a:xfrm>
      </p:grpSpPr>
      <p:sp>
        <p:nvSpPr>
          <p:cNvPr id="18" name="Google Shape;18;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2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3" name="Shape 23"/>
        <p:cNvGrpSpPr/>
        <p:nvPr/>
      </p:nvGrpSpPr>
      <p:grpSpPr>
        <a:xfrm>
          <a:off x="0" y="0"/>
          <a:ext cx="0" cy="0"/>
          <a:chOff x="0" y="0"/>
          <a:chExt cx="0" cy="0"/>
        </a:xfrm>
      </p:grpSpPr>
      <p:sp>
        <p:nvSpPr>
          <p:cNvPr id="24" name="Google Shape;24;p2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2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29" name="Shape 29"/>
        <p:cNvGrpSpPr/>
        <p:nvPr/>
      </p:nvGrpSpPr>
      <p:grpSpPr>
        <a:xfrm>
          <a:off x="0" y="0"/>
          <a:ext cx="0" cy="0"/>
          <a:chOff x="0" y="0"/>
          <a:chExt cx="0" cy="0"/>
        </a:xfrm>
      </p:grpSpPr>
      <p:sp>
        <p:nvSpPr>
          <p:cNvPr id="30" name="Google Shape;30;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2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2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36" name="Shape 36"/>
        <p:cNvGrpSpPr/>
        <p:nvPr/>
      </p:nvGrpSpPr>
      <p:grpSpPr>
        <a:xfrm>
          <a:off x="0" y="0"/>
          <a:ext cx="0" cy="0"/>
          <a:chOff x="0" y="0"/>
          <a:chExt cx="0" cy="0"/>
        </a:xfrm>
      </p:grpSpPr>
      <p:sp>
        <p:nvSpPr>
          <p:cNvPr id="37" name="Google Shape;37;p2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2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2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2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2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5" name="Shape 45"/>
        <p:cNvGrpSpPr/>
        <p:nvPr/>
      </p:nvGrpSpPr>
      <p:grpSpPr>
        <a:xfrm>
          <a:off x="0" y="0"/>
          <a:ext cx="0" cy="0"/>
          <a:chOff x="0" y="0"/>
          <a:chExt cx="0" cy="0"/>
        </a:xfrm>
      </p:grpSpPr>
      <p:sp>
        <p:nvSpPr>
          <p:cNvPr id="46" name="Google Shape;46;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0" name="Shape 50"/>
        <p:cNvGrpSpPr/>
        <p:nvPr/>
      </p:nvGrpSpPr>
      <p:grpSpPr>
        <a:xfrm>
          <a:off x="0" y="0"/>
          <a:ext cx="0" cy="0"/>
          <a:chOff x="0" y="0"/>
          <a:chExt cx="0" cy="0"/>
        </a:xfrm>
      </p:grpSpPr>
      <p:sp>
        <p:nvSpPr>
          <p:cNvPr id="51" name="Google Shape;51;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4" name="Shape 54"/>
        <p:cNvGrpSpPr/>
        <p:nvPr/>
      </p:nvGrpSpPr>
      <p:grpSpPr>
        <a:xfrm>
          <a:off x="0" y="0"/>
          <a:ext cx="0" cy="0"/>
          <a:chOff x="0" y="0"/>
          <a:chExt cx="0" cy="0"/>
        </a:xfrm>
      </p:grpSpPr>
      <p:sp>
        <p:nvSpPr>
          <p:cNvPr id="55" name="Google Shape;55;p3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3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1" name="Shape 61"/>
        <p:cNvGrpSpPr/>
        <p:nvPr/>
      </p:nvGrpSpPr>
      <p:grpSpPr>
        <a:xfrm>
          <a:off x="0" y="0"/>
          <a:ext cx="0" cy="0"/>
          <a:chOff x="0" y="0"/>
          <a:chExt cx="0" cy="0"/>
        </a:xfrm>
      </p:grpSpPr>
      <p:sp>
        <p:nvSpPr>
          <p:cNvPr id="62" name="Google Shape;62;p3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33"/>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3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68" name="Shape 68"/>
        <p:cNvGrpSpPr/>
        <p:nvPr/>
      </p:nvGrpSpPr>
      <p:grpSpPr>
        <a:xfrm>
          <a:off x="0" y="0"/>
          <a:ext cx="0" cy="0"/>
          <a:chOff x="0" y="0"/>
          <a:chExt cx="0" cy="0"/>
        </a:xfrm>
      </p:grpSpPr>
      <p:sp>
        <p:nvSpPr>
          <p:cNvPr id="69" name="Google Shape;69;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3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4" name="Shape 74"/>
        <p:cNvGrpSpPr/>
        <p:nvPr/>
      </p:nvGrpSpPr>
      <p:grpSpPr>
        <a:xfrm>
          <a:off x="0" y="0"/>
          <a:ext cx="0" cy="0"/>
          <a:chOff x="0" y="0"/>
          <a:chExt cx="0" cy="0"/>
        </a:xfrm>
      </p:grpSpPr>
      <p:sp>
        <p:nvSpPr>
          <p:cNvPr id="75" name="Google Shape;75;p3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3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0.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4.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3.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7.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2.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1.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8.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p:nvPr/>
        </p:nvSpPr>
        <p:spPr>
          <a:xfrm>
            <a:off x="2442693" y="632969"/>
            <a:ext cx="7615708" cy="1277850"/>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9-MAVZU: REABILITATSIYADA QO‘LLANILADIGAN YUQORI TEXNOLOGIK VOSITALAR VA APPARATURALAR</a:t>
            </a:r>
            <a:endParaRPr b="0" i="0" sz="2400" u="none" cap="none" strike="noStrike">
              <a:solidFill>
                <a:schemeClr val="dk1"/>
              </a:solidFill>
              <a:latin typeface="Calibri"/>
              <a:ea typeface="Calibri"/>
              <a:cs typeface="Calibri"/>
              <a:sym typeface="Calibri"/>
            </a:endParaRPr>
          </a:p>
        </p:txBody>
      </p:sp>
      <p:pic>
        <p:nvPicPr>
          <p:cNvPr descr="Barostim neo Electrical Stimulator Approved for Heart Failure in Europe  (VIDEO) | Medgadget" id="85" name="Google Shape;85;p1"/>
          <p:cNvPicPr preferRelativeResize="0"/>
          <p:nvPr/>
        </p:nvPicPr>
        <p:blipFill rotWithShape="1">
          <a:blip r:embed="rId3">
            <a:alphaModFix/>
          </a:blip>
          <a:srcRect b="0" l="0" r="0" t="0"/>
          <a:stretch/>
        </p:blipFill>
        <p:spPr>
          <a:xfrm>
            <a:off x="3026536" y="2186926"/>
            <a:ext cx="7031865" cy="4102184"/>
          </a:xfrm>
          <a:prstGeom prst="rect">
            <a:avLst/>
          </a:prstGeom>
          <a:noFill/>
          <a:ln>
            <a:noFill/>
          </a:ln>
        </p:spPr>
      </p:pic>
      <p:sp>
        <p:nvSpPr>
          <p:cNvPr id="86" name="Google Shape;86;p1"/>
          <p:cNvSpPr/>
          <p:nvPr/>
        </p:nvSpPr>
        <p:spPr>
          <a:xfrm>
            <a:off x="5331907" y="6289110"/>
            <a:ext cx="2728632"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000" u="none" cap="none" strike="noStrike">
                <a:solidFill>
                  <a:schemeClr val="dk1"/>
                </a:solidFill>
                <a:latin typeface="Calibri"/>
                <a:ea typeface="Calibri"/>
                <a:cs typeface="Calibri"/>
                <a:sym typeface="Calibri"/>
              </a:rPr>
              <a:t>https://images.app.goo.gl/p91xNaNnEaa8K9hVA</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2"/>
          <p:cNvSpPr/>
          <p:nvPr/>
        </p:nvSpPr>
        <p:spPr>
          <a:xfrm>
            <a:off x="412123" y="1035451"/>
            <a:ext cx="5551824" cy="4412312"/>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400">
                <a:solidFill>
                  <a:schemeClr val="dk1"/>
                </a:solidFill>
                <a:latin typeface="Times New Roman"/>
                <a:ea typeface="Times New Roman"/>
                <a:cs typeface="Times New Roman"/>
                <a:sym typeface="Times New Roman"/>
              </a:rPr>
              <a:t>Elektr stimulyatsiyasi</a:t>
            </a:r>
            <a:r>
              <a:rPr lang="en-US" sz="2400">
                <a:solidFill>
                  <a:schemeClr val="dk1"/>
                </a:solidFill>
                <a:latin typeface="Times New Roman"/>
                <a:ea typeface="Times New Roman"/>
                <a:cs typeface="Times New Roman"/>
                <a:sym typeface="Times New Roman"/>
              </a:rPr>
              <a:t>  - bu teridan yumshoq elektr impulslarini yuborish uchun asbobdan foydalanish. ... Mushaklarni tiklashga yordam beradigan elektr mushak stimulyatsiyasi  Og'riqqa yordam beradigan transkutan elektr asab stimulyatsiyasi</a:t>
            </a:r>
            <a:endParaRPr sz="2400">
              <a:solidFill>
                <a:schemeClr val="dk1"/>
              </a:solidFill>
              <a:latin typeface="Calibri"/>
              <a:ea typeface="Calibri"/>
              <a:cs typeface="Calibri"/>
              <a:sym typeface="Calibri"/>
            </a:endParaRPr>
          </a:p>
        </p:txBody>
      </p:sp>
      <p:pic>
        <p:nvPicPr>
          <p:cNvPr descr="Электростимуляция | &quot;Екатеринбургский&quot; филиал ФГУП &quot;Московское ПрОП&quot;" id="92" name="Google Shape;92;p2"/>
          <p:cNvPicPr preferRelativeResize="0"/>
          <p:nvPr/>
        </p:nvPicPr>
        <p:blipFill rotWithShape="1">
          <a:blip r:embed="rId3">
            <a:alphaModFix/>
          </a:blip>
          <a:srcRect b="0" l="0" r="0" t="0"/>
          <a:stretch/>
        </p:blipFill>
        <p:spPr>
          <a:xfrm>
            <a:off x="6724004" y="1035451"/>
            <a:ext cx="4190739" cy="4190740"/>
          </a:xfrm>
          <a:prstGeom prst="rect">
            <a:avLst/>
          </a:prstGeom>
          <a:noFill/>
          <a:ln>
            <a:noFill/>
          </a:ln>
        </p:spPr>
      </p:pic>
      <p:sp>
        <p:nvSpPr>
          <p:cNvPr id="93" name="Google Shape;93;p2"/>
          <p:cNvSpPr/>
          <p:nvPr/>
        </p:nvSpPr>
        <p:spPr>
          <a:xfrm>
            <a:off x="7425401" y="5226191"/>
            <a:ext cx="2787943"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https://images.app.goo.gl/BHBmYM7GDtZnh6vF8</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3"/>
          <p:cNvSpPr/>
          <p:nvPr/>
        </p:nvSpPr>
        <p:spPr>
          <a:xfrm>
            <a:off x="579549" y="927279"/>
            <a:ext cx="5743978" cy="4881093"/>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Elektrodiagnostika va elektrostimulyatsiya uchun UEI — 1 markali universal elektroimpulsatordan foydalaniladi. Bu apparat o‘zgarmas va impuls toklaridan foydalanishga imkon beradi, impulslarining chastotasi 0,5 — 120 Gts atrofida, uzunligi 0,002 — 300 sm atrofida o‘zgarib turadi, tok amplitudasining o’zgarish chastotasi (ritmik modulyatsiyasi) 4 dan 30 gacha boradi.</a:t>
            </a:r>
            <a:endParaRPr sz="2000">
              <a:solidFill>
                <a:schemeClr val="dk1"/>
              </a:solidFill>
              <a:latin typeface="Times New Roman"/>
              <a:ea typeface="Times New Roman"/>
              <a:cs typeface="Times New Roman"/>
              <a:sym typeface="Times New Roman"/>
            </a:endParaRPr>
          </a:p>
        </p:txBody>
      </p:sp>
      <p:sp>
        <p:nvSpPr>
          <p:cNvPr id="99" name="Google Shape;99;p3"/>
          <p:cNvSpPr/>
          <p:nvPr/>
        </p:nvSpPr>
        <p:spPr>
          <a:xfrm>
            <a:off x="6413679" y="940158"/>
            <a:ext cx="5391955" cy="4868214"/>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UEI — 1 markali va boshqa apparatlar muskullarning qisqarish qobiliyati buzilganida muskullar elektrogimnastikasi uchun qo’llaniladi. Ritmik ravishda elektrostimulyatsiya qilish muskullarning qon bilan ta’minlanishi va trofikasini yaxshilaydi, hajmining kattalashuvi va ish qobiliyatining kuchayishiga, nerv elementlari o‘tkazuvchanligining asliga kelishiga yordam beradi</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4"/>
          <p:cNvSpPr/>
          <p:nvPr/>
        </p:nvSpPr>
        <p:spPr>
          <a:xfrm>
            <a:off x="785611" y="914400"/>
            <a:ext cx="4842457" cy="4546242"/>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Elektrokardiostimulyatsiya (EKS) </a:t>
            </a:r>
            <a:r>
              <a:rPr lang="en-US" sz="2000">
                <a:solidFill>
                  <a:schemeClr val="dk1"/>
                </a:solidFill>
                <a:latin typeface="Times New Roman"/>
                <a:ea typeface="Times New Roman"/>
                <a:cs typeface="Times New Roman"/>
                <a:sym typeface="Times New Roman"/>
              </a:rPr>
              <a:t>— sun’iy qo‘zg‘atuvchi impuls yordamida miokard qo‘zg‘alish. Elektrostimulyatsiya davolash va diagnostik maqsadlarda qo‘llaniladi. Davolovchi elektrostimulyatsiya (EKS) bradiaritmiyani davolash va taxiaritmiyani bartaraf etish maqsadida qo‘llaniladi</a:t>
            </a:r>
            <a:endParaRPr sz="2000">
              <a:solidFill>
                <a:schemeClr val="dk1"/>
              </a:solidFill>
              <a:latin typeface="Times New Roman"/>
              <a:ea typeface="Times New Roman"/>
              <a:cs typeface="Times New Roman"/>
              <a:sym typeface="Times New Roman"/>
            </a:endParaRPr>
          </a:p>
        </p:txBody>
      </p:sp>
      <p:pic>
        <p:nvPicPr>
          <p:cNvPr descr="Установка электрокардиостимулятора - Инновационный сосудистый центр — ИСЦ" id="105" name="Google Shape;105;p4"/>
          <p:cNvPicPr preferRelativeResize="0"/>
          <p:nvPr/>
        </p:nvPicPr>
        <p:blipFill rotWithShape="1">
          <a:blip r:embed="rId3">
            <a:alphaModFix/>
          </a:blip>
          <a:srcRect b="0" l="0" r="0" t="0"/>
          <a:stretch/>
        </p:blipFill>
        <p:spPr>
          <a:xfrm>
            <a:off x="6561518" y="1196796"/>
            <a:ext cx="4220781" cy="3981450"/>
          </a:xfrm>
          <a:prstGeom prst="rect">
            <a:avLst/>
          </a:prstGeom>
          <a:noFill/>
          <a:ln>
            <a:noFill/>
          </a:ln>
        </p:spPr>
      </p:pic>
      <p:sp>
        <p:nvSpPr>
          <p:cNvPr id="106" name="Google Shape;106;p4"/>
          <p:cNvSpPr/>
          <p:nvPr/>
        </p:nvSpPr>
        <p:spPr>
          <a:xfrm>
            <a:off x="7092388" y="5178246"/>
            <a:ext cx="269977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https://images.app.goo.gl/PaRzMR8ogCgq43f96</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5"/>
          <p:cNvSpPr/>
          <p:nvPr/>
        </p:nvSpPr>
        <p:spPr>
          <a:xfrm>
            <a:off x="631065" y="708338"/>
            <a:ext cx="5731098" cy="5537916"/>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Elektrokardiostimulyator</a:t>
            </a:r>
            <a:r>
              <a:rPr lang="en-US" sz="2000">
                <a:solidFill>
                  <a:schemeClr val="dk1"/>
                </a:solidFill>
                <a:latin typeface="Times New Roman"/>
                <a:ea typeface="Times New Roman"/>
                <a:cs typeface="Times New Roman"/>
                <a:sym typeface="Times New Roman"/>
              </a:rPr>
              <a:t> (ECS; sun'iy ritm haydovchisi (IVR)) - bu yurak ritmiga ta'sir ko'rsatishga mo'ljallangan tibbiy asbob. Elektron yurak stimulyatori (yurak stimulyatori) ning asosiy vazifasi yurak tez urmaydigan, yoki atrium va qorinchalar (atrioventrikulyar blok) o'rtasida elektrofizyologik uzilish bo'lgan bemorga yurak urish tezligini saqlash yoki yuklashdir. Shuningdek, funktsional yukni bajarish uchun maxsus (diagnostik) tashqi yurak stimulyatorlari mavjud</a:t>
            </a:r>
            <a:endParaRPr sz="2000">
              <a:solidFill>
                <a:schemeClr val="dk1"/>
              </a:solidFill>
              <a:latin typeface="Times New Roman"/>
              <a:ea typeface="Times New Roman"/>
              <a:cs typeface="Times New Roman"/>
              <a:sym typeface="Times New Roman"/>
            </a:endParaRPr>
          </a:p>
        </p:txBody>
      </p:sp>
      <p:pic>
        <p:nvPicPr>
          <p:cNvPr descr="Электрокардиостимулятор" id="112" name="Google Shape;112;p5"/>
          <p:cNvPicPr preferRelativeResize="0"/>
          <p:nvPr/>
        </p:nvPicPr>
        <p:blipFill rotWithShape="1">
          <a:blip r:embed="rId3">
            <a:alphaModFix/>
          </a:blip>
          <a:srcRect b="0" l="0" r="0" t="0"/>
          <a:stretch/>
        </p:blipFill>
        <p:spPr>
          <a:xfrm>
            <a:off x="6788194" y="914400"/>
            <a:ext cx="4802792" cy="5035639"/>
          </a:xfrm>
          <a:prstGeom prst="rect">
            <a:avLst/>
          </a:prstGeom>
          <a:noFill/>
          <a:ln>
            <a:noFill/>
          </a:ln>
        </p:spPr>
      </p:pic>
      <p:sp>
        <p:nvSpPr>
          <p:cNvPr id="113" name="Google Shape;113;p5"/>
          <p:cNvSpPr/>
          <p:nvPr/>
        </p:nvSpPr>
        <p:spPr>
          <a:xfrm>
            <a:off x="7827678" y="5950039"/>
            <a:ext cx="2723823"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https://images.app.goo.gl/nYAF6FQEXTXTUhTd6</a:t>
            </a:r>
            <a:endParaRPr sz="10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6"/>
          <p:cNvSpPr/>
          <p:nvPr/>
        </p:nvSpPr>
        <p:spPr>
          <a:xfrm>
            <a:off x="590550" y="457200"/>
            <a:ext cx="10858500" cy="55245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2600">
                <a:solidFill>
                  <a:schemeClr val="dk1"/>
                </a:solidFill>
                <a:latin typeface="Times New Roman"/>
                <a:ea typeface="Times New Roman"/>
                <a:cs typeface="Times New Roman"/>
                <a:sym typeface="Times New Roman"/>
              </a:rPr>
              <a:t>Kardiostimulyatsiyaning oxirgi 10 yillikdagi rivojlanishi yurak ritmi buzilishi bilan bog’liq bo‘lgan ko’plab muammolarning yechilishiga olib keldi. Texnikaning oxirgi erishgan yutuqlariga asoslanib yaratilayotgan ishonchli va sifatli zamonaviy elektrostimulyatsiya (EKS) apparatlar va implantatsiya operatsiyalari hozirda shifokor va bemor uchun har kungi operatsiyaga aylandi. Ko‘p yillik tajribalar o’rnatilgan va ishonchli ishlayotgan stimulyatorlardan ishlab chiqarilayotgan impulslar operatsiyadan keyin ko’plab bemorlarda hayot sifatini va o‘zini his qilishi yaxshilanishini ko‘rsatdi</a:t>
            </a:r>
            <a:endParaRPr sz="2600">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7"/>
          <p:cNvSpPr/>
          <p:nvPr/>
        </p:nvSpPr>
        <p:spPr>
          <a:xfrm>
            <a:off x="742950" y="876300"/>
            <a:ext cx="6381750" cy="48006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2400">
                <a:solidFill>
                  <a:schemeClr val="dk1"/>
                </a:solidFill>
                <a:latin typeface="Times New Roman"/>
                <a:ea typeface="Times New Roman"/>
                <a:cs typeface="Times New Roman"/>
                <a:sym typeface="Times New Roman"/>
              </a:rPr>
              <a:t>Alessandro Volta (1876) elektr toki impulslarining yurak mushaklariga qo‘zg‘atuvchi ta’sir qilishini 1-bo‘lib aniqladi. Keyin rus fiziologlari Y. M. Chagovets va N. Y. Vvedenskiylar elektr impulslarining yurakka o‘zaro ta’sirini o‘rganishdi va ularning bir nechta yurak kasalliklarida qo‘llanilish holatlarini ko‘rsatib o’tishdi</a:t>
            </a:r>
            <a:endParaRPr sz="2400">
              <a:solidFill>
                <a:schemeClr val="dk1"/>
              </a:solidFill>
              <a:latin typeface="Times New Roman"/>
              <a:ea typeface="Times New Roman"/>
              <a:cs typeface="Times New Roman"/>
              <a:sym typeface="Times New Roman"/>
            </a:endParaRPr>
          </a:p>
        </p:txBody>
      </p:sp>
      <p:pic>
        <p:nvPicPr>
          <p:cNvPr descr="Вольта, Алессандро — Википедия" id="124" name="Google Shape;124;p7"/>
          <p:cNvPicPr preferRelativeResize="0"/>
          <p:nvPr/>
        </p:nvPicPr>
        <p:blipFill rotWithShape="1">
          <a:blip r:embed="rId3">
            <a:alphaModFix/>
          </a:blip>
          <a:srcRect b="0" l="0" r="0" t="0"/>
          <a:stretch/>
        </p:blipFill>
        <p:spPr>
          <a:xfrm>
            <a:off x="7658100" y="1028700"/>
            <a:ext cx="3752850" cy="4457700"/>
          </a:xfrm>
          <a:prstGeom prst="rect">
            <a:avLst/>
          </a:prstGeom>
          <a:noFill/>
          <a:ln>
            <a:noFill/>
          </a:ln>
        </p:spPr>
      </p:pic>
      <p:sp>
        <p:nvSpPr>
          <p:cNvPr id="125" name="Google Shape;125;p7"/>
          <p:cNvSpPr/>
          <p:nvPr/>
        </p:nvSpPr>
        <p:spPr>
          <a:xfrm>
            <a:off x="8313431" y="5486400"/>
            <a:ext cx="2675732"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https://images.app.goo.gl/e4sXydXFcfvwofqW8</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8"/>
          <p:cNvSpPr/>
          <p:nvPr/>
        </p:nvSpPr>
        <p:spPr>
          <a:xfrm>
            <a:off x="361950" y="457200"/>
            <a:ext cx="11353800" cy="62484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2400">
                <a:solidFill>
                  <a:schemeClr val="dk1"/>
                </a:solidFill>
                <a:latin typeface="Times New Roman"/>
                <a:ea typeface="Times New Roman"/>
                <a:cs typeface="Times New Roman"/>
                <a:sym typeface="Times New Roman"/>
              </a:rPr>
              <a:t>1927-yilda G. Hyman 1-bo‘lib tashqi elektrokardiostimulyatorni yaratdi va uni klinikada puls kamligi va es-hushini yo‘qotish bilan og'rigan kasallarni davolash uchun qo‘lladi.</a:t>
            </a:r>
            <a:endParaRPr sz="24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400">
                <a:solidFill>
                  <a:schemeClr val="dk1"/>
                </a:solidFill>
                <a:latin typeface="Times New Roman"/>
                <a:ea typeface="Times New Roman"/>
                <a:cs typeface="Times New Roman"/>
                <a:sym typeface="Times New Roman"/>
              </a:rPr>
              <a:t>1951-yilda amerikalik kardiojarrohlar Callaghan va Bigelov kardiostimulyatorni operatsiyadan keyingi bemorlarni davolashda ishlatdilar, bu bemorlarda ritmning kamligi, MES xurujlari — yurakning to‘liq ko‘ndalang blokadasi bilan birgalikda rivojlangan edi. Biroq ushbu qurilmaning katta kamchiligi bor edi — u bemor tanasidan tashqarida joylashtirilar va impulslar yurakka teri orqali uzatilardi.</a:t>
            </a:r>
            <a:endParaRPr sz="24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400">
                <a:solidFill>
                  <a:schemeClr val="dk1"/>
                </a:solidFill>
                <a:latin typeface="Times New Roman"/>
                <a:ea typeface="Times New Roman"/>
                <a:cs typeface="Times New Roman"/>
                <a:sym typeface="Times New Roman"/>
              </a:rPr>
              <a:t>1959-yilda shved olimlari to‘liq teri ostidajoylashtiriladigan implantatsion kardiostimulyatorni yaratishdi. Albatta, birinchi stimulyatorlar qisqa muddatli edi: 12 oydan 24 oygacha. Biroq bu oldinga qo’yilgan katta qadam edi.</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9"/>
          <p:cNvSpPr/>
          <p:nvPr/>
        </p:nvSpPr>
        <p:spPr>
          <a:xfrm>
            <a:off x="762000" y="952500"/>
            <a:ext cx="5372100" cy="447675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2400">
                <a:solidFill>
                  <a:schemeClr val="dk1"/>
                </a:solidFill>
                <a:latin typeface="Times New Roman"/>
                <a:ea typeface="Times New Roman"/>
                <a:cs typeface="Times New Roman"/>
                <a:sym typeface="Times New Roman"/>
              </a:rPr>
              <a:t>Rossiyaga kardiostimulyatsiya 1960-yildan kirib keldi. 1991-yil dekabrda A. E. Bakulev birinchi rus stimulyatori EKS — 2 ni to‘liq atrioventrikulyar blokada bilan og'rigan bemorga o‘rnatdi. EKS —2 15 yildan ortiq qo'llanildi</a:t>
            </a:r>
            <a:endParaRPr sz="2400">
              <a:solidFill>
                <a:schemeClr val="dk1"/>
              </a:solidFill>
              <a:latin typeface="Times New Roman"/>
              <a:ea typeface="Times New Roman"/>
              <a:cs typeface="Times New Roman"/>
              <a:sym typeface="Times New Roman"/>
            </a:endParaRPr>
          </a:p>
        </p:txBody>
      </p:sp>
      <p:sp>
        <p:nvSpPr>
          <p:cNvPr id="136" name="Google Shape;136;p9"/>
          <p:cNvSpPr/>
          <p:nvPr/>
        </p:nvSpPr>
        <p:spPr>
          <a:xfrm>
            <a:off x="6610350" y="952500"/>
            <a:ext cx="5010150" cy="462915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2400">
                <a:solidFill>
                  <a:schemeClr val="dk1"/>
                </a:solidFill>
                <a:latin typeface="Times New Roman"/>
                <a:ea typeface="Times New Roman"/>
                <a:cs typeface="Times New Roman"/>
                <a:sym typeface="Times New Roman"/>
              </a:rPr>
              <a:t>1959-yilda shved olimlari to‘liq teri ostidajoylashtiriladigan implantatsion kardiostimulyatorni yaratishdi. Albatta, birinchi stimulyatorlar qisqa muddatli edi: 12 oydan 24 oygacha. Biroq bu oldinga qo’yilgan katta qadam edi.</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10"/>
          <p:cNvSpPr/>
          <p:nvPr/>
        </p:nvSpPr>
        <p:spPr>
          <a:xfrm>
            <a:off x="296215" y="112690"/>
            <a:ext cx="11546446" cy="6610082"/>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None/>
            </a:pPr>
            <a:r>
              <a:rPr b="1" lang="en-US" sz="1900">
                <a:solidFill>
                  <a:schemeClr val="dk1"/>
                </a:solidFill>
                <a:latin typeface="Times New Roman"/>
                <a:ea typeface="Times New Roman"/>
                <a:cs typeface="Times New Roman"/>
                <a:sym typeface="Times New Roman"/>
              </a:rPr>
              <a:t>EKS kodining xalqaro nomenklaturasi.</a:t>
            </a:r>
            <a:endParaRPr sz="19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900">
                <a:solidFill>
                  <a:schemeClr val="dk1"/>
                </a:solidFill>
                <a:latin typeface="Times New Roman"/>
                <a:ea typeface="Times New Roman"/>
                <a:cs typeface="Times New Roman"/>
                <a:sym typeface="Times New Roman"/>
              </a:rPr>
              <a:t>Kodning 1-harfi yurakni stimullanuvchi kamerasini anglatadi: V — ventricle (qorincha), A — atrium (bo‘lmacha), D — dual (bo'lmacha va qorincha).</a:t>
            </a:r>
            <a:endParaRPr sz="19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900">
                <a:solidFill>
                  <a:schemeClr val="dk1"/>
                </a:solidFill>
                <a:latin typeface="Times New Roman"/>
                <a:ea typeface="Times New Roman"/>
                <a:cs typeface="Times New Roman"/>
                <a:sym typeface="Times New Roman"/>
              </a:rPr>
              <a:t>Kodning 2-harfi yo'naltirilgan signalni qabul qiluvchi yurak qismini ko‘rsatadi: V, A, D, О — yo‘naltirilgan signalni kameralarning hech qaysisi o'qiy olmaydi.</a:t>
            </a:r>
            <a:endParaRPr sz="19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900">
                <a:solidFill>
                  <a:schemeClr val="dk1"/>
                </a:solidFill>
                <a:latin typeface="Times New Roman"/>
                <a:ea typeface="Times New Roman"/>
                <a:cs typeface="Times New Roman"/>
                <a:sym typeface="Times New Roman"/>
              </a:rPr>
              <a:t>Kodning 3-harfi qabul qilingan signalga EKS reaksiya turini anglatadi: I — inhibited (taqiqlanuvchi), T — triggered (harakatlantiruvchi), D — dual (taqiqlanuvchi va harakatlantiruvchi), О — signalni qabul qilish va unga javob berish xususiyatining yo'qligi.</a:t>
            </a:r>
            <a:endParaRPr sz="19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900">
                <a:solidFill>
                  <a:schemeClr val="dk1"/>
                </a:solidFill>
                <a:latin typeface="Times New Roman"/>
                <a:ea typeface="Times New Roman"/>
                <a:cs typeface="Times New Roman"/>
                <a:sym typeface="Times New Roman"/>
              </a:rPr>
              <a:t>Kodning 4-harfi chastotali modulyatsiya mavjudligi va dasturlanishini anglatadi: О — yuk, R — impuls amplitudasi va chastotasi bo‘yicha dasturlanishi, M — ko‘p dasturli, S — telemetriya funksiyasi, R — adaptatsiya chastotasi.</a:t>
            </a:r>
            <a:endParaRPr sz="19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1" lang="en-US" sz="1900">
                <a:solidFill>
                  <a:schemeClr val="dk1"/>
                </a:solidFill>
                <a:latin typeface="Times New Roman"/>
                <a:ea typeface="Times New Roman"/>
                <a:cs typeface="Times New Roman"/>
                <a:sym typeface="Times New Roman"/>
              </a:rPr>
              <a:t>Kodning 5-harfi </a:t>
            </a:r>
            <a:r>
              <a:rPr lang="en-US" sz="1900">
                <a:solidFill>
                  <a:schemeClr val="dk1"/>
                </a:solidFill>
                <a:latin typeface="Times New Roman"/>
                <a:ea typeface="Times New Roman"/>
                <a:cs typeface="Times New Roman"/>
                <a:sym typeface="Times New Roman"/>
              </a:rPr>
              <a:t>maxsus taxikardiyaga qarshi funksiya mavjudligini anglatadi: V — baravariga stimullash, N — normal chastotaning raqobatlashuvchi stimulyatsiyasi, S — skanerlanuvchi chastota, E — tashqaridan yo‘naltirilgan stimulyatsiya.</a:t>
            </a:r>
            <a:endParaRPr sz="1900">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1"/>
          <p:cNvSpPr/>
          <p:nvPr/>
        </p:nvSpPr>
        <p:spPr>
          <a:xfrm>
            <a:off x="1748039" y="1506830"/>
            <a:ext cx="4159876" cy="354169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Taxiaritmiyalarda davolovchi elektrokardiostimulyatsiya</a:t>
            </a:r>
            <a:endParaRPr b="1"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 </a:t>
            </a:r>
            <a:r>
              <a:rPr lang="en-US" sz="1800">
                <a:solidFill>
                  <a:schemeClr val="dk1"/>
                </a:solidFill>
                <a:latin typeface="Times New Roman"/>
                <a:ea typeface="Times New Roman"/>
                <a:cs typeface="Times New Roman"/>
                <a:sym typeface="Times New Roman"/>
              </a:rPr>
              <a:t>Retsiprok taxikardiyalarni bartaraf etish maqsadida qo'llaniladi (AV retsiprok taxikardiya, bo‘lmacha retsi prok taxikardiyasi, bo‘lmacha titrashi, ba’zan qorinchalar retsiprok taxikardiyasida</a:t>
            </a: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pic>
        <p:nvPicPr>
          <p:cNvPr descr="Установка электрокардиостимулятора - Инновационный сосудистый центр — ИСЦ" id="147" name="Google Shape;147;p11"/>
          <p:cNvPicPr preferRelativeResize="0"/>
          <p:nvPr/>
        </p:nvPicPr>
        <p:blipFill rotWithShape="1">
          <a:blip r:embed="rId3">
            <a:alphaModFix/>
          </a:blip>
          <a:srcRect b="0" l="0" r="0" t="0"/>
          <a:stretch/>
        </p:blipFill>
        <p:spPr>
          <a:xfrm>
            <a:off x="6461126" y="1425860"/>
            <a:ext cx="3161846" cy="3499177"/>
          </a:xfrm>
          <a:prstGeom prst="rect">
            <a:avLst/>
          </a:prstGeom>
          <a:noFill/>
          <a:ln>
            <a:noFill/>
          </a:ln>
        </p:spPr>
      </p:pic>
      <p:sp>
        <p:nvSpPr>
          <p:cNvPr id="148" name="Google Shape;148;p11"/>
          <p:cNvSpPr/>
          <p:nvPr/>
        </p:nvSpPr>
        <p:spPr>
          <a:xfrm>
            <a:off x="6734640" y="4925037"/>
            <a:ext cx="261481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https://images.app.goo.gl/Jz8ccbZW7JzkUYoj7</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12"/>
          <p:cNvSpPr/>
          <p:nvPr/>
        </p:nvSpPr>
        <p:spPr>
          <a:xfrm>
            <a:off x="1581150" y="438150"/>
            <a:ext cx="9315450" cy="58293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100">
                <a:solidFill>
                  <a:schemeClr val="dk1"/>
                </a:solidFill>
                <a:latin typeface="Times New Roman"/>
                <a:ea typeface="Times New Roman"/>
                <a:cs typeface="Times New Roman"/>
                <a:sym typeface="Times New Roman"/>
              </a:rPr>
              <a:t>Shoshilinch elektrokardiostimulyatsiyaga ko'rsatma. D. </a:t>
            </a:r>
            <a:r>
              <a:rPr lang="en-US" sz="2100">
                <a:solidFill>
                  <a:schemeClr val="dk1"/>
                </a:solidFill>
                <a:latin typeface="Times New Roman"/>
                <a:ea typeface="Times New Roman"/>
                <a:cs typeface="Times New Roman"/>
                <a:sym typeface="Times New Roman"/>
              </a:rPr>
              <a:t>Alpert va G. Frensis (1994) elektrokardiostimulyatsiyaga ko'rsatmalar bo'yicha savollarni hal qilish maqsadida xavf shkalasi qo'llanishini taklif qilishdi. Bunga ko'ra o'tkazuvchanlikning har biri bir ball bilan baholanadi (atrioventrikulyar blokada </a:t>
            </a:r>
            <a:r>
              <a:rPr b="1" lang="en-US" sz="2100">
                <a:solidFill>
                  <a:schemeClr val="dk1"/>
                </a:solidFill>
                <a:latin typeface="Times New Roman"/>
                <a:ea typeface="Times New Roman"/>
                <a:cs typeface="Times New Roman"/>
                <a:sym typeface="Times New Roman"/>
              </a:rPr>
              <a:t>I </a:t>
            </a:r>
            <a:r>
              <a:rPr lang="en-US" sz="2100">
                <a:solidFill>
                  <a:schemeClr val="dk1"/>
                </a:solidFill>
                <a:latin typeface="Times New Roman"/>
                <a:ea typeface="Times New Roman"/>
                <a:cs typeface="Times New Roman"/>
                <a:sym typeface="Times New Roman"/>
              </a:rPr>
              <a:t>daraja; atrioventrikulyar blokada </a:t>
            </a:r>
            <a:r>
              <a:rPr b="1" lang="en-US" sz="2100">
                <a:solidFill>
                  <a:schemeClr val="dk1"/>
                </a:solidFill>
                <a:latin typeface="Times New Roman"/>
                <a:ea typeface="Times New Roman"/>
                <a:cs typeface="Times New Roman"/>
                <a:sym typeface="Times New Roman"/>
              </a:rPr>
              <a:t>II </a:t>
            </a:r>
            <a:r>
              <a:rPr lang="en-US" sz="2100">
                <a:solidFill>
                  <a:schemeClr val="dk1"/>
                </a:solidFill>
                <a:latin typeface="Times New Roman"/>
                <a:ea typeface="Times New Roman"/>
                <a:cs typeface="Times New Roman"/>
                <a:sym typeface="Times New Roman"/>
              </a:rPr>
              <a:t>daraja Mobitts — 2 tipi; to'liq atrioventrikulyar blokada; Giss tutami chap oyoqchasi orqa shoxi blokadasi; chap oyoqcha to'liq blokadasi; o'ng oyoqcha to'liq blokadasi). To'liq ko'ndalang blokada xavfi bilan 0, 1, 2 va 3 yoki yuqori ballar yig'indisi 1,2%, 7,8%, 25% va 36,4% ga mos keladi. 2 ball yig'gan bemorlar o'rta xavf guruhiga to'g'ri keladi (25%). Agar bemor oldingi devor infarkti bilan 2 va undan yuqori ball olganda, unda unga vaqtinchalik profilaktik elektrokardiostimulyatsiya qilinadi. </a:t>
            </a:r>
            <a:endParaRPr sz="21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3"/>
          <p:cNvSpPr/>
          <p:nvPr/>
        </p:nvSpPr>
        <p:spPr>
          <a:xfrm>
            <a:off x="493486" y="493486"/>
            <a:ext cx="6400799" cy="5021943"/>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Kardiostimulyatorning implantatsiya texnikasi.</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Stimulyator implantatsiya operatsiyasi oddiy va kam jarohatlovchi. Bu operatsiya xonasida mahalliy narkoz ostida rentgen apparati yordamida o‘tkaziladi. o‘mrov osti venasi punksiya qilinadi, unga maxsus kateter kiritiladi va bu orqali yuqori kovak venalarga elektrod kiritiladi.</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Rentgen nazorati ostida o‘ng bo‘lmachaga yo‘naltiriladi va uning devoriga fiksatsiyalanadi yoki o‘ng qorincha uchiga kiritiladi. Eng qiyin muolaja yaxshi aloqa bog‘lash uchun elektrod oxirini bo‘lmacha yoki qorinchaga mustahkamlashdir.</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pic>
        <p:nvPicPr>
          <p:cNvPr descr="O'rnatish uchun elektron yurak stimulyatorining ko'rsatkichlari. Elektron  yurak stimulyatori implantatsiyasi uchun ko'rsatmalar va  kontrendikatsiyalar. Professional cheklovlar" id="159" name="Google Shape;159;p13"/>
          <p:cNvPicPr preferRelativeResize="0"/>
          <p:nvPr/>
        </p:nvPicPr>
        <p:blipFill rotWithShape="1">
          <a:blip r:embed="rId3">
            <a:alphaModFix/>
          </a:blip>
          <a:srcRect b="0" l="0" r="0" t="0"/>
          <a:stretch/>
        </p:blipFill>
        <p:spPr>
          <a:xfrm>
            <a:off x="7169512" y="613682"/>
            <a:ext cx="4486214" cy="4288064"/>
          </a:xfrm>
          <a:prstGeom prst="rect">
            <a:avLst/>
          </a:prstGeom>
          <a:noFill/>
          <a:ln>
            <a:noFill/>
          </a:ln>
        </p:spPr>
      </p:pic>
      <p:sp>
        <p:nvSpPr>
          <p:cNvPr id="160" name="Google Shape;160;p13"/>
          <p:cNvSpPr/>
          <p:nvPr/>
        </p:nvSpPr>
        <p:spPr>
          <a:xfrm>
            <a:off x="8087577" y="4901746"/>
            <a:ext cx="2650084"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https://images.app.goo.gl/pCuJvq6fjqfW9EN39</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14"/>
          <p:cNvSpPr/>
          <p:nvPr/>
        </p:nvSpPr>
        <p:spPr>
          <a:xfrm>
            <a:off x="857250" y="794543"/>
            <a:ext cx="4953000" cy="37719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i="1" lang="en-US" sz="2000">
                <a:solidFill>
                  <a:schemeClr val="dk1"/>
                </a:solidFill>
                <a:latin typeface="Times New Roman"/>
                <a:ea typeface="Times New Roman"/>
                <a:cs typeface="Times New Roman"/>
                <a:sym typeface="Times New Roman"/>
              </a:rPr>
              <a:t> Protezlash</a:t>
            </a:r>
            <a:r>
              <a:rPr b="1" lang="en-US" sz="2000">
                <a:solidFill>
                  <a:schemeClr val="dk1"/>
                </a:solidFill>
                <a:latin typeface="Times New Roman"/>
                <a:ea typeface="Times New Roman"/>
                <a:cs typeface="Times New Roman"/>
                <a:sym typeface="Times New Roman"/>
              </a:rPr>
              <a:t> </a:t>
            </a:r>
            <a:r>
              <a:rPr lang="en-US" sz="2000">
                <a:solidFill>
                  <a:schemeClr val="dk1"/>
                </a:solidFill>
                <a:latin typeface="Times New Roman"/>
                <a:ea typeface="Times New Roman"/>
                <a:cs typeface="Times New Roman"/>
                <a:sym typeface="Times New Roman"/>
              </a:rPr>
              <a:t>— oyoq yoki qo‘lning yo‘q qismi o‘rnini bosuvchi maxsus moslama va qurilmalar bo'lib, uning faoliyatini va shaklini qisman tiklaydi. Shu maqsadda protezlar ortopedik apparatlar (ortezlar) korsetlar va ortopedik poyabzal ishlatiladi</a:t>
            </a:r>
            <a:endParaRPr sz="2000">
              <a:solidFill>
                <a:schemeClr val="dk1"/>
              </a:solidFill>
              <a:latin typeface="Times New Roman"/>
              <a:ea typeface="Times New Roman"/>
              <a:cs typeface="Times New Roman"/>
              <a:sym typeface="Times New Roman"/>
            </a:endParaRPr>
          </a:p>
        </p:txBody>
      </p:sp>
      <p:pic>
        <p:nvPicPr>
          <p:cNvPr descr="S-4-Bolalar tishini protezlash" id="166" name="Google Shape;166;p14"/>
          <p:cNvPicPr preferRelativeResize="0"/>
          <p:nvPr/>
        </p:nvPicPr>
        <p:blipFill rotWithShape="1">
          <a:blip r:embed="rId3">
            <a:alphaModFix/>
          </a:blip>
          <a:srcRect b="0" l="0" r="0" t="0"/>
          <a:stretch/>
        </p:blipFill>
        <p:spPr>
          <a:xfrm>
            <a:off x="6442076" y="1036636"/>
            <a:ext cx="4118478" cy="3287713"/>
          </a:xfrm>
          <a:prstGeom prst="rect">
            <a:avLst/>
          </a:prstGeom>
          <a:noFill/>
          <a:ln>
            <a:noFill/>
          </a:ln>
        </p:spPr>
      </p:pic>
      <p:sp>
        <p:nvSpPr>
          <p:cNvPr id="167" name="Google Shape;167;p14"/>
          <p:cNvSpPr/>
          <p:nvPr/>
        </p:nvSpPr>
        <p:spPr>
          <a:xfrm>
            <a:off x="7371884" y="4324349"/>
            <a:ext cx="2682145"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https://images.app.goo.gl/ZNPZqgr9WhGzgiuv6</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5"/>
          <p:cNvSpPr/>
          <p:nvPr/>
        </p:nvSpPr>
        <p:spPr>
          <a:xfrm>
            <a:off x="798491" y="1004552"/>
            <a:ext cx="5898523" cy="4816699"/>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Protez</a:t>
            </a:r>
            <a:r>
              <a:rPr lang="en-US" sz="2000">
                <a:solidFill>
                  <a:schemeClr val="dk1"/>
                </a:solidFill>
                <a:latin typeface="Times New Roman"/>
                <a:ea typeface="Times New Roman"/>
                <a:cs typeface="Times New Roman"/>
                <a:sym typeface="Times New Roman"/>
              </a:rPr>
              <a:t> — ortopedik moslamalar tayanch va harakat faoliyatining o'rnini bosib, kasallikning kechishiga optimal sharoit yaratadi va tayanch-harakat apparatining ikkilamchi deformatsiyasi oldini oladi. Protezlashda cho'ltoqning holati, bemorning umumiy ahvoli, uning kasbi va keyinchalik ishga joylashishi inobatga olinadi. Protezlashning muvafaqqiyatli bo'lishi asosiy cho'ltoqning holati va protez sifatiga bog'liq</a:t>
            </a:r>
            <a:endParaRPr sz="2000">
              <a:solidFill>
                <a:schemeClr val="dk1"/>
              </a:solidFill>
              <a:latin typeface="Times New Roman"/>
              <a:ea typeface="Times New Roman"/>
              <a:cs typeface="Times New Roman"/>
              <a:sym typeface="Times New Roman"/>
            </a:endParaRPr>
          </a:p>
        </p:txBody>
      </p:sp>
      <p:pic>
        <p:nvPicPr>
          <p:cNvPr descr="Что такое бионические протезы и как они работают" id="173" name="Google Shape;173;p15"/>
          <p:cNvPicPr preferRelativeResize="0"/>
          <p:nvPr/>
        </p:nvPicPr>
        <p:blipFill rotWithShape="1">
          <a:blip r:embed="rId3">
            <a:alphaModFix/>
          </a:blip>
          <a:srcRect b="0" l="0" r="0" t="0"/>
          <a:stretch/>
        </p:blipFill>
        <p:spPr>
          <a:xfrm flipH="1">
            <a:off x="6855218" y="1265808"/>
            <a:ext cx="4915743" cy="4307677"/>
          </a:xfrm>
          <a:prstGeom prst="rect">
            <a:avLst/>
          </a:prstGeom>
          <a:noFill/>
          <a:ln>
            <a:noFill/>
          </a:ln>
        </p:spPr>
      </p:pic>
      <p:sp>
        <p:nvSpPr>
          <p:cNvPr id="174" name="Google Shape;174;p15"/>
          <p:cNvSpPr/>
          <p:nvPr/>
        </p:nvSpPr>
        <p:spPr>
          <a:xfrm>
            <a:off x="7791059" y="5573485"/>
            <a:ext cx="2704587"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https://images.app.goo.gl/xWnS5cPNLuksXp8a7</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6"/>
          <p:cNvSpPr/>
          <p:nvPr/>
        </p:nvSpPr>
        <p:spPr>
          <a:xfrm>
            <a:off x="348342" y="522514"/>
            <a:ext cx="5979885" cy="54864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Yuqori mushaklar protezi. Yuqori mushaklarning protezi yo'qolgan qo‘l funksiyasi vatashqi ko'rinishini tiklashi kerak. 2 tipdagi protezlar tavsiya qilinadi:</a:t>
            </a:r>
            <a:endParaRPr sz="20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 Sust.</a:t>
            </a:r>
            <a:endParaRPr sz="20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 Faol.</a:t>
            </a:r>
            <a:endParaRPr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i="1" lang="en-US" sz="2000">
                <a:solidFill>
                  <a:schemeClr val="dk1"/>
                </a:solidFill>
                <a:latin typeface="Times New Roman"/>
                <a:ea typeface="Times New Roman"/>
                <a:cs typeface="Times New Roman"/>
                <a:sym typeface="Times New Roman"/>
              </a:rPr>
              <a:t>Sust protezlarga</a:t>
            </a:r>
            <a:r>
              <a:rPr lang="en-US" sz="2000">
                <a:solidFill>
                  <a:schemeClr val="dk1"/>
                </a:solidFill>
                <a:latin typeface="Times New Roman"/>
                <a:ea typeface="Times New Roman"/>
                <a:cs typeface="Times New Roman"/>
                <a:sym typeface="Times New Roman"/>
              </a:rPr>
              <a:t> </a:t>
            </a:r>
            <a:r>
              <a:rPr b="1" lang="en-US" sz="2000">
                <a:solidFill>
                  <a:schemeClr val="dk1"/>
                </a:solidFill>
                <a:latin typeface="Times New Roman"/>
                <a:ea typeface="Times New Roman"/>
                <a:cs typeface="Times New Roman"/>
                <a:sym typeface="Times New Roman"/>
              </a:rPr>
              <a:t>kosmetik protezlar </a:t>
            </a:r>
            <a:r>
              <a:rPr lang="en-US" sz="2000">
                <a:solidFill>
                  <a:schemeClr val="dk1"/>
                </a:solidFill>
                <a:latin typeface="Times New Roman"/>
                <a:ea typeface="Times New Roman"/>
                <a:cs typeface="Times New Roman"/>
                <a:sym typeface="Times New Roman"/>
              </a:rPr>
              <a:t>kiradi. Bular faqat tashqi ko'rinishni tiklab beradi.</a:t>
            </a:r>
            <a:endParaRPr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1" i="1" lang="en-US" sz="2000">
                <a:solidFill>
                  <a:schemeClr val="dk1"/>
                </a:solidFill>
                <a:latin typeface="Times New Roman"/>
                <a:ea typeface="Times New Roman"/>
                <a:cs typeface="Times New Roman"/>
                <a:sym typeface="Times New Roman"/>
              </a:rPr>
              <a:t>Faol protezlar:</a:t>
            </a:r>
            <a:endParaRPr sz="20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 Mexanik.</a:t>
            </a:r>
            <a:endParaRPr sz="20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 Bioelektrikka bo'linadi.</a:t>
            </a:r>
            <a:endParaRPr sz="2000">
              <a:solidFill>
                <a:schemeClr val="dk1"/>
              </a:solidFill>
              <a:latin typeface="Times New Roman"/>
              <a:ea typeface="Times New Roman"/>
              <a:cs typeface="Times New Roman"/>
              <a:sym typeface="Times New Roman"/>
            </a:endParaRPr>
          </a:p>
        </p:txBody>
      </p:sp>
      <p:sp>
        <p:nvSpPr>
          <p:cNvPr id="180" name="Google Shape;180;p16"/>
          <p:cNvSpPr/>
          <p:nvPr/>
        </p:nvSpPr>
        <p:spPr>
          <a:xfrm>
            <a:off x="6560456" y="522514"/>
            <a:ext cx="5210629" cy="5370286"/>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Mexanik protezlar bir vaqtning o'zida 2 xil vazifani bajaradi. Ijtimoiy va ishlashni bajaradi. Mexanik protez qo'lning tashqi tabiiy ko'rinishini beradi va predmetlarni ushlash va qo'yib yuborish funksiyasini bajaradi. Bu bemorning odamlar orasida o'zini qulay his qilishga imkon beradi. Agar odamga keng saviyadagi harakatlar kerak bo'lsa, barmoqlarni osongina ishlovchi instrumentlarga aylantirish mumkin</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7"/>
          <p:cNvSpPr/>
          <p:nvPr/>
        </p:nvSpPr>
        <p:spPr>
          <a:xfrm>
            <a:off x="769257" y="783771"/>
            <a:ext cx="10348685" cy="5036458"/>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3200">
                <a:solidFill>
                  <a:schemeClr val="dk1"/>
                </a:solidFill>
                <a:latin typeface="Times New Roman"/>
                <a:ea typeface="Times New Roman"/>
                <a:cs typeface="Times New Roman"/>
                <a:sym typeface="Times New Roman"/>
              </a:rPr>
              <a:t>Bioelektirik protez elektrod saqlagan bo‘lib, mushaklar qisqarganda ishlab chiqaradigan elektr tokini qabul qilib mikroprotsessorga yuborish vazifasini bajaradi. Bu protez yordamida qoshiq, vilka, pichoqlarni ushlab, ishlatish mumkin</a:t>
            </a:r>
            <a:endParaRPr sz="3200">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18"/>
          <p:cNvSpPr/>
          <p:nvPr/>
        </p:nvSpPr>
        <p:spPr>
          <a:xfrm>
            <a:off x="628650" y="533400"/>
            <a:ext cx="5810250" cy="51435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i="1" lang="en-US" sz="2000">
                <a:solidFill>
                  <a:schemeClr val="dk1"/>
                </a:solidFill>
                <a:latin typeface="Times New Roman"/>
                <a:ea typeface="Times New Roman"/>
                <a:cs typeface="Times New Roman"/>
                <a:sym typeface="Times New Roman"/>
              </a:rPr>
              <a:t>Bilak protezi</a:t>
            </a:r>
            <a:r>
              <a:rPr i="1" lang="en-US" sz="2000">
                <a:solidFill>
                  <a:schemeClr val="dk1"/>
                </a:solidFill>
                <a:latin typeface="Times New Roman"/>
                <a:ea typeface="Times New Roman"/>
                <a:cs typeface="Times New Roman"/>
                <a:sym typeface="Times New Roman"/>
              </a:rPr>
              <a:t>.</a:t>
            </a:r>
            <a:r>
              <a:rPr lang="en-US" sz="2000">
                <a:solidFill>
                  <a:schemeClr val="dk1"/>
                </a:solidFill>
                <a:latin typeface="Times New Roman"/>
                <a:ea typeface="Times New Roman"/>
                <a:cs typeface="Times New Roman"/>
                <a:sym typeface="Times New Roman"/>
              </a:rPr>
              <a:t> Bilak yuzasida qilingan amputatsiyada ushlash xususiyatini yo'qotish bilan bir qatorda rotatsion harakat ham yo'qoladi. Agar bilak kaft yuzasidan amputatsiya qilinsa, protez sog'lom qo'lga nisbatdan uzunroq bo'lishi kerak, chunki protez boshqaruv mexanizmini joylashtirish kerak. Protezning faolligi yelka kamaridan qarama-qarshi o'tkazilgan kamarlar yordamida amalga oshiriladi, bu harakatga protez mexanizmiga tortuvchi kamarlar orqali erishiladi.</a:t>
            </a:r>
            <a:endParaRPr sz="2000">
              <a:solidFill>
                <a:schemeClr val="dk1"/>
              </a:solidFill>
              <a:latin typeface="Times New Roman"/>
              <a:ea typeface="Times New Roman"/>
              <a:cs typeface="Times New Roman"/>
              <a:sym typeface="Times New Roman"/>
            </a:endParaRPr>
          </a:p>
        </p:txBody>
      </p:sp>
      <p:pic>
        <p:nvPicPr>
          <p:cNvPr descr="Роботизированные протезы по мотивам вселенной Deus Ex появятся в следующем  году - ITC.ua" id="191" name="Google Shape;191;p18"/>
          <p:cNvPicPr preferRelativeResize="0"/>
          <p:nvPr/>
        </p:nvPicPr>
        <p:blipFill rotWithShape="1">
          <a:blip r:embed="rId3">
            <a:alphaModFix/>
          </a:blip>
          <a:srcRect b="4733" l="18078" r="7417" t="0"/>
          <a:stretch/>
        </p:blipFill>
        <p:spPr>
          <a:xfrm>
            <a:off x="6648450" y="657225"/>
            <a:ext cx="5267976" cy="4895849"/>
          </a:xfrm>
          <a:prstGeom prst="rect">
            <a:avLst/>
          </a:prstGeom>
          <a:noFill/>
          <a:ln>
            <a:noFill/>
          </a:ln>
        </p:spPr>
      </p:pic>
      <p:sp>
        <p:nvSpPr>
          <p:cNvPr id="192" name="Google Shape;192;p18"/>
          <p:cNvSpPr/>
          <p:nvPr/>
        </p:nvSpPr>
        <p:spPr>
          <a:xfrm>
            <a:off x="7781412" y="5553074"/>
            <a:ext cx="2650084"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https://images.app.goo.gl/jucMjF4zsoBT9QcRA</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9"/>
          <p:cNvSpPr/>
          <p:nvPr/>
        </p:nvSpPr>
        <p:spPr>
          <a:xfrm>
            <a:off x="495300" y="533400"/>
            <a:ext cx="6248400" cy="58674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i="1" lang="en-US" sz="2400">
                <a:solidFill>
                  <a:schemeClr val="dk1"/>
                </a:solidFill>
                <a:latin typeface="Calibri"/>
                <a:ea typeface="Calibri"/>
                <a:cs typeface="Calibri"/>
                <a:sym typeface="Calibri"/>
              </a:rPr>
              <a:t>Yelka protezi</a:t>
            </a:r>
            <a:r>
              <a:rPr i="1" lang="en-US" sz="2400">
                <a:solidFill>
                  <a:schemeClr val="dk1"/>
                </a:solidFill>
                <a:latin typeface="Calibri"/>
                <a:ea typeface="Calibri"/>
                <a:cs typeface="Calibri"/>
                <a:sym typeface="Calibri"/>
              </a:rPr>
              <a:t>.</a:t>
            </a:r>
            <a:r>
              <a:rPr lang="en-US" sz="2400">
                <a:solidFill>
                  <a:schemeClr val="dk1"/>
                </a:solidFill>
                <a:latin typeface="Calibri"/>
                <a:ea typeface="Calibri"/>
                <a:cs typeface="Calibri"/>
                <a:sym typeface="Calibri"/>
              </a:rPr>
              <a:t> Bu holda faqat faol protezlar to‘g‘risida so‘z yuritish mumkin. Bunday protezlarda kaft barmoqlarining faolligi qo‘l funksiyasini tiklovchi (ushlash va faol yozish) prujina taranglashish kuchidan foydalaniladi. Kaft - barmoq rotatsiyasi faol yoki passiv prujina yordamida bajariladi. Siqilgan gaz yordamida ishlaydigan bielektrik boshqariladigan va elektromexanik uzatmali protezlar ishlab chiqilgan.</a:t>
            </a:r>
            <a:endParaRPr sz="2400">
              <a:solidFill>
                <a:schemeClr val="dk1"/>
              </a:solidFill>
              <a:latin typeface="Calibri"/>
              <a:ea typeface="Calibri"/>
              <a:cs typeface="Calibri"/>
              <a:sym typeface="Calibri"/>
            </a:endParaRPr>
          </a:p>
        </p:txBody>
      </p:sp>
      <p:pic>
        <p:nvPicPr>
          <p:cNvPr descr="Эндопротезирование плечевого сустава в Санкт-Петербурге, цена" id="198" name="Google Shape;198;p19"/>
          <p:cNvPicPr preferRelativeResize="0"/>
          <p:nvPr/>
        </p:nvPicPr>
        <p:blipFill rotWithShape="1">
          <a:blip r:embed="rId3">
            <a:alphaModFix/>
          </a:blip>
          <a:srcRect b="0" l="0" r="0" t="0"/>
          <a:stretch/>
        </p:blipFill>
        <p:spPr>
          <a:xfrm>
            <a:off x="7093323" y="1435803"/>
            <a:ext cx="4557480" cy="2786574"/>
          </a:xfrm>
          <a:prstGeom prst="rect">
            <a:avLst/>
          </a:prstGeom>
          <a:noFill/>
          <a:ln>
            <a:noFill/>
          </a:ln>
        </p:spPr>
      </p:pic>
      <p:sp>
        <p:nvSpPr>
          <p:cNvPr id="199" name="Google Shape;199;p19"/>
          <p:cNvSpPr/>
          <p:nvPr/>
        </p:nvSpPr>
        <p:spPr>
          <a:xfrm>
            <a:off x="8132877" y="4222377"/>
            <a:ext cx="2736647"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https://images.app.goo.gl/W2L6gP2N7Kn4Utuc8</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0"/>
          <p:cNvSpPr/>
          <p:nvPr/>
        </p:nvSpPr>
        <p:spPr>
          <a:xfrm>
            <a:off x="827314" y="725714"/>
            <a:ext cx="4688115" cy="4789715"/>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400">
                <a:solidFill>
                  <a:schemeClr val="dk1"/>
                </a:solidFill>
                <a:latin typeface="Times New Roman"/>
                <a:ea typeface="Times New Roman"/>
                <a:cs typeface="Times New Roman"/>
                <a:sym typeface="Times New Roman"/>
              </a:rPr>
              <a:t>Tovon protezi </a:t>
            </a:r>
            <a:r>
              <a:rPr lang="en-US" sz="2400">
                <a:solidFill>
                  <a:schemeClr val="dk1"/>
                </a:solidFill>
                <a:latin typeface="Times New Roman"/>
                <a:ea typeface="Times New Roman"/>
                <a:cs typeface="Times New Roman"/>
                <a:sym typeface="Times New Roman"/>
              </a:rPr>
              <a:t>Lesfrank, Shopar, Pirogov va Sayma bo'yicha tovon amputatsiya qilingan bemorlarga tavsiya qilinadi. Tovon protezi 2 qismdan iborat:</a:t>
            </a:r>
            <a:endParaRPr sz="24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400"/>
              <a:buFont typeface="Calibri"/>
              <a:buAutoNum type="arabicPeriod"/>
            </a:pPr>
            <a:r>
              <a:rPr lang="en-US" sz="2400">
                <a:solidFill>
                  <a:schemeClr val="dk1"/>
                </a:solidFill>
                <a:latin typeface="Times New Roman"/>
                <a:ea typeface="Times New Roman"/>
                <a:cs typeface="Times New Roman"/>
                <a:sym typeface="Times New Roman"/>
              </a:rPr>
              <a:t> Chotoqqa birlashtiriladigan.</a:t>
            </a:r>
            <a:endParaRPr sz="24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400"/>
              <a:buFont typeface="Calibri"/>
              <a:buAutoNum type="arabicPeriod"/>
            </a:pPr>
            <a:r>
              <a:rPr lang="en-US" sz="2400">
                <a:solidFill>
                  <a:schemeClr val="dk1"/>
                </a:solidFill>
                <a:latin typeface="Times New Roman"/>
                <a:ea typeface="Times New Roman"/>
                <a:cs typeface="Times New Roman"/>
                <a:sym typeface="Times New Roman"/>
              </a:rPr>
              <a:t> Tovon gilza qismi.</a:t>
            </a:r>
            <a:endParaRPr sz="2400">
              <a:solidFill>
                <a:schemeClr val="dk1"/>
              </a:solidFill>
              <a:latin typeface="Times New Roman"/>
              <a:ea typeface="Times New Roman"/>
              <a:cs typeface="Times New Roman"/>
              <a:sym typeface="Times New Roman"/>
            </a:endParaRPr>
          </a:p>
        </p:txBody>
      </p:sp>
      <p:pic>
        <p:nvPicPr>
          <p:cNvPr descr="Ortoport» - индивидуальное изготовление протезов" id="205" name="Google Shape;205;p20"/>
          <p:cNvPicPr preferRelativeResize="0"/>
          <p:nvPr/>
        </p:nvPicPr>
        <p:blipFill rotWithShape="1">
          <a:blip r:embed="rId3">
            <a:alphaModFix/>
          </a:blip>
          <a:srcRect b="0" l="9024" r="57325" t="5105"/>
          <a:stretch/>
        </p:blipFill>
        <p:spPr>
          <a:xfrm>
            <a:off x="5921829" y="885371"/>
            <a:ext cx="4615543" cy="4630058"/>
          </a:xfrm>
          <a:prstGeom prst="rect">
            <a:avLst/>
          </a:prstGeom>
          <a:noFill/>
          <a:ln>
            <a:noFill/>
          </a:ln>
        </p:spPr>
      </p:pic>
      <p:sp>
        <p:nvSpPr>
          <p:cNvPr id="206" name="Google Shape;206;p20"/>
          <p:cNvSpPr/>
          <p:nvPr/>
        </p:nvSpPr>
        <p:spPr>
          <a:xfrm>
            <a:off x="6906962" y="5515429"/>
            <a:ext cx="2645276"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https://images.app.goo.gl/xiofVevYDc8NgGSX9</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21"/>
          <p:cNvSpPr/>
          <p:nvPr/>
        </p:nvSpPr>
        <p:spPr>
          <a:xfrm>
            <a:off x="957942" y="827314"/>
            <a:ext cx="4601029" cy="4441372"/>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i="1" lang="en-US" sz="1800">
                <a:solidFill>
                  <a:schemeClr val="dk1"/>
                </a:solidFill>
                <a:latin typeface="Calibri"/>
                <a:ea typeface="Calibri"/>
                <a:cs typeface="Calibri"/>
                <a:sym typeface="Calibri"/>
              </a:rPr>
              <a:t>Kinetoterapiya —</a:t>
            </a:r>
            <a:r>
              <a:rPr lang="en-US" sz="1800">
                <a:solidFill>
                  <a:schemeClr val="dk1"/>
                </a:solidFill>
                <a:latin typeface="Calibri"/>
                <a:ea typeface="Calibri"/>
                <a:cs typeface="Calibri"/>
                <a:sym typeface="Calibri"/>
              </a:rPr>
              <a:t> harakatlar orqali davolash bo'lib, bu o'z ichiga turli massajlar (suvli, elektrli, bug'li, vibratsion), fizik harakatlarni (yugurish, mashqlar, veloergometriya), turli trenajerlarni o'z ichiga oladi. Kinetoterapiya kasalliklarning oldini olish va davolash maqsadida qo’llaniladi</a:t>
            </a:r>
            <a:endParaRPr sz="1800">
              <a:solidFill>
                <a:schemeClr val="dk1"/>
              </a:solidFill>
              <a:latin typeface="Calibri"/>
              <a:ea typeface="Calibri"/>
              <a:cs typeface="Calibri"/>
              <a:sym typeface="Calibri"/>
            </a:endParaRPr>
          </a:p>
        </p:txBody>
      </p:sp>
      <p:pic>
        <p:nvPicPr>
          <p:cNvPr descr="Totul despre kinetoterapie: obiective, recomandari, aplicatii - poise.ro" id="212" name="Google Shape;212;p21"/>
          <p:cNvPicPr preferRelativeResize="0"/>
          <p:nvPr/>
        </p:nvPicPr>
        <p:blipFill rotWithShape="1">
          <a:blip r:embed="rId3">
            <a:alphaModFix/>
          </a:blip>
          <a:srcRect b="0" l="0" r="0" t="0"/>
          <a:stretch/>
        </p:blipFill>
        <p:spPr>
          <a:xfrm>
            <a:off x="6254751" y="1001486"/>
            <a:ext cx="4218464" cy="3831772"/>
          </a:xfrm>
          <a:prstGeom prst="rect">
            <a:avLst/>
          </a:prstGeom>
          <a:noFill/>
          <a:ln>
            <a:noFill/>
          </a:ln>
        </p:spPr>
      </p:pic>
      <p:sp>
        <p:nvSpPr>
          <p:cNvPr id="213" name="Google Shape;213;p21"/>
          <p:cNvSpPr/>
          <p:nvPr/>
        </p:nvSpPr>
        <p:spPr>
          <a:xfrm>
            <a:off x="7196680" y="4833258"/>
            <a:ext cx="2717411"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https://images.app.goo.gl/sjQ49GHJ37LgRDmV6</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22"/>
          <p:cNvSpPr/>
          <p:nvPr/>
        </p:nvSpPr>
        <p:spPr>
          <a:xfrm>
            <a:off x="841829" y="1088572"/>
            <a:ext cx="5036457" cy="4383314"/>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i="1" lang="en-US" sz="2000">
                <a:solidFill>
                  <a:schemeClr val="dk1"/>
                </a:solidFill>
                <a:latin typeface="Times New Roman"/>
                <a:ea typeface="Times New Roman"/>
                <a:cs typeface="Times New Roman"/>
                <a:sym typeface="Times New Roman"/>
              </a:rPr>
              <a:t>Veloergometriya</a:t>
            </a:r>
            <a:r>
              <a:rPr lang="en-US" sz="2000">
                <a:solidFill>
                  <a:schemeClr val="dk1"/>
                </a:solidFill>
                <a:latin typeface="Times New Roman"/>
                <a:ea typeface="Times New Roman"/>
                <a:cs typeface="Times New Roman"/>
                <a:sym typeface="Times New Roman"/>
              </a:rPr>
              <a:t> — yurak kasalliklarida organik yoki funksionai xarakterda ekanligini aniqlash uchun qollaniladi. Buni qo'llashdan oldin shifokor kasal organizm fizik zo‘riqishni ko‘tara oladimi yoki yo‘qmi aniqlaydi va buni bemorgda o‘tkir ishemik kasallik borligi inkor etilgandagina qo'llashi mumkin</a:t>
            </a:r>
            <a:endParaRPr sz="2000">
              <a:solidFill>
                <a:schemeClr val="dk1"/>
              </a:solidFill>
              <a:latin typeface="Times New Roman"/>
              <a:ea typeface="Times New Roman"/>
              <a:cs typeface="Times New Roman"/>
              <a:sym typeface="Times New Roman"/>
            </a:endParaRPr>
          </a:p>
        </p:txBody>
      </p:sp>
      <p:pic>
        <p:nvPicPr>
          <p:cNvPr descr="Велоэргометрия — Википедия" id="219" name="Google Shape;219;p22"/>
          <p:cNvPicPr preferRelativeResize="0"/>
          <p:nvPr/>
        </p:nvPicPr>
        <p:blipFill rotWithShape="1">
          <a:blip r:embed="rId3">
            <a:alphaModFix/>
          </a:blip>
          <a:srcRect b="0" l="0" r="0" t="0"/>
          <a:stretch/>
        </p:blipFill>
        <p:spPr>
          <a:xfrm>
            <a:off x="6483803" y="1233714"/>
            <a:ext cx="5006649" cy="4093029"/>
          </a:xfrm>
          <a:prstGeom prst="rect">
            <a:avLst/>
          </a:prstGeom>
          <a:noFill/>
          <a:ln>
            <a:noFill/>
          </a:ln>
        </p:spPr>
      </p:pic>
      <p:sp>
        <p:nvSpPr>
          <p:cNvPr id="220" name="Google Shape;220;p22"/>
          <p:cNvSpPr/>
          <p:nvPr/>
        </p:nvSpPr>
        <p:spPr>
          <a:xfrm>
            <a:off x="7450529" y="5326743"/>
            <a:ext cx="2680542"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https://images.app.goo.gl/CPEBx2Mz1egvcgxcA</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gda8820abbe_0_0"/>
          <p:cNvSpPr txBox="1"/>
          <p:nvPr/>
        </p:nvSpPr>
        <p:spPr>
          <a:xfrm>
            <a:off x="759025" y="466075"/>
            <a:ext cx="10999500" cy="5141100"/>
          </a:xfrm>
          <a:prstGeom prst="rect">
            <a:avLst/>
          </a:prstGeom>
          <a:noFill/>
          <a:ln>
            <a:noFill/>
          </a:ln>
        </p:spPr>
        <p:txBody>
          <a:bodyPr anchorCtr="0" anchor="t" bIns="91425" lIns="91425" spcFirstLastPara="1" rIns="91425" wrap="square" tIns="91425">
            <a:spAutoFit/>
          </a:bodyPr>
          <a:lstStyle/>
          <a:p>
            <a:pPr indent="0" lvl="0" marL="0" rtl="0" algn="ctr">
              <a:lnSpc>
                <a:spcPct val="150000"/>
              </a:lnSpc>
              <a:spcBef>
                <a:spcPts val="0"/>
              </a:spcBef>
              <a:spcAft>
                <a:spcPts val="0"/>
              </a:spcAft>
              <a:buNone/>
            </a:pPr>
            <a:r>
              <a:rPr b="1" lang="en-US" sz="2800">
                <a:solidFill>
                  <a:schemeClr val="dk1"/>
                </a:solidFill>
                <a:latin typeface="Times New Roman"/>
                <a:ea typeface="Times New Roman"/>
                <a:cs typeface="Times New Roman"/>
                <a:sym typeface="Times New Roman"/>
              </a:rPr>
              <a:t>Foydalanilgan adabiyotlar.</a:t>
            </a:r>
            <a:endParaRPr b="1" sz="28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None/>
            </a:pPr>
            <a:r>
              <a:rPr lang="en-US" sz="2800">
                <a:solidFill>
                  <a:schemeClr val="dk1"/>
                </a:solidFill>
                <a:latin typeface="Times New Roman"/>
                <a:ea typeface="Times New Roman"/>
                <a:cs typeface="Times New Roman"/>
                <a:sym typeface="Times New Roman"/>
              </a:rPr>
              <a:t>1. “Umumiy amaliyot shifokorlari tayyorlashda zamonaviy yondosh” Ahmedov R. М., Sharipova N. J. — Toshkent, 2018.</a:t>
            </a:r>
            <a:endParaRPr>
              <a:solidFill>
                <a:schemeClr val="dk1"/>
              </a:solidFill>
            </a:endParaRPr>
          </a:p>
          <a:p>
            <a:pPr indent="0" lvl="0" marL="0" rtl="0" algn="just">
              <a:lnSpc>
                <a:spcPct val="150000"/>
              </a:lnSpc>
              <a:spcBef>
                <a:spcPts val="0"/>
              </a:spcBef>
              <a:spcAft>
                <a:spcPts val="0"/>
              </a:spcAft>
              <a:buNone/>
            </a:pPr>
            <a:r>
              <a:rPr lang="en-US" sz="2800">
                <a:solidFill>
                  <a:schemeClr val="dk1"/>
                </a:solidFill>
                <a:latin typeface="Times New Roman"/>
                <a:ea typeface="Times New Roman"/>
                <a:cs typeface="Times New Roman"/>
                <a:sym typeface="Times New Roman"/>
              </a:rPr>
              <a:t>2. “Biofizika” Bazarbayev M.I., Mullajonov I. va boshq.  Darslik. Toshkent. 2018 y.</a:t>
            </a:r>
            <a:endParaRPr>
              <a:solidFill>
                <a:schemeClr val="dk1"/>
              </a:solidFill>
            </a:endParaRPr>
          </a:p>
          <a:p>
            <a:pPr indent="0" lvl="0" marL="0" rtl="0" algn="just">
              <a:lnSpc>
                <a:spcPct val="150000"/>
              </a:lnSpc>
              <a:spcBef>
                <a:spcPts val="0"/>
              </a:spcBef>
              <a:spcAft>
                <a:spcPts val="0"/>
              </a:spcAft>
              <a:buNone/>
            </a:pPr>
            <a:r>
              <a:rPr lang="en-US" sz="2800">
                <a:solidFill>
                  <a:schemeClr val="dk1"/>
                </a:solidFill>
                <a:latin typeface="Times New Roman"/>
                <a:ea typeface="Times New Roman"/>
                <a:cs typeface="Times New Roman"/>
                <a:sym typeface="Times New Roman"/>
              </a:rPr>
              <a:t>3. “Tibbiy va biologik fizika” Remizov A.N., Darslik. Toshkent, 2015 y</a:t>
            </a:r>
            <a:endParaRPr sz="28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None/>
            </a:pPr>
            <a:r>
              <a:rPr lang="en-US" sz="2800">
                <a:solidFill>
                  <a:schemeClr val="dk1"/>
                </a:solidFill>
                <a:latin typeface="Times New Roman"/>
                <a:ea typeface="Times New Roman"/>
                <a:cs typeface="Times New Roman"/>
                <a:sym typeface="Times New Roman"/>
              </a:rPr>
              <a:t>4. “Amaliy tibbiyotdagi yangi texnologiyalar” G.J.Jarilkasinova, D.R.Adizova. Toshkent. 2012-yil</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23"/>
          <p:cNvSpPr txBox="1"/>
          <p:nvPr>
            <p:ph type="title"/>
          </p:nvPr>
        </p:nvSpPr>
        <p:spPr>
          <a:xfrm>
            <a:off x="838200" y="365125"/>
            <a:ext cx="10223500" cy="5464175"/>
          </a:xfrm>
          <a:prstGeom prst="rect">
            <a:avLst/>
          </a:prstGeom>
          <a:noFill/>
          <a:ln>
            <a:noFill/>
          </a:ln>
        </p:spPr>
        <p:txBody>
          <a:bodyPr anchorCtr="0" anchor="ctr" bIns="45700" lIns="91425" spcFirstLastPara="1" rIns="91425" wrap="square" tIns="45700">
            <a:noAutofit/>
          </a:bodyPr>
          <a:lstStyle/>
          <a:p>
            <a:pPr indent="0" lvl="0" marL="0" rtl="0" algn="ctr">
              <a:lnSpc>
                <a:spcPct val="200000"/>
              </a:lnSpc>
              <a:spcBef>
                <a:spcPts val="0"/>
              </a:spcBef>
              <a:spcAft>
                <a:spcPts val="0"/>
              </a:spcAft>
              <a:buClr>
                <a:schemeClr val="dk1"/>
              </a:buClr>
              <a:buSzPts val="6600"/>
              <a:buFont typeface="Times New Roman"/>
              <a:buNone/>
            </a:pPr>
            <a:r>
              <a:rPr lang="en-US" sz="6600">
                <a:latin typeface="Times New Roman"/>
                <a:ea typeface="Times New Roman"/>
                <a:cs typeface="Times New Roman"/>
                <a:sym typeface="Times New Roman"/>
              </a:rPr>
              <a:t>E’TIBORINGIZ UCHUN </a:t>
            </a:r>
            <a:br>
              <a:rPr lang="en-US" sz="6600">
                <a:latin typeface="Times New Roman"/>
                <a:ea typeface="Times New Roman"/>
                <a:cs typeface="Times New Roman"/>
                <a:sym typeface="Times New Roman"/>
              </a:rPr>
            </a:br>
            <a:r>
              <a:rPr lang="en-US" sz="6600">
                <a:latin typeface="Times New Roman"/>
                <a:ea typeface="Times New Roman"/>
                <a:cs typeface="Times New Roman"/>
                <a:sym typeface="Times New Roman"/>
              </a:rPr>
              <a:t>RAHMAT!!!</a:t>
            </a:r>
            <a:endParaRPr sz="6600">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2021-04-03T08:49:25Z</dcterms:created>
  <dc:creator>it-edu</dc:creator>
</cp:coreProperties>
</file>