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28" roundtripDataSignature="AMtx7miLDD6R/BtNkX4Q5YdXIHjl+MPOD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customschemas.google.com/relationships/presentationmetadata" Target="metadata"/><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gda8bcf398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gda8bcf3986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1" name="Shape 11"/>
        <p:cNvGrpSpPr/>
        <p:nvPr/>
      </p:nvGrpSpPr>
      <p:grpSpPr>
        <a:xfrm>
          <a:off x="0" y="0"/>
          <a:ext cx="0" cy="0"/>
          <a:chOff x="0" y="0"/>
          <a:chExt cx="0" cy="0"/>
        </a:xfrm>
      </p:grpSpPr>
      <p:sp>
        <p:nvSpPr>
          <p:cNvPr id="12" name="Google Shape;12;p2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7" name="Shape 17"/>
        <p:cNvGrpSpPr/>
        <p:nvPr/>
      </p:nvGrpSpPr>
      <p:grpSpPr>
        <a:xfrm>
          <a:off x="0" y="0"/>
          <a:ext cx="0" cy="0"/>
          <a:chOff x="0" y="0"/>
          <a:chExt cx="0" cy="0"/>
        </a:xfrm>
      </p:grpSpPr>
      <p:sp>
        <p:nvSpPr>
          <p:cNvPr id="18" name="Google Shape;18;p2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2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3" name="Shape 23"/>
        <p:cNvGrpSpPr/>
        <p:nvPr/>
      </p:nvGrpSpPr>
      <p:grpSpPr>
        <a:xfrm>
          <a:off x="0" y="0"/>
          <a:ext cx="0" cy="0"/>
          <a:chOff x="0" y="0"/>
          <a:chExt cx="0" cy="0"/>
        </a:xfrm>
      </p:grpSpPr>
      <p:sp>
        <p:nvSpPr>
          <p:cNvPr id="24" name="Google Shape;24;p2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2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29" name="Shape 29"/>
        <p:cNvGrpSpPr/>
        <p:nvPr/>
      </p:nvGrpSpPr>
      <p:grpSpPr>
        <a:xfrm>
          <a:off x="0" y="0"/>
          <a:ext cx="0" cy="0"/>
          <a:chOff x="0" y="0"/>
          <a:chExt cx="0" cy="0"/>
        </a:xfrm>
      </p:grpSpPr>
      <p:sp>
        <p:nvSpPr>
          <p:cNvPr id="30" name="Google Shape;30;p2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2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2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36" name="Shape 36"/>
        <p:cNvGrpSpPr/>
        <p:nvPr/>
      </p:nvGrpSpPr>
      <p:grpSpPr>
        <a:xfrm>
          <a:off x="0" y="0"/>
          <a:ext cx="0" cy="0"/>
          <a:chOff x="0" y="0"/>
          <a:chExt cx="0" cy="0"/>
        </a:xfrm>
      </p:grpSpPr>
      <p:sp>
        <p:nvSpPr>
          <p:cNvPr id="37" name="Google Shape;37;p2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2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2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2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2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45" name="Shape 45"/>
        <p:cNvGrpSpPr/>
        <p:nvPr/>
      </p:nvGrpSpPr>
      <p:grpSpPr>
        <a:xfrm>
          <a:off x="0" y="0"/>
          <a:ext cx="0" cy="0"/>
          <a:chOff x="0" y="0"/>
          <a:chExt cx="0" cy="0"/>
        </a:xfrm>
      </p:grpSpPr>
      <p:sp>
        <p:nvSpPr>
          <p:cNvPr id="46" name="Google Shape;46;p2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0" name="Shape 50"/>
        <p:cNvGrpSpPr/>
        <p:nvPr/>
      </p:nvGrpSpPr>
      <p:grpSpPr>
        <a:xfrm>
          <a:off x="0" y="0"/>
          <a:ext cx="0" cy="0"/>
          <a:chOff x="0" y="0"/>
          <a:chExt cx="0" cy="0"/>
        </a:xfrm>
      </p:grpSpPr>
      <p:sp>
        <p:nvSpPr>
          <p:cNvPr id="51" name="Google Shape;51;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4" name="Shape 54"/>
        <p:cNvGrpSpPr/>
        <p:nvPr/>
      </p:nvGrpSpPr>
      <p:grpSpPr>
        <a:xfrm>
          <a:off x="0" y="0"/>
          <a:ext cx="0" cy="0"/>
          <a:chOff x="0" y="0"/>
          <a:chExt cx="0" cy="0"/>
        </a:xfrm>
      </p:grpSpPr>
      <p:sp>
        <p:nvSpPr>
          <p:cNvPr id="55" name="Google Shape;55;p3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3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3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1" name="Shape 61"/>
        <p:cNvGrpSpPr/>
        <p:nvPr/>
      </p:nvGrpSpPr>
      <p:grpSpPr>
        <a:xfrm>
          <a:off x="0" y="0"/>
          <a:ext cx="0" cy="0"/>
          <a:chOff x="0" y="0"/>
          <a:chExt cx="0" cy="0"/>
        </a:xfrm>
      </p:grpSpPr>
      <p:sp>
        <p:nvSpPr>
          <p:cNvPr id="62" name="Google Shape;62;p3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32"/>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4" name="Google Shape;64;p3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68" name="Shape 68"/>
        <p:cNvGrpSpPr/>
        <p:nvPr/>
      </p:nvGrpSpPr>
      <p:grpSpPr>
        <a:xfrm>
          <a:off x="0" y="0"/>
          <a:ext cx="0" cy="0"/>
          <a:chOff x="0" y="0"/>
          <a:chExt cx="0" cy="0"/>
        </a:xfrm>
      </p:grpSpPr>
      <p:sp>
        <p:nvSpPr>
          <p:cNvPr id="69" name="Google Shape;69;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3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74" name="Shape 74"/>
        <p:cNvGrpSpPr/>
        <p:nvPr/>
      </p:nvGrpSpPr>
      <p:grpSpPr>
        <a:xfrm>
          <a:off x="0" y="0"/>
          <a:ext cx="0" cy="0"/>
          <a:chOff x="0" y="0"/>
          <a:chExt cx="0" cy="0"/>
        </a:xfrm>
      </p:grpSpPr>
      <p:sp>
        <p:nvSpPr>
          <p:cNvPr id="75" name="Google Shape;75;p3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3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2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4.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6.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5.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2.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3.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1.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0.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7.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p:nvPr/>
        </p:nvSpPr>
        <p:spPr>
          <a:xfrm>
            <a:off x="1545465" y="519592"/>
            <a:ext cx="8603086"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2800" u="none" cap="none" strike="noStrike">
                <a:solidFill>
                  <a:schemeClr val="dk1"/>
                </a:solidFill>
                <a:latin typeface="Times New Roman"/>
                <a:ea typeface="Times New Roman"/>
                <a:cs typeface="Times New Roman"/>
                <a:sym typeface="Times New Roman"/>
              </a:rPr>
              <a:t>10-MAVZU. DAVOLOVCHI XUSUSIYATGA EGA BO‘LGAN ELEKTR TOKIGA ASOSLANGAN APPARATURALAR</a:t>
            </a:r>
            <a:endParaRPr b="0" i="0" sz="2800" u="none" cap="none" strike="noStrike">
              <a:solidFill>
                <a:schemeClr val="dk1"/>
              </a:solidFill>
              <a:latin typeface="Calibri"/>
              <a:ea typeface="Calibri"/>
              <a:cs typeface="Calibri"/>
              <a:sym typeface="Calibri"/>
            </a:endParaRPr>
          </a:p>
        </p:txBody>
      </p:sp>
      <p:pic>
        <p:nvPicPr>
          <p:cNvPr descr="Ophthalmology (Eye Clinic) – Al Sharq Hospital" id="85" name="Google Shape;85;p1"/>
          <p:cNvPicPr preferRelativeResize="0"/>
          <p:nvPr/>
        </p:nvPicPr>
        <p:blipFill rotWithShape="1">
          <a:blip r:embed="rId3">
            <a:alphaModFix/>
          </a:blip>
          <a:srcRect b="0" l="0" r="0" t="0"/>
          <a:stretch/>
        </p:blipFill>
        <p:spPr>
          <a:xfrm>
            <a:off x="1640649" y="1904587"/>
            <a:ext cx="8507902" cy="3828556"/>
          </a:xfrm>
          <a:prstGeom prst="rect">
            <a:avLst/>
          </a:prstGeom>
          <a:noFill/>
          <a:ln>
            <a:noFill/>
          </a:ln>
        </p:spPr>
      </p:pic>
      <p:sp>
        <p:nvSpPr>
          <p:cNvPr id="86" name="Google Shape;86;p1"/>
          <p:cNvSpPr/>
          <p:nvPr/>
        </p:nvSpPr>
        <p:spPr>
          <a:xfrm>
            <a:off x="4860919" y="5733143"/>
            <a:ext cx="2733441"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000" u="none" cap="none" strike="noStrike">
                <a:solidFill>
                  <a:schemeClr val="dk1"/>
                </a:solidFill>
                <a:latin typeface="Calibri"/>
                <a:ea typeface="Calibri"/>
                <a:cs typeface="Calibri"/>
                <a:sym typeface="Calibri"/>
              </a:rPr>
              <a:t>https://images.app.goo.gl/ebmp1vuK1B6RPosV8</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2"/>
          <p:cNvSpPr/>
          <p:nvPr/>
        </p:nvSpPr>
        <p:spPr>
          <a:xfrm>
            <a:off x="590550" y="381000"/>
            <a:ext cx="11125200" cy="590550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lang="en-US" sz="2400">
                <a:solidFill>
                  <a:schemeClr val="dk1"/>
                </a:solidFill>
                <a:latin typeface="Times New Roman"/>
                <a:ea typeface="Times New Roman"/>
                <a:cs typeface="Times New Roman"/>
                <a:sym typeface="Times New Roman"/>
              </a:rPr>
              <a:t>Tabiat omillaridan qadim Sharq, Yunoniston va Rimda davo maqsadida (suv va quyosh nuri bilan davolash) qo’llanilgan. XVIII asrda fizika fanining yutuqlari va elektr tokining yaratilishi natijasida fizioterapiya, xususan, elektrdavoga asos solindi, keyinchalik asta-sekin franklinizatsiya, galvanik tok (galvanizatsiya va dorili elektroforez), asimmetrik o'zgaruvchan tok, yuqori chastotali tok (darsonvalizatsiya, diatermiya) kirib kela boshladi. Zamonaviy fizioterapiyada past, yuqori, ultrayuqori va o‘ta yuqori chastotali (induktotermiya, UVCh, SVCh terapiya va boshqa) elektromagnit, elektr va magnit maydoni, sun’iy yorug’lik nurlari (infraqizil, ultrabinafsha va monoxromatik kogerent), mexanik tebranish (infratovush va ultratovush) va boshqa ko‘pgina usullar qo’llaniladi</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3"/>
          <p:cNvSpPr/>
          <p:nvPr/>
        </p:nvSpPr>
        <p:spPr>
          <a:xfrm>
            <a:off x="1104900" y="1352550"/>
            <a:ext cx="4724400" cy="400050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i="1" lang="en-US" sz="2400">
                <a:solidFill>
                  <a:schemeClr val="dk1"/>
                </a:solidFill>
                <a:latin typeface="Times New Roman"/>
                <a:ea typeface="Times New Roman"/>
                <a:cs typeface="Times New Roman"/>
                <a:sym typeface="Times New Roman"/>
              </a:rPr>
              <a:t>Fizioterapiya</a:t>
            </a:r>
            <a:r>
              <a:rPr lang="en-US" sz="2400">
                <a:solidFill>
                  <a:schemeClr val="dk1"/>
                </a:solidFill>
                <a:latin typeface="Times New Roman"/>
                <a:ea typeface="Times New Roman"/>
                <a:cs typeface="Times New Roman"/>
                <a:sym typeface="Times New Roman"/>
              </a:rPr>
              <a:t> — tabiiy omillar bilan davolash haqidagi fan. Havo, suv, issiqlik, yorug’lik, elektr toki tabiiy va o’zgartirilgan holda profilaktik va davo maqsadida qo’llaniladi</a:t>
            </a:r>
            <a:endParaRPr sz="2400">
              <a:solidFill>
                <a:schemeClr val="dk1"/>
              </a:solidFill>
              <a:latin typeface="Times New Roman"/>
              <a:ea typeface="Times New Roman"/>
              <a:cs typeface="Times New Roman"/>
              <a:sym typeface="Times New Roman"/>
            </a:endParaRPr>
          </a:p>
        </p:txBody>
      </p:sp>
      <p:pic>
        <p:nvPicPr>
          <p:cNvPr descr="Физиотерапия - Клиника для лечения наркомании || Вип Воробьев" id="97" name="Google Shape;97;p3"/>
          <p:cNvPicPr preferRelativeResize="0"/>
          <p:nvPr/>
        </p:nvPicPr>
        <p:blipFill rotWithShape="1">
          <a:blip r:embed="rId3">
            <a:alphaModFix/>
          </a:blip>
          <a:srcRect b="0" l="0" r="0" t="0"/>
          <a:stretch/>
        </p:blipFill>
        <p:spPr>
          <a:xfrm>
            <a:off x="6305550" y="1532059"/>
            <a:ext cx="4057650" cy="3641481"/>
          </a:xfrm>
          <a:prstGeom prst="rect">
            <a:avLst/>
          </a:prstGeom>
          <a:noFill/>
          <a:ln>
            <a:noFill/>
          </a:ln>
        </p:spPr>
      </p:pic>
      <p:sp>
        <p:nvSpPr>
          <p:cNvPr id="98" name="Google Shape;98;p3"/>
          <p:cNvSpPr/>
          <p:nvPr/>
        </p:nvSpPr>
        <p:spPr>
          <a:xfrm>
            <a:off x="6935594" y="5106829"/>
            <a:ext cx="2797561"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https://images.app.goo.gl/PH5UL3QupxdTfoWM7</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4"/>
          <p:cNvSpPr/>
          <p:nvPr/>
        </p:nvSpPr>
        <p:spPr>
          <a:xfrm>
            <a:off x="914400" y="1066800"/>
            <a:ext cx="5295900" cy="441960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O’zbekistonda N. A. Semashko nomidagi fizioterapiya va kurortologiya instituti faoliyati bilan bog’liq. 1919- yil 6-fevral Turkiston Respublikasi tomonidan fizik usullar bilan davolash instituti deb faoliyat ko’rsatgan. 1932-yildan institut N. A. Semashko kurortologiya va fizioterapiya deb qayta nomlandi. 1988-yilda N. A. Semashko nomidagi tibbiyot reabilitatsiya va fizioterapiya instituti nomini oldi</a:t>
            </a:r>
            <a:endParaRPr sz="1800">
              <a:solidFill>
                <a:schemeClr val="dk1"/>
              </a:solidFill>
              <a:latin typeface="Calibri"/>
              <a:ea typeface="Calibri"/>
              <a:cs typeface="Calibri"/>
              <a:sym typeface="Calibri"/>
            </a:endParaRPr>
          </a:p>
        </p:txBody>
      </p:sp>
      <p:sp>
        <p:nvSpPr>
          <p:cNvPr id="104" name="Google Shape;104;p4"/>
          <p:cNvSpPr/>
          <p:nvPr/>
        </p:nvSpPr>
        <p:spPr>
          <a:xfrm>
            <a:off x="6413500" y="1054100"/>
            <a:ext cx="5422900" cy="443230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lang="en-US" sz="1700">
                <a:solidFill>
                  <a:schemeClr val="dk1"/>
                </a:solidFill>
                <a:latin typeface="Calibri"/>
                <a:ea typeface="Calibri"/>
                <a:cs typeface="Calibri"/>
                <a:sym typeface="Calibri"/>
              </a:rPr>
              <a:t>Fizioterapiya rivojlanishi 1922-yilda tez suratlar bilan kechdi. Fizik usullar bilan davolash instituti 30 o’rinlik statsionarga ega edi. Elektrosuvli davolash ambulatoriyasi, yozgi quyoshli davolash basseyni bilan taraqqiy etdi. Maxsus qurilmalar: franklinizatsiya, galvanofaradizatsiya, darsonvalizatsiya apparatlari, to’rt kamerali vannalar, Sharko dushi, vibratsion massaj uchun apparat, projektor, Minin lampalari, yorug’lik vannasi va rentgen apparaturalar bilan ta’minlangan. </a:t>
            </a:r>
            <a:endParaRPr sz="1700">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grpSp>
        <p:nvGrpSpPr>
          <p:cNvPr id="109" name="Google Shape;109;p5"/>
          <p:cNvGrpSpPr/>
          <p:nvPr/>
        </p:nvGrpSpPr>
        <p:grpSpPr>
          <a:xfrm>
            <a:off x="297168" y="962781"/>
            <a:ext cx="11636026" cy="4784330"/>
            <a:chOff x="297168" y="962781"/>
            <a:chExt cx="11636026" cy="4784330"/>
          </a:xfrm>
        </p:grpSpPr>
        <p:sp>
          <p:nvSpPr>
            <p:cNvPr id="110" name="Google Shape;110;p5"/>
            <p:cNvSpPr/>
            <p:nvPr/>
          </p:nvSpPr>
          <p:spPr>
            <a:xfrm>
              <a:off x="5988675" y="2681897"/>
              <a:ext cx="3165698" cy="1171344"/>
            </a:xfrm>
            <a:custGeom>
              <a:rect b="b" l="l" r="r" t="t"/>
              <a:pathLst>
                <a:path extrusionOk="0" h="120000" w="120000">
                  <a:moveTo>
                    <a:pt x="0" y="0"/>
                  </a:moveTo>
                  <a:lnTo>
                    <a:pt x="0" y="60000"/>
                  </a:lnTo>
                  <a:lnTo>
                    <a:pt x="120000" y="60000"/>
                  </a:lnTo>
                  <a:lnTo>
                    <a:pt x="120000" y="120000"/>
                  </a:lnTo>
                </a:path>
              </a:pathLst>
            </a:custGeom>
            <a:noFill/>
            <a:ln cap="flat" cmpd="sng" w="12700">
              <a:solidFill>
                <a:schemeClr val="dk1"/>
              </a:solidFill>
              <a:prstDash val="solid"/>
              <a:miter lim="800000"/>
              <a:headEnd len="sm" w="sm" type="none"/>
              <a:tailEnd len="sm" w="sm" type="none"/>
            </a:ln>
          </p:spPr>
        </p:sp>
        <p:sp>
          <p:nvSpPr>
            <p:cNvPr id="111" name="Google Shape;111;p5"/>
            <p:cNvSpPr/>
            <p:nvPr/>
          </p:nvSpPr>
          <p:spPr>
            <a:xfrm>
              <a:off x="2915904" y="2681897"/>
              <a:ext cx="3072771" cy="1158069"/>
            </a:xfrm>
            <a:custGeom>
              <a:rect b="b" l="l" r="r" t="t"/>
              <a:pathLst>
                <a:path extrusionOk="0" h="120000" w="120000">
                  <a:moveTo>
                    <a:pt x="120000" y="0"/>
                  </a:moveTo>
                  <a:lnTo>
                    <a:pt x="120000" y="59312"/>
                  </a:lnTo>
                  <a:lnTo>
                    <a:pt x="0" y="59312"/>
                  </a:lnTo>
                  <a:lnTo>
                    <a:pt x="0" y="120000"/>
                  </a:lnTo>
                </a:path>
              </a:pathLst>
            </a:custGeom>
            <a:noFill/>
            <a:ln cap="flat" cmpd="sng" w="12700">
              <a:solidFill>
                <a:schemeClr val="dk1"/>
              </a:solidFill>
              <a:prstDash val="solid"/>
              <a:miter lim="800000"/>
              <a:headEnd len="sm" w="sm" type="none"/>
              <a:tailEnd len="sm" w="sm" type="none"/>
            </a:ln>
          </p:spPr>
        </p:sp>
        <p:sp>
          <p:nvSpPr>
            <p:cNvPr id="112" name="Google Shape;112;p5"/>
            <p:cNvSpPr/>
            <p:nvPr/>
          </p:nvSpPr>
          <p:spPr>
            <a:xfrm>
              <a:off x="3256849" y="962781"/>
              <a:ext cx="5463653" cy="1719115"/>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5"/>
            <p:cNvSpPr txBox="1"/>
            <p:nvPr/>
          </p:nvSpPr>
          <p:spPr>
            <a:xfrm>
              <a:off x="3256849" y="962781"/>
              <a:ext cx="5463653" cy="1719115"/>
            </a:xfrm>
            <a:prstGeom prst="rect">
              <a:avLst/>
            </a:prstGeom>
            <a:noFill/>
            <a:ln>
              <a:noFill/>
            </a:ln>
          </p:spPr>
          <p:txBody>
            <a:bodyPr anchorCtr="0" anchor="ctr" bIns="24750" lIns="24750" spcFirstLastPara="1" rIns="24750" wrap="square" tIns="24750">
              <a:noAutofit/>
            </a:bodyPr>
            <a:lstStyle/>
            <a:p>
              <a:pPr indent="0" lvl="0" marL="0" marR="0" rtl="0" algn="ctr">
                <a:lnSpc>
                  <a:spcPct val="90000"/>
                </a:lnSpc>
                <a:spcBef>
                  <a:spcPts val="0"/>
                </a:spcBef>
                <a:spcAft>
                  <a:spcPts val="0"/>
                </a:spcAft>
                <a:buNone/>
              </a:pPr>
              <a:r>
                <a:rPr b="1" lang="en-US" sz="3900">
                  <a:solidFill>
                    <a:schemeClr val="lt1"/>
                  </a:solidFill>
                  <a:latin typeface="Calibri"/>
                  <a:ea typeface="Calibri"/>
                  <a:cs typeface="Calibri"/>
                  <a:sym typeface="Calibri"/>
                </a:rPr>
                <a:t>Fizioterapiya quyidagi muolajalarni o‘z ichiga oladi</a:t>
              </a:r>
              <a:endParaRPr sz="3900">
                <a:solidFill>
                  <a:schemeClr val="lt1"/>
                </a:solidFill>
                <a:latin typeface="Calibri"/>
                <a:ea typeface="Calibri"/>
                <a:cs typeface="Calibri"/>
                <a:sym typeface="Calibri"/>
              </a:endParaRPr>
            </a:p>
          </p:txBody>
        </p:sp>
        <p:sp>
          <p:nvSpPr>
            <p:cNvPr id="114" name="Google Shape;114;p5"/>
            <p:cNvSpPr/>
            <p:nvPr/>
          </p:nvSpPr>
          <p:spPr>
            <a:xfrm>
              <a:off x="297168" y="3839966"/>
              <a:ext cx="5237472" cy="1870358"/>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5"/>
            <p:cNvSpPr txBox="1"/>
            <p:nvPr/>
          </p:nvSpPr>
          <p:spPr>
            <a:xfrm>
              <a:off x="297168" y="3839966"/>
              <a:ext cx="5237472" cy="1870358"/>
            </a:xfrm>
            <a:prstGeom prst="rect">
              <a:avLst/>
            </a:prstGeom>
            <a:noFill/>
            <a:ln>
              <a:noFill/>
            </a:ln>
          </p:spPr>
          <p:txBody>
            <a:bodyPr anchorCtr="0" anchor="ctr" bIns="24750" lIns="24750" spcFirstLastPara="1" rIns="24750" wrap="square" tIns="24750">
              <a:noAutofit/>
            </a:bodyPr>
            <a:lstStyle/>
            <a:p>
              <a:pPr indent="0" lvl="0" marL="0" marR="0" rtl="0" algn="ctr">
                <a:lnSpc>
                  <a:spcPct val="90000"/>
                </a:lnSpc>
                <a:spcBef>
                  <a:spcPts val="0"/>
                </a:spcBef>
                <a:spcAft>
                  <a:spcPts val="0"/>
                </a:spcAft>
                <a:buNone/>
              </a:pPr>
              <a:r>
                <a:rPr lang="en-US" sz="3900">
                  <a:solidFill>
                    <a:schemeClr val="lt1"/>
                  </a:solidFill>
                  <a:latin typeface="Calibri"/>
                  <a:ea typeface="Calibri"/>
                  <a:cs typeface="Calibri"/>
                  <a:sym typeface="Calibri"/>
                </a:rPr>
                <a:t>Elektrodavolash</a:t>
              </a:r>
              <a:endParaRPr sz="3900">
                <a:solidFill>
                  <a:schemeClr val="lt1"/>
                </a:solidFill>
                <a:latin typeface="Calibri"/>
                <a:ea typeface="Calibri"/>
                <a:cs typeface="Calibri"/>
                <a:sym typeface="Calibri"/>
              </a:endParaRPr>
            </a:p>
          </p:txBody>
        </p:sp>
        <p:sp>
          <p:nvSpPr>
            <p:cNvPr id="116" name="Google Shape;116;p5"/>
            <p:cNvSpPr/>
            <p:nvPr/>
          </p:nvSpPr>
          <p:spPr>
            <a:xfrm>
              <a:off x="6375554" y="3853242"/>
              <a:ext cx="5557640" cy="1893869"/>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5"/>
            <p:cNvSpPr txBox="1"/>
            <p:nvPr/>
          </p:nvSpPr>
          <p:spPr>
            <a:xfrm>
              <a:off x="6375554" y="3853242"/>
              <a:ext cx="5557640" cy="1893869"/>
            </a:xfrm>
            <a:prstGeom prst="rect">
              <a:avLst/>
            </a:prstGeom>
            <a:noFill/>
            <a:ln>
              <a:noFill/>
            </a:ln>
          </p:spPr>
          <p:txBody>
            <a:bodyPr anchorCtr="0" anchor="ctr" bIns="24750" lIns="24750" spcFirstLastPara="1" rIns="24750" wrap="square" tIns="24750">
              <a:noAutofit/>
            </a:bodyPr>
            <a:lstStyle/>
            <a:p>
              <a:pPr indent="0" lvl="0" marL="0" marR="0" rtl="0" algn="ctr">
                <a:lnSpc>
                  <a:spcPct val="90000"/>
                </a:lnSpc>
                <a:spcBef>
                  <a:spcPts val="0"/>
                </a:spcBef>
                <a:spcAft>
                  <a:spcPts val="0"/>
                </a:spcAft>
                <a:buNone/>
              </a:pPr>
              <a:r>
                <a:rPr lang="en-US" sz="3900">
                  <a:solidFill>
                    <a:schemeClr val="lt1"/>
                  </a:solidFill>
                  <a:latin typeface="Calibri"/>
                  <a:ea typeface="Calibri"/>
                  <a:cs typeface="Calibri"/>
                  <a:sym typeface="Calibri"/>
                </a:rPr>
                <a:t>Magnitoterapiya</a:t>
              </a:r>
              <a:endParaRPr sz="3900">
                <a:solidFill>
                  <a:schemeClr val="lt1"/>
                </a:solidFill>
                <a:latin typeface="Calibri"/>
                <a:ea typeface="Calibri"/>
                <a:cs typeface="Calibri"/>
                <a:sym typeface="Calibri"/>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grpSp>
        <p:nvGrpSpPr>
          <p:cNvPr id="122" name="Google Shape;122;p6"/>
          <p:cNvGrpSpPr/>
          <p:nvPr/>
        </p:nvGrpSpPr>
        <p:grpSpPr>
          <a:xfrm>
            <a:off x="535896" y="168558"/>
            <a:ext cx="11339146" cy="6520882"/>
            <a:chOff x="445744" y="168558"/>
            <a:chExt cx="11339146" cy="6520882"/>
          </a:xfrm>
        </p:grpSpPr>
        <p:sp>
          <p:nvSpPr>
            <p:cNvPr id="123" name="Google Shape;123;p6"/>
            <p:cNvSpPr/>
            <p:nvPr/>
          </p:nvSpPr>
          <p:spPr>
            <a:xfrm>
              <a:off x="4367485" y="2929111"/>
              <a:ext cx="3089792" cy="1381628"/>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6"/>
            <p:cNvSpPr txBox="1"/>
            <p:nvPr/>
          </p:nvSpPr>
          <p:spPr>
            <a:xfrm>
              <a:off x="4819975" y="3131446"/>
              <a:ext cx="2184812" cy="976958"/>
            </a:xfrm>
            <a:prstGeom prst="rect">
              <a:avLst/>
            </a:prstGeom>
            <a:noFill/>
            <a:ln>
              <a:noFill/>
            </a:ln>
          </p:spPr>
          <p:txBody>
            <a:bodyPr anchorCtr="0" anchor="ctr" bIns="30475" lIns="30475" spcFirstLastPara="1" rIns="30475" wrap="square" tIns="30475">
              <a:noAutofit/>
            </a:bodyPr>
            <a:lstStyle/>
            <a:p>
              <a:pPr indent="0" lvl="0" marL="0" marR="0" rtl="0" algn="ctr">
                <a:lnSpc>
                  <a:spcPct val="90000"/>
                </a:lnSpc>
                <a:spcBef>
                  <a:spcPts val="0"/>
                </a:spcBef>
                <a:spcAft>
                  <a:spcPts val="0"/>
                </a:spcAft>
                <a:buNone/>
              </a:pPr>
              <a:r>
                <a:rPr b="1" lang="en-US" sz="2400">
                  <a:solidFill>
                    <a:schemeClr val="lt1"/>
                  </a:solidFill>
                  <a:latin typeface="Calibri"/>
                  <a:ea typeface="Calibri"/>
                  <a:cs typeface="Calibri"/>
                  <a:sym typeface="Calibri"/>
                </a:rPr>
                <a:t>Elektrodavolash</a:t>
              </a:r>
              <a:endParaRPr b="1" sz="2400">
                <a:solidFill>
                  <a:schemeClr val="lt1"/>
                </a:solidFill>
                <a:latin typeface="Calibri"/>
                <a:ea typeface="Calibri"/>
                <a:cs typeface="Calibri"/>
                <a:sym typeface="Calibri"/>
              </a:endParaRPr>
            </a:p>
          </p:txBody>
        </p:sp>
        <p:sp>
          <p:nvSpPr>
            <p:cNvPr id="125" name="Google Shape;125;p6"/>
            <p:cNvSpPr/>
            <p:nvPr/>
          </p:nvSpPr>
          <p:spPr>
            <a:xfrm rot="-5400000">
              <a:off x="5607058" y="2075980"/>
              <a:ext cx="610646" cy="588665"/>
            </a:xfrm>
            <a:prstGeom prst="rightArrow">
              <a:avLst>
                <a:gd fmla="val 60000" name="adj1"/>
                <a:gd fmla="val 50000" name="adj2"/>
              </a:avLst>
            </a:prstGeom>
            <a:solidFill>
              <a:srgbClr val="A8A8A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6"/>
            <p:cNvSpPr txBox="1"/>
            <p:nvPr/>
          </p:nvSpPr>
          <p:spPr>
            <a:xfrm rot="-5400000">
              <a:off x="5695358" y="2282013"/>
              <a:ext cx="434047" cy="353199"/>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1800">
                <a:solidFill>
                  <a:schemeClr val="lt1"/>
                </a:solidFill>
                <a:latin typeface="Calibri"/>
                <a:ea typeface="Calibri"/>
                <a:cs typeface="Calibri"/>
                <a:sym typeface="Calibri"/>
              </a:endParaRPr>
            </a:p>
          </p:txBody>
        </p:sp>
        <p:sp>
          <p:nvSpPr>
            <p:cNvPr id="127" name="Google Shape;127;p6"/>
            <p:cNvSpPr/>
            <p:nvPr/>
          </p:nvSpPr>
          <p:spPr>
            <a:xfrm>
              <a:off x="4499330" y="168558"/>
              <a:ext cx="2826101" cy="1608390"/>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6"/>
            <p:cNvSpPr txBox="1"/>
            <p:nvPr/>
          </p:nvSpPr>
          <p:spPr>
            <a:xfrm>
              <a:off x="4913203" y="404101"/>
              <a:ext cx="1998355" cy="1137304"/>
            </a:xfrm>
            <a:prstGeom prst="rect">
              <a:avLst/>
            </a:prstGeom>
            <a:noFill/>
            <a:ln>
              <a:noFill/>
            </a:ln>
          </p:spPr>
          <p:txBody>
            <a:bodyPr anchorCtr="0" anchor="ctr" bIns="22850" lIns="22850" spcFirstLastPara="1" rIns="22850" wrap="square" tIns="22850">
              <a:noAutofit/>
            </a:bodyPr>
            <a:lstStyle/>
            <a:p>
              <a:pPr indent="0" lvl="0" marL="0" marR="0" rtl="0" algn="ctr">
                <a:lnSpc>
                  <a:spcPct val="90000"/>
                </a:lnSpc>
                <a:spcBef>
                  <a:spcPts val="0"/>
                </a:spcBef>
                <a:spcAft>
                  <a:spcPts val="0"/>
                </a:spcAft>
                <a:buNone/>
              </a:pPr>
              <a:r>
                <a:rPr lang="en-US" sz="1800">
                  <a:solidFill>
                    <a:schemeClr val="lt1"/>
                  </a:solidFill>
                  <a:latin typeface="Calibri"/>
                  <a:ea typeface="Calibri"/>
                  <a:cs typeface="Calibri"/>
                  <a:sym typeface="Calibri"/>
                </a:rPr>
                <a:t>Galvanizatsiya</a:t>
              </a:r>
              <a:endParaRPr sz="1800">
                <a:solidFill>
                  <a:schemeClr val="lt1"/>
                </a:solidFill>
                <a:latin typeface="Calibri"/>
                <a:ea typeface="Calibri"/>
                <a:cs typeface="Calibri"/>
                <a:sym typeface="Calibri"/>
              </a:endParaRPr>
            </a:p>
          </p:txBody>
        </p:sp>
        <p:sp>
          <p:nvSpPr>
            <p:cNvPr id="129" name="Google Shape;129;p6"/>
            <p:cNvSpPr/>
            <p:nvPr/>
          </p:nvSpPr>
          <p:spPr>
            <a:xfrm rot="-1683504">
              <a:off x="7339547" y="2188577"/>
              <a:ext cx="1412004" cy="588665"/>
            </a:xfrm>
            <a:prstGeom prst="rightArrow">
              <a:avLst>
                <a:gd fmla="val 60000" name="adj1"/>
                <a:gd fmla="val 50000" name="adj2"/>
              </a:avLst>
            </a:prstGeom>
            <a:solidFill>
              <a:srgbClr val="A8A8A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6"/>
            <p:cNvSpPr txBox="1"/>
            <p:nvPr/>
          </p:nvSpPr>
          <p:spPr>
            <a:xfrm rot="-1683504">
              <a:off x="7349925" y="2347844"/>
              <a:ext cx="1235405" cy="353199"/>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1800">
                <a:solidFill>
                  <a:schemeClr val="lt1"/>
                </a:solidFill>
                <a:latin typeface="Calibri"/>
                <a:ea typeface="Calibri"/>
                <a:cs typeface="Calibri"/>
                <a:sym typeface="Calibri"/>
              </a:endParaRPr>
            </a:p>
          </p:txBody>
        </p:sp>
        <p:sp>
          <p:nvSpPr>
            <p:cNvPr id="131" name="Google Shape;131;p6"/>
            <p:cNvSpPr/>
            <p:nvPr/>
          </p:nvSpPr>
          <p:spPr>
            <a:xfrm>
              <a:off x="8809653" y="546915"/>
              <a:ext cx="2920358" cy="1500825"/>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6"/>
            <p:cNvSpPr txBox="1"/>
            <p:nvPr/>
          </p:nvSpPr>
          <p:spPr>
            <a:xfrm>
              <a:off x="9237330" y="766706"/>
              <a:ext cx="2065004" cy="1061243"/>
            </a:xfrm>
            <a:prstGeom prst="rect">
              <a:avLst/>
            </a:prstGeom>
            <a:noFill/>
            <a:ln>
              <a:noFill/>
            </a:ln>
          </p:spPr>
          <p:txBody>
            <a:bodyPr anchorCtr="0" anchor="ctr" bIns="22850" lIns="22850" spcFirstLastPara="1" rIns="22850" wrap="square" tIns="22850">
              <a:noAutofit/>
            </a:bodyPr>
            <a:lstStyle/>
            <a:p>
              <a:pPr indent="0" lvl="0" marL="0" marR="0" rtl="0" algn="ctr">
                <a:lnSpc>
                  <a:spcPct val="90000"/>
                </a:lnSpc>
                <a:spcBef>
                  <a:spcPts val="0"/>
                </a:spcBef>
                <a:spcAft>
                  <a:spcPts val="0"/>
                </a:spcAft>
                <a:buNone/>
              </a:pPr>
              <a:r>
                <a:rPr lang="en-US" sz="1800">
                  <a:solidFill>
                    <a:schemeClr val="lt1"/>
                  </a:solidFill>
                  <a:latin typeface="Calibri"/>
                  <a:ea typeface="Calibri"/>
                  <a:cs typeface="Calibri"/>
                  <a:sym typeface="Calibri"/>
                </a:rPr>
                <a:t>Diadinamoterapiya</a:t>
              </a:r>
              <a:endParaRPr sz="1800">
                <a:solidFill>
                  <a:schemeClr val="lt1"/>
                </a:solidFill>
                <a:latin typeface="Calibri"/>
                <a:ea typeface="Calibri"/>
                <a:cs typeface="Calibri"/>
                <a:sym typeface="Calibri"/>
              </a:endParaRPr>
            </a:p>
          </p:txBody>
        </p:sp>
        <p:sp>
          <p:nvSpPr>
            <p:cNvPr id="133" name="Google Shape;133;p6"/>
            <p:cNvSpPr/>
            <p:nvPr/>
          </p:nvSpPr>
          <p:spPr>
            <a:xfrm rot="149566">
              <a:off x="7773669" y="3423632"/>
              <a:ext cx="781360" cy="588665"/>
            </a:xfrm>
            <a:prstGeom prst="rightArrow">
              <a:avLst>
                <a:gd fmla="val 60000" name="adj1"/>
                <a:gd fmla="val 50000" name="adj2"/>
              </a:avLst>
            </a:prstGeom>
            <a:solidFill>
              <a:srgbClr val="A8A8A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6"/>
            <p:cNvSpPr txBox="1"/>
            <p:nvPr/>
          </p:nvSpPr>
          <p:spPr>
            <a:xfrm rot="149566">
              <a:off x="7773753" y="3537525"/>
              <a:ext cx="604761" cy="353199"/>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1800">
                <a:solidFill>
                  <a:schemeClr val="lt1"/>
                </a:solidFill>
                <a:latin typeface="Calibri"/>
                <a:ea typeface="Calibri"/>
                <a:cs typeface="Calibri"/>
                <a:sym typeface="Calibri"/>
              </a:endParaRPr>
            </a:p>
          </p:txBody>
        </p:sp>
        <p:sp>
          <p:nvSpPr>
            <p:cNvPr id="135" name="Google Shape;135;p6"/>
            <p:cNvSpPr/>
            <p:nvPr/>
          </p:nvSpPr>
          <p:spPr>
            <a:xfrm>
              <a:off x="8914582" y="3234517"/>
              <a:ext cx="2870308" cy="1157173"/>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6"/>
            <p:cNvSpPr txBox="1"/>
            <p:nvPr/>
          </p:nvSpPr>
          <p:spPr>
            <a:xfrm>
              <a:off x="9334929" y="3403981"/>
              <a:ext cx="2029614" cy="818245"/>
            </a:xfrm>
            <a:prstGeom prst="rect">
              <a:avLst/>
            </a:prstGeom>
            <a:noFill/>
            <a:ln>
              <a:noFill/>
            </a:ln>
          </p:spPr>
          <p:txBody>
            <a:bodyPr anchorCtr="0" anchor="ctr" bIns="22850" lIns="22850" spcFirstLastPara="1" rIns="22850" wrap="square" tIns="22850">
              <a:noAutofit/>
            </a:bodyPr>
            <a:lstStyle/>
            <a:p>
              <a:pPr indent="0" lvl="0" marL="0" marR="0" rtl="0" algn="ctr">
                <a:lnSpc>
                  <a:spcPct val="90000"/>
                </a:lnSpc>
                <a:spcBef>
                  <a:spcPts val="0"/>
                </a:spcBef>
                <a:spcAft>
                  <a:spcPts val="0"/>
                </a:spcAft>
                <a:buNone/>
              </a:pPr>
              <a:r>
                <a:rPr lang="en-US" sz="1800">
                  <a:solidFill>
                    <a:schemeClr val="lt1"/>
                  </a:solidFill>
                  <a:latin typeface="Calibri"/>
                  <a:ea typeface="Calibri"/>
                  <a:cs typeface="Calibri"/>
                  <a:sym typeface="Calibri"/>
                </a:rPr>
                <a:t>Amplipulsterapiya</a:t>
              </a:r>
              <a:endParaRPr sz="1800">
                <a:solidFill>
                  <a:schemeClr val="lt1"/>
                </a:solidFill>
                <a:latin typeface="Calibri"/>
                <a:ea typeface="Calibri"/>
                <a:cs typeface="Calibri"/>
                <a:sym typeface="Calibri"/>
              </a:endParaRPr>
            </a:p>
          </p:txBody>
        </p:sp>
        <p:sp>
          <p:nvSpPr>
            <p:cNvPr id="137" name="Google Shape;137;p6"/>
            <p:cNvSpPr/>
            <p:nvPr/>
          </p:nvSpPr>
          <p:spPr>
            <a:xfrm rot="1720764">
              <a:off x="7305618" y="4462964"/>
              <a:ext cx="1371974" cy="588665"/>
            </a:xfrm>
            <a:prstGeom prst="rightArrow">
              <a:avLst>
                <a:gd fmla="val 60000" name="adj1"/>
                <a:gd fmla="val 50000" name="adj2"/>
              </a:avLst>
            </a:prstGeom>
            <a:solidFill>
              <a:srgbClr val="A8A8A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6"/>
            <p:cNvSpPr txBox="1"/>
            <p:nvPr/>
          </p:nvSpPr>
          <p:spPr>
            <a:xfrm rot="1720764">
              <a:off x="7316451" y="4538321"/>
              <a:ext cx="1195375" cy="353199"/>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1800">
                <a:solidFill>
                  <a:schemeClr val="lt1"/>
                </a:solidFill>
                <a:latin typeface="Calibri"/>
                <a:ea typeface="Calibri"/>
                <a:cs typeface="Calibri"/>
                <a:sym typeface="Calibri"/>
              </a:endParaRPr>
            </a:p>
          </p:txBody>
        </p:sp>
        <p:sp>
          <p:nvSpPr>
            <p:cNvPr id="139" name="Google Shape;139;p6"/>
            <p:cNvSpPr/>
            <p:nvPr/>
          </p:nvSpPr>
          <p:spPr>
            <a:xfrm>
              <a:off x="8526078" y="5273782"/>
              <a:ext cx="3126933" cy="1262245"/>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6"/>
            <p:cNvSpPr txBox="1"/>
            <p:nvPr/>
          </p:nvSpPr>
          <p:spPr>
            <a:xfrm>
              <a:off x="8984007" y="5458634"/>
              <a:ext cx="2211075" cy="892541"/>
            </a:xfrm>
            <a:prstGeom prst="rect">
              <a:avLst/>
            </a:prstGeom>
            <a:noFill/>
            <a:ln>
              <a:noFill/>
            </a:ln>
          </p:spPr>
          <p:txBody>
            <a:bodyPr anchorCtr="0" anchor="ctr" bIns="22850" lIns="22850" spcFirstLastPara="1" rIns="22850" wrap="square" tIns="22850">
              <a:noAutofit/>
            </a:bodyPr>
            <a:lstStyle/>
            <a:p>
              <a:pPr indent="0" lvl="0" marL="0" marR="0" rtl="0" algn="ctr">
                <a:lnSpc>
                  <a:spcPct val="90000"/>
                </a:lnSpc>
                <a:spcBef>
                  <a:spcPts val="0"/>
                </a:spcBef>
                <a:spcAft>
                  <a:spcPts val="0"/>
                </a:spcAft>
                <a:buNone/>
              </a:pPr>
              <a:r>
                <a:rPr lang="en-US" sz="1800">
                  <a:solidFill>
                    <a:schemeClr val="lt1"/>
                  </a:solidFill>
                  <a:latin typeface="Calibri"/>
                  <a:ea typeface="Calibri"/>
                  <a:cs typeface="Calibri"/>
                  <a:sym typeface="Calibri"/>
                </a:rPr>
                <a:t>Elektrostimulyatsiya</a:t>
              </a:r>
              <a:endParaRPr sz="1800">
                <a:solidFill>
                  <a:schemeClr val="lt1"/>
                </a:solidFill>
                <a:latin typeface="Calibri"/>
                <a:ea typeface="Calibri"/>
                <a:cs typeface="Calibri"/>
                <a:sym typeface="Calibri"/>
              </a:endParaRPr>
            </a:p>
          </p:txBody>
        </p:sp>
        <p:sp>
          <p:nvSpPr>
            <p:cNvPr id="141" name="Google Shape;141;p6"/>
            <p:cNvSpPr/>
            <p:nvPr/>
          </p:nvSpPr>
          <p:spPr>
            <a:xfrm rot="5400000">
              <a:off x="5505867" y="4760405"/>
              <a:ext cx="813027" cy="588665"/>
            </a:xfrm>
            <a:prstGeom prst="rightArrow">
              <a:avLst>
                <a:gd fmla="val 60000" name="adj1"/>
                <a:gd fmla="val 50000" name="adj2"/>
              </a:avLst>
            </a:prstGeom>
            <a:solidFill>
              <a:srgbClr val="A8A8A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6"/>
            <p:cNvSpPr txBox="1"/>
            <p:nvPr/>
          </p:nvSpPr>
          <p:spPr>
            <a:xfrm rot="5400000">
              <a:off x="5594167" y="4789839"/>
              <a:ext cx="636428" cy="353199"/>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1800">
                <a:solidFill>
                  <a:schemeClr val="lt1"/>
                </a:solidFill>
                <a:latin typeface="Calibri"/>
                <a:ea typeface="Calibri"/>
                <a:cs typeface="Calibri"/>
                <a:sym typeface="Calibri"/>
              </a:endParaRPr>
            </a:p>
          </p:txBody>
        </p:sp>
        <p:sp>
          <p:nvSpPr>
            <p:cNvPr id="143" name="Google Shape;143;p6"/>
            <p:cNvSpPr/>
            <p:nvPr/>
          </p:nvSpPr>
          <p:spPr>
            <a:xfrm>
              <a:off x="4730876" y="5844755"/>
              <a:ext cx="2363010" cy="844685"/>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6"/>
            <p:cNvSpPr txBox="1"/>
            <p:nvPr/>
          </p:nvSpPr>
          <p:spPr>
            <a:xfrm>
              <a:off x="5076931" y="5968456"/>
              <a:ext cx="1670900" cy="597283"/>
            </a:xfrm>
            <a:prstGeom prst="rect">
              <a:avLst/>
            </a:prstGeom>
            <a:noFill/>
            <a:ln>
              <a:noFill/>
            </a:ln>
          </p:spPr>
          <p:txBody>
            <a:bodyPr anchorCtr="0" anchor="ctr" bIns="22850" lIns="22850" spcFirstLastPara="1" rIns="22850" wrap="square" tIns="22850">
              <a:noAutofit/>
            </a:bodyPr>
            <a:lstStyle/>
            <a:p>
              <a:pPr indent="0" lvl="0" marL="0" marR="0" rtl="0" algn="ctr">
                <a:lnSpc>
                  <a:spcPct val="90000"/>
                </a:lnSpc>
                <a:spcBef>
                  <a:spcPts val="0"/>
                </a:spcBef>
                <a:spcAft>
                  <a:spcPts val="0"/>
                </a:spcAft>
                <a:buNone/>
              </a:pPr>
              <a:r>
                <a:rPr lang="en-US" sz="1800">
                  <a:solidFill>
                    <a:schemeClr val="lt1"/>
                  </a:solidFill>
                  <a:latin typeface="Calibri"/>
                  <a:ea typeface="Calibri"/>
                  <a:cs typeface="Calibri"/>
                  <a:sym typeface="Calibri"/>
                </a:rPr>
                <a:t>Darsonvalizatsiya</a:t>
              </a:r>
              <a:endParaRPr sz="1800">
                <a:solidFill>
                  <a:schemeClr val="lt1"/>
                </a:solidFill>
                <a:latin typeface="Calibri"/>
                <a:ea typeface="Calibri"/>
                <a:cs typeface="Calibri"/>
                <a:sym typeface="Calibri"/>
              </a:endParaRPr>
            </a:p>
          </p:txBody>
        </p:sp>
        <p:sp>
          <p:nvSpPr>
            <p:cNvPr id="145" name="Google Shape;145;p6"/>
            <p:cNvSpPr/>
            <p:nvPr/>
          </p:nvSpPr>
          <p:spPr>
            <a:xfrm rot="9208863">
              <a:off x="3397498" y="4299783"/>
              <a:ext cx="1125155" cy="588665"/>
            </a:xfrm>
            <a:prstGeom prst="rightArrow">
              <a:avLst>
                <a:gd fmla="val 60000" name="adj1"/>
                <a:gd fmla="val 50000" name="adj2"/>
              </a:avLst>
            </a:prstGeom>
            <a:solidFill>
              <a:srgbClr val="A8A8A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6"/>
            <p:cNvSpPr txBox="1"/>
            <p:nvPr/>
          </p:nvSpPr>
          <p:spPr>
            <a:xfrm rot="-1591137">
              <a:off x="3564807" y="4378091"/>
              <a:ext cx="948556" cy="353199"/>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1800">
                <a:solidFill>
                  <a:schemeClr val="lt1"/>
                </a:solidFill>
                <a:latin typeface="Calibri"/>
                <a:ea typeface="Calibri"/>
                <a:cs typeface="Calibri"/>
                <a:sym typeface="Calibri"/>
              </a:endParaRPr>
            </a:p>
          </p:txBody>
        </p:sp>
        <p:sp>
          <p:nvSpPr>
            <p:cNvPr id="147" name="Google Shape;147;p6"/>
            <p:cNvSpPr/>
            <p:nvPr/>
          </p:nvSpPr>
          <p:spPr>
            <a:xfrm>
              <a:off x="690763" y="4821283"/>
              <a:ext cx="2608151" cy="1506949"/>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6"/>
            <p:cNvSpPr txBox="1"/>
            <p:nvPr/>
          </p:nvSpPr>
          <p:spPr>
            <a:xfrm>
              <a:off x="1072718" y="5041971"/>
              <a:ext cx="1844241" cy="1065573"/>
            </a:xfrm>
            <a:prstGeom prst="rect">
              <a:avLst/>
            </a:prstGeom>
            <a:noFill/>
            <a:ln>
              <a:noFill/>
            </a:ln>
          </p:spPr>
          <p:txBody>
            <a:bodyPr anchorCtr="0" anchor="ctr" bIns="22850" lIns="22850" spcFirstLastPara="1" rIns="22850" wrap="square" tIns="22850">
              <a:noAutofit/>
            </a:bodyPr>
            <a:lstStyle/>
            <a:p>
              <a:pPr indent="0" lvl="0" marL="0" marR="0" rtl="0" algn="ctr">
                <a:lnSpc>
                  <a:spcPct val="90000"/>
                </a:lnSpc>
                <a:spcBef>
                  <a:spcPts val="0"/>
                </a:spcBef>
                <a:spcAft>
                  <a:spcPts val="0"/>
                </a:spcAft>
                <a:buNone/>
              </a:pPr>
              <a:r>
                <a:rPr lang="en-US" sz="1800">
                  <a:solidFill>
                    <a:schemeClr val="lt1"/>
                  </a:solidFill>
                  <a:latin typeface="Calibri"/>
                  <a:ea typeface="Calibri"/>
                  <a:cs typeface="Calibri"/>
                  <a:sym typeface="Calibri"/>
                </a:rPr>
                <a:t>Induktotermiya</a:t>
              </a:r>
              <a:endParaRPr sz="1800">
                <a:solidFill>
                  <a:schemeClr val="lt1"/>
                </a:solidFill>
                <a:latin typeface="Calibri"/>
                <a:ea typeface="Calibri"/>
                <a:cs typeface="Calibri"/>
                <a:sym typeface="Calibri"/>
              </a:endParaRPr>
            </a:p>
          </p:txBody>
        </p:sp>
        <p:sp>
          <p:nvSpPr>
            <p:cNvPr id="149" name="Google Shape;149;p6"/>
            <p:cNvSpPr/>
            <p:nvPr/>
          </p:nvSpPr>
          <p:spPr>
            <a:xfrm rot="-10543568">
              <a:off x="3162259" y="3152512"/>
              <a:ext cx="868188" cy="588665"/>
            </a:xfrm>
            <a:prstGeom prst="rightArrow">
              <a:avLst>
                <a:gd fmla="val 60000" name="adj1"/>
                <a:gd fmla="val 50000" name="adj2"/>
              </a:avLst>
            </a:prstGeom>
            <a:solidFill>
              <a:srgbClr val="A8A8A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6"/>
            <p:cNvSpPr txBox="1"/>
            <p:nvPr/>
          </p:nvSpPr>
          <p:spPr>
            <a:xfrm rot="256432">
              <a:off x="3338612" y="3276825"/>
              <a:ext cx="691589" cy="353199"/>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1800">
                <a:solidFill>
                  <a:schemeClr val="lt1"/>
                </a:solidFill>
                <a:latin typeface="Calibri"/>
                <a:ea typeface="Calibri"/>
                <a:cs typeface="Calibri"/>
                <a:sym typeface="Calibri"/>
              </a:endParaRPr>
            </a:p>
          </p:txBody>
        </p:sp>
        <p:sp>
          <p:nvSpPr>
            <p:cNvPr id="151" name="Google Shape;151;p6"/>
            <p:cNvSpPr/>
            <p:nvPr/>
          </p:nvSpPr>
          <p:spPr>
            <a:xfrm>
              <a:off x="445744" y="2502851"/>
              <a:ext cx="2316139" cy="1590174"/>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6"/>
            <p:cNvSpPr txBox="1"/>
            <p:nvPr/>
          </p:nvSpPr>
          <p:spPr>
            <a:xfrm>
              <a:off x="784935" y="2735727"/>
              <a:ext cx="1637757" cy="1124422"/>
            </a:xfrm>
            <a:prstGeom prst="rect">
              <a:avLst/>
            </a:prstGeom>
            <a:noFill/>
            <a:ln>
              <a:noFill/>
            </a:ln>
          </p:spPr>
          <p:txBody>
            <a:bodyPr anchorCtr="0" anchor="ctr" bIns="22850" lIns="22850" spcFirstLastPara="1" rIns="22850" wrap="square" tIns="22850">
              <a:noAutofit/>
            </a:bodyPr>
            <a:lstStyle/>
            <a:p>
              <a:pPr indent="0" lvl="0" marL="0" marR="0" rtl="0" algn="ctr">
                <a:lnSpc>
                  <a:spcPct val="90000"/>
                </a:lnSpc>
                <a:spcBef>
                  <a:spcPts val="0"/>
                </a:spcBef>
                <a:spcAft>
                  <a:spcPts val="0"/>
                </a:spcAft>
                <a:buNone/>
              </a:pPr>
              <a:r>
                <a:rPr lang="en-US" sz="1800">
                  <a:solidFill>
                    <a:schemeClr val="lt1"/>
                  </a:solidFill>
                  <a:latin typeface="Calibri"/>
                  <a:ea typeface="Calibri"/>
                  <a:cs typeface="Calibri"/>
                  <a:sym typeface="Calibri"/>
                </a:rPr>
                <a:t>Elektruyqu</a:t>
              </a:r>
              <a:endParaRPr sz="1800">
                <a:solidFill>
                  <a:schemeClr val="lt1"/>
                </a:solidFill>
                <a:latin typeface="Calibri"/>
                <a:ea typeface="Calibri"/>
                <a:cs typeface="Calibri"/>
                <a:sym typeface="Calibri"/>
              </a:endParaRPr>
            </a:p>
          </p:txBody>
        </p:sp>
        <p:sp>
          <p:nvSpPr>
            <p:cNvPr id="153" name="Google Shape;153;p6"/>
            <p:cNvSpPr/>
            <p:nvPr/>
          </p:nvSpPr>
          <p:spPr>
            <a:xfrm rot="-8985505">
              <a:off x="3246183" y="2161074"/>
              <a:ext cx="1337378" cy="588665"/>
            </a:xfrm>
            <a:prstGeom prst="rightArrow">
              <a:avLst>
                <a:gd fmla="val 60000" name="adj1"/>
                <a:gd fmla="val 50000" name="adj2"/>
              </a:avLst>
            </a:prstGeom>
            <a:solidFill>
              <a:srgbClr val="A8A8A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6"/>
            <p:cNvSpPr txBox="1"/>
            <p:nvPr/>
          </p:nvSpPr>
          <p:spPr>
            <a:xfrm rot="1814495">
              <a:off x="3410765" y="2323279"/>
              <a:ext cx="1160779" cy="353199"/>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1800">
                <a:solidFill>
                  <a:schemeClr val="lt1"/>
                </a:solidFill>
                <a:latin typeface="Calibri"/>
                <a:ea typeface="Calibri"/>
                <a:cs typeface="Calibri"/>
                <a:sym typeface="Calibri"/>
              </a:endParaRPr>
            </a:p>
          </p:txBody>
        </p:sp>
        <p:sp>
          <p:nvSpPr>
            <p:cNvPr id="155" name="Google Shape;155;p6"/>
            <p:cNvSpPr/>
            <p:nvPr/>
          </p:nvSpPr>
          <p:spPr>
            <a:xfrm>
              <a:off x="621101" y="626447"/>
              <a:ext cx="2614618" cy="1341761"/>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6"/>
            <p:cNvSpPr txBox="1"/>
            <p:nvPr/>
          </p:nvSpPr>
          <p:spPr>
            <a:xfrm>
              <a:off x="1004003" y="822943"/>
              <a:ext cx="1848814" cy="948769"/>
            </a:xfrm>
            <a:prstGeom prst="rect">
              <a:avLst/>
            </a:prstGeom>
            <a:noFill/>
            <a:ln>
              <a:noFill/>
            </a:ln>
          </p:spPr>
          <p:txBody>
            <a:bodyPr anchorCtr="0" anchor="ctr" bIns="22850" lIns="22850" spcFirstLastPara="1" rIns="22850" wrap="square" tIns="22850">
              <a:noAutofit/>
            </a:bodyPr>
            <a:lstStyle/>
            <a:p>
              <a:pPr indent="0" lvl="0" marL="0" marR="0" rtl="0" algn="ctr">
                <a:lnSpc>
                  <a:spcPct val="90000"/>
                </a:lnSpc>
                <a:spcBef>
                  <a:spcPts val="0"/>
                </a:spcBef>
                <a:spcAft>
                  <a:spcPts val="0"/>
                </a:spcAft>
                <a:buNone/>
              </a:pPr>
              <a:r>
                <a:rPr lang="en-US" sz="1800">
                  <a:solidFill>
                    <a:schemeClr val="lt1"/>
                  </a:solidFill>
                  <a:latin typeface="Calibri"/>
                  <a:ea typeface="Calibri"/>
                  <a:cs typeface="Calibri"/>
                  <a:sym typeface="Calibri"/>
                </a:rPr>
                <a:t>Elektroforez</a:t>
              </a:r>
              <a:endParaRPr sz="1800">
                <a:solidFill>
                  <a:schemeClr val="lt1"/>
                </a:solidFill>
                <a:latin typeface="Calibri"/>
                <a:ea typeface="Calibri"/>
                <a:cs typeface="Calibri"/>
                <a:sym typeface="Calibri"/>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7"/>
          <p:cNvSpPr/>
          <p:nvPr/>
        </p:nvSpPr>
        <p:spPr>
          <a:xfrm>
            <a:off x="850900" y="647700"/>
            <a:ext cx="5511800" cy="521970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2000">
                <a:solidFill>
                  <a:schemeClr val="dk1"/>
                </a:solidFill>
                <a:latin typeface="Times New Roman"/>
                <a:ea typeface="Times New Roman"/>
                <a:cs typeface="Times New Roman"/>
                <a:sym typeface="Times New Roman"/>
              </a:rPr>
              <a:t>Lazer</a:t>
            </a:r>
            <a:r>
              <a:rPr lang="en-US" sz="2000">
                <a:solidFill>
                  <a:schemeClr val="dk1"/>
                </a:solidFill>
                <a:latin typeface="Times New Roman"/>
                <a:ea typeface="Times New Roman"/>
                <a:cs typeface="Times New Roman"/>
                <a:sym typeface="Times New Roman"/>
              </a:rPr>
              <a:t> — inglizcha so'zdan olingan bo'lib, Light Amplification by Emission of Radiationnmg so'zining abbreviaturasi "Majburiy nurlantirish yordamida yorug‘likning kuchayishi" ma’nosini bildiradi. Yorug'likning kogerent oqimini paydo qilish uchun stimullangan kvantomexanik samaradan foydalaniladi. Lazer nuri uzluksiz — doimiy amplitudali yoki yuqori ekstremal aniqlikka ega bo‘lgan—impulsli bo’lishi mumkin</a:t>
            </a:r>
            <a:r>
              <a:rPr lang="en-US"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descr="Lazer epilyasiya aparatı — Баку, Азербайджан — Tap.Az" id="162" name="Google Shape;162;p7"/>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descr="Lazer epilyasiya aparatı - elanlar Bakida alqi satqi - Tezbazar.az" id="163" name="Google Shape;163;p7"/>
          <p:cNvPicPr preferRelativeResize="0"/>
          <p:nvPr/>
        </p:nvPicPr>
        <p:blipFill rotWithShape="1">
          <a:blip r:embed="rId3">
            <a:alphaModFix/>
          </a:blip>
          <a:srcRect b="0" l="0" r="0" t="0"/>
          <a:stretch/>
        </p:blipFill>
        <p:spPr>
          <a:xfrm>
            <a:off x="7095898" y="894445"/>
            <a:ext cx="3557587" cy="3826288"/>
          </a:xfrm>
          <a:prstGeom prst="rect">
            <a:avLst/>
          </a:prstGeom>
          <a:noFill/>
          <a:ln>
            <a:noFill/>
          </a:ln>
        </p:spPr>
      </p:pic>
      <p:sp>
        <p:nvSpPr>
          <p:cNvPr id="164" name="Google Shape;164;p7"/>
          <p:cNvSpPr/>
          <p:nvPr/>
        </p:nvSpPr>
        <p:spPr>
          <a:xfrm>
            <a:off x="7693523" y="4720733"/>
            <a:ext cx="2715808"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https://images.app.goo.gl/yLbSs5TNJcPWcmdu5</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8"/>
          <p:cNvSpPr/>
          <p:nvPr/>
        </p:nvSpPr>
        <p:spPr>
          <a:xfrm>
            <a:off x="1390650" y="989177"/>
            <a:ext cx="5410200" cy="480060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Lazerning yaratilish tarixi. </a:t>
            </a:r>
            <a:r>
              <a:rPr lang="en-US" sz="1800">
                <a:solidFill>
                  <a:schemeClr val="dk1"/>
                </a:solidFill>
                <a:latin typeface="Times New Roman"/>
                <a:ea typeface="Times New Roman"/>
                <a:cs typeface="Times New Roman"/>
                <a:sym typeface="Times New Roman"/>
              </a:rPr>
              <a:t>Lazerlar kvant mexanikasi vatermodinamika fanlari asosida yaratilgan. Birinchi marta amalda qo’llangan lazer 1960-yilda Teodor Mayman tomonidan Kaliforniya shtatida joylashgan Xyuza (Hughes Aircraft) kompaniyasi laboratoriyasida kashf etildi. Mayman lazerni yaratishda 694 nanometr to’lqin uzunligini beradigan yoqut tayoqchani qo’llagan. Taxminan shu vaqtda Eron fizigi Ali Yavan gazli lazerni taqdim etdi va shu kashfiyoti uchun unga Albert Eynshteyn mukofoti berilgan</a:t>
            </a:r>
            <a:endParaRPr sz="1800">
              <a:solidFill>
                <a:schemeClr val="dk1"/>
              </a:solidFill>
              <a:latin typeface="Times New Roman"/>
              <a:ea typeface="Times New Roman"/>
              <a:cs typeface="Times New Roman"/>
              <a:sym typeface="Times New Roman"/>
            </a:endParaRPr>
          </a:p>
        </p:txBody>
      </p:sp>
      <p:pic>
        <p:nvPicPr>
          <p:cNvPr descr="Майман, Теодор — Википедия" id="170" name="Google Shape;170;p8"/>
          <p:cNvPicPr preferRelativeResize="0"/>
          <p:nvPr/>
        </p:nvPicPr>
        <p:blipFill rotWithShape="1">
          <a:blip r:embed="rId3">
            <a:alphaModFix/>
          </a:blip>
          <a:srcRect b="0" l="0" r="0" t="0"/>
          <a:stretch/>
        </p:blipFill>
        <p:spPr>
          <a:xfrm>
            <a:off x="7373711" y="1189577"/>
            <a:ext cx="3016250" cy="3777531"/>
          </a:xfrm>
          <a:prstGeom prst="rect">
            <a:avLst/>
          </a:prstGeom>
          <a:noFill/>
          <a:ln>
            <a:noFill/>
          </a:ln>
        </p:spPr>
      </p:pic>
      <p:sp>
        <p:nvSpPr>
          <p:cNvPr id="171" name="Google Shape;171;p8"/>
          <p:cNvSpPr/>
          <p:nvPr/>
        </p:nvSpPr>
        <p:spPr>
          <a:xfrm>
            <a:off x="7475311" y="5170308"/>
            <a:ext cx="303192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Times New Roman"/>
                <a:ea typeface="Times New Roman"/>
                <a:cs typeface="Times New Roman"/>
                <a:sym typeface="Times New Roman"/>
              </a:rPr>
              <a:t>Teodor Mayman (1927-2007)</a:t>
            </a:r>
            <a:endParaRPr b="1" sz="1800">
              <a:solidFill>
                <a:schemeClr val="dk1"/>
              </a:solidFill>
              <a:latin typeface="Calibri"/>
              <a:ea typeface="Calibri"/>
              <a:cs typeface="Calibri"/>
              <a:sym typeface="Calibri"/>
            </a:endParaRPr>
          </a:p>
        </p:txBody>
      </p:sp>
      <p:sp>
        <p:nvSpPr>
          <p:cNvPr id="172" name="Google Shape;172;p8"/>
          <p:cNvSpPr/>
          <p:nvPr/>
        </p:nvSpPr>
        <p:spPr>
          <a:xfrm>
            <a:off x="7682259" y="4924087"/>
            <a:ext cx="2618024"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https://images.app.goo.gl/nvv3Qc9cGJckuCrr7</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9"/>
          <p:cNvSpPr/>
          <p:nvPr/>
        </p:nvSpPr>
        <p:spPr>
          <a:xfrm>
            <a:off x="1407886" y="1436914"/>
            <a:ext cx="4470400" cy="3541486"/>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Lazer apparati </a:t>
            </a:r>
            <a:r>
              <a:rPr lang="en-US" sz="1800">
                <a:solidFill>
                  <a:schemeClr val="dk1"/>
                </a:solidFill>
                <a:latin typeface="Times New Roman"/>
                <a:ea typeface="Times New Roman"/>
                <a:cs typeface="Times New Roman"/>
                <a:sym typeface="Times New Roman"/>
              </a:rPr>
              <a:t>to‘rt ko‘rinishdagi davolovchi omillar bilan ta’sir qilib, o‘ziga xos quyidagi tabiiy anologik kvant ta’sir kuzatiladi: doimiy magnit maydon, qizil spektrli ko‘rinadigan diapazondagi impulsli nurlantirish, keng maydonli infraqizil nurlantirish, impulsli infraqizil nurlantirish</a:t>
            </a:r>
            <a:endParaRPr sz="1800">
              <a:solidFill>
                <a:schemeClr val="dk1"/>
              </a:solidFill>
              <a:latin typeface="Times New Roman"/>
              <a:ea typeface="Times New Roman"/>
              <a:cs typeface="Times New Roman"/>
              <a:sym typeface="Times New Roman"/>
            </a:endParaRPr>
          </a:p>
        </p:txBody>
      </p:sp>
      <p:pic>
        <p:nvPicPr>
          <p:cNvPr descr="Архив: Лазерный аппарат: 2 500 у.е. - Оборудование Ташкент на Olx" id="178" name="Google Shape;178;p9"/>
          <p:cNvPicPr preferRelativeResize="0"/>
          <p:nvPr/>
        </p:nvPicPr>
        <p:blipFill rotWithShape="1">
          <a:blip r:embed="rId3">
            <a:alphaModFix/>
          </a:blip>
          <a:srcRect b="0" l="0" r="0" t="0"/>
          <a:stretch/>
        </p:blipFill>
        <p:spPr>
          <a:xfrm>
            <a:off x="6628947" y="1559983"/>
            <a:ext cx="3284310" cy="3295347"/>
          </a:xfrm>
          <a:prstGeom prst="rect">
            <a:avLst/>
          </a:prstGeom>
          <a:noFill/>
          <a:ln>
            <a:noFill/>
          </a:ln>
        </p:spPr>
      </p:pic>
      <p:sp>
        <p:nvSpPr>
          <p:cNvPr id="179" name="Google Shape;179;p9"/>
          <p:cNvSpPr/>
          <p:nvPr/>
        </p:nvSpPr>
        <p:spPr>
          <a:xfrm>
            <a:off x="6918808" y="4855289"/>
            <a:ext cx="2704587"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https://images.app.goo.gl/GFPdGgWp827jsKDf8</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10"/>
          <p:cNvSpPr/>
          <p:nvPr/>
        </p:nvSpPr>
        <p:spPr>
          <a:xfrm>
            <a:off x="783771" y="1088571"/>
            <a:ext cx="5878286" cy="457200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Apparat kosmetologiyasining afzalliklari:</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mutlaqo barcha protseduralarning og'riqsizligi;</a:t>
            </a:r>
            <a:br>
              <a:rPr lang="en-US" sz="1800">
                <a:solidFill>
                  <a:schemeClr val="dk1"/>
                </a:solidFill>
                <a:latin typeface="Times New Roman"/>
                <a:ea typeface="Times New Roman"/>
                <a:cs typeface="Times New Roman"/>
                <a:sym typeface="Times New Roman"/>
              </a:rPr>
            </a:br>
            <a:r>
              <a:rPr lang="en-US" sz="1800">
                <a:solidFill>
                  <a:schemeClr val="dk1"/>
                </a:solidFill>
                <a:latin typeface="Times New Roman"/>
                <a:ea typeface="Times New Roman"/>
                <a:cs typeface="Times New Roman"/>
                <a:sym typeface="Times New Roman"/>
              </a:rPr>
              <a:t>ishlashning yuqori darajasi;</a:t>
            </a:r>
            <a:br>
              <a:rPr lang="en-US" sz="1800">
                <a:solidFill>
                  <a:schemeClr val="dk1"/>
                </a:solidFill>
                <a:latin typeface="Times New Roman"/>
                <a:ea typeface="Times New Roman"/>
                <a:cs typeface="Times New Roman"/>
                <a:sym typeface="Times New Roman"/>
              </a:rPr>
            </a:br>
            <a:r>
              <a:rPr lang="en-US" sz="1800">
                <a:solidFill>
                  <a:schemeClr val="dk1"/>
                </a:solidFill>
                <a:latin typeface="Times New Roman"/>
                <a:ea typeface="Times New Roman"/>
                <a:cs typeface="Times New Roman"/>
                <a:sym typeface="Times New Roman"/>
              </a:rPr>
              <a:t>olingan ta'sirni uzoq muddatli saqlash;</a:t>
            </a:r>
            <a:br>
              <a:rPr lang="en-US" sz="1800">
                <a:solidFill>
                  <a:schemeClr val="dk1"/>
                </a:solidFill>
                <a:latin typeface="Times New Roman"/>
                <a:ea typeface="Times New Roman"/>
                <a:cs typeface="Times New Roman"/>
                <a:sym typeface="Times New Roman"/>
              </a:rPr>
            </a:br>
            <a:r>
              <a:rPr lang="en-US" sz="1800">
                <a:solidFill>
                  <a:schemeClr val="dk1"/>
                </a:solidFill>
                <a:latin typeface="Times New Roman"/>
                <a:ea typeface="Times New Roman"/>
                <a:cs typeface="Times New Roman"/>
                <a:sym typeface="Times New Roman"/>
              </a:rPr>
              <a:t>qisqa reabilitatsiya;</a:t>
            </a:r>
            <a:br>
              <a:rPr lang="en-US" sz="1800">
                <a:solidFill>
                  <a:schemeClr val="dk1"/>
                </a:solidFill>
                <a:latin typeface="Times New Roman"/>
                <a:ea typeface="Times New Roman"/>
                <a:cs typeface="Times New Roman"/>
                <a:sym typeface="Times New Roman"/>
              </a:rPr>
            </a:br>
            <a:r>
              <a:rPr lang="en-US" sz="1800">
                <a:solidFill>
                  <a:schemeClr val="dk1"/>
                </a:solidFill>
                <a:latin typeface="Times New Roman"/>
                <a:ea typeface="Times New Roman"/>
                <a:cs typeface="Times New Roman"/>
                <a:sym typeface="Times New Roman"/>
              </a:rPr>
              <a:t>manipulyatsiyadan keyin teri ustida chandiq, chandiq va boshqa nuqsonlarning yo'qligi;</a:t>
            </a:r>
            <a:br>
              <a:rPr lang="en-US" sz="1800">
                <a:solidFill>
                  <a:schemeClr val="dk1"/>
                </a:solidFill>
                <a:latin typeface="Times New Roman"/>
                <a:ea typeface="Times New Roman"/>
                <a:cs typeface="Times New Roman"/>
                <a:sym typeface="Times New Roman"/>
              </a:rPr>
            </a:br>
            <a:r>
              <a:rPr lang="en-US" sz="1800">
                <a:solidFill>
                  <a:schemeClr val="dk1"/>
                </a:solidFill>
                <a:latin typeface="Times New Roman"/>
                <a:ea typeface="Times New Roman"/>
                <a:cs typeface="Times New Roman"/>
                <a:sym typeface="Times New Roman"/>
              </a:rPr>
              <a:t>kontrendikatsiyalarning kichik ro'yxati;</a:t>
            </a:r>
            <a:br>
              <a:rPr lang="en-US" sz="1800">
                <a:solidFill>
                  <a:schemeClr val="dk1"/>
                </a:solidFill>
                <a:latin typeface="Times New Roman"/>
                <a:ea typeface="Times New Roman"/>
                <a:cs typeface="Times New Roman"/>
                <a:sym typeface="Times New Roman"/>
              </a:rPr>
            </a:br>
            <a:r>
              <a:rPr lang="en-US" sz="1800">
                <a:solidFill>
                  <a:schemeClr val="dk1"/>
                </a:solidFill>
                <a:latin typeface="Times New Roman"/>
                <a:ea typeface="Times New Roman"/>
                <a:cs typeface="Times New Roman"/>
                <a:sym typeface="Times New Roman"/>
              </a:rPr>
              <a:t>bir vaqtning o'zida bir nechta usullarni birlashtirishning joizligi.</a:t>
            </a:r>
            <a:endParaRPr/>
          </a:p>
        </p:txBody>
      </p:sp>
      <p:pic>
        <p:nvPicPr>
          <p:cNvPr id="185" name="Google Shape;185;p10"/>
          <p:cNvPicPr preferRelativeResize="0"/>
          <p:nvPr/>
        </p:nvPicPr>
        <p:blipFill rotWithShape="1">
          <a:blip r:embed="rId3">
            <a:alphaModFix/>
          </a:blip>
          <a:srcRect b="0" l="0" r="0" t="0"/>
          <a:stretch/>
        </p:blipFill>
        <p:spPr>
          <a:xfrm>
            <a:off x="7014028" y="1260021"/>
            <a:ext cx="4384524" cy="4400550"/>
          </a:xfrm>
          <a:prstGeom prst="rect">
            <a:avLst/>
          </a:prstGeom>
          <a:noFill/>
          <a:ln>
            <a:noFill/>
          </a:ln>
        </p:spPr>
      </p:pic>
      <p:sp>
        <p:nvSpPr>
          <p:cNvPr id="186" name="Google Shape;186;p10"/>
          <p:cNvSpPr/>
          <p:nvPr/>
        </p:nvSpPr>
        <p:spPr>
          <a:xfrm>
            <a:off x="7825944" y="5660571"/>
            <a:ext cx="2760692"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https://images.app.goo.gl/e7FXMQap9BUjayQD6</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1"/>
          <p:cNvSpPr/>
          <p:nvPr/>
        </p:nvSpPr>
        <p:spPr>
          <a:xfrm>
            <a:off x="899886" y="870858"/>
            <a:ext cx="5529943" cy="4789713"/>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2400">
                <a:solidFill>
                  <a:schemeClr val="dk1"/>
                </a:solidFill>
                <a:latin typeface="Times New Roman"/>
                <a:ea typeface="Times New Roman"/>
                <a:cs typeface="Times New Roman"/>
                <a:sym typeface="Times New Roman"/>
              </a:rPr>
              <a:t>Lazer terapiya. </a:t>
            </a:r>
            <a:r>
              <a:rPr lang="en-US" sz="2400">
                <a:solidFill>
                  <a:schemeClr val="dk1"/>
                </a:solidFill>
                <a:latin typeface="Times New Roman"/>
                <a:ea typeface="Times New Roman"/>
                <a:cs typeface="Times New Roman"/>
                <a:sym typeface="Times New Roman"/>
              </a:rPr>
              <a:t>Lazer terapiyada past intensivlikdagi lazer nurlantirish qo’llaniladi. Bu nurlantirish hayot uchun zarur bo’lgan jarayon, ya’ni to'qimalarning kislorodni o‘zlashtirish jarayonida qatnashuvchi ferment- akseptorlar spektri bilan mos kelishi kerak</a:t>
            </a:r>
            <a:endParaRPr sz="2400">
              <a:solidFill>
                <a:schemeClr val="dk1"/>
              </a:solidFill>
              <a:latin typeface="Times New Roman"/>
              <a:ea typeface="Times New Roman"/>
              <a:cs typeface="Times New Roman"/>
              <a:sym typeface="Times New Roman"/>
            </a:endParaRPr>
          </a:p>
        </p:txBody>
      </p:sp>
      <p:pic>
        <p:nvPicPr>
          <p:cNvPr descr="Лазерная Терапия: Показания и Противопоказания | Санаторий Чабарок" id="192" name="Google Shape;192;p11"/>
          <p:cNvPicPr preferRelativeResize="0"/>
          <p:nvPr/>
        </p:nvPicPr>
        <p:blipFill rotWithShape="1">
          <a:blip r:embed="rId3">
            <a:alphaModFix/>
          </a:blip>
          <a:srcRect b="0" l="0" r="0" t="0"/>
          <a:stretch/>
        </p:blipFill>
        <p:spPr>
          <a:xfrm>
            <a:off x="6628947" y="1122589"/>
            <a:ext cx="5199139" cy="4305754"/>
          </a:xfrm>
          <a:prstGeom prst="rect">
            <a:avLst/>
          </a:prstGeom>
          <a:noFill/>
          <a:ln>
            <a:noFill/>
          </a:ln>
        </p:spPr>
      </p:pic>
      <p:sp>
        <p:nvSpPr>
          <p:cNvPr id="193" name="Google Shape;193;p11"/>
          <p:cNvSpPr/>
          <p:nvPr/>
        </p:nvSpPr>
        <p:spPr>
          <a:xfrm>
            <a:off x="7912290" y="5414350"/>
            <a:ext cx="2632452"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https://images.app.goo.gl/5Bf2G6jVbtftmvCA9</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12"/>
          <p:cNvSpPr/>
          <p:nvPr/>
        </p:nvSpPr>
        <p:spPr>
          <a:xfrm>
            <a:off x="1770743" y="449942"/>
            <a:ext cx="8911772" cy="5718629"/>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None/>
            </a:pPr>
            <a:r>
              <a:rPr b="1" lang="en-US" sz="2000">
                <a:solidFill>
                  <a:schemeClr val="dk1"/>
                </a:solidFill>
                <a:latin typeface="Times New Roman"/>
                <a:ea typeface="Times New Roman"/>
                <a:cs typeface="Times New Roman"/>
                <a:sym typeface="Times New Roman"/>
              </a:rPr>
              <a:t>Lazer terapiyaning quyidagi ta’sirlari klinik jihatdan isbotlangan:</a:t>
            </a:r>
            <a:endParaRPr sz="20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2000"/>
              <a:buFont typeface="Arial"/>
              <a:buChar char="•"/>
            </a:pPr>
            <a:r>
              <a:rPr lang="en-US" sz="2000">
                <a:solidFill>
                  <a:schemeClr val="dk1"/>
                </a:solidFill>
                <a:latin typeface="Times New Roman"/>
                <a:ea typeface="Times New Roman"/>
                <a:cs typeface="Times New Roman"/>
                <a:sym typeface="Times New Roman"/>
              </a:rPr>
              <a:t> yallig'lanishga qarshi;</a:t>
            </a:r>
            <a:endParaRPr sz="20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2000"/>
              <a:buFont typeface="Arial"/>
              <a:buChar char="•"/>
            </a:pPr>
            <a:r>
              <a:rPr lang="en-US" sz="2000">
                <a:solidFill>
                  <a:schemeClr val="dk1"/>
                </a:solidFill>
                <a:latin typeface="Times New Roman"/>
                <a:ea typeface="Times New Roman"/>
                <a:cs typeface="Times New Roman"/>
                <a:sym typeface="Times New Roman"/>
              </a:rPr>
              <a:t> og‘riqsizlantiruvchi;</a:t>
            </a:r>
            <a:endParaRPr sz="20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2000"/>
              <a:buFont typeface="Arial"/>
              <a:buChar char="•"/>
            </a:pPr>
            <a:r>
              <a:rPr lang="en-US" sz="2000">
                <a:solidFill>
                  <a:schemeClr val="dk1"/>
                </a:solidFill>
                <a:latin typeface="Times New Roman"/>
                <a:ea typeface="Times New Roman"/>
                <a:cs typeface="Times New Roman"/>
                <a:sym typeface="Times New Roman"/>
              </a:rPr>
              <a:t> allergiyaga qarshi;</a:t>
            </a:r>
            <a:endParaRPr sz="20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2000"/>
              <a:buFont typeface="Arial"/>
              <a:buChar char="•"/>
            </a:pPr>
            <a:r>
              <a:rPr lang="en-US" sz="2000">
                <a:solidFill>
                  <a:schemeClr val="dk1"/>
                </a:solidFill>
                <a:latin typeface="Times New Roman"/>
                <a:ea typeface="Times New Roman"/>
                <a:cs typeface="Times New Roman"/>
                <a:sym typeface="Times New Roman"/>
              </a:rPr>
              <a:t> antimikrob va antivirus ta’siri;</a:t>
            </a:r>
            <a:endParaRPr sz="20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2000"/>
              <a:buFont typeface="Arial"/>
              <a:buChar char="•"/>
            </a:pPr>
            <a:r>
              <a:rPr lang="en-US" sz="2000">
                <a:solidFill>
                  <a:schemeClr val="dk1"/>
                </a:solidFill>
                <a:latin typeface="Times New Roman"/>
                <a:ea typeface="Times New Roman"/>
                <a:cs typeface="Times New Roman"/>
                <a:sym typeface="Times New Roman"/>
              </a:rPr>
              <a:t> umumiy va mahalliy immunitetni yaxshilash;</a:t>
            </a:r>
            <a:endParaRPr sz="20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2000"/>
              <a:buFont typeface="Arial"/>
              <a:buChar char="•"/>
            </a:pPr>
            <a:r>
              <a:rPr lang="en-US" sz="2000">
                <a:solidFill>
                  <a:schemeClr val="dk1"/>
                </a:solidFill>
                <a:latin typeface="Times New Roman"/>
                <a:ea typeface="Times New Roman"/>
                <a:cs typeface="Times New Roman"/>
                <a:sym typeface="Times New Roman"/>
              </a:rPr>
              <a:t> qon yopishqoqligini kamaytirish;</a:t>
            </a:r>
            <a:endParaRPr sz="20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2000"/>
              <a:buFont typeface="Arial"/>
              <a:buChar char="•"/>
            </a:pPr>
            <a:r>
              <a:rPr lang="en-US" sz="2000">
                <a:solidFill>
                  <a:schemeClr val="dk1"/>
                </a:solidFill>
                <a:latin typeface="Times New Roman"/>
                <a:ea typeface="Times New Roman"/>
                <a:cs typeface="Times New Roman"/>
                <a:sym typeface="Times New Roman"/>
              </a:rPr>
              <a:t> xolesterin miqdorini kamaytirish;</a:t>
            </a:r>
            <a:endParaRPr sz="20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2000"/>
              <a:buFont typeface="Arial"/>
              <a:buChar char="•"/>
            </a:pPr>
            <a:r>
              <a:rPr lang="en-US" sz="2000">
                <a:solidFill>
                  <a:schemeClr val="dk1"/>
                </a:solidFill>
                <a:latin typeface="Times New Roman"/>
                <a:ea typeface="Times New Roman"/>
                <a:cs typeface="Times New Roman"/>
                <a:sym typeface="Times New Roman"/>
              </a:rPr>
              <a:t> qon va limfa aylanishini yaxshilash.</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13"/>
          <p:cNvSpPr/>
          <p:nvPr/>
        </p:nvSpPr>
        <p:spPr>
          <a:xfrm>
            <a:off x="319315" y="29029"/>
            <a:ext cx="11988800" cy="6313714"/>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114300" lvl="1" marL="114300" marR="0" rtl="0" algn="l">
              <a:lnSpc>
                <a:spcPct val="75000"/>
              </a:lnSpc>
              <a:spcBef>
                <a:spcPts val="0"/>
              </a:spcBef>
              <a:spcAft>
                <a:spcPts val="0"/>
              </a:spcAft>
              <a:buClr>
                <a:schemeClr val="dk1"/>
              </a:buClr>
              <a:buSzPts val="1800"/>
              <a:buFont typeface="Times New Roman"/>
              <a:buChar char="•"/>
            </a:pPr>
            <a:r>
              <a:rPr b="1" i="0" lang="en-US" sz="1800" u="none" cap="none" strike="noStrike">
                <a:solidFill>
                  <a:schemeClr val="dk1"/>
                </a:solidFill>
                <a:latin typeface="Times New Roman"/>
                <a:ea typeface="Times New Roman"/>
                <a:cs typeface="Times New Roman"/>
                <a:sym typeface="Times New Roman"/>
              </a:rPr>
              <a:t>Lazer terapiya afzalliklari</a:t>
            </a:r>
            <a:endParaRPr b="1" i="0" sz="1800" u="none" cap="none" strike="noStrike">
              <a:solidFill>
                <a:schemeClr val="dk1"/>
              </a:solidFill>
              <a:latin typeface="Times New Roman"/>
              <a:ea typeface="Times New Roman"/>
              <a:cs typeface="Times New Roman"/>
              <a:sym typeface="Times New Roman"/>
            </a:endParaRPr>
          </a:p>
          <a:p>
            <a:pPr indent="-114300" lvl="2" marL="228600" marR="0" rtl="0" algn="l">
              <a:lnSpc>
                <a:spcPct val="75000"/>
              </a:lnSpc>
              <a:spcBef>
                <a:spcPts val="180"/>
              </a:spcBef>
              <a:spcAft>
                <a:spcPts val="0"/>
              </a:spcAft>
              <a:buClr>
                <a:schemeClr val="dk1"/>
              </a:buClr>
              <a:buSzPts val="1800"/>
              <a:buFont typeface="Calibri"/>
              <a:buChar char="•"/>
            </a:pPr>
            <a:r>
              <a:rPr b="0" i="0" lang="en-US" sz="1800" u="none" cap="none" strike="noStrike">
                <a:solidFill>
                  <a:schemeClr val="dk1"/>
                </a:solidFill>
                <a:latin typeface="Calibri"/>
                <a:ea typeface="Calibri"/>
                <a:cs typeface="Calibri"/>
                <a:sym typeface="Calibri"/>
              </a:rPr>
              <a:t>allergik reaksiya chaqirmaydi</a:t>
            </a:r>
            <a:endParaRPr b="0" i="0" sz="1800" u="none" cap="none" strike="noStrike">
              <a:solidFill>
                <a:schemeClr val="dk1"/>
              </a:solidFill>
              <a:latin typeface="Calibri"/>
              <a:ea typeface="Calibri"/>
              <a:cs typeface="Calibri"/>
              <a:sym typeface="Calibri"/>
            </a:endParaRPr>
          </a:p>
          <a:p>
            <a:pPr indent="0" lvl="2" marL="228600" marR="0" rtl="0" algn="l">
              <a:lnSpc>
                <a:spcPct val="75000"/>
              </a:lnSpc>
              <a:spcBef>
                <a:spcPts val="18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a:p>
            <a:pPr indent="-114300" lvl="2" marL="228600" marR="0" rtl="0" algn="l">
              <a:lnSpc>
                <a:spcPct val="75000"/>
              </a:lnSpc>
              <a:spcBef>
                <a:spcPts val="180"/>
              </a:spcBef>
              <a:spcAft>
                <a:spcPts val="0"/>
              </a:spcAft>
              <a:buClr>
                <a:schemeClr val="dk1"/>
              </a:buClr>
              <a:buSzPts val="1800"/>
              <a:buFont typeface="Calibri"/>
              <a:buChar char="•"/>
            </a:pPr>
            <a:r>
              <a:rPr b="0" i="0" lang="en-US" sz="1800" u="none" cap="none" strike="noStrike">
                <a:solidFill>
                  <a:schemeClr val="dk1"/>
                </a:solidFill>
                <a:latin typeface="Calibri"/>
                <a:ea typeface="Calibri"/>
                <a:cs typeface="Calibri"/>
                <a:sym typeface="Calibri"/>
              </a:rPr>
              <a:t>organizmning rezerv imkoniyatlarini tiklaydi</a:t>
            </a:r>
            <a:endParaRPr b="0" i="0" sz="1800" u="none" cap="none" strike="noStrike">
              <a:solidFill>
                <a:schemeClr val="dk1"/>
              </a:solidFill>
              <a:latin typeface="Calibri"/>
              <a:ea typeface="Calibri"/>
              <a:cs typeface="Calibri"/>
              <a:sym typeface="Calibri"/>
            </a:endParaRPr>
          </a:p>
          <a:p>
            <a:pPr indent="0" lvl="2" marL="228600" marR="0" rtl="0" algn="l">
              <a:lnSpc>
                <a:spcPct val="75000"/>
              </a:lnSpc>
              <a:spcBef>
                <a:spcPts val="18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a:p>
            <a:pPr indent="-114300" lvl="2" marL="228600" marR="0" rtl="0" algn="l">
              <a:lnSpc>
                <a:spcPct val="75000"/>
              </a:lnSpc>
              <a:spcBef>
                <a:spcPts val="180"/>
              </a:spcBef>
              <a:spcAft>
                <a:spcPts val="0"/>
              </a:spcAft>
              <a:buClr>
                <a:schemeClr val="dk1"/>
              </a:buClr>
              <a:buSzPts val="1800"/>
              <a:buFont typeface="Calibri"/>
              <a:buChar char="•"/>
            </a:pPr>
            <a:r>
              <a:rPr b="0" i="0" lang="en-US" sz="1800" u="none" cap="none" strike="noStrike">
                <a:solidFill>
                  <a:schemeClr val="dk1"/>
                </a:solidFill>
                <a:latin typeface="Calibri"/>
                <a:ea typeface="Calibri"/>
                <a:cs typeface="Calibri"/>
                <a:sym typeface="Calibri"/>
              </a:rPr>
              <a:t>davolash og‘riqsiz va qulay</a:t>
            </a:r>
            <a:endParaRPr b="0" i="0" sz="1800" u="none" cap="none" strike="noStrike">
              <a:solidFill>
                <a:schemeClr val="dk1"/>
              </a:solidFill>
              <a:latin typeface="Calibri"/>
              <a:ea typeface="Calibri"/>
              <a:cs typeface="Calibri"/>
              <a:sym typeface="Calibri"/>
            </a:endParaRPr>
          </a:p>
          <a:p>
            <a:pPr indent="0" lvl="2" marL="228600" marR="0" rtl="0" algn="l">
              <a:lnSpc>
                <a:spcPct val="75000"/>
              </a:lnSpc>
              <a:spcBef>
                <a:spcPts val="18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a:p>
            <a:pPr indent="-114300" lvl="2" marL="228600" marR="0" rtl="0" algn="l">
              <a:lnSpc>
                <a:spcPct val="75000"/>
              </a:lnSpc>
              <a:spcBef>
                <a:spcPts val="180"/>
              </a:spcBef>
              <a:spcAft>
                <a:spcPts val="0"/>
              </a:spcAft>
              <a:buClr>
                <a:schemeClr val="dk1"/>
              </a:buClr>
              <a:buSzPts val="1800"/>
              <a:buFont typeface="Calibri"/>
              <a:buChar char="•"/>
            </a:pPr>
            <a:r>
              <a:rPr b="0" i="0" lang="en-US" sz="1800" u="none" cap="none" strike="noStrike">
                <a:solidFill>
                  <a:schemeClr val="dk1"/>
                </a:solidFill>
                <a:latin typeface="Calibri"/>
                <a:ea typeface="Calibri"/>
                <a:cs typeface="Calibri"/>
                <a:sym typeface="Calibri"/>
              </a:rPr>
              <a:t>davo samarasi uzoq saqlanadi</a:t>
            </a:r>
            <a:endParaRPr b="0" i="0" sz="1800" u="none" cap="none" strike="noStrike">
              <a:solidFill>
                <a:schemeClr val="dk1"/>
              </a:solidFill>
              <a:latin typeface="Calibri"/>
              <a:ea typeface="Calibri"/>
              <a:cs typeface="Calibri"/>
              <a:sym typeface="Calibri"/>
            </a:endParaRPr>
          </a:p>
          <a:p>
            <a:pPr indent="0" lvl="2" marL="228600" marR="0" rtl="0" algn="l">
              <a:lnSpc>
                <a:spcPct val="75000"/>
              </a:lnSpc>
              <a:spcBef>
                <a:spcPts val="18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a:p>
            <a:pPr indent="-114300" lvl="1" marL="114300" marR="0" rtl="0" algn="l">
              <a:lnSpc>
                <a:spcPct val="75000"/>
              </a:lnSpc>
              <a:spcBef>
                <a:spcPts val="180"/>
              </a:spcBef>
              <a:spcAft>
                <a:spcPts val="0"/>
              </a:spcAft>
              <a:buClr>
                <a:schemeClr val="dk1"/>
              </a:buClr>
              <a:buSzPts val="1800"/>
              <a:buFont typeface="Calibri"/>
              <a:buChar char="•"/>
            </a:pPr>
            <a:r>
              <a:rPr b="0" i="0" lang="en-US" sz="1800" u="none" cap="none" strike="noStrike">
                <a:solidFill>
                  <a:schemeClr val="dk1"/>
                </a:solidFill>
                <a:latin typeface="Calibri"/>
                <a:ea typeface="Calibri"/>
                <a:cs typeface="Calibri"/>
                <a:sym typeface="Calibri"/>
              </a:rPr>
              <a:t>nojo‘ya ta’siri yo‘q</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4"/>
          <p:cNvSpPr/>
          <p:nvPr/>
        </p:nvSpPr>
        <p:spPr>
          <a:xfrm>
            <a:off x="1683657" y="1701413"/>
            <a:ext cx="3468914" cy="2960913"/>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Davo kursi o‘rtacha 8—10 kun. Kasallik turiga va qachon boshlanganligiga qarab 78% dan 95% gacha bemorlar ahvoli 4-5 muolajadan keyin yaxshilana boradi</a:t>
            </a:r>
            <a:endParaRPr sz="1800">
              <a:solidFill>
                <a:schemeClr val="dk1"/>
              </a:solidFill>
              <a:latin typeface="Times New Roman"/>
              <a:ea typeface="Times New Roman"/>
              <a:cs typeface="Times New Roman"/>
              <a:sym typeface="Times New Roman"/>
            </a:endParaRPr>
          </a:p>
        </p:txBody>
      </p:sp>
      <p:pic>
        <p:nvPicPr>
          <p:cNvPr descr="Физиотерапевтические аппараты - Лазерная терапия ASA - Физиотерапия - Бека  РУС" id="209" name="Google Shape;209;p14"/>
          <p:cNvPicPr preferRelativeResize="0"/>
          <p:nvPr/>
        </p:nvPicPr>
        <p:blipFill rotWithShape="1">
          <a:blip r:embed="rId3">
            <a:alphaModFix/>
          </a:blip>
          <a:srcRect b="0" l="0" r="0" t="0"/>
          <a:stretch/>
        </p:blipFill>
        <p:spPr>
          <a:xfrm>
            <a:off x="5859690" y="1701413"/>
            <a:ext cx="2935967" cy="2910594"/>
          </a:xfrm>
          <a:prstGeom prst="rect">
            <a:avLst/>
          </a:prstGeom>
          <a:noFill/>
          <a:ln>
            <a:noFill/>
          </a:ln>
        </p:spPr>
      </p:pic>
      <p:sp>
        <p:nvSpPr>
          <p:cNvPr id="210" name="Google Shape;210;p14"/>
          <p:cNvSpPr/>
          <p:nvPr/>
        </p:nvSpPr>
        <p:spPr>
          <a:xfrm>
            <a:off x="5991410" y="4662326"/>
            <a:ext cx="2672526"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https://images.app.goo.gl/G3CyeN7iSzAaadvD9</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15"/>
          <p:cNvSpPr/>
          <p:nvPr/>
        </p:nvSpPr>
        <p:spPr>
          <a:xfrm>
            <a:off x="740228" y="1190171"/>
            <a:ext cx="5602515" cy="4601029"/>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i="1" lang="en-US" sz="2000">
                <a:solidFill>
                  <a:schemeClr val="dk1"/>
                </a:solidFill>
                <a:latin typeface="Times New Roman"/>
                <a:ea typeface="Times New Roman"/>
                <a:cs typeface="Times New Roman"/>
                <a:sym typeface="Times New Roman"/>
              </a:rPr>
              <a:t>Elektruyqu</a:t>
            </a:r>
            <a:r>
              <a:rPr lang="en-US" sz="2000">
                <a:solidFill>
                  <a:schemeClr val="dk1"/>
                </a:solidFill>
                <a:latin typeface="Times New Roman"/>
                <a:ea typeface="Times New Roman"/>
                <a:cs typeface="Times New Roman"/>
                <a:sym typeface="Times New Roman"/>
              </a:rPr>
              <a:t> — markaziy nerv sistemasiga past chastotali va kichik kuchli impulsli tok bilan ta’sir qilish usuli bo’lib, 1948-yilda N. M. Liventsev, V. A. Gilyarov, Z. A. Kirilov va Y. Y. Segal tomonidan taklif qilingan. 1 — 150 Gs chastotali 0,4 — 2 ms davomiylikka ega bo’lgan impulsli tok ta’siri­da bosh miyada tarqalgan tormozlanish, uyquchanlik va uyqu yuzaga keladi.</a:t>
            </a:r>
            <a:endParaRPr sz="2000">
              <a:solidFill>
                <a:schemeClr val="dk1"/>
              </a:solidFill>
              <a:latin typeface="Times New Roman"/>
              <a:ea typeface="Times New Roman"/>
              <a:cs typeface="Times New Roman"/>
              <a:sym typeface="Times New Roman"/>
            </a:endParaRPr>
          </a:p>
        </p:txBody>
      </p:sp>
      <p:pic>
        <p:nvPicPr>
          <p:cNvPr descr="Elektrosleep nima? Elektr uyqusi. Elektr uyqusini davolash. Elektr  uyqusining odamlarga ta'siri. Elextrosle protsedurasi qanday amalga  oshiriladi? Elektrosleep uchun ko'rsatmalar va kontrendikatsiyalar  Elektrosleep protsedurasiga qarshi ko'rsatmalar" id="216" name="Google Shape;216;p15"/>
          <p:cNvPicPr preferRelativeResize="0"/>
          <p:nvPr/>
        </p:nvPicPr>
        <p:blipFill rotWithShape="1">
          <a:blip r:embed="rId3">
            <a:alphaModFix/>
          </a:blip>
          <a:srcRect b="0" l="0" r="0" t="0"/>
          <a:stretch/>
        </p:blipFill>
        <p:spPr>
          <a:xfrm>
            <a:off x="6708775" y="1190171"/>
            <a:ext cx="4492625" cy="4492625"/>
          </a:xfrm>
          <a:prstGeom prst="rect">
            <a:avLst/>
          </a:prstGeom>
          <a:noFill/>
          <a:ln>
            <a:noFill/>
          </a:ln>
        </p:spPr>
      </p:pic>
      <p:sp>
        <p:nvSpPr>
          <p:cNvPr id="217" name="Google Shape;217;p15"/>
          <p:cNvSpPr/>
          <p:nvPr/>
        </p:nvSpPr>
        <p:spPr>
          <a:xfrm>
            <a:off x="7754813" y="5682796"/>
            <a:ext cx="2653290"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https://images.app.goo.gl/28g8d2s2hb2fchBb9</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16"/>
          <p:cNvSpPr/>
          <p:nvPr/>
        </p:nvSpPr>
        <p:spPr>
          <a:xfrm>
            <a:off x="1088572" y="957943"/>
            <a:ext cx="4542971" cy="4325257"/>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2000">
                <a:solidFill>
                  <a:schemeClr val="dk1"/>
                </a:solidFill>
                <a:latin typeface="Times New Roman"/>
                <a:ea typeface="Times New Roman"/>
                <a:cs typeface="Times New Roman"/>
                <a:sym typeface="Times New Roman"/>
              </a:rPr>
              <a:t>Elektruyquning texnikasi va uslubi. </a:t>
            </a:r>
            <a:r>
              <a:rPr lang="en-US" sz="2000">
                <a:solidFill>
                  <a:schemeClr val="dk1"/>
                </a:solidFill>
                <a:latin typeface="Times New Roman"/>
                <a:ea typeface="Times New Roman"/>
                <a:cs typeface="Times New Roman"/>
                <a:sym typeface="Times New Roman"/>
              </a:rPr>
              <a:t>Elektruyqu maxsus kabinetda qorong'i, yaxshi havo bilan ta’minlangan, shovqin bo'lmagan, sun’iy uxlashga moslashgan xona, kushetkada toza choyshab to'shalgan bo'lishi kerak</a:t>
            </a:r>
            <a:endParaRPr sz="2000">
              <a:solidFill>
                <a:schemeClr val="dk1"/>
              </a:solidFill>
              <a:latin typeface="Times New Roman"/>
              <a:ea typeface="Times New Roman"/>
              <a:cs typeface="Times New Roman"/>
              <a:sym typeface="Times New Roman"/>
            </a:endParaRPr>
          </a:p>
        </p:txBody>
      </p:sp>
      <p:pic>
        <p:nvPicPr>
          <p:cNvPr descr="The Perfect Sleep Chair - Best Sleeping Recliner Lift Chair" id="223" name="Google Shape;223;p16"/>
          <p:cNvPicPr preferRelativeResize="0"/>
          <p:nvPr/>
        </p:nvPicPr>
        <p:blipFill rotWithShape="1">
          <a:blip r:embed="rId3">
            <a:alphaModFix/>
          </a:blip>
          <a:srcRect b="0" l="0" r="0" t="0"/>
          <a:stretch/>
        </p:blipFill>
        <p:spPr>
          <a:xfrm>
            <a:off x="5830661" y="957943"/>
            <a:ext cx="5075059" cy="4092802"/>
          </a:xfrm>
          <a:prstGeom prst="rect">
            <a:avLst/>
          </a:prstGeom>
          <a:noFill/>
          <a:ln>
            <a:noFill/>
          </a:ln>
        </p:spPr>
      </p:pic>
      <p:sp>
        <p:nvSpPr>
          <p:cNvPr id="224" name="Google Shape;224;p16"/>
          <p:cNvSpPr/>
          <p:nvPr/>
        </p:nvSpPr>
        <p:spPr>
          <a:xfrm>
            <a:off x="6978226" y="5036979"/>
            <a:ext cx="2779928"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https://images.app.goo.gl/HHHsAq69HBEBMzZ38</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17"/>
          <p:cNvSpPr/>
          <p:nvPr/>
        </p:nvSpPr>
        <p:spPr>
          <a:xfrm>
            <a:off x="2002972" y="1342570"/>
            <a:ext cx="4005943" cy="3497943"/>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i="1" lang="en-US" sz="1800">
                <a:solidFill>
                  <a:schemeClr val="dk1"/>
                </a:solidFill>
                <a:latin typeface="Calibri"/>
                <a:ea typeface="Calibri"/>
                <a:cs typeface="Calibri"/>
                <a:sym typeface="Calibri"/>
              </a:rPr>
              <a:t>Galvanizatsiya</a:t>
            </a:r>
            <a:r>
              <a:rPr lang="en-US" sz="1800">
                <a:solidFill>
                  <a:schemeClr val="dk1"/>
                </a:solidFill>
                <a:latin typeface="Calibri"/>
                <a:ea typeface="Calibri"/>
                <a:cs typeface="Calibri"/>
                <a:sym typeface="Calibri"/>
              </a:rPr>
              <a:t> — davo va profilaktika maqsadida past chastotali, kichik kuchli, doimiy past kuchlanishli tok kuchini qo'llaydigan usul</a:t>
            </a:r>
            <a:endParaRPr sz="1800">
              <a:solidFill>
                <a:schemeClr val="dk1"/>
              </a:solidFill>
              <a:latin typeface="Calibri"/>
              <a:ea typeface="Calibri"/>
              <a:cs typeface="Calibri"/>
              <a:sym typeface="Calibri"/>
            </a:endParaRPr>
          </a:p>
        </p:txBody>
      </p:sp>
      <p:pic>
        <p:nvPicPr>
          <p:cNvPr descr="Galvanizatsiya nima. Galvanizatsiya: fizioterapiyadagi elektr toki" id="230" name="Google Shape;230;p17"/>
          <p:cNvPicPr preferRelativeResize="0"/>
          <p:nvPr/>
        </p:nvPicPr>
        <p:blipFill rotWithShape="1">
          <a:blip r:embed="rId3">
            <a:alphaModFix/>
          </a:blip>
          <a:srcRect b="0" l="0" r="0" t="0"/>
          <a:stretch/>
        </p:blipFill>
        <p:spPr>
          <a:xfrm>
            <a:off x="6212115" y="1407884"/>
            <a:ext cx="4300312" cy="3367314"/>
          </a:xfrm>
          <a:prstGeom prst="rect">
            <a:avLst/>
          </a:prstGeom>
          <a:noFill/>
          <a:ln>
            <a:noFill/>
          </a:ln>
        </p:spPr>
      </p:pic>
      <p:sp>
        <p:nvSpPr>
          <p:cNvPr id="231" name="Google Shape;231;p17"/>
          <p:cNvSpPr/>
          <p:nvPr/>
        </p:nvSpPr>
        <p:spPr>
          <a:xfrm>
            <a:off x="7017191" y="4726211"/>
            <a:ext cx="2690160"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https://images.app.goo.gl/sjJH93R4AZbNAw5Z7</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18"/>
          <p:cNvSpPr/>
          <p:nvPr/>
        </p:nvSpPr>
        <p:spPr>
          <a:xfrm>
            <a:off x="2507342" y="1166586"/>
            <a:ext cx="8300357" cy="4269014"/>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2000">
                <a:solidFill>
                  <a:schemeClr val="dk1"/>
                </a:solidFill>
                <a:latin typeface="Times New Roman"/>
                <a:ea typeface="Times New Roman"/>
                <a:cs typeface="Times New Roman"/>
                <a:sym typeface="Times New Roman"/>
              </a:rPr>
              <a:t>Galvanizatsiyaning asosiy biologik ta’siri</a:t>
            </a:r>
            <a:r>
              <a:rPr lang="en-US" sz="2000">
                <a:solidFill>
                  <a:schemeClr val="dk1"/>
                </a:solidFill>
                <a:latin typeface="Times New Roman"/>
                <a:ea typeface="Times New Roman"/>
                <a:cs typeface="Times New Roman"/>
                <a:sym typeface="Times New Roman"/>
              </a:rPr>
              <a:t>. Doimiy tok harakati organizmga to‘qimalar orqali kirib, fizik-kimyoviy o‘zgarishga olib keladi. To'qimalar tarkibidagi ionlar mikrostrukturasining murakkab tuzilganligi tokning teng miqdorda taqsimlanmasligiga olib keladi</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19"/>
          <p:cNvSpPr/>
          <p:nvPr/>
        </p:nvSpPr>
        <p:spPr>
          <a:xfrm>
            <a:off x="1074057" y="914401"/>
            <a:ext cx="5834742" cy="4499428"/>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Galvanizatsiyaning nojo‘ya ta’siri.</a:t>
            </a:r>
            <a:r>
              <a:rPr lang="en-US" sz="1800">
                <a:solidFill>
                  <a:schemeClr val="dk1"/>
                </a:solidFill>
                <a:latin typeface="Times New Roman"/>
                <a:ea typeface="Times New Roman"/>
                <a:cs typeface="Times New Roman"/>
                <a:sym typeface="Times New Roman"/>
              </a:rPr>
              <a:t> Elektrodlar ta’sir qilgandan so‘ng ionlar elektrik zaryadni yo'qotib, neytral atomga aylanadi, kimyoviy reaksiyaga kirishish xususiyatiga ega bo‘lib, elektroliz jarayoni yuzaga keladi. Natijada teri yuzasi ta’sirlanib shikastlanadi. Bu holat bolmasligi uchun gidrofil taglik (prokladka) ishlatiladi, bu teri bilan metall elektrod o‘rtasiga joylashtiriladi. Doimiy galvanizatsiya ostida nerv retseptorlari ta’sirlanishi, mahalliy reaksiya va umumiy xarakterdagi o‘zgarish vujudga keladi</a:t>
            </a:r>
            <a:endParaRPr sz="1800">
              <a:solidFill>
                <a:schemeClr val="dk1"/>
              </a:solidFill>
              <a:latin typeface="Times New Roman"/>
              <a:ea typeface="Times New Roman"/>
              <a:cs typeface="Times New Roman"/>
              <a:sym typeface="Times New Roman"/>
            </a:endParaRPr>
          </a:p>
        </p:txBody>
      </p:sp>
      <p:pic>
        <p:nvPicPr>
          <p:cNvPr id="242" name="Google Shape;242;p19"/>
          <p:cNvPicPr preferRelativeResize="0"/>
          <p:nvPr/>
        </p:nvPicPr>
        <p:blipFill rotWithShape="1">
          <a:blip r:embed="rId3">
            <a:alphaModFix/>
          </a:blip>
          <a:srcRect b="0" l="0" r="0" t="0"/>
          <a:stretch/>
        </p:blipFill>
        <p:spPr>
          <a:xfrm>
            <a:off x="7082968" y="1030515"/>
            <a:ext cx="4484913" cy="4122056"/>
          </a:xfrm>
          <a:prstGeom prst="rect">
            <a:avLst/>
          </a:prstGeom>
          <a:noFill/>
          <a:ln>
            <a:noFill/>
          </a:ln>
        </p:spPr>
      </p:pic>
      <p:sp>
        <p:nvSpPr>
          <p:cNvPr id="243" name="Google Shape;243;p19"/>
          <p:cNvSpPr/>
          <p:nvPr/>
        </p:nvSpPr>
        <p:spPr>
          <a:xfrm>
            <a:off x="8252700" y="5130800"/>
            <a:ext cx="2590774"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https://images.app.goo.gl/z9Zi3i28gAqFay837</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20"/>
          <p:cNvSpPr/>
          <p:nvPr/>
        </p:nvSpPr>
        <p:spPr>
          <a:xfrm>
            <a:off x="1001485" y="449942"/>
            <a:ext cx="10421259" cy="5762171"/>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Ko‘rsatma:</a:t>
            </a:r>
            <a:endParaRPr sz="18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1800"/>
              <a:buFont typeface="Calibri"/>
              <a:buAutoNum type="arabicPeriod"/>
            </a:pPr>
            <a:r>
              <a:rPr lang="en-US" sz="1800">
                <a:solidFill>
                  <a:schemeClr val="dk1"/>
                </a:solidFill>
                <a:latin typeface="Times New Roman"/>
                <a:ea typeface="Times New Roman"/>
                <a:cs typeface="Times New Roman"/>
                <a:sym typeface="Times New Roman"/>
              </a:rPr>
              <a:t> Og‘riq sindromini pasaytirish yoki bartaraf qilish (nevralgiya, nevrit, neyromiozit, glossalgiya).</a:t>
            </a:r>
            <a:endParaRPr sz="18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1800"/>
              <a:buFont typeface="Calibri"/>
              <a:buAutoNum type="arabicPeriod"/>
            </a:pPr>
            <a:r>
              <a:rPr lang="en-US" sz="1800">
                <a:solidFill>
                  <a:schemeClr val="dk1"/>
                </a:solidFill>
                <a:latin typeface="Times New Roman"/>
                <a:ea typeface="Times New Roman"/>
                <a:cs typeface="Times New Roman"/>
                <a:sym typeface="Times New Roman"/>
              </a:rPr>
              <a:t> Tormozlovchi jarayonlami kuchaytirish (uyqu buzilganda, oshqozon yara kasalligi, gipertoniya kasalligi).</a:t>
            </a:r>
            <a:endParaRPr sz="18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1800"/>
              <a:buFont typeface="Calibri"/>
              <a:buAutoNum type="arabicPeriod"/>
            </a:pPr>
            <a:r>
              <a:rPr lang="en-US" sz="1800">
                <a:solidFill>
                  <a:schemeClr val="dk1"/>
                </a:solidFill>
                <a:latin typeface="Times New Roman"/>
                <a:ea typeface="Times New Roman"/>
                <a:cs typeface="Times New Roman"/>
                <a:sym typeface="Times New Roman"/>
              </a:rPr>
              <a:t> Nerv stvollarining regenerativ jarayonlarini stimullash (pleksit, travmatik infektsion nevrit).</a:t>
            </a:r>
            <a:endParaRPr sz="18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1800"/>
              <a:buFont typeface="Calibri"/>
              <a:buAutoNum type="arabicPeriod"/>
            </a:pPr>
            <a:r>
              <a:rPr lang="en-US" sz="1800">
                <a:solidFill>
                  <a:schemeClr val="dk1"/>
                </a:solidFill>
                <a:latin typeface="Times New Roman"/>
                <a:ea typeface="Times New Roman"/>
                <a:cs typeface="Times New Roman"/>
                <a:sym typeface="Times New Roman"/>
              </a:rPr>
              <a:t> Markaziy asab tizimining funksional holatiga ta’siri (nevroz, markaziy asab tizimi organik kasalliklari).</a:t>
            </a:r>
            <a:endParaRPr sz="18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1800"/>
              <a:buFont typeface="Calibri"/>
              <a:buAutoNum type="arabicPeriod"/>
            </a:pPr>
            <a:r>
              <a:rPr lang="en-US" sz="1800">
                <a:solidFill>
                  <a:schemeClr val="dk1"/>
                </a:solidFill>
                <a:latin typeface="Times New Roman"/>
                <a:ea typeface="Times New Roman"/>
                <a:cs typeface="Times New Roman"/>
                <a:sym typeface="Times New Roman"/>
              </a:rPr>
              <a:t> Progressiyalovchi mushak distrofiyasi, sust paralich, spondilez, tetaniya.</a:t>
            </a:r>
            <a:endParaRPr sz="18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1800"/>
              <a:buFont typeface="Calibri"/>
              <a:buAutoNum type="arabicPeriod"/>
            </a:pPr>
            <a:r>
              <a:rPr lang="en-US" sz="1800">
                <a:solidFill>
                  <a:schemeClr val="dk1"/>
                </a:solidFill>
                <a:latin typeface="Times New Roman"/>
                <a:ea typeface="Times New Roman"/>
                <a:cs typeface="Times New Roman"/>
                <a:sym typeface="Times New Roman"/>
              </a:rPr>
              <a:t>Aterosklerozning boshlang‘ich bosqichi, stenokardiya.</a:t>
            </a:r>
            <a:endParaRPr sz="18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1800"/>
              <a:buFont typeface="Calibri"/>
              <a:buAutoNum type="arabicPeriod"/>
            </a:pPr>
            <a:r>
              <a:rPr lang="en-US" sz="1800">
                <a:solidFill>
                  <a:schemeClr val="dk1"/>
                </a:solidFill>
                <a:latin typeface="Times New Roman"/>
                <a:ea typeface="Times New Roman"/>
                <a:cs typeface="Times New Roman"/>
                <a:sym typeface="Times New Roman"/>
              </a:rPr>
              <a:t> Suyaklar sinishi, osteomielit.</a:t>
            </a:r>
            <a:endParaRPr sz="18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1800"/>
              <a:buFont typeface="Calibri"/>
              <a:buAutoNum type="arabicPeriod"/>
            </a:pPr>
            <a:r>
              <a:rPr lang="en-US" sz="1800">
                <a:solidFill>
                  <a:schemeClr val="dk1"/>
                </a:solidFill>
                <a:latin typeface="Times New Roman"/>
                <a:ea typeface="Times New Roman"/>
                <a:cs typeface="Times New Roman"/>
                <a:sym typeface="Times New Roman"/>
              </a:rPr>
              <a:t> A’zo va to‘qimalarning surunkali yalligianish jarayonlari.</a:t>
            </a:r>
            <a:endParaRPr sz="18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1800"/>
              <a:buFont typeface="Calibri"/>
              <a:buAutoNum type="arabicPeriod"/>
            </a:pPr>
            <a:r>
              <a:rPr lang="en-US" sz="1800">
                <a:solidFill>
                  <a:schemeClr val="dk1"/>
                </a:solidFill>
                <a:latin typeface="Times New Roman"/>
                <a:ea typeface="Times New Roman"/>
                <a:cs typeface="Times New Roman"/>
                <a:sym typeface="Times New Roman"/>
              </a:rPr>
              <a:t> Teri kasalliklari.</a:t>
            </a:r>
            <a:endParaRPr sz="18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1800"/>
              <a:buFont typeface="Calibri"/>
              <a:buAutoNum type="arabicPeriod"/>
            </a:pPr>
            <a:r>
              <a:rPr lang="en-US" sz="1800">
                <a:solidFill>
                  <a:schemeClr val="dk1"/>
                </a:solidFill>
                <a:latin typeface="Times New Roman"/>
                <a:ea typeface="Times New Roman"/>
                <a:cs typeface="Times New Roman"/>
                <a:sym typeface="Times New Roman"/>
              </a:rPr>
              <a:t> Jinsiy a’zolar kasalliklari</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21"/>
          <p:cNvSpPr/>
          <p:nvPr/>
        </p:nvSpPr>
        <p:spPr>
          <a:xfrm>
            <a:off x="972456" y="348342"/>
            <a:ext cx="9318172" cy="5921829"/>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None/>
            </a:pPr>
            <a:r>
              <a:rPr b="1" lang="en-US" sz="2400">
                <a:solidFill>
                  <a:schemeClr val="dk1"/>
                </a:solidFill>
                <a:latin typeface="Times New Roman"/>
                <a:ea typeface="Times New Roman"/>
                <a:cs typeface="Times New Roman"/>
                <a:sym typeface="Times New Roman"/>
              </a:rPr>
              <a:t>Qarshi ko‘rsatma:</a:t>
            </a:r>
            <a:endParaRPr/>
          </a:p>
          <a:p>
            <a:pPr indent="-457200" lvl="0" marL="457200" marR="0" rtl="0" algn="just">
              <a:lnSpc>
                <a:spcPct val="150000"/>
              </a:lnSpc>
              <a:spcBef>
                <a:spcPts val="0"/>
              </a:spcBef>
              <a:spcAft>
                <a:spcPts val="0"/>
              </a:spcAft>
              <a:buClr>
                <a:schemeClr val="dk1"/>
              </a:buClr>
              <a:buSzPts val="2400"/>
              <a:buFont typeface="Calibri"/>
              <a:buAutoNum type="arabicPeriod"/>
            </a:pPr>
            <a:r>
              <a:rPr lang="en-US" sz="2400">
                <a:solidFill>
                  <a:schemeClr val="dk1"/>
                </a:solidFill>
                <a:latin typeface="Times New Roman"/>
                <a:ea typeface="Times New Roman"/>
                <a:cs typeface="Times New Roman"/>
                <a:sym typeface="Times New Roman"/>
              </a:rPr>
              <a:t> teri butunligi buzilganda;</a:t>
            </a:r>
            <a:endParaRPr sz="2400">
              <a:solidFill>
                <a:schemeClr val="dk1"/>
              </a:solidFill>
              <a:latin typeface="Times New Roman"/>
              <a:ea typeface="Times New Roman"/>
              <a:cs typeface="Times New Roman"/>
              <a:sym typeface="Times New Roman"/>
            </a:endParaRPr>
          </a:p>
          <a:p>
            <a:pPr indent="-457200" lvl="0" marL="457200" marR="0" rtl="0" algn="just">
              <a:lnSpc>
                <a:spcPct val="150000"/>
              </a:lnSpc>
              <a:spcBef>
                <a:spcPts val="0"/>
              </a:spcBef>
              <a:spcAft>
                <a:spcPts val="0"/>
              </a:spcAft>
              <a:buClr>
                <a:schemeClr val="dk1"/>
              </a:buClr>
              <a:buSzPts val="2400"/>
              <a:buFont typeface="Calibri"/>
              <a:buAutoNum type="arabicPeriod"/>
            </a:pPr>
            <a:r>
              <a:rPr lang="en-US" sz="2400">
                <a:solidFill>
                  <a:schemeClr val="dk1"/>
                </a:solidFill>
                <a:latin typeface="Times New Roman"/>
                <a:ea typeface="Times New Roman"/>
                <a:cs typeface="Times New Roman"/>
                <a:sym typeface="Times New Roman"/>
              </a:rPr>
              <a:t> og‘riq sezgisining butunlay yo‘qolishida;</a:t>
            </a:r>
            <a:endParaRPr sz="2400">
              <a:solidFill>
                <a:schemeClr val="dk1"/>
              </a:solidFill>
              <a:latin typeface="Times New Roman"/>
              <a:ea typeface="Times New Roman"/>
              <a:cs typeface="Times New Roman"/>
              <a:sym typeface="Times New Roman"/>
            </a:endParaRPr>
          </a:p>
          <a:p>
            <a:pPr indent="-457200" lvl="0" marL="457200" marR="0" rtl="0" algn="just">
              <a:lnSpc>
                <a:spcPct val="150000"/>
              </a:lnSpc>
              <a:spcBef>
                <a:spcPts val="0"/>
              </a:spcBef>
              <a:spcAft>
                <a:spcPts val="0"/>
              </a:spcAft>
              <a:buClr>
                <a:schemeClr val="dk1"/>
              </a:buClr>
              <a:buSzPts val="2400"/>
              <a:buFont typeface="Calibri"/>
              <a:buAutoNum type="arabicPeriod"/>
            </a:pPr>
            <a:r>
              <a:rPr lang="en-US" sz="2400">
                <a:solidFill>
                  <a:schemeClr val="dk1"/>
                </a:solidFill>
                <a:latin typeface="Times New Roman"/>
                <a:ea typeface="Times New Roman"/>
                <a:cs typeface="Times New Roman"/>
                <a:sym typeface="Times New Roman"/>
              </a:rPr>
              <a:t> individual tokni ko‘tara olmaslik;</a:t>
            </a:r>
            <a:endParaRPr sz="2400">
              <a:solidFill>
                <a:schemeClr val="dk1"/>
              </a:solidFill>
              <a:latin typeface="Times New Roman"/>
              <a:ea typeface="Times New Roman"/>
              <a:cs typeface="Times New Roman"/>
              <a:sym typeface="Times New Roman"/>
            </a:endParaRPr>
          </a:p>
          <a:p>
            <a:pPr indent="-457200" lvl="0" marL="457200" marR="0" rtl="0" algn="just">
              <a:lnSpc>
                <a:spcPct val="150000"/>
              </a:lnSpc>
              <a:spcBef>
                <a:spcPts val="0"/>
              </a:spcBef>
              <a:spcAft>
                <a:spcPts val="0"/>
              </a:spcAft>
              <a:buClr>
                <a:schemeClr val="dk1"/>
              </a:buClr>
              <a:buSzPts val="2400"/>
              <a:buFont typeface="Calibri"/>
              <a:buAutoNum type="arabicPeriod"/>
            </a:pPr>
            <a:r>
              <a:rPr lang="en-US" sz="2400">
                <a:solidFill>
                  <a:schemeClr val="dk1"/>
                </a:solidFill>
                <a:latin typeface="Times New Roman"/>
                <a:ea typeface="Times New Roman"/>
                <a:cs typeface="Times New Roman"/>
                <a:sym typeface="Times New Roman"/>
              </a:rPr>
              <a:t> hosilalarga, o‘sma kasalliklariga gumon qilinganda;</a:t>
            </a:r>
            <a:endParaRPr sz="2400">
              <a:solidFill>
                <a:schemeClr val="dk1"/>
              </a:solidFill>
              <a:latin typeface="Times New Roman"/>
              <a:ea typeface="Times New Roman"/>
              <a:cs typeface="Times New Roman"/>
              <a:sym typeface="Times New Roman"/>
            </a:endParaRPr>
          </a:p>
          <a:p>
            <a:pPr indent="-457200" lvl="0" marL="457200" marR="0" rtl="0" algn="just">
              <a:lnSpc>
                <a:spcPct val="150000"/>
              </a:lnSpc>
              <a:spcBef>
                <a:spcPts val="0"/>
              </a:spcBef>
              <a:spcAft>
                <a:spcPts val="0"/>
              </a:spcAft>
              <a:buClr>
                <a:schemeClr val="dk1"/>
              </a:buClr>
              <a:buSzPts val="2400"/>
              <a:buFont typeface="Calibri"/>
              <a:buAutoNum type="arabicPeriod"/>
            </a:pPr>
            <a:r>
              <a:rPr lang="en-US" sz="2400">
                <a:solidFill>
                  <a:schemeClr val="dk1"/>
                </a:solidFill>
                <a:latin typeface="Times New Roman"/>
                <a:ea typeface="Times New Roman"/>
                <a:cs typeface="Times New Roman"/>
                <a:sym typeface="Times New Roman"/>
              </a:rPr>
              <a:t> o'tkir yalligianish va yiringli jarayonlar;</a:t>
            </a:r>
            <a:endParaRPr sz="2400">
              <a:solidFill>
                <a:schemeClr val="dk1"/>
              </a:solidFill>
              <a:latin typeface="Times New Roman"/>
              <a:ea typeface="Times New Roman"/>
              <a:cs typeface="Times New Roman"/>
              <a:sym typeface="Times New Roman"/>
            </a:endParaRPr>
          </a:p>
          <a:p>
            <a:pPr indent="-457200" lvl="0" marL="457200" marR="0" rtl="0" algn="just">
              <a:lnSpc>
                <a:spcPct val="150000"/>
              </a:lnSpc>
              <a:spcBef>
                <a:spcPts val="0"/>
              </a:spcBef>
              <a:spcAft>
                <a:spcPts val="0"/>
              </a:spcAft>
              <a:buClr>
                <a:schemeClr val="dk1"/>
              </a:buClr>
              <a:buSzPts val="2400"/>
              <a:buFont typeface="Calibri"/>
              <a:buAutoNum type="arabicPeriod"/>
            </a:pPr>
            <a:r>
              <a:rPr lang="en-US" sz="2400">
                <a:solidFill>
                  <a:schemeClr val="dk1"/>
                </a:solidFill>
                <a:latin typeface="Times New Roman"/>
                <a:ea typeface="Times New Roman"/>
                <a:cs typeface="Times New Roman"/>
                <a:sym typeface="Times New Roman"/>
              </a:rPr>
              <a:t> qon tizimi kasalliklari;</a:t>
            </a:r>
            <a:endParaRPr sz="2400">
              <a:solidFill>
                <a:schemeClr val="dk1"/>
              </a:solidFill>
              <a:latin typeface="Times New Roman"/>
              <a:ea typeface="Times New Roman"/>
              <a:cs typeface="Times New Roman"/>
              <a:sym typeface="Times New Roman"/>
            </a:endParaRPr>
          </a:p>
          <a:p>
            <a:pPr indent="-457200" lvl="0" marL="457200" marR="0" rtl="0" algn="just">
              <a:lnSpc>
                <a:spcPct val="150000"/>
              </a:lnSpc>
              <a:spcBef>
                <a:spcPts val="0"/>
              </a:spcBef>
              <a:spcAft>
                <a:spcPts val="0"/>
              </a:spcAft>
              <a:buClr>
                <a:schemeClr val="dk1"/>
              </a:buClr>
              <a:buSzPts val="2400"/>
              <a:buFont typeface="Calibri"/>
              <a:buAutoNum type="arabicPeriod"/>
            </a:pPr>
            <a:r>
              <a:rPr lang="en-US" sz="2400">
                <a:solidFill>
                  <a:schemeClr val="dk1"/>
                </a:solidFill>
                <a:latin typeface="Times New Roman"/>
                <a:ea typeface="Times New Roman"/>
                <a:cs typeface="Times New Roman"/>
                <a:sym typeface="Times New Roman"/>
              </a:rPr>
              <a:t> yaqqol namoyon bo‘lgan ateroskleroz;</a:t>
            </a:r>
            <a:endParaRPr sz="2400">
              <a:solidFill>
                <a:schemeClr val="dk1"/>
              </a:solidFill>
              <a:latin typeface="Times New Roman"/>
              <a:ea typeface="Times New Roman"/>
              <a:cs typeface="Times New Roman"/>
              <a:sym typeface="Times New Roman"/>
            </a:endParaRPr>
          </a:p>
          <a:p>
            <a:pPr indent="-457200" lvl="0" marL="457200" marR="0" rtl="0" algn="just">
              <a:lnSpc>
                <a:spcPct val="150000"/>
              </a:lnSpc>
              <a:spcBef>
                <a:spcPts val="0"/>
              </a:spcBef>
              <a:spcAft>
                <a:spcPts val="0"/>
              </a:spcAft>
              <a:buClr>
                <a:schemeClr val="dk1"/>
              </a:buClr>
              <a:buSzPts val="2400"/>
              <a:buFont typeface="Calibri"/>
              <a:buAutoNum type="arabicPeriod"/>
            </a:pPr>
            <a:r>
              <a:rPr lang="en-US" sz="2400">
                <a:solidFill>
                  <a:schemeClr val="dk1"/>
                </a:solidFill>
                <a:latin typeface="Times New Roman"/>
                <a:ea typeface="Times New Roman"/>
                <a:cs typeface="Times New Roman"/>
                <a:sym typeface="Times New Roman"/>
              </a:rPr>
              <a:t> yurak yetishmovchiligi;</a:t>
            </a:r>
            <a:endParaRPr sz="2400">
              <a:solidFill>
                <a:schemeClr val="dk1"/>
              </a:solidFill>
              <a:latin typeface="Times New Roman"/>
              <a:ea typeface="Times New Roman"/>
              <a:cs typeface="Times New Roman"/>
              <a:sym typeface="Times New Roman"/>
            </a:endParaRPr>
          </a:p>
          <a:p>
            <a:pPr indent="-457200" lvl="0" marL="457200" marR="0" rtl="0" algn="just">
              <a:lnSpc>
                <a:spcPct val="150000"/>
              </a:lnSpc>
              <a:spcBef>
                <a:spcPts val="0"/>
              </a:spcBef>
              <a:spcAft>
                <a:spcPts val="0"/>
              </a:spcAft>
              <a:buClr>
                <a:schemeClr val="dk1"/>
              </a:buClr>
              <a:buSzPts val="2400"/>
              <a:buFont typeface="Calibri"/>
              <a:buAutoNum type="arabicPeriod"/>
            </a:pPr>
            <a:r>
              <a:rPr lang="en-US" sz="2400">
                <a:solidFill>
                  <a:schemeClr val="dk1"/>
                </a:solidFill>
                <a:latin typeface="Times New Roman"/>
                <a:ea typeface="Times New Roman"/>
                <a:cs typeface="Times New Roman"/>
                <a:sym typeface="Times New Roman"/>
              </a:rPr>
              <a:t> kaxeksiya;</a:t>
            </a:r>
            <a:endParaRPr sz="24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400">
                <a:solidFill>
                  <a:schemeClr val="dk1"/>
                </a:solidFill>
                <a:latin typeface="Times New Roman"/>
                <a:ea typeface="Times New Roman"/>
                <a:cs typeface="Times New Roman"/>
                <a:sym typeface="Times New Roman"/>
              </a:rPr>
              <a:t> </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gda8bcf3986_0_0"/>
          <p:cNvSpPr/>
          <p:nvPr/>
        </p:nvSpPr>
        <p:spPr>
          <a:xfrm>
            <a:off x="347730" y="218942"/>
            <a:ext cx="11385000" cy="5549400"/>
          </a:xfrm>
          <a:prstGeom prst="rect">
            <a:avLst/>
          </a:prstGeom>
          <a:noFill/>
          <a:ln>
            <a:noFill/>
          </a:ln>
        </p:spPr>
        <p:txBody>
          <a:bodyPr anchorCtr="0" anchor="t" bIns="45700" lIns="91425" spcFirstLastPara="1" rIns="91425" wrap="square" tIns="45700">
            <a:noAutofit/>
          </a:bodyPr>
          <a:lstStyle/>
          <a:p>
            <a:pPr indent="0" lvl="0" marL="0" marR="0" rtl="0" algn="ctr">
              <a:lnSpc>
                <a:spcPct val="150000"/>
              </a:lnSpc>
              <a:spcBef>
                <a:spcPts val="0"/>
              </a:spcBef>
              <a:spcAft>
                <a:spcPts val="0"/>
              </a:spcAft>
              <a:buNone/>
            </a:pPr>
            <a:r>
              <a:rPr lang="en-US" sz="3000">
                <a:solidFill>
                  <a:schemeClr val="dk1"/>
                </a:solidFill>
                <a:latin typeface="Times New Roman"/>
                <a:ea typeface="Times New Roman"/>
                <a:cs typeface="Times New Roman"/>
                <a:sym typeface="Times New Roman"/>
              </a:rPr>
              <a:t>Foydalanilgan adabiyotlar.</a:t>
            </a:r>
            <a:endParaRPr/>
          </a:p>
          <a:p>
            <a:pPr indent="0" lvl="0" marL="0" marR="0" rtl="0" algn="just">
              <a:lnSpc>
                <a:spcPct val="150000"/>
              </a:lnSpc>
              <a:spcBef>
                <a:spcPts val="0"/>
              </a:spcBef>
              <a:spcAft>
                <a:spcPts val="0"/>
              </a:spcAft>
              <a:buNone/>
            </a:pPr>
            <a:r>
              <a:rPr lang="en-US" sz="3000">
                <a:solidFill>
                  <a:schemeClr val="dk1"/>
                </a:solidFill>
                <a:latin typeface="Times New Roman"/>
                <a:ea typeface="Times New Roman"/>
                <a:cs typeface="Times New Roman"/>
                <a:sym typeface="Times New Roman"/>
              </a:rPr>
              <a:t>1. “Umumiy amaliyot shifokorlari tayyorlashda zamonaviy yondosh” Ahmedov R. М., Sharipova N. J. — Toshkent, 2018.</a:t>
            </a:r>
            <a:endParaRPr/>
          </a:p>
          <a:p>
            <a:pPr indent="0" lvl="0" marL="0" marR="0" rtl="0" algn="just">
              <a:lnSpc>
                <a:spcPct val="150000"/>
              </a:lnSpc>
              <a:spcBef>
                <a:spcPts val="0"/>
              </a:spcBef>
              <a:spcAft>
                <a:spcPts val="0"/>
              </a:spcAft>
              <a:buNone/>
            </a:pPr>
            <a:r>
              <a:rPr lang="en-US" sz="3000">
                <a:solidFill>
                  <a:schemeClr val="dk1"/>
                </a:solidFill>
                <a:latin typeface="Times New Roman"/>
                <a:ea typeface="Times New Roman"/>
                <a:cs typeface="Times New Roman"/>
                <a:sym typeface="Times New Roman"/>
              </a:rPr>
              <a:t>2. “Biofizika” Bazarbayev M.I., Mullajonov I. va boshq.  Darslik. Toshkent. 2018 y.</a:t>
            </a:r>
            <a:endParaRPr/>
          </a:p>
          <a:p>
            <a:pPr indent="0" lvl="0" marL="0" marR="0" rtl="0" algn="just">
              <a:lnSpc>
                <a:spcPct val="150000"/>
              </a:lnSpc>
              <a:spcBef>
                <a:spcPts val="0"/>
              </a:spcBef>
              <a:spcAft>
                <a:spcPts val="0"/>
              </a:spcAft>
              <a:buNone/>
            </a:pPr>
            <a:r>
              <a:rPr lang="en-US" sz="3000">
                <a:solidFill>
                  <a:schemeClr val="dk1"/>
                </a:solidFill>
                <a:latin typeface="Times New Roman"/>
                <a:ea typeface="Times New Roman"/>
                <a:cs typeface="Times New Roman"/>
                <a:sym typeface="Times New Roman"/>
              </a:rPr>
              <a:t>3. “Tibbiy va biologik fizika” Remizov A.N., Darslik. Toshkent, 2015 y</a:t>
            </a:r>
            <a:endParaRPr sz="3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3000">
                <a:solidFill>
                  <a:schemeClr val="dk1"/>
                </a:solidFill>
                <a:latin typeface="Times New Roman"/>
                <a:ea typeface="Times New Roman"/>
                <a:cs typeface="Times New Roman"/>
                <a:sym typeface="Times New Roman"/>
              </a:rPr>
              <a:t>4. “Amaliy tibbiyotdagi yangi texnologiyalar” G.J.Jarilkasinova, D.R.Adizova. Toshkent. 2012-yil</a:t>
            </a:r>
            <a:endParaRPr sz="3000">
              <a:solidFill>
                <a:schemeClr val="dk1"/>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22"/>
          <p:cNvSpPr txBox="1"/>
          <p:nvPr>
            <p:ph type="title"/>
          </p:nvPr>
        </p:nvSpPr>
        <p:spPr>
          <a:xfrm>
            <a:off x="838200" y="365125"/>
            <a:ext cx="10223500" cy="5464175"/>
          </a:xfrm>
          <a:prstGeom prst="rect">
            <a:avLst/>
          </a:prstGeom>
          <a:noFill/>
          <a:ln>
            <a:noFill/>
          </a:ln>
        </p:spPr>
        <p:txBody>
          <a:bodyPr anchorCtr="0" anchor="ctr" bIns="45700" lIns="91425" spcFirstLastPara="1" rIns="91425" wrap="square" tIns="45700">
            <a:noAutofit/>
          </a:bodyPr>
          <a:lstStyle/>
          <a:p>
            <a:pPr indent="0" lvl="0" marL="0" rtl="0" algn="ctr">
              <a:lnSpc>
                <a:spcPct val="200000"/>
              </a:lnSpc>
              <a:spcBef>
                <a:spcPts val="0"/>
              </a:spcBef>
              <a:spcAft>
                <a:spcPts val="0"/>
              </a:spcAft>
              <a:buClr>
                <a:schemeClr val="dk1"/>
              </a:buClr>
              <a:buSzPts val="6600"/>
              <a:buFont typeface="Times New Roman"/>
              <a:buNone/>
            </a:pPr>
            <a:r>
              <a:rPr lang="en-US" sz="6600">
                <a:latin typeface="Times New Roman"/>
                <a:ea typeface="Times New Roman"/>
                <a:cs typeface="Times New Roman"/>
                <a:sym typeface="Times New Roman"/>
              </a:rPr>
              <a:t>E’TIBORINGIZ UCHUN </a:t>
            </a:r>
            <a:br>
              <a:rPr lang="en-US" sz="6600">
                <a:latin typeface="Times New Roman"/>
                <a:ea typeface="Times New Roman"/>
                <a:cs typeface="Times New Roman"/>
                <a:sym typeface="Times New Roman"/>
              </a:rPr>
            </a:br>
            <a:r>
              <a:rPr lang="en-US" sz="6600">
                <a:latin typeface="Times New Roman"/>
                <a:ea typeface="Times New Roman"/>
                <a:cs typeface="Times New Roman"/>
                <a:sym typeface="Times New Roman"/>
              </a:rPr>
              <a:t>RAHMAT!!!</a:t>
            </a:r>
            <a:endParaRPr sz="6600">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2021-04-03T10:07:06Z</dcterms:created>
  <dc:creator>it-edu</dc:creator>
</cp:coreProperties>
</file>