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0" roundtripDataSignature="AMtx7mgl1zcS5LtgCAweHgZVILrwFSHK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7b35503a1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g7b35503a1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 name="Shape 11"/>
        <p:cNvGrpSpPr/>
        <p:nvPr/>
      </p:nvGrpSpPr>
      <p:grpSpPr>
        <a:xfrm>
          <a:off x="0" y="0"/>
          <a:ext cx="0" cy="0"/>
          <a:chOff x="0" y="0"/>
          <a:chExt cx="0" cy="0"/>
        </a:xfrm>
      </p:grpSpPr>
      <p:sp>
        <p:nvSpPr>
          <p:cNvPr id="12" name="Google Shape;12;p2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2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3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3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3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4"/>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3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3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8.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mailto:uzdasturchi@gmail.com" TargetMode="External"/><Relationship Id="rId4" Type="http://schemas.openxmlformats.org/officeDocument/2006/relationships/hyperlink" Target="https://dasturchi.uz/clessons/cusers/elektron-pochta-haqida-1/attachment/2-4/" TargetMode="External"/><Relationship Id="rId5" Type="http://schemas.openxmlformats.org/officeDocument/2006/relationships/image" Target="../media/image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9.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1099250" y="327786"/>
            <a:ext cx="9968247"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11-MAVZU: </a:t>
            </a:r>
            <a:r>
              <a:rPr b="0" i="0" lang="en-US" sz="3600" u="none" cap="none" strike="noStrike">
                <a:solidFill>
                  <a:srgbClr val="000000"/>
                </a:solidFill>
                <a:latin typeface="Times New Roman"/>
                <a:ea typeface="Times New Roman"/>
                <a:cs typeface="Times New Roman"/>
                <a:sym typeface="Times New Roman"/>
              </a:rPr>
              <a:t>TIBBIYOTDA YANGI AXBOROT TEXNOLOGIYALARI</a:t>
            </a:r>
            <a:endParaRPr b="0" i="0" sz="3600" u="none" cap="none" strike="noStrike">
              <a:solidFill>
                <a:schemeClr val="dk1"/>
              </a:solidFill>
              <a:latin typeface="Calibri"/>
              <a:ea typeface="Calibri"/>
              <a:cs typeface="Calibri"/>
              <a:sym typeface="Calibri"/>
            </a:endParaRPr>
          </a:p>
        </p:txBody>
      </p:sp>
      <p:pic>
        <p:nvPicPr>
          <p:cNvPr id="85" name="Google Shape;85;p1"/>
          <p:cNvPicPr preferRelativeResize="0"/>
          <p:nvPr/>
        </p:nvPicPr>
        <p:blipFill rotWithShape="1">
          <a:blip r:embed="rId3">
            <a:alphaModFix/>
          </a:blip>
          <a:srcRect b="0" l="0" r="0" t="0"/>
          <a:stretch/>
        </p:blipFill>
        <p:spPr>
          <a:xfrm>
            <a:off x="3278973" y="2082112"/>
            <a:ext cx="6047035" cy="4009447"/>
          </a:xfrm>
          <a:prstGeom prst="rect">
            <a:avLst/>
          </a:prstGeom>
          <a:noFill/>
          <a:ln>
            <a:noFill/>
          </a:ln>
        </p:spPr>
      </p:pic>
      <p:sp>
        <p:nvSpPr>
          <p:cNvPr id="86" name="Google Shape;86;p1"/>
          <p:cNvSpPr/>
          <p:nvPr/>
        </p:nvSpPr>
        <p:spPr>
          <a:xfrm>
            <a:off x="4977448" y="6091559"/>
            <a:ext cx="265008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Calibri"/>
                <a:ea typeface="Calibri"/>
                <a:cs typeface="Calibri"/>
                <a:sym typeface="Calibri"/>
              </a:rPr>
              <a:t>https://images.app.goo.gl/2amrVyuQ39ijSzTH6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p:nvPr/>
        </p:nvSpPr>
        <p:spPr>
          <a:xfrm>
            <a:off x="519744" y="1042046"/>
            <a:ext cx="6078827" cy="440457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Axborot haqida tushuncha</a:t>
            </a:r>
            <a:r>
              <a:rPr lang="en-US" sz="1800">
                <a:solidFill>
                  <a:schemeClr val="dk1"/>
                </a:solidFill>
                <a:latin typeface="Times New Roman"/>
                <a:ea typeface="Times New Roman"/>
                <a:cs typeface="Times New Roman"/>
                <a:sym typeface="Times New Roman"/>
              </a:rPr>
              <a:t>. Jamiyatning axborotlashuvi. </a:t>
            </a:r>
            <a:r>
              <a:rPr b="1" lang="en-US" sz="1800">
                <a:solidFill>
                  <a:schemeClr val="dk1"/>
                </a:solidFill>
                <a:latin typeface="Times New Roman"/>
                <a:ea typeface="Times New Roman"/>
                <a:cs typeface="Times New Roman"/>
                <a:sym typeface="Times New Roman"/>
              </a:rPr>
              <a:t>Axborot</a:t>
            </a:r>
            <a:r>
              <a:rPr lang="en-US" sz="1800">
                <a:solidFill>
                  <a:schemeClr val="dk1"/>
                </a:solidFill>
                <a:latin typeface="Times New Roman"/>
                <a:ea typeface="Times New Roman"/>
                <a:cs typeface="Times New Roman"/>
                <a:sym typeface="Times New Roman"/>
              </a:rPr>
              <a:t> — bilan olamdagi butun borliq, undagi ro‘y beradigan hodisalar va jarayonlar haqidagi xabar va ma’lumotlar. Inson turli a’zolari yordamida (ko‘zi, qulog‘i, sezgi a’zolari) axborotni qabul qiladi, ongi bilan idrok etadi, xotirasida saqlaydi, boshqalarga uzatadi, insonning hayoti va faoliyati turli xil axborotlarni yig‘ish bilan bogliq. Ammo insoniyat o‘z taraqqiyoti davrida shu darajada ko‘p axborot to'plaganki, ularning hammasini saqlash va idrok etish uchun insonning ongi ojizlik qiladi</a:t>
            </a:r>
            <a:endParaRPr sz="1800">
              <a:solidFill>
                <a:schemeClr val="dk1"/>
              </a:solidFill>
              <a:latin typeface="Times New Roman"/>
              <a:ea typeface="Times New Roman"/>
              <a:cs typeface="Times New Roman"/>
              <a:sym typeface="Times New Roman"/>
            </a:endParaRPr>
          </a:p>
        </p:txBody>
      </p:sp>
      <p:pic>
        <p:nvPicPr>
          <p:cNvPr descr="Axborotning ko'rinishlari, xususiyatlari va turlari" id="92" name="Google Shape;92;p2"/>
          <p:cNvPicPr preferRelativeResize="0"/>
          <p:nvPr/>
        </p:nvPicPr>
        <p:blipFill rotWithShape="1">
          <a:blip r:embed="rId3">
            <a:alphaModFix/>
          </a:blip>
          <a:srcRect b="0" l="0" r="0" t="0"/>
          <a:stretch/>
        </p:blipFill>
        <p:spPr>
          <a:xfrm>
            <a:off x="6904105" y="1102954"/>
            <a:ext cx="4768150" cy="3997079"/>
          </a:xfrm>
          <a:prstGeom prst="rect">
            <a:avLst/>
          </a:prstGeom>
          <a:noFill/>
          <a:ln>
            <a:noFill/>
          </a:ln>
        </p:spPr>
      </p:pic>
      <p:sp>
        <p:nvSpPr>
          <p:cNvPr id="93" name="Google Shape;93;p2"/>
          <p:cNvSpPr/>
          <p:nvPr/>
        </p:nvSpPr>
        <p:spPr>
          <a:xfrm>
            <a:off x="8126764" y="5100033"/>
            <a:ext cx="265489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https://images.app.goo.gl/CTasmY2rSRr23Yx99</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descr="Понятие система - Информатика - ВУЗ" id="98" name="Google Shape;98;p3"/>
          <p:cNvPicPr preferRelativeResize="0"/>
          <p:nvPr/>
        </p:nvPicPr>
        <p:blipFill rotWithShape="1">
          <a:blip r:embed="rId3">
            <a:alphaModFix/>
          </a:blip>
          <a:srcRect b="0" l="0" r="0" t="0"/>
          <a:stretch/>
        </p:blipFill>
        <p:spPr>
          <a:xfrm>
            <a:off x="0" y="-1"/>
            <a:ext cx="12093262" cy="687731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4"/>
          <p:cNvSpPr/>
          <p:nvPr/>
        </p:nvSpPr>
        <p:spPr>
          <a:xfrm>
            <a:off x="631067" y="862884"/>
            <a:ext cx="5589430" cy="497124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Axborotlashgan jamiyat —</a:t>
            </a:r>
            <a:r>
              <a:rPr lang="en-US" sz="2000">
                <a:solidFill>
                  <a:schemeClr val="dk1"/>
                </a:solidFill>
                <a:latin typeface="Times New Roman"/>
                <a:ea typeface="Times New Roman"/>
                <a:cs typeface="Times New Roman"/>
                <a:sym typeface="Times New Roman"/>
              </a:rPr>
              <a:t> jamiyatning ko‘pchilik a’zolari axborot, ayniqsa, uning oliy shakli bo‘lmish bilimlarni ishlab chiqarish, saqlash, qayta ishlash va amalga oshirish bilan band bo‘lgan jamiyatdir. Axborotlashgan jamiyatga o‘tishda kompyuter va telekommunikatsiya axborot texnologiyalari negizida yangi axborotni kayta ishlash sanoati yuzaga keladi</a:t>
            </a:r>
            <a:endParaRPr sz="2000">
              <a:solidFill>
                <a:schemeClr val="dk1"/>
              </a:solidFill>
              <a:latin typeface="Times New Roman"/>
              <a:ea typeface="Times New Roman"/>
              <a:cs typeface="Times New Roman"/>
              <a:sym typeface="Times New Roman"/>
            </a:endParaRPr>
          </a:p>
        </p:txBody>
      </p:sp>
      <p:pic>
        <p:nvPicPr>
          <p:cNvPr descr="Axborotlashgan jamiyat mezonlariga turli yondoshuvlar | infoCOM.UZ" id="104" name="Google Shape;104;p4"/>
          <p:cNvPicPr preferRelativeResize="0"/>
          <p:nvPr/>
        </p:nvPicPr>
        <p:blipFill rotWithShape="1">
          <a:blip r:embed="rId3">
            <a:alphaModFix/>
          </a:blip>
          <a:srcRect b="0" l="0" r="0" t="0"/>
          <a:stretch/>
        </p:blipFill>
        <p:spPr>
          <a:xfrm>
            <a:off x="6736680" y="862884"/>
            <a:ext cx="5150520" cy="4809723"/>
          </a:xfrm>
          <a:prstGeom prst="rect">
            <a:avLst/>
          </a:prstGeom>
          <a:noFill/>
          <a:ln>
            <a:noFill/>
          </a:ln>
        </p:spPr>
      </p:pic>
      <p:sp>
        <p:nvSpPr>
          <p:cNvPr id="105" name="Google Shape;105;p4"/>
          <p:cNvSpPr/>
          <p:nvPr/>
        </p:nvSpPr>
        <p:spPr>
          <a:xfrm>
            <a:off x="7973272" y="5711019"/>
            <a:ext cx="267733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https://images.app.goo.gl/vpaEWfiA7QvQ9R7i9</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5"/>
          <p:cNvSpPr/>
          <p:nvPr/>
        </p:nvSpPr>
        <p:spPr>
          <a:xfrm>
            <a:off x="1197736" y="1596979"/>
            <a:ext cx="4353058" cy="361896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Yangi axborot kommunikativ texnologiyalar hozirgi vaqtda eng dolzarb muammo bo'lib, har bir sohada o'rganish, izlanish va tajriba orttirishning turli usullaridan foydalanish zamon talabiga aylandi</a:t>
            </a:r>
            <a:endParaRPr sz="2000">
              <a:solidFill>
                <a:schemeClr val="dk1"/>
              </a:solidFill>
              <a:latin typeface="Times New Roman"/>
              <a:ea typeface="Times New Roman"/>
              <a:cs typeface="Times New Roman"/>
              <a:sym typeface="Times New Roman"/>
            </a:endParaRPr>
          </a:p>
        </p:txBody>
      </p:sp>
      <p:sp>
        <p:nvSpPr>
          <p:cNvPr id="111" name="Google Shape;111;p5"/>
          <p:cNvSpPr/>
          <p:nvPr/>
        </p:nvSpPr>
        <p:spPr>
          <a:xfrm>
            <a:off x="7557713" y="4975411"/>
            <a:ext cx="283923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https://images.app.goo.gl/WbN1622rzM66PPWU6</a:t>
            </a:r>
            <a:endParaRPr/>
          </a:p>
        </p:txBody>
      </p:sp>
      <p:pic>
        <p:nvPicPr>
          <p:cNvPr descr="5-axes Vertical Machining Centers Market Growth Opportunities Created by  Covid-19 Outbreak | GFMS, Hermle, Alzmetall, Chiron, Mazak – SoccerNurds" id="112" name="Google Shape;112;p5"/>
          <p:cNvPicPr preferRelativeResize="0"/>
          <p:nvPr/>
        </p:nvPicPr>
        <p:blipFill rotWithShape="1">
          <a:blip r:embed="rId3">
            <a:alphaModFix/>
          </a:blip>
          <a:srcRect b="0" l="0" r="0" t="0"/>
          <a:stretch/>
        </p:blipFill>
        <p:spPr>
          <a:xfrm>
            <a:off x="5897468" y="1704554"/>
            <a:ext cx="5521207" cy="327085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6"/>
          <p:cNvSpPr/>
          <p:nvPr/>
        </p:nvSpPr>
        <p:spPr>
          <a:xfrm>
            <a:off x="914400" y="1236373"/>
            <a:ext cx="4829577" cy="4353058"/>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Zamonaviy hisoblash texnikalari va axborot texnologiyaning kun sayin rivojlanib, jamiyatning esa tobora informatsioniyalashib borishi sababli uzluksiz ta’lim tizimining o'rta va yuqori bosqichlariga informatika, ishlab chiqarish va boshqarish jarayonlarini kompyuterlashtirish bo'yicha bir qator o'quv fanlari kiritilgan</a:t>
            </a:r>
            <a:endParaRPr sz="2000">
              <a:solidFill>
                <a:schemeClr val="dk1"/>
              </a:solidFill>
              <a:latin typeface="Times New Roman"/>
              <a:ea typeface="Times New Roman"/>
              <a:cs typeface="Times New Roman"/>
              <a:sym typeface="Times New Roman"/>
            </a:endParaRPr>
          </a:p>
        </p:txBody>
      </p:sp>
      <p:pic>
        <p:nvPicPr>
          <p:cNvPr descr="Parallel Computing And Its Modern Uses | HP® Tech Takes" id="118" name="Google Shape;118;p6"/>
          <p:cNvPicPr preferRelativeResize="0"/>
          <p:nvPr/>
        </p:nvPicPr>
        <p:blipFill rotWithShape="1">
          <a:blip r:embed="rId3">
            <a:alphaModFix/>
          </a:blip>
          <a:srcRect b="0" l="0" r="0" t="0"/>
          <a:stretch/>
        </p:blipFill>
        <p:spPr>
          <a:xfrm>
            <a:off x="5474550" y="1687132"/>
            <a:ext cx="6611156" cy="2975020"/>
          </a:xfrm>
          <a:prstGeom prst="rect">
            <a:avLst/>
          </a:prstGeom>
          <a:noFill/>
          <a:ln>
            <a:noFill/>
          </a:ln>
        </p:spPr>
      </p:pic>
      <p:sp>
        <p:nvSpPr>
          <p:cNvPr id="119" name="Google Shape;119;p6"/>
          <p:cNvSpPr/>
          <p:nvPr/>
        </p:nvSpPr>
        <p:spPr>
          <a:xfrm>
            <a:off x="7829372" y="4539041"/>
            <a:ext cx="266290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https://images.app.goo.gl/MiLThM4JgrEqpvvy5</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7"/>
          <p:cNvSpPr/>
          <p:nvPr/>
        </p:nvSpPr>
        <p:spPr>
          <a:xfrm>
            <a:off x="231820" y="309093"/>
            <a:ext cx="11719774" cy="6548907"/>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Elektron hisoblash mashinalari xozirgi kunda inson foydalanayotgan xolatiga kelguniga qadar bir qancha davrlarni bosib o‘tgan va ular o‘zlarining turli afzallik, kamchiliklari bilan farqlanganlar.</a:t>
            </a:r>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Elektron hisoblash mashinalarining rivojlanish jarayonidagi avlodlar quyida gilar –</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       1-avlod</a:t>
            </a:r>
            <a:r>
              <a:rPr lang="en-US" sz="1800">
                <a:solidFill>
                  <a:schemeClr val="dk1"/>
                </a:solidFill>
                <a:latin typeface="Times New Roman"/>
                <a:ea typeface="Times New Roman"/>
                <a:cs typeface="Times New Roman"/>
                <a:sym typeface="Times New Roman"/>
              </a:rPr>
              <a:t> (1950 yillar boshida). Element bazasi elektron chiroqlardan iborat. EHM katta hajmi, ko‘p elektr quvvati iste’mol etishi, kam harakatchanligi, kam ishonchliligi, kodlarda dasturlanishi bilan ajralib turgan.</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2-avlod</a:t>
            </a:r>
            <a:r>
              <a:rPr lang="en-US" sz="1800">
                <a:solidFill>
                  <a:schemeClr val="dk1"/>
                </a:solidFill>
                <a:latin typeface="Times New Roman"/>
                <a:ea typeface="Times New Roman"/>
                <a:cs typeface="Times New Roman"/>
                <a:sym typeface="Times New Roman"/>
              </a:rPr>
              <a:t> (1950 yillar oxiridan). Element bazasi yarim o‘tkazgichli elementlardan iborat. Oldingi avlod EHMga nisbatan barcha texnik xususiyatlari yaxshilangan. Dasturlashtirish uchun algoritmik tildan foydalanilgan.</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3-avlod</a:t>
            </a:r>
            <a:r>
              <a:rPr lang="en-US" sz="1800">
                <a:solidFill>
                  <a:schemeClr val="dk1"/>
                </a:solidFill>
                <a:latin typeface="Times New Roman"/>
                <a:ea typeface="Times New Roman"/>
                <a:cs typeface="Times New Roman"/>
                <a:sym typeface="Times New Roman"/>
              </a:rPr>
              <a:t> (1960 yillar boshi). Element baza integral chizmalardan iborat. EHM hajminng keskin kichrayishi, ishonchliligining ortishi, samaradorligini ortishi, ma’lum masofadagi terminallardan alohida  bo‘lish.</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4-avlod</a:t>
            </a:r>
            <a:r>
              <a:rPr lang="en-US" sz="1800">
                <a:solidFill>
                  <a:schemeClr val="dk1"/>
                </a:solidFill>
                <a:latin typeface="Times New Roman"/>
                <a:ea typeface="Times New Roman"/>
                <a:cs typeface="Times New Roman"/>
                <a:sym typeface="Times New Roman"/>
              </a:rPr>
              <a:t> (1970 yillar o‘rtalaridan). Element bazasi – mikroprotsessorlar, katta integral chizmalar. Texnik xususiyatlari yaxshilangan. Shaxsiy komp`yuterlarning ommaviy chiqarilishi. Asosiy yutuqlaridan biri – rivojlanish yo‘nalishi; yuqori ishlab chiqarish quvvatiga ega qudratli ko‘p protsessorli hisoblash tizimlari arzon mikro EHMlarni yaratilishidir.</a:t>
            </a:r>
            <a:endParaRPr/>
          </a:p>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5-avlod</a:t>
            </a:r>
            <a:r>
              <a:rPr lang="en-US" sz="1800">
                <a:solidFill>
                  <a:schemeClr val="dk1"/>
                </a:solidFill>
                <a:latin typeface="Times New Roman"/>
                <a:ea typeface="Times New Roman"/>
                <a:cs typeface="Times New Roman"/>
                <a:sym typeface="Times New Roman"/>
              </a:rPr>
              <a:t> (1980 yillar o‘rtalaridan). Intellektual  komp`yuterlar ishlab chiqarila boshlandi.</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8"/>
          <p:cNvPicPr preferRelativeResize="0"/>
          <p:nvPr/>
        </p:nvPicPr>
        <p:blipFill rotWithShape="1">
          <a:blip r:embed="rId3">
            <a:alphaModFix/>
          </a:blip>
          <a:srcRect b="0" l="0" r="0" t="0"/>
          <a:stretch/>
        </p:blipFill>
        <p:spPr>
          <a:xfrm>
            <a:off x="7127832" y="1623964"/>
            <a:ext cx="3898755" cy="3847001"/>
          </a:xfrm>
          <a:prstGeom prst="rect">
            <a:avLst/>
          </a:prstGeom>
          <a:noFill/>
          <a:ln>
            <a:noFill/>
          </a:ln>
        </p:spPr>
      </p:pic>
      <p:sp>
        <p:nvSpPr>
          <p:cNvPr id="130" name="Google Shape;130;p8"/>
          <p:cNvSpPr/>
          <p:nvPr/>
        </p:nvSpPr>
        <p:spPr>
          <a:xfrm>
            <a:off x="734096" y="1529835"/>
            <a:ext cx="5537915" cy="409548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 </a:t>
            </a:r>
            <a:r>
              <a:rPr b="1" lang="en-US" sz="2400">
                <a:solidFill>
                  <a:schemeClr val="dk1"/>
                </a:solidFill>
                <a:latin typeface="Times New Roman"/>
                <a:ea typeface="Times New Roman"/>
                <a:cs typeface="Times New Roman"/>
                <a:sym typeface="Times New Roman"/>
              </a:rPr>
              <a:t>1-avlod</a:t>
            </a:r>
            <a:r>
              <a:rPr lang="en-US" sz="2400">
                <a:solidFill>
                  <a:schemeClr val="dk1"/>
                </a:solidFill>
                <a:latin typeface="Times New Roman"/>
                <a:ea typeface="Times New Roman"/>
                <a:cs typeface="Times New Roman"/>
                <a:sym typeface="Times New Roman"/>
              </a:rPr>
              <a:t> (1950 yillar boshida). Element bazasi elektron chiroqlardan iborat. EHM katta hajmi, ko‘p elektr quvvati iste’mol etishi, kam harakatchanligi, kam ishonchliligi, kodlarda dasturlanishi bilan ajralib tur</a:t>
            </a:r>
            <a:r>
              <a:rPr lang="en-US" sz="1800">
                <a:solidFill>
                  <a:schemeClr val="dk1"/>
                </a:solidFill>
                <a:latin typeface="Times New Roman"/>
                <a:ea typeface="Times New Roman"/>
                <a:cs typeface="Times New Roman"/>
                <a:sym typeface="Times New Roman"/>
              </a:rPr>
              <a:t>gan</a:t>
            </a:r>
            <a:endParaRPr sz="1800">
              <a:solidFill>
                <a:schemeClr val="dk1"/>
              </a:solidFill>
              <a:latin typeface="Calibri"/>
              <a:ea typeface="Calibri"/>
              <a:cs typeface="Calibri"/>
              <a:sym typeface="Calibri"/>
            </a:endParaRPr>
          </a:p>
        </p:txBody>
      </p:sp>
      <p:sp>
        <p:nvSpPr>
          <p:cNvPr id="131" name="Google Shape;131;p8"/>
          <p:cNvSpPr/>
          <p:nvPr/>
        </p:nvSpPr>
        <p:spPr>
          <a:xfrm>
            <a:off x="7752476" y="5502206"/>
            <a:ext cx="285847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https://images.app.goo.gl/EAddqmXWLzBzVHwMA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9"/>
          <p:cNvSpPr/>
          <p:nvPr/>
        </p:nvSpPr>
        <p:spPr>
          <a:xfrm>
            <a:off x="850006" y="1442434"/>
            <a:ext cx="5228823" cy="404396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2-avlod</a:t>
            </a:r>
            <a:r>
              <a:rPr lang="en-US" sz="2400">
                <a:solidFill>
                  <a:schemeClr val="dk1"/>
                </a:solidFill>
                <a:latin typeface="Times New Roman"/>
                <a:ea typeface="Times New Roman"/>
                <a:cs typeface="Times New Roman"/>
                <a:sym typeface="Times New Roman"/>
              </a:rPr>
              <a:t> (1950 yillar oxiridan). Element bazasi yarim o‘tkazgichli elementlardan iborat. Oldingi avlod EHMga nisbatan barcha texnik xususiyatlari yaxshilangan. Dasturlashtirish uchun algoritmik tildan foydalanilgan</a:t>
            </a:r>
            <a:endParaRPr sz="2400">
              <a:solidFill>
                <a:schemeClr val="dk1"/>
              </a:solidFill>
              <a:latin typeface="Times New Roman"/>
              <a:ea typeface="Times New Roman"/>
              <a:cs typeface="Times New Roman"/>
              <a:sym typeface="Times New Roman"/>
            </a:endParaRPr>
          </a:p>
        </p:txBody>
      </p:sp>
      <p:pic>
        <p:nvPicPr>
          <p:cNvPr descr="Kompyuterga hisoblash texnologiyasi tarixi. Mavhum: Hisoblash rivojlanish  tarixi" id="137" name="Google Shape;137;p9"/>
          <p:cNvPicPr preferRelativeResize="0"/>
          <p:nvPr/>
        </p:nvPicPr>
        <p:blipFill rotWithShape="1">
          <a:blip r:embed="rId3">
            <a:alphaModFix/>
          </a:blip>
          <a:srcRect b="0" l="0" r="0" t="0"/>
          <a:stretch/>
        </p:blipFill>
        <p:spPr>
          <a:xfrm>
            <a:off x="6556375" y="1634745"/>
            <a:ext cx="4913614" cy="3439531"/>
          </a:xfrm>
          <a:prstGeom prst="rect">
            <a:avLst/>
          </a:prstGeom>
          <a:noFill/>
          <a:ln>
            <a:noFill/>
          </a:ln>
        </p:spPr>
      </p:pic>
      <p:sp>
        <p:nvSpPr>
          <p:cNvPr id="138" name="Google Shape;138;p9"/>
          <p:cNvSpPr/>
          <p:nvPr/>
        </p:nvSpPr>
        <p:spPr>
          <a:xfrm>
            <a:off x="7820569" y="5074276"/>
            <a:ext cx="276069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https://images.app.goo.gl/B9ocTU1F76eNnmXC9</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0"/>
          <p:cNvSpPr/>
          <p:nvPr/>
        </p:nvSpPr>
        <p:spPr>
          <a:xfrm>
            <a:off x="721217" y="1378041"/>
            <a:ext cx="4185633" cy="359320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3-avlod</a:t>
            </a:r>
            <a:r>
              <a:rPr lang="en-US" sz="2000">
                <a:solidFill>
                  <a:schemeClr val="dk1"/>
                </a:solidFill>
                <a:latin typeface="Times New Roman"/>
                <a:ea typeface="Times New Roman"/>
                <a:cs typeface="Times New Roman"/>
                <a:sym typeface="Times New Roman"/>
              </a:rPr>
              <a:t> (1960 yillar boshi). Element baza integral chizmalardan iborat. EHM hajminng keskin kichrayishi, ishonchliligining ortishi, samaradorligini ortishi, ma’lum masofadagi terminallardan alohida  bo‘lish</a:t>
            </a:r>
            <a:endParaRPr sz="2000">
              <a:solidFill>
                <a:schemeClr val="dk1"/>
              </a:solidFill>
              <a:latin typeface="Calibri"/>
              <a:ea typeface="Calibri"/>
              <a:cs typeface="Calibri"/>
              <a:sym typeface="Calibri"/>
            </a:endParaRPr>
          </a:p>
        </p:txBody>
      </p:sp>
      <p:pic>
        <p:nvPicPr>
          <p:cNvPr descr="Computer - Third Generation - Tutorialspoint" id="144" name="Google Shape;144;p10"/>
          <p:cNvPicPr preferRelativeResize="0"/>
          <p:nvPr/>
        </p:nvPicPr>
        <p:blipFill rotWithShape="1">
          <a:blip r:embed="rId3">
            <a:alphaModFix/>
          </a:blip>
          <a:srcRect b="0" l="0" r="0" t="0"/>
          <a:stretch/>
        </p:blipFill>
        <p:spPr>
          <a:xfrm>
            <a:off x="5654853" y="1500118"/>
            <a:ext cx="4635365" cy="3349051"/>
          </a:xfrm>
          <a:prstGeom prst="rect">
            <a:avLst/>
          </a:prstGeom>
          <a:noFill/>
          <a:ln>
            <a:noFill/>
          </a:ln>
        </p:spPr>
      </p:pic>
      <p:sp>
        <p:nvSpPr>
          <p:cNvPr id="145" name="Google Shape;145;p10"/>
          <p:cNvSpPr/>
          <p:nvPr/>
        </p:nvSpPr>
        <p:spPr>
          <a:xfrm>
            <a:off x="6882684" y="4849169"/>
            <a:ext cx="261001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https://images.app.goo.gl/XfLHEczeYudgThtk8</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1"/>
          <p:cNvSpPr/>
          <p:nvPr/>
        </p:nvSpPr>
        <p:spPr>
          <a:xfrm>
            <a:off x="631066" y="1159100"/>
            <a:ext cx="5344732" cy="428866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Zamonaviy shaxsiy kompyuterlar. IBM va Pentium kompyuterlari. AQSh da kompyuter ishlab chiqaruvchi yetakchi IBM firmasi mavjud. IBM rusumi Internatinal Bussiness Mashines Corporation (IBM) degan firmaning nomidan kelib chiqqan. PC rusumi Personal computer (PC) so‘zlaridan kelib chiqqan</a:t>
            </a:r>
            <a:endParaRPr sz="2000">
              <a:solidFill>
                <a:schemeClr val="dk1"/>
              </a:solidFill>
              <a:latin typeface="Times New Roman"/>
              <a:ea typeface="Times New Roman"/>
              <a:cs typeface="Times New Roman"/>
              <a:sym typeface="Times New Roman"/>
            </a:endParaRPr>
          </a:p>
        </p:txBody>
      </p:sp>
      <p:pic>
        <p:nvPicPr>
          <p:cNvPr id="151" name="Google Shape;151;p11"/>
          <p:cNvPicPr preferRelativeResize="0"/>
          <p:nvPr/>
        </p:nvPicPr>
        <p:blipFill rotWithShape="1">
          <a:blip r:embed="rId3">
            <a:alphaModFix/>
          </a:blip>
          <a:srcRect b="0" l="0" r="0" t="0"/>
          <a:stretch/>
        </p:blipFill>
        <p:spPr>
          <a:xfrm>
            <a:off x="6240184" y="1352212"/>
            <a:ext cx="5458763" cy="3784243"/>
          </a:xfrm>
          <a:prstGeom prst="rect">
            <a:avLst/>
          </a:prstGeom>
          <a:noFill/>
          <a:ln>
            <a:noFill/>
          </a:ln>
        </p:spPr>
      </p:pic>
      <p:sp>
        <p:nvSpPr>
          <p:cNvPr id="152" name="Google Shape;152;p11"/>
          <p:cNvSpPr/>
          <p:nvPr/>
        </p:nvSpPr>
        <p:spPr>
          <a:xfrm>
            <a:off x="7805346" y="4890234"/>
            <a:ext cx="256031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https://images.app.goo.gl/cejnrvj8UbvSkzKL8</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2"/>
          <p:cNvSpPr/>
          <p:nvPr/>
        </p:nvSpPr>
        <p:spPr>
          <a:xfrm>
            <a:off x="257578" y="1133341"/>
            <a:ext cx="5306095" cy="400532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4-avlod</a:t>
            </a:r>
            <a:r>
              <a:rPr lang="en-US" sz="1800">
                <a:solidFill>
                  <a:schemeClr val="dk1"/>
                </a:solidFill>
                <a:latin typeface="Times New Roman"/>
                <a:ea typeface="Times New Roman"/>
                <a:cs typeface="Times New Roman"/>
                <a:sym typeface="Times New Roman"/>
              </a:rPr>
              <a:t> (1970 yillar o‘rtalaridan). Element bazasi – mikroprotsessorlar, katta integral chizmalar. Texnik xususiyatlari yaxshilangan. Shaxsiy komp`yuterlarning ommaviy chiqarilishi. Asosiy yutuqlaridan biri – rivojlanish yo‘nalishi; yuqori ishlab chiqarish quvvatiga ega qudratli ko‘p protsessorli hisoblash tizimlari arzon mikro EHMlarni yaratilishidir</a:t>
            </a:r>
            <a:endParaRPr sz="1800">
              <a:solidFill>
                <a:schemeClr val="dk1"/>
              </a:solidFill>
              <a:latin typeface="Calibri"/>
              <a:ea typeface="Calibri"/>
              <a:cs typeface="Calibri"/>
              <a:sym typeface="Calibri"/>
            </a:endParaRPr>
          </a:p>
        </p:txBody>
      </p:sp>
      <p:pic>
        <p:nvPicPr>
          <p:cNvPr descr="Computer Studies: Fourth Generation of Computers" id="158" name="Google Shape;158;p12"/>
          <p:cNvPicPr preferRelativeResize="0"/>
          <p:nvPr/>
        </p:nvPicPr>
        <p:blipFill rotWithShape="1">
          <a:blip r:embed="rId3">
            <a:alphaModFix/>
          </a:blip>
          <a:srcRect b="0" l="0" r="0" t="0"/>
          <a:stretch/>
        </p:blipFill>
        <p:spPr>
          <a:xfrm>
            <a:off x="5873795" y="1133341"/>
            <a:ext cx="5715000" cy="3810000"/>
          </a:xfrm>
          <a:prstGeom prst="rect">
            <a:avLst/>
          </a:prstGeom>
          <a:noFill/>
          <a:ln>
            <a:noFill/>
          </a:ln>
        </p:spPr>
      </p:pic>
      <p:sp>
        <p:nvSpPr>
          <p:cNvPr id="159" name="Google Shape;159;p12"/>
          <p:cNvSpPr/>
          <p:nvPr/>
        </p:nvSpPr>
        <p:spPr>
          <a:xfrm>
            <a:off x="7470912" y="4697120"/>
            <a:ext cx="281840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https://images.app.goo.gl/y9Tu1V98GGGDMAH77</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3"/>
          <p:cNvSpPr/>
          <p:nvPr/>
        </p:nvSpPr>
        <p:spPr>
          <a:xfrm>
            <a:off x="631066" y="1159100"/>
            <a:ext cx="5344732" cy="428866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Zamonaviy shaxsiy kompyuterlar. IBM va Pentium kompyuterlari. AQSh da kompyuter ishlab chiqaruvchi yetakchi IBM firmasi mavjud. IBM rusumi Internatinal Bussiness Mashines Corporation (IBM) degan firmaning nomidan kelib chiqqan. PC rusumi Personal computer (PC) so‘zlaridan kelib chiqqan</a:t>
            </a:r>
            <a:endParaRPr sz="2000">
              <a:solidFill>
                <a:schemeClr val="dk1"/>
              </a:solidFill>
              <a:latin typeface="Times New Roman"/>
              <a:ea typeface="Times New Roman"/>
              <a:cs typeface="Times New Roman"/>
              <a:sym typeface="Times New Roman"/>
            </a:endParaRPr>
          </a:p>
        </p:txBody>
      </p:sp>
      <p:pic>
        <p:nvPicPr>
          <p:cNvPr id="165" name="Google Shape;165;p13"/>
          <p:cNvPicPr preferRelativeResize="0"/>
          <p:nvPr/>
        </p:nvPicPr>
        <p:blipFill rotWithShape="1">
          <a:blip r:embed="rId3">
            <a:alphaModFix/>
          </a:blip>
          <a:srcRect b="0" l="0" r="0" t="0"/>
          <a:stretch/>
        </p:blipFill>
        <p:spPr>
          <a:xfrm>
            <a:off x="6361207" y="1081448"/>
            <a:ext cx="5458763" cy="3784243"/>
          </a:xfrm>
          <a:prstGeom prst="rect">
            <a:avLst/>
          </a:prstGeom>
          <a:noFill/>
          <a:ln>
            <a:noFill/>
          </a:ln>
        </p:spPr>
      </p:pic>
      <p:sp>
        <p:nvSpPr>
          <p:cNvPr id="166" name="Google Shape;166;p13"/>
          <p:cNvSpPr/>
          <p:nvPr/>
        </p:nvSpPr>
        <p:spPr>
          <a:xfrm>
            <a:off x="8070427" y="4742580"/>
            <a:ext cx="276710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https://images.app.goo.gl/FQY1hygwMKDrSRDg6</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4"/>
          <p:cNvSpPr/>
          <p:nvPr/>
        </p:nvSpPr>
        <p:spPr>
          <a:xfrm>
            <a:off x="1481071" y="759854"/>
            <a:ext cx="9028091" cy="485533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IBM PC shaxsiy kompyuterlari uchta asosiy qismlardan va qo‘shimcha (bloklar)dan iborat:</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tizimli (sistemali) blok — shaxsiy kompyuterning asosiy elektron tarkibini o‘z ichiga oladi;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monitor (displey) — axborotni elektron nurli trubka ekranida vizual tasvirlaydigan qurilma;</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klaviatura — axborot kiritishning universal standart qurilmasi;</a:t>
            </a:r>
            <a:endParaRPr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Arial"/>
              <a:buChar char="•"/>
            </a:pPr>
            <a:r>
              <a:rPr lang="en-US" sz="2000">
                <a:solidFill>
                  <a:schemeClr val="dk1"/>
                </a:solidFill>
                <a:latin typeface="Times New Roman"/>
                <a:ea typeface="Times New Roman"/>
                <a:cs typeface="Times New Roman"/>
                <a:sym typeface="Times New Roman"/>
              </a:rPr>
              <a:t> tashqi qurilmalar — qo‘shimcha moslamalar (printer, skaner, plotter, «sichqoncha», audioplata, modem va boshqalar).</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5"/>
          <p:cNvSpPr/>
          <p:nvPr/>
        </p:nvSpPr>
        <p:spPr>
          <a:xfrm>
            <a:off x="347730" y="1209429"/>
            <a:ext cx="5112912" cy="422545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Tizimli blok</a:t>
            </a:r>
            <a:r>
              <a:rPr lang="en-US" sz="2000">
                <a:solidFill>
                  <a:schemeClr val="dk1"/>
                </a:solidFill>
                <a:latin typeface="Times New Roman"/>
                <a:ea typeface="Times New Roman"/>
                <a:cs typeface="Times New Roman"/>
                <a:sym typeface="Times New Roman"/>
              </a:rPr>
              <a:t> kompyuterning asosiy qurilmalidan hisoblanib, unga asosiy va qo‘shimcha qurilmalar ulanadi.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Tizimli blokning tarkibi quyidagilardan iborat:</a:t>
            </a:r>
            <a:endParaRPr sz="20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 Tizimli plata.</a:t>
            </a:r>
            <a:endParaRPr sz="20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 Diskyurituvchi.</a:t>
            </a:r>
            <a:endParaRPr sz="20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 Qattiq disk (vinchestr).</a:t>
            </a:r>
            <a:endParaRPr sz="20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 Tok manbayi bloki.</a:t>
            </a:r>
            <a:endParaRPr sz="2000">
              <a:solidFill>
                <a:schemeClr val="dk1"/>
              </a:solidFill>
              <a:latin typeface="Times New Roman"/>
              <a:ea typeface="Times New Roman"/>
              <a:cs typeface="Times New Roman"/>
              <a:sym typeface="Times New Roman"/>
            </a:endParaRPr>
          </a:p>
        </p:txBody>
      </p:sp>
      <p:pic>
        <p:nvPicPr>
          <p:cNvPr descr="Mavzu 6: shaxsiy komp`yuterning asosiy qurilmalari" id="177" name="Google Shape;177;p15"/>
          <p:cNvPicPr preferRelativeResize="0"/>
          <p:nvPr/>
        </p:nvPicPr>
        <p:blipFill rotWithShape="1">
          <a:blip r:embed="rId3">
            <a:alphaModFix/>
          </a:blip>
          <a:srcRect b="0" l="0" r="0" t="0"/>
          <a:stretch/>
        </p:blipFill>
        <p:spPr>
          <a:xfrm>
            <a:off x="5925309" y="1209429"/>
            <a:ext cx="5543550" cy="3877725"/>
          </a:xfrm>
          <a:prstGeom prst="rect">
            <a:avLst/>
          </a:prstGeom>
          <a:noFill/>
          <a:ln>
            <a:noFill/>
          </a:ln>
        </p:spPr>
      </p:pic>
      <p:sp>
        <p:nvSpPr>
          <p:cNvPr id="178" name="Google Shape;178;p15"/>
          <p:cNvSpPr/>
          <p:nvPr/>
        </p:nvSpPr>
        <p:spPr>
          <a:xfrm>
            <a:off x="7591609" y="5087154"/>
            <a:ext cx="263245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https://images.app.goo.gl/qucuNufh46jafPQk6</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6"/>
          <p:cNvSpPr/>
          <p:nvPr/>
        </p:nvSpPr>
        <p:spPr>
          <a:xfrm>
            <a:off x="837127" y="1326524"/>
            <a:ext cx="5383369" cy="406972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400">
                <a:solidFill>
                  <a:schemeClr val="dk1"/>
                </a:solidFill>
                <a:latin typeface="Times New Roman"/>
                <a:ea typeface="Times New Roman"/>
                <a:cs typeface="Times New Roman"/>
                <a:sym typeface="Times New Roman"/>
              </a:rPr>
              <a:t>Monitor (displey)</a:t>
            </a:r>
            <a:r>
              <a:rPr lang="en-US" sz="2400">
                <a:solidFill>
                  <a:schemeClr val="dk1"/>
                </a:solidFill>
                <a:latin typeface="Times New Roman"/>
                <a:ea typeface="Times New Roman"/>
                <a:cs typeface="Times New Roman"/>
                <a:sym typeface="Times New Roman"/>
              </a:rPr>
              <a:t> matn va tasvir ko‘rinishdagi axborotlarni ekranga chiqarish qurilmasidir. Hozirgi vaqtda monoxrom va rangli monitorlar mavjud bo’ib, ular matn yoki grafika holatlaridan birida ishlaydi</a:t>
            </a:r>
            <a:endParaRPr sz="2400">
              <a:solidFill>
                <a:schemeClr val="dk1"/>
              </a:solidFill>
              <a:latin typeface="Times New Roman"/>
              <a:ea typeface="Times New Roman"/>
              <a:cs typeface="Times New Roman"/>
              <a:sym typeface="Times New Roman"/>
            </a:endParaRPr>
          </a:p>
        </p:txBody>
      </p:sp>
      <p:pic>
        <p:nvPicPr>
          <p:cNvPr descr="Монитор LG29WL500-B.ADG Ташкентda" id="184" name="Google Shape;184;p16"/>
          <p:cNvPicPr preferRelativeResize="0"/>
          <p:nvPr/>
        </p:nvPicPr>
        <p:blipFill rotWithShape="1">
          <a:blip r:embed="rId3">
            <a:alphaModFix/>
          </a:blip>
          <a:srcRect b="0" l="0" r="0" t="0"/>
          <a:stretch/>
        </p:blipFill>
        <p:spPr>
          <a:xfrm>
            <a:off x="6734847" y="1486859"/>
            <a:ext cx="4638004" cy="3749054"/>
          </a:xfrm>
          <a:prstGeom prst="rect">
            <a:avLst/>
          </a:prstGeom>
          <a:noFill/>
          <a:ln>
            <a:noFill/>
          </a:ln>
        </p:spPr>
      </p:pic>
      <p:sp>
        <p:nvSpPr>
          <p:cNvPr id="185" name="Google Shape;185;p16"/>
          <p:cNvSpPr/>
          <p:nvPr/>
        </p:nvSpPr>
        <p:spPr>
          <a:xfrm>
            <a:off x="7602971" y="5235913"/>
            <a:ext cx="290175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https://images.app.goo.gl/NgWpKHQBDBnhhWwh7</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7"/>
          <p:cNvSpPr/>
          <p:nvPr/>
        </p:nvSpPr>
        <p:spPr>
          <a:xfrm>
            <a:off x="866775" y="971550"/>
            <a:ext cx="5838825" cy="44196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Klaviaturadagi</a:t>
            </a:r>
            <a:r>
              <a:rPr lang="en-US" sz="2000">
                <a:solidFill>
                  <a:schemeClr val="dk1"/>
                </a:solidFill>
                <a:latin typeface="Times New Roman"/>
                <a:ea typeface="Times New Roman"/>
                <a:cs typeface="Times New Roman"/>
                <a:sym typeface="Times New Roman"/>
              </a:rPr>
              <a:t> tugmalarning turli soni ba’zi bir boshqaruv tugmalarning takrorlanishi va yangi tugmalar qo‘shish hisobiga bo'ladi. Masalan: ENTER, SHIFT, ALT va boshqa tugmalar yoki WINDOWS maxsus tugmalari. Asosiy guruh tugmalarning ta’rifi va ularning vazifalari</a:t>
            </a:r>
            <a:endParaRPr sz="2000">
              <a:solidFill>
                <a:schemeClr val="dk1"/>
              </a:solidFill>
              <a:latin typeface="Times New Roman"/>
              <a:ea typeface="Times New Roman"/>
              <a:cs typeface="Times New Roman"/>
              <a:sym typeface="Times New Roman"/>
            </a:endParaRPr>
          </a:p>
        </p:txBody>
      </p:sp>
      <p:pic>
        <p:nvPicPr>
          <p:cNvPr descr="QANDAY QILIB KLAVIATURADA TEZ YOZISH MUMKIN - YouTube" id="191" name="Google Shape;191;p17"/>
          <p:cNvPicPr preferRelativeResize="0"/>
          <p:nvPr/>
        </p:nvPicPr>
        <p:blipFill rotWithShape="1">
          <a:blip r:embed="rId3">
            <a:alphaModFix/>
          </a:blip>
          <a:srcRect b="0" l="0" r="0" t="0"/>
          <a:stretch/>
        </p:blipFill>
        <p:spPr>
          <a:xfrm>
            <a:off x="6994525" y="1257301"/>
            <a:ext cx="4606925" cy="3733800"/>
          </a:xfrm>
          <a:prstGeom prst="rect">
            <a:avLst/>
          </a:prstGeom>
          <a:noFill/>
          <a:ln>
            <a:noFill/>
          </a:ln>
        </p:spPr>
      </p:pic>
      <p:sp>
        <p:nvSpPr>
          <p:cNvPr id="192" name="Google Shape;192;p17"/>
          <p:cNvSpPr/>
          <p:nvPr/>
        </p:nvSpPr>
        <p:spPr>
          <a:xfrm>
            <a:off x="7948098" y="4991101"/>
            <a:ext cx="269977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https://images.app.goo.gl/CVBn7PthZNS8HY3c6</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8"/>
          <p:cNvSpPr/>
          <p:nvPr/>
        </p:nvSpPr>
        <p:spPr>
          <a:xfrm>
            <a:off x="1162050" y="1489051"/>
            <a:ext cx="5295900" cy="36385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Internet (Interconnected Computer Networks, International Network — </a:t>
            </a:r>
            <a:r>
              <a:rPr b="1" i="1" lang="en-US" sz="1800">
                <a:solidFill>
                  <a:schemeClr val="dk1"/>
                </a:solidFill>
                <a:latin typeface="Times New Roman"/>
                <a:ea typeface="Times New Roman"/>
                <a:cs typeface="Times New Roman"/>
                <a:sym typeface="Times New Roman"/>
              </a:rPr>
              <a:t>Xalqaro kompyuter tarmog’i, o’zaro bog’angan kompyuter tarmoqlari </a:t>
            </a:r>
            <a:r>
              <a:rPr lang="en-US" sz="1800">
                <a:solidFill>
                  <a:schemeClr val="dk1"/>
                </a:solidFill>
                <a:latin typeface="Times New Roman"/>
                <a:ea typeface="Times New Roman"/>
                <a:cs typeface="Times New Roman"/>
                <a:sym typeface="Times New Roman"/>
              </a:rPr>
              <a:t>degan ma’noni anglatadi) — bu ko‘plab global, hududiy va lokal tarmoqlarni birlashtiruvchi butun jahon global kompyuter tarmog‘idir</a:t>
            </a:r>
            <a:endParaRPr sz="1800">
              <a:solidFill>
                <a:schemeClr val="dk1"/>
              </a:solidFill>
              <a:latin typeface="Times New Roman"/>
              <a:ea typeface="Times New Roman"/>
              <a:cs typeface="Times New Roman"/>
              <a:sym typeface="Times New Roman"/>
            </a:endParaRPr>
          </a:p>
        </p:txBody>
      </p:sp>
      <p:pic>
        <p:nvPicPr>
          <p:cNvPr descr="NETWORK a number of interconnected computers, machines, or operations. |  Online tutoring, Web design class, Business support" id="198" name="Google Shape;198;p18"/>
          <p:cNvPicPr preferRelativeResize="0"/>
          <p:nvPr/>
        </p:nvPicPr>
        <p:blipFill rotWithShape="1">
          <a:blip r:embed="rId3">
            <a:alphaModFix/>
          </a:blip>
          <a:srcRect b="0" l="0" r="0" t="0"/>
          <a:stretch/>
        </p:blipFill>
        <p:spPr>
          <a:xfrm>
            <a:off x="7127875" y="1489051"/>
            <a:ext cx="4187825" cy="3136947"/>
          </a:xfrm>
          <a:prstGeom prst="rect">
            <a:avLst/>
          </a:prstGeom>
          <a:noFill/>
          <a:ln>
            <a:noFill/>
          </a:ln>
        </p:spPr>
      </p:pic>
      <p:sp>
        <p:nvSpPr>
          <p:cNvPr id="199" name="Google Shape;199;p18"/>
          <p:cNvSpPr/>
          <p:nvPr/>
        </p:nvSpPr>
        <p:spPr>
          <a:xfrm>
            <a:off x="8203532" y="4625998"/>
            <a:ext cx="267252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https://images.app.goo.gl/5kfRin86mHK2kxCd9</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9"/>
          <p:cNvSpPr/>
          <p:nvPr/>
        </p:nvSpPr>
        <p:spPr>
          <a:xfrm>
            <a:off x="812800" y="1219200"/>
            <a:ext cx="5537200" cy="46990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Internet</a:t>
            </a:r>
            <a:r>
              <a:rPr lang="en-US" sz="2000">
                <a:solidFill>
                  <a:schemeClr val="dk1"/>
                </a:solidFill>
                <a:latin typeface="Times New Roman"/>
                <a:ea typeface="Times New Roman"/>
                <a:cs typeface="Times New Roman"/>
                <a:sym typeface="Times New Roman"/>
              </a:rPr>
              <a:t> — dunyo o'qitish tizimini mukammallashtirishda yangi imkoniyatlar ochdi. Bu ta’lim muassasalarining texnik jihozlanishida, ularning dunyoviy axborot resurslaridan foydalana olish imkoniyatlarida o'quvchilarning faol bilim olishga asoslangan o'qitishning yangi shakl va usullaridan foydalanishda, hamkorlikda o'qitishda o'z aksini topmoqda</a:t>
            </a:r>
            <a:endParaRPr sz="2000">
              <a:solidFill>
                <a:schemeClr val="dk1"/>
              </a:solidFill>
              <a:latin typeface="Times New Roman"/>
              <a:ea typeface="Times New Roman"/>
              <a:cs typeface="Times New Roman"/>
              <a:sym typeface="Times New Roman"/>
            </a:endParaRPr>
          </a:p>
        </p:txBody>
      </p:sp>
      <p:pic>
        <p:nvPicPr>
          <p:cNvPr descr="Internet global system of interconnected computer networks | Internet  global system" id="205" name="Google Shape;205;p19"/>
          <p:cNvPicPr preferRelativeResize="0"/>
          <p:nvPr/>
        </p:nvPicPr>
        <p:blipFill rotWithShape="1">
          <a:blip r:embed="rId3">
            <a:alphaModFix/>
          </a:blip>
          <a:srcRect b="0" l="0" r="0" t="0"/>
          <a:stretch/>
        </p:blipFill>
        <p:spPr>
          <a:xfrm>
            <a:off x="6550114" y="1463473"/>
            <a:ext cx="5043007" cy="4306262"/>
          </a:xfrm>
          <a:prstGeom prst="rect">
            <a:avLst/>
          </a:prstGeom>
          <a:noFill/>
          <a:ln>
            <a:noFill/>
          </a:ln>
        </p:spPr>
      </p:pic>
      <p:sp>
        <p:nvSpPr>
          <p:cNvPr id="206" name="Google Shape;206;p19"/>
          <p:cNvSpPr/>
          <p:nvPr/>
        </p:nvSpPr>
        <p:spPr>
          <a:xfrm>
            <a:off x="8100099" y="5795089"/>
            <a:ext cx="261321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https://images.app.goo.gl/xVfoagocSKpjr1Q97</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0"/>
          <p:cNvSpPr/>
          <p:nvPr/>
        </p:nvSpPr>
        <p:spPr>
          <a:xfrm>
            <a:off x="1223493" y="1751528"/>
            <a:ext cx="4481848" cy="3593204"/>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Internetning asosiy uyachasi</a:t>
            </a:r>
            <a:r>
              <a:rPr lang="en-US" sz="2400">
                <a:solidFill>
                  <a:schemeClr val="dk1"/>
                </a:solidFill>
                <a:latin typeface="Times New Roman"/>
                <a:ea typeface="Times New Roman"/>
                <a:cs typeface="Times New Roman"/>
                <a:sym typeface="Times New Roman"/>
              </a:rPr>
              <a:t> — lokal hisoblash tarmoqlaridir. Lekin Internetga mustaqil ulangan lokal kompyuterlar ham mavjud.</a:t>
            </a:r>
            <a:endParaRPr sz="2400">
              <a:solidFill>
                <a:schemeClr val="dk1"/>
              </a:solidFill>
              <a:latin typeface="Times New Roman"/>
              <a:ea typeface="Times New Roman"/>
              <a:cs typeface="Times New Roman"/>
              <a:sym typeface="Times New Roman"/>
            </a:endParaRPr>
          </a:p>
        </p:txBody>
      </p:sp>
      <p:pic>
        <p:nvPicPr>
          <p:cNvPr descr="Internet haqida qiziqarli ma'lumotlar - Zamin.uz" id="212" name="Google Shape;212;p20"/>
          <p:cNvPicPr preferRelativeResize="0"/>
          <p:nvPr/>
        </p:nvPicPr>
        <p:blipFill rotWithShape="1">
          <a:blip r:embed="rId3">
            <a:alphaModFix/>
          </a:blip>
          <a:srcRect b="0" l="0" r="0" t="0"/>
          <a:stretch/>
        </p:blipFill>
        <p:spPr>
          <a:xfrm>
            <a:off x="6152963" y="1751528"/>
            <a:ext cx="4940860" cy="2964516"/>
          </a:xfrm>
          <a:prstGeom prst="rect">
            <a:avLst/>
          </a:prstGeom>
          <a:noFill/>
          <a:ln>
            <a:noFill/>
          </a:ln>
        </p:spPr>
      </p:pic>
      <p:sp>
        <p:nvSpPr>
          <p:cNvPr id="213" name="Google Shape;213;p20"/>
          <p:cNvSpPr/>
          <p:nvPr/>
        </p:nvSpPr>
        <p:spPr>
          <a:xfrm>
            <a:off x="7443881" y="4716044"/>
            <a:ext cx="27286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https://images.app.goo.gl/hRFEbN13USJg2Wsd8</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1"/>
          <p:cNvSpPr/>
          <p:nvPr/>
        </p:nvSpPr>
        <p:spPr>
          <a:xfrm>
            <a:off x="698500" y="1028700"/>
            <a:ext cx="5334000" cy="42164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2000">
                <a:solidFill>
                  <a:schemeClr val="dk1"/>
                </a:solidFill>
                <a:latin typeface="Times New Roman"/>
                <a:ea typeface="Times New Roman"/>
                <a:cs typeface="Times New Roman"/>
                <a:sym typeface="Times New Roman"/>
              </a:rPr>
              <a:t>Elektron pochta</a:t>
            </a:r>
            <a:r>
              <a:rPr lang="en-US" sz="2000">
                <a:solidFill>
                  <a:schemeClr val="dk1"/>
                </a:solidFill>
                <a:latin typeface="Times New Roman"/>
                <a:ea typeface="Times New Roman"/>
                <a:cs typeface="Times New Roman"/>
                <a:sym typeface="Times New Roman"/>
              </a:rPr>
              <a:t> – kompyuter tarmoqlari bo‘ylab elektron xatlar bilan almashish (qabul qilish va yuborish) imkonini beruvchi texnologiyadir. Elektron pochta tuzilishi va ishlash prinsipi jihati tomonidan oddiy (qog‘ozli) pochta tizimiga o‘xshab ketadi</a:t>
            </a:r>
            <a:endParaRPr sz="2000">
              <a:solidFill>
                <a:schemeClr val="dk1"/>
              </a:solidFill>
              <a:latin typeface="Times New Roman"/>
              <a:ea typeface="Times New Roman"/>
              <a:cs typeface="Times New Roman"/>
              <a:sym typeface="Times New Roman"/>
            </a:endParaRPr>
          </a:p>
        </p:txBody>
      </p:sp>
      <p:pic>
        <p:nvPicPr>
          <p:cNvPr descr="Elektron pochta haqida | Dasturchi.Uz" id="219" name="Google Shape;219;p21"/>
          <p:cNvPicPr preferRelativeResize="0"/>
          <p:nvPr/>
        </p:nvPicPr>
        <p:blipFill rotWithShape="1">
          <a:blip r:embed="rId3">
            <a:alphaModFix/>
          </a:blip>
          <a:srcRect b="1999" l="12444" r="19110" t="220"/>
          <a:stretch/>
        </p:blipFill>
        <p:spPr>
          <a:xfrm>
            <a:off x="6210300" y="1143000"/>
            <a:ext cx="5582920" cy="3987800"/>
          </a:xfrm>
          <a:prstGeom prst="rect">
            <a:avLst/>
          </a:prstGeom>
          <a:noFill/>
          <a:ln>
            <a:noFill/>
          </a:ln>
        </p:spPr>
      </p:pic>
      <p:sp>
        <p:nvSpPr>
          <p:cNvPr id="220" name="Google Shape;220;p21"/>
          <p:cNvSpPr/>
          <p:nvPr/>
        </p:nvSpPr>
        <p:spPr>
          <a:xfrm>
            <a:off x="7821294" y="5007689"/>
            <a:ext cx="272542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https://images.app.goo.gl/BPZiNh8oWK9sp2TRA</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2"/>
          <p:cNvSpPr/>
          <p:nvPr/>
        </p:nvSpPr>
        <p:spPr>
          <a:xfrm>
            <a:off x="838200" y="990600"/>
            <a:ext cx="5321300" cy="43942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Elektron pochtaning afzalliklari:</a:t>
            </a:r>
            <a:br>
              <a:rPr lang="en-US" sz="2000">
                <a:solidFill>
                  <a:schemeClr val="dk1"/>
                </a:solidFill>
                <a:latin typeface="Times New Roman"/>
                <a:ea typeface="Times New Roman"/>
                <a:cs typeface="Times New Roman"/>
                <a:sym typeface="Times New Roman"/>
              </a:rPr>
            </a:br>
            <a:r>
              <a:rPr lang="en-US" sz="2000">
                <a:solidFill>
                  <a:schemeClr val="dk1"/>
                </a:solidFill>
                <a:latin typeface="Times New Roman"/>
                <a:ea typeface="Times New Roman"/>
                <a:cs typeface="Times New Roman"/>
                <a:sym typeface="Times New Roman"/>
              </a:rPr>
              <a:t>Manzillar nomining eslab qolishga qulayligi (misol uchun: </a:t>
            </a:r>
            <a:r>
              <a:rPr lang="en-US" sz="20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bekzodbekkomilov94gmail.com</a:t>
            </a:r>
            <a:r>
              <a:rPr lang="en-US" sz="2000">
                <a:solidFill>
                  <a:schemeClr val="dk1"/>
                </a:solidFill>
                <a:latin typeface="Times New Roman"/>
                <a:ea typeface="Times New Roman"/>
                <a:cs typeface="Times New Roman"/>
                <a:sym typeface="Times New Roman"/>
              </a:rPr>
              <a:t>); matndan tashqari istalgan formatdagi fayllarni jo‘natish imkoniyati; xabarlarning yetarli darajada tez va ishonchli yetkazib berilishi; foydalanishning osonligi va hokazo.</a:t>
            </a:r>
            <a:endParaRPr/>
          </a:p>
          <a:p>
            <a:pPr indent="0" lvl="0" marL="0" marR="0" rtl="0" algn="l">
              <a:spcBef>
                <a:spcPts val="0"/>
              </a:spcBef>
              <a:spcAft>
                <a:spcPts val="0"/>
              </a:spcAft>
              <a:buNone/>
            </a:pPr>
            <a:br>
              <a:rPr lang="en-US" sz="1800" u="sng">
                <a:solidFill>
                  <a:schemeClr val="dk1"/>
                </a:solidFill>
                <a:latin typeface="Calibri"/>
                <a:ea typeface="Calibri"/>
                <a:cs typeface="Calibri"/>
                <a:sym typeface="Calibri"/>
                <a:hlinkClick r:id="rId4">
                  <a:extLst>
                    <a:ext uri="{A12FA001-AC4F-418D-AE19-62706E023703}">
                      <ahyp:hlinkClr val="tx"/>
                    </a:ext>
                  </a:extLst>
                </a:hlinkClick>
              </a:rPr>
            </a:br>
            <a:endParaRPr sz="1800">
              <a:solidFill>
                <a:schemeClr val="dk1"/>
              </a:solidFill>
              <a:latin typeface="Calibri"/>
              <a:ea typeface="Calibri"/>
              <a:cs typeface="Calibri"/>
              <a:sym typeface="Calibri"/>
            </a:endParaRPr>
          </a:p>
        </p:txBody>
      </p:sp>
      <p:pic>
        <p:nvPicPr>
          <p:cNvPr descr="2-4" id="226" name="Google Shape;226;p22"/>
          <p:cNvPicPr preferRelativeResize="0"/>
          <p:nvPr/>
        </p:nvPicPr>
        <p:blipFill rotWithShape="1">
          <a:blip r:embed="rId5">
            <a:alphaModFix/>
          </a:blip>
          <a:srcRect b="0" l="0" r="0" t="0"/>
          <a:stretch/>
        </p:blipFill>
        <p:spPr>
          <a:xfrm>
            <a:off x="6861175" y="1130300"/>
            <a:ext cx="4461249" cy="3913379"/>
          </a:xfrm>
          <a:prstGeom prst="rect">
            <a:avLst/>
          </a:prstGeom>
          <a:noFill/>
          <a:ln>
            <a:noFill/>
          </a:ln>
        </p:spPr>
      </p:pic>
      <p:sp>
        <p:nvSpPr>
          <p:cNvPr id="227" name="Google Shape;227;p22"/>
          <p:cNvSpPr/>
          <p:nvPr/>
        </p:nvSpPr>
        <p:spPr>
          <a:xfrm>
            <a:off x="8370170" y="5043679"/>
            <a:ext cx="2691763"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https://images.app.goo.gl/Twv2ZSVHpYkRxjQ39</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3"/>
          <p:cNvSpPr/>
          <p:nvPr/>
        </p:nvSpPr>
        <p:spPr>
          <a:xfrm>
            <a:off x="800100" y="1193800"/>
            <a:ext cx="4826000" cy="42672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Elektron pochtaning kamchiliklari:</a:t>
            </a:r>
            <a:br>
              <a:rPr lang="en-US" sz="2000">
                <a:solidFill>
                  <a:schemeClr val="dk1"/>
                </a:solidFill>
                <a:latin typeface="Times New Roman"/>
                <a:ea typeface="Times New Roman"/>
                <a:cs typeface="Times New Roman"/>
                <a:sym typeface="Times New Roman"/>
              </a:rPr>
            </a:br>
            <a:r>
              <a:rPr lang="en-US" sz="2000">
                <a:solidFill>
                  <a:schemeClr val="dk1"/>
                </a:solidFill>
                <a:latin typeface="Times New Roman"/>
                <a:ea typeface="Times New Roman"/>
                <a:cs typeface="Times New Roman"/>
                <a:sym typeface="Times New Roman"/>
              </a:rPr>
              <a:t>Spam (reklama va viruslarning ommaviy ravishda tarqatilishi); xabar ba’zan bir necha kungacha kechikib yetkazib berilishi ehtimoli; xabar hajmining chegaralanganligi, pochta qutisiga begona odam kirib olsa, undan g‘arazli maqsadlarda foydalish imkoniyati va hokazolar.</a:t>
            </a:r>
            <a:endParaRPr sz="2000">
              <a:solidFill>
                <a:schemeClr val="dk1"/>
              </a:solidFill>
              <a:latin typeface="Times New Roman"/>
              <a:ea typeface="Times New Roman"/>
              <a:cs typeface="Times New Roman"/>
              <a:sym typeface="Times New Roman"/>
            </a:endParaRPr>
          </a:p>
        </p:txBody>
      </p:sp>
      <p:pic>
        <p:nvPicPr>
          <p:cNvPr descr="3-4" id="233" name="Google Shape;233;p23"/>
          <p:cNvPicPr preferRelativeResize="0"/>
          <p:nvPr/>
        </p:nvPicPr>
        <p:blipFill rotWithShape="1">
          <a:blip r:embed="rId3">
            <a:alphaModFix/>
          </a:blip>
          <a:srcRect b="0" l="0" r="0" t="0"/>
          <a:stretch/>
        </p:blipFill>
        <p:spPr>
          <a:xfrm>
            <a:off x="6454775" y="1193800"/>
            <a:ext cx="4925082" cy="4127500"/>
          </a:xfrm>
          <a:prstGeom prst="rect">
            <a:avLst/>
          </a:prstGeom>
          <a:noFill/>
          <a:ln>
            <a:noFill/>
          </a:ln>
        </p:spPr>
      </p:pic>
      <p:sp>
        <p:nvSpPr>
          <p:cNvPr id="234" name="Google Shape;234;p23"/>
          <p:cNvSpPr/>
          <p:nvPr/>
        </p:nvSpPr>
        <p:spPr>
          <a:xfrm>
            <a:off x="7589068" y="5349688"/>
            <a:ext cx="265649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https://images.app.goo.gl/pPnsLb6KP1btbNut6</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7b35503a14_0_0"/>
          <p:cNvSpPr/>
          <p:nvPr/>
        </p:nvSpPr>
        <p:spPr>
          <a:xfrm>
            <a:off x="347730" y="218942"/>
            <a:ext cx="11385000" cy="554940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Foydalanilgan adabiyotlar.</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1. “Umumiy amaliyot shifokorlari tayyorlashda zamonaviy yondosh” Ahmedov R. М., Sharipova N. J. — Toshkent, 2018.</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2. “Biofizika” Bazarbayev M.I., Mullajonov I. va boshq.  Darslik. Toshkent. 2018 y.</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3. “Tibbiy va biologik fizika” Remizov A.N., Darslik. Toshkent, 2015 y</a:t>
            </a:r>
            <a:endParaRPr sz="3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4. “Amaliy tibbiyotdagi yangi texnologiyalar” G.J.Jarilkasinova, D.R.Adizova. Toshkent. 2012-yil</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4"/>
          <p:cNvSpPr txBox="1"/>
          <p:nvPr>
            <p:ph type="title"/>
          </p:nvPr>
        </p:nvSpPr>
        <p:spPr>
          <a:xfrm>
            <a:off x="838200" y="365125"/>
            <a:ext cx="10223500" cy="5464175"/>
          </a:xfrm>
          <a:prstGeom prst="rect">
            <a:avLst/>
          </a:prstGeom>
          <a:noFill/>
          <a:ln>
            <a:noFill/>
          </a:ln>
        </p:spPr>
        <p:txBody>
          <a:bodyPr anchorCtr="0" anchor="ctr" bIns="45700" lIns="91425" spcFirstLastPara="1" rIns="91425" wrap="square" tIns="45700">
            <a:noAutofit/>
          </a:bodyPr>
          <a:lstStyle/>
          <a:p>
            <a:pPr indent="0" lvl="0" marL="0" rtl="0" algn="ctr">
              <a:lnSpc>
                <a:spcPct val="200000"/>
              </a:lnSpc>
              <a:spcBef>
                <a:spcPts val="0"/>
              </a:spcBef>
              <a:spcAft>
                <a:spcPts val="0"/>
              </a:spcAft>
              <a:buClr>
                <a:schemeClr val="dk1"/>
              </a:buClr>
              <a:buSzPts val="6600"/>
              <a:buFont typeface="Times New Roman"/>
              <a:buNone/>
            </a:pPr>
            <a:r>
              <a:rPr lang="en-US" sz="6600">
                <a:latin typeface="Times New Roman"/>
                <a:ea typeface="Times New Roman"/>
                <a:cs typeface="Times New Roman"/>
                <a:sym typeface="Times New Roman"/>
              </a:rPr>
              <a:t>E’TIBORINGIZ UCHUN </a:t>
            </a:r>
            <a:br>
              <a:rPr lang="en-US" sz="6600">
                <a:latin typeface="Times New Roman"/>
                <a:ea typeface="Times New Roman"/>
                <a:cs typeface="Times New Roman"/>
                <a:sym typeface="Times New Roman"/>
              </a:rPr>
            </a:br>
            <a:r>
              <a:rPr lang="en-US" sz="6600">
                <a:latin typeface="Times New Roman"/>
                <a:ea typeface="Times New Roman"/>
                <a:cs typeface="Times New Roman"/>
                <a:sym typeface="Times New Roman"/>
              </a:rPr>
              <a:t>RAHMAT!!!</a:t>
            </a:r>
            <a:endParaRPr sz="66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2021-04-05T08:23:19Z</dcterms:created>
  <dc:creator>it-edu</dc:creator>
</cp:coreProperties>
</file>