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344" r:id="rId2"/>
    <p:sldId id="333" r:id="rId3"/>
    <p:sldId id="291" r:id="rId4"/>
    <p:sldId id="326" r:id="rId5"/>
    <p:sldId id="257" r:id="rId6"/>
    <p:sldId id="289" r:id="rId7"/>
    <p:sldId id="258" r:id="rId8"/>
    <p:sldId id="259" r:id="rId9"/>
    <p:sldId id="345" r:id="rId10"/>
    <p:sldId id="327" r:id="rId11"/>
    <p:sldId id="290" r:id="rId12"/>
    <p:sldId id="328" r:id="rId13"/>
    <p:sldId id="329" r:id="rId14"/>
    <p:sldId id="330" r:id="rId15"/>
    <p:sldId id="331" r:id="rId16"/>
    <p:sldId id="332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41" r:id="rId25"/>
    <p:sldId id="342" r:id="rId26"/>
    <p:sldId id="343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33CC"/>
    <a:srgbClr val="3366FF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8" autoAdjust="0"/>
    <p:restoredTop sz="86364" autoAdjust="0"/>
  </p:normalViewPr>
  <p:slideViewPr>
    <p:cSldViewPr>
      <p:cViewPr varScale="1">
        <p:scale>
          <a:sx n="74" d="100"/>
          <a:sy n="74" d="100"/>
        </p:scale>
        <p:origin x="166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A9183-A52F-4F70-978A-6F3B032E04F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150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F4D45E-2F36-4404-AFF4-A94C4697C94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602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900C8-0504-41E6-9244-8B8362C3765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133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78860-B0B9-4EC9-B068-F2B3865E4D1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02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A5660-2B9F-496E-BAF5-3DB76F6AE56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316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551BA-8A09-4555-971D-BFFE485D03F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823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9B003D-F7A9-4013-95D6-70F94F8D8E9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831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45536-17BB-4E83-B71F-97A5A4CF0FA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056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4A06E-C238-4C42-8453-4FB525E728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106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27D197-62E2-47B1-A9F0-8295420F2E7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565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F1B63-BFD0-43B2-A8AE-2D1867C8100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973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C9E1A0-C2B7-4A17-9DB9-770FC00AB4E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61454" y="4797152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1772816"/>
            <a:ext cx="7772400" cy="1224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/>
          </a:p>
          <a:p>
            <a:endParaRPr lang="en-US" sz="18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r>
              <a:rPr lang="uz-Cyrl-UZ" sz="2400" b="1" dirty="0" smtClean="0"/>
              <a:t> </a:t>
            </a:r>
            <a:r>
              <a:rPr lang="en-US" sz="2400" b="1" dirty="0"/>
              <a:t> </a:t>
            </a:r>
            <a:r>
              <a:rPr lang="en-US" sz="2400" b="1" dirty="0" err="1"/>
              <a:t>Kirish</a:t>
            </a:r>
            <a:r>
              <a:rPr lang="en-US" sz="2400" b="1" dirty="0"/>
              <a:t>. Yuk </a:t>
            </a:r>
            <a:r>
              <a:rPr lang="en-US" sz="2400" b="1" dirty="0" err="1"/>
              <a:t>koʻtarish</a:t>
            </a:r>
            <a:r>
              <a:rPr lang="en-US" sz="2400" b="1" dirty="0"/>
              <a:t> </a:t>
            </a:r>
            <a:r>
              <a:rPr lang="en-US" sz="2400" b="1" dirty="0" err="1"/>
              <a:t>transportlari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transport </a:t>
            </a:r>
            <a:r>
              <a:rPr lang="en-US" sz="2400" b="1" dirty="0" err="1"/>
              <a:t>mashinalari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mexanizmlarining</a:t>
            </a:r>
            <a:r>
              <a:rPr lang="en-US" sz="2400" b="1" dirty="0"/>
              <a:t> </a:t>
            </a:r>
            <a:r>
              <a:rPr lang="en-US" sz="2400" b="1" dirty="0" err="1"/>
              <a:t>rivojlanish</a:t>
            </a:r>
            <a:r>
              <a:rPr lang="en-US" sz="2400" b="1" dirty="0"/>
              <a:t> </a:t>
            </a:r>
            <a:r>
              <a:rPr lang="en-US" sz="2400" b="1" dirty="0" err="1"/>
              <a:t>tarixi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xalq</a:t>
            </a:r>
            <a:r>
              <a:rPr lang="en-US" sz="2400" b="1" dirty="0"/>
              <a:t> </a:t>
            </a:r>
            <a:r>
              <a:rPr lang="en-US" sz="2400" b="1" dirty="0" err="1"/>
              <a:t>xoʻjaligidagi</a:t>
            </a:r>
            <a:r>
              <a:rPr lang="en-US" sz="2400" b="1" dirty="0"/>
              <a:t> </a:t>
            </a:r>
            <a:r>
              <a:rPr lang="en-US" sz="2400" b="1" dirty="0" err="1"/>
              <a:t>axamiyati</a:t>
            </a:r>
            <a:r>
              <a:rPr lang="en-US" sz="2400" b="1" dirty="0"/>
              <a:t>.</a:t>
            </a:r>
          </a:p>
          <a:p>
            <a:pPr algn="ctr"/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48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/>
          <a:lstStyle/>
          <a:p>
            <a:pPr algn="l"/>
            <a:r>
              <a:rPr lang="en-US" sz="2400" b="1" dirty="0" smtClean="0"/>
              <a:t>  </a:t>
            </a:r>
            <a:r>
              <a:rPr lang="en-US" sz="2800" b="1" dirty="0" smtClean="0"/>
              <a:t>1</a:t>
            </a:r>
            <a:r>
              <a:rPr lang="en-US" sz="2800" b="1" dirty="0"/>
              <a:t>. 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Kirish</a:t>
            </a:r>
            <a:r>
              <a:rPr lang="en-US" sz="2800" b="1" dirty="0"/>
              <a:t>. Yuk </a:t>
            </a:r>
            <a:r>
              <a:rPr lang="en-US" sz="2800" b="1" dirty="0" err="1"/>
              <a:t>koʻtarish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 smtClean="0"/>
              <a:t>tashish</a:t>
            </a:r>
            <a:r>
              <a:rPr lang="en-US" sz="2800" b="1" dirty="0"/>
              <a:t> </a:t>
            </a:r>
            <a:r>
              <a:rPr lang="en-US" sz="2800" b="1" dirty="0" err="1" smtClean="0"/>
              <a:t>mashi</a:t>
            </a:r>
            <a:r>
              <a:rPr lang="en-US" sz="2800" b="1" dirty="0" smtClean="0"/>
              <a:t>- </a:t>
            </a:r>
            <a:r>
              <a:rPr lang="en-US" sz="2800" b="1" dirty="0" err="1" smtClean="0"/>
              <a:t>nalarining</a:t>
            </a:r>
            <a:r>
              <a:rPr lang="en-US" sz="2800" b="1" dirty="0" smtClean="0"/>
              <a:t>   </a:t>
            </a:r>
            <a:r>
              <a:rPr lang="en-US" sz="2800" b="1" dirty="0" err="1" smtClean="0"/>
              <a:t>rivojlanish</a:t>
            </a:r>
            <a:r>
              <a:rPr lang="en-US" sz="2800" b="1" dirty="0" smtClean="0"/>
              <a:t> </a:t>
            </a:r>
            <a:r>
              <a:rPr lang="en-US" sz="2800" b="1" dirty="0" err="1"/>
              <a:t>tarixi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xalq</a:t>
            </a:r>
            <a:r>
              <a:rPr lang="en-US" sz="2800" b="1" dirty="0"/>
              <a:t> </a:t>
            </a:r>
            <a:r>
              <a:rPr lang="en-US" sz="2800" b="1" dirty="0" err="1"/>
              <a:t>xoʻjaligidagi</a:t>
            </a:r>
            <a:r>
              <a:rPr lang="en-US" sz="2800" b="1" dirty="0"/>
              <a:t> </a:t>
            </a:r>
            <a:r>
              <a:rPr lang="en-US" sz="2800" b="1" dirty="0" err="1" smtClean="0"/>
              <a:t>axamiyati</a:t>
            </a:r>
            <a:r>
              <a:rPr lang="en-US" sz="2800" b="1" dirty="0" smtClean="0"/>
              <a:t>.</a:t>
            </a:r>
            <a:br>
              <a:rPr lang="en-US" sz="2800" b="1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  </a:t>
            </a:r>
            <a:r>
              <a:rPr lang="en-US" sz="2800" b="1" dirty="0" smtClean="0"/>
              <a:t>2.  YKT </a:t>
            </a:r>
            <a:r>
              <a:rPr lang="en-US" sz="2800" b="1" dirty="0" err="1"/>
              <a:t>mashinalari</a:t>
            </a:r>
            <a:r>
              <a:rPr lang="en-US" sz="2800" b="1" dirty="0"/>
              <a:t> </a:t>
            </a:r>
            <a:r>
              <a:rPr lang="en-US" sz="2800" b="1" dirty="0" err="1"/>
              <a:t>tasnifi</a:t>
            </a:r>
            <a:r>
              <a:rPr lang="en-US" sz="2800" b="1" dirty="0" smtClean="0"/>
              <a:t>.</a:t>
            </a:r>
            <a:br>
              <a:rPr lang="en-US" sz="2800" b="1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en-US" sz="2800" dirty="0" smtClean="0"/>
              <a:t>  </a:t>
            </a:r>
            <a:r>
              <a:rPr lang="en-US" sz="2800" b="1" dirty="0" smtClean="0"/>
              <a:t>3.  YKT </a:t>
            </a:r>
            <a:r>
              <a:rPr lang="en-US" sz="2800" b="1" dirty="0" err="1" smtClean="0"/>
              <a:t>mashinalari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turlari</a:t>
            </a:r>
            <a:r>
              <a:rPr lang="en-US" sz="2800" b="1" dirty="0" smtClean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vazifalari</a:t>
            </a:r>
            <a:r>
              <a:rPr lang="en-US" sz="2800" b="1" dirty="0"/>
              <a:t>.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6633"/>
            <a:ext cx="8713788" cy="6481018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endParaRPr lang="ru-RU" sz="2400" b="1" dirty="0">
              <a:latin typeface="Times New Roman" panose="02020603050405020304" pitchFamily="18" charset="0"/>
            </a:endParaRPr>
          </a:p>
          <a:p>
            <a:pPr marL="0" lvl="0" indent="0" algn="ctr" hangingPunct="0">
              <a:buNone/>
            </a:pPr>
            <a:r>
              <a:rPr lang="en-US" sz="2000" b="1" u="sng" dirty="0" smtClean="0"/>
              <a:t>  1. </a:t>
            </a:r>
            <a:r>
              <a:rPr lang="en-US" sz="2000" b="1" u="sng" dirty="0" err="1" smtClean="0"/>
              <a:t>Koʻtarish</a:t>
            </a:r>
            <a:r>
              <a:rPr lang="en-US" sz="2000" b="1" u="sng" dirty="0" smtClean="0"/>
              <a:t> </a:t>
            </a:r>
            <a:r>
              <a:rPr lang="en-US" sz="2000" b="1" u="sng" dirty="0" err="1"/>
              <a:t>va</a:t>
            </a:r>
            <a:r>
              <a:rPr lang="en-US" sz="2000" b="1" u="sng" dirty="0"/>
              <a:t> </a:t>
            </a:r>
            <a:r>
              <a:rPr lang="en-US" sz="2000" b="1" u="sng" dirty="0" err="1"/>
              <a:t>tashish</a:t>
            </a:r>
            <a:r>
              <a:rPr lang="en-US" sz="2000" b="1" u="sng" dirty="0"/>
              <a:t> </a:t>
            </a:r>
            <a:r>
              <a:rPr lang="en-US" sz="2000" b="1" u="sng" dirty="0" err="1"/>
              <a:t>mashinalarining</a:t>
            </a:r>
            <a:r>
              <a:rPr lang="en-US" sz="2000" b="1" u="sng" dirty="0"/>
              <a:t> </a:t>
            </a:r>
            <a:r>
              <a:rPr lang="en-US" sz="2000" b="1" u="sng" dirty="0" err="1"/>
              <a:t>rivojlanish</a:t>
            </a:r>
            <a:r>
              <a:rPr lang="en-US" sz="2000" b="1" u="sng" dirty="0"/>
              <a:t> </a:t>
            </a:r>
            <a:r>
              <a:rPr lang="en-US" sz="2000" b="1" u="sng" dirty="0" err="1"/>
              <a:t>tarixi</a:t>
            </a:r>
            <a:r>
              <a:rPr lang="en-US" sz="2000" b="1" u="sng" dirty="0"/>
              <a:t> </a:t>
            </a:r>
            <a:r>
              <a:rPr lang="en-US" sz="2000" b="1" u="sng" dirty="0" smtClean="0"/>
              <a:t> </a:t>
            </a:r>
          </a:p>
          <a:p>
            <a:pPr marL="0" lvl="0" indent="0" algn="ctr" hangingPunc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1700" dirty="0"/>
              <a:t>	</a:t>
            </a:r>
            <a:r>
              <a:rPr lang="en-US" sz="1700" b="1" dirty="0" smtClean="0"/>
              <a:t>YKT </a:t>
            </a:r>
            <a:r>
              <a:rPr lang="en-US" sz="1700" b="1" dirty="0" err="1"/>
              <a:t>mashinalarining</a:t>
            </a:r>
            <a:r>
              <a:rPr lang="en-US" sz="1700" b="1" dirty="0"/>
              <a:t> </a:t>
            </a:r>
            <a:r>
              <a:rPr lang="en-US" sz="1700" b="1" dirty="0" err="1"/>
              <a:t>paydo</a:t>
            </a:r>
            <a:r>
              <a:rPr lang="en-US" sz="1700" b="1" dirty="0"/>
              <a:t> </a:t>
            </a:r>
            <a:r>
              <a:rPr lang="en-US" sz="1700" b="1" dirty="0" err="1"/>
              <a:t>boʻlishi</a:t>
            </a:r>
            <a:r>
              <a:rPr lang="en-US" sz="1700" b="1" dirty="0"/>
              <a:t> </a:t>
            </a:r>
            <a:r>
              <a:rPr lang="en-US" sz="1700" b="1" dirty="0" err="1"/>
              <a:t>uzoq</a:t>
            </a:r>
            <a:r>
              <a:rPr lang="en-US" sz="1700" b="1" dirty="0"/>
              <a:t> </a:t>
            </a:r>
            <a:r>
              <a:rPr lang="en-US" sz="1700" b="1" dirty="0" err="1"/>
              <a:t>tarixga</a:t>
            </a:r>
            <a:r>
              <a:rPr lang="en-US" sz="1700" b="1" dirty="0"/>
              <a:t> </a:t>
            </a:r>
            <a:r>
              <a:rPr lang="en-US" sz="1700" b="1" dirty="0" err="1"/>
              <a:t>ega</a:t>
            </a:r>
            <a:r>
              <a:rPr lang="en-US" sz="1700" b="1" dirty="0"/>
              <a:t>. </a:t>
            </a:r>
            <a:r>
              <a:rPr lang="en-US" sz="1700" b="1" dirty="0" err="1"/>
              <a:t>Odamlar</a:t>
            </a:r>
            <a:r>
              <a:rPr lang="en-US" sz="1700" b="1" dirty="0"/>
              <a:t> </a:t>
            </a:r>
            <a:r>
              <a:rPr lang="en-US" sz="1700" b="1" dirty="0" err="1"/>
              <a:t>oʻz</a:t>
            </a:r>
            <a:r>
              <a:rPr lang="en-US" sz="1700" b="1" dirty="0"/>
              <a:t> </a:t>
            </a:r>
            <a:r>
              <a:rPr lang="en-US" sz="1700" b="1" dirty="0" err="1"/>
              <a:t>xayoti</a:t>
            </a:r>
            <a:r>
              <a:rPr lang="en-US" sz="1700" b="1" dirty="0"/>
              <a:t> </a:t>
            </a:r>
            <a:r>
              <a:rPr lang="en-US" sz="1700" b="1" dirty="0" err="1"/>
              <a:t>davomida</a:t>
            </a:r>
            <a:r>
              <a:rPr lang="en-US" sz="1700" b="1" dirty="0"/>
              <a:t> </a:t>
            </a:r>
            <a:r>
              <a:rPr lang="en-US" sz="1700" b="1" dirty="0" err="1"/>
              <a:t>turmushda</a:t>
            </a:r>
            <a:r>
              <a:rPr lang="en-US" sz="1700" b="1" dirty="0"/>
              <a:t> </a:t>
            </a:r>
            <a:r>
              <a:rPr lang="en-US" sz="1700" b="1" dirty="0" err="1"/>
              <a:t>qoʻl</a:t>
            </a:r>
            <a:r>
              <a:rPr lang="en-US" sz="1700" b="1" dirty="0"/>
              <a:t> </a:t>
            </a:r>
            <a:r>
              <a:rPr lang="en-US" sz="1700" b="1" dirty="0" err="1"/>
              <a:t>bilan</a:t>
            </a:r>
            <a:r>
              <a:rPr lang="en-US" sz="1700" b="1" dirty="0"/>
              <a:t> </a:t>
            </a:r>
            <a:r>
              <a:rPr lang="en-US" sz="1700" b="1" dirty="0" err="1"/>
              <a:t>bajaradigan</a:t>
            </a:r>
            <a:r>
              <a:rPr lang="en-US" sz="1700" b="1" dirty="0"/>
              <a:t> </a:t>
            </a:r>
            <a:r>
              <a:rPr lang="en-US" sz="1700" b="1" dirty="0" err="1"/>
              <a:t>ishlarini</a:t>
            </a:r>
            <a:r>
              <a:rPr lang="en-US" sz="1700" b="1" dirty="0"/>
              <a:t> </a:t>
            </a:r>
            <a:r>
              <a:rPr lang="en-US" sz="1700" b="1" dirty="0" err="1"/>
              <a:t>engillashtirish</a:t>
            </a:r>
            <a:r>
              <a:rPr lang="en-US" sz="1700" b="1" dirty="0"/>
              <a:t>, </a:t>
            </a:r>
            <a:r>
              <a:rPr lang="en-US" sz="1700" b="1" dirty="0" err="1"/>
              <a:t>ish</a:t>
            </a:r>
            <a:r>
              <a:rPr lang="en-US" sz="1700" b="1" dirty="0"/>
              <a:t> </a:t>
            </a:r>
            <a:r>
              <a:rPr lang="en-US" sz="1700" b="1" dirty="0" err="1"/>
              <a:t>unumini</a:t>
            </a:r>
            <a:r>
              <a:rPr lang="en-US" sz="1700" b="1" dirty="0"/>
              <a:t> </a:t>
            </a:r>
            <a:r>
              <a:rPr lang="en-US" sz="1700" b="1" dirty="0" err="1"/>
              <a:t>oshirish</a:t>
            </a:r>
            <a:r>
              <a:rPr lang="en-US" sz="1700" b="1" dirty="0"/>
              <a:t> </a:t>
            </a:r>
            <a:r>
              <a:rPr lang="en-US" sz="1700" b="1" dirty="0" err="1"/>
              <a:t>ustida</a:t>
            </a:r>
            <a:r>
              <a:rPr lang="en-US" sz="1700" b="1" dirty="0"/>
              <a:t> </a:t>
            </a:r>
            <a:r>
              <a:rPr lang="en-US" sz="1700" b="1" dirty="0" err="1"/>
              <a:t>doimo</a:t>
            </a:r>
            <a:r>
              <a:rPr lang="en-US" sz="1700" b="1" dirty="0"/>
              <a:t> </a:t>
            </a:r>
            <a:r>
              <a:rPr lang="en-US" sz="1700" b="1" dirty="0" err="1"/>
              <a:t>izlanishgan</a:t>
            </a:r>
            <a:r>
              <a:rPr lang="en-US" sz="1700" b="1" dirty="0"/>
              <a:t>. </a:t>
            </a:r>
            <a:r>
              <a:rPr lang="en-US" sz="1700" b="1" dirty="0" err="1"/>
              <a:t>Chunki</a:t>
            </a:r>
            <a:r>
              <a:rPr lang="en-US" sz="1700" b="1" dirty="0"/>
              <a:t> </a:t>
            </a:r>
            <a:r>
              <a:rPr lang="en-US" sz="1700" b="1" dirty="0" err="1"/>
              <a:t>ayrim</a:t>
            </a:r>
            <a:r>
              <a:rPr lang="en-US" sz="1700" b="1" dirty="0"/>
              <a:t> </a:t>
            </a:r>
            <a:r>
              <a:rPr lang="en-US" sz="1700" b="1" dirty="0" err="1"/>
              <a:t>ishlarni</a:t>
            </a:r>
            <a:r>
              <a:rPr lang="en-US" sz="1700" b="1" dirty="0"/>
              <a:t> </a:t>
            </a:r>
            <a:r>
              <a:rPr lang="en-US" sz="1700" b="1" dirty="0" err="1"/>
              <a:t>bajarish</a:t>
            </a:r>
            <a:r>
              <a:rPr lang="en-US" sz="1700" b="1" dirty="0"/>
              <a:t> </a:t>
            </a:r>
            <a:r>
              <a:rPr lang="en-US" sz="1700" b="1" dirty="0" err="1"/>
              <a:t>qiyin</a:t>
            </a:r>
            <a:r>
              <a:rPr lang="en-US" sz="1700" b="1" dirty="0"/>
              <a:t> </a:t>
            </a:r>
            <a:r>
              <a:rPr lang="en-US" sz="1700" b="1" dirty="0" err="1"/>
              <a:t>yoki</a:t>
            </a:r>
            <a:r>
              <a:rPr lang="en-US" sz="1700" b="1" dirty="0"/>
              <a:t> </a:t>
            </a:r>
            <a:r>
              <a:rPr lang="en-US" sz="1700" b="1" dirty="0" err="1"/>
              <a:t>butunlay</a:t>
            </a:r>
            <a:r>
              <a:rPr lang="en-US" sz="1700" b="1" dirty="0"/>
              <a:t> </a:t>
            </a:r>
            <a:r>
              <a:rPr lang="en-US" sz="1700" b="1" dirty="0" err="1"/>
              <a:t>iloji</a:t>
            </a:r>
            <a:r>
              <a:rPr lang="en-US" sz="1700" b="1" dirty="0"/>
              <a:t> </a:t>
            </a:r>
            <a:r>
              <a:rPr lang="en-US" sz="1700" b="1" dirty="0" err="1"/>
              <a:t>edi</a:t>
            </a:r>
            <a:r>
              <a:rPr lang="en-US" sz="1700" b="1" dirty="0" smtClean="0"/>
              <a:t>.</a:t>
            </a:r>
            <a:endParaRPr lang="ru-RU" sz="1700" b="1" dirty="0"/>
          </a:p>
          <a:p>
            <a:pPr marL="0" indent="0">
              <a:buNone/>
            </a:pPr>
            <a:r>
              <a:rPr lang="en-US" sz="1700" b="1" dirty="0" smtClean="0"/>
              <a:t>	</a:t>
            </a:r>
            <a:r>
              <a:rPr lang="en-US" sz="1700" b="1" dirty="0" err="1" smtClean="0"/>
              <a:t>Eramizdan</a:t>
            </a:r>
            <a:r>
              <a:rPr lang="en-US" sz="1700" b="1" dirty="0" smtClean="0"/>
              <a:t> </a:t>
            </a:r>
            <a:r>
              <a:rPr lang="en-US" sz="1700" b="1" dirty="0" err="1"/>
              <a:t>avvalgi</a:t>
            </a:r>
            <a:r>
              <a:rPr lang="en-US" sz="1700" b="1" dirty="0"/>
              <a:t> 27-asrda </a:t>
            </a:r>
            <a:r>
              <a:rPr lang="en-US" sz="1700" b="1" dirty="0" err="1"/>
              <a:t>Misr</a:t>
            </a:r>
            <a:r>
              <a:rPr lang="en-US" sz="1700" b="1" dirty="0"/>
              <a:t> </a:t>
            </a:r>
            <a:r>
              <a:rPr lang="en-US" sz="1700" b="1" dirty="0" err="1"/>
              <a:t>piramidalarini</a:t>
            </a:r>
            <a:r>
              <a:rPr lang="en-US" sz="1700" b="1" dirty="0"/>
              <a:t> </a:t>
            </a:r>
            <a:r>
              <a:rPr lang="en-US" sz="1700" b="1" dirty="0" err="1"/>
              <a:t>qurishda</a:t>
            </a:r>
            <a:r>
              <a:rPr lang="en-US" sz="1700" b="1" dirty="0"/>
              <a:t> </a:t>
            </a:r>
            <a:r>
              <a:rPr lang="en-US" sz="1700" b="1" dirty="0" err="1"/>
              <a:t>ulardan</a:t>
            </a:r>
            <a:r>
              <a:rPr lang="en-US" sz="1700" b="1" dirty="0"/>
              <a:t> </a:t>
            </a:r>
            <a:r>
              <a:rPr lang="en-US" sz="1700" b="1" dirty="0" err="1"/>
              <a:t>keng</a:t>
            </a:r>
            <a:r>
              <a:rPr lang="en-US" sz="1700" b="1" dirty="0"/>
              <a:t> </a:t>
            </a:r>
            <a:r>
              <a:rPr lang="en-US" sz="1700" b="1" dirty="0" err="1"/>
              <a:t>foydalahilgan</a:t>
            </a:r>
            <a:r>
              <a:rPr lang="en-US" sz="1700" b="1" dirty="0"/>
              <a:t>. </a:t>
            </a:r>
            <a:r>
              <a:rPr lang="en-US" sz="1700" b="1" dirty="0" err="1"/>
              <a:t>Balandligi</a:t>
            </a:r>
            <a:r>
              <a:rPr lang="en-US" sz="1700" b="1" dirty="0"/>
              <a:t> </a:t>
            </a:r>
            <a:r>
              <a:rPr lang="en-US" sz="1700" b="1" dirty="0" err="1"/>
              <a:t>qariyb</a:t>
            </a:r>
            <a:r>
              <a:rPr lang="en-US" sz="1700" b="1" dirty="0"/>
              <a:t> 150 </a:t>
            </a:r>
            <a:r>
              <a:rPr lang="en-US" sz="1700" b="1" dirty="0" err="1"/>
              <a:t>metr</a:t>
            </a:r>
            <a:r>
              <a:rPr lang="en-US" sz="1700" b="1" dirty="0"/>
              <a:t> </a:t>
            </a:r>
            <a:r>
              <a:rPr lang="en-US" sz="1700" b="1" dirty="0" err="1"/>
              <a:t>boʻlgan</a:t>
            </a:r>
            <a:r>
              <a:rPr lang="en-US" sz="1700" b="1" dirty="0"/>
              <a:t> </a:t>
            </a:r>
            <a:r>
              <a:rPr lang="en-US" sz="1700" b="1" dirty="0" err="1"/>
              <a:t>piramidalar</a:t>
            </a:r>
            <a:r>
              <a:rPr lang="en-US" sz="1700" b="1" dirty="0"/>
              <a:t> </a:t>
            </a:r>
            <a:r>
              <a:rPr lang="en-US" sz="1700" b="1" dirty="0" err="1"/>
              <a:t>massasi</a:t>
            </a:r>
            <a:r>
              <a:rPr lang="en-US" sz="1700" b="1" dirty="0"/>
              <a:t> 2-30 </a:t>
            </a:r>
            <a:r>
              <a:rPr lang="en-US" sz="1700" b="1" dirty="0" err="1"/>
              <a:t>tonnagacha</a:t>
            </a:r>
            <a:r>
              <a:rPr lang="en-US" sz="1700" b="1" dirty="0"/>
              <a:t> </a:t>
            </a:r>
            <a:r>
              <a:rPr lang="en-US" sz="1700" b="1" dirty="0" err="1"/>
              <a:t>boʻlgan</a:t>
            </a:r>
            <a:r>
              <a:rPr lang="en-US" sz="1700" b="1" dirty="0"/>
              <a:t> </a:t>
            </a:r>
            <a:r>
              <a:rPr lang="en-US" sz="1700" b="1" dirty="0" err="1"/>
              <a:t>prizmatik</a:t>
            </a:r>
            <a:r>
              <a:rPr lang="en-US" sz="1700" b="1" dirty="0"/>
              <a:t> </a:t>
            </a:r>
            <a:r>
              <a:rPr lang="en-US" sz="1700" b="1" dirty="0" err="1"/>
              <a:t>toshlardan</a:t>
            </a:r>
            <a:r>
              <a:rPr lang="en-US" sz="1700" b="1" dirty="0"/>
              <a:t> </a:t>
            </a:r>
            <a:r>
              <a:rPr lang="en-US" sz="1700" b="1" dirty="0" err="1"/>
              <a:t>qad</a:t>
            </a:r>
            <a:r>
              <a:rPr lang="en-US" sz="1700" b="1" dirty="0"/>
              <a:t> </a:t>
            </a:r>
            <a:r>
              <a:rPr lang="en-US" sz="1700" b="1" dirty="0" err="1"/>
              <a:t>koʻtargan</a:t>
            </a:r>
            <a:r>
              <a:rPr lang="en-US" sz="1700" b="1" dirty="0"/>
              <a:t>. </a:t>
            </a:r>
            <a:endParaRPr lang="ru-RU" sz="1700" b="1" dirty="0"/>
          </a:p>
          <a:p>
            <a:pPr marL="0" indent="0">
              <a:buNone/>
            </a:pPr>
            <a:r>
              <a:rPr lang="en-US" sz="1700" b="1" dirty="0" smtClean="0"/>
              <a:t>	</a:t>
            </a:r>
            <a:r>
              <a:rPr lang="en-US" sz="1700" b="1" dirty="0" err="1" smtClean="0"/>
              <a:t>Eramizdan</a:t>
            </a:r>
            <a:r>
              <a:rPr lang="en-US" sz="1700" b="1" dirty="0" smtClean="0"/>
              <a:t> </a:t>
            </a:r>
            <a:r>
              <a:rPr lang="en-US" sz="1700" b="1" dirty="0" err="1"/>
              <a:t>avvalgi</a:t>
            </a:r>
            <a:r>
              <a:rPr lang="en-US" sz="1700" b="1" dirty="0"/>
              <a:t> 22-asrda </a:t>
            </a:r>
            <a:r>
              <a:rPr lang="en-US" sz="1700" b="1" dirty="0" err="1"/>
              <a:t>qadimgi</a:t>
            </a:r>
            <a:r>
              <a:rPr lang="en-US" sz="1700" b="1" dirty="0"/>
              <a:t> </a:t>
            </a:r>
            <a:r>
              <a:rPr lang="en-US" sz="1700" b="1" dirty="0" err="1"/>
              <a:t>Xitoy</a:t>
            </a:r>
            <a:r>
              <a:rPr lang="en-US" sz="1700" b="1" dirty="0"/>
              <a:t> </a:t>
            </a:r>
            <a:r>
              <a:rPr lang="en-US" sz="1700" b="1" dirty="0" err="1"/>
              <a:t>va</a:t>
            </a:r>
            <a:r>
              <a:rPr lang="en-US" sz="1700" b="1" dirty="0"/>
              <a:t> </a:t>
            </a:r>
            <a:r>
              <a:rPr lang="en-US" sz="1700" b="1" dirty="0" err="1"/>
              <a:t>Xindistonda</a:t>
            </a:r>
            <a:r>
              <a:rPr lang="en-US" sz="1700" b="1" dirty="0"/>
              <a:t> </a:t>
            </a:r>
            <a:r>
              <a:rPr lang="en-US" sz="1700" b="1" dirty="0" err="1"/>
              <a:t>foydalanilgan</a:t>
            </a:r>
            <a:r>
              <a:rPr lang="en-US" sz="1700" b="1" dirty="0"/>
              <a:t> </a:t>
            </a:r>
            <a:r>
              <a:rPr lang="en-US" sz="1700" b="1" dirty="0" err="1"/>
              <a:t>richagli</a:t>
            </a:r>
            <a:r>
              <a:rPr lang="en-US" sz="1700" b="1" dirty="0"/>
              <a:t> </a:t>
            </a:r>
            <a:r>
              <a:rPr lang="en-US" sz="1700" b="1" dirty="0" err="1"/>
              <a:t>mexanizmlarni</a:t>
            </a:r>
            <a:r>
              <a:rPr lang="en-US" sz="1700" b="1" dirty="0"/>
              <a:t> </a:t>
            </a:r>
            <a:r>
              <a:rPr lang="en-US" sz="1700" b="1" dirty="0" err="1"/>
              <a:t>xozirgi</a:t>
            </a:r>
            <a:r>
              <a:rPr lang="en-US" sz="1700" b="1" dirty="0"/>
              <a:t> </a:t>
            </a:r>
            <a:r>
              <a:rPr lang="en-US" sz="1700" b="1" dirty="0" err="1"/>
              <a:t>qulochli</a:t>
            </a:r>
            <a:r>
              <a:rPr lang="en-US" sz="1700" b="1" dirty="0"/>
              <a:t> </a:t>
            </a:r>
            <a:r>
              <a:rPr lang="en-US" sz="1700" b="1" dirty="0" err="1"/>
              <a:t>kranlarning</a:t>
            </a:r>
            <a:r>
              <a:rPr lang="en-US" sz="1700" b="1" dirty="0"/>
              <a:t> </a:t>
            </a:r>
            <a:r>
              <a:rPr lang="en-US" sz="1700" b="1" dirty="0" err="1"/>
              <a:t>dastlabki</a:t>
            </a:r>
            <a:r>
              <a:rPr lang="en-US" sz="1700" b="1" dirty="0"/>
              <a:t> </a:t>
            </a:r>
            <a:r>
              <a:rPr lang="en-US" sz="1700" b="1" dirty="0" err="1"/>
              <a:t>namunasi</a:t>
            </a:r>
            <a:r>
              <a:rPr lang="en-US" sz="1700" b="1" dirty="0"/>
              <a:t> </a:t>
            </a:r>
            <a:r>
              <a:rPr lang="en-US" sz="1700" b="1" dirty="0" err="1"/>
              <a:t>deyishimiz</a:t>
            </a:r>
            <a:r>
              <a:rPr lang="en-US" sz="1700" b="1" dirty="0"/>
              <a:t> </a:t>
            </a:r>
            <a:r>
              <a:rPr lang="en-US" sz="1700" b="1" dirty="0" err="1" smtClean="0"/>
              <a:t>mumkin</a:t>
            </a:r>
            <a:endParaRPr lang="en-US" sz="1700" b="1" dirty="0" smtClean="0"/>
          </a:p>
          <a:p>
            <a:pPr marL="0" indent="0">
              <a:buNone/>
            </a:pPr>
            <a:r>
              <a:rPr lang="en-US" sz="1700" b="1" dirty="0" smtClean="0"/>
              <a:t>	</a:t>
            </a:r>
            <a:r>
              <a:rPr lang="en-US" sz="1700" b="1" dirty="0" err="1" smtClean="0"/>
              <a:t>Eramizdan</a:t>
            </a:r>
            <a:r>
              <a:rPr lang="en-US" sz="1700" b="1" dirty="0" smtClean="0"/>
              <a:t> </a:t>
            </a:r>
            <a:r>
              <a:rPr lang="en-US" sz="1700" b="1" dirty="0" err="1"/>
              <a:t>avvalgi</a:t>
            </a:r>
            <a:r>
              <a:rPr lang="en-US" sz="1700" b="1" dirty="0"/>
              <a:t> 7-asrda </a:t>
            </a:r>
            <a:r>
              <a:rPr lang="en-US" sz="1700" b="1" dirty="0" err="1"/>
              <a:t>bloklar</a:t>
            </a:r>
            <a:r>
              <a:rPr lang="en-US" sz="1700" b="1" dirty="0"/>
              <a:t> </a:t>
            </a:r>
            <a:r>
              <a:rPr lang="en-US" sz="1700" b="1" dirty="0" err="1"/>
              <a:t>paydo</a:t>
            </a:r>
            <a:r>
              <a:rPr lang="en-US" sz="1700" b="1" dirty="0"/>
              <a:t> </a:t>
            </a:r>
            <a:r>
              <a:rPr lang="en-US" sz="1700" b="1" dirty="0" err="1"/>
              <a:t>boʻldi</a:t>
            </a:r>
            <a:r>
              <a:rPr lang="en-US" sz="1700" b="1" dirty="0"/>
              <a:t>.</a:t>
            </a:r>
            <a:endParaRPr lang="ru-RU" sz="1700" b="1" dirty="0"/>
          </a:p>
          <a:p>
            <a:pPr marL="0" indent="0">
              <a:buNone/>
            </a:pPr>
            <a:r>
              <a:rPr lang="en-US" sz="1700" b="1" dirty="0" smtClean="0"/>
              <a:t>	YKT </a:t>
            </a:r>
            <a:r>
              <a:rPr lang="en-US" sz="1700" b="1" dirty="0" err="1"/>
              <a:t>mashinalarini</a:t>
            </a:r>
            <a:r>
              <a:rPr lang="en-US" sz="1700" b="1" dirty="0"/>
              <a:t> </a:t>
            </a:r>
            <a:r>
              <a:rPr lang="en-US" sz="1700" b="1" dirty="0" err="1"/>
              <a:t>takomillashib</a:t>
            </a:r>
            <a:r>
              <a:rPr lang="en-US" sz="1700" b="1" dirty="0"/>
              <a:t> </a:t>
            </a:r>
            <a:r>
              <a:rPr lang="en-US" sz="1700" b="1" dirty="0" err="1"/>
              <a:t>borishida</a:t>
            </a:r>
            <a:r>
              <a:rPr lang="en-US" sz="1700" b="1" dirty="0"/>
              <a:t> </a:t>
            </a:r>
            <a:r>
              <a:rPr lang="en-US" sz="1700" b="1" dirty="0" err="1"/>
              <a:t>rus</a:t>
            </a:r>
            <a:r>
              <a:rPr lang="en-US" sz="1700" b="1" dirty="0"/>
              <a:t> </a:t>
            </a:r>
            <a:r>
              <a:rPr lang="en-US" sz="1700" b="1" dirty="0" err="1"/>
              <a:t>mexaniklarini</a:t>
            </a:r>
            <a:r>
              <a:rPr lang="en-US" sz="1700" b="1" dirty="0"/>
              <a:t> ham </a:t>
            </a:r>
            <a:r>
              <a:rPr lang="en-US" sz="1700" b="1" dirty="0" err="1"/>
              <a:t>mexnati</a:t>
            </a:r>
            <a:r>
              <a:rPr lang="en-US" sz="1700" b="1" dirty="0"/>
              <a:t> </a:t>
            </a:r>
            <a:r>
              <a:rPr lang="en-US" sz="1700" b="1" dirty="0" err="1"/>
              <a:t>katta</a:t>
            </a:r>
            <a:r>
              <a:rPr lang="en-US" sz="1700" b="1" dirty="0"/>
              <a:t> boʻlgan.11-asrda </a:t>
            </a:r>
            <a:r>
              <a:rPr lang="en-US" sz="1700" b="1" dirty="0" err="1"/>
              <a:t>Nijniy</a:t>
            </a:r>
            <a:r>
              <a:rPr lang="en-US" sz="1700" b="1" dirty="0"/>
              <a:t> </a:t>
            </a:r>
            <a:r>
              <a:rPr lang="en-US" sz="1700" b="1" dirty="0" err="1"/>
              <a:t>Novgorodda</a:t>
            </a:r>
            <a:r>
              <a:rPr lang="en-US" sz="1700" b="1" dirty="0"/>
              <a:t> </a:t>
            </a:r>
            <a:r>
              <a:rPr lang="en-US" sz="1700" b="1" dirty="0" err="1"/>
              <a:t>sofiya</a:t>
            </a:r>
            <a:r>
              <a:rPr lang="en-US" sz="1700" b="1" dirty="0"/>
              <a:t> </a:t>
            </a:r>
            <a:r>
              <a:rPr lang="en-US" sz="1700" b="1" dirty="0" err="1"/>
              <a:t>cherkovini</a:t>
            </a:r>
            <a:r>
              <a:rPr lang="en-US" sz="1700" b="1" dirty="0"/>
              <a:t> qurishda,1677-yili </a:t>
            </a:r>
            <a:r>
              <a:rPr lang="en-US" sz="1700" b="1" dirty="0" err="1"/>
              <a:t>Kremldagi</a:t>
            </a:r>
            <a:r>
              <a:rPr lang="en-US" sz="1700" b="1" dirty="0"/>
              <a:t> 130 </a:t>
            </a:r>
            <a:r>
              <a:rPr lang="en-US" sz="1700" b="1" dirty="0" err="1"/>
              <a:t>tonnalik</a:t>
            </a:r>
            <a:r>
              <a:rPr lang="en-US" sz="1700" b="1" dirty="0"/>
              <a:t> </a:t>
            </a:r>
            <a:r>
              <a:rPr lang="en-US" sz="1700" b="1" dirty="0" err="1"/>
              <a:t>qoʻng`iroqni</a:t>
            </a:r>
            <a:r>
              <a:rPr lang="en-US" sz="1700" b="1" dirty="0"/>
              <a:t> oʻrnatishda,1769-yili  </a:t>
            </a:r>
            <a:r>
              <a:rPr lang="en-US" sz="1700" b="1" dirty="0" err="1"/>
              <a:t>polispastlardan</a:t>
            </a:r>
            <a:r>
              <a:rPr lang="en-US" sz="1700" b="1" dirty="0"/>
              <a:t> </a:t>
            </a:r>
            <a:r>
              <a:rPr lang="en-US" sz="1700" b="1" dirty="0" err="1"/>
              <a:t>foydalanilgan</a:t>
            </a:r>
            <a:r>
              <a:rPr lang="en-US" sz="1700" b="1" dirty="0" smtClean="0"/>
              <a:t>.</a:t>
            </a:r>
          </a:p>
          <a:p>
            <a:pPr marL="0" indent="0">
              <a:buNone/>
            </a:pPr>
            <a:r>
              <a:rPr lang="en-US" sz="1700" b="1" dirty="0" smtClean="0"/>
              <a:t>	1872-yilga </a:t>
            </a:r>
            <a:r>
              <a:rPr lang="en-US" sz="1700" b="1" dirty="0" err="1"/>
              <a:t>kelib</a:t>
            </a:r>
            <a:r>
              <a:rPr lang="en-US" sz="1700" b="1" dirty="0"/>
              <a:t>, </a:t>
            </a:r>
            <a:r>
              <a:rPr lang="en-US" sz="1700" b="1" dirty="0" err="1"/>
              <a:t>Rossiyada</a:t>
            </a:r>
            <a:r>
              <a:rPr lang="en-US" sz="1700" b="1" dirty="0"/>
              <a:t> </a:t>
            </a:r>
            <a:r>
              <a:rPr lang="en-US" sz="1700" b="1" dirty="0" err="1"/>
              <a:t>mashinasozlik</a:t>
            </a:r>
            <a:r>
              <a:rPr lang="en-US" sz="1700" b="1" dirty="0"/>
              <a:t> </a:t>
            </a:r>
            <a:r>
              <a:rPr lang="en-US" sz="1700" b="1" dirty="0" err="1"/>
              <a:t>nazariyasiga</a:t>
            </a:r>
            <a:r>
              <a:rPr lang="en-US" sz="1700" b="1" dirty="0"/>
              <a:t> </a:t>
            </a:r>
            <a:r>
              <a:rPr lang="en-US" sz="1700" b="1" dirty="0" err="1"/>
              <a:t>asos</a:t>
            </a:r>
            <a:r>
              <a:rPr lang="en-US" sz="1700" b="1" dirty="0"/>
              <a:t> </a:t>
            </a:r>
            <a:r>
              <a:rPr lang="en-US" sz="1700" b="1" dirty="0" err="1"/>
              <a:t>solgan</a:t>
            </a:r>
            <a:r>
              <a:rPr lang="en-US" sz="1700" b="1" dirty="0"/>
              <a:t> </a:t>
            </a:r>
            <a:r>
              <a:rPr lang="en-US" sz="1700" b="1" dirty="0" err="1"/>
              <a:t>olim</a:t>
            </a:r>
            <a:r>
              <a:rPr lang="en-US" sz="1700" b="1" dirty="0"/>
              <a:t> “</a:t>
            </a:r>
            <a:r>
              <a:rPr lang="en-US" sz="1700" b="1" dirty="0" err="1"/>
              <a:t>Mashinalar</a:t>
            </a:r>
            <a:r>
              <a:rPr lang="en-US" sz="1700" b="1" dirty="0"/>
              <a:t> </a:t>
            </a:r>
            <a:r>
              <a:rPr lang="en-US" sz="1700" b="1" dirty="0" err="1"/>
              <a:t>xaqida</a:t>
            </a:r>
            <a:r>
              <a:rPr lang="en-US" sz="1700" b="1" dirty="0"/>
              <a:t> </a:t>
            </a:r>
            <a:r>
              <a:rPr lang="en-US" sz="1700" b="1" dirty="0" err="1"/>
              <a:t>ommaviy</a:t>
            </a:r>
            <a:r>
              <a:rPr lang="en-US" sz="1700" b="1" dirty="0"/>
              <a:t> </a:t>
            </a:r>
            <a:r>
              <a:rPr lang="en-US" sz="1700" b="1" dirty="0" err="1"/>
              <a:t>leksiyalar</a:t>
            </a:r>
            <a:r>
              <a:rPr lang="en-US" sz="1700" b="1" dirty="0"/>
              <a:t>”  (1859 </a:t>
            </a:r>
            <a:r>
              <a:rPr lang="en-US" sz="1700" b="1" dirty="0" err="1"/>
              <a:t>yil</a:t>
            </a:r>
            <a:r>
              <a:rPr lang="en-US" sz="1700" b="1" dirty="0"/>
              <a:t> )  </a:t>
            </a:r>
            <a:r>
              <a:rPr lang="en-US" sz="1700" b="1" dirty="0" err="1"/>
              <a:t>va</a:t>
            </a:r>
            <a:r>
              <a:rPr lang="en-US" sz="1700" b="1" dirty="0"/>
              <a:t>  “</a:t>
            </a:r>
            <a:r>
              <a:rPr lang="en-US" sz="1700" b="1" dirty="0" err="1"/>
              <a:t>Koʻtarish</a:t>
            </a:r>
            <a:r>
              <a:rPr lang="en-US" sz="1700" b="1" dirty="0"/>
              <a:t> </a:t>
            </a:r>
            <a:r>
              <a:rPr lang="en-US" sz="1700" b="1" dirty="0" err="1"/>
              <a:t>mashinalari</a:t>
            </a:r>
            <a:r>
              <a:rPr lang="en-US" sz="1700" b="1" dirty="0"/>
              <a:t> </a:t>
            </a:r>
            <a:r>
              <a:rPr lang="en-US" sz="1700" b="1" dirty="0" err="1"/>
              <a:t>kursi</a:t>
            </a:r>
            <a:r>
              <a:rPr lang="en-US" sz="1700" b="1" dirty="0"/>
              <a:t>”  (1872 </a:t>
            </a:r>
            <a:r>
              <a:rPr lang="en-US" sz="1700" b="1" dirty="0" err="1"/>
              <a:t>yil</a:t>
            </a:r>
            <a:r>
              <a:rPr lang="en-US" sz="1700" b="1" dirty="0"/>
              <a:t>)  </a:t>
            </a:r>
            <a:r>
              <a:rPr lang="en-US" sz="1700" b="1" dirty="0" err="1"/>
              <a:t>nomli</a:t>
            </a:r>
            <a:r>
              <a:rPr lang="en-US" sz="1700" b="1" dirty="0"/>
              <a:t> </a:t>
            </a:r>
            <a:r>
              <a:rPr lang="en-US" sz="1700" b="1" dirty="0" err="1"/>
              <a:t>asarlar</a:t>
            </a:r>
            <a:r>
              <a:rPr lang="en-US" sz="1700" b="1" dirty="0"/>
              <a:t> </a:t>
            </a:r>
            <a:r>
              <a:rPr lang="en-US" sz="1700" b="1" dirty="0" err="1"/>
              <a:t>muallifi</a:t>
            </a:r>
            <a:r>
              <a:rPr lang="en-US" sz="1700" b="1" dirty="0"/>
              <a:t> professor  </a:t>
            </a:r>
            <a:r>
              <a:rPr lang="en-US" sz="1700" b="1" dirty="0" err="1"/>
              <a:t>I.A.Vishnegradskiy</a:t>
            </a:r>
            <a:r>
              <a:rPr lang="en-US" sz="1700" b="1" dirty="0"/>
              <a:t> </a:t>
            </a:r>
            <a:r>
              <a:rPr lang="en-US" sz="1700" b="1" dirty="0" err="1"/>
              <a:t>sohaga</a:t>
            </a:r>
            <a:r>
              <a:rPr lang="en-US" sz="1700" b="1" dirty="0"/>
              <a:t> </a:t>
            </a:r>
            <a:r>
              <a:rPr lang="en-US" sz="1700" b="1" dirty="0" err="1"/>
              <a:t>oid</a:t>
            </a:r>
            <a:r>
              <a:rPr lang="en-US" sz="1700" b="1" dirty="0"/>
              <a:t> </a:t>
            </a:r>
            <a:r>
              <a:rPr lang="en-US" sz="1700" b="1" dirty="0" err="1"/>
              <a:t>birinchi</a:t>
            </a:r>
            <a:r>
              <a:rPr lang="en-US" sz="1700" b="1" dirty="0"/>
              <a:t> </a:t>
            </a:r>
            <a:r>
              <a:rPr lang="en-US" sz="1700" b="1" dirty="0" err="1"/>
              <a:t>kitobni</a:t>
            </a:r>
            <a:r>
              <a:rPr lang="en-US" sz="1700" b="1" dirty="0"/>
              <a:t> </a:t>
            </a:r>
            <a:r>
              <a:rPr lang="en-US" sz="1700" b="1" dirty="0" err="1"/>
              <a:t>yozdi</a:t>
            </a:r>
            <a:r>
              <a:rPr lang="en-US" sz="1700" b="1" dirty="0"/>
              <a:t>.</a:t>
            </a:r>
            <a:endParaRPr lang="ru-RU" sz="1700" b="1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6119812"/>
          </a:xfrm>
        </p:spPr>
        <p:txBody>
          <a:bodyPr/>
          <a:lstStyle/>
          <a:p>
            <a:pPr marL="609600" indent="-609600" algn="ctr">
              <a:buFontTx/>
              <a:buNone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 smtClean="0"/>
              <a:t>	</a:t>
            </a:r>
            <a:r>
              <a:rPr lang="en-US" sz="2000" dirty="0" err="1" smtClean="0"/>
              <a:t>Oʻzbekistonda</a:t>
            </a:r>
            <a:r>
              <a:rPr lang="en-US" sz="2000" dirty="0" smtClean="0"/>
              <a:t> </a:t>
            </a:r>
            <a:r>
              <a:rPr lang="en-US" sz="2000" dirty="0"/>
              <a:t>yuk </a:t>
            </a:r>
            <a:r>
              <a:rPr lang="en-US" sz="2000" dirty="0" err="1"/>
              <a:t>koʻtarish-tashish</a:t>
            </a:r>
            <a:r>
              <a:rPr lang="en-US" sz="2000" dirty="0"/>
              <a:t> </a:t>
            </a:r>
            <a:r>
              <a:rPr lang="en-US" sz="2000" dirty="0" err="1"/>
              <a:t>mashinalarini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1950-yillardan </a:t>
            </a:r>
            <a:r>
              <a:rPr lang="en-US" sz="2000" dirty="0" err="1"/>
              <a:t>keyin</a:t>
            </a:r>
            <a:r>
              <a:rPr lang="en-US" sz="2000" dirty="0"/>
              <a:t> </a:t>
            </a:r>
            <a:r>
              <a:rPr lang="en-US" sz="2000" dirty="0" err="1"/>
              <a:t>boshlandi</a:t>
            </a:r>
            <a:r>
              <a:rPr lang="en-US" sz="2000" dirty="0"/>
              <a:t>. </a:t>
            </a:r>
            <a:endParaRPr 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/>
              <a:t>	</a:t>
            </a:r>
            <a:r>
              <a:rPr lang="en-US" sz="2000" dirty="0" smtClean="0"/>
              <a:t>1960-yillarda </a:t>
            </a:r>
            <a:r>
              <a:rPr lang="en-US" sz="2000" dirty="0" err="1"/>
              <a:t>Andijon</a:t>
            </a:r>
            <a:r>
              <a:rPr lang="en-US" sz="2000" dirty="0"/>
              <a:t> </a:t>
            </a:r>
            <a:r>
              <a:rPr lang="en-US" sz="2000" dirty="0" err="1"/>
              <a:t>mashinasozlik</a:t>
            </a:r>
            <a:r>
              <a:rPr lang="en-US" sz="2000" dirty="0"/>
              <a:t> </a:t>
            </a:r>
            <a:r>
              <a:rPr lang="en-US" sz="2000" dirty="0" err="1" smtClean="0"/>
              <a:t>zavodida</a:t>
            </a:r>
            <a:r>
              <a:rPr lang="en-US" sz="2000" dirty="0" smtClean="0"/>
              <a:t> </a:t>
            </a:r>
            <a:r>
              <a:rPr lang="en-US" sz="2000" dirty="0"/>
              <a:t>universal </a:t>
            </a:r>
            <a:r>
              <a:rPr lang="en-US" sz="2000" dirty="0" err="1" smtClean="0"/>
              <a:t>yuklagichlar</a:t>
            </a:r>
            <a:r>
              <a:rPr lang="en-US" sz="2000" dirty="0" smtClean="0"/>
              <a:t>, </a:t>
            </a:r>
            <a:r>
              <a:rPr lang="en-US" sz="2000" dirty="0" err="1" smtClean="0"/>
              <a:t>Andijon</a:t>
            </a:r>
            <a:r>
              <a:rPr lang="en-US" sz="2000" dirty="0" smtClean="0"/>
              <a:t> </a:t>
            </a:r>
            <a:r>
              <a:rPr lang="en-US" sz="2000" dirty="0"/>
              <a:t>“</a:t>
            </a:r>
            <a:r>
              <a:rPr lang="en-US" sz="2000" dirty="0" err="1"/>
              <a:t>Kommunar</a:t>
            </a:r>
            <a:r>
              <a:rPr lang="en-US" sz="2000" dirty="0"/>
              <a:t>” </a:t>
            </a:r>
            <a:r>
              <a:rPr lang="en-US" sz="2000" dirty="0" err="1"/>
              <a:t>zavodida</a:t>
            </a:r>
            <a:r>
              <a:rPr lang="en-US" sz="2000" dirty="0"/>
              <a:t> </a:t>
            </a:r>
            <a:r>
              <a:rPr lang="en-US" sz="2000" dirty="0" err="1"/>
              <a:t>paxtani</a:t>
            </a:r>
            <a:r>
              <a:rPr lang="en-US" sz="2000" dirty="0"/>
              <a:t> </a:t>
            </a:r>
            <a:r>
              <a:rPr lang="en-US" sz="2000" dirty="0" err="1"/>
              <a:t>buntga</a:t>
            </a:r>
            <a:r>
              <a:rPr lang="en-US" sz="2000" dirty="0"/>
              <a:t> </a:t>
            </a:r>
            <a:r>
              <a:rPr lang="en-US" sz="2000" dirty="0" err="1"/>
              <a:t>koʻtarishda</a:t>
            </a:r>
            <a:r>
              <a:rPr lang="en-US" sz="2000" dirty="0"/>
              <a:t> </a:t>
            </a:r>
            <a:r>
              <a:rPr lang="en-US" sz="2000" dirty="0" err="1"/>
              <a:t>ishlatiladigan</a:t>
            </a:r>
            <a:r>
              <a:rPr lang="en-US" sz="2000" dirty="0"/>
              <a:t> </a:t>
            </a:r>
            <a:r>
              <a:rPr lang="en-US" sz="2000" dirty="0" err="1"/>
              <a:t>lentali</a:t>
            </a:r>
            <a:r>
              <a:rPr lang="en-US" sz="2000" dirty="0"/>
              <a:t> </a:t>
            </a:r>
            <a:r>
              <a:rPr lang="en-US" sz="2000" dirty="0" err="1"/>
              <a:t>transportyor</a:t>
            </a:r>
            <a:r>
              <a:rPr lang="en-US" sz="2000" dirty="0"/>
              <a:t> (</a:t>
            </a:r>
            <a:r>
              <a:rPr lang="en-US" sz="2000" dirty="0" err="1"/>
              <a:t>konveyer</a:t>
            </a:r>
            <a:r>
              <a:rPr lang="en-US" sz="2000" dirty="0"/>
              <a:t>) </a:t>
            </a:r>
            <a:r>
              <a:rPr lang="en-US" sz="2000" dirty="0" err="1"/>
              <a:t>lar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chiqarila</a:t>
            </a:r>
            <a:r>
              <a:rPr lang="en-US" sz="2000" dirty="0"/>
              <a:t> </a:t>
            </a:r>
            <a:r>
              <a:rPr lang="en-US" sz="2000" dirty="0" err="1"/>
              <a:t>boshlagan</a:t>
            </a:r>
            <a:r>
              <a:rPr lang="en-US" sz="20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/>
              <a:t>	</a:t>
            </a:r>
            <a:r>
              <a:rPr lang="en-US" sz="2000" dirty="0" smtClean="0"/>
              <a:t>1980-yilda </a:t>
            </a:r>
            <a:r>
              <a:rPr lang="en-US" sz="2000" dirty="0"/>
              <a:t>Samarqand </a:t>
            </a:r>
            <a:r>
              <a:rPr lang="en-US" sz="2000" dirty="0" err="1"/>
              <a:t>shahrida</a:t>
            </a:r>
            <a:r>
              <a:rPr lang="en-US" sz="2000" dirty="0"/>
              <a:t> </a:t>
            </a:r>
            <a:r>
              <a:rPr lang="en-US" sz="2000" dirty="0" err="1"/>
              <a:t>liftlar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</a:t>
            </a:r>
            <a:r>
              <a:rPr lang="en-US" sz="2000" dirty="0" err="1"/>
              <a:t>zavodi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boshlagan</a:t>
            </a:r>
            <a:r>
              <a:rPr lang="en-US" sz="2000" dirty="0"/>
              <a:t>. </a:t>
            </a:r>
            <a:endParaRPr lang="ru-RU" sz="20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/>
              <a:t>	</a:t>
            </a:r>
            <a:r>
              <a:rPr lang="en-US" sz="2000" dirty="0" err="1" smtClean="0"/>
              <a:t>Xozirgi</a:t>
            </a:r>
            <a:r>
              <a:rPr lang="en-US" sz="2000" dirty="0" smtClean="0"/>
              <a:t> </a:t>
            </a:r>
            <a:r>
              <a:rPr lang="en-US" sz="2000" dirty="0" err="1"/>
              <a:t>kunda</a:t>
            </a:r>
            <a:r>
              <a:rPr lang="en-US" sz="2000" dirty="0"/>
              <a:t> “</a:t>
            </a:r>
            <a:r>
              <a:rPr lang="en-US" sz="2000" dirty="0" err="1"/>
              <a:t>Andijonmash</a:t>
            </a:r>
            <a:r>
              <a:rPr lang="en-US" sz="2000" dirty="0"/>
              <a:t>” OAJ da </a:t>
            </a:r>
            <a:r>
              <a:rPr lang="en-US" sz="2000" dirty="0" err="1"/>
              <a:t>Angren</a:t>
            </a:r>
            <a:r>
              <a:rPr lang="en-US" sz="2000" dirty="0"/>
              <a:t> </a:t>
            </a:r>
            <a:r>
              <a:rPr lang="en-US" sz="2000" dirty="0" err="1"/>
              <a:t>koʻmir</a:t>
            </a:r>
            <a:r>
              <a:rPr lang="en-US" sz="2000" dirty="0"/>
              <a:t> </a:t>
            </a:r>
            <a:r>
              <a:rPr lang="en-US" sz="2000" dirty="0" err="1"/>
              <a:t>konida</a:t>
            </a:r>
            <a:r>
              <a:rPr lang="en-US" sz="2000" dirty="0"/>
              <a:t> </a:t>
            </a:r>
            <a:r>
              <a:rPr lang="en-US" sz="2000" dirty="0" err="1"/>
              <a:t>koʻmirni</a:t>
            </a:r>
            <a:r>
              <a:rPr lang="en-US" sz="2000" dirty="0"/>
              <a:t> </a:t>
            </a:r>
            <a:r>
              <a:rPr lang="en-US" sz="2000" dirty="0" err="1"/>
              <a:t>shaxtadan</a:t>
            </a:r>
            <a:r>
              <a:rPr lang="en-US" sz="2000" dirty="0"/>
              <a:t> </a:t>
            </a:r>
            <a:r>
              <a:rPr lang="en-US" sz="2000" dirty="0" err="1"/>
              <a:t>omborlarga</a:t>
            </a:r>
            <a:r>
              <a:rPr lang="en-US" sz="2000" dirty="0"/>
              <a:t> </a:t>
            </a:r>
            <a:r>
              <a:rPr lang="en-US" sz="2000" dirty="0" err="1"/>
              <a:t>tashiydigan</a:t>
            </a:r>
            <a:r>
              <a:rPr lang="en-US" sz="2000" dirty="0"/>
              <a:t> </a:t>
            </a:r>
            <a:r>
              <a:rPr lang="en-US" sz="2000" dirty="0" err="1"/>
              <a:t>lentali</a:t>
            </a:r>
            <a:r>
              <a:rPr lang="en-US" sz="2000" dirty="0"/>
              <a:t> </a:t>
            </a:r>
            <a:r>
              <a:rPr lang="en-US" sz="2000" dirty="0" err="1"/>
              <a:t>konveyerlar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ehtiyot</a:t>
            </a:r>
            <a:r>
              <a:rPr lang="en-US" sz="2000" dirty="0"/>
              <a:t> </a:t>
            </a:r>
            <a:r>
              <a:rPr lang="en-US" sz="2000" dirty="0" err="1"/>
              <a:t>qismlar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chiqarilmoqda</a:t>
            </a:r>
            <a:r>
              <a:rPr lang="en-US" sz="2000" dirty="0"/>
              <a:t>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40795" y="381000"/>
            <a:ext cx="7956550" cy="1031776"/>
          </a:xfrm>
        </p:spPr>
        <p:txBody>
          <a:bodyPr/>
          <a:lstStyle/>
          <a:p>
            <a:r>
              <a:rPr lang="ru-RU" sz="4000" b="1" i="1" u="sng" dirty="0">
                <a:solidFill>
                  <a:srgbClr val="0000CC"/>
                </a:solidFill>
                <a:latin typeface="Times New Roman" panose="02020603050405020304" pitchFamily="18" charset="0"/>
              </a:rPr>
              <a:t/>
            </a:r>
            <a:br>
              <a:rPr lang="ru-RU" sz="4000" b="1" i="1" u="sng" dirty="0">
                <a:solidFill>
                  <a:srgbClr val="0000CC"/>
                </a:solidFill>
                <a:latin typeface="Times New Roman" panose="02020603050405020304" pitchFamily="18" charset="0"/>
              </a:rPr>
            </a:br>
            <a:r>
              <a:rPr lang="en-US" sz="4000" b="1" i="1" u="sng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/>
            </a:r>
            <a:br>
              <a:rPr lang="en-US" sz="4000" b="1" i="1" u="sng" dirty="0" smtClean="0">
                <a:solidFill>
                  <a:srgbClr val="0000CC"/>
                </a:solidFill>
                <a:latin typeface="Times New Roman" panose="02020603050405020304" pitchFamily="18" charset="0"/>
              </a:rPr>
            </a:br>
            <a:r>
              <a:rPr lang="en-US" sz="2400" b="1" u="sng" dirty="0" smtClean="0"/>
              <a:t> </a:t>
            </a:r>
            <a:r>
              <a:rPr lang="en-US" sz="2400" b="1" u="sng" dirty="0" err="1" smtClean="0"/>
              <a:t>Xalq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xoʻjaligidagi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axamiyati</a:t>
            </a:r>
            <a:r>
              <a:rPr lang="en-US" sz="2400" b="1" u="sng" dirty="0" smtClean="0"/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b="1" i="1" u="sng" dirty="0">
                <a:solidFill>
                  <a:srgbClr val="0000CC"/>
                </a:solidFill>
                <a:latin typeface="Times New Roman" panose="02020603050405020304" pitchFamily="18" charset="0"/>
              </a:rPr>
              <a:t/>
            </a:r>
            <a:br>
              <a:rPr lang="ru-RU" sz="3200" b="1" i="1" u="sng" dirty="0">
                <a:solidFill>
                  <a:srgbClr val="0000CC"/>
                </a:solidFill>
                <a:latin typeface="Times New Roman" panose="02020603050405020304" pitchFamily="18" charset="0"/>
              </a:rPr>
            </a:br>
            <a:endParaRPr lang="ru-RU" sz="3200" b="1" i="1" u="sng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5040312"/>
          </a:xfrm>
        </p:spPr>
        <p:txBody>
          <a:bodyPr/>
          <a:lstStyle/>
          <a:p>
            <a:pPr algn="just">
              <a:buFontTx/>
              <a:buNone/>
            </a:pPr>
            <a:r>
              <a:rPr lang="ru-RU" sz="2400" dirty="0">
                <a:latin typeface="Times New Roman" panose="02020603050405020304" pitchFamily="18" charset="0"/>
              </a:rPr>
              <a:t>		</a:t>
            </a:r>
            <a:endParaRPr lang="en-US" dirty="0" smtClean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800" dirty="0">
                <a:latin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</a:rPr>
              <a:t>	</a:t>
            </a: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Koʻtarish- </a:t>
            </a:r>
            <a:r>
              <a:rPr lang="uz-Cyrl-UZ" sz="2000" b="1" dirty="0">
                <a:latin typeface="Arial" panose="020B0604020202020204" pitchFamily="34" charset="0"/>
                <a:cs typeface="Arial" panose="020B0604020202020204" pitchFamily="34" charset="0"/>
              </a:rPr>
              <a:t>tashish mashinalari qoʻl bilan koʻtarib boʻlmaydigan og`ir yoki yirik yuklarni balandlikka koʻtarish, ma`lum bir masofalarga tashish imkonini beradi. Koʻtarish- tashish mashinalarini sanoat, qurulish, transport va boshqa sohalarga tatbiq etish ishlab chiqarishni </a:t>
            </a: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mexanizatsiyalash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avtomatlashtirsh </a:t>
            </a:r>
            <a:r>
              <a:rPr lang="uz-Cyrl-UZ" sz="2000" b="1" dirty="0">
                <a:latin typeface="Arial" panose="020B0604020202020204" pitchFamily="34" charset="0"/>
                <a:cs typeface="Arial" panose="020B0604020202020204" pitchFamily="34" charset="0"/>
              </a:rPr>
              <a:t>imkoniyatini beradi va uni uzluksiz ishlashini ta`minlaydi.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333375"/>
            <a:ext cx="8229600" cy="6264275"/>
          </a:xfrm>
        </p:spPr>
        <p:txBody>
          <a:bodyPr/>
          <a:lstStyle/>
          <a:p>
            <a:pPr marL="0" lvl="0" indent="0" algn="ctr">
              <a:buNone/>
            </a:pPr>
            <a:r>
              <a:rPr lang="ru-RU" sz="2000" dirty="0"/>
              <a:t>	</a:t>
            </a:r>
            <a:endParaRPr lang="en-US" sz="2000" dirty="0" smtClean="0"/>
          </a:p>
          <a:p>
            <a:pPr marL="0" lvl="0" indent="0" algn="ctr">
              <a:buNone/>
            </a:pPr>
            <a:r>
              <a:rPr lang="en-US" sz="2400" b="1" u="sng" dirty="0" smtClean="0"/>
              <a:t>2. YKT </a:t>
            </a:r>
            <a:r>
              <a:rPr lang="en-US" sz="2400" b="1" u="sng" dirty="0" err="1" smtClean="0"/>
              <a:t>mashinalarining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tasnifi</a:t>
            </a:r>
            <a:endParaRPr lang="ru-RU" sz="2400" u="sng" dirty="0" smtClean="0"/>
          </a:p>
          <a:p>
            <a:pPr marL="0" indent="0" algn="just">
              <a:buNone/>
            </a:pPr>
            <a:r>
              <a:rPr lang="en-US" sz="2000" dirty="0" smtClean="0"/>
              <a:t>	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/>
              <a:t>	</a:t>
            </a:r>
            <a:r>
              <a:rPr lang="uz-Cyrl-UZ" sz="2000" dirty="0" smtClean="0"/>
              <a:t>Y</a:t>
            </a:r>
            <a:r>
              <a:rPr lang="en-US" sz="2000" dirty="0"/>
              <a:t>u</a:t>
            </a:r>
            <a:r>
              <a:rPr lang="uz-Cyrl-UZ" sz="2000" dirty="0"/>
              <a:t>k koʻtarish mashinalari yukni vertikal yoʻnalishda yuqoriga koʻtarish va tushirish uchun moʻljallangan</a:t>
            </a:r>
            <a:r>
              <a:rPr lang="uz-Cyrl-UZ" sz="2000" dirty="0" smtClean="0"/>
              <a:t>.</a:t>
            </a:r>
            <a:endParaRPr 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/>
              <a:t>	</a:t>
            </a:r>
            <a:r>
              <a:rPr lang="uz-Cyrl-UZ" sz="2000" dirty="0" smtClean="0"/>
              <a:t> </a:t>
            </a:r>
            <a:r>
              <a:rPr lang="uz-Cyrl-UZ" sz="2000" dirty="0"/>
              <a:t>Xozirgi vaqtda foydalanilayotgan koʻtarish-tashish mashinalarining turlari juda kop va xilma-xildir</a:t>
            </a:r>
            <a:r>
              <a:rPr lang="uz-Cyrl-UZ" sz="2000" dirty="0" smtClean="0"/>
              <a:t>.</a:t>
            </a:r>
            <a:r>
              <a:rPr lang="uz-Cyrl-UZ" sz="2000" dirty="0"/>
              <a:t> Ular bajaradigan vazifasi, xizmat koʻrsatadigan maydonining konfiguratsiyasiga koʻra quyidagi turlarga boʻlinadi:</a:t>
            </a:r>
            <a:r>
              <a:rPr lang="uz-Cyrl-UZ" sz="2000" dirty="0" smtClean="0"/>
              <a:t> </a:t>
            </a:r>
            <a:endParaRPr lang="ru-RU" sz="2000" b="1" dirty="0"/>
          </a:p>
          <a:p>
            <a:pPr algn="just">
              <a:lnSpc>
                <a:spcPct val="80000"/>
              </a:lnSpc>
              <a:buFontTx/>
              <a:buNone/>
            </a:pPr>
            <a:r>
              <a:rPr lang="ru-RU" sz="2000" dirty="0">
                <a:latin typeface="Times New Roman" panose="02020603050405020304" pitchFamily="18" charset="0"/>
              </a:rPr>
              <a:t>		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8229600" cy="5904656"/>
          </a:xfrm>
        </p:spPr>
        <p:txBody>
          <a:bodyPr/>
          <a:lstStyle/>
          <a:p>
            <a:endParaRPr lang="en-US" sz="2000" dirty="0" smtClean="0"/>
          </a:p>
          <a:p>
            <a:r>
              <a:rPr lang="uz-Cyrl-UZ" sz="2000" dirty="0" smtClean="0"/>
              <a:t> </a:t>
            </a:r>
            <a:r>
              <a:rPr lang="uz-Cyrl-UZ" sz="2000" dirty="0"/>
              <a:t>Yukni uncha katta boʻlmagan balandlikka koʻtarish, pastga tushirish uchun ishlatiladigan domkratlar.</a:t>
            </a:r>
            <a:endParaRPr lang="ru-RU" sz="2000" b="1" dirty="0"/>
          </a:p>
          <a:p>
            <a:r>
              <a:rPr lang="uz-Cyrl-UZ" sz="2000" dirty="0" smtClean="0"/>
              <a:t>Yukni </a:t>
            </a:r>
            <a:r>
              <a:rPr lang="uz-Cyrl-UZ" sz="2000" dirty="0"/>
              <a:t>koʻtarish tushirish va toʻg`ri yoʻnalish boʻyicha surish uchun ishlatiladigan chig`irlar (lebedkalar).</a:t>
            </a:r>
            <a:endParaRPr lang="ru-RU" sz="2000" b="1" dirty="0"/>
          </a:p>
          <a:p>
            <a:r>
              <a:rPr lang="uz-Cyrl-UZ" sz="2000" dirty="0" smtClean="0"/>
              <a:t>Yuk </a:t>
            </a:r>
            <a:r>
              <a:rPr lang="uz-Cyrl-UZ" sz="2000" dirty="0"/>
              <a:t>va passajirlarni vertikal yoʻnalish boʻyicha balandlikka koʻtarish uchun ishlatiladigan koʻtargichlar va liftlar.</a:t>
            </a:r>
            <a:endParaRPr lang="ru-RU" sz="2000" b="1" dirty="0"/>
          </a:p>
          <a:p>
            <a:r>
              <a:rPr lang="uz-Cyrl-UZ" sz="2000" dirty="0" smtClean="0"/>
              <a:t>Xizmat </a:t>
            </a:r>
            <a:r>
              <a:rPr lang="uz-Cyrl-UZ" sz="2000" dirty="0"/>
              <a:t>koʻrsatadigan maydon konfiguratsiyasiga kran osti yoʻlining uzunligi va yoʻnalishga щamda ilgakning qulochiga bog`liq boʻlgan minorali kranlar.</a:t>
            </a:r>
            <a:endParaRPr lang="ru-RU" sz="2000" b="1" dirty="0"/>
          </a:p>
          <a:p>
            <a:r>
              <a:rPr lang="uz-Cyrl-UZ" sz="2000" dirty="0" smtClean="0"/>
              <a:t>Yukni </a:t>
            </a:r>
            <a:r>
              <a:rPr lang="uz-Cyrl-UZ" sz="2000" dirty="0"/>
              <a:t>oʻz aylana doirasida yoki shu aylananing bir qismida surishni ta`minlaydigan qoʻzg`almas strelali kranlar.</a:t>
            </a:r>
            <a:endParaRPr lang="ru-RU" sz="2000" b="1" dirty="0"/>
          </a:p>
          <a:p>
            <a:r>
              <a:rPr lang="uz-Cyrl-UZ" sz="2000" dirty="0" smtClean="0"/>
              <a:t>Toʻg`ri </a:t>
            </a:r>
            <a:r>
              <a:rPr lang="uz-Cyrl-UZ" sz="2000" dirty="0"/>
              <a:t>toʻrtburchak maydonlarga xizmat koʻrsatadigan koʻprik kranlar.</a:t>
            </a:r>
            <a:endParaRPr lang="ru-RU" sz="2000" b="1" dirty="0"/>
          </a:p>
          <a:p>
            <a:r>
              <a:rPr lang="uz-Cyrl-UZ" sz="2000" dirty="0" smtClean="0"/>
              <a:t> </a:t>
            </a:r>
            <a:r>
              <a:rPr lang="uz-Cyrl-UZ" sz="2000" dirty="0"/>
              <a:t>Turli konfiguratsiyali maydonlarga xizmat koʻrsatadigan oʻziyurar kranlar.</a:t>
            </a:r>
            <a:endParaRPr lang="ru-RU" sz="2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90550" y="188640"/>
            <a:ext cx="7985125" cy="1152128"/>
          </a:xfrm>
        </p:spPr>
        <p:txBody>
          <a:bodyPr/>
          <a:lstStyle/>
          <a:p>
            <a:r>
              <a:rPr lang="uz-Cyrl-UZ" sz="2400" dirty="0" smtClean="0"/>
              <a:t> Koʻtarish- </a:t>
            </a:r>
            <a:r>
              <a:rPr lang="uz-Cyrl-UZ" sz="2400" dirty="0"/>
              <a:t>tashish mashinalarini yuritmasi, xarakatni uzatish va tuzilishi  boʻyicha klassifikatsiya qilish </a:t>
            </a:r>
            <a:r>
              <a:rPr lang="uz-Cyrl-UZ" sz="2400" dirty="0" smtClean="0"/>
              <a:t>mumkin</a:t>
            </a:r>
            <a:r>
              <a:rPr lang="en-US" sz="2400" dirty="0" smtClean="0"/>
              <a:t>:</a:t>
            </a:r>
            <a:endParaRPr lang="ru-RU" sz="2400" dirty="0">
              <a:solidFill>
                <a:srgbClr val="33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0768"/>
            <a:ext cx="8229600" cy="532832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/>
              <a:t>	KTM </a:t>
            </a:r>
            <a:r>
              <a:rPr lang="en-US" sz="2000" dirty="0" err="1"/>
              <a:t>lari</a:t>
            </a:r>
            <a:r>
              <a:rPr lang="en-US" sz="2000" dirty="0"/>
              <a:t> </a:t>
            </a:r>
            <a:r>
              <a:rPr lang="en-US" sz="2000" dirty="0" err="1"/>
              <a:t>yuritmasi</a:t>
            </a:r>
            <a:r>
              <a:rPr lang="en-US" sz="2000" dirty="0"/>
              <a:t> </a:t>
            </a:r>
            <a:r>
              <a:rPr lang="en-US" sz="2000" dirty="0" err="1"/>
              <a:t>boʻyicha</a:t>
            </a:r>
            <a:r>
              <a:rPr lang="en-US" sz="2000" dirty="0"/>
              <a:t> </a:t>
            </a:r>
            <a:r>
              <a:rPr lang="en-US" sz="2000" dirty="0" err="1"/>
              <a:t>dastaki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mashinali</a:t>
            </a:r>
            <a:r>
              <a:rPr lang="en-US" sz="2000" dirty="0"/>
              <a:t> </a:t>
            </a:r>
            <a:r>
              <a:rPr lang="en-US" sz="2000" dirty="0" err="1"/>
              <a:t>turlarga</a:t>
            </a:r>
            <a:r>
              <a:rPr lang="en-US" sz="2000" dirty="0"/>
              <a:t> boʻlinadi</a:t>
            </a:r>
            <a:r>
              <a:rPr lang="en-US" sz="2000" dirty="0" smtClean="0"/>
              <a:t>.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</a:rPr>
              <a:t>      </a:t>
            </a:r>
            <a:r>
              <a:rPr lang="en-US" sz="2000" dirty="0" smtClean="0">
                <a:latin typeface="Times New Roman" panose="02020603050405020304" pitchFamily="18" charset="0"/>
              </a:rPr>
              <a:t> 	</a:t>
            </a:r>
            <a:r>
              <a:rPr lang="en-US" sz="2000" dirty="0" err="1" smtClean="0"/>
              <a:t>Dastaki</a:t>
            </a:r>
            <a:r>
              <a:rPr lang="en-US" sz="2000" dirty="0" smtClean="0"/>
              <a:t> </a:t>
            </a:r>
            <a:r>
              <a:rPr lang="en-US" sz="2000" dirty="0" err="1"/>
              <a:t>mashinalar</a:t>
            </a:r>
            <a:r>
              <a:rPr lang="en-US" sz="2000" dirty="0"/>
              <a:t> </a:t>
            </a:r>
            <a:r>
              <a:rPr lang="en-US" sz="2000" dirty="0" err="1"/>
              <a:t>qoʻl</a:t>
            </a:r>
            <a:r>
              <a:rPr lang="en-US" sz="2000" dirty="0"/>
              <a:t> </a:t>
            </a:r>
            <a:r>
              <a:rPr lang="en-US" sz="2000" dirty="0" err="1"/>
              <a:t>kuchi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, </a:t>
            </a:r>
            <a:r>
              <a:rPr lang="en-US" sz="2000" dirty="0" err="1"/>
              <a:t>mashina</a:t>
            </a:r>
            <a:r>
              <a:rPr lang="en-US" sz="2000" dirty="0"/>
              <a:t> </a:t>
            </a:r>
            <a:r>
              <a:rPr lang="en-US" sz="2000" dirty="0" err="1"/>
              <a:t>yuritmalilari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ichki</a:t>
            </a:r>
            <a:r>
              <a:rPr lang="en-US" sz="2000" dirty="0"/>
              <a:t> </a:t>
            </a:r>
            <a:r>
              <a:rPr lang="en-US" sz="2000" dirty="0" err="1"/>
              <a:t>yoʻnuv</a:t>
            </a:r>
            <a:r>
              <a:rPr lang="en-US" sz="2000" dirty="0"/>
              <a:t> </a:t>
            </a:r>
            <a:r>
              <a:rPr lang="en-US" sz="2000" dirty="0" err="1"/>
              <a:t>dvigateli</a:t>
            </a:r>
            <a:r>
              <a:rPr lang="en-US" sz="2000" dirty="0"/>
              <a:t> </a:t>
            </a:r>
            <a:r>
              <a:rPr lang="en-US" sz="2000" dirty="0" err="1"/>
              <a:t>kuchi</a:t>
            </a:r>
            <a:r>
              <a:rPr lang="en-US" sz="2000" dirty="0"/>
              <a:t> </a:t>
            </a:r>
            <a:r>
              <a:rPr lang="en-US" sz="2000" dirty="0" err="1"/>
              <a:t>xisobiga</a:t>
            </a:r>
            <a:r>
              <a:rPr lang="en-US" sz="2000" dirty="0"/>
              <a:t> </a:t>
            </a:r>
            <a:r>
              <a:rPr lang="en-US" sz="2000" dirty="0" err="1"/>
              <a:t>ishlaydi</a:t>
            </a:r>
            <a:r>
              <a:rPr lang="en-US" sz="2000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/>
              <a:t>	</a:t>
            </a:r>
            <a:r>
              <a:rPr lang="en-US" sz="2000" dirty="0" err="1" smtClean="0"/>
              <a:t>Xarakatlar</a:t>
            </a:r>
            <a:r>
              <a:rPr lang="en-US" sz="2000" dirty="0" smtClean="0"/>
              <a:t> </a:t>
            </a:r>
            <a:r>
              <a:rPr lang="en-US" sz="2000" dirty="0"/>
              <a:t>motor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qoʻldan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bajaruvchi</a:t>
            </a:r>
            <a:r>
              <a:rPr lang="en-US" sz="2000" dirty="0"/>
              <a:t> </a:t>
            </a:r>
            <a:r>
              <a:rPr lang="en-US" sz="2000" dirty="0" err="1"/>
              <a:t>qicmga</a:t>
            </a:r>
            <a:r>
              <a:rPr lang="en-US" sz="2000" dirty="0"/>
              <a:t> </a:t>
            </a:r>
            <a:r>
              <a:rPr lang="en-US" sz="2000" dirty="0" err="1"/>
              <a:t>mexanik</a:t>
            </a:r>
            <a:r>
              <a:rPr lang="en-US" sz="2000" dirty="0"/>
              <a:t>, </a:t>
            </a:r>
            <a:r>
              <a:rPr lang="en-US" sz="2000" dirty="0" err="1"/>
              <a:t>gidravlik</a:t>
            </a:r>
            <a:r>
              <a:rPr lang="en-US" sz="2000" dirty="0"/>
              <a:t>, </a:t>
            </a:r>
            <a:r>
              <a:rPr lang="en-US" sz="2000" dirty="0" err="1"/>
              <a:t>pnevmatik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elektromagnit</a:t>
            </a:r>
            <a:r>
              <a:rPr lang="en-US" sz="2000" dirty="0"/>
              <a:t> </a:t>
            </a:r>
            <a:r>
              <a:rPr lang="en-US" sz="2000" dirty="0" err="1"/>
              <a:t>usullar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uzatiladi</a:t>
            </a:r>
            <a:r>
              <a:rPr lang="en-US" sz="2000" dirty="0" smtClean="0"/>
              <a:t>.</a:t>
            </a:r>
            <a:endParaRPr lang="en-US" sz="20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</a:rPr>
              <a:t>	</a:t>
            </a:r>
            <a:r>
              <a:rPr lang="en-US" sz="2000" dirty="0" smtClean="0"/>
              <a:t>KTM </a:t>
            </a:r>
            <a:r>
              <a:rPr lang="en-US" sz="2000" dirty="0" err="1"/>
              <a:t>lari</a:t>
            </a:r>
            <a:r>
              <a:rPr lang="en-US" sz="2000" dirty="0"/>
              <a:t> </a:t>
            </a:r>
            <a:r>
              <a:rPr lang="en-US" sz="2000" dirty="0" err="1"/>
              <a:t>tuzilishi</a:t>
            </a:r>
            <a:r>
              <a:rPr lang="en-US" sz="2000" dirty="0"/>
              <a:t> </a:t>
            </a:r>
            <a:r>
              <a:rPr lang="en-US" sz="2000" dirty="0" err="1"/>
              <a:t>boʻyicha</a:t>
            </a:r>
            <a:r>
              <a:rPr lang="en-US" sz="2000" dirty="0"/>
              <a:t> </a:t>
            </a:r>
            <a:r>
              <a:rPr lang="en-US" sz="2000" dirty="0" err="1"/>
              <a:t>oddiy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mashinalarga</a:t>
            </a:r>
            <a:r>
              <a:rPr lang="en-US" sz="2000" dirty="0"/>
              <a:t> boʻlinadi</a:t>
            </a:r>
            <a:r>
              <a:rPr lang="en-US" sz="2000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/>
              <a:t>	</a:t>
            </a:r>
            <a:r>
              <a:rPr lang="en-US" sz="2000" dirty="0" err="1" smtClean="0"/>
              <a:t>Oddiy</a:t>
            </a:r>
            <a:r>
              <a:rPr lang="en-US" sz="2000" dirty="0" smtClean="0"/>
              <a:t> </a:t>
            </a:r>
            <a:r>
              <a:rPr lang="en-US" sz="2000" dirty="0" err="1"/>
              <a:t>mashinalarga</a:t>
            </a:r>
            <a:r>
              <a:rPr lang="en-US" sz="2000" dirty="0"/>
              <a:t> </a:t>
            </a:r>
            <a:r>
              <a:rPr lang="en-US" sz="2000" dirty="0" err="1"/>
              <a:t>domkrat</a:t>
            </a:r>
            <a:r>
              <a:rPr lang="en-US" sz="2000" dirty="0"/>
              <a:t>, </a:t>
            </a:r>
            <a:r>
              <a:rPr lang="en-US" sz="2000" dirty="0" err="1"/>
              <a:t>labedka</a:t>
            </a:r>
            <a:r>
              <a:rPr lang="en-US" sz="2000" dirty="0"/>
              <a:t>, </a:t>
            </a:r>
            <a:r>
              <a:rPr lang="en-US" sz="2000" dirty="0" err="1"/>
              <a:t>tal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bitta</a:t>
            </a:r>
            <a:r>
              <a:rPr lang="en-US" sz="2000" dirty="0"/>
              <a:t> </a:t>
            </a:r>
            <a:r>
              <a:rPr lang="en-US" sz="2000" dirty="0" err="1"/>
              <a:t>relsda</a:t>
            </a:r>
            <a:r>
              <a:rPr lang="en-US" sz="2000" dirty="0"/>
              <a:t> </a:t>
            </a:r>
            <a:r>
              <a:rPr lang="en-US" sz="2000" dirty="0" err="1"/>
              <a:t>yuruvchi</a:t>
            </a:r>
            <a:r>
              <a:rPr lang="en-US" sz="2000" dirty="0"/>
              <a:t> </a:t>
            </a:r>
            <a:r>
              <a:rPr lang="en-US" sz="2000" dirty="0" err="1"/>
              <a:t>aravalar</a:t>
            </a:r>
            <a:r>
              <a:rPr lang="en-US" sz="2000" dirty="0"/>
              <a:t>, 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mashinalarga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yuklagich</a:t>
            </a:r>
            <a:r>
              <a:rPr lang="en-US" sz="2000" dirty="0"/>
              <a:t>, </a:t>
            </a:r>
            <a:r>
              <a:rPr lang="en-US" sz="2000" dirty="0" err="1"/>
              <a:t>koʻtargich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kranlar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. </a:t>
            </a:r>
            <a:endParaRPr lang="ru-RU" sz="2000" b="1" dirty="0"/>
          </a:p>
          <a:p>
            <a:pPr marL="609600" indent="-609600">
              <a:buFontTx/>
              <a:buChar char="-"/>
            </a:pPr>
            <a:endParaRPr lang="ru-RU" sz="1800" dirty="0">
              <a:latin typeface="Times New Roman" panose="02020603050405020304" pitchFamily="18" charset="0"/>
            </a:endParaRPr>
          </a:p>
          <a:p>
            <a:pPr marL="609600" indent="-609600"/>
            <a:endParaRPr lang="uz-Cyrl-UZ" sz="1800" dirty="0">
              <a:latin typeface="Times New Roman" panose="02020603050405020304" pitchFamily="18" charset="0"/>
            </a:endParaRPr>
          </a:p>
          <a:p>
            <a:pPr marL="609600" indent="-609600" algn="just">
              <a:buFontTx/>
              <a:buChar char="-"/>
            </a:pPr>
            <a:endParaRPr lang="ru-RU" sz="1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3.  </a:t>
            </a:r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YKT </a:t>
            </a:r>
            <a:r>
              <a:rPr lang="en-US" sz="24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vazifalari</a:t>
            </a:r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lvl="1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Oddiy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yuk koʻtarish qurilmalari, strelali va koʻprikli kranlar turlari juda xilma xil va murakkab (1000 yaqin turlari mavjud).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Shuning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uchun koʻtarish-tashish va tashish  mashina va mexanizmlarini konstruktsiyalari va bajaradigan vazifalariga koʻra guruhlarga boʻlib oʻrganiladi.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6116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60649"/>
            <a:ext cx="8229600" cy="619254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i="1" dirty="0">
                <a:solidFill>
                  <a:srgbClr val="6600FF"/>
                </a:solidFill>
              </a:rPr>
              <a:t>	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Domkratlar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800" dirty="0"/>
              <a:t> </a:t>
            </a:r>
            <a:endParaRPr lang="en-US" sz="2800" dirty="0" smtClean="0"/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800" dirty="0" smtClean="0"/>
              <a:t>		</a:t>
            </a:r>
            <a:r>
              <a:rPr lang="uz-Cyrl-UZ" sz="2000" dirty="0" smtClean="0"/>
              <a:t>Yukni </a:t>
            </a:r>
            <a:r>
              <a:rPr lang="uz-Cyrl-UZ" sz="2000" dirty="0"/>
              <a:t>uncha katta boʻlmagan balandlikka</a:t>
            </a:r>
            <a:r>
              <a:rPr lang="en-US" sz="2000" dirty="0"/>
              <a:t> (1-metrgacha) </a:t>
            </a:r>
            <a:r>
              <a:rPr lang="uz-Cyrl-UZ" sz="2000" dirty="0"/>
              <a:t>  koʻtarish va pastga tushirish uchun moʻljallangan mexanizmlar domkratlar deyiladi. </a:t>
            </a:r>
            <a:endParaRPr lang="en-US" sz="2000" dirty="0" smtClean="0"/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000" dirty="0" smtClean="0"/>
              <a:t>		</a:t>
            </a:r>
            <a:r>
              <a:rPr lang="uz-Cyrl-UZ" sz="2000" dirty="0" smtClean="0"/>
              <a:t>Ular </a:t>
            </a:r>
            <a:r>
              <a:rPr lang="uz-Cyrl-UZ" sz="2000" dirty="0"/>
              <a:t>odatda ta`mirlash va montaj ishlarida ishlatiladi. </a:t>
            </a:r>
            <a:endParaRPr lang="en-US" sz="2000" dirty="0" smtClean="0"/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000" dirty="0" smtClean="0"/>
              <a:t>		</a:t>
            </a:r>
            <a:r>
              <a:rPr lang="uz-Cyrl-UZ" sz="2000" dirty="0" smtClean="0"/>
              <a:t>Domkratlarning </a:t>
            </a:r>
            <a:r>
              <a:rPr lang="uz-Cyrl-UZ" sz="2000" dirty="0"/>
              <a:t>yuritmasi dastaki yoki mashinali boʻlishi mumkin. </a:t>
            </a:r>
            <a:endParaRPr lang="en-US" sz="2000" dirty="0" smtClean="0"/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sz="2000" dirty="0" smtClean="0"/>
              <a:t>	</a:t>
            </a:r>
            <a:r>
              <a:rPr lang="uz-Cyrl-UZ" sz="2000" dirty="0" smtClean="0"/>
              <a:t>Xarakatni </a:t>
            </a:r>
            <a:r>
              <a:rPr lang="uz-Cyrl-UZ" sz="2000" dirty="0"/>
              <a:t>uzatish boʻyicha mexanik (vintli, rijag-reykali, tishli reykaki), gidravlik va pnevmatik turlarga boʻlinadi. </a:t>
            </a:r>
            <a:endParaRPr lang="en-US" sz="2000" dirty="0" smtClean="0"/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sz="2000" dirty="0" smtClean="0"/>
              <a:t>	</a:t>
            </a:r>
            <a:r>
              <a:rPr lang="uz-Cyrl-UZ" sz="2000" dirty="0" smtClean="0"/>
              <a:t>Konstruktiv </a:t>
            </a:r>
            <a:r>
              <a:rPr lang="uz-Cyrl-UZ" sz="2000" dirty="0"/>
              <a:t>tuzilishiga koʻra domkratlar vintli, reykali va gidravlik boʻladi</a:t>
            </a:r>
            <a:endParaRPr lang="ru-RU" sz="2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5736" y="836712"/>
            <a:ext cx="3960440" cy="4104456"/>
          </a:xfrm>
        </p:spPr>
        <p:txBody>
          <a:bodyPr/>
          <a:lstStyle/>
          <a:p>
            <a:pPr algn="ctr">
              <a:buFontTx/>
              <a:buNone/>
            </a:pPr>
            <a:endParaRPr lang="en-US" sz="4000" b="1" i="1" u="sng" dirty="0" smtClean="0">
              <a:solidFill>
                <a:srgbClr val="3366FF"/>
              </a:solidFill>
            </a:endParaRPr>
          </a:p>
          <a:p>
            <a:pPr algn="ctr">
              <a:buFontTx/>
              <a:buNone/>
            </a:pPr>
            <a:endParaRPr lang="en-US" sz="4000" b="1" i="1" u="sng" dirty="0">
              <a:solidFill>
                <a:srgbClr val="3366FF"/>
              </a:solidFill>
            </a:endParaRPr>
          </a:p>
          <a:p>
            <a:pPr algn="ctr">
              <a:buFontTx/>
              <a:buNone/>
            </a:pPr>
            <a:endParaRPr lang="en-US" sz="4000" b="1" i="1" u="sng" dirty="0" smtClean="0">
              <a:solidFill>
                <a:srgbClr val="3366FF"/>
              </a:solidFill>
            </a:endParaRPr>
          </a:p>
          <a:p>
            <a:pPr algn="ctr">
              <a:buFontTx/>
              <a:buNone/>
            </a:pPr>
            <a:endParaRPr lang="en-US" sz="4000" b="1" i="1" u="sng" dirty="0">
              <a:solidFill>
                <a:srgbClr val="3366FF"/>
              </a:solidFill>
            </a:endParaRPr>
          </a:p>
          <a:p>
            <a:pPr algn="ctr">
              <a:buFontTx/>
              <a:buNone/>
            </a:pPr>
            <a:endParaRPr lang="en-US" sz="4000" b="1" i="1" u="sng" dirty="0" smtClean="0">
              <a:solidFill>
                <a:srgbClr val="3366FF"/>
              </a:solidFill>
            </a:endParaRPr>
          </a:p>
          <a:p>
            <a:pPr algn="ctr">
              <a:buFontTx/>
              <a:buNone/>
            </a:pPr>
            <a:endParaRPr lang="en-US" sz="4000" b="1" i="1" u="sng" dirty="0">
              <a:solidFill>
                <a:srgbClr val="3366FF"/>
              </a:solidFill>
            </a:endParaRPr>
          </a:p>
          <a:p>
            <a:pPr algn="ctr">
              <a:buFontTx/>
              <a:buNone/>
            </a:pPr>
            <a:endParaRPr lang="en-US" sz="4000" b="1" i="1" u="sng" dirty="0" smtClean="0">
              <a:solidFill>
                <a:srgbClr val="3366FF"/>
              </a:solidFill>
            </a:endParaRPr>
          </a:p>
          <a:p>
            <a:pPr algn="ctr">
              <a:buFontTx/>
              <a:buNone/>
            </a:pPr>
            <a:endParaRPr lang="en-US" sz="4000" b="1" i="1" u="sng" dirty="0">
              <a:solidFill>
                <a:srgbClr val="3366FF"/>
              </a:solidFill>
            </a:endParaRPr>
          </a:p>
        </p:txBody>
      </p:sp>
      <p:pic>
        <p:nvPicPr>
          <p:cNvPr id="5" name="Рисунок 4" descr="C:\Users\USER\AppData\Local\Temp\FineReader11.00\media\image2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052736"/>
            <a:ext cx="4320480" cy="334273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57200" y="3323163"/>
            <a:ext cx="778720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109808"/>
              </p:ext>
            </p:extLst>
          </p:nvPr>
        </p:nvGraphicFramePr>
        <p:xfrm>
          <a:off x="1259632" y="4941168"/>
          <a:ext cx="5472608" cy="4274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72608"/>
              </a:tblGrid>
              <a:tr h="427481">
                <a:tc>
                  <a:txBody>
                    <a:bodyPr/>
                    <a:lstStyle/>
                    <a:p>
                      <a:pPr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endParaRPr lang="en-US" sz="1800" spc="0" dirty="0" smtClean="0">
                        <a:effectLst/>
                      </a:endParaRPr>
                    </a:p>
                    <a:p>
                      <a:pPr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en-US" sz="2400" spc="0" dirty="0" err="1" smtClean="0">
                          <a:effectLst/>
                        </a:rPr>
                        <a:t>Vintli</a:t>
                      </a:r>
                      <a:r>
                        <a:rPr lang="en-US" sz="2400" spc="0" dirty="0" smtClean="0">
                          <a:effectLst/>
                        </a:rPr>
                        <a:t> </a:t>
                      </a:r>
                      <a:r>
                        <a:rPr lang="en-US" sz="2400" spc="0" dirty="0" err="1">
                          <a:effectLst/>
                        </a:rPr>
                        <a:t>domkrat</a:t>
                      </a:r>
                      <a:r>
                        <a:rPr lang="en-US" sz="2400" spc="0" dirty="0">
                          <a:effectLst/>
                        </a:rPr>
                        <a:t> </a:t>
                      </a:r>
                      <a:r>
                        <a:rPr lang="en-US" sz="2400" spc="0" dirty="0" err="1">
                          <a:effectLst/>
                        </a:rPr>
                        <a:t>sxemasi</a:t>
                      </a:r>
                      <a:r>
                        <a:rPr lang="en-US" sz="2400" spc="0" dirty="0">
                          <a:effectLst/>
                        </a:rPr>
                        <a:t>: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51890" marR="1151890" marT="0" marB="0"/>
                </a:tc>
              </a:tr>
            </a:tbl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691680" y="5445224"/>
            <a:ext cx="5842992" cy="67710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l —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korpus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;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2 —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gayka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;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3 —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vint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;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4 —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yuk; 5 —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dastak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6119813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endParaRPr lang="en-US" b="1" i="1" u="sng" dirty="0">
              <a:solidFill>
                <a:srgbClr val="3366FF"/>
              </a:solidFill>
            </a:endParaRPr>
          </a:p>
          <a:p>
            <a:pPr marL="0" indent="0" algn="ctr">
              <a:buNone/>
            </a:pPr>
            <a:r>
              <a:rPr lang="uz-Cyrl-UZ" sz="2400" b="1" dirty="0">
                <a:latin typeface="Arial" panose="020B0604020202020204" pitchFamily="34" charset="0"/>
                <a:cs typeface="Arial" panose="020B0604020202020204" pitchFamily="34" charset="0"/>
              </a:rPr>
              <a:t>Gidravlik domkratlar</a:t>
            </a:r>
            <a:r>
              <a:rPr lang="uz-Cyrl-U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800" dirty="0" smtClean="0"/>
          </a:p>
          <a:p>
            <a:pPr>
              <a:lnSpc>
                <a:spcPct val="150000"/>
              </a:lnSpc>
            </a:pPr>
            <a:r>
              <a:rPr lang="uz-Cyrl-UZ" sz="2800" dirty="0" smtClean="0"/>
              <a:t> </a:t>
            </a:r>
            <a:r>
              <a:rPr lang="uz-Cyrl-UZ" sz="2000" dirty="0"/>
              <a:t>Gidravlik domkratlar yukni ravon koʻtarish, tushirish va kerakli joyda toʻxtatishni ta`minlaydi. </a:t>
            </a:r>
            <a:endParaRPr lang="en-US" sz="2000" dirty="0" smtClean="0"/>
          </a:p>
          <a:p>
            <a:pPr>
              <a:lnSpc>
                <a:spcPct val="150000"/>
              </a:lnSpc>
            </a:pPr>
            <a:r>
              <a:rPr lang="uz-Cyrl-UZ" sz="2000" dirty="0" smtClean="0"/>
              <a:t>Uning </a:t>
            </a:r>
            <a:r>
              <a:rPr lang="uz-Cyrl-UZ" sz="2000" dirty="0"/>
              <a:t>F.I.K. 0,75-0,8% ga teng. </a:t>
            </a:r>
            <a:endParaRPr lang="en-US" sz="2000" dirty="0" smtClean="0"/>
          </a:p>
          <a:p>
            <a:pPr>
              <a:lnSpc>
                <a:spcPct val="150000"/>
              </a:lnSpc>
            </a:pPr>
            <a:r>
              <a:rPr lang="uz-Cyrl-UZ" sz="2000" dirty="0" smtClean="0"/>
              <a:t>Yukni </a:t>
            </a:r>
            <a:r>
              <a:rPr lang="uz-Cyrl-UZ" sz="2000" dirty="0"/>
              <a:t>koʻtarish quvvati ancha yuqori (200 tonnagacha). </a:t>
            </a:r>
            <a:endParaRPr lang="en-US" sz="2000" dirty="0" smtClean="0"/>
          </a:p>
          <a:p>
            <a:pPr>
              <a:lnSpc>
                <a:spcPct val="150000"/>
              </a:lnSpc>
            </a:pPr>
            <a:r>
              <a:rPr lang="en-US" sz="2000" dirty="0" err="1" smtClean="0"/>
              <a:t>Gabarit</a:t>
            </a:r>
            <a:r>
              <a:rPr lang="en-US" sz="2000" dirty="0" smtClean="0"/>
              <a:t> </a:t>
            </a:r>
            <a:r>
              <a:rPr lang="en-US" sz="2000" dirty="0" err="1"/>
              <a:t>oʻlchami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massasi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ixcham</a:t>
            </a:r>
            <a:r>
              <a:rPr lang="en-US" sz="2000" dirty="0"/>
              <a:t>. </a:t>
            </a:r>
            <a:r>
              <a:rPr lang="en-US" sz="2000" dirty="0" err="1"/>
              <a:t>Koʻtarish</a:t>
            </a:r>
            <a:r>
              <a:rPr lang="en-US" sz="2000" dirty="0"/>
              <a:t> </a:t>
            </a:r>
            <a:r>
              <a:rPr lang="en-US" sz="2000" dirty="0" err="1"/>
              <a:t>tezligi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. </a:t>
            </a:r>
            <a:endParaRPr lang="en-US" sz="2000" dirty="0" smtClean="0"/>
          </a:p>
          <a:p>
            <a:pPr>
              <a:lnSpc>
                <a:spcPct val="150000"/>
              </a:lnSpc>
            </a:pPr>
            <a:r>
              <a:rPr lang="en-US" sz="2000" dirty="0" err="1" smtClean="0"/>
              <a:t>Montaj</a:t>
            </a:r>
            <a:r>
              <a:rPr lang="en-US" sz="2000" dirty="0" smtClean="0"/>
              <a:t> </a:t>
            </a:r>
            <a:r>
              <a:rPr lang="en-US" sz="2000" dirty="0" err="1"/>
              <a:t>ishlarida</a:t>
            </a:r>
            <a:r>
              <a:rPr lang="ru-RU" sz="2000" dirty="0"/>
              <a:t> 25,0…500,0 </a:t>
            </a:r>
            <a:r>
              <a:rPr lang="en-US" sz="2000" dirty="0"/>
              <a:t>t yuk </a:t>
            </a:r>
            <a:r>
              <a:rPr lang="en-US" sz="2000" dirty="0" err="1"/>
              <a:t>koʻtaradigan</a:t>
            </a:r>
            <a:r>
              <a:rPr lang="en-US" sz="2000" dirty="0"/>
              <a:t> </a:t>
            </a:r>
            <a:r>
              <a:rPr lang="en-US" sz="2000" dirty="0" err="1"/>
              <a:t>gidravlik</a:t>
            </a:r>
            <a:r>
              <a:rPr lang="en-US" sz="2000" dirty="0"/>
              <a:t> </a:t>
            </a:r>
            <a:r>
              <a:rPr lang="en-US" sz="2000" dirty="0" err="1"/>
              <a:t>domkratlardan</a:t>
            </a:r>
            <a:r>
              <a:rPr lang="en-US" sz="2000" dirty="0"/>
              <a:t> </a:t>
            </a:r>
            <a:r>
              <a:rPr lang="en-US" sz="2000" dirty="0" err="1"/>
              <a:t>foydalaniladi</a:t>
            </a:r>
            <a:r>
              <a:rPr lang="ru-RU" sz="2000" dirty="0"/>
              <a:t>.</a:t>
            </a:r>
            <a:endParaRPr lang="ru-RU" sz="2000" b="1" dirty="0"/>
          </a:p>
          <a:p>
            <a:pPr>
              <a:lnSpc>
                <a:spcPct val="90000"/>
              </a:lnSpc>
              <a:buFontTx/>
              <a:buNone/>
            </a:pPr>
            <a:endParaRPr lang="en-US" b="1" i="1" u="sng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692696"/>
            <a:ext cx="8713788" cy="5976392"/>
          </a:xfrm>
        </p:spPr>
        <p:txBody>
          <a:bodyPr/>
          <a:lstStyle/>
          <a:p>
            <a:pPr algn="ctr">
              <a:buFontTx/>
              <a:buNone/>
            </a:pPr>
            <a:endParaRPr lang="en-US" sz="2000" b="1" dirty="0"/>
          </a:p>
        </p:txBody>
      </p:sp>
      <p:pic>
        <p:nvPicPr>
          <p:cNvPr id="5" name="Рисунок 4" descr="Image3"/>
          <p:cNvPicPr/>
          <p:nvPr/>
        </p:nvPicPr>
        <p:blipFill>
          <a:blip r:embed="rId2">
            <a:lum bright="12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6" t="9891" r="9268" b="5862"/>
          <a:stretch>
            <a:fillRect/>
          </a:stretch>
        </p:blipFill>
        <p:spPr bwMode="auto">
          <a:xfrm>
            <a:off x="1976437" y="692696"/>
            <a:ext cx="5191125" cy="4104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8713788" cy="6480175"/>
          </a:xfrm>
        </p:spPr>
        <p:txBody>
          <a:bodyPr/>
          <a:lstStyle/>
          <a:p>
            <a:pPr algn="ctr">
              <a:buFontTx/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Chig`irlar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lebedkalar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r>
              <a:rPr lang="en-US" sz="2400" dirty="0"/>
              <a:t> </a:t>
            </a:r>
            <a:endParaRPr lang="en-US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Chig`irlar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vertikal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ayrim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gorizontal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yoʻnalishda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surish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qoʻllaniladi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moʻljallangan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moʻljallangan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chig`irlar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tarkibiy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isoblanib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tashiydigan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aravachalarni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yurgizish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konstruktsiyalarini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demontaj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Chig`irlar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arqonli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ariqchali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friksion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8713788" cy="5256311"/>
          </a:xfrm>
        </p:spPr>
        <p:txBody>
          <a:bodyPr/>
          <a:lstStyle/>
          <a:p>
            <a:pPr algn="ctr">
              <a:buFontTx/>
              <a:buNone/>
            </a:pPr>
            <a:endParaRPr lang="en-US" dirty="0" smtClean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endParaRPr lang="en-US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endParaRPr lang="en-US" dirty="0" smtClean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endParaRPr lang="en-US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endParaRPr lang="en-US" dirty="0" smtClean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endParaRPr lang="en-US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endParaRPr lang="en-US" dirty="0" smtClean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endParaRPr lang="en-US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Dastaki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yuritmali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chi</a:t>
            </a:r>
            <a:r>
              <a:rPr lang="uz-Cyrl-UZ" sz="2400" dirty="0">
                <a:latin typeface="Arial" panose="020B0604020202020204" pitchFamily="34" charset="0"/>
                <a:cs typeface="Arial" panose="020B0604020202020204" pitchFamily="34" charset="0"/>
              </a:rPr>
              <a:t>g`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ir.</a:t>
            </a:r>
            <a:endParaRPr lang="en-US" sz="2400" dirty="0">
              <a:solidFill>
                <a:srgbClr val="66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Tx/>
              <a:buNone/>
            </a:pPr>
            <a:endParaRPr lang="ru-RU" sz="2800" dirty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endParaRPr lang="en-US" sz="4000" dirty="0">
              <a:latin typeface="Times New Roman" panose="02020603050405020304" pitchFamily="18" charset="0"/>
            </a:endParaRPr>
          </a:p>
        </p:txBody>
      </p:sp>
      <p:pic>
        <p:nvPicPr>
          <p:cNvPr id="5" name="Рисунок 4" descr="Image4"/>
          <p:cNvPicPr/>
          <p:nvPr/>
        </p:nvPicPr>
        <p:blipFill>
          <a:blip r:embed="rId2">
            <a:lum bright="12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8" t="4350" r="2429" b="15276"/>
          <a:stretch>
            <a:fillRect/>
          </a:stretch>
        </p:blipFill>
        <p:spPr bwMode="auto">
          <a:xfrm>
            <a:off x="1941354" y="692696"/>
            <a:ext cx="5332730" cy="2900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8713788" cy="6480175"/>
          </a:xfrm>
        </p:spPr>
        <p:txBody>
          <a:bodyPr/>
          <a:lstStyle/>
          <a:p>
            <a:pPr algn="ctr">
              <a:spcBef>
                <a:spcPct val="0"/>
              </a:spcBef>
              <a:buFontTx/>
              <a:buNone/>
            </a:pPr>
            <a:endParaRPr lang="en-US" sz="36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Tallar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sz="3600" dirty="0"/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sz="2000" dirty="0" smtClean="0"/>
              <a:t>		</a:t>
            </a:r>
            <a:r>
              <a:rPr lang="en-US" sz="2000" dirty="0" err="1" smtClean="0"/>
              <a:t>Tallar</a:t>
            </a:r>
            <a:r>
              <a:rPr lang="en-US" sz="2000" dirty="0" smtClean="0"/>
              <a:t> </a:t>
            </a:r>
            <a:r>
              <a:rPr lang="en-US" sz="2000" dirty="0" err="1"/>
              <a:t>yuklarni</a:t>
            </a:r>
            <a:r>
              <a:rPr lang="en-US" sz="2000" dirty="0"/>
              <a:t> </a:t>
            </a:r>
            <a:r>
              <a:rPr lang="en-US" sz="2000" dirty="0" err="1"/>
              <a:t>koʻtarish</a:t>
            </a:r>
            <a:r>
              <a:rPr lang="en-US" sz="2000" dirty="0"/>
              <a:t>, sex </a:t>
            </a:r>
            <a:r>
              <a:rPr lang="en-US" sz="2000" dirty="0" err="1"/>
              <a:t>ichida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sexlararo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relsli</a:t>
            </a:r>
            <a:r>
              <a:rPr lang="en-US" sz="2000" dirty="0"/>
              <a:t> </a:t>
            </a:r>
            <a:r>
              <a:rPr lang="en-US" sz="2000" dirty="0" err="1"/>
              <a:t>yoʻl</a:t>
            </a:r>
            <a:r>
              <a:rPr lang="en-US" sz="2000" dirty="0"/>
              <a:t> </a:t>
            </a:r>
            <a:r>
              <a:rPr lang="en-US" sz="2000" dirty="0" err="1"/>
              <a:t>boʻylab</a:t>
            </a:r>
            <a:r>
              <a:rPr lang="en-US" sz="2000" dirty="0"/>
              <a:t> </a:t>
            </a:r>
            <a:r>
              <a:rPr lang="en-US" sz="2000" dirty="0" err="1"/>
              <a:t>tashishda</a:t>
            </a:r>
            <a:r>
              <a:rPr lang="en-US" sz="2000" dirty="0"/>
              <a:t>, </a:t>
            </a:r>
            <a:r>
              <a:rPr lang="en-US" sz="2000" dirty="0" err="1"/>
              <a:t>uzluksiz</a:t>
            </a:r>
            <a:r>
              <a:rPr lang="en-US" sz="2000" dirty="0"/>
              <a:t>, </a:t>
            </a:r>
            <a:r>
              <a:rPr lang="en-US" sz="2000" dirty="0" err="1"/>
              <a:t>avtomat</a:t>
            </a:r>
            <a:r>
              <a:rPr lang="en-US" sz="2000" dirty="0"/>
              <a:t> </a:t>
            </a:r>
            <a:r>
              <a:rPr lang="en-US" sz="2000" dirty="0" err="1"/>
              <a:t>liniya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stanoklarga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koʻrsatishda</a:t>
            </a:r>
            <a:r>
              <a:rPr lang="en-US" sz="2000" dirty="0"/>
              <a:t> </a:t>
            </a:r>
            <a:r>
              <a:rPr lang="en-US" sz="2000" dirty="0" err="1"/>
              <a:t>ishlatiladi</a:t>
            </a:r>
            <a:r>
              <a:rPr lang="en-US" sz="2000" dirty="0" smtClean="0"/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sz="2000" dirty="0" smtClean="0"/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sz="2000" dirty="0" smtClean="0"/>
              <a:t>	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chig`rlar</a:t>
            </a:r>
            <a:r>
              <a:rPr lang="en-US" sz="2000" dirty="0"/>
              <a:t> </a:t>
            </a:r>
            <a:r>
              <a:rPr lang="en-US" sz="2000" dirty="0" err="1"/>
              <a:t>singari</a:t>
            </a:r>
            <a:r>
              <a:rPr lang="en-US" sz="2000" dirty="0"/>
              <a:t> </a:t>
            </a:r>
            <a:r>
              <a:rPr lang="en-US" sz="2000" dirty="0" err="1"/>
              <a:t>mustaqil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 </a:t>
            </a:r>
            <a:r>
              <a:rPr lang="en-US" sz="2000" dirty="0" err="1"/>
              <a:t>mashina</a:t>
            </a:r>
            <a:r>
              <a:rPr lang="en-US" sz="2000" dirty="0"/>
              <a:t> </a:t>
            </a:r>
            <a:r>
              <a:rPr lang="en-US" sz="2000" dirty="0" err="1"/>
              <a:t>tarkibida</a:t>
            </a:r>
            <a:r>
              <a:rPr lang="en-US" sz="2000" dirty="0"/>
              <a:t> </a:t>
            </a:r>
            <a:r>
              <a:rPr lang="en-US" sz="2000" dirty="0" err="1"/>
              <a:t>koʻtarish</a:t>
            </a:r>
            <a:r>
              <a:rPr lang="en-US" sz="2000" dirty="0"/>
              <a:t> </a:t>
            </a:r>
            <a:r>
              <a:rPr lang="en-US" sz="2000" dirty="0" err="1"/>
              <a:t>mexanizmi</a:t>
            </a:r>
            <a:r>
              <a:rPr lang="en-US" sz="2000" dirty="0"/>
              <a:t> </a:t>
            </a:r>
            <a:r>
              <a:rPr lang="en-US" sz="2000" dirty="0" err="1"/>
              <a:t>vazifasini</a:t>
            </a:r>
            <a:r>
              <a:rPr lang="en-US" sz="2000" dirty="0"/>
              <a:t> </a:t>
            </a:r>
            <a:r>
              <a:rPr lang="en-US" sz="2000" dirty="0" err="1"/>
              <a:t>bajaradi</a:t>
            </a:r>
            <a:r>
              <a:rPr lang="en-US" sz="2000" dirty="0"/>
              <a:t>. </a:t>
            </a:r>
            <a:r>
              <a:rPr lang="en-US" sz="2000" dirty="0" err="1"/>
              <a:t>Tallarning</a:t>
            </a:r>
            <a:r>
              <a:rPr lang="en-US" sz="2000" dirty="0"/>
              <a:t> </a:t>
            </a:r>
            <a:r>
              <a:rPr lang="en-US" sz="2000" dirty="0" err="1"/>
              <a:t>koʻtarish</a:t>
            </a:r>
            <a:r>
              <a:rPr lang="en-US" sz="2000" dirty="0"/>
              <a:t> </a:t>
            </a:r>
            <a:r>
              <a:rPr lang="en-US" sz="2000" dirty="0" err="1"/>
              <a:t>organi</a:t>
            </a:r>
            <a:r>
              <a:rPr lang="en-US" sz="2000" dirty="0"/>
              <a:t> </a:t>
            </a:r>
            <a:r>
              <a:rPr lang="en-US" sz="2000" dirty="0" err="1"/>
              <a:t>boʻlib</a:t>
            </a:r>
            <a:r>
              <a:rPr lang="en-US" sz="2000" dirty="0"/>
              <a:t> </a:t>
            </a:r>
            <a:r>
              <a:rPr lang="en-US" sz="2000" dirty="0" err="1"/>
              <a:t>chig`irlar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endParaRPr lang="ru-RU" sz="2000" dirty="0"/>
          </a:p>
          <a:p>
            <a:pPr algn="ctr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uz-Cyrl-UZ" sz="4800" dirty="0">
                <a:latin typeface="Times New Roman" panose="02020603050405020304" pitchFamily="18" charset="0"/>
              </a:rPr>
              <a:t> </a:t>
            </a:r>
            <a:endParaRPr lang="en-US" sz="66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581128"/>
            <a:ext cx="8229600" cy="187220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z-Cyrl-UZ" sz="2400" dirty="0">
                <a:latin typeface="Arial" panose="020B0604020202020204" pitchFamily="34" charset="0"/>
                <a:cs typeface="Arial" panose="020B0604020202020204" pitchFamily="34" charset="0"/>
              </a:rPr>
              <a:t>Chervyakli  tal </a:t>
            </a:r>
            <a:r>
              <a:rPr lang="uz-Cyrl-U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1-chervyakni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harakatga keltiruvchi g`ildirak. 2-chervyak. 3-chervyak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g`ildirag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4-yuk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yulduzchasi. 5-yuk zanjiri. 6-ilgak osmasi.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002"/>
          <p:cNvPicPr>
            <a:picLocks noGrp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692696"/>
            <a:ext cx="4464496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86683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ru-RU" b="1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oshiruvchi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sohalarida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ombor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xoʻjaligi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qurulish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maydonlarida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foydalaniladi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340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9161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Koʻprikli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Koʻprik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tarqalgan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koʻchirish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sexlarga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estakadalarga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oʻrnatiladi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/>
              <a:t>Bir</a:t>
            </a:r>
            <a:r>
              <a:rPr lang="en-US" sz="2000" dirty="0" smtClean="0"/>
              <a:t> </a:t>
            </a:r>
            <a:r>
              <a:rPr lang="en-US" sz="2000" dirty="0" err="1"/>
              <a:t>koʻprikli</a:t>
            </a:r>
            <a:r>
              <a:rPr lang="en-US" sz="2000" dirty="0"/>
              <a:t> </a:t>
            </a:r>
            <a:r>
              <a:rPr lang="en-US" sz="2000" dirty="0" err="1"/>
              <a:t>kran</a:t>
            </a:r>
            <a:r>
              <a:rPr lang="en-US" sz="2000" dirty="0"/>
              <a:t>.</a:t>
            </a:r>
            <a:endParaRPr lang="ru-RU" sz="2000" dirty="0"/>
          </a:p>
        </p:txBody>
      </p:sp>
      <p:pic>
        <p:nvPicPr>
          <p:cNvPr id="4" name="Объект 3" descr="Image5"/>
          <p:cNvPicPr>
            <a:picLocks noGrp="1"/>
          </p:cNvPicPr>
          <p:nvPr>
            <p:ph idx="1"/>
          </p:nvPr>
        </p:nvPicPr>
        <p:blipFill>
          <a:blip r:embed="rId2">
            <a:lum bright="-18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" t="1616" b="4765"/>
          <a:stretch>
            <a:fillRect/>
          </a:stretch>
        </p:blipFill>
        <p:spPr bwMode="auto">
          <a:xfrm>
            <a:off x="1835696" y="3429000"/>
            <a:ext cx="5184576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97446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koʻprikli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 descr="Image6"/>
          <p:cNvPicPr>
            <a:picLocks noGrp="1"/>
          </p:cNvPicPr>
          <p:nvPr>
            <p:ph idx="1"/>
          </p:nvPr>
        </p:nvPicPr>
        <p:blipFill>
          <a:blip r:embed="rId2">
            <a:lum bright="-24000" contrast="48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t="3201" r="4919" b="11122"/>
          <a:stretch>
            <a:fillRect/>
          </a:stretch>
        </p:blipFill>
        <p:spPr bwMode="auto">
          <a:xfrm>
            <a:off x="1703934" y="2100310"/>
            <a:ext cx="5964410" cy="3848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5385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Chorpoya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Chorpoya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metro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qurilishida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omborlarda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stantsiyalarida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inshootlarida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Chorpoya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montaj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moʻljallangan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moʻljallangan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boʻlmagan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koʻtaruvchanligi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(50,0 t)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oralig`i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(4 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xarakterlanadi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217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950" y="4581128"/>
            <a:ext cx="8229600" cy="1143000"/>
          </a:xfrm>
        </p:spPr>
        <p:txBody>
          <a:bodyPr/>
          <a:lstStyle/>
          <a:p>
            <a:r>
              <a:rPr lang="uz-Cyrl-UZ" sz="2400" dirty="0">
                <a:latin typeface="Arial" panose="020B0604020202020204" pitchFamily="34" charset="0"/>
                <a:cs typeface="Arial" panose="020B0604020202020204" pitchFamily="34" charset="0"/>
              </a:rPr>
              <a:t>Chorpoya kran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 descr="Image7"/>
          <p:cNvPicPr>
            <a:picLocks noGrp="1"/>
          </p:cNvPicPr>
          <p:nvPr>
            <p:ph idx="1"/>
          </p:nvPr>
        </p:nvPicPr>
        <p:blipFill>
          <a:blip r:embed="rId2">
            <a:lum bright="-30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" t="16112" r="1508" b="20955"/>
          <a:stretch>
            <a:fillRect/>
          </a:stretch>
        </p:blipFill>
        <p:spPr bwMode="auto">
          <a:xfrm>
            <a:off x="1619672" y="692696"/>
            <a:ext cx="5480133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85310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Minorali kranlar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 smtClean="0"/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Qishloq xoʻjalik va gidrotexnik inshootlar qurishda,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turarjoy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va sanoat binolarini qurishda, konstruktsiyalar va texnologik jihozlarni montaj qilishda va qurilish montaj ishlarini olib borishda minorali kranlardan keng foydalaniladi.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Kran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minorasining konstruktsiyasi boʻyicha: minorasi aylanadigan (KB-1602, KB-503) va minorasi aylanmaydigan (KB-674, KB-572) turga boʻlinadi.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Oʻrnatish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usuliga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minorali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koʻchma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statsionar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boʻlinadi.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8461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Minorasi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aylanmaydigan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minorali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 descr="Image8"/>
          <p:cNvPicPr>
            <a:picLocks noGrp="1"/>
          </p:cNvPicPr>
          <p:nvPr>
            <p:ph idx="1"/>
          </p:nvPr>
        </p:nvPicPr>
        <p:blipFill>
          <a:blip r:embed="rId2">
            <a:lum bright="-18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0" t="5467" r="3210" b="8209"/>
          <a:stretch>
            <a:fillRect/>
          </a:stretch>
        </p:blipFill>
        <p:spPr bwMode="auto">
          <a:xfrm>
            <a:off x="2843358" y="1600200"/>
            <a:ext cx="3457283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0735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Minorasi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aylanadigan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minorali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4" name="Объект 3" descr="Image9"/>
          <p:cNvPicPr>
            <a:picLocks noGrp="1"/>
          </p:cNvPicPr>
          <p:nvPr>
            <p:ph idx="1"/>
          </p:nvPr>
        </p:nvPicPr>
        <p:blipFill>
          <a:blip r:embed="rId2">
            <a:lum bright="-24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2" t="9354" r="7436" b="16275"/>
          <a:stretch>
            <a:fillRect/>
          </a:stretch>
        </p:blipFill>
        <p:spPr bwMode="auto">
          <a:xfrm>
            <a:off x="2339753" y="1600200"/>
            <a:ext cx="4608512" cy="4709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63466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Mashg`ulot uchun xulosa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63690"/>
          </a:xfrm>
        </p:spPr>
        <p:txBody>
          <a:bodyPr/>
          <a:lstStyle/>
          <a:p>
            <a:pPr marL="457200" lvl="1" indent="0">
              <a:lnSpc>
                <a:spcPct val="150000"/>
              </a:lnSpc>
              <a:buNone/>
            </a:pPr>
            <a:r>
              <a:rPr lang="en-US" sz="2000" dirty="0" smtClean="0"/>
              <a:t>	</a:t>
            </a:r>
            <a:r>
              <a:rPr lang="uz-Cyrl-UZ" sz="2000" dirty="0" smtClean="0"/>
              <a:t>Yuk </a:t>
            </a:r>
            <a:r>
              <a:rPr lang="uz-Cyrl-UZ" sz="2000" dirty="0"/>
              <a:t>koʻtarish transportlari va transport mashinalari va mexanizmlarining halq xoʻjaligidagi oʻrni juda katta, chunki koʻtarish-tashish va tashish ishlariga sarflanadigan harajatlar mahsulot tannarxining 15-20 foizini, ayrim xollarda esa 50 foizga yetishi mumkin. </a:t>
            </a:r>
            <a:endParaRPr lang="ru-RU" sz="2000" dirty="0"/>
          </a:p>
          <a:p>
            <a:pPr marL="457200" lvl="1" indent="0">
              <a:lnSpc>
                <a:spcPct val="150000"/>
              </a:lnSpc>
              <a:buNone/>
            </a:pPr>
            <a:r>
              <a:rPr lang="en-US" sz="2000" dirty="0" smtClean="0"/>
              <a:t>	</a:t>
            </a:r>
            <a:r>
              <a:rPr lang="uz-Cyrl-UZ" sz="2000" dirty="0" smtClean="0"/>
              <a:t>Oddiy </a:t>
            </a:r>
            <a:r>
              <a:rPr lang="uz-Cyrl-UZ" sz="2000" dirty="0"/>
              <a:t>yuk koʻtarish qurilmalari, strelali va koʻprikli kranlar turlari juda xilma xil va murakkab (1000 yaqin turlari mavjud). Shuning uchun koʻtarish-tashish va tashish  mashina va mexanizmlarini konstruktsiyalari va bajaradigan vazifalariga koʻra guruhlarga boʻlib oʻrganiladi. 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9990730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3883</TotalTime>
  <Words>309</Words>
  <Application>Microsoft Office PowerPoint</Application>
  <PresentationFormat>Экран (4:3)</PresentationFormat>
  <Paragraphs>127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Courier New</vt:lpstr>
      <vt:lpstr>Times New Roman</vt:lpstr>
      <vt:lpstr>Wingdings</vt:lpstr>
      <vt:lpstr>Оформление по умолчанию</vt:lpstr>
      <vt:lpstr>Презентация PowerPoint</vt:lpstr>
      <vt:lpstr>  1.  Kirish. Yuk koʻtarish va tashish mashi- nalarining   rivojlanish tarixi va xalq xoʻjaligidagi axamiyati.    2.  YKT mashinalari tasnifi.    3.  YKT mashinalari turlari va vazifalari.   </vt:lpstr>
      <vt:lpstr>Презентация PowerPoint</vt:lpstr>
      <vt:lpstr>Презентация PowerPoint</vt:lpstr>
      <vt:lpstr>   Xalq xoʻjaligidagi axamiyati.  </vt:lpstr>
      <vt:lpstr>Презентация PowerPoint</vt:lpstr>
      <vt:lpstr>Презентация PowerPoint</vt:lpstr>
      <vt:lpstr> Koʻtarish- tashish mashinalarini yuritmasi, xarakatni uzatish va tuzilishi  boʻyicha klassifikatsiya qilish mumkin:</vt:lpstr>
      <vt:lpstr>3.  YKT mashinalari turlari va vazifalari.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Chervyakli  tal sxemasi 1-chervyakni harakatga keltiruvchi g`ildirak. 2-chervyak. 3-chervyak g`ildiragi, 4-yuk yulduzchasi. 5-yuk zanjiri. 6-ilgak osmasi.</vt:lpstr>
      <vt:lpstr>Презентация PowerPoint</vt:lpstr>
      <vt:lpstr> Koʻprikli kranlar.  Koʻprik kranlar eng koʻp tarqalgan kran boʻlib, yuklarni koʻtarish va bir joydan ikkinchi joyga koʻchirish uchun ishlatiladi. Bunday kranlar sexlarga va ochiq estakadalarga oʻrnatiladi  Bir koʻprikli kran.</vt:lpstr>
      <vt:lpstr> Ikki koʻprikli kran</vt:lpstr>
      <vt:lpstr>Chorpoya kranlar</vt:lpstr>
      <vt:lpstr>Chorpoya kran</vt:lpstr>
      <vt:lpstr>Minorali kranlar</vt:lpstr>
      <vt:lpstr>Minorasi aylanmaydigan minorali kran</vt:lpstr>
      <vt:lpstr> Minorasi aylanadigan minorali kran. </vt:lpstr>
      <vt:lpstr>  Mashg`ulot uchun xulosa </vt:lpstr>
    </vt:vector>
  </TitlesOfParts>
  <Company>MoBIL GROUP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Определение фактических пробегов автомобильных шин автотранспортных средств, эксплуатируемых в условиях рудника «Мурунтау»</dc:title>
  <dc:creator>Admin</dc:creator>
  <cp:lastModifiedBy>hayrullo baynazarov</cp:lastModifiedBy>
  <cp:revision>105</cp:revision>
  <dcterms:created xsi:type="dcterms:W3CDTF">2009-06-18T17:43:11Z</dcterms:created>
  <dcterms:modified xsi:type="dcterms:W3CDTF">2018-09-25T09:26:15Z</dcterms:modified>
</cp:coreProperties>
</file>