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351" r:id="rId2"/>
    <p:sldId id="333" r:id="rId3"/>
    <p:sldId id="291" r:id="rId4"/>
    <p:sldId id="326" r:id="rId5"/>
    <p:sldId id="257" r:id="rId6"/>
    <p:sldId id="289" r:id="rId7"/>
    <p:sldId id="258" r:id="rId8"/>
    <p:sldId id="259" r:id="rId9"/>
    <p:sldId id="334" r:id="rId10"/>
    <p:sldId id="335" r:id="rId11"/>
    <p:sldId id="336" r:id="rId12"/>
    <p:sldId id="337" r:id="rId13"/>
    <p:sldId id="338" r:id="rId14"/>
    <p:sldId id="352" r:id="rId15"/>
    <p:sldId id="339" r:id="rId16"/>
    <p:sldId id="340" r:id="rId17"/>
    <p:sldId id="341" r:id="rId18"/>
    <p:sldId id="342" r:id="rId19"/>
    <p:sldId id="343" r:id="rId20"/>
    <p:sldId id="344" r:id="rId21"/>
    <p:sldId id="345" r:id="rId22"/>
    <p:sldId id="346" r:id="rId23"/>
    <p:sldId id="347" r:id="rId24"/>
    <p:sldId id="348" r:id="rId25"/>
    <p:sldId id="349" r:id="rId26"/>
    <p:sldId id="353" r:id="rId27"/>
    <p:sldId id="350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0066"/>
    <a:srgbClr val="0033CC"/>
    <a:srgbClr val="3366FF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8" autoAdjust="0"/>
    <p:restoredTop sz="86364" autoAdjust="0"/>
  </p:normalViewPr>
  <p:slideViewPr>
    <p:cSldViewPr>
      <p:cViewPr varScale="1">
        <p:scale>
          <a:sx n="74" d="100"/>
          <a:sy n="74" d="100"/>
        </p:scale>
        <p:origin x="166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A9183-A52F-4F70-978A-6F3B032E04F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150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F4D45E-2F36-4404-AFF4-A94C4697C94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602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900C8-0504-41E6-9244-8B8362C3765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133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78860-B0B9-4EC9-B068-F2B3865E4D1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02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A5660-2B9F-496E-BAF5-3DB76F6AE56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16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551BA-8A09-4555-971D-BFFE485D03F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823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9B003D-F7A9-4013-95D6-70F94F8D8E9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831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45536-17BB-4E83-B71F-97A5A4CF0FA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0564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4A06E-C238-4C42-8453-4FB525E728D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106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27D197-62E2-47B1-A9F0-8295420F2E7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6565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F1B63-BFD0-43B2-A8AE-2D1867C8100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973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C9E1A0-C2B7-4A17-9DB9-770FC00AB4E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95588" y="4365104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224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 smtClean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 smtClean="0"/>
              <a:t>YUK </a:t>
            </a:r>
            <a:r>
              <a:rPr lang="en-US" sz="2000" b="1" dirty="0"/>
              <a:t>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sz="1800" b="1" dirty="0" smtClean="0"/>
          </a:p>
          <a:p>
            <a:pPr algn="ctr"/>
            <a:endParaRPr lang="en-US" b="1" dirty="0"/>
          </a:p>
          <a:p>
            <a:pPr algn="ctr"/>
            <a:r>
              <a:rPr lang="uz-Cyrl-UZ" sz="2400" b="1" dirty="0" smtClean="0"/>
              <a:t> </a:t>
            </a:r>
            <a:r>
              <a:rPr lang="en-US" sz="2400" b="1" dirty="0"/>
              <a:t>Yuk </a:t>
            </a:r>
            <a:r>
              <a:rPr lang="en-US" sz="2400" b="1" dirty="0" err="1"/>
              <a:t>koʻtarish</a:t>
            </a:r>
            <a:r>
              <a:rPr lang="en-US" sz="2400" b="1" dirty="0"/>
              <a:t> </a:t>
            </a:r>
            <a:r>
              <a:rPr lang="en-US" sz="2400" b="1" dirty="0" err="1"/>
              <a:t>transportlari</a:t>
            </a:r>
            <a:r>
              <a:rPr lang="en-US" sz="2400" b="1" dirty="0"/>
              <a:t>, transport </a:t>
            </a:r>
            <a:r>
              <a:rPr lang="en-US" sz="2400" b="1" dirty="0" err="1"/>
              <a:t>mashinalari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mexanizmlarini</a:t>
            </a:r>
            <a:r>
              <a:rPr lang="en-US" sz="2400" b="1" dirty="0"/>
              <a:t> </a:t>
            </a:r>
            <a:r>
              <a:rPr lang="uz-Cyrl-UZ" sz="2400" b="1" dirty="0"/>
              <a:t>hisob</a:t>
            </a:r>
            <a:r>
              <a:rPr lang="en-US" sz="2400" b="1" dirty="0"/>
              <a:t>lash </a:t>
            </a:r>
            <a:r>
              <a:rPr lang="en-US" sz="2400" b="1" dirty="0" err="1"/>
              <a:t>asoslari</a:t>
            </a:r>
            <a:r>
              <a:rPr lang="en-US" sz="2400" b="1" dirty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843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88840"/>
            <a:ext cx="7772400" cy="4320480"/>
          </a:xfrm>
        </p:spPr>
        <p:txBody>
          <a:bodyPr anchor="ctr"/>
          <a:lstStyle/>
          <a:p>
            <a:pPr lvl="0" algn="l" hangingPunct="0"/>
            <a:r>
              <a:rPr lang="en-US" sz="2400" b="1" u="sng" dirty="0" smtClean="0"/>
              <a:t>1. </a:t>
            </a:r>
            <a:r>
              <a:rPr lang="en-US" sz="2400" b="1" u="sng" dirty="0" err="1" smtClean="0"/>
              <a:t>Koʻtarish-tashish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mashinalarining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asosiy</a:t>
            </a:r>
            <a:r>
              <a:rPr lang="en-US" sz="2400" b="1" u="sng" dirty="0" smtClean="0"/>
              <a:t>   </a:t>
            </a:r>
            <a:br>
              <a:rPr lang="en-US" sz="2400" b="1" u="sng" dirty="0" smtClean="0"/>
            </a:br>
            <a:r>
              <a:rPr lang="en-US" sz="2400" b="1" u="sng" dirty="0" smtClean="0"/>
              <a:t/>
            </a:r>
            <a:br>
              <a:rPr lang="en-US" sz="2400" b="1" u="sng" dirty="0" smtClean="0"/>
            </a:br>
            <a:r>
              <a:rPr lang="en-US" sz="2400" b="1" u="sng" dirty="0" smtClean="0"/>
              <a:t> </a:t>
            </a:r>
            <a:r>
              <a:rPr lang="en-US" sz="2400" b="1" u="sng" dirty="0" err="1" smtClean="0"/>
              <a:t>parametrlari</a:t>
            </a:r>
            <a:r>
              <a:rPr lang="en-US" sz="2400" b="1" u="sng" dirty="0" smtClean="0"/>
              <a:t>.</a:t>
            </a:r>
            <a:br>
              <a:rPr lang="en-US" sz="2400" b="1" u="sng" dirty="0" smtClean="0"/>
            </a:br>
            <a:r>
              <a:rPr lang="ru-RU" sz="2400" u="sng" dirty="0"/>
              <a:t/>
            </a:r>
            <a:br>
              <a:rPr lang="ru-RU" sz="2400" u="sng" dirty="0"/>
            </a:br>
            <a:r>
              <a:rPr lang="en-US" sz="2400" b="1" u="sng" dirty="0" smtClean="0"/>
              <a:t>2</a:t>
            </a:r>
            <a:r>
              <a:rPr lang="en-US" sz="2400" u="sng" dirty="0" smtClean="0"/>
              <a:t>. </a:t>
            </a:r>
            <a:r>
              <a:rPr lang="en-US" sz="2400" b="1" u="sng" dirty="0" err="1" smtClean="0"/>
              <a:t>Yuklanishlarni</a:t>
            </a:r>
            <a:r>
              <a:rPr lang="en-US" sz="2400" b="1" u="sng" dirty="0" smtClean="0"/>
              <a:t> </a:t>
            </a:r>
            <a:r>
              <a:rPr lang="en-US" sz="2400" b="1" u="sng" dirty="0" err="1"/>
              <a:t>hisoblash</a:t>
            </a:r>
            <a:r>
              <a:rPr lang="en-US" sz="2400" b="1" u="sng" dirty="0"/>
              <a:t> </a:t>
            </a:r>
            <a:r>
              <a:rPr lang="en-US" sz="2400" b="1" u="sng" dirty="0" err="1"/>
              <a:t>holatlari</a:t>
            </a:r>
            <a:r>
              <a:rPr lang="en-US" sz="2400" b="1" u="sng" dirty="0" smtClean="0"/>
              <a:t>.</a:t>
            </a:r>
            <a:br>
              <a:rPr lang="en-US" sz="2400" b="1" u="sng" dirty="0" smtClean="0"/>
            </a:br>
            <a:r>
              <a:rPr lang="ru-RU" sz="2400" u="sng" dirty="0"/>
              <a:t/>
            </a:r>
            <a:br>
              <a:rPr lang="ru-RU" sz="2400" u="sng" dirty="0"/>
            </a:br>
            <a:r>
              <a:rPr lang="en-US" sz="2400" b="1" u="sng" dirty="0" smtClean="0"/>
              <a:t>3</a:t>
            </a:r>
            <a:r>
              <a:rPr lang="en-US" sz="2400" u="sng" dirty="0" smtClean="0"/>
              <a:t>. </a:t>
            </a:r>
            <a:r>
              <a:rPr lang="en-US" sz="2400" b="1" u="sng" dirty="0" err="1" smtClean="0"/>
              <a:t>Ruxsat</a:t>
            </a:r>
            <a:r>
              <a:rPr lang="en-US" sz="2400" b="1" u="sng" dirty="0" smtClean="0"/>
              <a:t> </a:t>
            </a:r>
            <a:r>
              <a:rPr lang="en-US" sz="2400" b="1" u="sng" dirty="0" err="1"/>
              <a:t>etilgan</a:t>
            </a:r>
            <a:r>
              <a:rPr lang="ru-RU" sz="2400" b="1" u="sng" dirty="0"/>
              <a:t> </a:t>
            </a:r>
            <a:r>
              <a:rPr lang="ru-RU" sz="2400" b="1" u="sng" dirty="0" err="1"/>
              <a:t>kuchlanish</a:t>
            </a:r>
            <a:r>
              <a:rPr lang="en-US" sz="2400" b="1" u="sng" dirty="0" err="1"/>
              <a:t>larni</a:t>
            </a:r>
            <a:r>
              <a:rPr lang="en-US" sz="2400" b="1" u="sng" dirty="0"/>
              <a:t> </a:t>
            </a:r>
            <a:r>
              <a:rPr lang="en-US" sz="2400" b="1" u="sng" dirty="0" err="1"/>
              <a:t>hisoblash</a:t>
            </a:r>
            <a:r>
              <a:rPr lang="ru-RU" sz="2400" b="1" u="sng" dirty="0"/>
              <a:t>.</a:t>
            </a:r>
            <a:r>
              <a:rPr lang="ru-RU" sz="2400" u="sng" dirty="0"/>
              <a:t/>
            </a:r>
            <a:br>
              <a:rPr lang="ru-RU" sz="2400" u="sng" dirty="0"/>
            </a:br>
            <a:r>
              <a:rPr lang="ru-RU" sz="2800" u="sng" dirty="0"/>
              <a:t/>
            </a:r>
            <a:br>
              <a:rPr lang="ru-RU" sz="2800" u="sng" dirty="0"/>
            </a:b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4077651" y="1052513"/>
            <a:ext cx="10839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dirty="0" smtClean="0"/>
              <a:t>REJA</a:t>
            </a:r>
            <a:r>
              <a:rPr lang="ru-RU" b="1" u="sng" dirty="0" smtClean="0"/>
              <a:t>:</a:t>
            </a:r>
            <a:endParaRPr lang="ru-RU" b="1" u="sng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6633"/>
            <a:ext cx="8713788" cy="6481018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endParaRPr lang="ru-RU" sz="2400" b="1" dirty="0">
              <a:latin typeface="Times New Roman" panose="02020603050405020304" pitchFamily="18" charset="0"/>
            </a:endParaRPr>
          </a:p>
          <a:p>
            <a:pPr marL="0" indent="0" algn="ctr" hangingPunct="0">
              <a:buNone/>
            </a:pPr>
            <a:r>
              <a:rPr lang="en-US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0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Koʻtarish-tashish</a:t>
            </a:r>
            <a:r>
              <a:rPr lang="en-US" sz="20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mashinalarining</a:t>
            </a:r>
            <a:r>
              <a:rPr lang="en-U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parametrlari</a:t>
            </a:r>
            <a:r>
              <a:rPr lang="en-US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hangingPunct="0">
              <a:buNone/>
            </a:pPr>
            <a:endParaRPr lang="en-US" sz="2000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 smtClean="0"/>
              <a:t>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parametrlariga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koʻtaruvchanlik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Prolet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g`ildiraklari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orasidagi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tayanchdan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yukkacha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6119812"/>
          </a:xfrm>
        </p:spPr>
        <p:txBody>
          <a:bodyPr/>
          <a:lstStyle/>
          <a:p>
            <a:pPr marL="609600" indent="-609600" algn="ctr">
              <a:lnSpc>
                <a:spcPct val="150000"/>
              </a:lnSpc>
              <a:buFontTx/>
              <a:buNone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 smtClean="0"/>
              <a:t>	</a:t>
            </a:r>
            <a:r>
              <a:rPr lang="en-US" sz="2000" dirty="0"/>
              <a:t>Bu </a:t>
            </a:r>
            <a:r>
              <a:rPr lang="en-US" sz="2000" dirty="0" err="1"/>
              <a:t>koʻrsatkichlar</a:t>
            </a:r>
            <a:r>
              <a:rPr lang="en-US" sz="2000" dirty="0"/>
              <a:t> </a:t>
            </a:r>
            <a:r>
              <a:rPr lang="en-US" sz="2000" dirty="0" err="1"/>
              <a:t>asosida</a:t>
            </a:r>
            <a:r>
              <a:rPr lang="en-US" sz="2000" dirty="0"/>
              <a:t> </a:t>
            </a:r>
            <a:r>
              <a:rPr lang="en-US" sz="2000" dirty="0" err="1"/>
              <a:t>mashinaning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qobiliyati</a:t>
            </a:r>
            <a:r>
              <a:rPr lang="en-US" sz="2000" dirty="0"/>
              <a:t> </a:t>
            </a:r>
            <a:r>
              <a:rPr lang="en-US" sz="2000" dirty="0" err="1"/>
              <a:t>belgilanadi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oʻrganiladi</a:t>
            </a:r>
            <a:r>
              <a:rPr lang="en-US" sz="2000" dirty="0"/>
              <a:t>. </a:t>
            </a:r>
            <a:endParaRPr 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en-US" sz="2000" dirty="0" err="1" smtClean="0"/>
              <a:t>Asosiy</a:t>
            </a:r>
            <a:r>
              <a:rPr lang="en-US" sz="2000" dirty="0" smtClean="0"/>
              <a:t> </a:t>
            </a:r>
            <a:r>
              <a:rPr lang="en-US" sz="2000" dirty="0" err="1"/>
              <a:t>parametrlar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konstruksiyalash</a:t>
            </a:r>
            <a:r>
              <a:rPr lang="en-US" sz="2000" dirty="0"/>
              <a:t> </a:t>
            </a:r>
            <a:r>
              <a:rPr lang="en-US" sz="2000" dirty="0" err="1"/>
              <a:t>ishlariga</a:t>
            </a:r>
            <a:r>
              <a:rPr lang="en-US" sz="2000" dirty="0"/>
              <a:t> </a:t>
            </a:r>
            <a:r>
              <a:rPr lang="en-US" sz="2000" dirty="0" err="1"/>
              <a:t>asos</a:t>
            </a:r>
            <a:r>
              <a:rPr lang="en-US" sz="2000" dirty="0"/>
              <a:t> </a:t>
            </a:r>
            <a:r>
              <a:rPr lang="en-US" sz="2000" dirty="0" err="1"/>
              <a:t>boʻlib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miqdorlari</a:t>
            </a:r>
            <a:r>
              <a:rPr lang="en-US" sz="2000" dirty="0"/>
              <a:t> </a:t>
            </a:r>
            <a:r>
              <a:rPr lang="en-US" sz="2000" dirty="0" err="1"/>
              <a:t>belgilangan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sharoitiga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hisoblangan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standartlashtirilgan</a:t>
            </a:r>
            <a:r>
              <a:rPr lang="en-US" sz="2000" dirty="0"/>
              <a:t>. </a:t>
            </a:r>
            <a:endParaRPr lang="en-US" sz="20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en-US" sz="2000" dirty="0" err="1" smtClean="0"/>
              <a:t>Miqdorlar</a:t>
            </a:r>
            <a:r>
              <a:rPr lang="en-US" sz="2000" dirty="0" smtClean="0"/>
              <a:t> </a:t>
            </a:r>
            <a:r>
              <a:rPr lang="en-US" sz="2000" dirty="0" err="1"/>
              <a:t>standart</a:t>
            </a:r>
            <a:r>
              <a:rPr lang="en-US" sz="2000" dirty="0"/>
              <a:t> </a:t>
            </a:r>
            <a:r>
              <a:rPr lang="en-US" sz="2000" dirty="0" err="1"/>
              <a:t>talablariga</a:t>
            </a:r>
            <a:r>
              <a:rPr lang="en-US" sz="2000" dirty="0"/>
              <a:t> </a:t>
            </a:r>
            <a:r>
              <a:rPr lang="en-US" sz="2000" dirty="0" err="1"/>
              <a:t>binoan</a:t>
            </a:r>
            <a:r>
              <a:rPr lang="en-US" sz="2000" dirty="0"/>
              <a:t> </a:t>
            </a:r>
            <a:r>
              <a:rPr lang="en-US" sz="2000" dirty="0" err="1"/>
              <a:t>olinadi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mashinaning</a:t>
            </a:r>
            <a:r>
              <a:rPr lang="en-US" sz="2000" dirty="0"/>
              <a:t> </a:t>
            </a:r>
            <a:r>
              <a:rPr lang="en-US" sz="2000" dirty="0" err="1"/>
              <a:t>texnik</a:t>
            </a:r>
            <a:r>
              <a:rPr lang="en-US" sz="2000" dirty="0"/>
              <a:t> </a:t>
            </a:r>
            <a:r>
              <a:rPr lang="en-US" sz="2000" dirty="0" err="1"/>
              <a:t>tavsifida</a:t>
            </a:r>
            <a:r>
              <a:rPr lang="en-US" sz="2000" dirty="0"/>
              <a:t> </a:t>
            </a:r>
            <a:r>
              <a:rPr lang="en-US" sz="2000" dirty="0" err="1"/>
              <a:t>koʻrsatiladi</a:t>
            </a:r>
            <a:r>
              <a:rPr lang="en-US" sz="2000" dirty="0"/>
              <a:t>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620688"/>
            <a:ext cx="8229600" cy="5904656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koʻtaruvchanlik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Tx/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hangingPunct="0">
              <a:lnSpc>
                <a:spcPct val="150000"/>
              </a:lnSpc>
              <a:buNone/>
            </a:pPr>
            <a:r>
              <a:rPr lang="en-US" sz="2400" dirty="0" smtClean="0"/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koʻrsatkich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qobiliyatini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miqdorini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koʻtaruvchanlik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GOST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tartibga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solingan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Miqdorlar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hangingPunct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0,01; 0,0125; 0,016; 0,02; 0,025; 0,032; 0,04; 0,05; 0,063; 0,08; 0,1; 0.125; 0,16; 0,2; 0,25; 0,32; 0,4; 0,5; 0,63; 0,8; 1,0; 1,25; 1,6; 2,0; 2,5; 3,2; 4,0; 5,0; 6,3; 8.0; 10; 12,5; 16; 20; 25; 32; 40; 50; 63; 80; 100; 125; 140; 180; 200; 225; 250; 280; 320; 360; 400; 450; 500; 560; 630; 710; 800; 900; 1000; 1120; 1250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tonna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333375"/>
            <a:ext cx="7416824" cy="626427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koʻtaruvchanlik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oʻlchanadi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ilmoqlar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qisqichlar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greyferlar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moslamalarning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koʻtaruvchanlikni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80000"/>
              </a:lnSpc>
              <a:buFontTx/>
              <a:buNone/>
            </a:pPr>
            <a:r>
              <a:rPr lang="ru-RU" sz="2000" dirty="0">
                <a:latin typeface="Times New Roman" panose="02020603050405020304" pitchFamily="18" charset="0"/>
              </a:rPr>
              <a:t>		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8229600" cy="5904656"/>
          </a:xfrm>
        </p:spPr>
        <p:txBody>
          <a:bodyPr/>
          <a:lstStyle/>
          <a:p>
            <a:endParaRPr lang="en-US" sz="2000" dirty="0" smtClean="0"/>
          </a:p>
          <a:p>
            <a:pPr marL="0" lvl="0" indent="0" algn="ctr" hangingPunct="0">
              <a:buNone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balandligi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 hangingPunct="0">
              <a:buNone/>
            </a:pP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hangingPunc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koʻrsatkich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koʻtara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hangingPunc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imkoniyatini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balandligi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GOST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tartibga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solingan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Miqdorlar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hangingPunct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3,5; 4,0; 4,5; 5,0; 6,0; 8,0; 10; 12; 14; 16; 18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692696"/>
            <a:ext cx="8229600" cy="5976392"/>
          </a:xfrm>
        </p:spPr>
        <p:txBody>
          <a:bodyPr/>
          <a:lstStyle/>
          <a:p>
            <a:pPr marL="0" lvl="0" indent="0" algn="ctr">
              <a:buNone/>
            </a:pPr>
            <a:r>
              <a:rPr lang="en-US" sz="2000" dirty="0" smtClean="0"/>
              <a:t>	</a:t>
            </a:r>
          </a:p>
          <a:p>
            <a:pPr marL="0" lvl="0" indent="0" algn="ctr">
              <a:buNone/>
            </a:pP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Prolet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g`ildiraklari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orasidagi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b="1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Prolet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koʻprikli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relclarining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oraligi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masofasi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Proletlar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GOST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tartibga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solingan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Miqdorlar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6; 8; 10; 11; 14; 17; 20; 23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metr</a:t>
            </a:r>
            <a:r>
              <a:rPr lang="en-US" sz="2800" dirty="0"/>
              <a:t>.</a:t>
            </a:r>
            <a:endParaRPr lang="ru-RU" sz="2800" b="1" dirty="0"/>
          </a:p>
          <a:p>
            <a:pPr marL="609600" indent="-609600">
              <a:buFontTx/>
              <a:buChar char="-"/>
            </a:pPr>
            <a:endParaRPr lang="ru-RU" sz="1800" dirty="0">
              <a:latin typeface="Times New Roman" panose="02020603050405020304" pitchFamily="18" charset="0"/>
            </a:endParaRPr>
          </a:p>
          <a:p>
            <a:pPr marL="609600" indent="-609600"/>
            <a:endParaRPr lang="uz-Cyrl-UZ" sz="1800" dirty="0">
              <a:latin typeface="Times New Roman" panose="02020603050405020304" pitchFamily="18" charset="0"/>
            </a:endParaRPr>
          </a:p>
          <a:p>
            <a:pPr marL="609600" indent="-609600" algn="just">
              <a:buFontTx/>
              <a:buChar char="-"/>
            </a:pPr>
            <a:endParaRPr lang="ru-RU" sz="1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Bu-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tayanchdan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yukkacha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maksimal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GOST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tartibga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solingan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qatorda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keltirilgan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Miqdorlar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3,5; 4,0; 4,5; 5,0; 5,5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39706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xarakatlanish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unumdorligiga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toʻg`ri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praporsional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texlologik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inobatga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GOST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tartibga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solingan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Koʻprikli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tezliklar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                       25…80 m/min.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aravani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        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35…50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m/min.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koʻprikni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       35…50 m/min.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5233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Oʻziyurar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minorali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ag`darilib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qarshi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turg`unligi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momenti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nomlanadigan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kattalik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xarakterlanadi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og`irligining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uzunligiga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koʻpaytmasi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hangingPunc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 = G L;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quloch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uzunligi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koʻrsatkich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kranni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agdarilib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ketishiga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qarshiligini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2539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rejimi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kompleks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koʻrsatkich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yuklamalarni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oʻzgarishini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davomiyligini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koʻrsatkichlarni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etishini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koʻrsatkichlarni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40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Toʻliq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sikl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b="1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muddatli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ilgarilama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qaytma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siljitish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mexenizmlari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tomonga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suradi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Bundan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yurgizish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pusk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toʻxtatish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boʻshliq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Boʻshliq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maxkamlash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boʻshatish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Demak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="1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="1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yu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="1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toʻxtatish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="1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boʻshliq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="1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topadi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Σt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Σt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Σt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Σt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4812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052736"/>
            <a:ext cx="7560840" cy="5073427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Yurgazish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motori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shlayotgan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yigindisini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motorning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="1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Σt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Σt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lnSpc>
                <a:spcPct val="150000"/>
              </a:lnSpc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Boshliq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motor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energiyadan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uzilgan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11155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Nisbiy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ulanish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davomiyligi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Motorni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energiyaga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toʻliq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nisbati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nisbiy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davomiyligi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oizlarda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o`lchanadi,ya`ni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UD =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*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* 100 %;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UD –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qanchalik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foydalanilayotganini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bildiradi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miqdori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15, 25, 40, 60 %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7532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lvl="1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400" b="1" dirty="0" err="1" smtClean="0"/>
              <a:t>Mashinaning</a:t>
            </a:r>
            <a:r>
              <a:rPr lang="en-US" sz="2400" b="1" dirty="0" smtClean="0"/>
              <a:t>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 smtClean="0"/>
              <a:t>unumdorligi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7260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unumdorligi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ma`lum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bajara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qobiliyatini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ko`rsatadi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</a:t>
            </a:r>
            <a:r>
              <a:rPr lang="en-US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= z * 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 algn="ctr">
              <a:lnSpc>
                <a:spcPct val="150000"/>
              </a:lnSpc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 Q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ko`taruvchanligi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tonna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Z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1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-di: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Z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= 3600 /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to`liq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sikllar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ko`tarish-tasshish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tanlashda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o`rtacha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unumdorlik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o`rtacha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o`rtacha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masofa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7763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"/>
          </a:xfrm>
        </p:spPr>
        <p:txBody>
          <a:bodyPr/>
          <a:lstStyle/>
          <a:p>
            <a:pPr lvl="1"/>
            <a:r>
              <a:rPr lang="en-US" sz="3200" b="1" dirty="0"/>
              <a:t/>
            </a:r>
            <a:br>
              <a:rPr lang="en-US" sz="3200" b="1" dirty="0"/>
            </a:br>
            <a:r>
              <a:rPr lang="en-US" sz="2400" b="1" dirty="0" err="1" smtClean="0"/>
              <a:t>Mashina</a:t>
            </a:r>
            <a:r>
              <a:rPr lang="en-US" sz="2400" b="1" dirty="0" smtClean="0"/>
              <a:t> </a:t>
            </a:r>
            <a:r>
              <a:rPr lang="en-US" sz="2400" b="1" dirty="0" err="1"/>
              <a:t>mexanizmining</a:t>
            </a:r>
            <a:r>
              <a:rPr lang="en-US" sz="2400" b="1" dirty="0"/>
              <a:t> </a:t>
            </a:r>
            <a:r>
              <a:rPr lang="en-US" sz="2400" b="1" dirty="0" err="1"/>
              <a:t>foydalanish</a:t>
            </a:r>
            <a:r>
              <a:rPr lang="en-US" sz="2400" b="1" dirty="0"/>
              <a:t> </a:t>
            </a:r>
            <a:r>
              <a:rPr lang="en-US" sz="2400" b="1" dirty="0" err="1" smtClean="0"/>
              <a:t>sinfi</a:t>
            </a:r>
            <a:r>
              <a:rPr lang="en-US" sz="2400" dirty="0" smtClean="0"/>
              <a:t> </a:t>
            </a:r>
            <a:r>
              <a:rPr lang="ru-RU" sz="4000" dirty="0"/>
              <a:t/>
            </a:r>
            <a:br>
              <a:rPr lang="ru-RU" sz="40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/>
          <a:lstStyle/>
          <a:p>
            <a:pPr algn="ctr"/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Mashina mexanizmining butun xizmat muddati bo`yicha foydalanish sinfi – uning shu muddat vaqti ichida ishda bo`lgan vaqti bo`yicha topiladi.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-di: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= T</a:t>
            </a:r>
            <a:r>
              <a:rPr lang="en-US" sz="2000" baseline="-250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*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*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;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T</a:t>
            </a:r>
            <a:r>
              <a:rPr lang="en-US" sz="20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sutkadagi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o`rtacha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 </a:t>
            </a: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yildagi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kunlar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kun;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250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kunlik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300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kunlik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haftada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000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muddati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capital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remontga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remontgacha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muddati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yaroqsiz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bo`lguncha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muddati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000" baseline="-2500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= 15…25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664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233" y="188640"/>
            <a:ext cx="8229600" cy="720080"/>
          </a:xfrm>
        </p:spPr>
        <p:txBody>
          <a:bodyPr/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GOST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mashinalarning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sinfi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9669246"/>
              </p:ext>
            </p:extLst>
          </p:nvPr>
        </p:nvGraphicFramePr>
        <p:xfrm>
          <a:off x="827584" y="1124742"/>
          <a:ext cx="7632848" cy="52565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5494"/>
                <a:gridCol w="4181618"/>
                <a:gridCol w="2895736"/>
              </a:tblGrid>
              <a:tr h="650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4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</a:rPr>
                        <a:t>№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effectLst/>
                        </a:rPr>
                        <a:t>mashinalar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</a:rPr>
                        <a:t>foydalanish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</a:rPr>
                        <a:t>sinfi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400" dirty="0" smtClean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effectLst/>
                        </a:rPr>
                        <a:t>soat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763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</a:t>
                      </a:r>
                      <a:r>
                        <a:rPr lang="en-US" sz="1400" baseline="-25000" dirty="0">
                          <a:effectLst/>
                        </a:rPr>
                        <a:t>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0…800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0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</a:t>
                      </a:r>
                      <a:r>
                        <a:rPr lang="en-US" sz="1400" baseline="-25000" dirty="0">
                          <a:effectLst/>
                        </a:rPr>
                        <a:t>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800…1600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0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</a:t>
                      </a:r>
                      <a:r>
                        <a:rPr lang="en-US" sz="1400" baseline="-250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1600…3200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0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</a:t>
                      </a:r>
                      <a:r>
                        <a:rPr lang="en-US" sz="1400" baseline="-250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3200…6300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763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</a:t>
                      </a:r>
                      <a:r>
                        <a:rPr lang="en-US" sz="1400" baseline="-250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6300…12500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0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</a:t>
                      </a:r>
                      <a:r>
                        <a:rPr lang="en-US" sz="1400" baseline="-250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12500…25000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065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</a:t>
                      </a:r>
                      <a:r>
                        <a:rPr lang="en-US" sz="1400" baseline="-250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25000…50000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526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mexanizmining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yuklanish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sinfi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908720"/>
                <a:ext cx="8229600" cy="5949280"/>
              </a:xfrm>
            </p:spPr>
            <p:txBody>
              <a:bodyPr/>
              <a:lstStyle/>
              <a:p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Mexanizmaning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yuklanish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sinfi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yuklanish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koeffisienti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bo`yicha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aniqlanadi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>
                        <a:latin typeface="Cambria Math" panose="02040503050406030204" pitchFamily="18" charset="0"/>
                      </a:rPr>
                      <m:t>K</m:t>
                    </m:r>
                    <m:r>
                      <a:rPr lang="ru-RU" sz="200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2000">
                            <a:latin typeface="Cambria Math" panose="02040503050406030204" pitchFamily="18" charset="0"/>
                          </a:rPr>
                          <m:t>∑(</m:t>
                        </m:r>
                        <m:f>
                          <m:fPr>
                            <m:ctrlPr>
                              <a:rPr lang="ru-RU" sz="20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ru-RU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en-US" sz="2000">
                                    <a:latin typeface="Cambria Math" panose="02040503050406030204" pitchFamily="18" charset="0"/>
                                  </a:rPr>
                                  <m:t>i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ru-RU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ru-RU" sz="2000"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  <m:sub>
                                <m:r>
                                  <m:rPr>
                                    <m:sty m:val="p"/>
                                  </m:rPr>
                                  <a:rPr lang="ru-RU" sz="2000">
                                    <a:latin typeface="Cambria Math" panose="02040503050406030204" pitchFamily="18" charset="0"/>
                                  </a:rPr>
                                  <m:t>max</m:t>
                                </m:r>
                              </m:sub>
                            </m:sSub>
                          </m:den>
                        </m:f>
                        <m:r>
                          <a:rPr lang="ru-RU" sz="200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ru-RU" sz="200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2000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000">
                                <a:latin typeface="Cambria Math" panose="02040503050406030204" pitchFamily="18" charset="0"/>
                              </a:rPr>
                              <m:t>t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ru-RU" sz="2000">
                                <a:latin typeface="Cambria Math" panose="02040503050406030204" pitchFamily="18" charset="0"/>
                              </a:rPr>
                              <m:t>i</m:t>
                            </m:r>
                          </m:sub>
                        </m:sSub>
                      </m:num>
                      <m:den>
                        <m:r>
                          <a:rPr lang="ru-RU" sz="2000">
                            <a:latin typeface="Cambria Math" panose="02040503050406030204" pitchFamily="18" charset="0"/>
                          </a:rPr>
                          <m:t>∑</m:t>
                        </m:r>
                        <m:sSub>
                          <m:sSubPr>
                            <m:ctrlPr>
                              <a:rPr lang="ru-RU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ru-RU" sz="2000">
                                <a:latin typeface="Cambria Math" panose="02040503050406030204" pitchFamily="18" charset="0"/>
                              </a:rPr>
                              <m:t>t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ru-RU" sz="2000">
                                <a:latin typeface="Cambria Math" panose="02040503050406030204" pitchFamily="18" charset="0"/>
                              </a:rPr>
                              <m:t>i</m:t>
                            </m:r>
                          </m:sub>
                        </m:sSub>
                      </m:den>
                    </m:f>
                    <m:r>
                      <a:rPr lang="ru-RU" sz="2000">
                        <a:latin typeface="Cambria Math" panose="02040503050406030204" pitchFamily="18" charset="0"/>
                      </a:rPr>
                      <m:t>;</m:t>
                    </m:r>
                  </m:oMath>
                </a14:m>
                <a:r>
                  <a:rPr lang="ru-RU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	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r>
                  <a:rPr lang="en-US" sz="2000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–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mexanizmga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ta`sir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qilayotgan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kuch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bo`lib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quyidagicha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aniqlanadi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buNone/>
                </a:pP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r>
                  <a:rPr lang="en-US" sz="2000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=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</a:t>
                </a:r>
                <a:r>
                  <a:rPr lang="en-US" sz="2000" baseline="-25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* g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       </a:t>
                </a:r>
                <a:r>
                  <a:rPr lang="en-US" sz="20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r>
                  <a:rPr lang="en-US" sz="2000" baseline="-250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max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-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mexanizmga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ta`sir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qilayotgan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maksimal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kuch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bo`lib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quyidagicha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aniqlanadi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buNone/>
                </a:pP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r>
                  <a:rPr lang="en-US" sz="2000" baseline="-25000" dirty="0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=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</a:t>
                </a:r>
                <a:r>
                  <a:rPr lang="en-US" sz="2000" baseline="-25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vax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* g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	</a:t>
                </a:r>
                <a:r>
                  <a:rPr lang="en-US" sz="20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t</a:t>
                </a:r>
                <a:r>
                  <a:rPr lang="en-US" sz="2000" baseline="-250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–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mexanizmning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yuklangan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xolatdagi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vaqti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, u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quyidagicha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aniqlanadi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buNone/>
                </a:pP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</a:t>
                </a:r>
                <a:r>
                  <a:rPr lang="en-US" sz="2000" baseline="-25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r>
                      <a:rPr lang="en-US" sz="2000">
                        <a:latin typeface="Cambria Math" panose="02040503050406030204" pitchFamily="18" charset="0"/>
                      </a:rPr>
                      <m:t>∑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>
                        <a:latin typeface="Cambria Math" panose="02040503050406030204" pitchFamily="18" charset="0"/>
                      </a:rPr>
                      <m:t>∑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to</m:t>
                        </m:r>
                        <m:r>
                          <a:rPr lang="en-US" sz="2000">
                            <a:latin typeface="Cambria Math" panose="02040503050406030204" pitchFamily="18" charset="0"/>
                          </a:rPr>
                          <m:t>`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</m:oMath>
                </a14:m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 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</a:t>
                </a:r>
                <a14:m>
                  <m:oMath xmlns:m="http://schemas.openxmlformats.org/officeDocument/2006/math">
                    <m:r>
                      <a:rPr lang="en-US" sz="2000">
                        <a:latin typeface="Cambria Math" panose="02040503050406030204" pitchFamily="18" charset="0"/>
                      </a:rPr>
                      <m:t>∑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ru-RU" sz="2000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–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mexanizm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ish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holatdagi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vaqti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en-US" sz="20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>
                        <a:latin typeface="Cambria Math" panose="02040503050406030204" pitchFamily="18" charset="0"/>
                      </a:rPr>
                      <m:t>∑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to</m:t>
                        </m:r>
                        <m:r>
                          <a:rPr lang="en-US" sz="2000">
                            <a:latin typeface="Cambria Math" panose="02040503050406030204" pitchFamily="18" charset="0"/>
                          </a:rPr>
                          <m:t>`</m:t>
                        </m:r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x</m:t>
                        </m:r>
                      </m:sub>
                    </m:sSub>
                  </m:oMath>
                </a14:m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-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mexanizm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tormoz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holatdagi</a:t>
                </a:r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0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vaqti</a:t>
                </a:r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;</a:t>
                </a:r>
                <a:endParaRPr lang="ru-RU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sz="2000">
                        <a:latin typeface="Cambria Math" panose="02040503050406030204" pitchFamily="18" charset="0"/>
                      </a:rPr>
                      <m:t>∑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>
                            <a:latin typeface="Cambria Math" panose="02040503050406030204" pitchFamily="18" charset="0"/>
                          </a:rPr>
                          <m:t>i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000" i="1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=365∗</m:t>
                    </m:r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ru-RU" sz="2000" i="1">
                            <a:latin typeface="Cambria Math" panose="02040503050406030204" pitchFamily="18" charset="0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*24*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ru-RU" sz="2000" i="1">
                            <a:latin typeface="Cambria Math" panose="02040503050406030204" pitchFamily="18" charset="0"/>
                          </a:rPr>
                          <m:t>𝑠𝑢𝑡</m:t>
                        </m:r>
                      </m:sub>
                    </m:sSub>
                  </m:oMath>
                </a14:m>
                <a:r>
                  <a:rPr lang="en-US" sz="2000" dirty="0">
                    <a:latin typeface="Arial" panose="020B0604020202020204" pitchFamily="34" charset="0"/>
                    <a:cs typeface="Arial" panose="020B0604020202020204" pitchFamily="34" charset="0"/>
                  </a:rPr>
                  <a:t>*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ru-RU" sz="2000" i="1">
                            <a:latin typeface="Cambria Math" panose="02040503050406030204" pitchFamily="18" charset="0"/>
                          </a:rPr>
                          <m:t>𝑠𝑜𝑎𝑡</m:t>
                        </m:r>
                      </m:sub>
                    </m:sSub>
                    <m:r>
                      <a:rPr lang="en-US" sz="2000" i="1">
                        <a:latin typeface="Cambria Math" panose="02040503050406030204" pitchFamily="18" charset="0"/>
                      </a:rPr>
                      <m:t>∙</m:t>
                    </m:r>
                    <m:f>
                      <m:fPr>
                        <m:ctrlPr>
                          <a:rPr lang="ru-RU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000" i="1">
                            <a:latin typeface="Cambria Math" panose="02040503050406030204" pitchFamily="18" charset="0"/>
                          </a:rPr>
                          <m:t>𝑈𝐷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%</m:t>
                        </m:r>
                      </m:num>
                      <m:den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  <m:r>
                      <a:rPr lang="en-US" sz="2000" i="1"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;</m:t>
                    </m:r>
                  </m:oMath>
                </a14:m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908720"/>
                <a:ext cx="8229600" cy="5949280"/>
              </a:xfrm>
              <a:blipFill rotWithShape="0">
                <a:blip r:embed="rId2"/>
                <a:stretch>
                  <a:fillRect l="-741" t="-4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27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mashinalarning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yuklanish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sinflari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B</a:t>
            </a:r>
            <a:r>
              <a:rPr lang="en-US" baseline="-25000" dirty="0" smtClean="0"/>
              <a:t>1</a:t>
            </a:r>
            <a:r>
              <a:rPr lang="en-US" dirty="0" smtClean="0"/>
              <a:t>=K=0…1,125</a:t>
            </a:r>
            <a:r>
              <a:rPr lang="en-US" dirty="0"/>
              <a:t>; 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     B</a:t>
            </a:r>
            <a:r>
              <a:rPr lang="en-US" baseline="-25000" dirty="0" smtClean="0"/>
              <a:t>2</a:t>
            </a:r>
            <a:r>
              <a:rPr lang="en-US" dirty="0" smtClean="0"/>
              <a:t>=K=1,125…0,25</a:t>
            </a:r>
            <a:r>
              <a:rPr lang="en-US" dirty="0"/>
              <a:t>;  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   B</a:t>
            </a:r>
            <a:r>
              <a:rPr lang="en-US" baseline="-25000" dirty="0" smtClean="0"/>
              <a:t>3</a:t>
            </a:r>
            <a:r>
              <a:rPr lang="en-US" dirty="0" smtClean="0"/>
              <a:t>=K=0,25…0,50</a:t>
            </a:r>
            <a:r>
              <a:rPr lang="en-US" dirty="0"/>
              <a:t>; 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  B</a:t>
            </a:r>
            <a:r>
              <a:rPr lang="en-US" baseline="-25000" dirty="0" smtClean="0"/>
              <a:t>4</a:t>
            </a:r>
            <a:r>
              <a:rPr lang="en-US" dirty="0" smtClean="0"/>
              <a:t>=K=0,50…1,00</a:t>
            </a:r>
            <a:r>
              <a:rPr lang="en-US" dirty="0"/>
              <a:t>;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81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336704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yuklaninsh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koeffisiyentlarini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xisoblash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ma`lumotlar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bo`lmagan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guruhi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nazoratiqoidalari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aniqlashga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texnika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nazorti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qoidalariga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binoan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dastaki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D;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-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yuritmalar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yengil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– (E);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oʻrta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);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og`ir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(O)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OʻO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7456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Yuklanishlarni</a:t>
            </a: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holatlari</a:t>
            </a:r>
            <a:endParaRPr lang="ru-RU" sz="2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63690"/>
          </a:xfrm>
        </p:spPr>
        <p:txBody>
          <a:bodyPr/>
          <a:lstStyle/>
          <a:p>
            <a:pPr hangingPunct="0">
              <a:lnSpc>
                <a:spcPct val="150000"/>
              </a:lnSpc>
            </a:pPr>
            <a:r>
              <a:rPr lang="en-US" sz="2000" dirty="0"/>
              <a:t>Yuk </a:t>
            </a:r>
            <a:r>
              <a:rPr lang="en-US" sz="2000" dirty="0" err="1"/>
              <a:t>ko`tarish</a:t>
            </a:r>
            <a:r>
              <a:rPr lang="en-US" sz="2000" dirty="0"/>
              <a:t> </a:t>
            </a:r>
            <a:r>
              <a:rPr lang="en-US" sz="2000" dirty="0" err="1"/>
              <a:t>mashinalarining</a:t>
            </a:r>
            <a:r>
              <a:rPr lang="en-US" sz="2000" dirty="0"/>
              <a:t> </a:t>
            </a:r>
            <a:r>
              <a:rPr lang="en-US" sz="2000" dirty="0" err="1"/>
              <a:t>mexanizm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elementlarini</a:t>
            </a:r>
            <a:r>
              <a:rPr lang="en-US" sz="2000" dirty="0"/>
              <a:t> </a:t>
            </a:r>
            <a:r>
              <a:rPr lang="en-US" sz="2000" dirty="0" err="1"/>
              <a:t>mustahkamlik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chidamlilikka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quyidagilarni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:</a:t>
            </a:r>
            <a:endParaRPr lang="ru-RU" sz="2000" dirty="0"/>
          </a:p>
          <a:p>
            <a:pPr marL="0" lvl="0" indent="0" hangingPunct="0">
              <a:lnSpc>
                <a:spcPct val="150000"/>
              </a:lnSpc>
              <a:buNone/>
            </a:pPr>
            <a:r>
              <a:rPr lang="en-US" sz="2000" dirty="0"/>
              <a:t>	</a:t>
            </a:r>
            <a:r>
              <a:rPr lang="en-US" sz="2000" dirty="0" smtClean="0"/>
              <a:t>- </a:t>
            </a:r>
            <a:r>
              <a:rPr lang="en-US" sz="2000" dirty="0" err="1" smtClean="0"/>
              <a:t>Ish</a:t>
            </a:r>
            <a:r>
              <a:rPr lang="en-US" sz="2000" dirty="0" smtClean="0"/>
              <a:t> </a:t>
            </a:r>
            <a:r>
              <a:rPr lang="en-US" sz="2000" dirty="0" err="1"/>
              <a:t>jarayonida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bo`ladigan</a:t>
            </a:r>
            <a:r>
              <a:rPr lang="en-US" sz="2000" dirty="0"/>
              <a:t> </a:t>
            </a:r>
            <a:r>
              <a:rPr lang="en-US" sz="2000" dirty="0" err="1"/>
              <a:t>yulamalarni</a:t>
            </a:r>
            <a:r>
              <a:rPr lang="en-US" sz="2000" dirty="0"/>
              <a:t>;</a:t>
            </a:r>
            <a:endParaRPr lang="ru-RU" sz="2000" dirty="0"/>
          </a:p>
          <a:p>
            <a:pPr marL="0" lvl="0" indent="0" hangingPunct="0">
              <a:lnSpc>
                <a:spcPct val="150000"/>
              </a:lnSpc>
              <a:buNone/>
            </a:pPr>
            <a:r>
              <a:rPr lang="en-US" sz="2000" dirty="0" smtClean="0"/>
              <a:t>	- </a:t>
            </a:r>
            <a:r>
              <a:rPr lang="en-US" sz="2000" dirty="0" err="1" smtClean="0"/>
              <a:t>Yulamalarning</a:t>
            </a:r>
            <a:r>
              <a:rPr lang="en-US" sz="2000" dirty="0" smtClean="0"/>
              <a:t> </a:t>
            </a:r>
            <a:r>
              <a:rPr lang="en-US" sz="2000" dirty="0" err="1"/>
              <a:t>ta`sirlaari</a:t>
            </a:r>
            <a:r>
              <a:rPr lang="en-US" sz="2000" dirty="0"/>
              <a:t> ( </a:t>
            </a:r>
            <a:r>
              <a:rPr lang="en-US" sz="2000" dirty="0" err="1"/>
              <a:t>yo`nalishlari</a:t>
            </a:r>
            <a:r>
              <a:rPr lang="en-US" sz="2000" dirty="0"/>
              <a:t>, </a:t>
            </a:r>
            <a:r>
              <a:rPr lang="en-US" sz="2000" dirty="0" err="1"/>
              <a:t>miqddorlari</a:t>
            </a:r>
            <a:r>
              <a:rPr lang="en-US" sz="2000" dirty="0"/>
              <a:t> )  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bo`lgan</a:t>
            </a:r>
            <a:r>
              <a:rPr lang="en-US" sz="2000" dirty="0"/>
              <a:t> </a:t>
            </a:r>
            <a:r>
              <a:rPr lang="en-US" sz="2000" dirty="0" err="1"/>
              <a:t>bir-biriga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kelishlari</a:t>
            </a:r>
            <a:r>
              <a:rPr lang="en-US" sz="2000" dirty="0"/>
              <a:t>;</a:t>
            </a:r>
            <a:endParaRPr lang="ru-RU" sz="2000" dirty="0"/>
          </a:p>
          <a:p>
            <a:pPr marL="0" lvl="0" indent="0" hangingPunct="0">
              <a:lnSpc>
                <a:spcPct val="150000"/>
              </a:lnSpc>
              <a:buNone/>
            </a:pPr>
            <a:r>
              <a:rPr lang="en-US" sz="2000" dirty="0" smtClean="0"/>
              <a:t>	- </a:t>
            </a:r>
            <a:r>
              <a:rPr lang="en-US" sz="2000" dirty="0" err="1" smtClean="0"/>
              <a:t>Yuklamalar</a:t>
            </a:r>
            <a:r>
              <a:rPr lang="en-US" sz="2000" dirty="0" smtClean="0"/>
              <a:t> </a:t>
            </a:r>
            <a:r>
              <a:rPr lang="en-US" sz="2000" dirty="0" err="1"/>
              <a:t>ta`sirining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xavfli</a:t>
            </a:r>
            <a:r>
              <a:rPr lang="en-US" sz="2000" dirty="0"/>
              <a:t> </a:t>
            </a:r>
            <a:r>
              <a:rPr lang="en-US" sz="2000" dirty="0" err="1"/>
              <a:t>holatlarini</a:t>
            </a:r>
            <a:r>
              <a:rPr lang="en-US" sz="2000" dirty="0"/>
              <a:t>;</a:t>
            </a:r>
            <a:endParaRPr lang="ru-RU" sz="2000" dirty="0"/>
          </a:p>
          <a:p>
            <a:pPr marL="0" indent="0" hangingPunct="0">
              <a:lnSpc>
                <a:spcPct val="150000"/>
              </a:lnSpc>
              <a:buNone/>
            </a:pPr>
            <a:r>
              <a:rPr lang="en-US" sz="2000" dirty="0" smtClean="0"/>
              <a:t>	- </a:t>
            </a:r>
            <a:r>
              <a:rPr lang="en-US" sz="2000" dirty="0" err="1" smtClean="0"/>
              <a:t>Yuklamalar</a:t>
            </a:r>
            <a:r>
              <a:rPr lang="en-US" sz="2000" dirty="0" smtClean="0"/>
              <a:t> </a:t>
            </a:r>
            <a:r>
              <a:rPr lang="en-US" sz="2000" dirty="0" err="1"/>
              <a:t>ta`siri</a:t>
            </a:r>
            <a:r>
              <a:rPr lang="en-US" sz="2000" dirty="0"/>
              <a:t> </a:t>
            </a:r>
            <a:r>
              <a:rPr lang="en-US" sz="2000" dirty="0" err="1"/>
              <a:t>bir-biriga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kelishi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 </a:t>
            </a:r>
            <a:r>
              <a:rPr lang="en-US" sz="2000" dirty="0" err="1"/>
              <a:t>bo`lgan</a:t>
            </a:r>
            <a:r>
              <a:rPr lang="en-US" sz="2000" dirty="0"/>
              <a:t> 3 ta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qabul</a:t>
            </a:r>
            <a:r>
              <a:rPr lang="en-US" sz="2000" dirty="0"/>
              <a:t> </a:t>
            </a:r>
            <a:r>
              <a:rPr lang="en-US" sz="2000" dirty="0" err="1"/>
              <a:t>qilingan</a:t>
            </a:r>
            <a:r>
              <a:rPr lang="en-US" sz="2000" dirty="0"/>
              <a:t>.</a:t>
            </a:r>
            <a:endParaRPr lang="ru-RU" sz="2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69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1-holat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Mo`tadil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yuklanish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hangingPunct="0">
              <a:buNone/>
            </a:pPr>
            <a:r>
              <a:rPr lang="en-US" dirty="0" smtClean="0"/>
              <a:t>	</a:t>
            </a:r>
          </a:p>
          <a:p>
            <a:pPr marL="0" indent="0" hangingPunct="0">
              <a:lnSpc>
                <a:spcPct val="150000"/>
              </a:lnSpc>
              <a:buNone/>
            </a:pPr>
            <a:r>
              <a:rPr lang="en-US" dirty="0"/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yuklamalar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hangingPunct="0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Meyordagi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hangingPunct="0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ushlagichniing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og`irrligi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553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Kran</a:t>
            </a:r>
            <a:r>
              <a:rPr lang="en-US" sz="2800" dirty="0" smtClean="0"/>
              <a:t> </a:t>
            </a:r>
            <a:r>
              <a:rPr lang="en-US" sz="2800" dirty="0" err="1"/>
              <a:t>ta`sir</a:t>
            </a:r>
            <a:r>
              <a:rPr lang="en-US" sz="2800" dirty="0"/>
              <a:t> </a:t>
            </a:r>
            <a:r>
              <a:rPr lang="en-US" sz="2800" dirty="0" err="1"/>
              <a:t>etuvchi</a:t>
            </a:r>
            <a:r>
              <a:rPr lang="en-US" sz="2800" dirty="0"/>
              <a:t> </a:t>
            </a:r>
            <a:r>
              <a:rPr lang="en-US" sz="2800" dirty="0" err="1"/>
              <a:t>yuklamalarni</a:t>
            </a:r>
            <a:r>
              <a:rPr lang="en-US" sz="2800" dirty="0"/>
              <a:t> </a:t>
            </a:r>
            <a:r>
              <a:rPr lang="en-US" sz="2800" dirty="0" err="1"/>
              <a:t>hisoblashda</a:t>
            </a:r>
            <a:r>
              <a:rPr lang="en-US" sz="2800" dirty="0"/>
              <a:t>, </a:t>
            </a:r>
            <a:r>
              <a:rPr lang="en-US" sz="2800" dirty="0" err="1"/>
              <a:t>uchta</a:t>
            </a:r>
            <a:r>
              <a:rPr lang="en-US" sz="2800" dirty="0"/>
              <a:t> </a:t>
            </a:r>
            <a:r>
              <a:rPr lang="en-US" sz="2800" dirty="0" err="1"/>
              <a:t>xolat</a:t>
            </a:r>
            <a:r>
              <a:rPr lang="en-US" sz="2800" dirty="0"/>
              <a:t>, </a:t>
            </a:r>
            <a:r>
              <a:rPr lang="en-US" sz="2800" dirty="0" err="1"/>
              <a:t>mavjud</a:t>
            </a:r>
            <a:r>
              <a:rPr lang="en-US" sz="2800" dirty="0"/>
              <a:t> </a:t>
            </a:r>
            <a:r>
              <a:rPr lang="en-US" sz="2800" dirty="0" err="1"/>
              <a:t>boʻlib</a:t>
            </a:r>
            <a:r>
              <a:rPr lang="en-US" sz="2800" dirty="0"/>
              <a:t> </a:t>
            </a:r>
            <a:r>
              <a:rPr lang="en-US" sz="2800" dirty="0" err="1"/>
              <a:t>ular</a:t>
            </a:r>
            <a:r>
              <a:rPr lang="en-US" sz="2800" dirty="0"/>
              <a:t> </a:t>
            </a:r>
            <a:r>
              <a:rPr lang="en-US" sz="2800" dirty="0" err="1"/>
              <a:t>quyidagilardan</a:t>
            </a:r>
            <a:r>
              <a:rPr lang="en-US" sz="2800" dirty="0"/>
              <a:t> </a:t>
            </a:r>
            <a:r>
              <a:rPr lang="en-US" sz="2800" dirty="0" err="1"/>
              <a:t>iborat</a:t>
            </a:r>
            <a:r>
              <a:rPr lang="en-US" sz="2800" dirty="0"/>
              <a:t>.</a:t>
            </a:r>
            <a:r>
              <a:rPr lang="ru-RU" sz="2800" b="1" dirty="0"/>
              <a:t/>
            </a:r>
            <a:br>
              <a:rPr lang="ru-RU" sz="2800" b="1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88632"/>
          </a:xfrm>
        </p:spPr>
        <p:txBody>
          <a:bodyPr/>
          <a:lstStyle/>
          <a:p>
            <a:r>
              <a:rPr lang="en-US" sz="2000" dirty="0"/>
              <a:t>I-</a:t>
            </a:r>
            <a:r>
              <a:rPr lang="en-US" sz="2000" dirty="0" err="1"/>
              <a:t>hol</a:t>
            </a:r>
            <a:r>
              <a:rPr lang="en-US" sz="2000" dirty="0"/>
              <a:t> –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jarayonidagi</a:t>
            </a:r>
            <a:r>
              <a:rPr lang="en-US" sz="2000" dirty="0"/>
              <a:t> normal </a:t>
            </a:r>
            <a:r>
              <a:rPr lang="en-US" sz="2000" dirty="0" err="1"/>
              <a:t>yuklamalar</a:t>
            </a:r>
            <a:r>
              <a:rPr lang="en-US" sz="2000" dirty="0" smtClean="0"/>
              <a:t>.</a:t>
            </a:r>
            <a:endParaRPr lang="ru-RU" sz="2000" b="1" dirty="0"/>
          </a:p>
          <a:p>
            <a:pPr marL="0" indent="0">
              <a:buNone/>
            </a:pPr>
            <a:r>
              <a:rPr lang="en-US" sz="2000" dirty="0" err="1" smtClean="0"/>
              <a:t>Birinchi</a:t>
            </a:r>
            <a:r>
              <a:rPr lang="en-US" sz="2000" dirty="0" smtClean="0"/>
              <a:t> </a:t>
            </a:r>
            <a:r>
              <a:rPr lang="en-US" sz="2000" dirty="0" err="1"/>
              <a:t>hisob</a:t>
            </a:r>
            <a:r>
              <a:rPr lang="en-US" sz="2000" dirty="0"/>
              <a:t> </a:t>
            </a:r>
            <a:r>
              <a:rPr lang="en-US" sz="2000" dirty="0" err="1"/>
              <a:t>xolatida</a:t>
            </a:r>
            <a:r>
              <a:rPr lang="en-US" sz="2000" dirty="0"/>
              <a:t> yuk </a:t>
            </a:r>
            <a:r>
              <a:rPr lang="en-US" sz="2000" dirty="0" err="1"/>
              <a:t>va</a:t>
            </a:r>
            <a:r>
              <a:rPr lang="en-US" sz="2000" dirty="0"/>
              <a:t> yuk </a:t>
            </a:r>
            <a:r>
              <a:rPr lang="en-US" sz="2000" dirty="0" err="1"/>
              <a:t>osish</a:t>
            </a:r>
            <a:r>
              <a:rPr lang="en-US" sz="2000" dirty="0"/>
              <a:t> </a:t>
            </a:r>
            <a:r>
              <a:rPr lang="en-US" sz="2000" dirty="0" err="1"/>
              <a:t>orgni</a:t>
            </a:r>
            <a:r>
              <a:rPr lang="en-US" sz="2000" dirty="0"/>
              <a:t> nominal </a:t>
            </a:r>
            <a:r>
              <a:rPr lang="en-US" sz="2000" dirty="0" err="1"/>
              <a:t>og`irligi</a:t>
            </a:r>
            <a:r>
              <a:rPr lang="en-US" sz="2000" dirty="0"/>
              <a:t> </a:t>
            </a:r>
            <a:r>
              <a:rPr lang="en-US" sz="2000" dirty="0" err="1"/>
              <a:t>konstruktsiya</a:t>
            </a:r>
            <a:r>
              <a:rPr lang="en-US" sz="2000" dirty="0"/>
              <a:t> </a:t>
            </a:r>
            <a:r>
              <a:rPr lang="en-US" sz="2000" dirty="0" err="1"/>
              <a:t>og`irligi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holatidagi</a:t>
            </a:r>
            <a:r>
              <a:rPr lang="en-US" sz="2000" dirty="0"/>
              <a:t> </a:t>
            </a:r>
            <a:r>
              <a:rPr lang="en-US" sz="2000" dirty="0" err="1"/>
              <a:t>shamol</a:t>
            </a:r>
            <a:r>
              <a:rPr lang="en-US" sz="2000" dirty="0"/>
              <a:t> </a:t>
            </a:r>
            <a:r>
              <a:rPr lang="en-US" sz="2000" dirty="0" err="1"/>
              <a:t>yuklamalari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kranning</a:t>
            </a:r>
            <a:r>
              <a:rPr lang="en-US" sz="2000" dirty="0"/>
              <a:t> </a:t>
            </a:r>
            <a:r>
              <a:rPr lang="en-US" sz="2000" dirty="0" err="1"/>
              <a:t>ishga</a:t>
            </a:r>
            <a:r>
              <a:rPr lang="en-US" sz="2000" dirty="0"/>
              <a:t> </a:t>
            </a:r>
            <a:r>
              <a:rPr lang="en-US" sz="2000" dirty="0" err="1"/>
              <a:t>tushishi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toʻxtash</a:t>
            </a:r>
            <a:r>
              <a:rPr lang="en-US" sz="2000" dirty="0"/>
              <a:t> </a:t>
            </a:r>
            <a:r>
              <a:rPr lang="en-US" sz="2000" dirty="0" err="1"/>
              <a:t>paytida</a:t>
            </a:r>
            <a:r>
              <a:rPr lang="en-US" sz="2000" dirty="0"/>
              <a:t> </a:t>
            </a:r>
            <a:r>
              <a:rPr lang="en-US" sz="2000" dirty="0" err="1"/>
              <a:t>paydo</a:t>
            </a:r>
            <a:r>
              <a:rPr lang="en-US" sz="2000" dirty="0"/>
              <a:t> </a:t>
            </a:r>
            <a:r>
              <a:rPr lang="en-US" sz="2000" dirty="0" err="1"/>
              <a:t>boʻladigan</a:t>
            </a:r>
            <a:r>
              <a:rPr lang="en-US" sz="2000" dirty="0"/>
              <a:t> </a:t>
            </a:r>
            <a:r>
              <a:rPr lang="en-US" sz="2000" dirty="0" err="1"/>
              <a:t>dinamik</a:t>
            </a:r>
            <a:r>
              <a:rPr lang="en-US" sz="2000" dirty="0"/>
              <a:t> </a:t>
            </a:r>
            <a:r>
              <a:rPr lang="en-US" sz="2000" dirty="0" err="1"/>
              <a:t>yuklamalar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olinadi</a:t>
            </a:r>
            <a:r>
              <a:rPr lang="en-US" sz="2000" dirty="0" smtClean="0"/>
              <a:t>.</a:t>
            </a:r>
          </a:p>
          <a:p>
            <a:pPr marL="0" indent="0">
              <a:buNone/>
            </a:pPr>
            <a:endParaRPr lang="ru-RU" sz="2000" b="1" dirty="0"/>
          </a:p>
          <a:p>
            <a:r>
              <a:rPr lang="en-US" sz="2000" dirty="0"/>
              <a:t>II-</a:t>
            </a:r>
            <a:r>
              <a:rPr lang="en-US" sz="2000" dirty="0" err="1"/>
              <a:t>hol</a:t>
            </a:r>
            <a:r>
              <a:rPr lang="en-US" sz="2000" dirty="0"/>
              <a:t> –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jarayonidgi</a:t>
            </a:r>
            <a:r>
              <a:rPr lang="en-US" sz="2000" dirty="0"/>
              <a:t> </a:t>
            </a:r>
            <a:r>
              <a:rPr lang="en-US" sz="2000" dirty="0" err="1"/>
              <a:t>maksimal</a:t>
            </a:r>
            <a:r>
              <a:rPr lang="en-US" sz="2000" dirty="0"/>
              <a:t> </a:t>
            </a:r>
            <a:r>
              <a:rPr lang="en-US" sz="2000" dirty="0" err="1"/>
              <a:t>yuklamalar</a:t>
            </a:r>
            <a:r>
              <a:rPr lang="en-US" sz="2000" dirty="0"/>
              <a:t>. Bu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holatida</a:t>
            </a:r>
            <a:r>
              <a:rPr lang="en-US" sz="2000" dirty="0"/>
              <a:t> </a:t>
            </a:r>
            <a:r>
              <a:rPr lang="en-US" sz="2000" dirty="0" err="1"/>
              <a:t>yuqorida</a:t>
            </a:r>
            <a:r>
              <a:rPr lang="en-US" sz="2000" dirty="0"/>
              <a:t> </a:t>
            </a:r>
            <a:r>
              <a:rPr lang="en-US" sz="2000" dirty="0" err="1"/>
              <a:t>zikr</a:t>
            </a:r>
            <a:r>
              <a:rPr lang="en-US" sz="2000" dirty="0"/>
              <a:t> </a:t>
            </a:r>
            <a:r>
              <a:rPr lang="en-US" sz="2000" dirty="0" err="1"/>
              <a:t>qilingan</a:t>
            </a:r>
            <a:r>
              <a:rPr lang="en-US" sz="2000" dirty="0"/>
              <a:t> </a:t>
            </a:r>
            <a:r>
              <a:rPr lang="en-US" sz="2000" dirty="0" err="1"/>
              <a:t>yuklamalardan</a:t>
            </a:r>
            <a:r>
              <a:rPr lang="en-US" sz="2000" dirty="0"/>
              <a:t> </a:t>
            </a:r>
            <a:r>
              <a:rPr lang="en-US" sz="2000" dirty="0" err="1"/>
              <a:t>tashqari</a:t>
            </a:r>
            <a:r>
              <a:rPr lang="en-US" sz="2000" dirty="0"/>
              <a:t> </a:t>
            </a:r>
            <a:r>
              <a:rPr lang="en-US" sz="2000" dirty="0" err="1"/>
              <a:t>shoshilinch</a:t>
            </a:r>
            <a:r>
              <a:rPr lang="en-US" sz="2000" dirty="0"/>
              <a:t> </a:t>
            </a:r>
            <a:r>
              <a:rPr lang="en-US" sz="2000" dirty="0" err="1"/>
              <a:t>xolatda</a:t>
            </a:r>
            <a:r>
              <a:rPr lang="en-US" sz="2000" dirty="0"/>
              <a:t> </a:t>
            </a:r>
            <a:r>
              <a:rPr lang="en-US" sz="2000" dirty="0" err="1"/>
              <a:t>toʻxtash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ishga</a:t>
            </a:r>
            <a:r>
              <a:rPr lang="en-US" sz="2000" dirty="0"/>
              <a:t> </a:t>
            </a:r>
            <a:r>
              <a:rPr lang="en-US" sz="2000" dirty="0" err="1"/>
              <a:t>tushish</a:t>
            </a:r>
            <a:r>
              <a:rPr lang="en-US" sz="2000" dirty="0"/>
              <a:t> </a:t>
            </a:r>
            <a:r>
              <a:rPr lang="en-US" sz="2000" dirty="0" err="1"/>
              <a:t>paytida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boʻladigan</a:t>
            </a:r>
            <a:r>
              <a:rPr lang="en-US" sz="2000" dirty="0"/>
              <a:t> </a:t>
            </a:r>
            <a:r>
              <a:rPr lang="en-US" sz="2000" dirty="0" err="1"/>
              <a:t>mksimal</a:t>
            </a:r>
            <a:r>
              <a:rPr lang="en-US" sz="2000" dirty="0"/>
              <a:t> </a:t>
            </a:r>
            <a:r>
              <a:rPr lang="en-US" sz="2000" dirty="0" err="1"/>
              <a:t>yuklamalar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olinadi</a:t>
            </a:r>
            <a:r>
              <a:rPr lang="en-US" sz="2000" dirty="0" smtClean="0"/>
              <a:t>. </a:t>
            </a:r>
            <a:endParaRPr lang="ru-RU" sz="2000" b="1" dirty="0"/>
          </a:p>
          <a:p>
            <a:r>
              <a:rPr lang="en-US" sz="2000" dirty="0"/>
              <a:t>III-</a:t>
            </a:r>
            <a:r>
              <a:rPr lang="en-US" sz="2000" dirty="0" err="1"/>
              <a:t>hol</a:t>
            </a:r>
            <a:r>
              <a:rPr lang="en-US" sz="2000" dirty="0"/>
              <a:t> - salt </a:t>
            </a:r>
            <a:r>
              <a:rPr lang="en-US" sz="2000" dirty="0" err="1"/>
              <a:t>holatidagi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yuklanishlar</a:t>
            </a:r>
            <a:r>
              <a:rPr lang="en-US" sz="2000" dirty="0"/>
              <a:t>. </a:t>
            </a:r>
            <a:r>
              <a:rPr lang="en-US" sz="2000" dirty="0" err="1"/>
              <a:t>Kran</a:t>
            </a:r>
            <a:r>
              <a:rPr lang="en-US" sz="2000" dirty="0"/>
              <a:t> </a:t>
            </a:r>
            <a:r>
              <a:rPr lang="en-US" sz="2000" dirty="0" err="1"/>
              <a:t>ochiq</a:t>
            </a:r>
            <a:r>
              <a:rPr lang="en-US" sz="2000" dirty="0"/>
              <a:t> </a:t>
            </a:r>
            <a:r>
              <a:rPr lang="en-US" sz="2000" dirty="0" err="1"/>
              <a:t>havoda</a:t>
            </a:r>
            <a:r>
              <a:rPr lang="en-US" sz="2000" dirty="0"/>
              <a:t> salt </a:t>
            </a:r>
            <a:r>
              <a:rPr lang="en-US" sz="2000" dirty="0" err="1"/>
              <a:t>holatda</a:t>
            </a:r>
            <a:r>
              <a:rPr lang="en-US" sz="2000" dirty="0"/>
              <a:t> </a:t>
            </a:r>
            <a:r>
              <a:rPr lang="en-US" sz="2000" dirty="0" err="1"/>
              <a:t>turibdi</a:t>
            </a:r>
            <a:r>
              <a:rPr lang="en-US" sz="2000" dirty="0"/>
              <a:t>,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mexanizmlari</a:t>
            </a:r>
            <a:r>
              <a:rPr lang="en-US" sz="2000" dirty="0"/>
              <a:t> </a:t>
            </a:r>
            <a:r>
              <a:rPr lang="en-US" sz="2000" dirty="0" err="1"/>
              <a:t>qoʻzg`almas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.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kranga</a:t>
            </a:r>
            <a:r>
              <a:rPr lang="en-US" sz="2000" dirty="0"/>
              <a:t> </a:t>
            </a:r>
            <a:r>
              <a:rPr lang="en-US" sz="2000" dirty="0" err="1"/>
              <a:t>quyidagi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yuklanishlar</a:t>
            </a:r>
            <a:r>
              <a:rPr lang="en-US" sz="2000" dirty="0"/>
              <a:t> </a:t>
            </a:r>
            <a:r>
              <a:rPr lang="en-US" sz="2000" dirty="0" err="1"/>
              <a:t>ta`sir</a:t>
            </a:r>
            <a:r>
              <a:rPr lang="en-US" sz="2000" dirty="0"/>
              <a:t> </a:t>
            </a:r>
            <a:r>
              <a:rPr lang="en-US" sz="2000" dirty="0" err="1"/>
              <a:t>qiladi</a:t>
            </a:r>
            <a:r>
              <a:rPr lang="en-US" sz="2000" dirty="0"/>
              <a:t>: </a:t>
            </a:r>
            <a:r>
              <a:rPr lang="en-US" sz="2000" dirty="0" err="1"/>
              <a:t>kran</a:t>
            </a:r>
            <a:r>
              <a:rPr lang="en-US" sz="2000" dirty="0"/>
              <a:t> </a:t>
            </a:r>
            <a:r>
              <a:rPr lang="en-US" sz="2000" dirty="0" err="1"/>
              <a:t>konstruktsiyasining</a:t>
            </a:r>
            <a:r>
              <a:rPr lang="en-US" sz="2000" dirty="0"/>
              <a:t> </a:t>
            </a:r>
            <a:r>
              <a:rPr lang="en-US" sz="2000" dirty="0" err="1"/>
              <a:t>massasi</a:t>
            </a:r>
            <a:r>
              <a:rPr lang="en-US" sz="2000" dirty="0"/>
              <a:t>, </a:t>
            </a:r>
            <a:r>
              <a:rPr lang="en-US" sz="2000" dirty="0" err="1"/>
              <a:t>kran</a:t>
            </a:r>
            <a:r>
              <a:rPr lang="en-US" sz="2000" dirty="0"/>
              <a:t> salt </a:t>
            </a:r>
            <a:r>
              <a:rPr lang="en-US" sz="2000" dirty="0" err="1"/>
              <a:t>holatda</a:t>
            </a:r>
            <a:r>
              <a:rPr lang="en-US" sz="2000" dirty="0"/>
              <a:t> </a:t>
            </a:r>
            <a:r>
              <a:rPr lang="en-US" sz="2000" dirty="0" err="1"/>
              <a:t>turganda</a:t>
            </a:r>
            <a:r>
              <a:rPr lang="en-US" sz="2000" dirty="0"/>
              <a:t> </a:t>
            </a:r>
            <a:r>
              <a:rPr lang="en-US" sz="2000" dirty="0" err="1"/>
              <a:t>ta`sir</a:t>
            </a:r>
            <a:r>
              <a:rPr lang="en-US" sz="2000" dirty="0"/>
              <a:t> </a:t>
            </a:r>
            <a:r>
              <a:rPr lang="en-US" sz="2000" dirty="0" err="1"/>
              <a:t>qiladigan</a:t>
            </a:r>
            <a:r>
              <a:rPr lang="en-US" sz="2000" dirty="0"/>
              <a:t> </a:t>
            </a:r>
            <a:r>
              <a:rPr lang="en-US" sz="2000" dirty="0" err="1"/>
              <a:t>shamol</a:t>
            </a:r>
            <a:r>
              <a:rPr lang="en-US" sz="2000" dirty="0"/>
              <a:t> </a:t>
            </a:r>
            <a:r>
              <a:rPr lang="en-US" sz="2000" dirty="0" err="1"/>
              <a:t>qarshiligi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qiyalikdan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boʻladigan</a:t>
            </a:r>
            <a:r>
              <a:rPr lang="en-US" sz="2000" dirty="0"/>
              <a:t> </a:t>
            </a:r>
            <a:r>
              <a:rPr lang="en-US" sz="2000" dirty="0" err="1"/>
              <a:t>qoʻshimcha</a:t>
            </a:r>
            <a:r>
              <a:rPr lang="en-US" sz="2000" dirty="0"/>
              <a:t> </a:t>
            </a:r>
            <a:r>
              <a:rPr lang="en-US" sz="2000" dirty="0" err="1"/>
              <a:t>yuklanish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0524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sz="2800" b="1" dirty="0" smtClean="0"/>
              <a:t/>
            </a:r>
            <a:br>
              <a:rPr lang="en-US" sz="2800" b="1" dirty="0" smtClean="0"/>
            </a:br>
            <a:r>
              <a:rPr lang="en-US" sz="24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3.Ruxsat 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kuchlanishlarni</a:t>
            </a:r>
            <a:r>
              <a:rPr lang="en-US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kuchlanishlar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mashinalari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differentsial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ya`ni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mustahkamlik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zahirasi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chegaraviy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mustahkamlikka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bog`liq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xolda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Chegaraviy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kuchlanishning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materialning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plastik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moʻrt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ta`sir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etayotgan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kuchlanishlarning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xarakteriga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qilinadi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Mustahkamlik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zahirasining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qiymati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materialning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ishonchlilik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darajasiga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hisoblanayotgan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detalning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muximligiga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bog`liq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95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ruxsat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ifoda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Gcheg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/ n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Gcheg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chegaraviy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kuchlanish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MPa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mustahkamlik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ehtiyot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koeffitsiyenti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210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2400" dirty="0">
                <a:latin typeface="Arial" panose="020B0604020202020204" pitchFamily="34" charset="0"/>
                <a:cs typeface="Arial" panose="020B0604020202020204" pitchFamily="34" charset="0"/>
              </a:rPr>
              <a:t>Mashg`ulot uchun hulosa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Koʻtarish-tashish mashinalari hisoblashda avvalam berilgan yuk koʻtaruvchanlik va mua`yan sharoitlar yuk koʻtaruvchanlik uchun kran turini tanlash va uning asosiy parametrlarini tanlash tushuniladi.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Kranga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ta`sir etuvchi kuchlarni hisoblashdagi barcha holatlar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taxli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qilindi.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Bundan 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tashqari ruxsat etilgan kuchlanishlarni aniqlash uslubi oʻrganildi.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264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4179</TotalTime>
  <Words>697</Words>
  <Application>Microsoft Office PowerPoint</Application>
  <PresentationFormat>Экран (4:3)</PresentationFormat>
  <Paragraphs>211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Cambria Math</vt:lpstr>
      <vt:lpstr>Times New Roman</vt:lpstr>
      <vt:lpstr>Оформление по умолчанию</vt:lpstr>
      <vt:lpstr>Презентация PowerPoint</vt:lpstr>
      <vt:lpstr>1. Koʻtarish-tashish mashinalarining asosiy      parametrlari.  2. Yuklanishlarni hisoblash holatlari.  3. Ruxsat etilgan kuchlanishlarni hisoblash.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Quloch </vt:lpstr>
      <vt:lpstr>Koʻtarish va xarakatlanish tezligi</vt:lpstr>
      <vt:lpstr>Yuk momenti</vt:lpstr>
      <vt:lpstr> Ish rejimi  </vt:lpstr>
      <vt:lpstr>Toʻliq sikl vaqti  (ts) </vt:lpstr>
      <vt:lpstr>Презентация PowerPoint</vt:lpstr>
      <vt:lpstr>Nisbiy ulanish davomiyligi</vt:lpstr>
      <vt:lpstr> Mashinaning ish unumdorligi </vt:lpstr>
      <vt:lpstr> Mashina mexanizmining foydalanish sinfi  </vt:lpstr>
      <vt:lpstr>  GOST  bo`yicha mashinalarning  foydalanish sinfi </vt:lpstr>
      <vt:lpstr>Mashina mexanizmining yuklanish sinfi</vt:lpstr>
      <vt:lpstr> Mexanizm va mashinalarning  yuklanish sinflari  </vt:lpstr>
      <vt:lpstr>Презентация PowerPoint</vt:lpstr>
      <vt:lpstr>2. Yuklanishlarni hisoblash holatlari</vt:lpstr>
      <vt:lpstr> 1-holat.   Mo`tadil yuklanish. </vt:lpstr>
      <vt:lpstr> Kran ta`sir etuvchi yuklamalarni hisoblashda, uchta xolat, mavjud boʻlib ular quyidagilardan iborat. </vt:lpstr>
      <vt:lpstr> 3.Ruxsat etilgan kuchlanishlarni hisoblash </vt:lpstr>
      <vt:lpstr>Презентация PowerPoint</vt:lpstr>
      <vt:lpstr>Mashg`ulot uchun hulosa</vt:lpstr>
    </vt:vector>
  </TitlesOfParts>
  <Company>MoBIL GROUP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Определение фактических пробегов автомобильных шин автотранспортных средств, эксплуатируемых в условиях рудника «Мурунтау»</dc:title>
  <dc:creator>Admin</dc:creator>
  <cp:lastModifiedBy>hayrullo baynazarov</cp:lastModifiedBy>
  <cp:revision>120</cp:revision>
  <dcterms:created xsi:type="dcterms:W3CDTF">2009-06-18T17:43:11Z</dcterms:created>
  <dcterms:modified xsi:type="dcterms:W3CDTF">2018-09-25T09:24:12Z</dcterms:modified>
</cp:coreProperties>
</file>