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57"/>
  </p:notesMasterIdLst>
  <p:sldIdLst>
    <p:sldId id="256" r:id="rId2"/>
    <p:sldId id="280" r:id="rId3"/>
    <p:sldId id="281" r:id="rId4"/>
    <p:sldId id="337" r:id="rId5"/>
    <p:sldId id="282" r:id="rId6"/>
    <p:sldId id="283" r:id="rId7"/>
    <p:sldId id="284" r:id="rId8"/>
    <p:sldId id="285" r:id="rId9"/>
    <p:sldId id="286" r:id="rId10"/>
    <p:sldId id="289" r:id="rId11"/>
    <p:sldId id="290" r:id="rId12"/>
    <p:sldId id="338" r:id="rId13"/>
    <p:sldId id="291" r:id="rId14"/>
    <p:sldId id="294" r:id="rId15"/>
    <p:sldId id="295" r:id="rId16"/>
    <p:sldId id="296" r:id="rId17"/>
    <p:sldId id="305" r:id="rId18"/>
    <p:sldId id="306" r:id="rId19"/>
    <p:sldId id="307" r:id="rId20"/>
    <p:sldId id="308" r:id="rId21"/>
    <p:sldId id="309" r:id="rId22"/>
    <p:sldId id="310" r:id="rId23"/>
    <p:sldId id="311" r:id="rId24"/>
    <p:sldId id="312" r:id="rId25"/>
    <p:sldId id="331" r:id="rId26"/>
    <p:sldId id="313" r:id="rId27"/>
    <p:sldId id="314" r:id="rId28"/>
    <p:sldId id="315" r:id="rId29"/>
    <p:sldId id="316" r:id="rId30"/>
    <p:sldId id="317" r:id="rId31"/>
    <p:sldId id="318" r:id="rId32"/>
    <p:sldId id="297" r:id="rId33"/>
    <p:sldId id="298" r:id="rId34"/>
    <p:sldId id="299" r:id="rId35"/>
    <p:sldId id="300" r:id="rId36"/>
    <p:sldId id="301" r:id="rId37"/>
    <p:sldId id="302" r:id="rId38"/>
    <p:sldId id="303" r:id="rId39"/>
    <p:sldId id="304" r:id="rId40"/>
    <p:sldId id="292" r:id="rId41"/>
    <p:sldId id="293" r:id="rId42"/>
    <p:sldId id="319" r:id="rId43"/>
    <p:sldId id="320" r:id="rId44"/>
    <p:sldId id="321" r:id="rId45"/>
    <p:sldId id="322" r:id="rId46"/>
    <p:sldId id="332" r:id="rId47"/>
    <p:sldId id="323" r:id="rId48"/>
    <p:sldId id="324" r:id="rId49"/>
    <p:sldId id="325" r:id="rId50"/>
    <p:sldId id="328" r:id="rId51"/>
    <p:sldId id="330" r:id="rId52"/>
    <p:sldId id="326" r:id="rId53"/>
    <p:sldId id="333" r:id="rId54"/>
    <p:sldId id="334" r:id="rId55"/>
    <p:sldId id="336" r:id="rId56"/>
  </p:sldIdLst>
  <p:sldSz cx="9144000" cy="5143500" type="screen16x9"/>
  <p:notesSz cx="6858000" cy="9144000"/>
  <p:embeddedFontLst>
    <p:embeddedFont>
      <p:font typeface="Lora" panose="020B0604020202020204" charset="-52"/>
      <p:regular r:id="rId58"/>
      <p:bold r:id="rId59"/>
      <p:italic r:id="rId60"/>
      <p:boldItalic r:id="rId61"/>
    </p:embeddedFont>
    <p:embeddedFont>
      <p:font typeface="Playfair Display" panose="020B0604020202020204" charset="-52"/>
      <p:regular r:id="rId62"/>
      <p:bold r:id="rId63"/>
      <p:italic r:id="rId64"/>
      <p:boldItalic r:id="rId65"/>
    </p:embeddedFont>
    <p:embeddedFont>
      <p:font typeface="DM Serif Display" panose="020B0604020202020204" charset="0"/>
      <p:regular r:id="rId66"/>
      <p:italic r:id="rId67"/>
    </p:embeddedFont>
    <p:embeddedFont>
      <p:font typeface="Arial Unicode MS" panose="020B0604020202020204" pitchFamily="34" charset="-128"/>
      <p:regular r:id="rId68"/>
    </p:embeddedFont>
    <p:embeddedFont>
      <p:font typeface="Cambria Math" panose="02040503050406030204" pitchFamily="18" charset="0"/>
      <p:regular r:id="rId69"/>
    </p:embeddedFont>
    <p:embeddedFont>
      <p:font typeface="Calibri" panose="020F0502020204030204" pitchFamily="34" charset="0"/>
      <p:regular r:id="rId70"/>
      <p:bold r:id="rId71"/>
      <p:italic r:id="rId72"/>
      <p:boldItalic r:id="rId7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BF7906"/>
    <a:srgbClr val="F9D162"/>
    <a:srgbClr val="CC0000"/>
    <a:srgbClr val="F9ED6D"/>
    <a:srgbClr val="111111"/>
    <a:srgbClr val="7DA2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E38BBD2-443F-452F-A6A3-68A0FD771EAC}">
  <a:tblStyle styleId="{AE38BBD2-443F-452F-A6A3-68A0FD771EAC}"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56" autoAdjust="0"/>
    <p:restoredTop sz="94660"/>
  </p:normalViewPr>
  <p:slideViewPr>
    <p:cSldViewPr snapToGrid="0">
      <p:cViewPr varScale="1">
        <p:scale>
          <a:sx n="93" d="100"/>
          <a:sy n="93" d="100"/>
        </p:scale>
        <p:origin x="72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6.fntdata"/><Relationship Id="rId68" Type="http://schemas.openxmlformats.org/officeDocument/2006/relationships/font" Target="fonts/font11.fntdata"/><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font" Target="fonts/font14.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1.fntdata"/><Relationship Id="rId66" Type="http://schemas.openxmlformats.org/officeDocument/2006/relationships/font" Target="fonts/font9.fntdata"/><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3.fntdata"/><Relationship Id="rId65" Type="http://schemas.openxmlformats.org/officeDocument/2006/relationships/font" Target="fonts/font8.fntdata"/><Relationship Id="rId73"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7.fntdata"/><Relationship Id="rId69" Type="http://schemas.openxmlformats.org/officeDocument/2006/relationships/font" Target="fonts/font12.fntdata"/><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5.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2.fntdata"/><Relationship Id="rId67"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5.fntdata"/><Relationship Id="rId70" Type="http://schemas.openxmlformats.org/officeDocument/2006/relationships/font" Target="fonts/font13.fntdata"/><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346222-6058-4FC9-A560-0B6626C3630C}"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ru-RU"/>
        </a:p>
      </dgm:t>
    </dgm:pt>
    <dgm:pt modelId="{6908FB47-FDFC-4715-9C74-482459FDED68}">
      <dgm:prSet/>
      <dgm:spPr/>
      <dgm:t>
        <a:bodyPr/>
        <a:lstStyle/>
        <a:p>
          <a:pPr rtl="0"/>
          <a:r>
            <a:rPr lang="en-US" b="1" i="0" smtClean="0"/>
            <a:t>Reja:</a:t>
          </a:r>
          <a:endParaRPr lang="ru-RU"/>
        </a:p>
      </dgm:t>
    </dgm:pt>
    <dgm:pt modelId="{92C0E7AE-4D85-4C95-87BF-456D695B9C46}" type="parTrans" cxnId="{1A7B53FD-2056-4C92-AC52-A2B157848A4A}">
      <dgm:prSet/>
      <dgm:spPr/>
      <dgm:t>
        <a:bodyPr/>
        <a:lstStyle/>
        <a:p>
          <a:endParaRPr lang="ru-RU"/>
        </a:p>
      </dgm:t>
    </dgm:pt>
    <dgm:pt modelId="{D4F786FB-81CF-48EC-9E54-9C30B3221EF0}" type="sibTrans" cxnId="{1A7B53FD-2056-4C92-AC52-A2B157848A4A}">
      <dgm:prSet/>
      <dgm:spPr/>
      <dgm:t>
        <a:bodyPr/>
        <a:lstStyle/>
        <a:p>
          <a:endParaRPr lang="ru-RU"/>
        </a:p>
      </dgm:t>
    </dgm:pt>
    <dgm:pt modelId="{77970394-BFDB-43F3-A8C8-B0E194ADBD71}">
      <dgm:prSet/>
      <dgm:spPr/>
      <dgm:t>
        <a:bodyPr/>
        <a:lstStyle/>
        <a:p>
          <a:pPr rtl="0"/>
          <a:r>
            <a:rPr lang="en-US" b="0" i="0" dirty="0" smtClean="0"/>
            <a:t>1.</a:t>
          </a:r>
          <a:r>
            <a:rPr lang="uz-Cyrl-UZ" b="0" i="0" dirty="0" smtClean="0"/>
            <a:t>Tabiatda va texnikada ro’y beruvchi hamda qo’llaniluvchi elektr va magnit hodisalari hamda jarayonla</a:t>
          </a:r>
          <a:r>
            <a:rPr lang="en-US" b="0" i="0" dirty="0" smtClean="0"/>
            <a:t>r.</a:t>
          </a:r>
          <a:endParaRPr lang="ru-RU" dirty="0"/>
        </a:p>
      </dgm:t>
    </dgm:pt>
    <dgm:pt modelId="{55EA40CD-3810-4C72-ACDC-E4455065ADAD}" type="parTrans" cxnId="{C1D7654D-8B06-43C2-ADA2-7176DC41EF34}">
      <dgm:prSet/>
      <dgm:spPr/>
      <dgm:t>
        <a:bodyPr/>
        <a:lstStyle/>
        <a:p>
          <a:endParaRPr lang="ru-RU"/>
        </a:p>
      </dgm:t>
    </dgm:pt>
    <dgm:pt modelId="{5CBB7059-DDB8-4FD2-8016-5FC28759B54D}" type="sibTrans" cxnId="{C1D7654D-8B06-43C2-ADA2-7176DC41EF34}">
      <dgm:prSet/>
      <dgm:spPr/>
      <dgm:t>
        <a:bodyPr/>
        <a:lstStyle/>
        <a:p>
          <a:endParaRPr lang="ru-RU"/>
        </a:p>
      </dgm:t>
    </dgm:pt>
    <dgm:pt modelId="{BD3A5561-8517-4B93-9E07-2923FE8C08BE}">
      <dgm:prSet/>
      <dgm:spPr/>
      <dgm:t>
        <a:bodyPr/>
        <a:lstStyle/>
        <a:p>
          <a:pPr rtl="0"/>
          <a:r>
            <a:rPr lang="en-US" b="0" i="0" smtClean="0"/>
            <a:t>2.</a:t>
          </a:r>
          <a:r>
            <a:rPr lang="uz-Cyrl-UZ" b="0" i="0" smtClean="0"/>
            <a:t>Ularning qonun va qoidalari bilan tanishtirish</a:t>
          </a:r>
          <a:r>
            <a:rPr lang="en-US" b="0" i="0" smtClean="0"/>
            <a:t>.</a:t>
          </a:r>
          <a:endParaRPr lang="ru-RU"/>
        </a:p>
      </dgm:t>
    </dgm:pt>
    <dgm:pt modelId="{DEF5B61A-B3C7-4FDC-AE10-82D27B34E1E8}" type="parTrans" cxnId="{933378E1-AADC-4725-B37C-80404432A67F}">
      <dgm:prSet/>
      <dgm:spPr/>
      <dgm:t>
        <a:bodyPr/>
        <a:lstStyle/>
        <a:p>
          <a:endParaRPr lang="ru-RU"/>
        </a:p>
      </dgm:t>
    </dgm:pt>
    <dgm:pt modelId="{8ED61E99-26BA-4AF4-8DF0-C6D1E8271C50}" type="sibTrans" cxnId="{933378E1-AADC-4725-B37C-80404432A67F}">
      <dgm:prSet/>
      <dgm:spPr/>
      <dgm:t>
        <a:bodyPr/>
        <a:lstStyle/>
        <a:p>
          <a:endParaRPr lang="ru-RU"/>
        </a:p>
      </dgm:t>
    </dgm:pt>
    <dgm:pt modelId="{1594E7B8-3C21-4AED-999E-1F343D8FE593}">
      <dgm:prSet/>
      <dgm:spPr/>
      <dgm:t>
        <a:bodyPr/>
        <a:lstStyle/>
        <a:p>
          <a:pPr rtl="0"/>
          <a:r>
            <a:rPr lang="en-US" b="0" i="0" smtClean="0"/>
            <a:t>3.</a:t>
          </a:r>
          <a:r>
            <a:rPr lang="uz-Cyrl-UZ" b="0" i="0" smtClean="0"/>
            <a:t>Fanning tutgan o’rni</a:t>
          </a:r>
          <a:endParaRPr lang="ru-RU"/>
        </a:p>
      </dgm:t>
    </dgm:pt>
    <dgm:pt modelId="{021D738A-3FC1-4CF9-9ED0-9EBD10CD725F}" type="parTrans" cxnId="{84ED71D2-0461-4F16-964A-F31B400610DE}">
      <dgm:prSet/>
      <dgm:spPr/>
      <dgm:t>
        <a:bodyPr/>
        <a:lstStyle/>
        <a:p>
          <a:endParaRPr lang="ru-RU"/>
        </a:p>
      </dgm:t>
    </dgm:pt>
    <dgm:pt modelId="{91F650D3-CA55-4CA1-A86F-0FEFF5014F19}" type="sibTrans" cxnId="{84ED71D2-0461-4F16-964A-F31B400610DE}">
      <dgm:prSet/>
      <dgm:spPr/>
      <dgm:t>
        <a:bodyPr/>
        <a:lstStyle/>
        <a:p>
          <a:endParaRPr lang="ru-RU"/>
        </a:p>
      </dgm:t>
    </dgm:pt>
    <dgm:pt modelId="{18845CFA-B24A-4371-8F64-830EF8B10E0A}" type="pres">
      <dgm:prSet presAssocID="{3E346222-6058-4FC9-A560-0B6626C3630C}" presName="hierChild1" presStyleCnt="0">
        <dgm:presLayoutVars>
          <dgm:chPref val="1"/>
          <dgm:dir/>
          <dgm:animOne val="branch"/>
          <dgm:animLvl val="lvl"/>
          <dgm:resizeHandles/>
        </dgm:presLayoutVars>
      </dgm:prSet>
      <dgm:spPr/>
      <dgm:t>
        <a:bodyPr/>
        <a:lstStyle/>
        <a:p>
          <a:endParaRPr lang="ru-RU"/>
        </a:p>
      </dgm:t>
    </dgm:pt>
    <dgm:pt modelId="{CE79F4ED-26C1-45BF-9287-76A1387C621F}" type="pres">
      <dgm:prSet presAssocID="{6908FB47-FDFC-4715-9C74-482459FDED68}" presName="hierRoot1" presStyleCnt="0"/>
      <dgm:spPr/>
    </dgm:pt>
    <dgm:pt modelId="{BD1DC57A-172B-460E-9DA4-DC7DA5A17CD0}" type="pres">
      <dgm:prSet presAssocID="{6908FB47-FDFC-4715-9C74-482459FDED68}" presName="composite" presStyleCnt="0"/>
      <dgm:spPr/>
    </dgm:pt>
    <dgm:pt modelId="{C8A8CF54-6D01-4AB4-82AD-CA37AD844405}" type="pres">
      <dgm:prSet presAssocID="{6908FB47-FDFC-4715-9C74-482459FDED68}" presName="background" presStyleLbl="node0" presStyleIdx="0" presStyleCnt="4"/>
      <dgm:spPr/>
    </dgm:pt>
    <dgm:pt modelId="{B6B91F2B-12C1-4B62-9E62-09E72546123F}" type="pres">
      <dgm:prSet presAssocID="{6908FB47-FDFC-4715-9C74-482459FDED68}" presName="text" presStyleLbl="fgAcc0" presStyleIdx="0" presStyleCnt="4" custLinFactX="100000" custLinFactNeighborX="109069" custLinFactNeighborY="-58915">
        <dgm:presLayoutVars>
          <dgm:chPref val="3"/>
        </dgm:presLayoutVars>
      </dgm:prSet>
      <dgm:spPr/>
      <dgm:t>
        <a:bodyPr/>
        <a:lstStyle/>
        <a:p>
          <a:endParaRPr lang="ru-RU"/>
        </a:p>
      </dgm:t>
    </dgm:pt>
    <dgm:pt modelId="{BA945F07-EF38-4A2C-BD35-B1F81ABC45FA}" type="pres">
      <dgm:prSet presAssocID="{6908FB47-FDFC-4715-9C74-482459FDED68}" presName="hierChild2" presStyleCnt="0"/>
      <dgm:spPr/>
    </dgm:pt>
    <dgm:pt modelId="{030F2C59-2677-4F60-9210-EAD959A32C21}" type="pres">
      <dgm:prSet presAssocID="{77970394-BFDB-43F3-A8C8-B0E194ADBD71}" presName="hierRoot1" presStyleCnt="0"/>
      <dgm:spPr/>
    </dgm:pt>
    <dgm:pt modelId="{603D7CBF-73EF-4FEC-86BB-1A16BAC2FB21}" type="pres">
      <dgm:prSet presAssocID="{77970394-BFDB-43F3-A8C8-B0E194ADBD71}" presName="composite" presStyleCnt="0"/>
      <dgm:spPr/>
    </dgm:pt>
    <dgm:pt modelId="{A4C6A61D-740C-4E38-AF10-6E32DEB0CC79}" type="pres">
      <dgm:prSet presAssocID="{77970394-BFDB-43F3-A8C8-B0E194ADBD71}" presName="background" presStyleLbl="node0" presStyleIdx="1" presStyleCnt="4"/>
      <dgm:spPr/>
    </dgm:pt>
    <dgm:pt modelId="{3E4AF61A-5462-4BD0-BC0B-B96AE37CD13B}" type="pres">
      <dgm:prSet presAssocID="{77970394-BFDB-43F3-A8C8-B0E194ADBD71}" presName="text" presStyleLbl="fgAcc0" presStyleIdx="1" presStyleCnt="4" custLinFactNeighborX="-59803" custLinFactNeighborY="87651">
        <dgm:presLayoutVars>
          <dgm:chPref val="3"/>
        </dgm:presLayoutVars>
      </dgm:prSet>
      <dgm:spPr/>
      <dgm:t>
        <a:bodyPr/>
        <a:lstStyle/>
        <a:p>
          <a:endParaRPr lang="ru-RU"/>
        </a:p>
      </dgm:t>
    </dgm:pt>
    <dgm:pt modelId="{BCE18825-86E3-4273-82B2-6E451B737894}" type="pres">
      <dgm:prSet presAssocID="{77970394-BFDB-43F3-A8C8-B0E194ADBD71}" presName="hierChild2" presStyleCnt="0"/>
      <dgm:spPr/>
    </dgm:pt>
    <dgm:pt modelId="{B403A8B9-A71C-4A6B-947D-A27B6C011D67}" type="pres">
      <dgm:prSet presAssocID="{BD3A5561-8517-4B93-9E07-2923FE8C08BE}" presName="hierRoot1" presStyleCnt="0"/>
      <dgm:spPr/>
    </dgm:pt>
    <dgm:pt modelId="{93BB05C0-BAC8-401D-A070-3F08664B61AA}" type="pres">
      <dgm:prSet presAssocID="{BD3A5561-8517-4B93-9E07-2923FE8C08BE}" presName="composite" presStyleCnt="0"/>
      <dgm:spPr/>
    </dgm:pt>
    <dgm:pt modelId="{31DEA106-4BAC-4B33-B1EC-1D940A9339C9}" type="pres">
      <dgm:prSet presAssocID="{BD3A5561-8517-4B93-9E07-2923FE8C08BE}" presName="background" presStyleLbl="node0" presStyleIdx="2" presStyleCnt="4"/>
      <dgm:spPr/>
    </dgm:pt>
    <dgm:pt modelId="{3F2C9F4D-83FD-471C-9444-3CB32FFFC229}" type="pres">
      <dgm:prSet presAssocID="{BD3A5561-8517-4B93-9E07-2923FE8C08BE}" presName="text" presStyleLbl="fgAcc0" presStyleIdx="2" presStyleCnt="4" custLinFactNeighborX="-28781" custLinFactNeighborY="90334">
        <dgm:presLayoutVars>
          <dgm:chPref val="3"/>
        </dgm:presLayoutVars>
      </dgm:prSet>
      <dgm:spPr/>
      <dgm:t>
        <a:bodyPr/>
        <a:lstStyle/>
        <a:p>
          <a:endParaRPr lang="ru-RU"/>
        </a:p>
      </dgm:t>
    </dgm:pt>
    <dgm:pt modelId="{C3E5D2B7-850D-4050-9849-5B93AD814096}" type="pres">
      <dgm:prSet presAssocID="{BD3A5561-8517-4B93-9E07-2923FE8C08BE}" presName="hierChild2" presStyleCnt="0"/>
      <dgm:spPr/>
    </dgm:pt>
    <dgm:pt modelId="{3D11898D-9E98-4241-B9FE-095CE363273C}" type="pres">
      <dgm:prSet presAssocID="{1594E7B8-3C21-4AED-999E-1F343D8FE593}" presName="hierRoot1" presStyleCnt="0"/>
      <dgm:spPr/>
    </dgm:pt>
    <dgm:pt modelId="{8F0E2EC1-8F75-4448-AE8A-03470FBE2300}" type="pres">
      <dgm:prSet presAssocID="{1594E7B8-3C21-4AED-999E-1F343D8FE593}" presName="composite" presStyleCnt="0"/>
      <dgm:spPr/>
    </dgm:pt>
    <dgm:pt modelId="{F2037655-556C-4386-BDD3-8FED04674268}" type="pres">
      <dgm:prSet presAssocID="{1594E7B8-3C21-4AED-999E-1F343D8FE593}" presName="background" presStyleLbl="node0" presStyleIdx="3" presStyleCnt="4"/>
      <dgm:spPr/>
    </dgm:pt>
    <dgm:pt modelId="{426D2777-1C57-4C8D-BA7D-7E4C486D6707}" type="pres">
      <dgm:prSet presAssocID="{1594E7B8-3C21-4AED-999E-1F343D8FE593}" presName="text" presStyleLbl="fgAcc0" presStyleIdx="3" presStyleCnt="4" custLinFactNeighborX="-427" custLinFactNeighborY="89284">
        <dgm:presLayoutVars>
          <dgm:chPref val="3"/>
        </dgm:presLayoutVars>
      </dgm:prSet>
      <dgm:spPr/>
      <dgm:t>
        <a:bodyPr/>
        <a:lstStyle/>
        <a:p>
          <a:endParaRPr lang="ru-RU"/>
        </a:p>
      </dgm:t>
    </dgm:pt>
    <dgm:pt modelId="{E9EAE0A2-6BFC-4AB5-8D36-DE7B7ED316FF}" type="pres">
      <dgm:prSet presAssocID="{1594E7B8-3C21-4AED-999E-1F343D8FE593}" presName="hierChild2" presStyleCnt="0"/>
      <dgm:spPr/>
    </dgm:pt>
  </dgm:ptLst>
  <dgm:cxnLst>
    <dgm:cxn modelId="{175FC1E9-7EDF-436D-AD70-4F2271511C05}" type="presOf" srcId="{BD3A5561-8517-4B93-9E07-2923FE8C08BE}" destId="{3F2C9F4D-83FD-471C-9444-3CB32FFFC229}" srcOrd="0" destOrd="0" presId="urn:microsoft.com/office/officeart/2005/8/layout/hierarchy1"/>
    <dgm:cxn modelId="{933378E1-AADC-4725-B37C-80404432A67F}" srcId="{3E346222-6058-4FC9-A560-0B6626C3630C}" destId="{BD3A5561-8517-4B93-9E07-2923FE8C08BE}" srcOrd="2" destOrd="0" parTransId="{DEF5B61A-B3C7-4FDC-AE10-82D27B34E1E8}" sibTransId="{8ED61E99-26BA-4AF4-8DF0-C6D1E8271C50}"/>
    <dgm:cxn modelId="{84ED71D2-0461-4F16-964A-F31B400610DE}" srcId="{3E346222-6058-4FC9-A560-0B6626C3630C}" destId="{1594E7B8-3C21-4AED-999E-1F343D8FE593}" srcOrd="3" destOrd="0" parTransId="{021D738A-3FC1-4CF9-9ED0-9EBD10CD725F}" sibTransId="{91F650D3-CA55-4CA1-A86F-0FEFF5014F19}"/>
    <dgm:cxn modelId="{75CFAC9D-87FB-47B9-B9EC-40CA07AE62BD}" type="presOf" srcId="{6908FB47-FDFC-4715-9C74-482459FDED68}" destId="{B6B91F2B-12C1-4B62-9E62-09E72546123F}" srcOrd="0" destOrd="0" presId="urn:microsoft.com/office/officeart/2005/8/layout/hierarchy1"/>
    <dgm:cxn modelId="{C1D7654D-8B06-43C2-ADA2-7176DC41EF34}" srcId="{3E346222-6058-4FC9-A560-0B6626C3630C}" destId="{77970394-BFDB-43F3-A8C8-B0E194ADBD71}" srcOrd="1" destOrd="0" parTransId="{55EA40CD-3810-4C72-ACDC-E4455065ADAD}" sibTransId="{5CBB7059-DDB8-4FD2-8016-5FC28759B54D}"/>
    <dgm:cxn modelId="{5ECEA054-91BE-4CCF-AAFE-ECE5B5EC3DAC}" type="presOf" srcId="{77970394-BFDB-43F3-A8C8-B0E194ADBD71}" destId="{3E4AF61A-5462-4BD0-BC0B-B96AE37CD13B}" srcOrd="0" destOrd="0" presId="urn:microsoft.com/office/officeart/2005/8/layout/hierarchy1"/>
    <dgm:cxn modelId="{1995A178-5494-41B5-A21B-1751A0A61662}" type="presOf" srcId="{1594E7B8-3C21-4AED-999E-1F343D8FE593}" destId="{426D2777-1C57-4C8D-BA7D-7E4C486D6707}" srcOrd="0" destOrd="0" presId="urn:microsoft.com/office/officeart/2005/8/layout/hierarchy1"/>
    <dgm:cxn modelId="{1A7B53FD-2056-4C92-AC52-A2B157848A4A}" srcId="{3E346222-6058-4FC9-A560-0B6626C3630C}" destId="{6908FB47-FDFC-4715-9C74-482459FDED68}" srcOrd="0" destOrd="0" parTransId="{92C0E7AE-4D85-4C95-87BF-456D695B9C46}" sibTransId="{D4F786FB-81CF-48EC-9E54-9C30B3221EF0}"/>
    <dgm:cxn modelId="{45581646-1FA3-4755-8E68-0DB92A8A9B77}" type="presOf" srcId="{3E346222-6058-4FC9-A560-0B6626C3630C}" destId="{18845CFA-B24A-4371-8F64-830EF8B10E0A}" srcOrd="0" destOrd="0" presId="urn:microsoft.com/office/officeart/2005/8/layout/hierarchy1"/>
    <dgm:cxn modelId="{545C9FB0-2596-4915-B424-4F42BDB7185D}" type="presParOf" srcId="{18845CFA-B24A-4371-8F64-830EF8B10E0A}" destId="{CE79F4ED-26C1-45BF-9287-76A1387C621F}" srcOrd="0" destOrd="0" presId="urn:microsoft.com/office/officeart/2005/8/layout/hierarchy1"/>
    <dgm:cxn modelId="{F7DBF350-1209-44B8-858D-DB7FF23FC0B7}" type="presParOf" srcId="{CE79F4ED-26C1-45BF-9287-76A1387C621F}" destId="{BD1DC57A-172B-460E-9DA4-DC7DA5A17CD0}" srcOrd="0" destOrd="0" presId="urn:microsoft.com/office/officeart/2005/8/layout/hierarchy1"/>
    <dgm:cxn modelId="{01D86A46-0F27-4748-86A8-07AF7E223F25}" type="presParOf" srcId="{BD1DC57A-172B-460E-9DA4-DC7DA5A17CD0}" destId="{C8A8CF54-6D01-4AB4-82AD-CA37AD844405}" srcOrd="0" destOrd="0" presId="urn:microsoft.com/office/officeart/2005/8/layout/hierarchy1"/>
    <dgm:cxn modelId="{846E628F-03E1-4C74-8B43-6D0C68CA75A5}" type="presParOf" srcId="{BD1DC57A-172B-460E-9DA4-DC7DA5A17CD0}" destId="{B6B91F2B-12C1-4B62-9E62-09E72546123F}" srcOrd="1" destOrd="0" presId="urn:microsoft.com/office/officeart/2005/8/layout/hierarchy1"/>
    <dgm:cxn modelId="{56C7ECC8-172F-4C7A-83FA-DA94587AD375}" type="presParOf" srcId="{CE79F4ED-26C1-45BF-9287-76A1387C621F}" destId="{BA945F07-EF38-4A2C-BD35-B1F81ABC45FA}" srcOrd="1" destOrd="0" presId="urn:microsoft.com/office/officeart/2005/8/layout/hierarchy1"/>
    <dgm:cxn modelId="{0A4853B5-9912-491C-9457-1ACE6E0994BC}" type="presParOf" srcId="{18845CFA-B24A-4371-8F64-830EF8B10E0A}" destId="{030F2C59-2677-4F60-9210-EAD959A32C21}" srcOrd="1" destOrd="0" presId="urn:microsoft.com/office/officeart/2005/8/layout/hierarchy1"/>
    <dgm:cxn modelId="{50A0A760-C20F-49D3-B665-F65EE694D2F5}" type="presParOf" srcId="{030F2C59-2677-4F60-9210-EAD959A32C21}" destId="{603D7CBF-73EF-4FEC-86BB-1A16BAC2FB21}" srcOrd="0" destOrd="0" presId="urn:microsoft.com/office/officeart/2005/8/layout/hierarchy1"/>
    <dgm:cxn modelId="{33780D73-4F84-4BD7-B830-50D5AAE14F3E}" type="presParOf" srcId="{603D7CBF-73EF-4FEC-86BB-1A16BAC2FB21}" destId="{A4C6A61D-740C-4E38-AF10-6E32DEB0CC79}" srcOrd="0" destOrd="0" presId="urn:microsoft.com/office/officeart/2005/8/layout/hierarchy1"/>
    <dgm:cxn modelId="{ECB262E1-E02E-49D0-9DE5-6BBE19AB27C1}" type="presParOf" srcId="{603D7CBF-73EF-4FEC-86BB-1A16BAC2FB21}" destId="{3E4AF61A-5462-4BD0-BC0B-B96AE37CD13B}" srcOrd="1" destOrd="0" presId="urn:microsoft.com/office/officeart/2005/8/layout/hierarchy1"/>
    <dgm:cxn modelId="{1112CCFF-018A-48EE-80C2-93244A8CFB11}" type="presParOf" srcId="{030F2C59-2677-4F60-9210-EAD959A32C21}" destId="{BCE18825-86E3-4273-82B2-6E451B737894}" srcOrd="1" destOrd="0" presId="urn:microsoft.com/office/officeart/2005/8/layout/hierarchy1"/>
    <dgm:cxn modelId="{D32137AE-A87C-4D83-BEBA-43167B108605}" type="presParOf" srcId="{18845CFA-B24A-4371-8F64-830EF8B10E0A}" destId="{B403A8B9-A71C-4A6B-947D-A27B6C011D67}" srcOrd="2" destOrd="0" presId="urn:microsoft.com/office/officeart/2005/8/layout/hierarchy1"/>
    <dgm:cxn modelId="{5E9BC598-0173-463B-A887-96BCD5E024C8}" type="presParOf" srcId="{B403A8B9-A71C-4A6B-947D-A27B6C011D67}" destId="{93BB05C0-BAC8-401D-A070-3F08664B61AA}" srcOrd="0" destOrd="0" presId="urn:microsoft.com/office/officeart/2005/8/layout/hierarchy1"/>
    <dgm:cxn modelId="{AF11D109-CDA6-440F-8A56-BFF1F1485DD7}" type="presParOf" srcId="{93BB05C0-BAC8-401D-A070-3F08664B61AA}" destId="{31DEA106-4BAC-4B33-B1EC-1D940A9339C9}" srcOrd="0" destOrd="0" presId="urn:microsoft.com/office/officeart/2005/8/layout/hierarchy1"/>
    <dgm:cxn modelId="{966C5835-2F34-4F25-BDBE-82E9903D231C}" type="presParOf" srcId="{93BB05C0-BAC8-401D-A070-3F08664B61AA}" destId="{3F2C9F4D-83FD-471C-9444-3CB32FFFC229}" srcOrd="1" destOrd="0" presId="urn:microsoft.com/office/officeart/2005/8/layout/hierarchy1"/>
    <dgm:cxn modelId="{5E75A426-BED1-4FDE-8DFF-52178217D8A5}" type="presParOf" srcId="{B403A8B9-A71C-4A6B-947D-A27B6C011D67}" destId="{C3E5D2B7-850D-4050-9849-5B93AD814096}" srcOrd="1" destOrd="0" presId="urn:microsoft.com/office/officeart/2005/8/layout/hierarchy1"/>
    <dgm:cxn modelId="{59835CAE-FEC2-4320-84FB-7853CF65F9F2}" type="presParOf" srcId="{18845CFA-B24A-4371-8F64-830EF8B10E0A}" destId="{3D11898D-9E98-4241-B9FE-095CE363273C}" srcOrd="3" destOrd="0" presId="urn:microsoft.com/office/officeart/2005/8/layout/hierarchy1"/>
    <dgm:cxn modelId="{B90F3386-F59B-42F3-8A98-67ED37F1453A}" type="presParOf" srcId="{3D11898D-9E98-4241-B9FE-095CE363273C}" destId="{8F0E2EC1-8F75-4448-AE8A-03470FBE2300}" srcOrd="0" destOrd="0" presId="urn:microsoft.com/office/officeart/2005/8/layout/hierarchy1"/>
    <dgm:cxn modelId="{499418E0-B9BC-4E5D-A4B7-C885BD915EBC}" type="presParOf" srcId="{8F0E2EC1-8F75-4448-AE8A-03470FBE2300}" destId="{F2037655-556C-4386-BDD3-8FED04674268}" srcOrd="0" destOrd="0" presId="urn:microsoft.com/office/officeart/2005/8/layout/hierarchy1"/>
    <dgm:cxn modelId="{C25D582C-02E2-4994-9FFD-79281432F638}" type="presParOf" srcId="{8F0E2EC1-8F75-4448-AE8A-03470FBE2300}" destId="{426D2777-1C57-4C8D-BA7D-7E4C486D6707}" srcOrd="1" destOrd="0" presId="urn:microsoft.com/office/officeart/2005/8/layout/hierarchy1"/>
    <dgm:cxn modelId="{C9DFCDF1-559C-4397-9AA9-5719410426EF}" type="presParOf" srcId="{3D11898D-9E98-4241-B9FE-095CE363273C}" destId="{E9EAE0A2-6BFC-4AB5-8D36-DE7B7ED316F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A8CF54-6D01-4AB4-82AD-CA37AD844405}">
      <dsp:nvSpPr>
        <dsp:cNvPr id="0" name=""/>
        <dsp:cNvSpPr/>
      </dsp:nvSpPr>
      <dsp:spPr>
        <a:xfrm>
          <a:off x="3790728" y="668446"/>
          <a:ext cx="1811933" cy="115057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6B91F2B-12C1-4B62-9E62-09E72546123F}">
      <dsp:nvSpPr>
        <dsp:cNvPr id="0" name=""/>
        <dsp:cNvSpPr/>
      </dsp:nvSpPr>
      <dsp:spPr>
        <a:xfrm>
          <a:off x="3992053" y="859706"/>
          <a:ext cx="1811933" cy="115057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b="1" i="0" kern="1200" smtClean="0"/>
            <a:t>Reja:</a:t>
          </a:r>
          <a:endParaRPr lang="ru-RU" sz="1200" kern="1200"/>
        </a:p>
      </dsp:txBody>
      <dsp:txXfrm>
        <a:off x="4025752" y="893405"/>
        <a:ext cx="1744535" cy="1083179"/>
      </dsp:txXfrm>
    </dsp:sp>
    <dsp:sp modelId="{A4C6A61D-740C-4E38-AF10-6E32DEB0CC79}">
      <dsp:nvSpPr>
        <dsp:cNvPr id="0" name=""/>
        <dsp:cNvSpPr/>
      </dsp:nvSpPr>
      <dsp:spPr>
        <a:xfrm>
          <a:off x="1133532" y="2354802"/>
          <a:ext cx="1811933" cy="115057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4AF61A-5462-4BD0-BC0B-B96AE37CD13B}">
      <dsp:nvSpPr>
        <dsp:cNvPr id="0" name=""/>
        <dsp:cNvSpPr/>
      </dsp:nvSpPr>
      <dsp:spPr>
        <a:xfrm>
          <a:off x="1334858" y="2546061"/>
          <a:ext cx="1811933" cy="115057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b="0" i="0" kern="1200" dirty="0" smtClean="0"/>
            <a:t>1.</a:t>
          </a:r>
          <a:r>
            <a:rPr lang="uz-Cyrl-UZ" sz="1200" b="0" i="0" kern="1200" dirty="0" smtClean="0"/>
            <a:t>Tabiatda va texnikada ro’y beruvchi hamda qo’llaniluvchi elektr va magnit hodisalari hamda jarayonla</a:t>
          </a:r>
          <a:r>
            <a:rPr lang="en-US" sz="1200" b="0" i="0" kern="1200" dirty="0" smtClean="0"/>
            <a:t>r.</a:t>
          </a:r>
          <a:endParaRPr lang="ru-RU" sz="1200" kern="1200" dirty="0"/>
        </a:p>
      </dsp:txBody>
      <dsp:txXfrm>
        <a:off x="1368557" y="2579760"/>
        <a:ext cx="1744535" cy="1083179"/>
      </dsp:txXfrm>
    </dsp:sp>
    <dsp:sp modelId="{31DEA106-4BAC-4B33-B1EC-1D940A9339C9}">
      <dsp:nvSpPr>
        <dsp:cNvPr id="0" name=""/>
        <dsp:cNvSpPr/>
      </dsp:nvSpPr>
      <dsp:spPr>
        <a:xfrm>
          <a:off x="3910214" y="2385672"/>
          <a:ext cx="1811933" cy="115057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2C9F4D-83FD-471C-9444-3CB32FFFC229}">
      <dsp:nvSpPr>
        <dsp:cNvPr id="0" name=""/>
        <dsp:cNvSpPr/>
      </dsp:nvSpPr>
      <dsp:spPr>
        <a:xfrm>
          <a:off x="4111540" y="2576931"/>
          <a:ext cx="1811933" cy="115057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b="0" i="0" kern="1200" smtClean="0"/>
            <a:t>2.</a:t>
          </a:r>
          <a:r>
            <a:rPr lang="uz-Cyrl-UZ" sz="1200" b="0" i="0" kern="1200" smtClean="0"/>
            <a:t>Ularning qonun va qoidalari bilan tanishtirish</a:t>
          </a:r>
          <a:r>
            <a:rPr lang="en-US" sz="1200" b="0" i="0" kern="1200" smtClean="0"/>
            <a:t>.</a:t>
          </a:r>
          <a:endParaRPr lang="ru-RU" sz="1200" kern="1200"/>
        </a:p>
      </dsp:txBody>
      <dsp:txXfrm>
        <a:off x="4145239" y="2610630"/>
        <a:ext cx="1744535" cy="1083179"/>
      </dsp:txXfrm>
    </dsp:sp>
    <dsp:sp modelId="{F2037655-556C-4386-BDD3-8FED04674268}">
      <dsp:nvSpPr>
        <dsp:cNvPr id="0" name=""/>
        <dsp:cNvSpPr/>
      </dsp:nvSpPr>
      <dsp:spPr>
        <a:xfrm>
          <a:off x="6638555" y="2373591"/>
          <a:ext cx="1811933" cy="115057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6D2777-1C57-4C8D-BA7D-7E4C486D6707}">
      <dsp:nvSpPr>
        <dsp:cNvPr id="0" name=""/>
        <dsp:cNvSpPr/>
      </dsp:nvSpPr>
      <dsp:spPr>
        <a:xfrm>
          <a:off x="6839881" y="2564850"/>
          <a:ext cx="1811933" cy="115057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b="0" i="0" kern="1200" smtClean="0"/>
            <a:t>3.</a:t>
          </a:r>
          <a:r>
            <a:rPr lang="uz-Cyrl-UZ" sz="1200" b="0" i="0" kern="1200" smtClean="0"/>
            <a:t>Fanning tutgan o’rni</a:t>
          </a:r>
          <a:endParaRPr lang="ru-RU" sz="1200" kern="1200"/>
        </a:p>
      </dsp:txBody>
      <dsp:txXfrm>
        <a:off x="6873580" y="2598549"/>
        <a:ext cx="1744535" cy="108317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31489839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30731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7872888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598400" y="1763225"/>
            <a:ext cx="5947200" cy="1159800"/>
          </a:xfrm>
          <a:prstGeom prst="rect">
            <a:avLst/>
          </a:prstGeom>
        </p:spPr>
        <p:txBody>
          <a:bodyPr spcFirstLastPara="1" wrap="square" lIns="91425" tIns="91425" rIns="91425" bIns="91425" anchor="t" anchorCtr="0">
            <a:noAutofit/>
          </a:bodyPr>
          <a:lstStyle>
            <a:lvl1pPr lvl="0" algn="ctr">
              <a:spcBef>
                <a:spcPts val="0"/>
              </a:spcBef>
              <a:spcAft>
                <a:spcPts val="0"/>
              </a:spcAft>
              <a:buClr>
                <a:srgbClr val="FFFFFF"/>
              </a:buClr>
              <a:buSzPts val="4800"/>
              <a:buNone/>
              <a:defRPr sz="4800" b="1">
                <a:solidFill>
                  <a:srgbClr val="FFFFFF"/>
                </a:solidFill>
              </a:defRPr>
            </a:lvl1pPr>
            <a:lvl2pPr lvl="1" algn="ctr">
              <a:spcBef>
                <a:spcPts val="0"/>
              </a:spcBef>
              <a:spcAft>
                <a:spcPts val="0"/>
              </a:spcAft>
              <a:buClr>
                <a:srgbClr val="FFFFFF"/>
              </a:buClr>
              <a:buSzPts val="4800"/>
              <a:buNone/>
              <a:defRPr sz="4800">
                <a:solidFill>
                  <a:srgbClr val="FFFFFF"/>
                </a:solidFill>
              </a:defRPr>
            </a:lvl2pPr>
            <a:lvl3pPr lvl="2" algn="ctr">
              <a:spcBef>
                <a:spcPts val="0"/>
              </a:spcBef>
              <a:spcAft>
                <a:spcPts val="0"/>
              </a:spcAft>
              <a:buClr>
                <a:srgbClr val="FFFFFF"/>
              </a:buClr>
              <a:buSzPts val="4800"/>
              <a:buNone/>
              <a:defRPr sz="4800">
                <a:solidFill>
                  <a:srgbClr val="FFFFFF"/>
                </a:solidFill>
              </a:defRPr>
            </a:lvl3pPr>
            <a:lvl4pPr lvl="3" algn="ctr">
              <a:spcBef>
                <a:spcPts val="0"/>
              </a:spcBef>
              <a:spcAft>
                <a:spcPts val="0"/>
              </a:spcAft>
              <a:buClr>
                <a:srgbClr val="FFFFFF"/>
              </a:buClr>
              <a:buSzPts val="4800"/>
              <a:buNone/>
              <a:defRPr sz="4800">
                <a:solidFill>
                  <a:srgbClr val="FFFFFF"/>
                </a:solidFill>
              </a:defRPr>
            </a:lvl4pPr>
            <a:lvl5pPr lvl="4" algn="ctr">
              <a:spcBef>
                <a:spcPts val="0"/>
              </a:spcBef>
              <a:spcAft>
                <a:spcPts val="0"/>
              </a:spcAft>
              <a:buClr>
                <a:srgbClr val="FFFFFF"/>
              </a:buClr>
              <a:buSzPts val="4800"/>
              <a:buNone/>
              <a:defRPr sz="4800">
                <a:solidFill>
                  <a:srgbClr val="FFFFFF"/>
                </a:solidFill>
              </a:defRPr>
            </a:lvl5pPr>
            <a:lvl6pPr lvl="5" algn="ctr">
              <a:spcBef>
                <a:spcPts val="0"/>
              </a:spcBef>
              <a:spcAft>
                <a:spcPts val="0"/>
              </a:spcAft>
              <a:buClr>
                <a:srgbClr val="FFFFFF"/>
              </a:buClr>
              <a:buSzPts val="4800"/>
              <a:buNone/>
              <a:defRPr sz="4800">
                <a:solidFill>
                  <a:srgbClr val="FFFFFF"/>
                </a:solidFill>
              </a:defRPr>
            </a:lvl6pPr>
            <a:lvl7pPr lvl="6" algn="ctr">
              <a:spcBef>
                <a:spcPts val="0"/>
              </a:spcBef>
              <a:spcAft>
                <a:spcPts val="0"/>
              </a:spcAft>
              <a:buClr>
                <a:srgbClr val="FFFFFF"/>
              </a:buClr>
              <a:buSzPts val="4800"/>
              <a:buNone/>
              <a:defRPr sz="4800">
                <a:solidFill>
                  <a:srgbClr val="FFFFFF"/>
                </a:solidFill>
              </a:defRPr>
            </a:lvl7pPr>
            <a:lvl8pPr lvl="7" algn="ctr">
              <a:spcBef>
                <a:spcPts val="0"/>
              </a:spcBef>
              <a:spcAft>
                <a:spcPts val="0"/>
              </a:spcAft>
              <a:buClr>
                <a:srgbClr val="FFFFFF"/>
              </a:buClr>
              <a:buSzPts val="4800"/>
              <a:buNone/>
              <a:defRPr sz="4800">
                <a:solidFill>
                  <a:srgbClr val="FFFFFF"/>
                </a:solidFill>
              </a:defRPr>
            </a:lvl8pPr>
            <a:lvl9pPr lvl="8" algn="ctr">
              <a:spcBef>
                <a:spcPts val="0"/>
              </a:spcBef>
              <a:spcAft>
                <a:spcPts val="0"/>
              </a:spcAft>
              <a:buClr>
                <a:srgbClr val="FFFFFF"/>
              </a:buClr>
              <a:buSzPts val="4800"/>
              <a:buNone/>
              <a:defRPr sz="4800">
                <a:solidFill>
                  <a:srgbClr val="FFFFFF"/>
                </a:solidFill>
              </a:defRPr>
            </a:lvl9pPr>
          </a:lstStyle>
          <a:p>
            <a:endParaRPr/>
          </a:p>
        </p:txBody>
      </p:sp>
      <p:grpSp>
        <p:nvGrpSpPr>
          <p:cNvPr id="11" name="Google Shape;11;p2"/>
          <p:cNvGrpSpPr/>
          <p:nvPr/>
        </p:nvGrpSpPr>
        <p:grpSpPr>
          <a:xfrm>
            <a:off x="3239978" y="-11"/>
            <a:ext cx="2664079" cy="1326980"/>
            <a:chOff x="3578850" y="-50"/>
            <a:chExt cx="1816500" cy="904800"/>
          </a:xfrm>
        </p:grpSpPr>
        <p:sp>
          <p:nvSpPr>
            <p:cNvPr id="12" name="Google Shape;12;p2"/>
            <p:cNvSpPr/>
            <p:nvPr/>
          </p:nvSpPr>
          <p:spPr>
            <a:xfrm rot="10800000">
              <a:off x="3578850" y="-50"/>
              <a:ext cx="1816500" cy="904800"/>
            </a:xfrm>
            <a:prstGeom prst="triangle">
              <a:avLst>
                <a:gd name="adj" fmla="val 50000"/>
              </a:avLst>
            </a:prstGeom>
            <a:solidFill>
              <a:srgbClr val="CC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a:off x="4487250" y="-50"/>
              <a:ext cx="908100" cy="904800"/>
            </a:xfrm>
            <a:prstGeom prst="triangle">
              <a:avLst>
                <a:gd name="adj" fmla="val 100000"/>
              </a:avLst>
            </a:prstGeom>
            <a:solidFill>
              <a:srgbClr val="99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FFFFFF"/>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031425" y="750150"/>
            <a:ext cx="7081200" cy="5391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SzPts val="1800"/>
              <a:buFont typeface="Playfair Display"/>
              <a:buNone/>
              <a:defRPr sz="1800" i="1">
                <a:latin typeface="Playfair Display"/>
                <a:ea typeface="Playfair Display"/>
                <a:cs typeface="Playfair Display"/>
                <a:sym typeface="Playfair Display"/>
              </a:defRPr>
            </a:lvl1pPr>
            <a:lvl2pPr lvl="1">
              <a:spcBef>
                <a:spcPts val="0"/>
              </a:spcBef>
              <a:spcAft>
                <a:spcPts val="0"/>
              </a:spcAft>
              <a:buSzPts val="3600"/>
              <a:buNone/>
              <a:defRPr sz="3600" b="1"/>
            </a:lvl2pPr>
            <a:lvl3pPr lvl="2">
              <a:spcBef>
                <a:spcPts val="0"/>
              </a:spcBef>
              <a:spcAft>
                <a:spcPts val="0"/>
              </a:spcAft>
              <a:buSzPts val="3600"/>
              <a:buNone/>
              <a:defRPr sz="3600" b="1"/>
            </a:lvl3pPr>
            <a:lvl4pPr lvl="3">
              <a:spcBef>
                <a:spcPts val="0"/>
              </a:spcBef>
              <a:spcAft>
                <a:spcPts val="0"/>
              </a:spcAft>
              <a:buSzPts val="3600"/>
              <a:buNone/>
              <a:defRPr sz="3600" b="1"/>
            </a:lvl4pPr>
            <a:lvl5pPr lvl="4">
              <a:spcBef>
                <a:spcPts val="0"/>
              </a:spcBef>
              <a:spcAft>
                <a:spcPts val="0"/>
              </a:spcAft>
              <a:buSzPts val="3600"/>
              <a:buNone/>
              <a:defRPr sz="3600" b="1"/>
            </a:lvl5pPr>
            <a:lvl6pPr lvl="5">
              <a:spcBef>
                <a:spcPts val="0"/>
              </a:spcBef>
              <a:spcAft>
                <a:spcPts val="0"/>
              </a:spcAft>
              <a:buSzPts val="3600"/>
              <a:buNone/>
              <a:defRPr sz="3600" b="1"/>
            </a:lvl6pPr>
            <a:lvl7pPr lvl="6">
              <a:spcBef>
                <a:spcPts val="0"/>
              </a:spcBef>
              <a:spcAft>
                <a:spcPts val="0"/>
              </a:spcAft>
              <a:buSzPts val="3600"/>
              <a:buNone/>
              <a:defRPr sz="3600" b="1"/>
            </a:lvl7pPr>
            <a:lvl8pPr lvl="7">
              <a:spcBef>
                <a:spcPts val="0"/>
              </a:spcBef>
              <a:spcAft>
                <a:spcPts val="0"/>
              </a:spcAft>
              <a:buSzPts val="3600"/>
              <a:buNone/>
              <a:defRPr sz="3600" b="1"/>
            </a:lvl8pPr>
            <a:lvl9pPr lvl="8">
              <a:spcBef>
                <a:spcPts val="0"/>
              </a:spcBef>
              <a:spcAft>
                <a:spcPts val="0"/>
              </a:spcAft>
              <a:buSzPts val="3600"/>
              <a:buNone/>
              <a:defRPr sz="3600" b="1"/>
            </a:lvl9pPr>
          </a:lstStyle>
          <a:p>
            <a:endParaRPr/>
          </a:p>
        </p:txBody>
      </p:sp>
      <p:sp>
        <p:nvSpPr>
          <p:cNvPr id="7" name="Google Shape;7;p1"/>
          <p:cNvSpPr txBox="1">
            <a:spLocks noGrp="1"/>
          </p:cNvSpPr>
          <p:nvPr>
            <p:ph type="body" idx="1"/>
          </p:nvPr>
        </p:nvSpPr>
        <p:spPr>
          <a:xfrm>
            <a:off x="1031425" y="1351100"/>
            <a:ext cx="7081200" cy="3462300"/>
          </a:xfrm>
          <a:prstGeom prst="rect">
            <a:avLst/>
          </a:prstGeom>
          <a:noFill/>
          <a:ln>
            <a:noFill/>
          </a:ln>
        </p:spPr>
        <p:txBody>
          <a:bodyPr spcFirstLastPara="1" wrap="square" lIns="91425" tIns="91425" rIns="91425" bIns="91425" anchor="t" anchorCtr="0">
            <a:noAutofit/>
          </a:bodyPr>
          <a:lstStyle>
            <a:lvl1pPr marL="457200" lvl="0" indent="-381000">
              <a:lnSpc>
                <a:spcPct val="115000"/>
              </a:lnSpc>
              <a:spcBef>
                <a:spcPts val="600"/>
              </a:spcBef>
              <a:spcAft>
                <a:spcPts val="0"/>
              </a:spcAft>
              <a:buClr>
                <a:srgbClr val="CC0000"/>
              </a:buClr>
              <a:buSzPts val="2400"/>
              <a:buFont typeface="Lora"/>
              <a:buChar char="◈"/>
              <a:defRPr sz="2400">
                <a:latin typeface="Lora"/>
                <a:ea typeface="Lora"/>
                <a:cs typeface="Lora"/>
                <a:sym typeface="Lora"/>
              </a:defRPr>
            </a:lvl1pPr>
            <a:lvl2pPr marL="914400" lvl="1"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2pPr>
            <a:lvl3pPr marL="1371600" lvl="2"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3pPr>
            <a:lvl4pPr marL="1828800" lvl="3"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4pPr>
            <a:lvl5pPr marL="2286000" lvl="4"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5pPr>
            <a:lvl6pPr marL="2743200" lvl="5"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6pPr>
            <a:lvl7pPr marL="3200400" lvl="6"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7pPr>
            <a:lvl8pPr marL="3657600" lvl="7" indent="-355600">
              <a:lnSpc>
                <a:spcPct val="115000"/>
              </a:lnSpc>
              <a:spcBef>
                <a:spcPts val="0"/>
              </a:spcBef>
              <a:spcAft>
                <a:spcPts val="0"/>
              </a:spcAft>
              <a:buSzPts val="2000"/>
              <a:buFont typeface="Lora"/>
              <a:buChar char="○"/>
              <a:defRPr sz="2000">
                <a:latin typeface="Lora"/>
                <a:ea typeface="Lora"/>
                <a:cs typeface="Lora"/>
                <a:sym typeface="Lora"/>
              </a:defRPr>
            </a:lvl8pPr>
            <a:lvl9pPr marL="4114800" lvl="8" indent="-355600">
              <a:lnSpc>
                <a:spcPct val="115000"/>
              </a:lnSpc>
              <a:spcBef>
                <a:spcPts val="0"/>
              </a:spcBef>
              <a:spcAft>
                <a:spcPts val="0"/>
              </a:spcAft>
              <a:buSzPts val="2000"/>
              <a:buFont typeface="Lora"/>
              <a:buChar char="■"/>
              <a:defRPr sz="2000">
                <a:latin typeface="Lora"/>
                <a:ea typeface="Lora"/>
                <a:cs typeface="Lora"/>
                <a:sym typeface="Lora"/>
              </a:defRPr>
            </a:lvl9pPr>
          </a:lstStyle>
          <a:p>
            <a:endParaRPr/>
          </a:p>
        </p:txBody>
      </p:sp>
      <p:sp>
        <p:nvSpPr>
          <p:cNvPr id="8" name="Google Shape;8;p1"/>
          <p:cNvSpPr txBox="1">
            <a:spLocks noGrp="1"/>
          </p:cNvSpPr>
          <p:nvPr>
            <p:ph type="sldNum" idx="12"/>
          </p:nvPr>
        </p:nvSpPr>
        <p:spPr>
          <a:xfrm>
            <a:off x="-125" y="4813400"/>
            <a:ext cx="9144000" cy="330000"/>
          </a:xfrm>
          <a:prstGeom prst="rect">
            <a:avLst/>
          </a:prstGeom>
          <a:noFill/>
          <a:ln>
            <a:noFill/>
          </a:ln>
        </p:spPr>
        <p:txBody>
          <a:bodyPr spcFirstLastPara="1" wrap="square" lIns="91425" tIns="91425" rIns="91425" bIns="91425" anchor="t" anchorCtr="0">
            <a:noAutofit/>
          </a:bodyPr>
          <a:lstStyle>
            <a:lvl1pPr lvl="0" algn="ctr">
              <a:buNone/>
              <a:defRPr sz="1200">
                <a:solidFill>
                  <a:srgbClr val="CC0000"/>
                </a:solidFill>
                <a:latin typeface="Playfair Display"/>
                <a:ea typeface="Playfair Display"/>
                <a:cs typeface="Playfair Display"/>
                <a:sym typeface="Playfair Display"/>
              </a:defRPr>
            </a:lvl1pPr>
            <a:lvl2pPr lvl="1" algn="ctr">
              <a:buNone/>
              <a:defRPr sz="1200">
                <a:solidFill>
                  <a:srgbClr val="CC0000"/>
                </a:solidFill>
                <a:latin typeface="Playfair Display"/>
                <a:ea typeface="Playfair Display"/>
                <a:cs typeface="Playfair Display"/>
                <a:sym typeface="Playfair Display"/>
              </a:defRPr>
            </a:lvl2pPr>
            <a:lvl3pPr lvl="2" algn="ctr">
              <a:buNone/>
              <a:defRPr sz="1200">
                <a:solidFill>
                  <a:srgbClr val="CC0000"/>
                </a:solidFill>
                <a:latin typeface="Playfair Display"/>
                <a:ea typeface="Playfair Display"/>
                <a:cs typeface="Playfair Display"/>
                <a:sym typeface="Playfair Display"/>
              </a:defRPr>
            </a:lvl3pPr>
            <a:lvl4pPr lvl="3" algn="ctr">
              <a:buNone/>
              <a:defRPr sz="1200">
                <a:solidFill>
                  <a:srgbClr val="CC0000"/>
                </a:solidFill>
                <a:latin typeface="Playfair Display"/>
                <a:ea typeface="Playfair Display"/>
                <a:cs typeface="Playfair Display"/>
                <a:sym typeface="Playfair Display"/>
              </a:defRPr>
            </a:lvl4pPr>
            <a:lvl5pPr lvl="4" algn="ctr">
              <a:buNone/>
              <a:defRPr sz="1200">
                <a:solidFill>
                  <a:srgbClr val="CC0000"/>
                </a:solidFill>
                <a:latin typeface="Playfair Display"/>
                <a:ea typeface="Playfair Display"/>
                <a:cs typeface="Playfair Display"/>
                <a:sym typeface="Playfair Display"/>
              </a:defRPr>
            </a:lvl5pPr>
            <a:lvl6pPr lvl="5" algn="ctr">
              <a:buNone/>
              <a:defRPr sz="1200">
                <a:solidFill>
                  <a:srgbClr val="CC0000"/>
                </a:solidFill>
                <a:latin typeface="Playfair Display"/>
                <a:ea typeface="Playfair Display"/>
                <a:cs typeface="Playfair Display"/>
                <a:sym typeface="Playfair Display"/>
              </a:defRPr>
            </a:lvl6pPr>
            <a:lvl7pPr lvl="6" algn="ctr">
              <a:buNone/>
              <a:defRPr sz="1200">
                <a:solidFill>
                  <a:srgbClr val="CC0000"/>
                </a:solidFill>
                <a:latin typeface="Playfair Display"/>
                <a:ea typeface="Playfair Display"/>
                <a:cs typeface="Playfair Display"/>
                <a:sym typeface="Playfair Display"/>
              </a:defRPr>
            </a:lvl7pPr>
            <a:lvl8pPr lvl="7" algn="ctr">
              <a:buNone/>
              <a:defRPr sz="1200">
                <a:solidFill>
                  <a:srgbClr val="CC0000"/>
                </a:solidFill>
                <a:latin typeface="Playfair Display"/>
                <a:ea typeface="Playfair Display"/>
                <a:cs typeface="Playfair Display"/>
                <a:sym typeface="Playfair Display"/>
              </a:defRPr>
            </a:lvl8pPr>
            <a:lvl9pPr lvl="8" algn="ctr">
              <a:buNone/>
              <a:defRPr sz="1200">
                <a:solidFill>
                  <a:srgbClr val="CC0000"/>
                </a:solidFill>
                <a:latin typeface="Playfair Display"/>
                <a:ea typeface="Playfair Display"/>
                <a:cs typeface="Playfair Display"/>
                <a:sym typeface="Playfair Display"/>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4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20.png"/></Relationships>
</file>

<file path=ppt/slides/_rels/slide50.xml.rels><?xml version="1.0" encoding="UTF-8" standalone="yes"?>
<Relationships xmlns="http://schemas.openxmlformats.org/package/2006/relationships"><Relationship Id="rId3" Type="http://schemas.openxmlformats.org/officeDocument/2006/relationships/image" Target="../media/image22.png"/><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png"/></Relationships>
</file>

<file path=ppt/slides/_rels/slide5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1.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52.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26.png"/><Relationship Id="rId2" Type="http://schemas.openxmlformats.org/officeDocument/2006/relationships/image" Target="../media/image28.pn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3"/>
          <p:cNvSpPr txBox="1">
            <a:spLocks noGrp="1"/>
          </p:cNvSpPr>
          <p:nvPr>
            <p:ph type="ctrTitle"/>
          </p:nvPr>
        </p:nvSpPr>
        <p:spPr>
          <a:xfrm>
            <a:off x="650689" y="1437570"/>
            <a:ext cx="7960983" cy="2572956"/>
          </a:xfrm>
          <a:prstGeom prst="rect">
            <a:avLst/>
          </a:prstGeom>
        </p:spPr>
        <p:txBody>
          <a:bodyPr spcFirstLastPara="1" wrap="square" lIns="91425" tIns="91425" rIns="91425" bIns="91425" anchor="t" anchorCtr="0">
            <a:noAutofit/>
          </a:bodyPr>
          <a:lstStyle/>
          <a:p>
            <a:pPr lvl="0"/>
            <a:r>
              <a:rPr lang="en-US" sz="4200" dirty="0" smtClean="0">
                <a:solidFill>
                  <a:schemeClr val="tx1"/>
                </a:solidFill>
                <a:latin typeface="Times New Roman" panose="02020603050405020304" pitchFamily="18" charset="0"/>
                <a:cs typeface="Times New Roman" panose="02020603050405020304" pitchFamily="18" charset="0"/>
              </a:rPr>
              <a:t>1.1  </a:t>
            </a:r>
            <a:r>
              <a:rPr lang="en-US" sz="4200" dirty="0" err="1" smtClean="0">
                <a:solidFill>
                  <a:schemeClr val="tx1"/>
                </a:solidFill>
                <a:latin typeface="Times New Roman" panose="02020603050405020304" pitchFamily="18" charset="0"/>
                <a:cs typeface="Times New Roman" panose="02020603050405020304" pitchFamily="18" charset="0"/>
              </a:rPr>
              <a:t>Kirish</a:t>
            </a:r>
            <a:r>
              <a:rPr lang="en-US" sz="4200" dirty="0">
                <a:solidFill>
                  <a:schemeClr val="tx1"/>
                </a:solidFill>
                <a:latin typeface="Times New Roman" panose="02020603050405020304" pitchFamily="18" charset="0"/>
                <a:cs typeface="Times New Roman" panose="02020603050405020304" pitchFamily="18" charset="0"/>
              </a:rPr>
              <a:t>. Fanning </a:t>
            </a:r>
            <a:r>
              <a:rPr lang="en-US" sz="4200" dirty="0" err="1">
                <a:solidFill>
                  <a:schemeClr val="tx1"/>
                </a:solidFill>
                <a:latin typeface="Times New Roman" panose="02020603050405020304" pitchFamily="18" charset="0"/>
                <a:cs typeface="Times New Roman" panose="02020603050405020304" pitchFamily="18" charset="0"/>
              </a:rPr>
              <a:t>maqsadi</a:t>
            </a:r>
            <a:r>
              <a:rPr lang="en-US" sz="4200" dirty="0">
                <a:solidFill>
                  <a:schemeClr val="tx1"/>
                </a:solidFill>
                <a:latin typeface="Times New Roman" panose="02020603050405020304" pitchFamily="18" charset="0"/>
                <a:cs typeface="Times New Roman" panose="02020603050405020304" pitchFamily="18" charset="0"/>
              </a:rPr>
              <a:t> </a:t>
            </a:r>
            <a:r>
              <a:rPr lang="en-US" sz="4200" dirty="0" err="1">
                <a:solidFill>
                  <a:schemeClr val="tx1"/>
                </a:solidFill>
                <a:latin typeface="Times New Roman" panose="02020603050405020304" pitchFamily="18" charset="0"/>
                <a:cs typeface="Times New Roman" panose="02020603050405020304" pitchFamily="18" charset="0"/>
              </a:rPr>
              <a:t>va</a:t>
            </a:r>
            <a:r>
              <a:rPr lang="en-US" sz="4200" dirty="0">
                <a:solidFill>
                  <a:schemeClr val="tx1"/>
                </a:solidFill>
                <a:latin typeface="Times New Roman" panose="02020603050405020304" pitchFamily="18" charset="0"/>
                <a:cs typeface="Times New Roman" panose="02020603050405020304" pitchFamily="18" charset="0"/>
              </a:rPr>
              <a:t> </a:t>
            </a:r>
            <a:r>
              <a:rPr lang="en-US" sz="4200" dirty="0" err="1">
                <a:solidFill>
                  <a:schemeClr val="tx1"/>
                </a:solidFill>
                <a:latin typeface="Times New Roman" panose="02020603050405020304" pitchFamily="18" charset="0"/>
                <a:cs typeface="Times New Roman" panose="02020603050405020304" pitchFamily="18" charset="0"/>
              </a:rPr>
              <a:t>vazifasi</a:t>
            </a:r>
            <a:r>
              <a:rPr lang="en-US" sz="4200" dirty="0" smtClean="0">
                <a:solidFill>
                  <a:schemeClr val="tx1"/>
                </a:solidFill>
                <a:latin typeface="Times New Roman" panose="02020603050405020304" pitchFamily="18" charset="0"/>
                <a:cs typeface="Times New Roman" panose="02020603050405020304" pitchFamily="18" charset="0"/>
              </a:rPr>
              <a:t>.</a:t>
            </a:r>
            <a:br>
              <a:rPr lang="en-US" sz="4200" dirty="0" smtClean="0">
                <a:solidFill>
                  <a:schemeClr val="tx1"/>
                </a:solidFill>
                <a:latin typeface="Times New Roman" panose="02020603050405020304" pitchFamily="18" charset="0"/>
                <a:cs typeface="Times New Roman" panose="02020603050405020304" pitchFamily="18" charset="0"/>
              </a:rPr>
            </a:br>
            <a:r>
              <a:rPr lang="en-US" sz="4200" dirty="0" smtClean="0">
                <a:solidFill>
                  <a:schemeClr val="tx1"/>
                </a:solidFill>
                <a:latin typeface="Times New Roman" panose="02020603050405020304" pitchFamily="18" charset="0"/>
                <a:cs typeface="Times New Roman" panose="02020603050405020304" pitchFamily="18" charset="0"/>
              </a:rPr>
              <a:t>1.2 </a:t>
            </a:r>
            <a:r>
              <a:rPr lang="en-US" sz="4200" dirty="0" err="1" smtClean="0">
                <a:solidFill>
                  <a:schemeClr val="tx1"/>
                </a:solidFill>
                <a:latin typeface="Times New Roman" panose="02020603050405020304" pitchFamily="18" charset="0"/>
                <a:cs typeface="Times New Roman" panose="02020603050405020304" pitchFamily="18" charset="0"/>
              </a:rPr>
              <a:t>Elektr</a:t>
            </a:r>
            <a:r>
              <a:rPr lang="en-US" sz="4200" dirty="0" smtClean="0">
                <a:solidFill>
                  <a:schemeClr val="tx1"/>
                </a:solidFill>
                <a:latin typeface="Times New Roman" panose="02020603050405020304" pitchFamily="18" charset="0"/>
                <a:cs typeface="Times New Roman" panose="02020603050405020304" pitchFamily="18" charset="0"/>
              </a:rPr>
              <a:t> </a:t>
            </a:r>
            <a:r>
              <a:rPr lang="en-US" sz="4200" dirty="0" err="1" smtClean="0">
                <a:solidFill>
                  <a:schemeClr val="tx1"/>
                </a:solidFill>
                <a:latin typeface="Times New Roman" panose="02020603050405020304" pitchFamily="18" charset="0"/>
                <a:cs typeface="Times New Roman" panose="02020603050405020304" pitchFamily="18" charset="0"/>
              </a:rPr>
              <a:t>zaryadlarning</a:t>
            </a:r>
            <a:r>
              <a:rPr lang="en-US" sz="4200" dirty="0" smtClean="0">
                <a:solidFill>
                  <a:schemeClr val="tx1"/>
                </a:solidFill>
                <a:latin typeface="Times New Roman" panose="02020603050405020304" pitchFamily="18" charset="0"/>
                <a:cs typeface="Times New Roman" panose="02020603050405020304" pitchFamily="18" charset="0"/>
              </a:rPr>
              <a:t> </a:t>
            </a:r>
            <a:r>
              <a:rPr lang="en-US" sz="4200" dirty="0" err="1" smtClean="0">
                <a:solidFill>
                  <a:schemeClr val="tx1"/>
                </a:solidFill>
                <a:latin typeface="Times New Roman" panose="02020603050405020304" pitchFamily="18" charset="0"/>
                <a:cs typeface="Times New Roman" panose="02020603050405020304" pitchFamily="18" charset="0"/>
              </a:rPr>
              <a:t>o’zaro</a:t>
            </a:r>
            <a:r>
              <a:rPr lang="en-US" sz="4200" dirty="0" smtClean="0">
                <a:solidFill>
                  <a:schemeClr val="tx1"/>
                </a:solidFill>
                <a:latin typeface="Times New Roman" panose="02020603050405020304" pitchFamily="18" charset="0"/>
                <a:cs typeface="Times New Roman" panose="02020603050405020304" pitchFamily="18" charset="0"/>
              </a:rPr>
              <a:t> </a:t>
            </a:r>
            <a:r>
              <a:rPr lang="en-US" sz="4200" dirty="0" err="1" smtClean="0">
                <a:solidFill>
                  <a:schemeClr val="tx1"/>
                </a:solidFill>
                <a:latin typeface="Times New Roman" panose="02020603050405020304" pitchFamily="18" charset="0"/>
                <a:cs typeface="Times New Roman" panose="02020603050405020304" pitchFamily="18" charset="0"/>
              </a:rPr>
              <a:t>ta’siri</a:t>
            </a:r>
            <a:r>
              <a:rPr lang="en-US" sz="4200" dirty="0" smtClean="0">
                <a:solidFill>
                  <a:schemeClr val="tx1"/>
                </a:solidFill>
                <a:latin typeface="Times New Roman" panose="02020603050405020304" pitchFamily="18" charset="0"/>
                <a:cs typeface="Times New Roman" panose="02020603050405020304" pitchFamily="18" charset="0"/>
              </a:rPr>
              <a:t>.</a:t>
            </a:r>
            <a:endParaRPr lang="en-US" sz="4200" dirty="0">
              <a:solidFill>
                <a:schemeClr val="tx1"/>
              </a:solidFill>
              <a:latin typeface="Times New Roman" panose="02020603050405020304" pitchFamily="18" charset="0"/>
              <a:cs typeface="Times New Roman" panose="02020603050405020304" pitchFamily="18" charset="0"/>
            </a:endParaRPr>
          </a:p>
        </p:txBody>
      </p:sp>
      <p:grpSp>
        <p:nvGrpSpPr>
          <p:cNvPr id="62" name="Google Shape;62;p13"/>
          <p:cNvGrpSpPr/>
          <p:nvPr/>
        </p:nvGrpSpPr>
        <p:grpSpPr>
          <a:xfrm>
            <a:off x="4411033" y="332492"/>
            <a:ext cx="321429" cy="523991"/>
            <a:chOff x="6730350" y="2315900"/>
            <a:chExt cx="257700" cy="420100"/>
          </a:xfrm>
        </p:grpSpPr>
        <p:sp>
          <p:nvSpPr>
            <p:cNvPr id="63" name="Google Shape;63;p13"/>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13"/>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13"/>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13"/>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13"/>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mc:AlternateContent xmlns:mc="http://schemas.openxmlformats.org/markup-compatibility/2006" xmlns:a14="http://schemas.microsoft.com/office/drawing/2010/main">
        <mc:Choice Requires="a14">
          <p:sp>
            <p:nvSpPr>
              <p:cNvPr id="9" name="Прямоугольник 8"/>
              <p:cNvSpPr/>
              <p:nvPr/>
            </p:nvSpPr>
            <p:spPr>
              <a:xfrm>
                <a:off x="5541103" y="4152002"/>
                <a:ext cx="3437286" cy="369332"/>
              </a:xfrm>
              <a:prstGeom prst="rect">
                <a:avLst/>
              </a:prstGeom>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14:m>
                  <m:oMathPara xmlns:m="http://schemas.openxmlformats.org/officeDocument/2006/math">
                    <m:oMathParaPr>
                      <m:jc m:val="centerGroup"/>
                    </m:oMathParaPr>
                    <m:oMath xmlns:m="http://schemas.openxmlformats.org/officeDocument/2006/math">
                      <m:r>
                        <a:rPr lang="en-US" sz="1800" b="1" i="1" smtClean="0">
                          <a:solidFill>
                            <a:srgbClr val="FF0000"/>
                          </a:solidFill>
                          <a:effectLst>
                            <a:outerShdw blurRad="50800" dist="38100" algn="l" rotWithShape="0">
                              <a:prstClr val="black">
                                <a:alpha val="40000"/>
                              </a:prstClr>
                            </a:outerShdw>
                          </a:effectLst>
                          <a:latin typeface="Cambria Math" panose="02040503050406030204" pitchFamily="18" charset="0"/>
                        </a:rPr>
                        <m:t> </m:t>
                      </m:r>
                    </m:oMath>
                  </m:oMathPara>
                </a14:m>
                <a:endParaRPr lang="en-US" sz="1800" b="1" i="1" dirty="0">
                  <a:solidFill>
                    <a:srgbClr val="FF0000"/>
                  </a:solidFill>
                  <a:effectLst>
                    <a:outerShdw blurRad="50800" dist="38100" algn="l" rotWithShape="0">
                      <a:prstClr val="black">
                        <a:alpha val="40000"/>
                      </a:prstClr>
                    </a:outerShdw>
                  </a:effectLst>
                  <a:latin typeface="Playfair Display" panose="020B0604020202020204" charset="0"/>
                  <a:cs typeface="Playfair Display" panose="020B0604020202020204" charset="0"/>
                </a:endParaRPr>
              </a:p>
            </p:txBody>
          </p:sp>
        </mc:Choice>
        <mc:Fallback xmlns="">
          <p:sp>
            <p:nvSpPr>
              <p:cNvPr id="9" name="Прямоугольник 8"/>
              <p:cNvSpPr>
                <a:spLocks noRot="1" noChangeAspect="1" noMove="1" noResize="1" noEditPoints="1" noAdjustHandles="1" noChangeArrowheads="1" noChangeShapeType="1" noTextEdit="1"/>
              </p:cNvSpPr>
              <p:nvPr/>
            </p:nvSpPr>
            <p:spPr>
              <a:xfrm>
                <a:off x="5541103" y="4152002"/>
                <a:ext cx="3437286" cy="369332"/>
              </a:xfrm>
              <a:prstGeom prst="rect">
                <a:avLst/>
              </a:prstGeom>
              <a:blipFill rotWithShape="0">
                <a:blip r:embed="rId3"/>
                <a:stretch>
                  <a:fillRect/>
                </a:stretch>
              </a:blipFill>
            </p:spPr>
            <p:txBody>
              <a:bodyPr/>
              <a:lstStyle/>
              <a:p>
                <a:r>
                  <a:rPr lang="ru-RU">
                    <a:noFill/>
                  </a:rPr>
                  <a:t> </a:t>
                </a:r>
              </a:p>
            </p:txBody>
          </p:sp>
        </mc:Fallback>
      </mc:AlternateContent>
      <p:sp>
        <p:nvSpPr>
          <p:cNvPr id="10" name="Google Shape;69;p16"/>
          <p:cNvSpPr txBox="1">
            <a:spLocks/>
          </p:cNvSpPr>
          <p:nvPr/>
        </p:nvSpPr>
        <p:spPr>
          <a:xfrm>
            <a:off x="4849403" y="3011583"/>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00B050"/>
                </a:solidFill>
              </a:rPr>
              <a:t>Submitted by </a:t>
            </a:r>
            <a:r>
              <a:rPr lang="en-US" sz="1600" dirty="0" err="1" smtClean="0">
                <a:solidFill>
                  <a:srgbClr val="00B050"/>
                </a:solidFill>
              </a:rPr>
              <a:t>Usmonov</a:t>
            </a:r>
            <a:r>
              <a:rPr lang="en-US" sz="1600" dirty="0" smtClean="0">
                <a:solidFill>
                  <a:srgbClr val="00B050"/>
                </a:solidFill>
              </a:rPr>
              <a:t> </a:t>
            </a:r>
            <a:r>
              <a:rPr lang="en-US" sz="1600" dirty="0" err="1" smtClean="0">
                <a:solidFill>
                  <a:srgbClr val="00B050"/>
                </a:solidFill>
              </a:rPr>
              <a:t>Johongir</a:t>
            </a:r>
            <a:r>
              <a:rPr lang="en-US" sz="1600" dirty="0" smtClean="0">
                <a:solidFill>
                  <a:srgbClr val="00B050"/>
                </a:solidFill>
              </a:rPr>
              <a:t>.</a:t>
            </a:r>
            <a:endParaRPr lang="en-US" sz="1600" dirty="0">
              <a:solidFill>
                <a:srgbClr val="00B05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84048" y="310896"/>
            <a:ext cx="3035808" cy="987552"/>
          </a:xfrm>
        </p:spPr>
        <p:txBody>
          <a:bodyPr/>
          <a:lstStyle/>
          <a:p>
            <a:r>
              <a:rPr lang="en-US" sz="3000" i="0" dirty="0" smtClean="0">
                <a:solidFill>
                  <a:srgbClr val="FF0000"/>
                </a:solidFill>
              </a:rPr>
              <a:t/>
            </a:r>
            <a:br>
              <a:rPr lang="en-US" sz="3000" i="0" dirty="0" smtClean="0">
                <a:solidFill>
                  <a:srgbClr val="FF0000"/>
                </a:solidFill>
              </a:rPr>
            </a:br>
            <a:r>
              <a:rPr lang="en-US" sz="3000" i="0" dirty="0" smtClean="0">
                <a:solidFill>
                  <a:srgbClr val="FF0000"/>
                </a:solidFill>
              </a:rPr>
              <a:t/>
            </a:r>
            <a:br>
              <a:rPr lang="en-US" sz="3000" i="0" dirty="0" smtClean="0">
                <a:solidFill>
                  <a:srgbClr val="FF0000"/>
                </a:solidFill>
              </a:rPr>
            </a:br>
            <a:endParaRPr lang="ru-RU" sz="3000" dirty="0">
              <a:solidFill>
                <a:srgbClr val="FF0000"/>
              </a:solidFill>
            </a:endParaRPr>
          </a:p>
        </p:txBody>
      </p:sp>
      <p:graphicFrame>
        <p:nvGraphicFramePr>
          <p:cNvPr id="4" name="Схема 3"/>
          <p:cNvGraphicFramePr/>
          <p:nvPr>
            <p:extLst>
              <p:ext uri="{D42A27DB-BD31-4B8C-83A1-F6EECF244321}">
                <p14:modId xmlns:p14="http://schemas.microsoft.com/office/powerpoint/2010/main" val="1863381754"/>
              </p:ext>
            </p:extLst>
          </p:nvPr>
        </p:nvGraphicFramePr>
        <p:xfrm>
          <a:off x="-175636" y="547818"/>
          <a:ext cx="8662089" cy="403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13770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7609" y="1341418"/>
            <a:ext cx="8650224" cy="2554545"/>
          </a:xfrm>
          <a:prstGeom prst="rect">
            <a:avLst/>
          </a:prstGeom>
        </p:spPr>
        <p:txBody>
          <a:bodyPr wrap="square">
            <a:spAutoFit/>
          </a:bodyPr>
          <a:lstStyle/>
          <a:p>
            <a:r>
              <a:rPr lang="uz-Cyrl-UZ" sz="2000" dirty="0">
                <a:solidFill>
                  <a:schemeClr val="tx1"/>
                </a:solidFill>
                <a:latin typeface="Times New Roman" panose="02020603050405020304" pitchFamily="18" charset="0"/>
                <a:cs typeface="Times New Roman" panose="02020603050405020304" pitchFamily="18" charset="0"/>
              </a:rPr>
              <a:t>Elektromagnit o’zaro ta’sirning tabiatdagi o’rni, elektromagnit maydonning umumiy xarakteristikasi, zaryad saqlanish qonuni, o’zgarmas elektr maydon, Qulon qonuni, Gauss teoremasi, nuqtaviy zaryad potentsiali, potentsial yordamida elektr maydonni hisoblash, elektr maydonida o’tkazgichlar, dielektriklar, elektr maydon energiyasi, elektr maydondagi kuchlar, o’zgarmas elektr toki, Joul-Lents qonuni, Kirxgoff qoidalari, elektr o’tkazuvchanlik, metallar, yarimo’tkazgichlar va dielektriklarning energetik sathlari, yarimo’tkazgichli asboblar, gazlarning elektr o’tkazuvchanligi, gaz razryadi, statsionar magnit maydon, </a:t>
            </a:r>
            <a:endParaRPr lang="ru-RU" sz="2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53551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72611" y="1304818"/>
            <a:ext cx="8342615" cy="3046988"/>
          </a:xfrm>
          <a:prstGeom prst="rect">
            <a:avLst/>
          </a:prstGeom>
        </p:spPr>
        <p:txBody>
          <a:bodyPr wrap="square">
            <a:spAutoFit/>
          </a:bodyPr>
          <a:lstStyle/>
          <a:p>
            <a:r>
              <a:rPr lang="uz-Cyrl-UZ" sz="2400" dirty="0">
                <a:solidFill>
                  <a:schemeClr val="tx1"/>
                </a:solidFill>
                <a:latin typeface="Times New Roman" panose="02020603050405020304" pitchFamily="18" charset="0"/>
                <a:cs typeface="Times New Roman" panose="02020603050405020304" pitchFamily="18" charset="0"/>
              </a:rPr>
              <a:t>Bio-Savar-Laplas qonuni, Amper qonuni, tokli kontur magnit maydon energiyasi, induktivlik, magnit maydonidagi kuchlar, Lorents kuchi, elektromagnit induktsiya, Faradey qonuni, o’zgaruvchan tok ishi va quvvati, Maksvell tenglamalari va elektromagnit maydonning asosiy xossalari, elektromagnit maydon energiyasining saqlanish qonuni, elektromagnit maydonning nurlanishi haqida asosiy ma’lumotlar, elektromagnit to’lqinlarning qo’llanishi.</a:t>
            </a:r>
            <a:endParaRPr lang="ru-RU" sz="2400" dirty="0"/>
          </a:p>
        </p:txBody>
      </p:sp>
    </p:spTree>
    <p:extLst>
      <p:ext uri="{BB962C8B-B14F-4D97-AF65-F5344CB8AC3E}">
        <p14:creationId xmlns:p14="http://schemas.microsoft.com/office/powerpoint/2010/main" val="31280793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446925" y="1299547"/>
            <a:ext cx="8471044" cy="2554545"/>
          </a:xfrm>
          <a:prstGeom prst="rect">
            <a:avLst/>
          </a:prstGeom>
        </p:spPr>
        <p:txBody>
          <a:bodyPr wrap="square">
            <a:spAutoFit/>
          </a:bodyPr>
          <a:lstStyle/>
          <a:p>
            <a:r>
              <a:rPr lang="uz-Cyrl-UZ" sz="2000" dirty="0">
                <a:solidFill>
                  <a:schemeClr val="tx1"/>
                </a:solidFill>
                <a:latin typeface="Times New Roman" panose="02020603050405020304" pitchFamily="18" charset="0"/>
                <a:ea typeface="Calibri" panose="020F0502020204030204" pitchFamily="34" charset="0"/>
              </a:rPr>
              <a:t>Jun matoga ishkalangan qaxraboning ba’zi bir yengil buyumlarni tortish qobilyatiga ega bo’lib kolishini tukuvchi ayollar sezganliklarini  bizning eramizdan avvalgi VII asrda yashagan grek filosofi Fales Miletiskiy yozib qoldirgan edi. Undan ikki ming yildan ortiq vaqt o’tgach, 1600 yili ingliz vrachi Jilgbert ipakka ishkalangan shisha va bir kator boshqa moddalar ham shunday xossaga ega bo’lib qolishini topib, bu kashfiyotni yanada kengaytirdi. Bunday holatga keltirilgan jismlarni elekrlangan, yoki aynan «</a:t>
            </a:r>
            <a:r>
              <a:rPr lang="uz-Cyrl-UZ" sz="2000" b="1" dirty="0">
                <a:solidFill>
                  <a:srgbClr val="FF0000"/>
                </a:solidFill>
                <a:latin typeface="Times New Roman" panose="02020603050405020304" pitchFamily="18" charset="0"/>
                <a:ea typeface="Calibri" panose="020F0502020204030204" pitchFamily="34" charset="0"/>
              </a:rPr>
              <a:t>qaxrabolangan</a:t>
            </a:r>
            <a:r>
              <a:rPr lang="uz-Cyrl-UZ" sz="2000" dirty="0">
                <a:solidFill>
                  <a:schemeClr val="tx1"/>
                </a:solidFill>
                <a:latin typeface="Times New Roman" panose="02020603050405020304" pitchFamily="18" charset="0"/>
                <a:ea typeface="Calibri" panose="020F0502020204030204" pitchFamily="34" charset="0"/>
              </a:rPr>
              <a:t>» jismlar deb atala boshladi, chunki grekcha «</a:t>
            </a:r>
            <a:r>
              <a:rPr lang="uz-Cyrl-UZ" sz="2000" b="1" dirty="0">
                <a:solidFill>
                  <a:srgbClr val="FF0000"/>
                </a:solidFill>
                <a:latin typeface="Times New Roman" panose="02020603050405020304" pitchFamily="18" charset="0"/>
                <a:ea typeface="Calibri" panose="020F0502020204030204" pitchFamily="34" charset="0"/>
              </a:rPr>
              <a:t>elektron</a:t>
            </a:r>
            <a:r>
              <a:rPr lang="uz-Cyrl-UZ" sz="2000" dirty="0">
                <a:solidFill>
                  <a:schemeClr val="tx1"/>
                </a:solidFill>
                <a:latin typeface="Times New Roman" panose="02020603050405020304" pitchFamily="18" charset="0"/>
                <a:ea typeface="Calibri" panose="020F0502020204030204" pitchFamily="34" charset="0"/>
              </a:rPr>
              <a:t>» so’zi </a:t>
            </a:r>
            <a:r>
              <a:rPr lang="en-US" sz="2000" b="1" i="1" dirty="0" err="1" smtClean="0">
                <a:solidFill>
                  <a:srgbClr val="FF0000"/>
                </a:solidFill>
                <a:latin typeface="Times New Roman" panose="02020603050405020304" pitchFamily="18" charset="0"/>
                <a:ea typeface="Calibri" panose="020F0502020204030204" pitchFamily="34" charset="0"/>
              </a:rPr>
              <a:t>qa</a:t>
            </a:r>
            <a:r>
              <a:rPr lang="uz-Cyrl-UZ" sz="2000" b="1" i="1" dirty="0" smtClean="0">
                <a:solidFill>
                  <a:srgbClr val="FF0000"/>
                </a:solidFill>
                <a:latin typeface="Times New Roman" panose="02020603050405020304" pitchFamily="18" charset="0"/>
                <a:ea typeface="Calibri" panose="020F0502020204030204" pitchFamily="34" charset="0"/>
              </a:rPr>
              <a:t>xrabo</a:t>
            </a:r>
            <a:r>
              <a:rPr lang="uz-Cyrl-UZ" sz="2000" dirty="0" smtClean="0">
                <a:solidFill>
                  <a:schemeClr val="bg1"/>
                </a:solidFill>
                <a:latin typeface="Times New Roman" panose="02020603050405020304" pitchFamily="18" charset="0"/>
                <a:ea typeface="Calibri" panose="020F0502020204030204" pitchFamily="34" charset="0"/>
              </a:rPr>
              <a:t> </a:t>
            </a:r>
            <a:r>
              <a:rPr lang="uz-Cyrl-UZ" sz="2000" dirty="0">
                <a:solidFill>
                  <a:schemeClr val="tx1"/>
                </a:solidFill>
                <a:latin typeface="Times New Roman" panose="02020603050405020304" pitchFamily="18" charset="0"/>
                <a:ea typeface="Calibri" panose="020F0502020204030204" pitchFamily="34" charset="0"/>
              </a:rPr>
              <a:t>demakdir.</a:t>
            </a:r>
            <a:endParaRPr lang="ru-RU" sz="2000" dirty="0">
              <a:solidFill>
                <a:schemeClr val="tx1"/>
              </a:solidFill>
            </a:endParaRPr>
          </a:p>
        </p:txBody>
      </p:sp>
    </p:spTree>
    <p:extLst>
      <p:ext uri="{BB962C8B-B14F-4D97-AF65-F5344CB8AC3E}">
        <p14:creationId xmlns:p14="http://schemas.microsoft.com/office/powerpoint/2010/main" val="12390761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55919" y="1167322"/>
            <a:ext cx="7237375" cy="3836191"/>
          </a:xfrm>
        </p:spPr>
        <p:txBody>
          <a:bodyPr/>
          <a:lstStyle/>
          <a:p>
            <a:pPr algn="l"/>
            <a:r>
              <a:rPr lang="uz-Cyrl-UZ" sz="2400" b="0" i="0" dirty="0">
                <a:solidFill>
                  <a:schemeClr val="tx1"/>
                </a:solidFill>
                <a:latin typeface="Times New Roman" panose="02020603050405020304" pitchFamily="18" charset="0"/>
                <a:cs typeface="Times New Roman" panose="02020603050405020304" pitchFamily="18" charset="0"/>
              </a:rPr>
              <a:t>Deyarli ikki yuz yil davomida - XVIII asr oxirigacha jismlarning elektrlanishini o’rganish sekin va, asosan, tabiatning boshqa xodisalarini o’rganishdan ajratilgan holda olib borildi. asosan jismlarni ishqalanish yo’li bilan elektrlangan holatga keltirish va bu holatdagi jismlarning o’zaro ta’siri kuchlarini o’rganish bilan cheklanib qolindi. Elektr haqidagi ta’limotning bu bo’limi keyinchalik </a:t>
            </a:r>
            <a:r>
              <a:rPr lang="uz-Cyrl-UZ" sz="2400" dirty="0">
                <a:solidFill>
                  <a:srgbClr val="FF0000"/>
                </a:solidFill>
                <a:latin typeface="Times New Roman" panose="02020603050405020304" pitchFamily="18" charset="0"/>
                <a:cs typeface="Times New Roman" panose="02020603050405020304" pitchFamily="18" charset="0"/>
              </a:rPr>
              <a:t>elektrostatika</a:t>
            </a:r>
            <a:r>
              <a:rPr lang="uz-Cyrl-UZ" sz="2400" b="0" i="0" dirty="0">
                <a:latin typeface="Times New Roman" panose="02020603050405020304" pitchFamily="18" charset="0"/>
                <a:cs typeface="Times New Roman" panose="02020603050405020304" pitchFamily="18" charset="0"/>
              </a:rPr>
              <a:t> </a:t>
            </a:r>
            <a:r>
              <a:rPr lang="uz-Cyrl-UZ" sz="2400" b="0" i="0" dirty="0">
                <a:solidFill>
                  <a:schemeClr val="tx1"/>
                </a:solidFill>
                <a:latin typeface="Times New Roman" panose="02020603050405020304" pitchFamily="18" charset="0"/>
                <a:cs typeface="Times New Roman" panose="02020603050405020304" pitchFamily="18" charset="0"/>
              </a:rPr>
              <a:t>deb ataldi.</a:t>
            </a:r>
            <a:endParaRPr lang="ru-RU" sz="2400" b="0" i="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95335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2063" y="1204632"/>
            <a:ext cx="8414535" cy="3046988"/>
          </a:xfrm>
          <a:prstGeom prst="rect">
            <a:avLst/>
          </a:prstGeom>
        </p:spPr>
        <p:txBody>
          <a:bodyPr wrap="square">
            <a:spAutoFit/>
          </a:bodyPr>
          <a:lstStyle/>
          <a:p>
            <a:r>
              <a:rPr lang="uz-Cyrl-UZ" sz="2400" dirty="0">
                <a:solidFill>
                  <a:schemeClr val="tx1"/>
                </a:solidFill>
                <a:latin typeface="Times New Roman" panose="02020603050405020304" pitchFamily="18" charset="0"/>
                <a:ea typeface="Calibri" panose="020F0502020204030204" pitchFamily="34" charset="0"/>
              </a:rPr>
              <a:t>1979 yili Galvani tokning fiziologik ta’sirini kashf qildi. U yangi suyilgan bakani bel nervidan mis ilmoqqa ilib, balkonning temir panjarasiga osib qo’yilganda, bakaning muskullari xar safar panjaraga tekkanda kiskarishini sezdi. Garchi o’sha vaqtda, elekrlangan jismlarning muskullar orkali razryadlanishi tufayli muskullarning qisqarganligi ma’lum bo’lsada, uzoq vaqtgacha elektr hodisalarning birligi kayd qilinmadi va «</a:t>
            </a:r>
            <a:r>
              <a:rPr lang="uz-Cyrl-UZ" sz="2400" b="1" i="1" dirty="0">
                <a:solidFill>
                  <a:srgbClr val="FF0000"/>
                </a:solidFill>
                <a:latin typeface="Times New Roman" panose="02020603050405020304" pitchFamily="18" charset="0"/>
                <a:ea typeface="Calibri" panose="020F0502020204030204" pitchFamily="34" charset="0"/>
              </a:rPr>
              <a:t>galvanik elektr</a:t>
            </a:r>
            <a:r>
              <a:rPr lang="uz-Cyrl-UZ" sz="2400" dirty="0">
                <a:solidFill>
                  <a:schemeClr val="tx1"/>
                </a:solidFill>
                <a:latin typeface="Times New Roman" panose="02020603050405020304" pitchFamily="18" charset="0"/>
                <a:ea typeface="Calibri" panose="020F0502020204030204" pitchFamily="34" charset="0"/>
              </a:rPr>
              <a:t>» ishqalanish bilan hosil  qilinadigan elektrdan farq qilib kelindi.</a:t>
            </a:r>
            <a:endParaRPr lang="ru-RU" sz="2400" dirty="0">
              <a:solidFill>
                <a:schemeClr val="tx1"/>
              </a:solidFill>
            </a:endParaRPr>
          </a:p>
        </p:txBody>
      </p:sp>
    </p:spTree>
    <p:extLst>
      <p:ext uri="{BB962C8B-B14F-4D97-AF65-F5344CB8AC3E}">
        <p14:creationId xmlns:p14="http://schemas.microsoft.com/office/powerpoint/2010/main" val="32439810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0288" y="1273996"/>
            <a:ext cx="7962471" cy="3416320"/>
          </a:xfrm>
          <a:prstGeom prst="rect">
            <a:avLst/>
          </a:prstGeom>
        </p:spPr>
        <p:txBody>
          <a:bodyPr wrap="square">
            <a:spAutoFit/>
          </a:bodyPr>
          <a:lstStyle/>
          <a:p>
            <a:r>
              <a:rPr lang="uz-Cyrl-UZ" sz="2400" dirty="0">
                <a:solidFill>
                  <a:schemeClr val="tx1"/>
                </a:solidFill>
                <a:latin typeface="Times New Roman" panose="02020603050405020304" pitchFamily="18" charset="0"/>
                <a:ea typeface="Calibri" panose="020F0502020204030204" pitchFamily="34" charset="0"/>
              </a:rPr>
              <a:t>Faqat XIX asr boshidagina elektr hodisalarning g’oyat turli–tumanligini ko’rsatuvchi qator yirik kashfiyotlar qilindi: elektr tokining vujudga kelish sharoitlari o’rganildi, tokning issiqlik va magnit ta’siri topildi, dielektriklarning ro’li aniqlandi va hokazo. XIX asrning ikkinchi yarmida elektr haqidagi ta’limot yanada tez rivojlandi. Faradey va Maksvelning ishlari natijada elektromagnit xodisalarning birligi aniqlandi, elektromagnit to’lqinlar kashf qilindi va yorug’likning elektromagnit nazariyasi yaratildi.</a:t>
            </a:r>
            <a:endParaRPr lang="ru-RU" sz="2400" dirty="0">
              <a:solidFill>
                <a:schemeClr val="tx1"/>
              </a:solidFill>
            </a:endParaRPr>
          </a:p>
        </p:txBody>
      </p:sp>
    </p:spTree>
    <p:extLst>
      <p:ext uri="{BB962C8B-B14F-4D97-AF65-F5344CB8AC3E}">
        <p14:creationId xmlns:p14="http://schemas.microsoft.com/office/powerpoint/2010/main" val="17946124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2340" y="1238216"/>
            <a:ext cx="8301518" cy="3170099"/>
          </a:xfrm>
          <a:prstGeom prst="rect">
            <a:avLst/>
          </a:prstGeom>
        </p:spPr>
        <p:txBody>
          <a:bodyPr wrap="square">
            <a:spAutoFit/>
          </a:bodyPr>
          <a:lstStyle/>
          <a:p>
            <a:r>
              <a:rPr lang="uz-Cyrl-UZ" sz="2000" dirty="0">
                <a:solidFill>
                  <a:schemeClr val="tx1"/>
                </a:solidFill>
                <a:latin typeface="Times New Roman" panose="02020603050405020304" pitchFamily="18" charset="0"/>
                <a:ea typeface="Calibri" panose="020F0502020204030204" pitchFamily="34" charset="0"/>
              </a:rPr>
              <a:t> Elektr haqidagi ta’limot taraqqiyotining printsipial  ahamiyati nihoyatda kattadir: bir tomondan, bu ta’limot elektr hodislarini mexanika nuqtai nazaridan qarash mumin emasligini ravshan qilib qo’ygan bo’lsa, ikkinchi tomondan, elektr hodisalar barcha boshqa fizik protsesslar bilan o’zaro chuqur bog’langanligini ko’rsatib beradi. </a:t>
            </a:r>
            <a:r>
              <a:rPr lang="en-US" sz="2000" dirty="0" err="1">
                <a:solidFill>
                  <a:schemeClr val="tx1"/>
                </a:solidFill>
                <a:latin typeface="Times New Roman" panose="02020603050405020304" pitchFamily="18" charset="0"/>
                <a:ea typeface="Calibri" panose="020F0502020204030204" pitchFamily="34" charset="0"/>
              </a:rPr>
              <a:t>Nihoyat</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hodisalardan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amalda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foydalanish</a:t>
            </a:r>
            <a:r>
              <a:rPr lang="en-US" sz="2000" dirty="0">
                <a:solidFill>
                  <a:schemeClr val="tx1"/>
                </a:solidFill>
                <a:latin typeface="Times New Roman" panose="02020603050405020304" pitchFamily="18" charset="0"/>
                <a:ea typeface="Calibri" panose="020F0502020204030204" pitchFamily="34" charset="0"/>
              </a:rPr>
              <a:t> ham </a:t>
            </a:r>
            <a:r>
              <a:rPr lang="en-US" sz="2000" dirty="0" err="1">
                <a:solidFill>
                  <a:schemeClr val="tx1"/>
                </a:solidFill>
                <a:latin typeface="Times New Roman" panose="02020603050405020304" pitchFamily="18" charset="0"/>
                <a:ea typeface="Calibri" panose="020F0502020204030204" pitchFamily="34" charset="0"/>
              </a:rPr>
              <a:t>muhim</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ahamiyatga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bo’ladi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haqidagi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ta’limotning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rivojlanishda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rus</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olimlari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katta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ro’l</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o’ynaydi</a:t>
            </a:r>
            <a:r>
              <a:rPr lang="en-US" sz="2000" dirty="0">
                <a:solidFill>
                  <a:schemeClr val="tx1"/>
                </a:solidFill>
                <a:latin typeface="Times New Roman" panose="02020603050405020304" pitchFamily="18" charset="0"/>
                <a:ea typeface="Calibri" panose="020F0502020204030204" pitchFamily="34" charset="0"/>
              </a:rPr>
              <a:t>. XVIII </a:t>
            </a:r>
            <a:r>
              <a:rPr lang="en-US" sz="2000" dirty="0" err="1">
                <a:solidFill>
                  <a:schemeClr val="tx1"/>
                </a:solidFill>
                <a:latin typeface="Times New Roman" panose="02020603050405020304" pitchFamily="18" charset="0"/>
                <a:ea typeface="Calibri" panose="020F0502020204030204" pitchFamily="34" charset="0"/>
              </a:rPr>
              <a:t>asr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o’rtalarida</a:t>
            </a:r>
            <a:r>
              <a:rPr lang="en-US" sz="2000" dirty="0">
                <a:solidFill>
                  <a:schemeClr val="tx1"/>
                </a:solidFill>
                <a:latin typeface="Times New Roman" panose="02020603050405020304" pitchFamily="18" charset="0"/>
                <a:ea typeface="Calibri" panose="020F0502020204030204" pitchFamily="34" charset="0"/>
              </a:rPr>
              <a:t> M.V </a:t>
            </a:r>
            <a:r>
              <a:rPr lang="en-US" sz="2000" dirty="0" err="1">
                <a:solidFill>
                  <a:schemeClr val="tx1"/>
                </a:solidFill>
                <a:latin typeface="Times New Roman" panose="02020603050405020304" pitchFamily="18" charset="0"/>
                <a:ea typeface="Calibri" panose="020F0502020204030204" pitchFamily="34" charset="0"/>
              </a:rPr>
              <a:t>Lomonosov</a:t>
            </a:r>
            <a:r>
              <a:rPr lang="en-US" sz="2000" dirty="0">
                <a:solidFill>
                  <a:schemeClr val="tx1"/>
                </a:solidFill>
                <a:latin typeface="Times New Roman" panose="02020603050405020304" pitchFamily="18" charset="0"/>
                <a:ea typeface="Calibri" panose="020F0502020204030204" pitchFamily="34" charset="0"/>
              </a:rPr>
              <a:t> G.V. </a:t>
            </a:r>
            <a:r>
              <a:rPr lang="en-US" sz="2000" dirty="0" err="1">
                <a:solidFill>
                  <a:schemeClr val="tx1"/>
                </a:solidFill>
                <a:latin typeface="Times New Roman" panose="02020603050405020304" pitchFamily="18" charset="0"/>
                <a:ea typeface="Calibri" panose="020F0502020204030204" pitchFamily="34" charset="0"/>
              </a:rPr>
              <a:t>Rixman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bilan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birgalikda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chaqmoq</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hodisalarini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o’rgandi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va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havoning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elektrlanishi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ko’tariluvchi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oqimlarning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o’zaro</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ishqalanishi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natijasida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yuzaga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keladi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degan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xulosaga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keldi</a:t>
            </a:r>
            <a:r>
              <a:rPr lang="en-US" sz="2000" dirty="0">
                <a:solidFill>
                  <a:schemeClr val="tx1"/>
                </a:solidFill>
                <a:latin typeface="Times New Roman" panose="02020603050405020304" pitchFamily="18" charset="0"/>
                <a:ea typeface="Calibri" panose="020F0502020204030204" pitchFamily="34" charset="0"/>
              </a:rPr>
              <a:t>.</a:t>
            </a:r>
            <a:endParaRPr lang="ru-RU" sz="2000" dirty="0">
              <a:solidFill>
                <a:schemeClr val="tx1"/>
              </a:solidFill>
            </a:endParaRPr>
          </a:p>
        </p:txBody>
      </p:sp>
    </p:spTree>
    <p:extLst>
      <p:ext uri="{BB962C8B-B14F-4D97-AF65-F5344CB8AC3E}">
        <p14:creationId xmlns:p14="http://schemas.microsoft.com/office/powerpoint/2010/main" val="9208690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21240" y="1237902"/>
            <a:ext cx="8568648" cy="3139321"/>
          </a:xfrm>
          <a:prstGeom prst="rect">
            <a:avLst/>
          </a:prstGeom>
        </p:spPr>
        <p:txBody>
          <a:bodyPr wrap="square">
            <a:spAutoFit/>
          </a:bodyPr>
          <a:lstStyle/>
          <a:p>
            <a:r>
              <a:rPr lang="en-US" sz="2200" dirty="0" err="1">
                <a:solidFill>
                  <a:schemeClr val="tx1"/>
                </a:solidFill>
                <a:latin typeface="Times New Roman" panose="02020603050405020304" pitchFamily="18" charset="0"/>
                <a:ea typeface="Calibri" panose="020F0502020204030204" pitchFamily="34" charset="0"/>
              </a:rPr>
              <a:t>Lomonosov</a:t>
            </a:r>
            <a:r>
              <a:rPr lang="en-US" sz="2200" dirty="0">
                <a:solidFill>
                  <a:schemeClr val="tx1"/>
                </a:solidFill>
                <a:latin typeface="Times New Roman" panose="02020603050405020304" pitchFamily="18" charset="0"/>
                <a:ea typeface="Calibri" panose="020F0502020204030204" pitchFamily="34" charset="0"/>
              </a:rPr>
              <a:t> 1753 </a:t>
            </a:r>
            <a:r>
              <a:rPr lang="en-US" sz="2200" dirty="0" err="1">
                <a:solidFill>
                  <a:schemeClr val="tx1"/>
                </a:solidFill>
                <a:latin typeface="Times New Roman" panose="02020603050405020304" pitchFamily="18" charset="0"/>
                <a:ea typeface="Calibri" panose="020F0502020204030204" pitchFamily="34" charset="0"/>
              </a:rPr>
              <a:t>yili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elektr</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efir</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zarralarining</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tez</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aylanma</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harakatidan</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iboratdir</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degan</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o’z</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zamonasi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uchun</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ilg’or</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bo’lgan</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fikrni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aytdi</a:t>
            </a:r>
            <a:r>
              <a:rPr lang="en-US" sz="2200" dirty="0">
                <a:solidFill>
                  <a:schemeClr val="tx1"/>
                </a:solidFill>
                <a:latin typeface="Times New Roman" panose="02020603050405020304" pitchFamily="18" charset="0"/>
                <a:ea typeface="Calibri" panose="020F0502020204030204" pitchFamily="34" charset="0"/>
              </a:rPr>
              <a:t>. Shu 1753 </a:t>
            </a:r>
            <a:r>
              <a:rPr lang="en-US" sz="2200" dirty="0" err="1">
                <a:solidFill>
                  <a:schemeClr val="tx1"/>
                </a:solidFill>
                <a:latin typeface="Times New Roman" panose="02020603050405020304" pitchFamily="18" charset="0"/>
                <a:ea typeface="Calibri" panose="020F0502020204030204" pitchFamily="34" charset="0"/>
              </a:rPr>
              <a:t>yilning</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o’zida</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Peterburg</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Fanlar</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akademiyasi</a:t>
            </a:r>
            <a:r>
              <a:rPr lang="en-US" sz="2200" dirty="0">
                <a:solidFill>
                  <a:schemeClr val="tx1"/>
                </a:solidFill>
                <a:latin typeface="Times New Roman" panose="02020603050405020304" pitchFamily="18" charset="0"/>
                <a:ea typeface="Calibri" panose="020F0502020204030204" pitchFamily="34" charset="0"/>
              </a:rPr>
              <a:t> «</a:t>
            </a:r>
            <a:r>
              <a:rPr lang="en-US" sz="2200" b="1" i="1" dirty="0" err="1">
                <a:solidFill>
                  <a:srgbClr val="FF0000"/>
                </a:solidFill>
                <a:latin typeface="Times New Roman" panose="02020603050405020304" pitchFamily="18" charset="0"/>
                <a:ea typeface="Calibri" panose="020F0502020204030204" pitchFamily="34" charset="0"/>
              </a:rPr>
              <a:t>Elektr</a:t>
            </a:r>
            <a:r>
              <a:rPr lang="en-US" sz="2200" b="1" i="1" dirty="0">
                <a:solidFill>
                  <a:srgbClr val="FF0000"/>
                </a:solidFill>
                <a:latin typeface="Times New Roman" panose="02020603050405020304" pitchFamily="18" charset="0"/>
                <a:ea typeface="Calibri" panose="020F0502020204030204" pitchFamily="34" charset="0"/>
              </a:rPr>
              <a:t> </a:t>
            </a:r>
            <a:r>
              <a:rPr lang="en-US" sz="2200" b="1" i="1" dirty="0" err="1">
                <a:solidFill>
                  <a:srgbClr val="FF0000"/>
                </a:solidFill>
                <a:latin typeface="Times New Roman" panose="02020603050405020304" pitchFamily="18" charset="0"/>
                <a:ea typeface="Calibri" panose="020F0502020204030204" pitchFamily="34" charset="0"/>
              </a:rPr>
              <a:t>kuchining</a:t>
            </a:r>
            <a:r>
              <a:rPr lang="en-US" sz="2200" b="1" i="1" dirty="0">
                <a:solidFill>
                  <a:srgbClr val="FF0000"/>
                </a:solidFill>
                <a:latin typeface="Times New Roman" panose="02020603050405020304" pitchFamily="18" charset="0"/>
                <a:ea typeface="Calibri" panose="020F0502020204030204" pitchFamily="34" charset="0"/>
              </a:rPr>
              <a:t> </a:t>
            </a:r>
            <a:r>
              <a:rPr lang="en-US" sz="2200" b="1" i="1" dirty="0" err="1">
                <a:solidFill>
                  <a:srgbClr val="FF0000"/>
                </a:solidFill>
                <a:latin typeface="Times New Roman" panose="02020603050405020304" pitchFamily="18" charset="0"/>
                <a:ea typeface="Calibri" panose="020F0502020204030204" pitchFamily="34" charset="0"/>
              </a:rPr>
              <a:t>tabiati</a:t>
            </a:r>
            <a:r>
              <a:rPr lang="en-US" sz="2200" b="1" i="1" dirty="0">
                <a:solidFill>
                  <a:srgbClr val="FF0000"/>
                </a:solidFill>
                <a:latin typeface="Times New Roman" panose="02020603050405020304" pitchFamily="18" charset="0"/>
                <a:ea typeface="Calibri" panose="020F0502020204030204" pitchFamily="34" charset="0"/>
              </a:rPr>
              <a:t> </a:t>
            </a:r>
            <a:r>
              <a:rPr lang="en-US" sz="2200" b="1" i="1" dirty="0" err="1">
                <a:solidFill>
                  <a:srgbClr val="FF0000"/>
                </a:solidFill>
                <a:latin typeface="Times New Roman" panose="02020603050405020304" pitchFamily="18" charset="0"/>
                <a:ea typeface="Calibri" panose="020F0502020204030204" pitchFamily="34" charset="0"/>
              </a:rPr>
              <a:t>haqida</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degan</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temada</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jahon</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konkursi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e’lon</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qildi</a:t>
            </a:r>
            <a:r>
              <a:rPr lang="en-US" sz="2200" dirty="0">
                <a:solidFill>
                  <a:schemeClr val="tx1"/>
                </a:solidFill>
                <a:latin typeface="Times New Roman" panose="02020603050405020304" pitchFamily="18" charset="0"/>
                <a:ea typeface="Calibri" panose="020F0502020204030204" pitchFamily="34" charset="0"/>
              </a:rPr>
              <a:t>. 1755 </a:t>
            </a:r>
            <a:r>
              <a:rPr lang="en-US" sz="2200" dirty="0" err="1">
                <a:solidFill>
                  <a:schemeClr val="tx1"/>
                </a:solidFill>
                <a:latin typeface="Times New Roman" panose="02020603050405020304" pitchFamily="18" charset="0"/>
                <a:ea typeface="Calibri" panose="020F0502020204030204" pitchFamily="34" charset="0"/>
              </a:rPr>
              <a:t>yili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bu</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konkurs</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mukofoti</a:t>
            </a:r>
            <a:r>
              <a:rPr lang="en-US" sz="2200" dirty="0">
                <a:solidFill>
                  <a:schemeClr val="tx1"/>
                </a:solidFill>
                <a:latin typeface="Times New Roman" panose="02020603050405020304" pitchFamily="18" charset="0"/>
                <a:ea typeface="Calibri" panose="020F0502020204030204" pitchFamily="34" charset="0"/>
              </a:rPr>
              <a:t> L. </a:t>
            </a:r>
            <a:r>
              <a:rPr lang="en-US" sz="2200" dirty="0" err="1">
                <a:solidFill>
                  <a:schemeClr val="tx1"/>
                </a:solidFill>
                <a:latin typeface="Times New Roman" panose="02020603050405020304" pitchFamily="18" charset="0"/>
                <a:ea typeface="Calibri" panose="020F0502020204030204" pitchFamily="34" charset="0"/>
              </a:rPr>
              <a:t>Eylerning</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elektrlangan</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jismlarning</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o’zaro</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ta’siri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kuchini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efirdagi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taranglanishlar</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orqali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tushuntiruvchi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ishi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uchun</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berildi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Peterburg</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akademigi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Epinus</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o’z</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vaqtida</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keng</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tanilgan</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yagona</a:t>
            </a:r>
            <a:r>
              <a:rPr lang="en-US" sz="2200" dirty="0">
                <a:solidFill>
                  <a:schemeClr val="tx1"/>
                </a:solidFill>
                <a:latin typeface="Times New Roman" panose="02020603050405020304" pitchFamily="18" charset="0"/>
                <a:ea typeface="Calibri" panose="020F0502020204030204" pitchFamily="34" charset="0"/>
              </a:rPr>
              <a:t> «</a:t>
            </a:r>
            <a:r>
              <a:rPr lang="en-US" sz="2200" b="1" i="1" dirty="0" err="1">
                <a:solidFill>
                  <a:srgbClr val="FF0000"/>
                </a:solidFill>
                <a:latin typeface="Times New Roman" panose="02020603050405020304" pitchFamily="18" charset="0"/>
                <a:ea typeface="Calibri" panose="020F0502020204030204" pitchFamily="34" charset="0"/>
              </a:rPr>
              <a:t>elektr</a:t>
            </a:r>
            <a:r>
              <a:rPr lang="en-US" sz="2200" b="1" i="1" dirty="0">
                <a:solidFill>
                  <a:srgbClr val="FF0000"/>
                </a:solidFill>
                <a:latin typeface="Times New Roman" panose="02020603050405020304" pitchFamily="18" charset="0"/>
                <a:ea typeface="Calibri" panose="020F0502020204030204" pitchFamily="34" charset="0"/>
              </a:rPr>
              <a:t> </a:t>
            </a:r>
            <a:r>
              <a:rPr lang="en-US" sz="2200" b="1" i="1" dirty="0" err="1">
                <a:solidFill>
                  <a:srgbClr val="FF0000"/>
                </a:solidFill>
                <a:latin typeface="Times New Roman" panose="02020603050405020304" pitchFamily="18" charset="0"/>
                <a:ea typeface="Calibri" panose="020F0502020204030204" pitchFamily="34" charset="0"/>
              </a:rPr>
              <a:t>suyuqligi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nazariyasini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yaratdi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va</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birinchi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marta</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elektr</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va</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magnit</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hodisalarining</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matematik</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nazariyasini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ishlab</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chiqdi</a:t>
            </a:r>
            <a:r>
              <a:rPr lang="en-US" sz="2200" dirty="0">
                <a:solidFill>
                  <a:schemeClr val="tx1"/>
                </a:solidFill>
                <a:latin typeface="Times New Roman" panose="02020603050405020304" pitchFamily="18" charset="0"/>
                <a:ea typeface="Calibri" panose="020F0502020204030204" pitchFamily="34" charset="0"/>
              </a:rPr>
              <a:t>.</a:t>
            </a:r>
            <a:endParaRPr lang="ru-RU" sz="2200" dirty="0">
              <a:solidFill>
                <a:schemeClr val="tx1"/>
              </a:solidFill>
            </a:endParaRPr>
          </a:p>
        </p:txBody>
      </p:sp>
    </p:spTree>
    <p:extLst>
      <p:ext uri="{BB962C8B-B14F-4D97-AF65-F5344CB8AC3E}">
        <p14:creationId xmlns:p14="http://schemas.microsoft.com/office/powerpoint/2010/main" val="4486981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36998" y="1448994"/>
            <a:ext cx="7530957" cy="2246769"/>
          </a:xfrm>
          <a:prstGeom prst="rect">
            <a:avLst/>
          </a:prstGeom>
        </p:spPr>
        <p:txBody>
          <a:bodyPr wrap="square">
            <a:spAutoFit/>
          </a:bodyPr>
          <a:lstStyle/>
          <a:p>
            <a:pPr algn="just"/>
            <a:r>
              <a:rPr lang="en-US" sz="2000" dirty="0">
                <a:solidFill>
                  <a:schemeClr val="tx1"/>
                </a:solidFill>
                <a:latin typeface="Times New Roman" panose="02020603050405020304" pitchFamily="18" charset="0"/>
                <a:ea typeface="Calibri" panose="020F0502020204030204" pitchFamily="34" charset="0"/>
              </a:rPr>
              <a:t>1803 </a:t>
            </a:r>
            <a:r>
              <a:rPr lang="en-US" sz="2000" dirty="0" err="1">
                <a:solidFill>
                  <a:schemeClr val="tx1"/>
                </a:solidFill>
                <a:latin typeface="Times New Roman" panose="02020603050405020304" pitchFamily="18" charset="0"/>
                <a:ea typeface="Calibri" panose="020F0502020204030204" pitchFamily="34" charset="0"/>
              </a:rPr>
              <a:t>yili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akademik</a:t>
            </a:r>
            <a:r>
              <a:rPr lang="en-US" sz="2000" dirty="0">
                <a:solidFill>
                  <a:schemeClr val="tx1"/>
                </a:solidFill>
                <a:latin typeface="Times New Roman" panose="02020603050405020304" pitchFamily="18" charset="0"/>
                <a:ea typeface="Calibri" panose="020F0502020204030204" pitchFamily="34" charset="0"/>
              </a:rPr>
              <a:t> V.V </a:t>
            </a:r>
            <a:r>
              <a:rPr lang="en-US" sz="2000" dirty="0" err="1">
                <a:solidFill>
                  <a:schemeClr val="tx1"/>
                </a:solidFill>
                <a:latin typeface="Times New Roman" panose="02020603050405020304" pitchFamily="18" charset="0"/>
                <a:ea typeface="Calibri" panose="020F0502020204030204" pitchFamily="34" charset="0"/>
              </a:rPr>
              <a:t>Petrov</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yoyni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kashf</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qildi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va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undan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amalda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foydalanish</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yo’lini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ko’rsatib</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berdi</a:t>
            </a:r>
            <a:r>
              <a:rPr lang="en-US" sz="2000" dirty="0">
                <a:solidFill>
                  <a:schemeClr val="tx1"/>
                </a:solidFill>
                <a:latin typeface="Times New Roman" panose="02020603050405020304" pitchFamily="18" charset="0"/>
                <a:ea typeface="Calibri" panose="020F0502020204030204" pitchFamily="34" charset="0"/>
              </a:rPr>
              <a:t>. U </a:t>
            </a:r>
            <a:r>
              <a:rPr lang="en-US" sz="2000" dirty="0" err="1">
                <a:solidFill>
                  <a:schemeClr val="tx1"/>
                </a:solidFill>
                <a:latin typeface="Times New Roman" panose="02020603050405020304" pitchFamily="18" charset="0"/>
                <a:ea typeface="Calibri" panose="020F0502020204030204" pitchFamily="34" charset="0"/>
              </a:rPr>
              <a:t>suyuqliklardan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tok</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o’tganda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ularning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elektrolitik</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parchalanishni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birinchilar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qatorida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o’rgandi</a:t>
            </a:r>
            <a:r>
              <a:rPr lang="en-US" sz="2000" dirty="0">
                <a:solidFill>
                  <a:schemeClr val="tx1"/>
                </a:solidFill>
                <a:latin typeface="Times New Roman" panose="02020603050405020304" pitchFamily="18" charset="0"/>
                <a:ea typeface="Calibri" panose="020F0502020204030204" pitchFamily="34" charset="0"/>
              </a:rPr>
              <a:t>. XIX </a:t>
            </a:r>
            <a:r>
              <a:rPr lang="en-US" sz="2000" dirty="0" err="1">
                <a:solidFill>
                  <a:schemeClr val="tx1"/>
                </a:solidFill>
                <a:latin typeface="Times New Roman" panose="02020603050405020304" pitchFamily="18" charset="0"/>
                <a:ea typeface="Calibri" panose="020F0502020204030204" pitchFamily="34" charset="0"/>
              </a:rPr>
              <a:t>arsning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o’ttizinchi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va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qirqinchi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yillarida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Peterburg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fanlar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akademiyasining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haqiqiy</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a’zosi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va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Peterburg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universitetining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professori</a:t>
            </a:r>
            <a:r>
              <a:rPr lang="en-US" sz="2000" dirty="0">
                <a:solidFill>
                  <a:schemeClr val="tx1"/>
                </a:solidFill>
                <a:latin typeface="Times New Roman" panose="02020603050405020304" pitchFamily="18" charset="0"/>
                <a:ea typeface="Calibri" panose="020F0502020204030204" pitchFamily="34" charset="0"/>
              </a:rPr>
              <a:t> E.X. Lents </a:t>
            </a:r>
            <a:r>
              <a:rPr lang="en-US" sz="2000" dirty="0" err="1">
                <a:solidFill>
                  <a:schemeClr val="tx1"/>
                </a:solidFill>
                <a:latin typeface="Times New Roman" panose="02020603050405020304" pitchFamily="18" charset="0"/>
                <a:ea typeface="Calibri" panose="020F0502020204030204" pitchFamily="34" charset="0"/>
              </a:rPr>
              <a:t>induktsiyalangan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tokning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yo’nalishini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va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tokning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issiqlik</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ta’sirini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aniqlovchi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muxim</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qonunlari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kashf</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qildi</a:t>
            </a:r>
            <a:r>
              <a:rPr lang="en-US" sz="2000" dirty="0">
                <a:solidFill>
                  <a:schemeClr val="tx1"/>
                </a:solidFill>
                <a:latin typeface="Times New Roman" panose="02020603050405020304" pitchFamily="18" charset="0"/>
                <a:ea typeface="Calibri" panose="020F0502020204030204" pitchFamily="34" charset="0"/>
              </a:rPr>
              <a:t>. </a:t>
            </a:r>
            <a:endParaRPr lang="ru-RU" sz="18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42505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73303" y="1479479"/>
            <a:ext cx="7993295" cy="2308324"/>
          </a:xfrm>
          <a:prstGeom prst="rect">
            <a:avLst/>
          </a:prstGeom>
        </p:spPr>
        <p:txBody>
          <a:bodyPr wrap="square">
            <a:spAutoFit/>
          </a:bodyPr>
          <a:lstStyle/>
          <a:p>
            <a:r>
              <a:rPr lang="en-US" sz="2400" dirty="0">
                <a:solidFill>
                  <a:schemeClr val="tx1"/>
                </a:solidFill>
                <a:latin typeface="Times New Roman" panose="02020603050405020304" pitchFamily="18" charset="0"/>
                <a:ea typeface="Calibri" panose="020F0502020204030204" pitchFamily="34" charset="0"/>
              </a:rPr>
              <a:t>1985 </a:t>
            </a:r>
            <a:r>
              <a:rPr lang="en-US" sz="2400" dirty="0" err="1">
                <a:solidFill>
                  <a:schemeClr val="tx1"/>
                </a:solidFill>
                <a:latin typeface="Times New Roman" panose="02020603050405020304" pitchFamily="18" charset="0"/>
                <a:ea typeface="Calibri" panose="020F0502020204030204" pitchFamily="34" charset="0"/>
              </a:rPr>
              <a:t>yili</a:t>
            </a:r>
            <a:r>
              <a:rPr lang="en-US" sz="2400" dirty="0">
                <a:solidFill>
                  <a:schemeClr val="tx1"/>
                </a:solidFill>
                <a:latin typeface="Times New Roman" panose="02020603050405020304" pitchFamily="18" charset="0"/>
                <a:ea typeface="Calibri" panose="020F0502020204030204" pitchFamily="34" charset="0"/>
              </a:rPr>
              <a:t> A.S. Popov </a:t>
            </a:r>
            <a:r>
              <a:rPr lang="en-US" sz="2400" dirty="0" err="1">
                <a:solidFill>
                  <a:schemeClr val="tx1"/>
                </a:solidFill>
                <a:latin typeface="Times New Roman" panose="02020603050405020304" pitchFamily="18" charset="0"/>
                <a:ea typeface="Calibri" panose="020F0502020204030204" pitchFamily="34" charset="0"/>
              </a:rPr>
              <a:t>radiotelegrafni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kashf</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bundan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necha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yil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keyin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esa</a:t>
            </a:r>
            <a:r>
              <a:rPr lang="en-US" sz="2400" dirty="0">
                <a:solidFill>
                  <a:schemeClr val="tx1"/>
                </a:solidFill>
                <a:latin typeface="Times New Roman" panose="02020603050405020304" pitchFamily="18" charset="0"/>
                <a:ea typeface="Calibri" panose="020F0502020204030204" pitchFamily="34" charset="0"/>
              </a:rPr>
              <a:t> P.N. </a:t>
            </a:r>
            <a:r>
              <a:rPr lang="en-US" sz="2400" dirty="0" err="1">
                <a:solidFill>
                  <a:schemeClr val="tx1"/>
                </a:solidFill>
                <a:latin typeface="Times New Roman" panose="02020603050405020304" pitchFamily="18" charset="0"/>
                <a:ea typeface="Calibri" panose="020F0502020204030204" pitchFamily="34" charset="0"/>
              </a:rPr>
              <a:t>Lebedev</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millimetrli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elektromagnit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to’lqinlarni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hosil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Asrimizning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boshlarida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esa</a:t>
            </a:r>
            <a:r>
              <a:rPr lang="en-US" sz="2400" dirty="0">
                <a:solidFill>
                  <a:schemeClr val="tx1"/>
                </a:solidFill>
                <a:latin typeface="Times New Roman" panose="02020603050405020304" pitchFamily="18" charset="0"/>
                <a:ea typeface="Calibri" panose="020F0502020204030204" pitchFamily="34" charset="0"/>
              </a:rPr>
              <a:t> Moskva </a:t>
            </a:r>
            <a:r>
              <a:rPr lang="en-US" sz="2400" dirty="0" err="1">
                <a:solidFill>
                  <a:schemeClr val="tx1"/>
                </a:solidFill>
                <a:latin typeface="Times New Roman" panose="02020603050405020304" pitchFamily="18" charset="0"/>
                <a:ea typeface="Calibri" panose="020F0502020204030204" pitchFamily="34" charset="0"/>
              </a:rPr>
              <a:t>universitetining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professori</a:t>
            </a:r>
            <a:r>
              <a:rPr lang="en-US" sz="2400" dirty="0">
                <a:solidFill>
                  <a:schemeClr val="tx1"/>
                </a:solidFill>
                <a:latin typeface="Times New Roman" panose="02020603050405020304" pitchFamily="18" charset="0"/>
                <a:ea typeface="Calibri" panose="020F0502020204030204" pitchFamily="34" charset="0"/>
              </a:rPr>
              <a:t> A.A </a:t>
            </a:r>
            <a:r>
              <a:rPr lang="en-US" sz="2400" dirty="0" err="1">
                <a:solidFill>
                  <a:schemeClr val="tx1"/>
                </a:solidFill>
                <a:latin typeface="Times New Roman" panose="02020603050405020304" pitchFamily="18" charset="0"/>
                <a:ea typeface="Calibri" panose="020F0502020204030204" pitchFamily="34" charset="0"/>
              </a:rPr>
              <a:t>Eyxenvald</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harakatlanayotgan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tok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kabi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magnit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maydon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hosil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qilishini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eksperimental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isbotlab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berdi</a:t>
            </a:r>
            <a:r>
              <a:rPr lang="en-US" sz="2400" dirty="0">
                <a:solidFill>
                  <a:schemeClr val="tx1"/>
                </a:solidFill>
                <a:latin typeface="Times New Roman" panose="02020603050405020304" pitchFamily="18" charset="0"/>
                <a:ea typeface="Calibri" panose="020F0502020204030204" pitchFamily="34" charset="0"/>
              </a:rPr>
              <a:t>.</a:t>
            </a:r>
            <a:endParaRPr lang="ru-RU" sz="2400" dirty="0"/>
          </a:p>
        </p:txBody>
      </p:sp>
    </p:spTree>
    <p:extLst>
      <p:ext uri="{BB962C8B-B14F-4D97-AF65-F5344CB8AC3E}">
        <p14:creationId xmlns:p14="http://schemas.microsoft.com/office/powerpoint/2010/main" val="33683869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91110" y="1244878"/>
            <a:ext cx="7828907" cy="2862322"/>
          </a:xfrm>
          <a:prstGeom prst="rect">
            <a:avLst/>
          </a:prstGeom>
        </p:spPr>
        <p:txBody>
          <a:bodyPr wrap="square">
            <a:spAutoFit/>
          </a:bodyPr>
          <a:lstStyle/>
          <a:p>
            <a:r>
              <a:rPr lang="en-US" sz="2000" dirty="0" err="1">
                <a:solidFill>
                  <a:schemeClr val="tx1"/>
                </a:solidFill>
                <a:latin typeface="Times New Roman" panose="02020603050405020304" pitchFamily="18" charset="0"/>
                <a:ea typeface="Calibri" panose="020F0502020204030204" pitchFamily="34" charset="0"/>
              </a:rPr>
              <a:t>Elektrotexnikaning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rivojlanishda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rus</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kashfiyotchilari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katta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ro’l</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o’ynaydi</a:t>
            </a:r>
            <a:r>
              <a:rPr lang="en-US" sz="2000" dirty="0">
                <a:solidFill>
                  <a:schemeClr val="tx1"/>
                </a:solidFill>
                <a:latin typeface="Times New Roman" panose="02020603050405020304" pitchFamily="18" charset="0"/>
                <a:ea typeface="Calibri" panose="020F0502020204030204" pitchFamily="34" charset="0"/>
              </a:rPr>
              <a:t>. B.S. </a:t>
            </a:r>
            <a:r>
              <a:rPr lang="en-US" sz="2000" dirty="0" err="1">
                <a:solidFill>
                  <a:schemeClr val="tx1"/>
                </a:solidFill>
                <a:latin typeface="Times New Roman" panose="02020603050405020304" pitchFamily="18" charset="0"/>
                <a:ea typeface="Calibri" panose="020F0502020204030204" pitchFamily="34" charset="0"/>
              </a:rPr>
              <a:t>Yakobi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birinchi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bo’lib</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elektromotor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yasadi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va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undan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kema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va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vagoni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xarakatga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keltirish</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uchun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foydalandi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Yakobi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yana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elektrolizdan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amaliy</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foydalanishni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galvanoplastikani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kashf</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qildi</a:t>
            </a:r>
            <a:r>
              <a:rPr lang="en-US" sz="2000" dirty="0">
                <a:solidFill>
                  <a:schemeClr val="tx1"/>
                </a:solidFill>
                <a:latin typeface="Times New Roman" panose="02020603050405020304" pitchFamily="18" charset="0"/>
                <a:ea typeface="Calibri" panose="020F0502020204030204" pitchFamily="34" charset="0"/>
              </a:rPr>
              <a:t>. P.N. Yablochkov </a:t>
            </a:r>
            <a:r>
              <a:rPr lang="en-US" sz="2000" dirty="0" err="1">
                <a:solidFill>
                  <a:schemeClr val="tx1"/>
                </a:solidFill>
                <a:latin typeface="Times New Roman" panose="02020603050405020304" pitchFamily="18" charset="0"/>
                <a:ea typeface="Calibri" panose="020F0502020204030204" pitchFamily="34" charset="0"/>
              </a:rPr>
              <a:t>amalda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yoritish</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uchun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yaroqli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bo’lgan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birinchi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yeyni</a:t>
            </a:r>
            <a:r>
              <a:rPr lang="en-US" sz="2000" dirty="0">
                <a:solidFill>
                  <a:schemeClr val="tx1"/>
                </a:solidFill>
                <a:latin typeface="Times New Roman" panose="02020603050405020304" pitchFamily="18" charset="0"/>
                <a:ea typeface="Calibri" panose="020F0502020204030204" pitchFamily="34" charset="0"/>
              </a:rPr>
              <a:t>, A.N. </a:t>
            </a:r>
            <a:r>
              <a:rPr lang="en-US" sz="2000" dirty="0" err="1">
                <a:solidFill>
                  <a:schemeClr val="tx1"/>
                </a:solidFill>
                <a:latin typeface="Times New Roman" panose="02020603050405020304" pitchFamily="18" charset="0"/>
                <a:ea typeface="Calibri" panose="020F0502020204030204" pitchFamily="34" charset="0"/>
              </a:rPr>
              <a:t>Lodigin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esa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chug’lanma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lampochkani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yaratdi</a:t>
            </a:r>
            <a:r>
              <a:rPr lang="en-US" sz="2000" dirty="0">
                <a:solidFill>
                  <a:schemeClr val="tx1"/>
                </a:solidFill>
                <a:latin typeface="Times New Roman" panose="02020603050405020304" pitchFamily="18" charset="0"/>
                <a:ea typeface="Calibri" panose="020F0502020204030204" pitchFamily="34" charset="0"/>
              </a:rPr>
              <a:t>. P.N. Yablochkov </a:t>
            </a:r>
            <a:r>
              <a:rPr lang="en-US" sz="2000" dirty="0" err="1">
                <a:solidFill>
                  <a:schemeClr val="tx1"/>
                </a:solidFill>
                <a:latin typeface="Times New Roman" panose="02020603050405020304" pitchFamily="18" charset="0"/>
                <a:ea typeface="Calibri" panose="020F0502020204030204" pitchFamily="34" charset="0"/>
              </a:rPr>
              <a:t>va</a:t>
            </a:r>
            <a:r>
              <a:rPr lang="en-US" sz="2000" dirty="0">
                <a:solidFill>
                  <a:schemeClr val="tx1"/>
                </a:solidFill>
                <a:latin typeface="Times New Roman" panose="02020603050405020304" pitchFamily="18" charset="0"/>
                <a:ea typeface="Calibri" panose="020F0502020204030204" pitchFamily="34" charset="0"/>
              </a:rPr>
              <a:t> I.F. </a:t>
            </a:r>
            <a:r>
              <a:rPr lang="en-US" sz="2000" dirty="0" err="1">
                <a:solidFill>
                  <a:schemeClr val="tx1"/>
                </a:solidFill>
                <a:latin typeface="Times New Roman" panose="02020603050405020304" pitchFamily="18" charset="0"/>
                <a:ea typeface="Calibri" panose="020F0502020204030204" pitchFamily="34" charset="0"/>
              </a:rPr>
              <a:t>Usagin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birinchi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marta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transformatorni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M.O.Dolivo</a:t>
            </a:r>
            <a:r>
              <a:rPr lang="en-US" sz="2000" dirty="0">
                <a:solidFill>
                  <a:schemeClr val="tx1"/>
                </a:solidFill>
                <a:latin typeface="Times New Roman" panose="02020603050405020304" pitchFamily="18" charset="0"/>
                <a:ea typeface="Calibri" panose="020F0502020204030204" pitchFamily="34" charset="0"/>
              </a:rPr>
              <a:t>–</a:t>
            </a:r>
            <a:r>
              <a:rPr lang="en-US" sz="2000" dirty="0" err="1">
                <a:solidFill>
                  <a:schemeClr val="tx1"/>
                </a:solidFill>
                <a:latin typeface="Times New Roman" panose="02020603050405020304" pitchFamily="18" charset="0"/>
                <a:ea typeface="Calibri" panose="020F0502020204030204" pitchFamily="34" charset="0"/>
              </a:rPr>
              <a:t>Doborovolg’skiy</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uch</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fazali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tokni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iste’molga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kiritdilar</a:t>
            </a:r>
            <a:r>
              <a:rPr lang="en-US" sz="2000" dirty="0">
                <a:solidFill>
                  <a:schemeClr val="tx1"/>
                </a:solidFill>
                <a:latin typeface="Times New Roman" panose="02020603050405020304" pitchFamily="18" charset="0"/>
                <a:ea typeface="Calibri" panose="020F0502020204030204" pitchFamily="34" charset="0"/>
              </a:rPr>
              <a:t>. N.G. </a:t>
            </a:r>
            <a:r>
              <a:rPr lang="en-US" sz="2000" dirty="0" err="1">
                <a:solidFill>
                  <a:schemeClr val="tx1"/>
                </a:solidFill>
                <a:latin typeface="Times New Roman" panose="02020603050405020304" pitchFamily="18" charset="0"/>
                <a:ea typeface="Calibri" panose="020F0502020204030204" pitchFamily="34" charset="0"/>
              </a:rPr>
              <a:t>Slavyanov</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va</a:t>
            </a:r>
            <a:r>
              <a:rPr lang="en-US" sz="2000" dirty="0">
                <a:solidFill>
                  <a:schemeClr val="tx1"/>
                </a:solidFill>
                <a:latin typeface="Times New Roman" panose="02020603050405020304" pitchFamily="18" charset="0"/>
                <a:ea typeface="Calibri" panose="020F0502020204030204" pitchFamily="34" charset="0"/>
              </a:rPr>
              <a:t> N.N </a:t>
            </a:r>
            <a:r>
              <a:rPr lang="en-US" sz="2000" dirty="0" err="1">
                <a:solidFill>
                  <a:schemeClr val="tx1"/>
                </a:solidFill>
                <a:latin typeface="Times New Roman" panose="02020603050405020304" pitchFamily="18" charset="0"/>
                <a:ea typeface="Calibri" panose="020F0502020204030204" pitchFamily="34" charset="0"/>
              </a:rPr>
              <a:t>Benardos</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payvandini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kashf</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qildilar</a:t>
            </a:r>
            <a:r>
              <a:rPr lang="en-US" sz="2000" dirty="0">
                <a:solidFill>
                  <a:schemeClr val="tx1"/>
                </a:solidFill>
                <a:latin typeface="Times New Roman" panose="02020603050405020304" pitchFamily="18" charset="0"/>
                <a:ea typeface="Calibri" panose="020F0502020204030204" pitchFamily="34" charset="0"/>
              </a:rPr>
              <a:t>.</a:t>
            </a:r>
            <a:endParaRPr lang="ru-RU" sz="2000" dirty="0">
              <a:solidFill>
                <a:schemeClr val="tx1"/>
              </a:solidFill>
            </a:endParaRPr>
          </a:p>
        </p:txBody>
      </p:sp>
    </p:spTree>
    <p:extLst>
      <p:ext uri="{BB962C8B-B14F-4D97-AF65-F5344CB8AC3E}">
        <p14:creationId xmlns:p14="http://schemas.microsoft.com/office/powerpoint/2010/main" val="36611726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95846" y="1965799"/>
            <a:ext cx="6875600" cy="584775"/>
          </a:xfrm>
          <a:prstGeom prst="rect">
            <a:avLst/>
          </a:prstGeom>
        </p:spPr>
        <p:txBody>
          <a:bodyPr wrap="none">
            <a:spAutoFit/>
          </a:bodyPr>
          <a:lstStyle/>
          <a:p>
            <a:pPr algn="ctr">
              <a:spcBef>
                <a:spcPts val="1200"/>
              </a:spcBef>
              <a:spcAft>
                <a:spcPts val="1200"/>
              </a:spcAft>
            </a:pPr>
            <a:r>
              <a:rPr lang="en-US" sz="3200" b="1" dirty="0" smtClean="0">
                <a:solidFill>
                  <a:schemeClr val="tx1"/>
                </a:solidFill>
                <a:latin typeface="Times New Roman" panose="02020603050405020304" pitchFamily="18" charset="0"/>
                <a:ea typeface="Calibri" panose="020F0502020204030204" pitchFamily="34" charset="0"/>
              </a:rPr>
              <a:t>1.2</a:t>
            </a:r>
            <a:r>
              <a:rPr lang="uz-Cyrl-UZ" sz="3200" b="1" dirty="0" smtClean="0">
                <a:solidFill>
                  <a:schemeClr val="tx1"/>
                </a:solidFill>
                <a:latin typeface="Times New Roman" panose="02020603050405020304" pitchFamily="18" charset="0"/>
                <a:ea typeface="Calibri" panose="020F0502020204030204" pitchFamily="34" charset="0"/>
              </a:rPr>
              <a:t> </a:t>
            </a:r>
            <a:r>
              <a:rPr lang="uz-Cyrl-UZ" sz="3200" b="1" dirty="0">
                <a:solidFill>
                  <a:schemeClr val="tx1"/>
                </a:solidFill>
                <a:latin typeface="Times New Roman" panose="02020603050405020304" pitchFamily="18" charset="0"/>
                <a:ea typeface="Calibri" panose="020F0502020204030204" pitchFamily="34" charset="0"/>
              </a:rPr>
              <a:t>Elektr zaryadlarning o’zaro ta</a:t>
            </a:r>
            <a:r>
              <a:rPr lang="en-US" sz="3200" b="1" dirty="0">
                <a:solidFill>
                  <a:schemeClr val="tx1"/>
                </a:solidFill>
                <a:latin typeface="Times New Roman" panose="02020603050405020304" pitchFamily="18" charset="0"/>
                <a:ea typeface="Calibri" panose="020F0502020204030204" pitchFamily="34" charset="0"/>
              </a:rPr>
              <a:t>’</a:t>
            </a:r>
            <a:r>
              <a:rPr lang="uz-Cyrl-UZ" sz="3200" b="1" dirty="0">
                <a:solidFill>
                  <a:schemeClr val="tx1"/>
                </a:solidFill>
                <a:latin typeface="Times New Roman" panose="02020603050405020304" pitchFamily="18" charset="0"/>
                <a:ea typeface="Calibri" panose="020F0502020204030204" pitchFamily="34" charset="0"/>
              </a:rPr>
              <a:t>siri</a:t>
            </a:r>
            <a:endParaRPr lang="ru-RU" sz="28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4866026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9118" y="1108691"/>
            <a:ext cx="8265559" cy="3539430"/>
          </a:xfrm>
          <a:prstGeom prst="rect">
            <a:avLst/>
          </a:prstGeom>
        </p:spPr>
        <p:txBody>
          <a:bodyPr wrap="square">
            <a:spAutoFit/>
          </a:bodyPr>
          <a:lstStyle/>
          <a:p>
            <a:pPr algn="ctr">
              <a:tabLst>
                <a:tab pos="571500" algn="l"/>
              </a:tabLst>
            </a:pPr>
            <a:r>
              <a:rPr lang="en-US" sz="3200" b="1" dirty="0" err="1">
                <a:solidFill>
                  <a:schemeClr val="tx1"/>
                </a:solidFill>
                <a:latin typeface="Times New Roman" panose="02020603050405020304" pitchFamily="18" charset="0"/>
                <a:ea typeface="Calibri" panose="020F0502020204030204" pitchFamily="34" charset="0"/>
              </a:rPr>
              <a:t>Reja</a:t>
            </a:r>
            <a:r>
              <a:rPr lang="en-US" sz="3200" b="1" dirty="0">
                <a:solidFill>
                  <a:schemeClr val="tx1"/>
                </a:solidFill>
                <a:latin typeface="Times New Roman" panose="02020603050405020304" pitchFamily="18" charset="0"/>
                <a:ea typeface="Calibri" panose="020F0502020204030204" pitchFamily="34" charset="0"/>
              </a:rPr>
              <a:t>:</a:t>
            </a:r>
            <a:endParaRPr lang="ru-RU" sz="3200" dirty="0">
              <a:solidFill>
                <a:schemeClr val="tx1"/>
              </a:solidFill>
              <a:latin typeface="Times New Roman" panose="02020603050405020304" pitchFamily="18" charset="0"/>
              <a:ea typeface="Calibri" panose="020F0502020204030204" pitchFamily="34" charset="0"/>
            </a:endParaRPr>
          </a:p>
          <a:p>
            <a:pPr lvl="0">
              <a:tabLst>
                <a:tab pos="571500" algn="l"/>
              </a:tabLst>
            </a:pPr>
            <a:r>
              <a:rPr lang="en-US" sz="3200" dirty="0" smtClean="0">
                <a:solidFill>
                  <a:schemeClr val="tx1"/>
                </a:solidFill>
                <a:latin typeface="Times New Roman" panose="02020603050405020304" pitchFamily="18" charset="0"/>
                <a:ea typeface="Calibri" panose="020F0502020204030204" pitchFamily="34" charset="0"/>
              </a:rPr>
              <a:t>1.</a:t>
            </a:r>
            <a:r>
              <a:rPr lang="uz-Cyrl-UZ" sz="3200" dirty="0" smtClean="0">
                <a:solidFill>
                  <a:schemeClr val="tx1"/>
                </a:solidFill>
                <a:latin typeface="Times New Roman" panose="02020603050405020304" pitchFamily="18" charset="0"/>
                <a:ea typeface="Calibri" panose="020F0502020204030204" pitchFamily="34" charset="0"/>
              </a:rPr>
              <a:t>Kulon </a:t>
            </a:r>
            <a:r>
              <a:rPr lang="uz-Cyrl-UZ" sz="3200" dirty="0">
                <a:solidFill>
                  <a:schemeClr val="tx1"/>
                </a:solidFill>
                <a:latin typeface="Times New Roman" panose="02020603050405020304" pitchFamily="18" charset="0"/>
                <a:ea typeface="Calibri" panose="020F0502020204030204" pitchFamily="34" charset="0"/>
              </a:rPr>
              <a:t>qonuni. </a:t>
            </a:r>
            <a:endParaRPr lang="ru-RU" sz="3200" dirty="0">
              <a:solidFill>
                <a:schemeClr val="tx1"/>
              </a:solidFill>
              <a:latin typeface="Times New Roman" panose="02020603050405020304" pitchFamily="18" charset="0"/>
              <a:ea typeface="Calibri" panose="020F0502020204030204" pitchFamily="34" charset="0"/>
            </a:endParaRPr>
          </a:p>
          <a:p>
            <a:pPr lvl="0">
              <a:tabLst>
                <a:tab pos="571500" algn="l"/>
              </a:tabLst>
            </a:pPr>
            <a:r>
              <a:rPr lang="en-US" sz="3200" dirty="0" smtClean="0">
                <a:solidFill>
                  <a:schemeClr val="tx1"/>
                </a:solidFill>
                <a:latin typeface="Times New Roman" panose="02020603050405020304" pitchFamily="18" charset="0"/>
                <a:ea typeface="Calibri" panose="020F0502020204030204" pitchFamily="34" charset="0"/>
              </a:rPr>
              <a:t>2. </a:t>
            </a:r>
            <a:r>
              <a:rPr lang="uz-Cyrl-UZ" sz="3200" dirty="0">
                <a:solidFill>
                  <a:schemeClr val="tx1"/>
                </a:solidFill>
                <a:latin typeface="Times New Roman" panose="02020603050405020304" pitchFamily="18" charset="0"/>
                <a:ea typeface="Calibri" panose="020F0502020204030204" pitchFamily="34" charset="0"/>
              </a:rPr>
              <a:t>Nuqtaviy zaryad haqida tushuncha. </a:t>
            </a:r>
            <a:endParaRPr lang="ru-RU" sz="3200" dirty="0">
              <a:solidFill>
                <a:schemeClr val="tx1"/>
              </a:solidFill>
              <a:latin typeface="Times New Roman" panose="02020603050405020304" pitchFamily="18" charset="0"/>
              <a:ea typeface="Calibri" panose="020F0502020204030204" pitchFamily="34" charset="0"/>
            </a:endParaRPr>
          </a:p>
          <a:p>
            <a:pPr lvl="0">
              <a:tabLst>
                <a:tab pos="571500" algn="l"/>
              </a:tabLst>
            </a:pPr>
            <a:r>
              <a:rPr lang="en-US" sz="3200" dirty="0" smtClean="0">
                <a:solidFill>
                  <a:schemeClr val="tx1"/>
                </a:solidFill>
                <a:latin typeface="Times New Roman" panose="02020603050405020304" pitchFamily="18" charset="0"/>
                <a:ea typeface="Calibri" panose="020F0502020204030204" pitchFamily="34" charset="0"/>
              </a:rPr>
              <a:t>3. </a:t>
            </a:r>
            <a:r>
              <a:rPr lang="uz-Cyrl-UZ" sz="3200" dirty="0">
                <a:solidFill>
                  <a:schemeClr val="tx1"/>
                </a:solidFill>
                <a:latin typeface="Times New Roman" panose="02020603050405020304" pitchFamily="18" charset="0"/>
                <a:ea typeface="Calibri" panose="020F0502020204030204" pitchFamily="34" charset="0"/>
              </a:rPr>
              <a:t>Zaryadlarning xalqaro (SI) va SGS birliklar sistemasida o’lchov birliklari.</a:t>
            </a:r>
            <a:endParaRPr lang="ru-RU" sz="3200" dirty="0">
              <a:solidFill>
                <a:schemeClr val="tx1"/>
              </a:solidFill>
              <a:latin typeface="Times New Roman" panose="02020603050405020304" pitchFamily="18" charset="0"/>
              <a:ea typeface="Calibri" panose="020F0502020204030204" pitchFamily="34" charset="0"/>
            </a:endParaRPr>
          </a:p>
          <a:p>
            <a:pPr lvl="0">
              <a:tabLst>
                <a:tab pos="571500" algn="l"/>
              </a:tabLst>
            </a:pPr>
            <a:r>
              <a:rPr lang="en-US" sz="3200" dirty="0" smtClean="0">
                <a:solidFill>
                  <a:schemeClr val="tx1"/>
                </a:solidFill>
                <a:latin typeface="Times New Roman" panose="02020603050405020304" pitchFamily="18" charset="0"/>
                <a:ea typeface="Calibri" panose="020F0502020204030204" pitchFamily="34" charset="0"/>
              </a:rPr>
              <a:t>4.</a:t>
            </a:r>
            <a:r>
              <a:rPr lang="uz-Cyrl-UZ" sz="3200" dirty="0" smtClean="0">
                <a:solidFill>
                  <a:schemeClr val="tx1"/>
                </a:solidFill>
                <a:latin typeface="Times New Roman" panose="02020603050405020304" pitchFamily="18" charset="0"/>
                <a:ea typeface="Calibri" panose="020F0502020204030204" pitchFamily="34" charset="0"/>
              </a:rPr>
              <a:t>Zaryadlarning </a:t>
            </a:r>
            <a:r>
              <a:rPr lang="uz-Cyrl-UZ" sz="3200" dirty="0">
                <a:solidFill>
                  <a:schemeClr val="tx1"/>
                </a:solidFill>
                <a:latin typeface="Times New Roman" panose="02020603050405020304" pitchFamily="18" charset="0"/>
                <a:ea typeface="Calibri" panose="020F0502020204030204" pitchFamily="34" charset="0"/>
              </a:rPr>
              <a:t>chiziqiy, sirtiy va hajmiy zichliklari.</a:t>
            </a:r>
            <a:endParaRPr lang="ru-RU" sz="32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706859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78094" y="1647612"/>
            <a:ext cx="8065213" cy="2062103"/>
          </a:xfrm>
          <a:prstGeom prst="rect">
            <a:avLst/>
          </a:prstGeom>
        </p:spPr>
        <p:txBody>
          <a:bodyPr wrap="square">
            <a:spAutoFit/>
          </a:bodyPr>
          <a:lstStyle/>
          <a:p>
            <a:r>
              <a:rPr lang="uz-Cyrl-UZ" sz="3200" b="1" i="1" dirty="0" smtClean="0">
                <a:solidFill>
                  <a:srgbClr val="FF0000"/>
                </a:solidFill>
                <a:latin typeface="Times New Roman" panose="02020603050405020304" pitchFamily="18" charset="0"/>
                <a:ea typeface="Calibri" panose="020F0502020204030204" pitchFamily="34" charset="0"/>
              </a:rPr>
              <a:t>Tay</a:t>
            </a:r>
            <a:r>
              <a:rPr lang="en-US" sz="3200" b="1" i="1" smtClean="0">
                <a:solidFill>
                  <a:srgbClr val="FF0000"/>
                </a:solidFill>
                <a:latin typeface="Times New Roman" panose="02020603050405020304" pitchFamily="18" charset="0"/>
                <a:ea typeface="Calibri" panose="020F0502020204030204" pitchFamily="34" charset="0"/>
              </a:rPr>
              <a:t>a</a:t>
            </a:r>
            <a:r>
              <a:rPr lang="uz-Cyrl-UZ" sz="3200" b="1" i="1" smtClean="0">
                <a:solidFill>
                  <a:srgbClr val="FF0000"/>
                </a:solidFill>
                <a:latin typeface="Times New Roman" panose="02020603050405020304" pitchFamily="18" charset="0"/>
                <a:ea typeface="Calibri" panose="020F0502020204030204" pitchFamily="34" charset="0"/>
              </a:rPr>
              <a:t>nch </a:t>
            </a:r>
            <a:r>
              <a:rPr lang="uz-Cyrl-UZ" sz="3200" b="1" i="1" dirty="0">
                <a:solidFill>
                  <a:srgbClr val="FF0000"/>
                </a:solidFill>
                <a:latin typeface="Times New Roman" panose="02020603050405020304" pitchFamily="18" charset="0"/>
                <a:ea typeface="Calibri" panose="020F0502020204030204" pitchFamily="34" charset="0"/>
              </a:rPr>
              <a:t>so’zlar:</a:t>
            </a:r>
            <a:r>
              <a:rPr lang="uz-Cyrl-UZ" sz="3200" dirty="0">
                <a:solidFill>
                  <a:schemeClr val="bg1"/>
                </a:solidFill>
                <a:latin typeface="Times New Roman" panose="02020603050405020304" pitchFamily="18" charset="0"/>
                <a:ea typeface="Calibri" panose="020F0502020204030204" pitchFamily="34" charset="0"/>
              </a:rPr>
              <a:t> </a:t>
            </a:r>
            <a:r>
              <a:rPr lang="uz-Cyrl-UZ" sz="3200" dirty="0">
                <a:solidFill>
                  <a:schemeClr val="tx1"/>
                </a:solidFill>
                <a:latin typeface="Times New Roman" panose="02020603050405020304" pitchFamily="18" charset="0"/>
                <a:ea typeface="Calibri" panose="020F0502020204030204" pitchFamily="34" charset="0"/>
              </a:rPr>
              <a:t>Kulon qonuni, nuqtaviy zaryad, (SI) va SGS birliklar, zaryadlarning chiziqiy, zaryad sirtiy, zaryadning hajmiy zichliklari.</a:t>
            </a:r>
            <a:endParaRPr lang="ru-RU" sz="3200" dirty="0">
              <a:solidFill>
                <a:schemeClr val="tx1"/>
              </a:solidFill>
            </a:endParaRPr>
          </a:p>
        </p:txBody>
      </p:sp>
      <p:sp>
        <p:nvSpPr>
          <p:cNvPr id="3" name="AutoShape 2" descr="Kulon qonuni"/>
          <p:cNvSpPr>
            <a:spLocks noChangeAspect="1" noChangeArrowheads="1"/>
          </p:cNvSpPr>
          <p:nvPr/>
        </p:nvSpPr>
        <p:spPr bwMode="auto">
          <a:xfrm>
            <a:off x="525694" y="-354980"/>
            <a:ext cx="1190564" cy="119056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32064049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9320" y="1232899"/>
            <a:ext cx="8568647" cy="3170099"/>
          </a:xfrm>
          <a:prstGeom prst="rect">
            <a:avLst/>
          </a:prstGeom>
        </p:spPr>
        <p:txBody>
          <a:bodyPr wrap="square">
            <a:spAutoFit/>
          </a:bodyPr>
          <a:lstStyle/>
          <a:p>
            <a:r>
              <a:rPr lang="uz-Cyrl-UZ" sz="2000" dirty="0">
                <a:solidFill>
                  <a:schemeClr val="tx1"/>
                </a:solidFill>
                <a:latin typeface="Times New Roman" panose="02020603050405020304" pitchFamily="18" charset="0"/>
                <a:ea typeface="Calibri" panose="020F0502020204030204" pitchFamily="34" charset="0"/>
              </a:rPr>
              <a:t>Tajribalar </a:t>
            </a:r>
            <a:r>
              <a:rPr lang="en-US" sz="2000" dirty="0" smtClean="0">
                <a:solidFill>
                  <a:schemeClr val="tx1"/>
                </a:solidFill>
                <a:latin typeface="Times New Roman" panose="02020603050405020304" pitchFamily="18" charset="0"/>
                <a:ea typeface="Calibri" panose="020F0502020204030204" pitchFamily="34" charset="0"/>
              </a:rPr>
              <a:t>k</a:t>
            </a:r>
            <a:r>
              <a:rPr lang="uz-Cyrl-UZ" sz="2000" dirty="0" smtClean="0">
                <a:solidFill>
                  <a:schemeClr val="tx1"/>
                </a:solidFill>
                <a:latin typeface="Times New Roman" panose="02020603050405020304" pitchFamily="18" charset="0"/>
                <a:ea typeface="Calibri" panose="020F0502020204030204" pitchFamily="34" charset="0"/>
              </a:rPr>
              <a:t>o’rsatishicha</a:t>
            </a:r>
            <a:r>
              <a:rPr lang="uz-Cyrl-UZ" sz="2000" dirty="0">
                <a:solidFill>
                  <a:schemeClr val="tx1"/>
                </a:solidFill>
                <a:latin typeface="Times New Roman" panose="02020603050405020304" pitchFamily="18" charset="0"/>
                <a:ea typeface="Calibri" panose="020F0502020204030204" pitchFamily="34" charset="0"/>
              </a:rPr>
              <a:t>, zaryadlangan va magnitlangan jismlar, shuningdek elektr toki oqayotgan jismlar orasida </a:t>
            </a:r>
            <a:r>
              <a:rPr lang="uz-Cyrl-UZ" sz="2000" b="1" i="1" dirty="0">
                <a:solidFill>
                  <a:srgbClr val="FF0000"/>
                </a:solidFill>
                <a:latin typeface="Times New Roman" panose="02020603050405020304" pitchFamily="18" charset="0"/>
                <a:ea typeface="Calibri" panose="020F0502020204030204" pitchFamily="34" charset="0"/>
              </a:rPr>
              <a:t>elektromagnit kuchlar </a:t>
            </a:r>
            <a:r>
              <a:rPr lang="uz-Cyrl-UZ" sz="2000" dirty="0">
                <a:solidFill>
                  <a:schemeClr val="tx1"/>
                </a:solidFill>
                <a:latin typeface="Times New Roman" panose="02020603050405020304" pitchFamily="18" charset="0"/>
                <a:ea typeface="Calibri" panose="020F0502020204030204" pitchFamily="34" charset="0"/>
              </a:rPr>
              <a:t>deb ataluvchi o’zaro ta’sir kuchlari mavjuddir. Jismlar orasidagi bu o’zaro ta’sir elektromagnit maydon deb ataluvchi o’ziga xos vositachi materiya orqali uzatiladi. Elektromagnit maydon nazariyasining asoschisi Faradey bir jismning boshqasiga ta’siri ularni bir-biriga tekkazish orqali yoki elektromagnit maydon deb ataluvchi, oraliq muhit orqali uzatilishi mumkin, deb hisobladi. Maksvell esa, Faradeyning asosiy g’oyalarini matematik shaklda ifodalab, elektromagnit to’lqinlar mavjudligini ko’rsatib berdi va ularning tarqalish tezligi yorug’likning vakuumdagi tezligiga mos ekanligini isbotladi.</a:t>
            </a:r>
            <a:endParaRPr lang="ru-RU" sz="2000" dirty="0">
              <a:solidFill>
                <a:schemeClr val="tx1"/>
              </a:solidFill>
            </a:endParaRPr>
          </a:p>
        </p:txBody>
      </p:sp>
    </p:spTree>
    <p:extLst>
      <p:ext uri="{BB962C8B-B14F-4D97-AF65-F5344CB8AC3E}">
        <p14:creationId xmlns:p14="http://schemas.microsoft.com/office/powerpoint/2010/main" val="14240711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7547" y="1360251"/>
            <a:ext cx="7921376" cy="2677656"/>
          </a:xfrm>
          <a:prstGeom prst="rect">
            <a:avLst/>
          </a:prstGeom>
        </p:spPr>
        <p:txBody>
          <a:bodyPr wrap="square">
            <a:spAutoFit/>
          </a:bodyPr>
          <a:lstStyle/>
          <a:p>
            <a:r>
              <a:rPr lang="uz-Cyrl-UZ" sz="2800" b="1" i="1" dirty="0">
                <a:solidFill>
                  <a:srgbClr val="FF0000"/>
                </a:solidFill>
                <a:latin typeface="Times New Roman" panose="02020603050405020304" pitchFamily="18" charset="0"/>
                <a:ea typeface="Calibri" panose="020F0502020204030204" pitchFamily="34" charset="0"/>
              </a:rPr>
              <a:t>Atom</a:t>
            </a:r>
            <a:r>
              <a:rPr lang="uz-Cyrl-UZ" sz="2800" dirty="0">
                <a:solidFill>
                  <a:schemeClr val="bg1"/>
                </a:solidFill>
                <a:latin typeface="Times New Roman" panose="02020603050405020304" pitchFamily="18" charset="0"/>
                <a:ea typeface="Calibri" panose="020F0502020204030204" pitchFamily="34" charset="0"/>
              </a:rPr>
              <a:t> </a:t>
            </a:r>
            <a:r>
              <a:rPr lang="uz-Cyrl-UZ" sz="2800" dirty="0">
                <a:solidFill>
                  <a:schemeClr val="tx1"/>
                </a:solidFill>
                <a:latin typeface="Times New Roman" panose="02020603050405020304" pitchFamily="18" charset="0"/>
                <a:ea typeface="Calibri" panose="020F0502020204030204" pitchFamily="34" charset="0"/>
              </a:rPr>
              <a:t>– molekulyar nazariyaga asosan, o’zaro ta’sir kuchlari jismni tashkil etuvchi zaryadli zarrachalar orasidagi elektr o’zaro ta’sir natijasidir. Bundan, elektromagnit maydon haqiqatan ham mavjudligi </a:t>
            </a:r>
            <a:r>
              <a:rPr lang="en-US" sz="2800" dirty="0" smtClean="0">
                <a:solidFill>
                  <a:schemeClr val="tx1"/>
                </a:solidFill>
                <a:latin typeface="Times New Roman" panose="02020603050405020304" pitchFamily="18" charset="0"/>
                <a:ea typeface="Calibri" panose="020F0502020204030204" pitchFamily="34" charset="0"/>
              </a:rPr>
              <a:t>       </a:t>
            </a:r>
            <a:r>
              <a:rPr lang="uz-Cyrl-UZ" sz="2800" dirty="0" smtClean="0">
                <a:solidFill>
                  <a:schemeClr val="tx1"/>
                </a:solidFill>
                <a:latin typeface="Times New Roman" panose="02020603050405020304" pitchFamily="18" charset="0"/>
                <a:ea typeface="Calibri" panose="020F0502020204030204" pitchFamily="34" charset="0"/>
              </a:rPr>
              <a:t>va </a:t>
            </a:r>
            <a:r>
              <a:rPr lang="uz-Cyrl-UZ" sz="2800" dirty="0">
                <a:solidFill>
                  <a:schemeClr val="tx1"/>
                </a:solidFill>
                <a:latin typeface="Times New Roman" panose="02020603050405020304" pitchFamily="18" charset="0"/>
                <a:ea typeface="Calibri" panose="020F0502020204030204" pitchFamily="34" charset="0"/>
              </a:rPr>
              <a:t>u materiyaning bir ko’rinishi ekanligi kelib chiqadi.</a:t>
            </a:r>
            <a:endParaRPr lang="ru-RU" sz="2800" dirty="0">
              <a:solidFill>
                <a:schemeClr val="tx1"/>
              </a:solidFill>
            </a:endParaRPr>
          </a:p>
        </p:txBody>
      </p:sp>
    </p:spTree>
    <p:extLst>
      <p:ext uri="{BB962C8B-B14F-4D97-AF65-F5344CB8AC3E}">
        <p14:creationId xmlns:p14="http://schemas.microsoft.com/office/powerpoint/2010/main" val="97214721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0966" y="1217041"/>
            <a:ext cx="7941924" cy="3416320"/>
          </a:xfrm>
          <a:prstGeom prst="rect">
            <a:avLst/>
          </a:prstGeom>
        </p:spPr>
        <p:txBody>
          <a:bodyPr wrap="square">
            <a:spAutoFit/>
          </a:bodyPr>
          <a:lstStyle/>
          <a:p>
            <a:pPr algn="just"/>
            <a:r>
              <a:rPr lang="en-US" sz="2400" dirty="0" err="1">
                <a:solidFill>
                  <a:schemeClr val="tx1"/>
                </a:solidFill>
                <a:latin typeface="Times New Roman" panose="02020603050405020304" pitchFamily="18" charset="0"/>
                <a:ea typeface="Calibri" panose="020F0502020204030204" pitchFamily="34" charset="0"/>
              </a:rPr>
              <a:t>Elektromagnit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maydon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energiya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impuls</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boshqa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fizikaviy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xususiyatlarga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egadir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Zaryadlangan</a:t>
            </a:r>
            <a:r>
              <a:rPr lang="en-US" sz="2400" dirty="0">
                <a:solidFill>
                  <a:schemeClr val="tx1"/>
                </a:solidFill>
                <a:latin typeface="Times New Roman" panose="02020603050405020304" pitchFamily="18" charset="0"/>
                <a:ea typeface="Calibri" panose="020F0502020204030204" pitchFamily="34" charset="0"/>
              </a:rPr>
              <a:t> </a:t>
            </a:r>
            <a:r>
              <a:rPr lang="en-US" sz="2400" i="1" dirty="0">
                <a:solidFill>
                  <a:schemeClr val="tx1"/>
                </a:solidFill>
                <a:latin typeface="Times New Roman" panose="02020603050405020304" pitchFamily="18" charset="0"/>
                <a:ea typeface="Calibri" panose="020F0502020204030204" pitchFamily="34" charset="0"/>
              </a:rPr>
              <a:t>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atrofidagi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fazoda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maydon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hosil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bo’ladi</a:t>
            </a:r>
            <a:r>
              <a:rPr lang="en-US" sz="2400" dirty="0">
                <a:solidFill>
                  <a:schemeClr val="tx1"/>
                </a:solidFill>
                <a:latin typeface="Times New Roman" panose="02020603050405020304" pitchFamily="18" charset="0"/>
                <a:ea typeface="Calibri" panose="020F0502020204030204" pitchFamily="34" charset="0"/>
              </a:rPr>
              <a:t>. Bu </a:t>
            </a:r>
            <a:r>
              <a:rPr lang="en-US" sz="2400" dirty="0" err="1">
                <a:solidFill>
                  <a:schemeClr val="tx1"/>
                </a:solidFill>
                <a:latin typeface="Times New Roman" panose="02020603050405020304" pitchFamily="18" charset="0"/>
                <a:ea typeface="Calibri" panose="020F0502020204030204" pitchFamily="34" charset="0"/>
              </a:rPr>
              <a:t>maydon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unga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kiritilgan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boshqa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biror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zaryadlangan</a:t>
            </a:r>
            <a:r>
              <a:rPr lang="en-US" sz="2400" dirty="0">
                <a:solidFill>
                  <a:schemeClr val="tx1"/>
                </a:solidFill>
                <a:latin typeface="Times New Roman" panose="02020603050405020304" pitchFamily="18" charset="0"/>
                <a:ea typeface="Calibri" panose="020F0502020204030204" pitchFamily="34" charset="0"/>
              </a:rPr>
              <a:t> </a:t>
            </a:r>
            <a:r>
              <a:rPr lang="en-US" sz="2400" i="1" dirty="0">
                <a:solidFill>
                  <a:schemeClr val="tx1"/>
                </a:solidFill>
                <a:latin typeface="Times New Roman" panose="02020603050405020304" pitchFamily="18" charset="0"/>
                <a:ea typeface="Calibri" panose="020F0502020204030204" pitchFamily="34" charset="0"/>
              </a:rPr>
              <a:t>V</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ko’rsatayotgan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ta’siri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orqali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namoyon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bo’ladi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Lekin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Shuni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ta’kidlash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lozimki</a:t>
            </a:r>
            <a:r>
              <a:rPr lang="en-US" sz="2400" dirty="0">
                <a:solidFill>
                  <a:schemeClr val="tx1"/>
                </a:solidFill>
                <a:latin typeface="Times New Roman" panose="02020603050405020304" pitchFamily="18" charset="0"/>
                <a:ea typeface="Calibri" panose="020F0502020204030204" pitchFamily="34" charset="0"/>
              </a:rPr>
              <a:t>, </a:t>
            </a:r>
            <a:r>
              <a:rPr lang="en-US" sz="2400" i="1" dirty="0">
                <a:solidFill>
                  <a:schemeClr val="tx1"/>
                </a:solidFill>
                <a:latin typeface="Times New Roman" panose="02020603050405020304" pitchFamily="18" charset="0"/>
                <a:ea typeface="Calibri" panose="020F0502020204030204" pitchFamily="34" charset="0"/>
              </a:rPr>
              <a:t>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hosil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maydon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boshqa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zaryadlangan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joylashtirilmaganda</a:t>
            </a:r>
            <a:r>
              <a:rPr lang="en-US" sz="2400" dirty="0">
                <a:solidFill>
                  <a:schemeClr val="tx1"/>
                </a:solidFill>
                <a:latin typeface="Times New Roman" panose="02020603050405020304" pitchFamily="18" charset="0"/>
                <a:ea typeface="Calibri" panose="020F0502020204030204" pitchFamily="34" charset="0"/>
              </a:rPr>
              <a:t> ham </a:t>
            </a:r>
            <a:r>
              <a:rPr lang="en-US" sz="2400" dirty="0" err="1">
                <a:solidFill>
                  <a:schemeClr val="tx1"/>
                </a:solidFill>
                <a:latin typeface="Times New Roman" panose="02020603050405020304" pitchFamily="18" charset="0"/>
                <a:ea typeface="Calibri" panose="020F0502020204030204" pitchFamily="34" charset="0"/>
              </a:rPr>
              <a:t>fazoning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nuqtasida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mavjuddir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Elektromagnit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maydon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mavjud</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bo’lgan</a:t>
            </a:r>
            <a:r>
              <a:rPr lang="en-US" sz="2400" dirty="0">
                <a:solidFill>
                  <a:schemeClr val="tx1"/>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fazo-efir</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yoki</a:t>
            </a:r>
            <a:r>
              <a:rPr lang="en-US" sz="2400" dirty="0">
                <a:solidFill>
                  <a:schemeClr val="tx1"/>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vakuum</a:t>
            </a:r>
            <a:r>
              <a:rPr lang="en-US" sz="2400" dirty="0">
                <a:solidFill>
                  <a:schemeClr val="tx1"/>
                </a:solidFill>
                <a:latin typeface="Times New Roman" panose="02020603050405020304" pitchFamily="18" charset="0"/>
                <a:ea typeface="Calibri" panose="020F0502020204030204" pitchFamily="34" charset="0"/>
              </a:rPr>
              <a:t> deb </a:t>
            </a:r>
            <a:r>
              <a:rPr lang="en-US" sz="2400" dirty="0" err="1">
                <a:solidFill>
                  <a:schemeClr val="tx1"/>
                </a:solidFill>
                <a:latin typeface="Times New Roman" panose="02020603050405020304" pitchFamily="18" charset="0"/>
                <a:ea typeface="Calibri" panose="020F0502020204030204" pitchFamily="34" charset="0"/>
              </a:rPr>
              <a:t>ataladi</a:t>
            </a:r>
            <a:r>
              <a:rPr lang="en-US" sz="2400" dirty="0">
                <a:solidFill>
                  <a:schemeClr val="tx1"/>
                </a:solidFill>
                <a:latin typeface="Times New Roman" panose="02020603050405020304" pitchFamily="18" charset="0"/>
                <a:ea typeface="Calibri" panose="020F0502020204030204" pitchFamily="34" charset="0"/>
              </a:rPr>
              <a:t>.</a:t>
            </a:r>
            <a:endParaRPr lang="ru-RU" sz="20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110051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90763" y="1278371"/>
            <a:ext cx="8049803" cy="2893100"/>
          </a:xfrm>
          <a:prstGeom prst="rect">
            <a:avLst/>
          </a:prstGeom>
        </p:spPr>
        <p:txBody>
          <a:bodyPr wrap="square">
            <a:spAutoFit/>
          </a:bodyPr>
          <a:lstStyle/>
          <a:p>
            <a:pPr algn="just"/>
            <a:r>
              <a:rPr lang="en-US" sz="2600" dirty="0" err="1">
                <a:solidFill>
                  <a:schemeClr val="tx1"/>
                </a:solidFill>
                <a:latin typeface="Times New Roman" panose="02020603050405020304" pitchFamily="18" charset="0"/>
                <a:ea typeface="Calibri" panose="020F0502020204030204" pitchFamily="34" charset="0"/>
              </a:rPr>
              <a:t>Elektron</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nazariyaning</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asosiy</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g'oyasini</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zamonaviy</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fizika</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tilida</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quyidagicha</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ifodalash</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mumkin</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har</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qanday</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modda</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musbat</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zaryadli</a:t>
            </a:r>
            <a:r>
              <a:rPr lang="en-US" sz="2600" dirty="0">
                <a:solidFill>
                  <a:schemeClr val="tx1"/>
                </a:solidFill>
                <a:latin typeface="Times New Roman" panose="02020603050405020304" pitchFamily="18" charset="0"/>
                <a:ea typeface="Calibri" panose="020F0502020204030204" pitchFamily="34" charset="0"/>
              </a:rPr>
              <a:t> atom </a:t>
            </a:r>
            <a:r>
              <a:rPr lang="en-US" sz="2600" dirty="0" err="1">
                <a:solidFill>
                  <a:schemeClr val="tx1"/>
                </a:solidFill>
                <a:latin typeface="Times New Roman" panose="02020603050405020304" pitchFamily="18" charset="0"/>
                <a:ea typeface="Calibri" panose="020F0502020204030204" pitchFamily="34" charset="0"/>
              </a:rPr>
              <a:t>yadrosidan</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va</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manfiy</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zaryadli</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elektronlardan</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tashkil</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topgan</a:t>
            </a:r>
            <a:r>
              <a:rPr lang="en-US" sz="2600" dirty="0">
                <a:solidFill>
                  <a:schemeClr val="tx1"/>
                </a:solidFill>
                <a:latin typeface="Times New Roman" panose="02020603050405020304" pitchFamily="18" charset="0"/>
                <a:ea typeface="Calibri" panose="020F0502020204030204" pitchFamily="34" charset="0"/>
              </a:rPr>
              <a:t>.</a:t>
            </a:r>
            <a:endParaRPr lang="ru-RU" sz="2600" dirty="0">
              <a:solidFill>
                <a:schemeClr val="tx1"/>
              </a:solidFill>
              <a:latin typeface="Times New Roman" panose="02020603050405020304" pitchFamily="18" charset="0"/>
              <a:ea typeface="Calibri" panose="020F0502020204030204" pitchFamily="34" charset="0"/>
            </a:endParaRPr>
          </a:p>
          <a:p>
            <a:pPr algn="just"/>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Elektr</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zaryadi</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ayrim</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elementar</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zarrachalarning</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muhim</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xususiyati</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hisoblanib</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bu</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zarrachalarning</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zaryadi</a:t>
            </a:r>
            <a:r>
              <a:rPr lang="en-US" sz="2600" dirty="0">
                <a:solidFill>
                  <a:schemeClr val="tx1"/>
                </a:solidFill>
                <a:latin typeface="Times New Roman" panose="02020603050405020304" pitchFamily="18" charset="0"/>
                <a:ea typeface="Calibri" panose="020F0502020204030204" pitchFamily="34" charset="0"/>
              </a:rPr>
              <a:t> </a:t>
            </a:r>
            <a:r>
              <a:rPr lang="en-US" sz="2600" dirty="0" smtClean="0">
                <a:solidFill>
                  <a:schemeClr val="tx1"/>
                </a:solidFill>
                <a:latin typeface="Times New Roman" panose="02020603050405020304" pitchFamily="18" charset="0"/>
                <a:ea typeface="Calibri" panose="020F0502020204030204" pitchFamily="34" charset="0"/>
              </a:rPr>
              <a:t>   e </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elementar</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zaryadga</a:t>
            </a:r>
            <a:r>
              <a:rPr lang="en-US" sz="2600" dirty="0">
                <a:solidFill>
                  <a:schemeClr val="tx1"/>
                </a:solidFill>
                <a:latin typeface="Times New Roman" panose="02020603050405020304" pitchFamily="18" charset="0"/>
                <a:ea typeface="Calibri" panose="020F0502020204030204" pitchFamily="34" charset="0"/>
              </a:rPr>
              <a:t> </a:t>
            </a:r>
            <a:r>
              <a:rPr lang="en-US" sz="2600" dirty="0" err="1">
                <a:solidFill>
                  <a:schemeClr val="tx1"/>
                </a:solidFill>
                <a:latin typeface="Times New Roman" panose="02020603050405020304" pitchFamily="18" charset="0"/>
                <a:ea typeface="Calibri" panose="020F0502020204030204" pitchFamily="34" charset="0"/>
              </a:rPr>
              <a:t>teng</a:t>
            </a:r>
            <a:r>
              <a:rPr lang="en-US" sz="2600" dirty="0">
                <a:solidFill>
                  <a:schemeClr val="tx1"/>
                </a:solidFill>
                <a:latin typeface="Times New Roman" panose="02020603050405020304" pitchFamily="18" charset="0"/>
                <a:ea typeface="Calibri" panose="020F0502020204030204" pitchFamily="34" charset="0"/>
              </a:rPr>
              <a:t>.</a:t>
            </a:r>
            <a:endParaRPr lang="ru-RU" sz="26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2745630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98296" y="1486837"/>
            <a:ext cx="8496728" cy="830997"/>
          </a:xfrm>
          <a:prstGeom prst="rect">
            <a:avLst/>
          </a:prstGeom>
        </p:spPr>
        <p:txBody>
          <a:bodyPr wrap="square">
            <a:spAutoFit/>
          </a:bodyPr>
          <a:lstStyle/>
          <a:p>
            <a:r>
              <a:rPr lang="en-US" sz="2400" dirty="0" err="1">
                <a:solidFill>
                  <a:schemeClr val="tx1"/>
                </a:solidFill>
                <a:latin typeface="Times New Roman" panose="02020603050405020304" pitchFamily="18" charset="0"/>
                <a:ea typeface="Calibri" panose="020F0502020204030204" pitchFamily="34" charset="0"/>
              </a:rPr>
              <a:t>Har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qanday</a:t>
            </a:r>
            <a:r>
              <a:rPr lang="en-US" sz="2400" dirty="0">
                <a:solidFill>
                  <a:schemeClr val="tx1"/>
                </a:solidFill>
                <a:latin typeface="Times New Roman" panose="02020603050405020304" pitchFamily="18" charset="0"/>
                <a:ea typeface="Calibri" panose="020F0502020204030204" pitchFamily="34" charset="0"/>
              </a:rPr>
              <a:t> </a:t>
            </a:r>
            <a:r>
              <a:rPr lang="en-US" sz="2400" i="1" dirty="0">
                <a:solidFill>
                  <a:schemeClr val="tx1"/>
                </a:solidFill>
                <a:latin typeface="Times New Roman" panose="02020603050405020304" pitchFamily="18" charset="0"/>
                <a:ea typeface="Calibri" panose="020F0502020204030204" pitchFamily="34" charset="0"/>
              </a:rPr>
              <a:t>q</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qancha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elementar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tashkil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topganligi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tufayli</a:t>
            </a:r>
            <a:r>
              <a:rPr lang="en-US" sz="2400" dirty="0">
                <a:solidFill>
                  <a:schemeClr val="tx1"/>
                </a:solidFill>
                <a:latin typeface="Times New Roman" panose="02020603050405020304" pitchFamily="18" charset="0"/>
                <a:ea typeface="Calibri" panose="020F0502020204030204" pitchFamily="34" charset="0"/>
              </a:rPr>
              <a:t>, u </a:t>
            </a:r>
            <a:r>
              <a:rPr lang="en-US" sz="2400" dirty="0" err="1">
                <a:solidFill>
                  <a:schemeClr val="tx1"/>
                </a:solidFill>
                <a:latin typeface="Times New Roman" panose="02020603050405020304" pitchFamily="18" charset="0"/>
                <a:ea typeface="Calibri" panose="020F0502020204030204" pitchFamily="34" charset="0"/>
              </a:rPr>
              <a:t>doimo</a:t>
            </a:r>
            <a:r>
              <a:rPr lang="en-US" sz="2400" dirty="0">
                <a:solidFill>
                  <a:schemeClr val="tx1"/>
                </a:solidFill>
                <a:latin typeface="Times New Roman" panose="02020603050405020304" pitchFamily="18" charset="0"/>
                <a:ea typeface="Calibri" panose="020F0502020204030204" pitchFamily="34" charset="0"/>
              </a:rPr>
              <a:t> </a:t>
            </a:r>
            <a:r>
              <a:rPr lang="en-US" sz="2400" i="1" dirty="0">
                <a:solidFill>
                  <a:schemeClr val="tx1"/>
                </a:solidFill>
                <a:latin typeface="Times New Roman" panose="02020603050405020304" pitchFamily="18" charset="0"/>
                <a:ea typeface="Calibri" panose="020F0502020204030204" pitchFamily="34" charset="0"/>
              </a:rPr>
              <a:t>e</a:t>
            </a:r>
            <a:r>
              <a:rPr lang="en-US" sz="2400" dirty="0">
                <a:solidFill>
                  <a:schemeClr val="tx1"/>
                </a:solidFill>
                <a:latin typeface="Times New Roman" panose="02020603050405020304" pitchFamily="18" charset="0"/>
                <a:ea typeface="Calibri" panose="020F0502020204030204" pitchFamily="34" charset="0"/>
              </a:rPr>
              <a:t> – </a:t>
            </a:r>
            <a:r>
              <a:rPr lang="en-US" sz="2400" dirty="0" err="1">
                <a:solidFill>
                  <a:schemeClr val="tx1"/>
                </a:solidFill>
                <a:latin typeface="Times New Roman" panose="02020603050405020304" pitchFamily="18" charset="0"/>
                <a:ea typeface="Calibri" panose="020F0502020204030204" pitchFamily="34" charset="0"/>
              </a:rPr>
              <a:t>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karrali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bo’ladi</a:t>
            </a:r>
            <a:r>
              <a:rPr lang="en-US" sz="2400" dirty="0">
                <a:solidFill>
                  <a:schemeClr val="tx1"/>
                </a:solidFill>
                <a:latin typeface="Times New Roman" panose="02020603050405020304" pitchFamily="18" charset="0"/>
                <a:ea typeface="Calibri" panose="020F0502020204030204" pitchFamily="34" charset="0"/>
              </a:rPr>
              <a:t>.</a:t>
            </a:r>
            <a:endParaRPr lang="ru-RU" sz="2400" dirty="0">
              <a:solidFill>
                <a:schemeClr val="tx1"/>
              </a:solidFill>
            </a:endParaRPr>
          </a:p>
        </p:txBody>
      </p:sp>
      <p:sp>
        <p:nvSpPr>
          <p:cNvPr id="10" name="Прямоугольник 9"/>
          <p:cNvSpPr/>
          <p:nvPr/>
        </p:nvSpPr>
        <p:spPr>
          <a:xfrm>
            <a:off x="3262777" y="2317834"/>
            <a:ext cx="2109873" cy="923330"/>
          </a:xfrm>
          <a:prstGeom prst="rect">
            <a:avLst/>
          </a:prstGeom>
          <a:noFill/>
        </p:spPr>
        <p:txBody>
          <a:bodyPr wrap="none" lIns="91440" tIns="45720" rIns="91440" bIns="45720">
            <a:spAutoFit/>
          </a:bodyPr>
          <a:lstStyle/>
          <a:p>
            <a:pPr algn="ctr"/>
            <a:r>
              <a:rPr lang="en-US" sz="5400" b="0" i="1" cap="none" spc="0" dirty="0" smtClean="0">
                <a:ln w="0"/>
                <a:solidFill>
                  <a:schemeClr val="tx1"/>
                </a:solidFill>
                <a:latin typeface="Times New Roman" panose="02020603050405020304" pitchFamily="18" charset="0"/>
                <a:cs typeface="Times New Roman" panose="02020603050405020304" pitchFamily="18" charset="0"/>
              </a:rPr>
              <a:t>q</a:t>
            </a:r>
            <a:r>
              <a:rPr lang="en-US" sz="5400" b="0" cap="none" spc="0" dirty="0" smtClean="0">
                <a:ln w="0"/>
                <a:solidFill>
                  <a:schemeClr val="tx1"/>
                </a:solidFill>
                <a:latin typeface="Times New Roman" panose="02020603050405020304" pitchFamily="18" charset="0"/>
                <a:cs typeface="Times New Roman" panose="02020603050405020304" pitchFamily="18" charset="0"/>
              </a:rPr>
              <a:t>=±</a:t>
            </a:r>
            <a:r>
              <a:rPr lang="en-US" sz="5400" b="1" i="1" cap="none" spc="0" dirty="0" smtClean="0">
                <a:ln w="0"/>
                <a:solidFill>
                  <a:schemeClr val="tx1"/>
                </a:solidFill>
                <a:latin typeface="Times New Roman" panose="02020603050405020304" pitchFamily="18" charset="0"/>
                <a:cs typeface="Times New Roman" panose="02020603050405020304" pitchFamily="18" charset="0"/>
              </a:rPr>
              <a:t>N</a:t>
            </a:r>
            <a:r>
              <a:rPr lang="ru-RU" sz="5400" b="1" i="1" cap="none" spc="0" dirty="0" smtClean="0">
                <a:ln w="0"/>
                <a:solidFill>
                  <a:schemeClr val="tx1"/>
                </a:solidFill>
                <a:latin typeface="Times New Roman" panose="02020603050405020304" pitchFamily="18" charset="0"/>
                <a:cs typeface="Times New Roman" panose="02020603050405020304" pitchFamily="18" charset="0"/>
              </a:rPr>
              <a:t>е</a:t>
            </a:r>
            <a:endParaRPr lang="ru-RU" sz="5400" b="1" i="1" cap="none" spc="0" dirty="0">
              <a:ln w="0"/>
              <a:solidFill>
                <a:schemeClr val="tx1"/>
              </a:solidFill>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498296" y="3443731"/>
            <a:ext cx="7638836" cy="830997"/>
          </a:xfrm>
          <a:prstGeom prst="rect">
            <a:avLst/>
          </a:prstGeom>
        </p:spPr>
        <p:txBody>
          <a:bodyPr wrap="square">
            <a:spAutoFit/>
          </a:bodyPr>
          <a:lstStyle/>
          <a:p>
            <a:r>
              <a:rPr lang="en-US" sz="2400" dirty="0">
                <a:solidFill>
                  <a:schemeClr val="tx1"/>
                </a:solidFill>
                <a:latin typeface="Times New Roman" panose="02020603050405020304" pitchFamily="18" charset="0"/>
                <a:ea typeface="Calibri" panose="020F0502020204030204" pitchFamily="34" charset="0"/>
              </a:rPr>
              <a:t>(1) – </a:t>
            </a:r>
            <a:r>
              <a:rPr lang="en-US" sz="2400" dirty="0" err="1">
                <a:solidFill>
                  <a:schemeClr val="tx1"/>
                </a:solidFill>
                <a:latin typeface="Times New Roman" panose="02020603050405020304" pitchFamily="18" charset="0"/>
                <a:ea typeface="Calibri" panose="020F0502020204030204" pitchFamily="34" charset="0"/>
              </a:rPr>
              <a:t>ifodadan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diskret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qiymatlarni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qabul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qilgani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uchun</a:t>
            </a:r>
            <a:r>
              <a:rPr lang="en-US" sz="2400" dirty="0">
                <a:solidFill>
                  <a:schemeClr val="tx1"/>
                </a:solidFill>
                <a:latin typeface="Times New Roman" panose="02020603050405020304" pitchFamily="18" charset="0"/>
                <a:ea typeface="Calibri" panose="020F0502020204030204" pitchFamily="34" charset="0"/>
              </a:rPr>
              <a:t> u </a:t>
            </a:r>
            <a:r>
              <a:rPr lang="en-US" sz="2400" dirty="0" err="1">
                <a:solidFill>
                  <a:schemeClr val="tx1"/>
                </a:solidFill>
                <a:latin typeface="Times New Roman" panose="02020603050405020304" pitchFamily="18" charset="0"/>
                <a:ea typeface="Calibri" panose="020F0502020204030204" pitchFamily="34" charset="0"/>
              </a:rPr>
              <a:t>kvantlangan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hisoblanadi</a:t>
            </a:r>
            <a:endParaRPr lang="ru-RU" sz="2400" dirty="0">
              <a:solidFill>
                <a:schemeClr val="tx1"/>
              </a:solidFill>
            </a:endParaRPr>
          </a:p>
        </p:txBody>
      </p:sp>
    </p:spTree>
    <p:extLst>
      <p:ext uri="{BB962C8B-B14F-4D97-AF65-F5344CB8AC3E}">
        <p14:creationId xmlns:p14="http://schemas.microsoft.com/office/powerpoint/2010/main" val="194649014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392" y="1468287"/>
            <a:ext cx="8224463" cy="2308324"/>
          </a:xfrm>
          <a:prstGeom prst="rect">
            <a:avLst/>
          </a:prstGeom>
        </p:spPr>
        <p:txBody>
          <a:bodyPr wrap="square">
            <a:spAutoFit/>
          </a:bodyPr>
          <a:lstStyle/>
          <a:p>
            <a:pPr algn="just"/>
            <a:r>
              <a:rPr lang="en-US" sz="2400" dirty="0" err="1">
                <a:solidFill>
                  <a:schemeClr val="tx1"/>
                </a:solidFill>
                <a:latin typeface="Times New Roman" panose="02020603050405020304" pitchFamily="18" charset="0"/>
                <a:ea typeface="Calibri" panose="020F0502020204030204" pitchFamily="34" charset="0"/>
              </a:rPr>
              <a:t>Har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xil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inertsial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sanoq</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tizimlarda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o’lchanadigan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miqdori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xil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bo’lgani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uchun</a:t>
            </a:r>
            <a:r>
              <a:rPr lang="en-US" sz="2400" dirty="0">
                <a:solidFill>
                  <a:schemeClr val="tx1"/>
                </a:solidFill>
                <a:latin typeface="Times New Roman" panose="02020603050405020304" pitchFamily="18" charset="0"/>
                <a:ea typeface="Calibri" panose="020F0502020204030204" pitchFamily="34" charset="0"/>
              </a:rPr>
              <a:t> u </a:t>
            </a:r>
            <a:r>
              <a:rPr lang="en-US" sz="2400" dirty="0" err="1">
                <a:solidFill>
                  <a:schemeClr val="tx1"/>
                </a:solidFill>
                <a:latin typeface="Times New Roman" panose="02020603050405020304" pitchFamily="18" charset="0"/>
                <a:ea typeface="Calibri" panose="020F0502020204030204" pitchFamily="34" charset="0"/>
              </a:rPr>
              <a:t>relyativistik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invariantdir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Boshqacha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qilib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aytganda</a:t>
            </a:r>
            <a:r>
              <a:rPr lang="uz-Cyrl-UZ"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miqdori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harakatda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bo’lsa</a:t>
            </a:r>
            <a:r>
              <a:rPr lang="en-US" sz="2400" dirty="0">
                <a:solidFill>
                  <a:schemeClr val="tx1"/>
                </a:solidFill>
                <a:latin typeface="Times New Roman" panose="02020603050405020304" pitchFamily="18" charset="0"/>
                <a:ea typeface="Calibri" panose="020F0502020204030204" pitchFamily="34" charset="0"/>
              </a:rPr>
              <a:t> ham, </a:t>
            </a:r>
            <a:r>
              <a:rPr lang="en-US" sz="2400" dirty="0" err="1">
                <a:solidFill>
                  <a:schemeClr val="tx1"/>
                </a:solidFill>
                <a:latin typeface="Times New Roman" panose="02020603050405020304" pitchFamily="18" charset="0"/>
                <a:ea typeface="Calibri" panose="020F0502020204030204" pitchFamily="34" charset="0"/>
              </a:rPr>
              <a:t>tinch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holatda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bo’lsa</a:t>
            </a:r>
            <a:r>
              <a:rPr lang="en-US" sz="2400" dirty="0">
                <a:solidFill>
                  <a:schemeClr val="tx1"/>
                </a:solidFill>
                <a:latin typeface="Times New Roman" panose="02020603050405020304" pitchFamily="18" charset="0"/>
                <a:ea typeface="Calibri" panose="020F0502020204030204" pitchFamily="34" charset="0"/>
              </a:rPr>
              <a:t> ham </a:t>
            </a:r>
            <a:r>
              <a:rPr lang="en-US" sz="2400" dirty="0" err="1">
                <a:solidFill>
                  <a:schemeClr val="tx1"/>
                </a:solidFill>
                <a:latin typeface="Times New Roman" panose="02020603050405020304" pitchFamily="18" charset="0"/>
                <a:ea typeface="Calibri" panose="020F0502020204030204" pitchFamily="34" charset="0"/>
              </a:rPr>
              <a:t>bir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xildir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paydo</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bo’lishi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yo’qolishi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mumkin</a:t>
            </a:r>
            <a:r>
              <a:rPr lang="en-US" sz="2400" dirty="0">
                <a:solidFill>
                  <a:schemeClr val="tx1"/>
                </a:solidFill>
                <a:latin typeface="Times New Roman" panose="02020603050405020304" pitchFamily="18" charset="0"/>
                <a:ea typeface="Calibri" panose="020F0502020204030204" pitchFamily="34" charset="0"/>
              </a:rPr>
              <a:t>, ammo </a:t>
            </a:r>
            <a:r>
              <a:rPr lang="en-US" sz="2400" dirty="0" err="1">
                <a:solidFill>
                  <a:schemeClr val="tx1"/>
                </a:solidFill>
                <a:latin typeface="Times New Roman" panose="02020603050405020304" pitchFamily="18" charset="0"/>
                <a:ea typeface="Calibri" panose="020F0502020204030204" pitchFamily="34" charset="0"/>
              </a:rPr>
              <a:t>bu</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holda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albatta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xil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ishorali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ikkita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bo’lishi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shart</a:t>
            </a:r>
            <a:r>
              <a:rPr lang="en-US" sz="2400" dirty="0">
                <a:solidFill>
                  <a:schemeClr val="tx1"/>
                </a:solidFill>
                <a:latin typeface="Times New Roman" panose="02020603050405020304" pitchFamily="18" charset="0"/>
                <a:ea typeface="Calibri" panose="020F0502020204030204" pitchFamily="34" charset="0"/>
              </a:rPr>
              <a:t>.</a:t>
            </a:r>
            <a:endParaRPr lang="ru-RU" sz="20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681511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2062" y="1227000"/>
            <a:ext cx="8558373" cy="3108543"/>
          </a:xfrm>
          <a:prstGeom prst="rect">
            <a:avLst/>
          </a:prstGeom>
        </p:spPr>
        <p:txBody>
          <a:bodyPr wrap="square">
            <a:spAutoFit/>
          </a:bodyPr>
          <a:lstStyle/>
          <a:p>
            <a:r>
              <a:rPr lang="en-US" sz="2800" dirty="0" err="1">
                <a:solidFill>
                  <a:schemeClr val="tx1"/>
                </a:solidFill>
                <a:latin typeface="Times New Roman" panose="02020603050405020304" pitchFamily="18" charset="0"/>
                <a:ea typeface="Calibri" panose="020F0502020204030204" pitchFamily="34" charset="0"/>
              </a:rPr>
              <a:t>Shunday</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qilib</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elektrdan</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ajratilgan</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tizimlarda</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zaryadlar</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yig'indisi</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o’zgarmas</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bo’ladi</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va</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bu</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zaryadlarning</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saqlanish</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qonuni</a:t>
            </a:r>
            <a:r>
              <a:rPr lang="en-US" sz="2800" dirty="0">
                <a:solidFill>
                  <a:schemeClr val="tx1"/>
                </a:solidFill>
                <a:latin typeface="Times New Roman" panose="02020603050405020304" pitchFamily="18" charset="0"/>
                <a:ea typeface="Calibri" panose="020F0502020204030204" pitchFamily="34" charset="0"/>
              </a:rPr>
              <a:t> deb </a:t>
            </a:r>
            <a:r>
              <a:rPr lang="en-US" sz="2800" dirty="0" err="1">
                <a:solidFill>
                  <a:schemeClr val="tx1"/>
                </a:solidFill>
                <a:latin typeface="Times New Roman" panose="02020603050405020304" pitchFamily="18" charset="0"/>
                <a:ea typeface="Calibri" panose="020F0502020204030204" pitchFamily="34" charset="0"/>
              </a:rPr>
              <a:t>ataladi</a:t>
            </a:r>
            <a:r>
              <a:rPr lang="en-US" sz="2800" dirty="0">
                <a:solidFill>
                  <a:schemeClr val="tx1"/>
                </a:solidFill>
                <a:latin typeface="Times New Roman" panose="02020603050405020304" pitchFamily="18" charset="0"/>
                <a:ea typeface="Calibri" panose="020F0502020204030204" pitchFamily="34" charset="0"/>
              </a:rPr>
              <a:t>. </a:t>
            </a:r>
            <a:r>
              <a:rPr lang="uz-Cyrl-UZ" sz="2800" dirty="0">
                <a:solidFill>
                  <a:schemeClr val="tx1"/>
                </a:solidFill>
                <a:latin typeface="Times New Roman" panose="02020603050405020304" pitchFamily="18" charset="0"/>
                <a:ea typeface="Calibri" panose="020F0502020204030204" pitchFamily="34" charset="0"/>
              </a:rPr>
              <a:t>Jun matoga ishqalangan qaxraboning ba’zi bir yengil buyumlarni tortish qobilyatiga ega bo’lib qolishini tuquvchi ayollar sezganliklarini  bizning eramizdan avvalgi VII asrda yashagan grek filosofi Fales Miletiskiy yozib koldirgan edi. </a:t>
            </a:r>
            <a:endParaRPr lang="ru-RU" sz="2800" dirty="0">
              <a:solidFill>
                <a:schemeClr val="tx1"/>
              </a:solidFill>
            </a:endParaRPr>
          </a:p>
        </p:txBody>
      </p:sp>
    </p:spTree>
    <p:extLst>
      <p:ext uri="{BB962C8B-B14F-4D97-AF65-F5344CB8AC3E}">
        <p14:creationId xmlns:p14="http://schemas.microsoft.com/office/powerpoint/2010/main" val="16501071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7545" y="1227000"/>
            <a:ext cx="7613151" cy="2677656"/>
          </a:xfrm>
          <a:prstGeom prst="rect">
            <a:avLst/>
          </a:prstGeom>
        </p:spPr>
        <p:txBody>
          <a:bodyPr wrap="square">
            <a:spAutoFit/>
          </a:bodyPr>
          <a:lstStyle/>
          <a:p>
            <a:pPr algn="just"/>
            <a:r>
              <a:rPr lang="uz-Cyrl-UZ" sz="2400" dirty="0">
                <a:solidFill>
                  <a:schemeClr val="tx1"/>
                </a:solidFill>
                <a:latin typeface="Times New Roman" panose="02020603050405020304" pitchFamily="18" charset="0"/>
                <a:ea typeface="Calibri" panose="020F0502020204030204" pitchFamily="34" charset="0"/>
              </a:rPr>
              <a:t>Undan ikki ming yildan ortiq vaqt o’tgach, 1600 yili ingliz vrachi Jilgbert ipakka ishkalangan shisha va bir qator boshqa moddalar ham shunday xossaga ega bo’lib qolishini topib, bu kashfiyotni yanada kengaytirdi. Bunday holatga keltirilgan jismlarni elekrlangan, yoki aynan «</a:t>
            </a:r>
            <a:r>
              <a:rPr lang="uz-Cyrl-UZ" sz="2400" b="1" i="1" dirty="0">
                <a:solidFill>
                  <a:srgbClr val="FF0000"/>
                </a:solidFill>
                <a:latin typeface="Times New Roman" panose="02020603050405020304" pitchFamily="18" charset="0"/>
                <a:ea typeface="Calibri" panose="020F0502020204030204" pitchFamily="34" charset="0"/>
              </a:rPr>
              <a:t>qaxrabolangan</a:t>
            </a:r>
            <a:r>
              <a:rPr lang="uz-Cyrl-UZ" sz="2400" dirty="0">
                <a:solidFill>
                  <a:schemeClr val="tx1"/>
                </a:solidFill>
                <a:latin typeface="Times New Roman" panose="02020603050405020304" pitchFamily="18" charset="0"/>
                <a:ea typeface="Calibri" panose="020F0502020204030204" pitchFamily="34" charset="0"/>
              </a:rPr>
              <a:t>» jismlar deb atala boshladi, chunki grekcha «</a:t>
            </a:r>
            <a:r>
              <a:rPr lang="uz-Cyrl-UZ" sz="2400" b="1" i="1" dirty="0">
                <a:solidFill>
                  <a:srgbClr val="FF0000"/>
                </a:solidFill>
                <a:latin typeface="Times New Roman" panose="02020603050405020304" pitchFamily="18" charset="0"/>
                <a:ea typeface="Calibri" panose="020F0502020204030204" pitchFamily="34" charset="0"/>
              </a:rPr>
              <a:t>elektron</a:t>
            </a:r>
            <a:r>
              <a:rPr lang="uz-Cyrl-UZ" sz="2400" dirty="0">
                <a:solidFill>
                  <a:schemeClr val="tx1"/>
                </a:solidFill>
                <a:latin typeface="Times New Roman" panose="02020603050405020304" pitchFamily="18" charset="0"/>
                <a:ea typeface="Calibri" panose="020F0502020204030204" pitchFamily="34" charset="0"/>
              </a:rPr>
              <a:t>» so’zi </a:t>
            </a:r>
            <a:r>
              <a:rPr lang="en-US" sz="2400" i="1" dirty="0" err="1" smtClean="0">
                <a:solidFill>
                  <a:srgbClr val="FF0000"/>
                </a:solidFill>
                <a:latin typeface="Times New Roman" panose="02020603050405020304" pitchFamily="18" charset="0"/>
                <a:ea typeface="Calibri" panose="020F0502020204030204" pitchFamily="34" charset="0"/>
              </a:rPr>
              <a:t>qa</a:t>
            </a:r>
            <a:r>
              <a:rPr lang="uz-Cyrl-UZ" sz="2400" i="1" dirty="0" smtClean="0">
                <a:solidFill>
                  <a:srgbClr val="FF0000"/>
                </a:solidFill>
                <a:latin typeface="Times New Roman" panose="02020603050405020304" pitchFamily="18" charset="0"/>
                <a:ea typeface="Calibri" panose="020F0502020204030204" pitchFamily="34" charset="0"/>
              </a:rPr>
              <a:t>xrabo</a:t>
            </a:r>
            <a:r>
              <a:rPr lang="uz-Cyrl-UZ" sz="2400" dirty="0" smtClean="0">
                <a:solidFill>
                  <a:schemeClr val="tx1"/>
                </a:solidFill>
                <a:latin typeface="Times New Roman" panose="02020603050405020304" pitchFamily="18" charset="0"/>
                <a:ea typeface="Calibri" panose="020F0502020204030204" pitchFamily="34" charset="0"/>
              </a:rPr>
              <a:t> </a:t>
            </a:r>
            <a:r>
              <a:rPr lang="uz-Cyrl-UZ" sz="2400" dirty="0">
                <a:solidFill>
                  <a:schemeClr val="tx1"/>
                </a:solidFill>
                <a:latin typeface="Times New Roman" panose="02020603050405020304" pitchFamily="18" charset="0"/>
                <a:ea typeface="Calibri" panose="020F0502020204030204" pitchFamily="34" charset="0"/>
              </a:rPr>
              <a:t>demakdir.</a:t>
            </a:r>
            <a:endParaRPr lang="ru-RU" sz="24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02088760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8972" y="56272"/>
            <a:ext cx="6282440" cy="4752034"/>
          </a:xfrm>
          <a:prstGeom prst="rect">
            <a:avLst/>
          </a:prstGeom>
        </p:spPr>
      </p:pic>
    </p:spTree>
    <p:extLst>
      <p:ext uri="{BB962C8B-B14F-4D97-AF65-F5344CB8AC3E}">
        <p14:creationId xmlns:p14="http://schemas.microsoft.com/office/powerpoint/2010/main" val="25617363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39739" y="1355584"/>
            <a:ext cx="7572054" cy="3046988"/>
          </a:xfrm>
          <a:prstGeom prst="rect">
            <a:avLst/>
          </a:prstGeom>
        </p:spPr>
        <p:txBody>
          <a:bodyPr wrap="square">
            <a:spAutoFit/>
          </a:bodyPr>
          <a:lstStyle/>
          <a:p>
            <a:r>
              <a:rPr lang="uz-Cyrl-UZ" sz="2400" dirty="0">
                <a:solidFill>
                  <a:schemeClr val="tx1"/>
                </a:solidFill>
                <a:latin typeface="Times New Roman" panose="02020603050405020304" pitchFamily="18" charset="0"/>
                <a:ea typeface="Calibri" panose="020F0502020204030204" pitchFamily="34" charset="0"/>
              </a:rPr>
              <a:t>Deyarli ikki yuz yil davomida - XVIII asr oxirigacha jismlarning elektrlanishini o’rganish sekin va, asosan, tabiatning boshqa xodisalarini o’rganishdan ajratilgan holda olib borildi. Asosan jismlarni ishqalanish yo’li bilan elektrlangan holatga keltirish va bu holatdagi jismlarning o’zaro ta’siri kuchlarini o’rganish bilan cheklanib kolindi. Elektr haqidagi ta’limotning bu bo’limi keyinchalik </a:t>
            </a:r>
            <a:r>
              <a:rPr lang="uz-Cyrl-UZ" sz="2400" b="1" i="1" dirty="0">
                <a:solidFill>
                  <a:srgbClr val="FF0000"/>
                </a:solidFill>
                <a:latin typeface="Times New Roman" panose="02020603050405020304" pitchFamily="18" charset="0"/>
                <a:ea typeface="Calibri" panose="020F0502020204030204" pitchFamily="34" charset="0"/>
              </a:rPr>
              <a:t>elektrostatika</a:t>
            </a:r>
            <a:r>
              <a:rPr lang="uz-Cyrl-UZ" sz="2400" dirty="0">
                <a:solidFill>
                  <a:schemeClr val="tx1"/>
                </a:solidFill>
                <a:latin typeface="Times New Roman" panose="02020603050405020304" pitchFamily="18" charset="0"/>
                <a:ea typeface="Calibri" panose="020F0502020204030204" pitchFamily="34" charset="0"/>
              </a:rPr>
              <a:t> deb ataldi.</a:t>
            </a:r>
            <a:endParaRPr lang="ru-RU" sz="2400" dirty="0">
              <a:solidFill>
                <a:schemeClr val="tx1"/>
              </a:solidFill>
            </a:endParaRPr>
          </a:p>
        </p:txBody>
      </p:sp>
    </p:spTree>
    <p:extLst>
      <p:ext uri="{BB962C8B-B14F-4D97-AF65-F5344CB8AC3E}">
        <p14:creationId xmlns:p14="http://schemas.microsoft.com/office/powerpoint/2010/main" val="21965109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311" y="1165671"/>
            <a:ext cx="8121723" cy="3046988"/>
          </a:xfrm>
          <a:prstGeom prst="rect">
            <a:avLst/>
          </a:prstGeom>
        </p:spPr>
        <p:txBody>
          <a:bodyPr wrap="square">
            <a:spAutoFit/>
          </a:bodyPr>
          <a:lstStyle/>
          <a:p>
            <a:r>
              <a:rPr lang="uz-Cyrl-UZ" sz="2400" dirty="0">
                <a:solidFill>
                  <a:schemeClr val="tx1"/>
                </a:solidFill>
                <a:latin typeface="Times New Roman" panose="02020603050405020304" pitchFamily="18" charset="0"/>
                <a:ea typeface="Calibri" panose="020F0502020204030204" pitchFamily="34" charset="0"/>
              </a:rPr>
              <a:t>1979 yili Galgvani tokning fiziologik ta’sirini kashf qildi. U yangi suyilgan baqani bel nervidan mis ilmoqqa ilib, balkonning temir panjarasiga osib qo’yilganda, bakaning muskullari xar safar panjaraga tekkanda qisqarishini sezdi. Garchi o’sha vaqtda, elekrlangan jismlarning muskullar orqali razryadlanishi tufayli muskullarning qisqarganligi ma’lum bo’lsa-da, uzoq vaktgacha elektr hodisalarning birligi qayd qilinmadi va «</a:t>
            </a:r>
            <a:r>
              <a:rPr lang="uz-Cyrl-UZ" sz="2400" b="1" i="1" dirty="0">
                <a:solidFill>
                  <a:srgbClr val="FF0000"/>
                </a:solidFill>
                <a:latin typeface="Times New Roman" panose="02020603050405020304" pitchFamily="18" charset="0"/>
                <a:ea typeface="Calibri" panose="020F0502020204030204" pitchFamily="34" charset="0"/>
              </a:rPr>
              <a:t>galvanik elektr</a:t>
            </a:r>
            <a:r>
              <a:rPr lang="uz-Cyrl-UZ" sz="2400" dirty="0">
                <a:solidFill>
                  <a:schemeClr val="tx1"/>
                </a:solidFill>
                <a:latin typeface="Times New Roman" panose="02020603050405020304" pitchFamily="18" charset="0"/>
                <a:ea typeface="Calibri" panose="020F0502020204030204" pitchFamily="34" charset="0"/>
              </a:rPr>
              <a:t>» ishqalanish bilan hosil  qilinadigan elektrdan farq qilib kelindi.</a:t>
            </a:r>
            <a:endParaRPr lang="ru-RU" sz="2400" dirty="0">
              <a:solidFill>
                <a:schemeClr val="tx1"/>
              </a:solidFill>
            </a:endParaRPr>
          </a:p>
        </p:txBody>
      </p:sp>
    </p:spTree>
    <p:extLst>
      <p:ext uri="{BB962C8B-B14F-4D97-AF65-F5344CB8AC3E}">
        <p14:creationId xmlns:p14="http://schemas.microsoft.com/office/powerpoint/2010/main" val="2297606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9868" y="1186219"/>
            <a:ext cx="8137134" cy="3416320"/>
          </a:xfrm>
          <a:prstGeom prst="rect">
            <a:avLst/>
          </a:prstGeom>
        </p:spPr>
        <p:txBody>
          <a:bodyPr wrap="square">
            <a:spAutoFit/>
          </a:bodyPr>
          <a:lstStyle/>
          <a:p>
            <a:r>
              <a:rPr lang="uz-Cyrl-UZ" sz="2400" dirty="0">
                <a:solidFill>
                  <a:schemeClr val="tx1"/>
                </a:solidFill>
                <a:latin typeface="Times New Roman" panose="02020603050405020304" pitchFamily="18" charset="0"/>
                <a:ea typeface="Calibri" panose="020F0502020204030204" pitchFamily="34" charset="0"/>
              </a:rPr>
              <a:t>Faqat XIX asr boShidagina elektr hodisalarning g’oyat turli–tumanligini ko’rsatuvchi qator yirik kashfiyotlar qilindi: elektr tokining vujudga kelish sharoitlari o’rganildi, tokning issiqlik va magnit ta’siri topildi, dielektriklarning ro’li aniqlandi va xokazo. XIX asrning ikkinchi yarmida elektr haqidagi ta’limot yanada tez rivojlandi. Faradey va Maksvelning ishlari natijada elektromagnit hodisalarning birligi aniqlandi, elektromagnit to’lqinlar kashf qilindi va yoruglikning elektromagnit nazariyasi yaratildi. </a:t>
            </a:r>
            <a:endParaRPr lang="ru-RU" sz="2400" dirty="0">
              <a:solidFill>
                <a:schemeClr val="tx1"/>
              </a:solidFill>
            </a:endParaRPr>
          </a:p>
        </p:txBody>
      </p:sp>
    </p:spTree>
    <p:extLst>
      <p:ext uri="{BB962C8B-B14F-4D97-AF65-F5344CB8AC3E}">
        <p14:creationId xmlns:p14="http://schemas.microsoft.com/office/powerpoint/2010/main" val="16526789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3982" y="1386407"/>
            <a:ext cx="8239874" cy="2677656"/>
          </a:xfrm>
          <a:prstGeom prst="rect">
            <a:avLst/>
          </a:prstGeom>
        </p:spPr>
        <p:txBody>
          <a:bodyPr wrap="square">
            <a:spAutoFit/>
          </a:bodyPr>
          <a:lstStyle/>
          <a:p>
            <a:pPr algn="just"/>
            <a:r>
              <a:rPr lang="uz-Cyrl-UZ" sz="2400" dirty="0">
                <a:solidFill>
                  <a:schemeClr val="tx1"/>
                </a:solidFill>
                <a:latin typeface="Times New Roman" panose="02020603050405020304" pitchFamily="18" charset="0"/>
                <a:ea typeface="Calibri" panose="020F0502020204030204" pitchFamily="34" charset="0"/>
              </a:rPr>
              <a:t>Elektr haqidagi ta’limot taraqqiyotining printsipial  ahamiyati nihoyatda kattadir: bir tomondan, bu ta’limot elektr xodislarini mexanika nuqtai nazaridan qarash mumin emasligini ravshan qilib qo’ygan bo’lsa, ikkinchi tomondan, elektr xodisalar barcha boshqa fizik protsesslar bilan o’zaro chuqur bog’langanligini ko’rsatib beradi. </a:t>
            </a:r>
            <a:r>
              <a:rPr lang="en-US" sz="2400" dirty="0" err="1">
                <a:solidFill>
                  <a:schemeClr val="tx1"/>
                </a:solidFill>
                <a:latin typeface="Times New Roman" panose="02020603050405020304" pitchFamily="18" charset="0"/>
                <a:ea typeface="Calibri" panose="020F0502020204030204" pitchFamily="34" charset="0"/>
              </a:rPr>
              <a:t>Nihoyat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xodisalardan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amalda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foydalanish</a:t>
            </a:r>
            <a:r>
              <a:rPr lang="en-US" sz="2400" dirty="0">
                <a:solidFill>
                  <a:schemeClr val="tx1"/>
                </a:solidFill>
                <a:latin typeface="Times New Roman" panose="02020603050405020304" pitchFamily="18" charset="0"/>
                <a:ea typeface="Calibri" panose="020F0502020204030204" pitchFamily="34" charset="0"/>
              </a:rPr>
              <a:t> ham </a:t>
            </a:r>
            <a:r>
              <a:rPr lang="en-US" sz="2400" dirty="0" err="1">
                <a:solidFill>
                  <a:schemeClr val="tx1"/>
                </a:solidFill>
                <a:latin typeface="Times New Roman" panose="02020603050405020304" pitchFamily="18" charset="0"/>
                <a:ea typeface="Calibri" panose="020F0502020204030204" pitchFamily="34" charset="0"/>
              </a:rPr>
              <a:t>muhim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ahamiyatga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bo’ladi</a:t>
            </a:r>
            <a:r>
              <a:rPr lang="en-US" sz="2400" dirty="0">
                <a:solidFill>
                  <a:schemeClr val="tx1"/>
                </a:solidFill>
                <a:latin typeface="Times New Roman" panose="02020603050405020304" pitchFamily="18" charset="0"/>
                <a:ea typeface="Calibri" panose="020F0502020204030204" pitchFamily="34" charset="0"/>
              </a:rPr>
              <a:t>.  </a:t>
            </a:r>
            <a:endParaRPr lang="ru-RU" sz="20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797232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1789" y="1365858"/>
            <a:ext cx="8465905" cy="2677656"/>
          </a:xfrm>
          <a:prstGeom prst="rect">
            <a:avLst/>
          </a:prstGeom>
        </p:spPr>
        <p:txBody>
          <a:bodyPr wrap="square">
            <a:spAutoFit/>
          </a:bodyPr>
          <a:lstStyle/>
          <a:p>
            <a:r>
              <a:rPr lang="uz-Cyrl-UZ" sz="2400" dirty="0">
                <a:solidFill>
                  <a:schemeClr val="tx1"/>
                </a:solidFill>
                <a:latin typeface="Times New Roman" panose="02020603050405020304" pitchFamily="18" charset="0"/>
                <a:ea typeface="Calibri" panose="020F0502020204030204" pitchFamily="34" charset="0"/>
              </a:rPr>
              <a:t>Elektr haqidagi ta’limotning rivojlanishda rus olimlari kata ro’l o’ynaydi. XVIII asr o’rtalarida M.V Lomonosov G.V. Rixman bilan birgalikda chakmok hodisalarini o’rgandi va havoning elektrlanishi ko’tariluvchi oqimlarning o’zaro ishqalanishi natijasida yuzaga keladi, degan xulosaga keldi. Lomonosov 1753 yili elektr efir zarralarining tez aylanma xarakatidan iboratdir, degan o’z zamonasi uchun ilg’or bo’lgan fikrni aytdi.</a:t>
            </a:r>
            <a:endParaRPr lang="ru-RU" sz="2400" dirty="0">
              <a:solidFill>
                <a:schemeClr val="tx1"/>
              </a:solidFill>
            </a:endParaRPr>
          </a:p>
        </p:txBody>
      </p:sp>
    </p:spTree>
    <p:extLst>
      <p:ext uri="{BB962C8B-B14F-4D97-AF65-F5344CB8AC3E}">
        <p14:creationId xmlns:p14="http://schemas.microsoft.com/office/powerpoint/2010/main" val="26305615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7402" y="1263722"/>
            <a:ext cx="8599470" cy="3046988"/>
          </a:xfrm>
          <a:prstGeom prst="rect">
            <a:avLst/>
          </a:prstGeom>
        </p:spPr>
        <p:txBody>
          <a:bodyPr wrap="square">
            <a:spAutoFit/>
          </a:bodyPr>
          <a:lstStyle/>
          <a:p>
            <a:r>
              <a:rPr lang="uz-Cyrl-UZ" sz="2400" dirty="0" smtClean="0">
                <a:solidFill>
                  <a:schemeClr val="tx1"/>
                </a:solidFill>
                <a:latin typeface="Times New Roman" panose="02020603050405020304" pitchFamily="18" charset="0"/>
                <a:ea typeface="Calibri" panose="020F0502020204030204" pitchFamily="34" charset="0"/>
              </a:rPr>
              <a:t>Shu </a:t>
            </a:r>
            <a:r>
              <a:rPr lang="uz-Cyrl-UZ" sz="2400" dirty="0">
                <a:solidFill>
                  <a:schemeClr val="tx1"/>
                </a:solidFill>
                <a:latin typeface="Times New Roman" panose="02020603050405020304" pitchFamily="18" charset="0"/>
                <a:ea typeface="Calibri" panose="020F0502020204030204" pitchFamily="34" charset="0"/>
              </a:rPr>
              <a:t>1753 yilning o’zida Peterburg Fanlar akademiyasi «</a:t>
            </a:r>
            <a:r>
              <a:rPr lang="uz-Cyrl-UZ" sz="2400" b="1" i="1" dirty="0">
                <a:solidFill>
                  <a:srgbClr val="FF0000"/>
                </a:solidFill>
                <a:latin typeface="Times New Roman" panose="02020603050405020304" pitchFamily="18" charset="0"/>
                <a:ea typeface="Calibri" panose="020F0502020204030204" pitchFamily="34" charset="0"/>
              </a:rPr>
              <a:t>Elektr</a:t>
            </a:r>
            <a:r>
              <a:rPr lang="uz-Cyrl-UZ" sz="2400" b="1" i="1" dirty="0">
                <a:solidFill>
                  <a:schemeClr val="tx1"/>
                </a:solidFill>
                <a:latin typeface="Times New Roman" panose="02020603050405020304" pitchFamily="18" charset="0"/>
                <a:ea typeface="Calibri" panose="020F0502020204030204" pitchFamily="34" charset="0"/>
              </a:rPr>
              <a:t> </a:t>
            </a:r>
            <a:r>
              <a:rPr lang="uz-Cyrl-UZ" sz="2400" b="1" i="1" dirty="0">
                <a:solidFill>
                  <a:srgbClr val="FF0000"/>
                </a:solidFill>
                <a:latin typeface="Times New Roman" panose="02020603050405020304" pitchFamily="18" charset="0"/>
                <a:ea typeface="Calibri" panose="020F0502020204030204" pitchFamily="34" charset="0"/>
              </a:rPr>
              <a:t>kuchining tabiati hakida</a:t>
            </a:r>
            <a:r>
              <a:rPr lang="uz-Cyrl-UZ" sz="2400" dirty="0">
                <a:solidFill>
                  <a:schemeClr val="tx1"/>
                </a:solidFill>
                <a:latin typeface="Times New Roman" panose="02020603050405020304" pitchFamily="18" charset="0"/>
                <a:ea typeface="Calibri" panose="020F0502020204030204" pitchFamily="34" charset="0"/>
              </a:rPr>
              <a:t>» degan temada jahon konkursi e’lon qildi. 1755 yili bu konkurs mukofoti L. Eylerning elektrlangan jismlarning o’zaro ta’siri kuchini efirdagi taranglaniShlar orqali tushuntiruvchi ishi uchun berildi. Peterburg akademigi Epinus o’z vaqtida keng tanilgan yagona «</a:t>
            </a:r>
            <a:r>
              <a:rPr lang="uz-Cyrl-UZ" sz="2400" b="1" i="1" dirty="0">
                <a:solidFill>
                  <a:srgbClr val="FF0000"/>
                </a:solidFill>
                <a:latin typeface="Times New Roman" panose="02020603050405020304" pitchFamily="18" charset="0"/>
                <a:ea typeface="Calibri" panose="020F0502020204030204" pitchFamily="34" charset="0"/>
              </a:rPr>
              <a:t>elektr suyuqligi</a:t>
            </a:r>
            <a:r>
              <a:rPr lang="uz-Cyrl-UZ" sz="2400" dirty="0">
                <a:solidFill>
                  <a:schemeClr val="tx1"/>
                </a:solidFill>
                <a:latin typeface="Times New Roman" panose="02020603050405020304" pitchFamily="18" charset="0"/>
                <a:ea typeface="Calibri" panose="020F0502020204030204" pitchFamily="34" charset="0"/>
              </a:rPr>
              <a:t>» nazariyasini yaratdi va birinchi marta elektr va magnit hodisalarining matematik nazariyasini ishlab chikdi. </a:t>
            </a:r>
            <a:endParaRPr lang="ru-RU" sz="2400" dirty="0">
              <a:solidFill>
                <a:schemeClr val="tx1"/>
              </a:solidFill>
            </a:endParaRPr>
          </a:p>
        </p:txBody>
      </p:sp>
    </p:spTree>
    <p:extLst>
      <p:ext uri="{BB962C8B-B14F-4D97-AF65-F5344CB8AC3E}">
        <p14:creationId xmlns:p14="http://schemas.microsoft.com/office/powerpoint/2010/main" val="128103597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67820" y="1299234"/>
            <a:ext cx="7818634" cy="3416320"/>
          </a:xfrm>
          <a:prstGeom prst="rect">
            <a:avLst/>
          </a:prstGeom>
        </p:spPr>
        <p:txBody>
          <a:bodyPr wrap="square">
            <a:spAutoFit/>
          </a:bodyPr>
          <a:lstStyle/>
          <a:p>
            <a:r>
              <a:rPr lang="uz-Cyrl-UZ" sz="2400" dirty="0">
                <a:solidFill>
                  <a:schemeClr val="tx1"/>
                </a:solidFill>
                <a:latin typeface="Times New Roman" panose="02020603050405020304" pitchFamily="18" charset="0"/>
                <a:ea typeface="Calibri" panose="020F0502020204030204" pitchFamily="34" charset="0"/>
              </a:rPr>
              <a:t>1803 yili akademik V.V Petrov elektr yoyni kashf qildi va undan amalda foydalanish yo’lini ko’rsatib berdi. </a:t>
            </a:r>
            <a:r>
              <a:rPr lang="en-US" sz="2400" dirty="0">
                <a:solidFill>
                  <a:schemeClr val="tx1"/>
                </a:solidFill>
                <a:latin typeface="Times New Roman" panose="02020603050405020304" pitchFamily="18" charset="0"/>
                <a:ea typeface="Calibri" panose="020F0502020204030204" pitchFamily="34" charset="0"/>
              </a:rPr>
              <a:t>U </a:t>
            </a:r>
            <a:r>
              <a:rPr lang="en-US" sz="2400" dirty="0" err="1">
                <a:solidFill>
                  <a:schemeClr val="tx1"/>
                </a:solidFill>
                <a:latin typeface="Times New Roman" panose="02020603050405020304" pitchFamily="18" charset="0"/>
                <a:ea typeface="Calibri" panose="020F0502020204030204" pitchFamily="34" charset="0"/>
              </a:rPr>
              <a:t>suyukliklardan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tok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o’tganda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ularning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elektrolitik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parchalaniShni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birinchilar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qatorida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o’rgandi</a:t>
            </a:r>
            <a:r>
              <a:rPr lang="en-US" sz="2400" dirty="0">
                <a:solidFill>
                  <a:schemeClr val="tx1"/>
                </a:solidFill>
                <a:latin typeface="Times New Roman" panose="02020603050405020304" pitchFamily="18" charset="0"/>
                <a:ea typeface="Calibri" panose="020F0502020204030204" pitchFamily="34" charset="0"/>
              </a:rPr>
              <a:t>. XIX </a:t>
            </a:r>
            <a:r>
              <a:rPr lang="en-US" sz="2400" dirty="0" err="1">
                <a:solidFill>
                  <a:schemeClr val="tx1"/>
                </a:solidFill>
                <a:latin typeface="Times New Roman" panose="02020603050405020304" pitchFamily="18" charset="0"/>
                <a:ea typeface="Calibri" panose="020F0502020204030204" pitchFamily="34" charset="0"/>
              </a:rPr>
              <a:t>arsning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o’ttizinchi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qirqinchi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yillarida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Peterburg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fanlar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akademiyasining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xaqiqiy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a’zosi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Peterburg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universitetining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professori</a:t>
            </a:r>
            <a:r>
              <a:rPr lang="en-US" sz="2400" dirty="0">
                <a:solidFill>
                  <a:schemeClr val="tx1"/>
                </a:solidFill>
                <a:latin typeface="Times New Roman" panose="02020603050405020304" pitchFamily="18" charset="0"/>
                <a:ea typeface="Calibri" panose="020F0502020204030204" pitchFamily="34" charset="0"/>
              </a:rPr>
              <a:t> E.X. Lents </a:t>
            </a:r>
            <a:r>
              <a:rPr lang="en-US" sz="2400" dirty="0" err="1">
                <a:solidFill>
                  <a:schemeClr val="tx1"/>
                </a:solidFill>
                <a:latin typeface="Times New Roman" panose="02020603050405020304" pitchFamily="18" charset="0"/>
                <a:ea typeface="Calibri" panose="020F0502020204030204" pitchFamily="34" charset="0"/>
              </a:rPr>
              <a:t>induktsiyalangan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tokning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yo’nalishini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tokning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issiqlik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ta’sirini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aniqlovchi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muxim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qonunlari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kashf</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qildi</a:t>
            </a:r>
            <a:r>
              <a:rPr lang="en-US" sz="2400" dirty="0">
                <a:solidFill>
                  <a:schemeClr val="tx1"/>
                </a:solidFill>
                <a:latin typeface="Times New Roman" panose="02020603050405020304" pitchFamily="18" charset="0"/>
                <a:ea typeface="Calibri" panose="020F0502020204030204" pitchFamily="34" charset="0"/>
              </a:rPr>
              <a:t>.</a:t>
            </a:r>
            <a:endParaRPr lang="ru-RU" sz="2400" dirty="0">
              <a:solidFill>
                <a:schemeClr val="tx1"/>
              </a:solidFill>
            </a:endParaRPr>
          </a:p>
        </p:txBody>
      </p:sp>
    </p:spTree>
    <p:extLst>
      <p:ext uri="{BB962C8B-B14F-4D97-AF65-F5344CB8AC3E}">
        <p14:creationId xmlns:p14="http://schemas.microsoft.com/office/powerpoint/2010/main" val="6961616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06175" y="1387011"/>
            <a:ext cx="7921376" cy="2308324"/>
          </a:xfrm>
          <a:prstGeom prst="rect">
            <a:avLst/>
          </a:prstGeom>
        </p:spPr>
        <p:txBody>
          <a:bodyPr wrap="square">
            <a:spAutoFit/>
          </a:bodyPr>
          <a:lstStyle/>
          <a:p>
            <a:pPr algn="just"/>
            <a:r>
              <a:rPr lang="en-US" sz="2400" dirty="0">
                <a:solidFill>
                  <a:schemeClr val="tx1"/>
                </a:solidFill>
                <a:latin typeface="Times New Roman" panose="02020603050405020304" pitchFamily="18" charset="0"/>
                <a:ea typeface="Calibri" panose="020F0502020204030204" pitchFamily="34" charset="0"/>
              </a:rPr>
              <a:t>1985 </a:t>
            </a:r>
            <a:r>
              <a:rPr lang="en-US" sz="2400" dirty="0" err="1">
                <a:solidFill>
                  <a:schemeClr val="tx1"/>
                </a:solidFill>
                <a:latin typeface="Times New Roman" panose="02020603050405020304" pitchFamily="18" charset="0"/>
                <a:ea typeface="Calibri" panose="020F0502020204030204" pitchFamily="34" charset="0"/>
              </a:rPr>
              <a:t>yili</a:t>
            </a:r>
            <a:r>
              <a:rPr lang="en-US" sz="2400" dirty="0">
                <a:solidFill>
                  <a:schemeClr val="tx1"/>
                </a:solidFill>
                <a:latin typeface="Times New Roman" panose="02020603050405020304" pitchFamily="18" charset="0"/>
                <a:ea typeface="Calibri" panose="020F0502020204030204" pitchFamily="34" charset="0"/>
              </a:rPr>
              <a:t> A.S. Popov </a:t>
            </a:r>
            <a:r>
              <a:rPr lang="en-US" sz="2400" dirty="0" err="1">
                <a:solidFill>
                  <a:schemeClr val="tx1"/>
                </a:solidFill>
                <a:latin typeface="Times New Roman" panose="02020603050405020304" pitchFamily="18" charset="0"/>
                <a:ea typeface="Calibri" panose="020F0502020204030204" pitchFamily="34" charset="0"/>
              </a:rPr>
              <a:t>radiotelegrafni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kashf</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bundan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necha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yil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keyin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esa</a:t>
            </a:r>
            <a:r>
              <a:rPr lang="en-US" sz="2400" dirty="0">
                <a:solidFill>
                  <a:schemeClr val="tx1"/>
                </a:solidFill>
                <a:latin typeface="Times New Roman" panose="02020603050405020304" pitchFamily="18" charset="0"/>
                <a:ea typeface="Calibri" panose="020F0502020204030204" pitchFamily="34" charset="0"/>
              </a:rPr>
              <a:t> P.N. </a:t>
            </a:r>
            <a:r>
              <a:rPr lang="en-US" sz="2400" dirty="0" err="1">
                <a:solidFill>
                  <a:schemeClr val="tx1"/>
                </a:solidFill>
                <a:latin typeface="Times New Roman" panose="02020603050405020304" pitchFamily="18" charset="0"/>
                <a:ea typeface="Calibri" panose="020F0502020204030204" pitchFamily="34" charset="0"/>
              </a:rPr>
              <a:t>Lebedev</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millimetrli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elektromagnit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to’lqinlarni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hosil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Asrimizning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boshlarida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esa</a:t>
            </a:r>
            <a:r>
              <a:rPr lang="en-US" sz="2400" dirty="0">
                <a:solidFill>
                  <a:schemeClr val="tx1"/>
                </a:solidFill>
                <a:latin typeface="Times New Roman" panose="02020603050405020304" pitchFamily="18" charset="0"/>
                <a:ea typeface="Calibri" panose="020F0502020204030204" pitchFamily="34" charset="0"/>
              </a:rPr>
              <a:t> Moskva </a:t>
            </a:r>
            <a:r>
              <a:rPr lang="en-US" sz="2400" dirty="0" err="1">
                <a:solidFill>
                  <a:schemeClr val="tx1"/>
                </a:solidFill>
                <a:latin typeface="Times New Roman" panose="02020603050405020304" pitchFamily="18" charset="0"/>
                <a:ea typeface="Calibri" panose="020F0502020204030204" pitchFamily="34" charset="0"/>
              </a:rPr>
              <a:t>universitetining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professori</a:t>
            </a:r>
            <a:r>
              <a:rPr lang="en-US" sz="2400" dirty="0">
                <a:solidFill>
                  <a:schemeClr val="tx1"/>
                </a:solidFill>
                <a:latin typeface="Times New Roman" panose="02020603050405020304" pitchFamily="18" charset="0"/>
                <a:ea typeface="Calibri" panose="020F0502020204030204" pitchFamily="34" charset="0"/>
              </a:rPr>
              <a:t> A.A </a:t>
            </a:r>
            <a:r>
              <a:rPr lang="en-US" sz="2400" dirty="0" err="1">
                <a:solidFill>
                  <a:schemeClr val="tx1"/>
                </a:solidFill>
                <a:latin typeface="Times New Roman" panose="02020603050405020304" pitchFamily="18" charset="0"/>
                <a:ea typeface="Calibri" panose="020F0502020204030204" pitchFamily="34" charset="0"/>
              </a:rPr>
              <a:t>Eyxenvalgd</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harakatlanayotgan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tok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kabi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magnit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maydon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hosil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qilishini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eksperimental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isbotlab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berdi</a:t>
            </a:r>
            <a:r>
              <a:rPr lang="en-US" sz="2400" dirty="0">
                <a:solidFill>
                  <a:schemeClr val="tx1"/>
                </a:solidFill>
                <a:latin typeface="Times New Roman" panose="02020603050405020304" pitchFamily="18" charset="0"/>
                <a:ea typeface="Calibri" panose="020F0502020204030204" pitchFamily="34" charset="0"/>
              </a:rPr>
              <a:t>.</a:t>
            </a:r>
            <a:endParaRPr lang="ru-RU" sz="20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90299874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78094" y="1407559"/>
            <a:ext cx="7921376" cy="2677656"/>
          </a:xfrm>
          <a:prstGeom prst="rect">
            <a:avLst/>
          </a:prstGeom>
        </p:spPr>
        <p:txBody>
          <a:bodyPr wrap="square">
            <a:spAutoFit/>
          </a:bodyPr>
          <a:lstStyle/>
          <a:p>
            <a:r>
              <a:rPr lang="en-US" sz="2400" dirty="0" err="1">
                <a:solidFill>
                  <a:schemeClr val="tx1"/>
                </a:solidFill>
                <a:latin typeface="Times New Roman" panose="02020603050405020304" pitchFamily="18" charset="0"/>
                <a:ea typeface="Calibri" panose="020F0502020204030204" pitchFamily="34" charset="0"/>
              </a:rPr>
              <a:t>Elektrotexnikaning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rivojlanishda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rus</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kashfiyotchilari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katta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ro’l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o’ynaydi</a:t>
            </a:r>
            <a:r>
              <a:rPr lang="en-US" sz="2400" dirty="0">
                <a:solidFill>
                  <a:schemeClr val="tx1"/>
                </a:solidFill>
                <a:latin typeface="Times New Roman" panose="02020603050405020304" pitchFamily="18" charset="0"/>
                <a:ea typeface="Calibri" panose="020F0502020204030204" pitchFamily="34" charset="0"/>
              </a:rPr>
              <a:t>. B.S. </a:t>
            </a:r>
            <a:r>
              <a:rPr lang="en-US" sz="2400" dirty="0" err="1">
                <a:solidFill>
                  <a:schemeClr val="tx1"/>
                </a:solidFill>
                <a:latin typeface="Times New Roman" panose="02020603050405020304" pitchFamily="18" charset="0"/>
                <a:ea typeface="Calibri" panose="020F0502020204030204" pitchFamily="34" charset="0"/>
              </a:rPr>
              <a:t>Yakobi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birinchi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bo’lib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elektromotor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yasadi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undan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kema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vagoni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xarakatga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keltirish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uchun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foydalandi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Yakobi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yana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elektrolizdan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amaliy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foydalanishni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galvanoplastikani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kashf</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qildi</a:t>
            </a:r>
            <a:r>
              <a:rPr lang="en-US" sz="2400" dirty="0">
                <a:solidFill>
                  <a:schemeClr val="tx1"/>
                </a:solidFill>
                <a:latin typeface="Times New Roman" panose="02020603050405020304" pitchFamily="18" charset="0"/>
                <a:ea typeface="Calibri" panose="020F0502020204030204" pitchFamily="34" charset="0"/>
              </a:rPr>
              <a:t>. P.N. Yablochkov </a:t>
            </a:r>
            <a:r>
              <a:rPr lang="en-US" sz="2400" dirty="0" err="1">
                <a:solidFill>
                  <a:schemeClr val="tx1"/>
                </a:solidFill>
                <a:latin typeface="Times New Roman" panose="02020603050405020304" pitchFamily="18" charset="0"/>
                <a:ea typeface="Calibri" panose="020F0502020204030204" pitchFamily="34" charset="0"/>
              </a:rPr>
              <a:t>amalda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yoritish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uchun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yaroqli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birinchi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yoyni</a:t>
            </a:r>
            <a:r>
              <a:rPr lang="en-US" sz="2400" dirty="0">
                <a:solidFill>
                  <a:schemeClr val="tx1"/>
                </a:solidFill>
                <a:latin typeface="Times New Roman" panose="02020603050405020304" pitchFamily="18" charset="0"/>
                <a:ea typeface="Calibri" panose="020F0502020204030204" pitchFamily="34" charset="0"/>
              </a:rPr>
              <a:t>, </a:t>
            </a:r>
            <a:r>
              <a:rPr lang="en-US" sz="2400" dirty="0" smtClean="0">
                <a:solidFill>
                  <a:schemeClr val="tx1"/>
                </a:solidFill>
                <a:latin typeface="Times New Roman" panose="02020603050405020304" pitchFamily="18" charset="0"/>
                <a:ea typeface="Calibri" panose="020F0502020204030204" pitchFamily="34" charset="0"/>
              </a:rPr>
              <a:t>               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Lodigin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esa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chug’lanma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lampochkani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yaratdi</a:t>
            </a:r>
            <a:r>
              <a:rPr lang="en-US" sz="2400" dirty="0">
                <a:solidFill>
                  <a:schemeClr val="tx1"/>
                </a:solidFill>
                <a:latin typeface="Times New Roman" panose="02020603050405020304" pitchFamily="18" charset="0"/>
                <a:ea typeface="Calibri" panose="020F0502020204030204" pitchFamily="34" charset="0"/>
              </a:rPr>
              <a:t>.</a:t>
            </a:r>
            <a:endParaRPr lang="ru-RU" sz="2400" dirty="0">
              <a:solidFill>
                <a:schemeClr val="tx1"/>
              </a:solidFill>
            </a:endParaRPr>
          </a:p>
        </p:txBody>
      </p:sp>
    </p:spTree>
    <p:extLst>
      <p:ext uri="{BB962C8B-B14F-4D97-AF65-F5344CB8AC3E}">
        <p14:creationId xmlns:p14="http://schemas.microsoft.com/office/powerpoint/2010/main" val="18049135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44531" y="1407560"/>
            <a:ext cx="7921376" cy="3046988"/>
          </a:xfrm>
          <a:prstGeom prst="rect">
            <a:avLst/>
          </a:prstGeom>
        </p:spPr>
        <p:txBody>
          <a:bodyPr wrap="square">
            <a:spAutoFit/>
          </a:bodyPr>
          <a:lstStyle/>
          <a:p>
            <a:r>
              <a:rPr lang="en-US" sz="2400" dirty="0">
                <a:solidFill>
                  <a:schemeClr val="tx1"/>
                </a:solidFill>
                <a:latin typeface="Times New Roman" panose="02020603050405020304" pitchFamily="18" charset="0"/>
                <a:ea typeface="Calibri" panose="020F0502020204030204" pitchFamily="34" charset="0"/>
              </a:rPr>
              <a:t>P.N. Yablochkov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I.F. </a:t>
            </a:r>
            <a:r>
              <a:rPr lang="en-US" sz="2400" dirty="0" err="1">
                <a:solidFill>
                  <a:schemeClr val="tx1"/>
                </a:solidFill>
                <a:latin typeface="Times New Roman" panose="02020603050405020304" pitchFamily="18" charset="0"/>
                <a:ea typeface="Calibri" panose="020F0502020204030204" pitchFamily="34" charset="0"/>
              </a:rPr>
              <a:t>Usagin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birinchi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marta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transformatorni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M.O.Dolivo</a:t>
            </a:r>
            <a:r>
              <a:rPr lang="en-US" sz="2400" dirty="0">
                <a:solidFill>
                  <a:schemeClr val="tx1"/>
                </a:solidFill>
                <a:latin typeface="Times New Roman" panose="02020603050405020304" pitchFamily="18" charset="0"/>
                <a:ea typeface="Calibri" panose="020F0502020204030204" pitchFamily="34" charset="0"/>
              </a:rPr>
              <a:t>–</a:t>
            </a:r>
            <a:r>
              <a:rPr lang="en-US" sz="2400" dirty="0" err="1">
                <a:solidFill>
                  <a:schemeClr val="tx1"/>
                </a:solidFill>
                <a:latin typeface="Times New Roman" panose="02020603050405020304" pitchFamily="18" charset="0"/>
                <a:ea typeface="Calibri" panose="020F0502020204030204" pitchFamily="34" charset="0"/>
              </a:rPr>
              <a:t>Doborovolg’skiy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uch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fazali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tokni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iste’molga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kiritdilar</a:t>
            </a:r>
            <a:r>
              <a:rPr lang="en-US" sz="2400" dirty="0">
                <a:solidFill>
                  <a:schemeClr val="tx1"/>
                </a:solidFill>
                <a:latin typeface="Times New Roman" panose="02020603050405020304" pitchFamily="18" charset="0"/>
                <a:ea typeface="Calibri" panose="020F0502020204030204" pitchFamily="34" charset="0"/>
              </a:rPr>
              <a:t>. N.G. </a:t>
            </a:r>
            <a:r>
              <a:rPr lang="en-US" sz="2400" dirty="0" err="1">
                <a:solidFill>
                  <a:schemeClr val="tx1"/>
                </a:solidFill>
                <a:latin typeface="Times New Roman" panose="02020603050405020304" pitchFamily="18" charset="0"/>
                <a:ea typeface="Calibri" panose="020F0502020204030204" pitchFamily="34" charset="0"/>
              </a:rPr>
              <a:t>Slavyanov</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N.N </a:t>
            </a:r>
            <a:r>
              <a:rPr lang="en-US" sz="2400" dirty="0" err="1">
                <a:solidFill>
                  <a:schemeClr val="tx1"/>
                </a:solidFill>
                <a:latin typeface="Times New Roman" panose="02020603050405020304" pitchFamily="18" charset="0"/>
                <a:ea typeface="Calibri" panose="020F0502020204030204" pitchFamily="34" charset="0"/>
              </a:rPr>
              <a:t>Benardos</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payvandini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kashf</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qildilar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haqidagi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ta’limot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taraqqiyotining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tarixiy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yo’liga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muvofik</a:t>
            </a:r>
            <a:r>
              <a:rPr lang="en-US" sz="2400" dirty="0">
                <a:solidFill>
                  <a:schemeClr val="tx1"/>
                </a:solidFill>
                <a:latin typeface="Times New Roman" panose="02020603050405020304" pitchFamily="18" charset="0"/>
                <a:ea typeface="Calibri" panose="020F0502020204030204" pitchFamily="34" charset="0"/>
              </a:rPr>
              <a:t> biz </a:t>
            </a:r>
            <a:r>
              <a:rPr lang="en-US" sz="2400" dirty="0" err="1">
                <a:solidFill>
                  <a:schemeClr val="tx1"/>
                </a:solidFill>
                <a:latin typeface="Times New Roman" panose="02020603050405020304" pitchFamily="18" charset="0"/>
                <a:ea typeface="Calibri" panose="020F0502020204030204" pitchFamily="34" charset="0"/>
              </a:rPr>
              <a:t>uni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o’rganishni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elektrlanish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holatining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xarakteristikasi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elektrlangan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jismlarning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o’zaro</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ta’siri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qonunlarini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bayon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qilishdan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smtClean="0">
                <a:solidFill>
                  <a:schemeClr val="tx1"/>
                </a:solidFill>
                <a:latin typeface="Times New Roman" panose="02020603050405020304" pitchFamily="18" charset="0"/>
                <a:ea typeface="Calibri" panose="020F0502020204030204" pitchFamily="34" charset="0"/>
              </a:rPr>
              <a:t>boshlaymiz</a:t>
            </a:r>
            <a:r>
              <a:rPr lang="en-US" sz="2400" dirty="0" smtClean="0">
                <a:solidFill>
                  <a:schemeClr val="tx1"/>
                </a:solidFill>
                <a:latin typeface="Times New Roman" panose="02020603050405020304" pitchFamily="18" charset="0"/>
                <a:ea typeface="Calibri" panose="020F0502020204030204" pitchFamily="34" charset="0"/>
              </a:rPr>
              <a:t>.</a:t>
            </a:r>
            <a:endParaRPr lang="ru-RU" sz="2400" dirty="0">
              <a:solidFill>
                <a:schemeClr val="tx1"/>
              </a:solidFill>
            </a:endParaRPr>
          </a:p>
        </p:txBody>
      </p:sp>
    </p:spTree>
    <p:extLst>
      <p:ext uri="{BB962C8B-B14F-4D97-AF65-F5344CB8AC3E}">
        <p14:creationId xmlns:p14="http://schemas.microsoft.com/office/powerpoint/2010/main" val="101638044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9539" y="1287989"/>
            <a:ext cx="7823236" cy="2862322"/>
          </a:xfrm>
          <a:prstGeom prst="rect">
            <a:avLst/>
          </a:prstGeom>
        </p:spPr>
        <p:txBody>
          <a:bodyPr wrap="square">
            <a:spAutoFit/>
          </a:bodyPr>
          <a:lstStyle/>
          <a:p>
            <a:r>
              <a:rPr lang="en-US" sz="2000" dirty="0" err="1">
                <a:solidFill>
                  <a:schemeClr val="tx1"/>
                </a:solidFill>
                <a:latin typeface="Times New Roman" panose="02020603050405020304" pitchFamily="18" charset="0"/>
                <a:ea typeface="Calibri" panose="020F0502020204030204" pitchFamily="34" charset="0"/>
              </a:rPr>
              <a:t>Elektr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haqidagi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ta’limotning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bu</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bo’limi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elektrostatika</a:t>
            </a:r>
            <a:r>
              <a:rPr lang="en-US" sz="2000" dirty="0">
                <a:solidFill>
                  <a:schemeClr val="tx1"/>
                </a:solidFill>
                <a:latin typeface="Times New Roman" panose="02020603050405020304" pitchFamily="18" charset="0"/>
                <a:ea typeface="Calibri" panose="020F0502020204030204" pitchFamily="34" charset="0"/>
              </a:rPr>
              <a:t> deb </a:t>
            </a:r>
            <a:r>
              <a:rPr lang="en-US" sz="2000" dirty="0" err="1">
                <a:solidFill>
                  <a:schemeClr val="tx1"/>
                </a:solidFill>
                <a:latin typeface="Times New Roman" panose="02020603050405020304" pitchFamily="18" charset="0"/>
                <a:ea typeface="Calibri" panose="020F0502020204030204" pitchFamily="34" charset="0"/>
              </a:rPr>
              <a:t>atalishini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aytib</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o’tgan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edik</a:t>
            </a:r>
            <a:r>
              <a:rPr lang="en-US" sz="2000" dirty="0">
                <a:solidFill>
                  <a:schemeClr val="tx1"/>
                </a:solidFill>
                <a:latin typeface="Times New Roman" panose="02020603050405020304" pitchFamily="18" charset="0"/>
                <a:ea typeface="Calibri" panose="020F0502020204030204" pitchFamily="34" charset="0"/>
              </a:rPr>
              <a:t>. XVIII </a:t>
            </a:r>
            <a:r>
              <a:rPr lang="en-US" sz="2000" dirty="0" err="1">
                <a:solidFill>
                  <a:schemeClr val="tx1"/>
                </a:solidFill>
                <a:latin typeface="Times New Roman" panose="02020603050405020304" pitchFamily="18" charset="0"/>
                <a:ea typeface="Calibri" panose="020F0502020204030204" pitchFamily="34" charset="0"/>
              </a:rPr>
              <a:t>asrning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boshlaridayok</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o’tkazgich</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tajribalar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elektrlanishning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faqat</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va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faqat</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ikki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jinsli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bo’lishini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ko’rsatdi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sifat</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jixatdan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teriga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ishqalangan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shishaning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elektrlanishiga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mos</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keluvchi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elektrlanish</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musbat</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elektrlanish</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hamda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sifat</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jixatdan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shishaga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ishqalangan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terining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elektrlanishiga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mos</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keluvchi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elektrlanish</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manfiy</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elekrlanish</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xil</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elektrlangan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masalan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musbat</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elektrlangan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jismlar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bir-biridan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itariladi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turli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ishorali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elektrlangan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jismlar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bir-biriga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tekkanda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elektrlanish</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jismdan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ikinchi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jismga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uzatilishi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mumkin</a:t>
            </a:r>
            <a:r>
              <a:rPr lang="en-US" sz="2000" dirty="0">
                <a:solidFill>
                  <a:schemeClr val="tx1"/>
                </a:solidFill>
                <a:latin typeface="Times New Roman" panose="02020603050405020304" pitchFamily="18" charset="0"/>
                <a:ea typeface="Calibri" panose="020F0502020204030204" pitchFamily="34" charset="0"/>
              </a:rPr>
              <a:t>.</a:t>
            </a:r>
            <a:endParaRPr lang="ru-RU" sz="2000" dirty="0">
              <a:solidFill>
                <a:schemeClr val="tx1"/>
              </a:solidFill>
            </a:endParaRPr>
          </a:p>
        </p:txBody>
      </p:sp>
    </p:spTree>
    <p:extLst>
      <p:ext uri="{BB962C8B-B14F-4D97-AF65-F5344CB8AC3E}">
        <p14:creationId xmlns:p14="http://schemas.microsoft.com/office/powerpoint/2010/main" val="175855951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63526" y="1221431"/>
            <a:ext cx="8059479" cy="2893100"/>
          </a:xfrm>
          <a:prstGeom prst="rect">
            <a:avLst/>
          </a:prstGeom>
        </p:spPr>
        <p:txBody>
          <a:bodyPr wrap="square">
            <a:spAutoFit/>
          </a:bodyPr>
          <a:lstStyle/>
          <a:p>
            <a:r>
              <a:rPr lang="en-US" sz="32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Elektrlangan</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holatdagi</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jismda</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shu</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jismning</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elektrlanganlik</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megerini</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bildiruvchi</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zaryad</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bo’ladi</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Zaryad</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tushunchasini</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ta’rifi</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quyida</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beriladi</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Tabiatda</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elektrlangan</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xolatini</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erkin</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uzata</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oladigan</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jismlar</a:t>
            </a:r>
            <a:r>
              <a:rPr lang="en-US" sz="3000" dirty="0">
                <a:solidFill>
                  <a:schemeClr val="tx1"/>
                </a:solidFill>
                <a:latin typeface="Times New Roman" panose="02020603050405020304" pitchFamily="18" charset="0"/>
                <a:ea typeface="Calibri" panose="020F0502020204030204" pitchFamily="34" charset="0"/>
              </a:rPr>
              <a:t>–</a:t>
            </a:r>
            <a:r>
              <a:rPr lang="en-US" sz="3000" dirty="0" err="1">
                <a:solidFill>
                  <a:schemeClr val="tx1"/>
                </a:solidFill>
                <a:latin typeface="Times New Roman" panose="02020603050405020304" pitchFamily="18" charset="0"/>
                <a:ea typeface="Calibri" panose="020F0502020204030204" pitchFamily="34" charset="0"/>
              </a:rPr>
              <a:t>o’tkazgichlar</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elektrlangan</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holatni</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uzatmaydigan</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jismlar</a:t>
            </a:r>
            <a:r>
              <a:rPr lang="en-US" sz="3000" dirty="0">
                <a:solidFill>
                  <a:schemeClr val="tx1"/>
                </a:solidFill>
                <a:latin typeface="Times New Roman" panose="02020603050405020304" pitchFamily="18" charset="0"/>
                <a:ea typeface="Calibri" panose="020F0502020204030204" pitchFamily="34" charset="0"/>
              </a:rPr>
              <a:t>–</a:t>
            </a:r>
            <a:r>
              <a:rPr lang="en-US" sz="3000" dirty="0" err="1">
                <a:solidFill>
                  <a:schemeClr val="tx1"/>
                </a:solidFill>
                <a:latin typeface="Times New Roman" panose="02020603050405020304" pitchFamily="18" charset="0"/>
                <a:ea typeface="Calibri" panose="020F0502020204030204" pitchFamily="34" charset="0"/>
              </a:rPr>
              <a:t>izolyator</a:t>
            </a:r>
            <a:r>
              <a:rPr lang="en-US" sz="3000" dirty="0">
                <a:solidFill>
                  <a:schemeClr val="tx1"/>
                </a:solidFill>
                <a:latin typeface="Times New Roman" panose="02020603050405020304" pitchFamily="18" charset="0"/>
                <a:ea typeface="Calibri" panose="020F0502020204030204" pitchFamily="34" charset="0"/>
              </a:rPr>
              <a:t> </a:t>
            </a:r>
            <a:r>
              <a:rPr lang="en-US" sz="3000" dirty="0" err="1">
                <a:solidFill>
                  <a:schemeClr val="tx1"/>
                </a:solidFill>
                <a:latin typeface="Times New Roman" panose="02020603050405020304" pitchFamily="18" charset="0"/>
                <a:ea typeface="Calibri" panose="020F0502020204030204" pitchFamily="34" charset="0"/>
              </a:rPr>
              <a:t>bo’ladi</a:t>
            </a:r>
            <a:r>
              <a:rPr lang="en-US" sz="3000" dirty="0">
                <a:solidFill>
                  <a:schemeClr val="tx1"/>
                </a:solidFill>
                <a:latin typeface="Times New Roman" panose="02020603050405020304" pitchFamily="18" charset="0"/>
                <a:ea typeface="Calibri" panose="020F0502020204030204" pitchFamily="34" charset="0"/>
              </a:rPr>
              <a:t>.                                                                                                                                    </a:t>
            </a:r>
            <a:endParaRPr lang="ru-RU" sz="3000" dirty="0">
              <a:solidFill>
                <a:schemeClr val="tx1"/>
              </a:solidFill>
            </a:endParaRPr>
          </a:p>
        </p:txBody>
      </p:sp>
    </p:spTree>
    <p:extLst>
      <p:ext uri="{BB962C8B-B14F-4D97-AF65-F5344CB8AC3E}">
        <p14:creationId xmlns:p14="http://schemas.microsoft.com/office/powerpoint/2010/main" val="203566278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09600" y="1361956"/>
            <a:ext cx="8077200" cy="2677656"/>
          </a:xfrm>
          <a:prstGeom prst="rect">
            <a:avLst/>
          </a:prstGeom>
        </p:spPr>
        <p:txBody>
          <a:bodyPr wrap="square">
            <a:spAutoFit/>
          </a:bodyPr>
          <a:lstStyle/>
          <a:p>
            <a:r>
              <a:rPr lang="en-US" sz="2400" dirty="0" err="1">
                <a:solidFill>
                  <a:schemeClr val="tx1"/>
                </a:solidFill>
                <a:latin typeface="Times New Roman" panose="02020603050405020304" pitchFamily="18" charset="0"/>
                <a:ea typeface="Calibri" panose="020F0502020204030204" pitchFamily="34" charset="0"/>
              </a:rPr>
              <a:t>Quyidagi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juda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muhim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hodisa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jismlarning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elektrlanish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protsessini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tushinishga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yordam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beradi</a:t>
            </a:r>
            <a:r>
              <a:rPr lang="en-US" sz="2400" dirty="0">
                <a:solidFill>
                  <a:schemeClr val="tx1"/>
                </a:solidFill>
                <a:latin typeface="Times New Roman" panose="02020603050405020304" pitchFamily="18" charset="0"/>
                <a:ea typeface="Calibri" panose="020F0502020204030204" pitchFamily="34" charset="0"/>
              </a:rPr>
              <a:t>: agar, </a:t>
            </a:r>
            <a:r>
              <a:rPr lang="en-US" sz="2400" dirty="0" err="1">
                <a:solidFill>
                  <a:schemeClr val="tx1"/>
                </a:solidFill>
                <a:latin typeface="Times New Roman" panose="02020603050405020304" pitchFamily="18" charset="0"/>
                <a:ea typeface="Calibri" panose="020F0502020204030204" pitchFamily="34" charset="0"/>
              </a:rPr>
              <a:t>masalan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musbat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elektrlangan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manfiy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elektrlay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boshlasak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elektrlangan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holati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dastlab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kamayadi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so’ng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batamom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yo’qoladi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shundan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keyingina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manfiy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elektrlana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boshlaydi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Bundan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ma’lum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bo’ladiki</a:t>
            </a:r>
            <a:r>
              <a:rPr lang="en-US" sz="2400" i="1" dirty="0">
                <a:solidFill>
                  <a:schemeClr val="tx1"/>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turli</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ishorali</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zaryadlar</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bir-birini</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kompensatsiyalar</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ekan</a:t>
            </a:r>
            <a:r>
              <a:rPr lang="en-US" sz="2400" b="1" i="1" dirty="0">
                <a:solidFill>
                  <a:srgbClr val="FF0000"/>
                </a:solidFill>
                <a:latin typeface="Times New Roman" panose="02020603050405020304" pitchFamily="18" charset="0"/>
                <a:ea typeface="Calibri" panose="020F0502020204030204" pitchFamily="34" charset="0"/>
              </a:rPr>
              <a:t>.</a:t>
            </a:r>
            <a:endParaRPr lang="ru-RU" sz="2400" b="1" dirty="0">
              <a:solidFill>
                <a:srgbClr val="FF0000"/>
              </a:solidFill>
            </a:endParaRPr>
          </a:p>
        </p:txBody>
      </p:sp>
    </p:spTree>
    <p:extLst>
      <p:ext uri="{BB962C8B-B14F-4D97-AF65-F5344CB8AC3E}">
        <p14:creationId xmlns:p14="http://schemas.microsoft.com/office/powerpoint/2010/main" val="127256222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7925" y="1285592"/>
            <a:ext cx="7648575" cy="3046988"/>
          </a:xfrm>
          <a:prstGeom prst="rect">
            <a:avLst/>
          </a:prstGeom>
        </p:spPr>
        <p:txBody>
          <a:bodyPr wrap="square">
            <a:spAutoFit/>
          </a:bodyPr>
          <a:lstStyle/>
          <a:p>
            <a:r>
              <a:rPr lang="en-US" sz="2400" dirty="0">
                <a:solidFill>
                  <a:schemeClr val="tx1"/>
                </a:solidFill>
                <a:latin typeface="Times New Roman" panose="02020603050405020304" pitchFamily="18" charset="0"/>
                <a:ea typeface="Calibri" panose="020F0502020204030204" pitchFamily="34" charset="0"/>
              </a:rPr>
              <a:t>Bu </a:t>
            </a:r>
            <a:r>
              <a:rPr lang="en-US" sz="2400" dirty="0" err="1">
                <a:solidFill>
                  <a:schemeClr val="tx1"/>
                </a:solidFill>
                <a:latin typeface="Times New Roman" panose="02020603050405020304" pitchFamily="18" charset="0"/>
                <a:ea typeface="Calibri" panose="020F0502020204030204" pitchFamily="34" charset="0"/>
              </a:rPr>
              <a:t>fakt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zaryadlanmagan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jismlarda</a:t>
            </a:r>
            <a:r>
              <a:rPr lang="en-US" sz="2400" dirty="0">
                <a:solidFill>
                  <a:schemeClr val="tx1"/>
                </a:solidFill>
                <a:latin typeface="Times New Roman" panose="02020603050405020304" pitchFamily="18" charset="0"/>
                <a:ea typeface="Calibri" panose="020F0502020204030204" pitchFamily="34" charset="0"/>
              </a:rPr>
              <a:t> ham </a:t>
            </a:r>
            <a:r>
              <a:rPr lang="en-US" sz="2400" dirty="0" err="1">
                <a:solidFill>
                  <a:schemeClr val="tx1"/>
                </a:solidFill>
                <a:latin typeface="Times New Roman" panose="02020603050405020304" pitchFamily="18" charset="0"/>
                <a:ea typeface="Calibri" panose="020F0502020204030204" pitchFamily="34" charset="0"/>
              </a:rPr>
              <a:t>hamma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vaqt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bo’ladi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Lekin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ulardagi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qarama-qarshiishorali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shuncha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miqdorda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bo’ladiki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ta’sirlari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bir-birini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batamom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komnensatsiyalab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turadi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degan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gipatezaga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olib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keldi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Ortiqcha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musbat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musbat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zaryadlangan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ortiqcha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manfiy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manfiy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zaryadlangandir</a:t>
            </a:r>
            <a:r>
              <a:rPr lang="en-US" sz="2400" dirty="0">
                <a:solidFill>
                  <a:schemeClr val="tx1"/>
                </a:solidFill>
                <a:latin typeface="Times New Roman" panose="02020603050405020304" pitchFamily="18" charset="0"/>
                <a:ea typeface="Calibri" panose="020F0502020204030204" pitchFamily="34" charset="0"/>
              </a:rPr>
              <a:t>.</a:t>
            </a:r>
            <a:endParaRPr lang="ru-RU" sz="2400" dirty="0">
              <a:solidFill>
                <a:schemeClr val="tx1"/>
              </a:solidFill>
            </a:endParaRPr>
          </a:p>
        </p:txBody>
      </p:sp>
    </p:spTree>
    <p:extLst>
      <p:ext uri="{BB962C8B-B14F-4D97-AF65-F5344CB8AC3E}">
        <p14:creationId xmlns:p14="http://schemas.microsoft.com/office/powerpoint/2010/main" val="23021177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70750" y="1245295"/>
            <a:ext cx="8010526" cy="3416320"/>
          </a:xfrm>
          <a:prstGeom prst="rect">
            <a:avLst/>
          </a:prstGeom>
        </p:spPr>
        <p:txBody>
          <a:bodyPr wrap="square">
            <a:spAutoFit/>
          </a:bodyPr>
          <a:lstStyle/>
          <a:p>
            <a:r>
              <a:rPr lang="en-US" sz="2400" dirty="0" err="1">
                <a:solidFill>
                  <a:schemeClr val="tx1"/>
                </a:solidFill>
                <a:latin typeface="Times New Roman" panose="02020603050405020304" pitchFamily="18" charset="0"/>
                <a:ea typeface="Calibri" panose="020F0502020204030204" pitchFamily="34" charset="0"/>
              </a:rPr>
              <a:t>Jismlarning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ishqalash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bilan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elektrlanganda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ikkala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elektrlanadi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bunda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doim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ularning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musbat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ikkinchisi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manfiy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elektrlanadi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Bundan</a:t>
            </a:r>
            <a:r>
              <a:rPr lang="en-US" sz="2400" dirty="0">
                <a:solidFill>
                  <a:schemeClr val="tx1"/>
                </a:solidFill>
                <a:latin typeface="Times New Roman" panose="02020603050405020304" pitchFamily="18" charset="0"/>
                <a:ea typeface="Calibri" panose="020F0502020204030204" pitchFamily="34" charset="0"/>
              </a:rPr>
              <a:t> biz </a:t>
            </a:r>
            <a:r>
              <a:rPr lang="en-US" sz="2400" dirty="0" err="1">
                <a:solidFill>
                  <a:schemeClr val="tx1"/>
                </a:solidFill>
                <a:latin typeface="Times New Roman" panose="02020603050405020304" pitchFamily="18" charset="0"/>
                <a:ea typeface="Calibri" panose="020F0502020204030204" pitchFamily="34" charset="0"/>
              </a:rPr>
              <a:t>zaryadlar</a:t>
            </a:r>
            <a:r>
              <a:rPr lang="en-US" sz="2400" dirty="0">
                <a:solidFill>
                  <a:schemeClr val="tx1"/>
                </a:solidFill>
                <a:latin typeface="Times New Roman" panose="02020603050405020304" pitchFamily="18" charset="0"/>
                <a:ea typeface="Calibri" panose="020F0502020204030204" pitchFamily="34" charset="0"/>
              </a:rPr>
              <a:t> </a:t>
            </a:r>
            <a:r>
              <a:rPr lang="en-US" sz="2400" i="1" dirty="0" err="1">
                <a:solidFill>
                  <a:schemeClr val="tx1"/>
                </a:solidFill>
                <a:latin typeface="Times New Roman" panose="02020603050405020304" pitchFamily="18" charset="0"/>
                <a:ea typeface="Calibri" panose="020F0502020204030204" pitchFamily="34" charset="0"/>
              </a:rPr>
              <a:t>vujudga</a:t>
            </a:r>
            <a:r>
              <a:rPr lang="en-US" sz="2400" i="1" dirty="0">
                <a:solidFill>
                  <a:schemeClr val="tx1"/>
                </a:solidFill>
                <a:latin typeface="Times New Roman" panose="02020603050405020304" pitchFamily="18" charset="0"/>
                <a:ea typeface="Calibri" panose="020F0502020204030204" pitchFamily="34" charset="0"/>
              </a:rPr>
              <a:t> </a:t>
            </a:r>
            <a:r>
              <a:rPr lang="en-US" sz="2400" i="1" dirty="0" err="1">
                <a:solidFill>
                  <a:schemeClr val="tx1"/>
                </a:solidFill>
                <a:latin typeface="Times New Roman" panose="02020603050405020304" pitchFamily="18" charset="0"/>
                <a:ea typeface="Calibri" panose="020F0502020204030204" pitchFamily="34" charset="0"/>
              </a:rPr>
              <a:t>kelmaydi</a:t>
            </a:r>
            <a:r>
              <a:rPr lang="en-US" sz="2400" i="1" dirty="0">
                <a:solidFill>
                  <a:schemeClr val="tx1"/>
                </a:solidFill>
                <a:latin typeface="Times New Roman" panose="02020603050405020304" pitchFamily="18" charset="0"/>
                <a:ea typeface="Calibri" panose="020F0502020204030204" pitchFamily="34" charset="0"/>
              </a:rPr>
              <a:t> ham </a:t>
            </a:r>
            <a:r>
              <a:rPr lang="en-US" sz="2400" i="1" dirty="0" err="1">
                <a:solidFill>
                  <a:schemeClr val="tx1"/>
                </a:solidFill>
                <a:latin typeface="Times New Roman" panose="02020603050405020304" pitchFamily="18" charset="0"/>
                <a:ea typeface="Calibri" panose="020F0502020204030204" pitchFamily="34" charset="0"/>
              </a:rPr>
              <a:t>va</a:t>
            </a:r>
            <a:r>
              <a:rPr lang="en-US" sz="2400" i="1" dirty="0">
                <a:solidFill>
                  <a:schemeClr val="tx1"/>
                </a:solidFill>
                <a:latin typeface="Times New Roman" panose="02020603050405020304" pitchFamily="18" charset="0"/>
                <a:ea typeface="Calibri" panose="020F0502020204030204" pitchFamily="34" charset="0"/>
              </a:rPr>
              <a:t> </a:t>
            </a:r>
            <a:r>
              <a:rPr lang="en-US" sz="2400" i="1" dirty="0" err="1">
                <a:solidFill>
                  <a:schemeClr val="tx1"/>
                </a:solidFill>
                <a:latin typeface="Times New Roman" panose="02020603050405020304" pitchFamily="18" charset="0"/>
                <a:ea typeface="Calibri" panose="020F0502020204030204" pitchFamily="34" charset="0"/>
              </a:rPr>
              <a:t>yukolmaydi</a:t>
            </a:r>
            <a:r>
              <a:rPr lang="en-US" sz="2400" i="1" dirty="0">
                <a:solidFill>
                  <a:schemeClr val="tx1"/>
                </a:solidFill>
                <a:latin typeface="Times New Roman" panose="02020603050405020304" pitchFamily="18" charset="0"/>
                <a:ea typeface="Calibri" panose="020F0502020204030204" pitchFamily="34" charset="0"/>
              </a:rPr>
              <a:t> ham, </a:t>
            </a:r>
            <a:r>
              <a:rPr lang="en-US" sz="2400" i="1" dirty="0" err="1">
                <a:solidFill>
                  <a:schemeClr val="tx1"/>
                </a:solidFill>
                <a:latin typeface="Times New Roman" panose="02020603050405020304" pitchFamily="18" charset="0"/>
                <a:ea typeface="Calibri" panose="020F0502020204030204" pitchFamily="34" charset="0"/>
              </a:rPr>
              <a:t>ular</a:t>
            </a:r>
            <a:r>
              <a:rPr lang="en-US" sz="2400" i="1" dirty="0">
                <a:solidFill>
                  <a:schemeClr val="tx1"/>
                </a:solidFill>
                <a:latin typeface="Times New Roman" panose="02020603050405020304" pitchFamily="18" charset="0"/>
                <a:ea typeface="Calibri" panose="020F0502020204030204" pitchFamily="34" charset="0"/>
              </a:rPr>
              <a:t> </a:t>
            </a:r>
            <a:r>
              <a:rPr lang="en-US" sz="2400" i="1" dirty="0" err="1">
                <a:solidFill>
                  <a:schemeClr val="tx1"/>
                </a:solidFill>
                <a:latin typeface="Times New Roman" panose="02020603050405020304" pitchFamily="18" charset="0"/>
                <a:ea typeface="Calibri" panose="020F0502020204030204" pitchFamily="34" charset="0"/>
              </a:rPr>
              <a:t>faqat</a:t>
            </a:r>
            <a:r>
              <a:rPr lang="en-US" sz="2400" i="1" dirty="0">
                <a:solidFill>
                  <a:schemeClr val="tx1"/>
                </a:solidFill>
                <a:latin typeface="Times New Roman" panose="02020603050405020304" pitchFamily="18" charset="0"/>
                <a:ea typeface="Calibri" panose="020F0502020204030204" pitchFamily="34" charset="0"/>
              </a:rPr>
              <a:t> </a:t>
            </a:r>
            <a:r>
              <a:rPr lang="en-US" sz="2400" i="1" dirty="0" err="1">
                <a:solidFill>
                  <a:schemeClr val="tx1"/>
                </a:solidFill>
                <a:latin typeface="Times New Roman" panose="02020603050405020304" pitchFamily="18" charset="0"/>
                <a:ea typeface="Calibri" panose="020F0502020204030204" pitchFamily="34" charset="0"/>
              </a:rPr>
              <a:t>bir</a:t>
            </a:r>
            <a:r>
              <a:rPr lang="en-US" sz="2400" i="1" dirty="0">
                <a:solidFill>
                  <a:schemeClr val="tx1"/>
                </a:solidFill>
                <a:latin typeface="Times New Roman" panose="02020603050405020304" pitchFamily="18" charset="0"/>
                <a:ea typeface="Calibri" panose="020F0502020204030204" pitchFamily="34" charset="0"/>
              </a:rPr>
              <a:t> </a:t>
            </a:r>
            <a:r>
              <a:rPr lang="en-US" sz="2400" i="1" dirty="0" err="1">
                <a:solidFill>
                  <a:schemeClr val="tx1"/>
                </a:solidFill>
                <a:latin typeface="Times New Roman" panose="02020603050405020304" pitchFamily="18" charset="0"/>
                <a:ea typeface="Calibri" panose="020F0502020204030204" pitchFamily="34" charset="0"/>
              </a:rPr>
              <a:t>jismdan</a:t>
            </a:r>
            <a:r>
              <a:rPr lang="en-US" sz="2400" i="1" dirty="0">
                <a:solidFill>
                  <a:schemeClr val="tx1"/>
                </a:solidFill>
                <a:latin typeface="Times New Roman" panose="02020603050405020304" pitchFamily="18" charset="0"/>
                <a:ea typeface="Calibri" panose="020F0502020204030204" pitchFamily="34" charset="0"/>
              </a:rPr>
              <a:t> </a:t>
            </a:r>
            <a:r>
              <a:rPr lang="en-US" sz="2400" i="1" dirty="0" err="1">
                <a:solidFill>
                  <a:schemeClr val="tx1"/>
                </a:solidFill>
                <a:latin typeface="Times New Roman" panose="02020603050405020304" pitchFamily="18" charset="0"/>
                <a:ea typeface="Calibri" panose="020F0502020204030204" pitchFamily="34" charset="0"/>
              </a:rPr>
              <a:t>ikkinchi</a:t>
            </a:r>
            <a:r>
              <a:rPr lang="en-US" sz="2400" i="1" dirty="0">
                <a:solidFill>
                  <a:schemeClr val="tx1"/>
                </a:solidFill>
                <a:latin typeface="Times New Roman" panose="02020603050405020304" pitchFamily="18" charset="0"/>
                <a:ea typeface="Calibri" panose="020F0502020204030204" pitchFamily="34" charset="0"/>
              </a:rPr>
              <a:t> </a:t>
            </a:r>
            <a:r>
              <a:rPr lang="en-US" sz="2400" i="1" dirty="0" err="1">
                <a:solidFill>
                  <a:schemeClr val="tx1"/>
                </a:solidFill>
                <a:latin typeface="Times New Roman" panose="02020603050405020304" pitchFamily="18" charset="0"/>
                <a:ea typeface="Calibri" panose="020F0502020204030204" pitchFamily="34" charset="0"/>
              </a:rPr>
              <a:t>jismga</a:t>
            </a:r>
            <a:r>
              <a:rPr lang="en-US" sz="2400" i="1" dirty="0">
                <a:solidFill>
                  <a:schemeClr val="tx1"/>
                </a:solidFill>
                <a:latin typeface="Times New Roman" panose="02020603050405020304" pitchFamily="18" charset="0"/>
                <a:ea typeface="Calibri" panose="020F0502020204030204" pitchFamily="34" charset="0"/>
              </a:rPr>
              <a:t> </a:t>
            </a:r>
            <a:r>
              <a:rPr lang="en-US" sz="2400" i="1" dirty="0" err="1" smtClean="0">
                <a:solidFill>
                  <a:schemeClr val="tx1"/>
                </a:solidFill>
                <a:latin typeface="Times New Roman" panose="02020603050405020304" pitchFamily="18" charset="0"/>
                <a:ea typeface="Calibri" panose="020F0502020204030204" pitchFamily="34" charset="0"/>
              </a:rPr>
              <a:t>uzatilishi</a:t>
            </a:r>
            <a:r>
              <a:rPr lang="en-US" sz="2400" i="1" dirty="0" smtClean="0">
                <a:solidFill>
                  <a:schemeClr val="tx1"/>
                </a:solidFill>
                <a:latin typeface="Times New Roman" panose="02020603050405020304" pitchFamily="18" charset="0"/>
                <a:ea typeface="Calibri" panose="020F0502020204030204" pitchFamily="34" charset="0"/>
              </a:rPr>
              <a:t> </a:t>
            </a:r>
            <a:r>
              <a:rPr lang="en-US" sz="2400" i="1" dirty="0" err="1">
                <a:solidFill>
                  <a:schemeClr val="tx1"/>
                </a:solidFill>
                <a:latin typeface="Times New Roman" panose="02020603050405020304" pitchFamily="18" charset="0"/>
                <a:ea typeface="Calibri" panose="020F0502020204030204" pitchFamily="34" charset="0"/>
              </a:rPr>
              <a:t>yoki</a:t>
            </a:r>
            <a:r>
              <a:rPr lang="en-US" sz="2400" i="1" dirty="0">
                <a:solidFill>
                  <a:schemeClr val="tx1"/>
                </a:solidFill>
                <a:latin typeface="Times New Roman" panose="02020603050405020304" pitchFamily="18" charset="0"/>
                <a:ea typeface="Calibri" panose="020F0502020204030204" pitchFamily="34" charset="0"/>
              </a:rPr>
              <a:t> </a:t>
            </a:r>
            <a:r>
              <a:rPr lang="en-US" sz="2400" i="1" dirty="0" err="1">
                <a:solidFill>
                  <a:schemeClr val="tx1"/>
                </a:solidFill>
                <a:latin typeface="Times New Roman" panose="02020603050405020304" pitchFamily="18" charset="0"/>
                <a:ea typeface="Calibri" panose="020F0502020204030204" pitchFamily="34" charset="0"/>
              </a:rPr>
              <a:t>berilgan</a:t>
            </a:r>
            <a:r>
              <a:rPr lang="en-US" sz="2400" i="1" dirty="0">
                <a:solidFill>
                  <a:schemeClr val="tx1"/>
                </a:solidFill>
                <a:latin typeface="Times New Roman" panose="02020603050405020304" pitchFamily="18" charset="0"/>
                <a:ea typeface="Calibri" panose="020F0502020204030204" pitchFamily="34" charset="0"/>
              </a:rPr>
              <a:t> </a:t>
            </a:r>
            <a:r>
              <a:rPr lang="en-US" sz="2400" i="1" dirty="0" err="1">
                <a:solidFill>
                  <a:schemeClr val="tx1"/>
                </a:solidFill>
                <a:latin typeface="Times New Roman" panose="02020603050405020304" pitchFamily="18" charset="0"/>
                <a:ea typeface="Calibri" panose="020F0502020204030204" pitchFamily="34" charset="0"/>
              </a:rPr>
              <a:t>jism</a:t>
            </a:r>
            <a:r>
              <a:rPr lang="en-US" sz="2400" i="1" dirty="0">
                <a:solidFill>
                  <a:schemeClr val="tx1"/>
                </a:solidFill>
                <a:latin typeface="Times New Roman" panose="02020603050405020304" pitchFamily="18" charset="0"/>
                <a:ea typeface="Calibri" panose="020F0502020204030204" pitchFamily="34" charset="0"/>
              </a:rPr>
              <a:t> </a:t>
            </a:r>
            <a:r>
              <a:rPr lang="en-US" sz="2400" i="1" dirty="0" err="1">
                <a:solidFill>
                  <a:schemeClr val="tx1"/>
                </a:solidFill>
                <a:latin typeface="Times New Roman" panose="02020603050405020304" pitchFamily="18" charset="0"/>
                <a:ea typeface="Calibri" panose="020F0502020204030204" pitchFamily="34" charset="0"/>
              </a:rPr>
              <a:t>ichida</a:t>
            </a:r>
            <a:r>
              <a:rPr lang="en-US" sz="2400" i="1" dirty="0">
                <a:solidFill>
                  <a:schemeClr val="tx1"/>
                </a:solidFill>
                <a:latin typeface="Times New Roman" panose="02020603050405020304" pitchFamily="18" charset="0"/>
                <a:ea typeface="Calibri" panose="020F0502020204030204" pitchFamily="34" charset="0"/>
              </a:rPr>
              <a:t> </a:t>
            </a:r>
            <a:r>
              <a:rPr lang="en-US" sz="2400" i="1" dirty="0" err="1">
                <a:solidFill>
                  <a:schemeClr val="tx1"/>
                </a:solidFill>
                <a:latin typeface="Times New Roman" panose="02020603050405020304" pitchFamily="18" charset="0"/>
                <a:ea typeface="Calibri" panose="020F0502020204030204" pitchFamily="34" charset="0"/>
              </a:rPr>
              <a:t>kuchiShi</a:t>
            </a:r>
            <a:r>
              <a:rPr lang="en-US" sz="2400" i="1" dirty="0">
                <a:solidFill>
                  <a:schemeClr val="tx1"/>
                </a:solidFill>
                <a:latin typeface="Times New Roman" panose="02020603050405020304" pitchFamily="18" charset="0"/>
                <a:ea typeface="Calibri" panose="020F0502020204030204" pitchFamily="34" charset="0"/>
              </a:rPr>
              <a:t> (</a:t>
            </a:r>
            <a:r>
              <a:rPr lang="en-US" sz="2400" i="1" dirty="0" err="1">
                <a:solidFill>
                  <a:schemeClr val="tx1"/>
                </a:solidFill>
                <a:latin typeface="Times New Roman" panose="02020603050405020304" pitchFamily="18" charset="0"/>
                <a:ea typeface="Calibri" panose="020F0502020204030204" pitchFamily="34" charset="0"/>
              </a:rPr>
              <a:t>xarakatlanishi</a:t>
            </a:r>
            <a:r>
              <a:rPr lang="en-US" sz="2400" i="1" dirty="0">
                <a:solidFill>
                  <a:schemeClr val="tx1"/>
                </a:solidFill>
                <a:latin typeface="Times New Roman" panose="02020603050405020304" pitchFamily="18" charset="0"/>
                <a:ea typeface="Calibri" panose="020F0502020204030204" pitchFamily="34" charset="0"/>
              </a:rPr>
              <a:t>) </a:t>
            </a:r>
            <a:r>
              <a:rPr lang="en-US" sz="2400" i="1" dirty="0" err="1">
                <a:solidFill>
                  <a:srgbClr val="FF0000"/>
                </a:solidFill>
                <a:latin typeface="Times New Roman" panose="02020603050405020304" pitchFamily="18" charset="0"/>
                <a:ea typeface="Calibri" panose="020F0502020204030204" pitchFamily="34" charset="0"/>
              </a:rPr>
              <a:t>mumkin</a:t>
            </a:r>
            <a:r>
              <a:rPr lang="en-US" sz="2400" i="1" dirty="0">
                <a:solidFill>
                  <a:schemeClr val="bg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degan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xulosaga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kelamiz</a:t>
            </a:r>
            <a:r>
              <a:rPr lang="en-US" sz="2400" dirty="0">
                <a:solidFill>
                  <a:schemeClr val="tx1"/>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Elektr</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zaryadlarining</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saqlanish</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qonuni</a:t>
            </a:r>
            <a:r>
              <a:rPr lang="en-US" sz="2400" b="1" i="1" dirty="0">
                <a:solidFill>
                  <a:srgbClr val="FF0000"/>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nomi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bilan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mag’lum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xodisa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ta’limoti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sohasida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asosiy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qoida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bo’lib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ko’p</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dalillar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bilan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isbotlanadi</a:t>
            </a:r>
            <a:r>
              <a:rPr lang="en-US" sz="2400" dirty="0">
                <a:solidFill>
                  <a:schemeClr val="tx1"/>
                </a:solidFill>
                <a:latin typeface="Times New Roman" panose="02020603050405020304" pitchFamily="18" charset="0"/>
                <a:ea typeface="Calibri" panose="020F0502020204030204" pitchFamily="34" charset="0"/>
              </a:rPr>
              <a:t>.</a:t>
            </a:r>
            <a:endParaRPr lang="ru-RU" sz="2400" dirty="0">
              <a:solidFill>
                <a:schemeClr val="tx1"/>
              </a:solidFill>
            </a:endParaRPr>
          </a:p>
        </p:txBody>
      </p:sp>
    </p:spTree>
    <p:extLst>
      <p:ext uri="{BB962C8B-B14F-4D97-AF65-F5344CB8AC3E}">
        <p14:creationId xmlns:p14="http://schemas.microsoft.com/office/powerpoint/2010/main" val="35809684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09599" y="1210925"/>
            <a:ext cx="7972425" cy="3170099"/>
          </a:xfrm>
          <a:prstGeom prst="rect">
            <a:avLst/>
          </a:prstGeom>
        </p:spPr>
        <p:txBody>
          <a:bodyPr wrap="square">
            <a:spAutoFit/>
          </a:bodyPr>
          <a:lstStyle/>
          <a:p>
            <a:r>
              <a:rPr lang="en-US" sz="2000" dirty="0">
                <a:solidFill>
                  <a:schemeClr val="tx1"/>
                </a:solidFill>
                <a:latin typeface="Times New Roman" panose="02020603050405020304" pitchFamily="18" charset="0"/>
                <a:ea typeface="Calibri" panose="020F0502020204030204" pitchFamily="34" charset="0"/>
              </a:rPr>
              <a:t>Bu </a:t>
            </a:r>
            <a:r>
              <a:rPr lang="en-US" sz="2000" dirty="0" err="1">
                <a:solidFill>
                  <a:schemeClr val="tx1"/>
                </a:solidFill>
                <a:latin typeface="Times New Roman" panose="02020603050405020304" pitchFamily="18" charset="0"/>
                <a:ea typeface="Calibri" panose="020F0502020204030204" pitchFamily="34" charset="0"/>
              </a:rPr>
              <a:t>dalillardan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biri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Epinus</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kashf</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etgan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ta’siri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orkali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odatda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aytilishicha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induktsiya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yo’li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bilan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elektrlashdir.Zaryadlangan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jismlarning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o’zaro</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ta’siri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jismlarning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shakliga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va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o’lchamlariga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bog’liq</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bo’lganidan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o’zoro</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ta’sir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qonunini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aniqlashda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nuqtaviy</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zaryadlar</a:t>
            </a:r>
            <a:r>
              <a:rPr lang="en-US" sz="2000" dirty="0">
                <a:solidFill>
                  <a:schemeClr val="tx1"/>
                </a:solidFill>
                <a:latin typeface="Times New Roman" panose="02020603050405020304" pitchFamily="18" charset="0"/>
                <a:ea typeface="Calibri" panose="020F0502020204030204" pitchFamily="34" charset="0"/>
              </a:rPr>
              <a:t> deb </a:t>
            </a:r>
            <a:r>
              <a:rPr lang="en-US" sz="2000" dirty="0" err="1">
                <a:solidFill>
                  <a:schemeClr val="tx1"/>
                </a:solidFill>
                <a:latin typeface="Times New Roman" panose="02020603050405020304" pitchFamily="18" charset="0"/>
                <a:ea typeface="Calibri" panose="020F0502020204030204" pitchFamily="34" charset="0"/>
              </a:rPr>
              <a:t>ataluvchi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zaryadlar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tekshiriladi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Nuqtaviy</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zaryadlar</a:t>
            </a:r>
            <a:r>
              <a:rPr lang="en-US" sz="2000" dirty="0">
                <a:solidFill>
                  <a:schemeClr val="tx1"/>
                </a:solidFill>
                <a:latin typeface="Times New Roman" panose="02020603050405020304" pitchFamily="18" charset="0"/>
                <a:ea typeface="Calibri" panose="020F0502020204030204" pitchFamily="34" charset="0"/>
              </a:rPr>
              <a:t> deb </a:t>
            </a:r>
            <a:r>
              <a:rPr lang="en-US" sz="2000" dirty="0" err="1">
                <a:solidFill>
                  <a:schemeClr val="tx1"/>
                </a:solidFill>
                <a:latin typeface="Times New Roman" panose="02020603050405020304" pitchFamily="18" charset="0"/>
                <a:ea typeface="Calibri" panose="020F0502020204030204" pitchFamily="34" charset="0"/>
              </a:rPr>
              <a:t>shunday</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zaryadlangan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jsmlarni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aytiladiki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bu</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jismlarning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o’lchovlari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ular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orasidagi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masofaga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nisbatan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kichik</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bo’ladi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Ravshanki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har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qanday</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zaryadlangan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jismni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nuqtaviy</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zaryadlarini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to’plami</a:t>
            </a:r>
            <a:r>
              <a:rPr lang="en-US" sz="2000" dirty="0">
                <a:solidFill>
                  <a:schemeClr val="tx1"/>
                </a:solidFill>
                <a:latin typeface="Times New Roman" panose="02020603050405020304" pitchFamily="18" charset="0"/>
                <a:ea typeface="Calibri" panose="020F0502020204030204" pitchFamily="34" charset="0"/>
              </a:rPr>
              <a:t> deb </a:t>
            </a:r>
            <a:r>
              <a:rPr lang="en-US" sz="2000" dirty="0" err="1">
                <a:solidFill>
                  <a:schemeClr val="tx1"/>
                </a:solidFill>
                <a:latin typeface="Times New Roman" panose="02020603050405020304" pitchFamily="18" charset="0"/>
                <a:ea typeface="Calibri" panose="020F0502020204030204" pitchFamily="34" charset="0"/>
              </a:rPr>
              <a:t>karash</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mumkin.Ikkita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nuqtaviy</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zaryadning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o’zoro</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ta’sir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qonunini</a:t>
            </a:r>
            <a:r>
              <a:rPr lang="en-US" sz="2000" dirty="0">
                <a:solidFill>
                  <a:schemeClr val="tx1"/>
                </a:solidFill>
                <a:latin typeface="Times New Roman" panose="02020603050405020304" pitchFamily="18" charset="0"/>
                <a:ea typeface="Calibri" panose="020F0502020204030204" pitchFamily="34" charset="0"/>
              </a:rPr>
              <a:t> 1785 </a:t>
            </a:r>
            <a:r>
              <a:rPr lang="en-US" sz="2000" dirty="0" err="1">
                <a:solidFill>
                  <a:schemeClr val="tx1"/>
                </a:solidFill>
                <a:latin typeface="Times New Roman" panose="02020603050405020304" pitchFamily="18" charset="0"/>
                <a:ea typeface="Calibri" panose="020F0502020204030204" pitchFamily="34" charset="0"/>
              </a:rPr>
              <a:t>yili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Qulon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tajribada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aniqladi</a:t>
            </a:r>
            <a:r>
              <a:rPr lang="en-US" sz="2000" dirty="0">
                <a:solidFill>
                  <a:schemeClr val="tx1"/>
                </a:solidFill>
                <a:latin typeface="Times New Roman" panose="02020603050405020304" pitchFamily="18" charset="0"/>
                <a:ea typeface="Calibri" panose="020F0502020204030204" pitchFamily="34" charset="0"/>
              </a:rPr>
              <a:t>. Shu </a:t>
            </a:r>
            <a:r>
              <a:rPr lang="en-US" sz="2000" dirty="0" err="1">
                <a:solidFill>
                  <a:schemeClr val="tx1"/>
                </a:solidFill>
                <a:latin typeface="Times New Roman" panose="02020603050405020304" pitchFamily="18" charset="0"/>
                <a:ea typeface="Calibri" panose="020F0502020204030204" pitchFamily="34" charset="0"/>
              </a:rPr>
              <a:t>bilan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birga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Qulon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qonuni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zaryadning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kattaligi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haqida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ta’rifni</a:t>
            </a:r>
            <a:r>
              <a:rPr lang="en-US" sz="2000" dirty="0">
                <a:solidFill>
                  <a:schemeClr val="tx1"/>
                </a:solidFill>
                <a:latin typeface="Times New Roman" panose="02020603050405020304" pitchFamily="18" charset="0"/>
                <a:ea typeface="Calibri" panose="020F0502020204030204" pitchFamily="34" charset="0"/>
              </a:rPr>
              <a:t> ham </a:t>
            </a:r>
            <a:r>
              <a:rPr lang="en-US" sz="2000" dirty="0" err="1">
                <a:solidFill>
                  <a:schemeClr val="tx1"/>
                </a:solidFill>
                <a:latin typeface="Times New Roman" panose="02020603050405020304" pitchFamily="18" charset="0"/>
                <a:ea typeface="Calibri" panose="020F0502020204030204" pitchFamily="34" charset="0"/>
              </a:rPr>
              <a:t>o’z</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ichiga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olgan</a:t>
            </a:r>
            <a:r>
              <a:rPr lang="en-US" sz="2000" dirty="0">
                <a:solidFill>
                  <a:schemeClr val="tx1"/>
                </a:solidFill>
                <a:latin typeface="Times New Roman" panose="02020603050405020304" pitchFamily="18" charset="0"/>
                <a:ea typeface="Calibri" panose="020F0502020204030204" pitchFamily="34" charset="0"/>
              </a:rPr>
              <a:t>.</a:t>
            </a:r>
            <a:endParaRPr lang="ru-RU" sz="2000" dirty="0">
              <a:solidFill>
                <a:schemeClr val="tx1"/>
              </a:solidFill>
            </a:endParaRPr>
          </a:p>
        </p:txBody>
      </p:sp>
    </p:spTree>
    <p:extLst>
      <p:ext uri="{BB962C8B-B14F-4D97-AF65-F5344CB8AC3E}">
        <p14:creationId xmlns:p14="http://schemas.microsoft.com/office/powerpoint/2010/main" val="12664176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85774" y="1257866"/>
            <a:ext cx="8429625" cy="3416320"/>
          </a:xfrm>
          <a:prstGeom prst="rect">
            <a:avLst/>
          </a:prstGeom>
        </p:spPr>
        <p:txBody>
          <a:bodyPr wrap="square">
            <a:spAutoFit/>
          </a:bodyPr>
          <a:lstStyle/>
          <a:p>
            <a:r>
              <a:rPr lang="en-US" sz="2400" dirty="0" err="1">
                <a:solidFill>
                  <a:schemeClr val="tx1"/>
                </a:solidFill>
                <a:latin typeface="Times New Roman" panose="02020603050405020304" pitchFamily="18" charset="0"/>
                <a:ea typeface="Calibri" panose="020F0502020204030204" pitchFamily="34" charset="0"/>
              </a:rPr>
              <a:t>K</a:t>
            </a:r>
            <a:r>
              <a:rPr lang="en-US" sz="2400" dirty="0" err="1" smtClean="0">
                <a:solidFill>
                  <a:schemeClr val="tx1"/>
                </a:solidFill>
                <a:latin typeface="Times New Roman" panose="02020603050405020304" pitchFamily="18" charset="0"/>
                <a:ea typeface="Calibri" panose="020F0502020204030204" pitchFamily="34" charset="0"/>
              </a:rPr>
              <a:t>ulon</a:t>
            </a:r>
            <a:r>
              <a:rPr lang="en-US" sz="2400" dirty="0" smtClean="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o’zining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barcha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o’lchashlarini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havoda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o’tkazgan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bo’lsada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qat’iy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qilib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aytganda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t>
            </a:r>
            <a:r>
              <a:rPr lang="en-US" sz="2400" dirty="0" err="1" smtClean="0">
                <a:solidFill>
                  <a:schemeClr val="tx1"/>
                </a:solidFill>
                <a:latin typeface="Times New Roman" panose="02020603050405020304" pitchFamily="18" charset="0"/>
                <a:ea typeface="Calibri" panose="020F0502020204030204" pitchFamily="34" charset="0"/>
              </a:rPr>
              <a:t>ulon</a:t>
            </a:r>
            <a:r>
              <a:rPr lang="en-US" sz="2400" dirty="0" smtClean="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qonunining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pragrafda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ko’riladigan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ifodasi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bo’shliqqa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ya’ni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sezilarli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mikdorda</a:t>
            </a:r>
            <a:r>
              <a:rPr lang="en-US" sz="2400" dirty="0">
                <a:solidFill>
                  <a:schemeClr val="tx1"/>
                </a:solidFill>
                <a:latin typeface="Times New Roman" panose="02020603050405020304" pitchFamily="18" charset="0"/>
                <a:ea typeface="Calibri" panose="020F0502020204030204" pitchFamily="34" charset="0"/>
              </a:rPr>
              <a:t> atom, </a:t>
            </a:r>
            <a:r>
              <a:rPr lang="en-US" sz="2400" dirty="0" err="1">
                <a:solidFill>
                  <a:schemeClr val="tx1"/>
                </a:solidFill>
                <a:latin typeface="Times New Roman" panose="02020603050405020304" pitchFamily="18" charset="0"/>
                <a:ea typeface="Calibri" panose="020F0502020204030204" pitchFamily="34" charset="0"/>
              </a:rPr>
              <a:t>molekula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yoki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boshqa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zarralar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bo’lmagan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zarraga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taalluqlidir.Nuqtaviy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o’zoro</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ta’sir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qonunini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t>
            </a:r>
            <a:r>
              <a:rPr lang="en-US" sz="2400" dirty="0" err="1" smtClean="0">
                <a:solidFill>
                  <a:schemeClr val="tx1"/>
                </a:solidFill>
                <a:latin typeface="Times New Roman" panose="02020603050405020304" pitchFamily="18" charset="0"/>
                <a:ea typeface="Calibri" panose="020F0502020204030204" pitchFamily="34" charset="0"/>
              </a:rPr>
              <a:t>ulon</a:t>
            </a:r>
            <a:r>
              <a:rPr lang="en-US" sz="2400" dirty="0" smtClean="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buralma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tarozi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yordamida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o’tkazgich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o’lchashlrga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asoslanib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anikladi</a:t>
            </a:r>
            <a:r>
              <a:rPr lang="en-US" sz="2400" dirty="0">
                <a:solidFill>
                  <a:schemeClr val="tx1"/>
                </a:solidFill>
                <a:latin typeface="Times New Roman" panose="02020603050405020304" pitchFamily="18" charset="0"/>
                <a:ea typeface="Calibri" panose="020F0502020204030204" pitchFamily="34" charset="0"/>
              </a:rPr>
              <a:t>. Bu </a:t>
            </a:r>
            <a:r>
              <a:rPr lang="en-US" sz="2400" dirty="0" err="1">
                <a:solidFill>
                  <a:schemeClr val="tx1"/>
                </a:solidFill>
                <a:latin typeface="Times New Roman" panose="02020603050405020304" pitchFamily="18" charset="0"/>
                <a:ea typeface="Calibri" panose="020F0502020204030204" pitchFamily="34" charset="0"/>
              </a:rPr>
              <a:t>tarozi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shunday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tuzilgan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katta</a:t>
            </a:r>
            <a:r>
              <a:rPr lang="en-US" sz="2400" dirty="0">
                <a:solidFill>
                  <a:schemeClr val="tx1"/>
                </a:solidFill>
                <a:latin typeface="Times New Roman" panose="02020603050405020304" pitchFamily="18" charset="0"/>
                <a:ea typeface="Calibri" panose="020F0502020204030204" pitchFamily="34" charset="0"/>
              </a:rPr>
              <a:t> shisha </a:t>
            </a:r>
            <a:r>
              <a:rPr lang="en-US" sz="2400" dirty="0" err="1">
                <a:solidFill>
                  <a:schemeClr val="tx1"/>
                </a:solidFill>
                <a:latin typeface="Times New Roman" panose="02020603050405020304" pitchFamily="18" charset="0"/>
                <a:ea typeface="Calibri" panose="020F0502020204030204" pitchFamily="34" charset="0"/>
              </a:rPr>
              <a:t>idish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ichida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ingichka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simga</a:t>
            </a:r>
            <a:r>
              <a:rPr lang="en-US" sz="2400" dirty="0">
                <a:solidFill>
                  <a:schemeClr val="tx1"/>
                </a:solidFill>
                <a:latin typeface="Times New Roman" panose="02020603050405020304" pitchFamily="18" charset="0"/>
                <a:ea typeface="Calibri" panose="020F0502020204030204" pitchFamily="34" charset="0"/>
              </a:rPr>
              <a:t> shisha </a:t>
            </a:r>
            <a:r>
              <a:rPr lang="en-US" sz="2400" dirty="0" err="1">
                <a:solidFill>
                  <a:schemeClr val="tx1"/>
                </a:solidFill>
                <a:latin typeface="Times New Roman" panose="02020603050405020304" pitchFamily="18" charset="0"/>
                <a:ea typeface="Calibri" panose="020F0502020204030204" pitchFamily="34" charset="0"/>
              </a:rPr>
              <a:t>shayin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osib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kuyilgan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shayinning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uchida</a:t>
            </a:r>
            <a:r>
              <a:rPr lang="en-US" sz="2400" dirty="0">
                <a:solidFill>
                  <a:schemeClr val="tx1"/>
                </a:solidFill>
                <a:latin typeface="Times New Roman" panose="02020603050405020304" pitchFamily="18" charset="0"/>
                <a:ea typeface="Calibri" panose="020F0502020204030204" pitchFamily="34" charset="0"/>
              </a:rPr>
              <a:t> </a:t>
            </a:r>
            <a:r>
              <a:rPr lang="en-US" sz="2400" i="1" dirty="0">
                <a:solidFill>
                  <a:schemeClr val="tx1"/>
                </a:solidFill>
                <a:latin typeface="Times New Roman" panose="02020603050405020304" pitchFamily="18" charset="0"/>
                <a:ea typeface="Calibri" panose="020F0502020204030204" pitchFamily="34" charset="0"/>
              </a:rPr>
              <a:t>t </a:t>
            </a:r>
            <a:r>
              <a:rPr lang="en-US" sz="2400" dirty="0" err="1">
                <a:solidFill>
                  <a:schemeClr val="tx1"/>
                </a:solidFill>
                <a:latin typeface="Times New Roman" panose="02020603050405020304" pitchFamily="18" charset="0"/>
                <a:ea typeface="Calibri" panose="020F0502020204030204" pitchFamily="34" charset="0"/>
              </a:rPr>
              <a:t>metall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sharcha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ikkinchi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uchida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posangi</a:t>
            </a:r>
            <a:r>
              <a:rPr lang="en-US" sz="2400" dirty="0">
                <a:solidFill>
                  <a:schemeClr val="tx1"/>
                </a:solidFill>
                <a:latin typeface="Times New Roman" panose="02020603050405020304" pitchFamily="18" charset="0"/>
                <a:ea typeface="Calibri" panose="020F0502020204030204" pitchFamily="34" charset="0"/>
              </a:rPr>
              <a:t> bor. </a:t>
            </a:r>
            <a:endParaRPr lang="ru-RU" sz="2400" dirty="0">
              <a:solidFill>
                <a:schemeClr val="tx1"/>
              </a:solidFill>
            </a:endParaRPr>
          </a:p>
        </p:txBody>
      </p:sp>
    </p:spTree>
    <p:extLst>
      <p:ext uri="{BB962C8B-B14F-4D97-AF65-F5344CB8AC3E}">
        <p14:creationId xmlns:p14="http://schemas.microsoft.com/office/powerpoint/2010/main" val="308572352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3874" y="1200716"/>
            <a:ext cx="8124825" cy="3416320"/>
          </a:xfrm>
          <a:prstGeom prst="rect">
            <a:avLst/>
          </a:prstGeom>
        </p:spPr>
        <p:txBody>
          <a:bodyPr wrap="square">
            <a:spAutoFit/>
          </a:bodyPr>
          <a:lstStyle/>
          <a:p>
            <a:r>
              <a:rPr lang="en-US" sz="2400" dirty="0" err="1">
                <a:solidFill>
                  <a:schemeClr val="tx1"/>
                </a:solidFill>
                <a:latin typeface="Times New Roman" panose="02020603050405020304" pitchFamily="18" charset="0"/>
                <a:ea typeface="Calibri" panose="020F0502020204030204" pitchFamily="34" charset="0"/>
              </a:rPr>
              <a:t>Ikkinchi</a:t>
            </a:r>
            <a:r>
              <a:rPr lang="en-US" sz="2400" dirty="0">
                <a:solidFill>
                  <a:schemeClr val="tx1"/>
                </a:solidFill>
                <a:latin typeface="Times New Roman" panose="02020603050405020304" pitchFamily="18" charset="0"/>
                <a:ea typeface="Calibri" panose="020F0502020204030204" pitchFamily="34" charset="0"/>
              </a:rPr>
              <a:t> </a:t>
            </a:r>
            <a:r>
              <a:rPr lang="en-US" sz="2400" i="1" dirty="0">
                <a:solidFill>
                  <a:schemeClr val="tx1"/>
                </a:solidFill>
                <a:latin typeface="Times New Roman" panose="02020603050405020304" pitchFamily="18" charset="0"/>
                <a:ea typeface="Calibri" panose="020F0502020204030204" pitchFamily="34" charset="0"/>
              </a:rPr>
              <a:t>p</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metall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sharcha</a:t>
            </a:r>
            <a:r>
              <a:rPr lang="en-US" sz="2400" dirty="0">
                <a:solidFill>
                  <a:schemeClr val="tx1"/>
                </a:solidFill>
                <a:latin typeface="Times New Roman" panose="02020603050405020304" pitchFamily="18" charset="0"/>
                <a:ea typeface="Calibri" panose="020F0502020204030204" pitchFamily="34" charset="0"/>
              </a:rPr>
              <a:t> shisha </a:t>
            </a:r>
            <a:r>
              <a:rPr lang="en-US" sz="2400" dirty="0" err="1">
                <a:solidFill>
                  <a:schemeClr val="tx1"/>
                </a:solidFill>
                <a:latin typeface="Times New Roman" panose="02020603050405020304" pitchFamily="18" charset="0"/>
                <a:ea typeface="Calibri" panose="020F0502020204030204" pitchFamily="34" charset="0"/>
              </a:rPr>
              <a:t>tayoqchaga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qo’zg’almas</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qilib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o’rnatilgan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ikkala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sharchaga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tashqaridan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berish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mumkin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Sharchalar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birlaridan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atrofdagi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jismlardan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izolyatsiya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qilinganliklari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tufayli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birmuncha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vakt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uzlarida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tutib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tura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oladilar</a:t>
            </a:r>
            <a:r>
              <a:rPr lang="en-US" sz="2400" dirty="0">
                <a:solidFill>
                  <a:schemeClr val="tx1"/>
                </a:solidFill>
                <a:latin typeface="Times New Roman" panose="02020603050405020304" pitchFamily="18" charset="0"/>
                <a:ea typeface="Calibri" panose="020F0502020204030204" pitchFamily="34" charset="0"/>
              </a:rPr>
              <a:t>. m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n </a:t>
            </a:r>
            <a:r>
              <a:rPr lang="en-US" sz="2400" dirty="0" err="1">
                <a:solidFill>
                  <a:schemeClr val="tx1"/>
                </a:solidFill>
                <a:latin typeface="Times New Roman" panose="02020603050405020304" pitchFamily="18" charset="0"/>
                <a:ea typeface="Calibri" panose="020F0502020204030204" pitchFamily="34" charset="0"/>
              </a:rPr>
              <a:t>sharchali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shayin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osib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qo’yilgan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ip</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biriktirilgan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tarozi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kallagini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burab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o’zgartirish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mumkin</a:t>
            </a:r>
            <a:r>
              <a:rPr lang="en-US" sz="2400" dirty="0">
                <a:solidFill>
                  <a:schemeClr val="tx1"/>
                </a:solidFill>
                <a:latin typeface="Times New Roman" panose="02020603050405020304" pitchFamily="18" charset="0"/>
                <a:ea typeface="Calibri" panose="020F0502020204030204" pitchFamily="34" charset="0"/>
              </a:rPr>
              <a:t>. m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n </a:t>
            </a:r>
            <a:r>
              <a:rPr lang="en-US" sz="2400" dirty="0" err="1">
                <a:solidFill>
                  <a:schemeClr val="tx1"/>
                </a:solidFill>
                <a:latin typeface="Times New Roman" panose="02020603050405020304" pitchFamily="18" charset="0"/>
                <a:ea typeface="Calibri" panose="020F0502020204030204" pitchFamily="34" charset="0"/>
              </a:rPr>
              <a:t>sharchalarga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berilganda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ishorasiga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karab</a:t>
            </a:r>
            <a:r>
              <a:rPr lang="en-US" sz="2400" dirty="0">
                <a:solidFill>
                  <a:schemeClr val="tx1"/>
                </a:solidFill>
                <a:latin typeface="Times New Roman" panose="02020603050405020304" pitchFamily="18" charset="0"/>
                <a:ea typeface="Calibri" panose="020F0502020204030204" pitchFamily="34" charset="0"/>
              </a:rPr>
              <a:t>) e </a:t>
            </a:r>
            <a:r>
              <a:rPr lang="en-US" sz="2400" dirty="0" err="1">
                <a:solidFill>
                  <a:schemeClr val="tx1"/>
                </a:solidFill>
                <a:latin typeface="Times New Roman" panose="02020603050405020304" pitchFamily="18" charset="0"/>
                <a:ea typeface="Calibri" panose="020F0502020204030204" pitchFamily="34" charset="0"/>
              </a:rPr>
              <a:t>tortiladi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yoki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itariladi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natijada</a:t>
            </a:r>
            <a:r>
              <a:rPr lang="en-US" sz="2400" dirty="0">
                <a:solidFill>
                  <a:schemeClr val="tx1"/>
                </a:solidFill>
                <a:latin typeface="Times New Roman" panose="02020603050405020304" pitchFamily="18" charset="0"/>
                <a:ea typeface="Calibri" panose="020F0502020204030204" pitchFamily="34" charset="0"/>
              </a:rPr>
              <a:t> m </a:t>
            </a:r>
            <a:r>
              <a:rPr lang="en-US" sz="2400" dirty="0" err="1">
                <a:solidFill>
                  <a:schemeClr val="tx1"/>
                </a:solidFill>
                <a:latin typeface="Times New Roman" panose="02020603050405020304" pitchFamily="18" charset="0"/>
                <a:ea typeface="Calibri" panose="020F0502020204030204" pitchFamily="34" charset="0"/>
              </a:rPr>
              <a:t>shayin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biror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burchakka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buriladi</a:t>
            </a:r>
            <a:r>
              <a:rPr lang="en-US" sz="2400" dirty="0">
                <a:solidFill>
                  <a:schemeClr val="tx1"/>
                </a:solidFill>
                <a:latin typeface="Times New Roman" panose="02020603050405020304" pitchFamily="18" charset="0"/>
                <a:ea typeface="Calibri" panose="020F0502020204030204" pitchFamily="34" charset="0"/>
              </a:rPr>
              <a:t>. </a:t>
            </a:r>
            <a:endParaRPr lang="ru-RU" sz="2400" dirty="0">
              <a:solidFill>
                <a:schemeClr val="tx1"/>
              </a:solidFill>
            </a:endParaRPr>
          </a:p>
        </p:txBody>
      </p:sp>
    </p:spTree>
    <p:extLst>
      <p:ext uri="{BB962C8B-B14F-4D97-AF65-F5344CB8AC3E}">
        <p14:creationId xmlns:p14="http://schemas.microsoft.com/office/powerpoint/2010/main" val="252567399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09624" y="1457206"/>
            <a:ext cx="7677151" cy="2677656"/>
          </a:xfrm>
          <a:prstGeom prst="rect">
            <a:avLst/>
          </a:prstGeom>
        </p:spPr>
        <p:txBody>
          <a:bodyPr wrap="square">
            <a:spAutoFit/>
          </a:bodyPr>
          <a:lstStyle/>
          <a:p>
            <a:pPr indent="449580" algn="just"/>
            <a:r>
              <a:rPr lang="en-US" sz="2400" dirty="0" err="1">
                <a:solidFill>
                  <a:schemeClr val="tx1"/>
                </a:solidFill>
                <a:latin typeface="Times New Roman" panose="02020603050405020304" pitchFamily="18" charset="0"/>
                <a:ea typeface="Calibri" panose="020F0502020204030204" pitchFamily="34" charset="0"/>
              </a:rPr>
              <a:t>Tarozi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kallagini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burab</a:t>
            </a:r>
            <a:r>
              <a:rPr lang="en-US" sz="2400" dirty="0">
                <a:solidFill>
                  <a:schemeClr val="tx1"/>
                </a:solidFill>
                <a:latin typeface="Times New Roman" panose="02020603050405020304" pitchFamily="18" charset="0"/>
                <a:ea typeface="Calibri" panose="020F0502020204030204" pitchFamily="34" charset="0"/>
              </a:rPr>
              <a:t> m </a:t>
            </a:r>
            <a:r>
              <a:rPr lang="en-US" sz="2400" dirty="0" err="1">
                <a:solidFill>
                  <a:schemeClr val="tx1"/>
                </a:solidFill>
                <a:latin typeface="Times New Roman" panose="02020603050405020304" pitchFamily="18" charset="0"/>
                <a:ea typeface="Calibri" panose="020F0502020204030204" pitchFamily="34" charset="0"/>
              </a:rPr>
              <a:t>sharchani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dastlabki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vaziyatiga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keltirish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mumkin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bunda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ip</a:t>
            </a:r>
            <a:r>
              <a:rPr lang="en-US" sz="2400" dirty="0">
                <a:solidFill>
                  <a:schemeClr val="tx1"/>
                </a:solidFill>
                <a:latin typeface="Times New Roman" panose="02020603050405020304" pitchFamily="18" charset="0"/>
                <a:ea typeface="Calibri" panose="020F0502020204030204" pitchFamily="34" charset="0"/>
              </a:rPr>
              <a:t> (sim) </a:t>
            </a:r>
            <a:r>
              <a:rPr lang="en-US" sz="2400" dirty="0" err="1">
                <a:solidFill>
                  <a:schemeClr val="tx1"/>
                </a:solidFill>
                <a:latin typeface="Times New Roman" panose="02020603050405020304" pitchFamily="18" charset="0"/>
                <a:ea typeface="Calibri" panose="020F0502020204030204" pitchFamily="34" charset="0"/>
              </a:rPr>
              <a:t>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buraliSh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momenti</a:t>
            </a:r>
            <a:r>
              <a:rPr lang="en-US" sz="2400" dirty="0">
                <a:solidFill>
                  <a:schemeClr val="tx1"/>
                </a:solidFill>
                <a:latin typeface="Times New Roman" panose="02020603050405020304" pitchFamily="18" charset="0"/>
                <a:ea typeface="Calibri" panose="020F0502020204030204" pitchFamily="34" charset="0"/>
              </a:rPr>
              <a:t> m </a:t>
            </a:r>
            <a:r>
              <a:rPr lang="en-US" sz="2400" dirty="0" err="1">
                <a:solidFill>
                  <a:schemeClr val="tx1"/>
                </a:solidFill>
                <a:latin typeface="Times New Roman" panose="02020603050405020304" pitchFamily="18" charset="0"/>
                <a:ea typeface="Calibri" panose="020F0502020204030204" pitchFamily="34" charset="0"/>
              </a:rPr>
              <a:t>sharchaga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ta’siri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qiluvchi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momentiga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teng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bo’ladi</a:t>
            </a:r>
            <a:r>
              <a:rPr lang="en-US" sz="2400" dirty="0">
                <a:solidFill>
                  <a:schemeClr val="tx1"/>
                </a:solidFill>
                <a:latin typeface="Times New Roman" panose="02020603050405020304" pitchFamily="18" charset="0"/>
                <a:ea typeface="Calibri" panose="020F0502020204030204" pitchFamily="34" charset="0"/>
              </a:rPr>
              <a:t>. Agar </a:t>
            </a:r>
            <a:r>
              <a:rPr lang="en-US" sz="2400" dirty="0" err="1">
                <a:solidFill>
                  <a:schemeClr val="tx1"/>
                </a:solidFill>
                <a:latin typeface="Times New Roman" panose="02020603050405020304" pitchFamily="18" charset="0"/>
                <a:ea typeface="Calibri" panose="020F0502020204030204" pitchFamily="34" charset="0"/>
              </a:rPr>
              <a:t>ip</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avval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darajalangan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bo’lsa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kallakning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buriliSh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burchagiga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ko’ra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momenti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bevosita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aniqlaSh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shayin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uzunligini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bilgan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holda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esa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sharchalar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orasidagi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o’zaro</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ta’siri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kuchini</a:t>
            </a:r>
            <a:r>
              <a:rPr lang="en-US" sz="2400" dirty="0">
                <a:solidFill>
                  <a:schemeClr val="tx1"/>
                </a:solidFill>
                <a:latin typeface="Times New Roman" panose="02020603050405020304" pitchFamily="18" charset="0"/>
                <a:ea typeface="Calibri" panose="020F0502020204030204" pitchFamily="34" charset="0"/>
              </a:rPr>
              <a:t> ham </a:t>
            </a:r>
            <a:r>
              <a:rPr lang="en-US" sz="2400" dirty="0" err="1">
                <a:solidFill>
                  <a:schemeClr val="tx1"/>
                </a:solidFill>
                <a:latin typeface="Times New Roman" panose="02020603050405020304" pitchFamily="18" charset="0"/>
                <a:ea typeface="Calibri" panose="020F0502020204030204" pitchFamily="34" charset="0"/>
              </a:rPr>
              <a:t>aniqlash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mumkin</a:t>
            </a:r>
            <a:r>
              <a:rPr lang="en-US" sz="2400" dirty="0">
                <a:solidFill>
                  <a:schemeClr val="tx1"/>
                </a:solidFill>
                <a:latin typeface="Times New Roman" panose="02020603050405020304" pitchFamily="18" charset="0"/>
                <a:ea typeface="Calibri" panose="020F0502020204030204" pitchFamily="34" charset="0"/>
              </a:rPr>
              <a:t>.</a:t>
            </a:r>
            <a:endParaRPr lang="ru-RU" sz="20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58983785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23900" y="1383953"/>
            <a:ext cx="7981950" cy="2308324"/>
          </a:xfrm>
          <a:prstGeom prst="rect">
            <a:avLst/>
          </a:prstGeom>
        </p:spPr>
        <p:txBody>
          <a:bodyPr wrap="square">
            <a:spAutoFit/>
          </a:bodyPr>
          <a:lstStyle/>
          <a:p>
            <a:r>
              <a:rPr lang="en-US" sz="2400" dirty="0" err="1" smtClean="0">
                <a:solidFill>
                  <a:schemeClr val="tx1"/>
                </a:solidFill>
                <a:latin typeface="Times New Roman" panose="02020603050405020304" pitchFamily="18" charset="0"/>
                <a:ea typeface="Calibri" panose="020F0502020204030204" pitchFamily="34" charset="0"/>
              </a:rPr>
              <a:t>Kulon</a:t>
            </a:r>
            <a:r>
              <a:rPr lang="en-US" sz="2400" dirty="0" smtClean="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qonuni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quyidagi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mulohazalarga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asoslanib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chiqariladi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Avvalo</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tajribalar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orasidagi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o’zaro</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ta’siri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tutashtiruvchi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to’g’ri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chiqiz</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bo’ylab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yo’nalganligini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ko’rsatadi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xil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ishorali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bo’lganda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aytilgandek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itarishish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kuchlaridir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turli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ishorali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bo’lganda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tortish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bo’ladi</a:t>
            </a:r>
            <a:r>
              <a:rPr lang="en-US" sz="2400" dirty="0">
                <a:solidFill>
                  <a:schemeClr val="tx1"/>
                </a:solidFill>
                <a:latin typeface="Times New Roman" panose="02020603050405020304" pitchFamily="18" charset="0"/>
                <a:ea typeface="Calibri" panose="020F0502020204030204" pitchFamily="34" charset="0"/>
              </a:rPr>
              <a:t>. </a:t>
            </a:r>
            <a:endParaRPr lang="ru-RU" sz="2400" dirty="0">
              <a:solidFill>
                <a:schemeClr val="tx1"/>
              </a:solidFill>
            </a:endParaRPr>
          </a:p>
        </p:txBody>
      </p:sp>
    </p:spTree>
    <p:extLst>
      <p:ext uri="{BB962C8B-B14F-4D97-AF65-F5344CB8AC3E}">
        <p14:creationId xmlns:p14="http://schemas.microsoft.com/office/powerpoint/2010/main" val="388390169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2748" y="184935"/>
            <a:ext cx="4754501" cy="4695289"/>
          </a:xfrm>
          <a:prstGeom prst="rect">
            <a:avLst/>
          </a:prstGeom>
        </p:spPr>
      </p:pic>
    </p:spTree>
    <p:extLst>
      <p:ext uri="{BB962C8B-B14F-4D97-AF65-F5344CB8AC3E}">
        <p14:creationId xmlns:p14="http://schemas.microsoft.com/office/powerpoint/2010/main" val="378061492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4317" y="1128048"/>
            <a:ext cx="7486650" cy="3477875"/>
          </a:xfrm>
          <a:prstGeom prst="rect">
            <a:avLst/>
          </a:prstGeom>
        </p:spPr>
        <p:txBody>
          <a:bodyPr wrap="square">
            <a:spAutoFit/>
          </a:bodyPr>
          <a:lstStyle/>
          <a:p>
            <a:pPr algn="just"/>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Biror</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doyimiy</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zaryadlar</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berilgan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m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n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sharchalar</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(3-a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rasm</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orasidagi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r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masofani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o’zlashtirish</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bilan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o’zaro</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ta’siri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kuchlari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r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masofaning</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kvadratiga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teskari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propartsional</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o’zgarishga</a:t>
            </a:r>
            <a:r>
              <a:rPr lang="en-US" sz="20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tajribada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ishonch</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hosil</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kilish</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mumkin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endPar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m         r           n</a:t>
            </a:r>
            <a:endPar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    q</a:t>
            </a:r>
            <a:r>
              <a:rPr lang="en-US" sz="2000"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rPr>
              <a:t>·</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 - - - - - - - -</a:t>
            </a:r>
            <a:r>
              <a:rPr lang="en-US" sz="2000" dirty="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rPr>
              <a:t>·  q</a:t>
            </a:r>
            <a:r>
              <a:rPr lang="en-US" sz="2000" baseline="-25000" dirty="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rPr>
              <a:t>2</a:t>
            </a:r>
            <a:endPar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en-US" sz="2000" dirty="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rPr>
              <a:t>m          r</a:t>
            </a:r>
            <a:r>
              <a:rPr lang="en-US" sz="2000" baseline="-25000" dirty="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rPr>
              <a:t>0</a:t>
            </a:r>
            <a:r>
              <a:rPr lang="en-US" sz="2000" dirty="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rPr>
              <a:t>         n</a:t>
            </a:r>
            <a:endPar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b)     q</a:t>
            </a:r>
            <a:r>
              <a:rPr lang="en-US" sz="2000"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rPr>
              <a:t>·</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 - - - - - -  - - </a:t>
            </a:r>
            <a:r>
              <a:rPr lang="en-US" sz="2000" dirty="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rPr>
              <a:t>·  q</a:t>
            </a:r>
            <a:r>
              <a:rPr lang="en-US" sz="2000" baseline="-25000" dirty="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rPr>
              <a:t>0</a:t>
            </a:r>
            <a:endPar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m           r</a:t>
            </a:r>
            <a:r>
              <a:rPr lang="en-US" sz="2000"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0</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n</a:t>
            </a:r>
            <a:endPar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en-US" sz="20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v)     q</a:t>
            </a:r>
            <a:r>
              <a:rPr lang="en-US" sz="2000" baseline="-250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2</a:t>
            </a:r>
            <a:r>
              <a:rPr lang="en-US" sz="20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rPr>
              <a:t>·</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 - - - - - - - - - -</a:t>
            </a:r>
            <a:r>
              <a:rPr lang="en-US" sz="2000" dirty="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rPr>
              <a:t>·</a:t>
            </a:r>
            <a:r>
              <a:rPr lang="en-US" sz="20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q</a:t>
            </a:r>
            <a:r>
              <a:rPr lang="en-US" sz="2000" baseline="-250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0</a:t>
            </a:r>
          </a:p>
          <a:p>
            <a:pPr algn="ctr"/>
            <a:r>
              <a:rPr lang="en-US" sz="2000" dirty="0" smtClean="0">
                <a:solidFill>
                  <a:schemeClr val="tx1"/>
                </a:solidFill>
                <a:latin typeface="Times New Roman" panose="02020603050405020304" pitchFamily="18" charset="0"/>
                <a:cs typeface="Times New Roman" panose="02020603050405020304" pitchFamily="18" charset="0"/>
              </a:rPr>
              <a:t>3-rasm</a:t>
            </a:r>
            <a:endParaRPr lang="ru-RU" sz="2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06131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Прямоугольник 13"/>
          <p:cNvSpPr/>
          <p:nvPr/>
        </p:nvSpPr>
        <p:spPr>
          <a:xfrm>
            <a:off x="495300" y="1357640"/>
            <a:ext cx="8486775" cy="338554"/>
          </a:xfrm>
          <a:prstGeom prst="rect">
            <a:avLst/>
          </a:prstGeom>
        </p:spPr>
        <p:txBody>
          <a:bodyPr wrap="square">
            <a:spAutoFit/>
          </a:bodyPr>
          <a:lstStyle/>
          <a:p>
            <a:r>
              <a:rPr lang="en-US" sz="1600" dirty="0" smtClean="0">
                <a:solidFill>
                  <a:schemeClr val="tx1"/>
                </a:solidFill>
                <a:latin typeface="Times New Roman" panose="02020603050405020304" pitchFamily="18" charset="0"/>
                <a:ea typeface="Calibri" panose="020F0502020204030204" pitchFamily="34" charset="0"/>
              </a:rPr>
              <a:t>        </a:t>
            </a:r>
            <a:r>
              <a:rPr lang="en-US" sz="1600" dirty="0" err="1" smtClean="0">
                <a:solidFill>
                  <a:schemeClr val="tx1"/>
                </a:solidFill>
                <a:latin typeface="Times New Roman" panose="02020603050405020304" pitchFamily="18" charset="0"/>
                <a:ea typeface="Calibri" panose="020F0502020204030204" pitchFamily="34" charset="0"/>
              </a:rPr>
              <a:t>va</a:t>
            </a:r>
            <a:r>
              <a:rPr lang="en-US" sz="1600" dirty="0" smtClean="0">
                <a:solidFill>
                  <a:schemeClr val="tx1"/>
                </a:solidFill>
                <a:latin typeface="Times New Roman" panose="02020603050405020304" pitchFamily="18" charset="0"/>
                <a:ea typeface="Calibri" panose="020F0502020204030204" pitchFamily="34" charset="0"/>
              </a:rPr>
              <a:t>        </a:t>
            </a:r>
            <a:r>
              <a:rPr lang="en-US" sz="1600" dirty="0" err="1" smtClean="0">
                <a:solidFill>
                  <a:schemeClr val="tx1"/>
                </a:solidFill>
                <a:latin typeface="Times New Roman" panose="02020603050405020304" pitchFamily="18" charset="0"/>
                <a:ea typeface="Calibri" panose="020F0502020204030204" pitchFamily="34" charset="0"/>
              </a:rPr>
              <a:t>ikkita</a:t>
            </a:r>
            <a:r>
              <a:rPr lang="en-US" sz="1600" dirty="0" smtClean="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zaryad</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kattaliklarini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taqqoslash</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uchun</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bu</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zaryadlarning</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biror</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muayan</a:t>
            </a:r>
            <a:r>
              <a:rPr lang="en-US" sz="1600" dirty="0">
                <a:solidFill>
                  <a:schemeClr val="tx1"/>
                </a:solidFill>
                <a:latin typeface="Times New Roman" panose="02020603050405020304" pitchFamily="18" charset="0"/>
                <a:ea typeface="Calibri" panose="020F0502020204030204" pitchFamily="34" charset="0"/>
              </a:rPr>
              <a:t> </a:t>
            </a:r>
            <a:endParaRPr lang="ru-RU" sz="1600" dirty="0">
              <a:solidFill>
                <a:schemeClr val="tx1"/>
              </a:solidFill>
            </a:endParaRPr>
          </a:p>
        </p:txBody>
      </p:sp>
      <p:sp>
        <p:nvSpPr>
          <p:cNvPr id="19" name="Прямоугольник 18"/>
          <p:cNvSpPr/>
          <p:nvPr/>
        </p:nvSpPr>
        <p:spPr>
          <a:xfrm>
            <a:off x="1019382" y="1892886"/>
            <a:ext cx="3837910" cy="338554"/>
          </a:xfrm>
          <a:prstGeom prst="rect">
            <a:avLst/>
          </a:prstGeom>
        </p:spPr>
        <p:txBody>
          <a:bodyPr wrap="none">
            <a:spAutoFit/>
          </a:bodyPr>
          <a:lstStyle/>
          <a:p>
            <a:r>
              <a:rPr lang="en-US" sz="1600" dirty="0" err="1">
                <a:solidFill>
                  <a:schemeClr val="tx1"/>
                </a:solidFill>
                <a:latin typeface="Times New Roman" panose="02020603050405020304" pitchFamily="18" charset="0"/>
                <a:ea typeface="Calibri" panose="020F0502020204030204" pitchFamily="34" charset="0"/>
              </a:rPr>
              <a:t>uchunchi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zaryad</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bilan</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o’zaro</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ta’siri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kuchlari</a:t>
            </a:r>
            <a:endParaRPr lang="ru-RU" sz="1600" dirty="0">
              <a:solidFill>
                <a:schemeClr val="tx1"/>
              </a:solidFill>
            </a:endParaRPr>
          </a:p>
        </p:txBody>
      </p:sp>
      <p:sp>
        <p:nvSpPr>
          <p:cNvPr id="22" name="Прямоугольник 21"/>
          <p:cNvSpPr/>
          <p:nvPr/>
        </p:nvSpPr>
        <p:spPr>
          <a:xfrm>
            <a:off x="5038474" y="1888123"/>
            <a:ext cx="2308645" cy="338554"/>
          </a:xfrm>
          <a:prstGeom prst="rect">
            <a:avLst/>
          </a:prstGeom>
        </p:spPr>
        <p:txBody>
          <a:bodyPr wrap="none">
            <a:spAutoFit/>
          </a:bodyPr>
          <a:lstStyle/>
          <a:p>
            <a:r>
              <a:rPr lang="en-US" sz="1600" dirty="0" err="1" smtClean="0">
                <a:solidFill>
                  <a:schemeClr val="tx1"/>
                </a:solidFill>
                <a:latin typeface="Times New Roman" panose="02020603050405020304" pitchFamily="18" charset="0"/>
                <a:ea typeface="Calibri" panose="020F0502020204030204" pitchFamily="34" charset="0"/>
              </a:rPr>
              <a:t>va</a:t>
            </a:r>
            <a:r>
              <a:rPr lang="en-US" sz="1600" dirty="0" smtClean="0">
                <a:solidFill>
                  <a:schemeClr val="tx1"/>
                </a:solidFill>
                <a:latin typeface="Times New Roman" panose="02020603050405020304" pitchFamily="18" charset="0"/>
                <a:ea typeface="Calibri" panose="020F0502020204030204" pitchFamily="34" charset="0"/>
              </a:rPr>
              <a:t>        </a:t>
            </a:r>
            <a:r>
              <a:rPr lang="en-US" sz="1600" dirty="0" err="1" smtClean="0">
                <a:solidFill>
                  <a:schemeClr val="tx1"/>
                </a:solidFill>
                <a:latin typeface="Times New Roman" panose="02020603050405020304" pitchFamily="18" charset="0"/>
                <a:ea typeface="Calibri" panose="020F0502020204030204" pitchFamily="34" charset="0"/>
              </a:rPr>
              <a:t>ni</a:t>
            </a:r>
            <a:r>
              <a:rPr lang="en-US" sz="1600" dirty="0" smtClean="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o’lchash</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kerak</a:t>
            </a:r>
            <a:r>
              <a:rPr lang="en-US" sz="1600" dirty="0">
                <a:solidFill>
                  <a:schemeClr val="tx1"/>
                </a:solidFill>
                <a:latin typeface="Times New Roman" panose="02020603050405020304" pitchFamily="18" charset="0"/>
                <a:ea typeface="Calibri" panose="020F0502020204030204" pitchFamily="34" charset="0"/>
              </a:rPr>
              <a:t>, </a:t>
            </a:r>
            <a:endParaRPr lang="ru-RU" sz="1600" dirty="0">
              <a:solidFill>
                <a:schemeClr val="tx1"/>
              </a:solidFill>
            </a:endParaRPr>
          </a:p>
        </p:txBody>
      </p:sp>
      <p:sp>
        <p:nvSpPr>
          <p:cNvPr id="23" name="Прямоугольник 22"/>
          <p:cNvSpPr/>
          <p:nvPr/>
        </p:nvSpPr>
        <p:spPr>
          <a:xfrm>
            <a:off x="738187" y="2329220"/>
            <a:ext cx="7649851" cy="338554"/>
          </a:xfrm>
          <a:prstGeom prst="rect">
            <a:avLst/>
          </a:prstGeom>
        </p:spPr>
        <p:txBody>
          <a:bodyPr wrap="none">
            <a:spAutoFit/>
          </a:bodyPr>
          <a:lstStyle/>
          <a:p>
            <a:r>
              <a:rPr lang="en-US" sz="1600"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bunda</a:t>
            </a:r>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va</a:t>
            </a:r>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zaryadlarni</a:t>
            </a:r>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navbat</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bilan</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zaryaddan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birday</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msofada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joylashtiriladi</a:t>
            </a:r>
            <a:r>
              <a:rPr lang="en-US" sz="1600" dirty="0">
                <a:solidFill>
                  <a:schemeClr val="tx1"/>
                </a:solidFill>
                <a:latin typeface="Times New Roman" panose="02020603050405020304" pitchFamily="18" charset="0"/>
                <a:cs typeface="Times New Roman" panose="02020603050405020304" pitchFamily="18" charset="0"/>
              </a:rPr>
              <a:t>.</a:t>
            </a:r>
            <a:endParaRPr lang="ru-RU" sz="1600" dirty="0">
              <a:solidFill>
                <a:schemeClr val="tx1"/>
              </a:solidFill>
              <a:latin typeface="Times New Roman" panose="02020603050405020304" pitchFamily="18" charset="0"/>
              <a:cs typeface="Times New Roman" panose="02020603050405020304" pitchFamily="18" charset="0"/>
            </a:endParaRPr>
          </a:p>
        </p:txBody>
      </p:sp>
      <p:sp>
        <p:nvSpPr>
          <p:cNvPr id="24" name="Прямоугольник 23"/>
          <p:cNvSpPr/>
          <p:nvPr/>
        </p:nvSpPr>
        <p:spPr>
          <a:xfrm>
            <a:off x="738187" y="2765554"/>
            <a:ext cx="6950942" cy="338554"/>
          </a:xfrm>
          <a:prstGeom prst="rect">
            <a:avLst/>
          </a:prstGeom>
        </p:spPr>
        <p:txBody>
          <a:bodyPr wrap="none">
            <a:spAutoFit/>
          </a:bodyPr>
          <a:lstStyle/>
          <a:p>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Buning</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uchun</a:t>
            </a:r>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n  </a:t>
            </a:r>
            <a:r>
              <a:rPr lang="en-US" sz="1600" dirty="0" err="1">
                <a:solidFill>
                  <a:schemeClr val="tx1"/>
                </a:solidFill>
                <a:latin typeface="Times New Roman" panose="02020603050405020304" pitchFamily="18" charset="0"/>
                <a:cs typeface="Times New Roman" panose="02020603050405020304" pitchFamily="18" charset="0"/>
              </a:rPr>
              <a:t>sharcha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zaryadini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doimiy</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smtClean="0">
                <a:solidFill>
                  <a:schemeClr val="tx1"/>
                </a:solidFill>
                <a:latin typeface="Times New Roman" panose="02020603050405020304" pitchFamily="18" charset="0"/>
                <a:cs typeface="Times New Roman" panose="02020603050405020304" pitchFamily="18" charset="0"/>
              </a:rPr>
              <a:t>va</a:t>
            </a:r>
            <a:r>
              <a:rPr lang="en-US" sz="1600" dirty="0" smtClean="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qilib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saqlagan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holda</a:t>
            </a:r>
            <a:r>
              <a:rPr lang="en-US" sz="1600" dirty="0">
                <a:solidFill>
                  <a:schemeClr val="tx1"/>
                </a:solidFill>
                <a:latin typeface="Times New Roman" panose="02020603050405020304" pitchFamily="18" charset="0"/>
                <a:cs typeface="Times New Roman" panose="02020603050405020304" pitchFamily="18" charset="0"/>
              </a:rPr>
              <a:t>, </a:t>
            </a:r>
            <a:endParaRPr lang="ru-RU" sz="1600" dirty="0">
              <a:solidFill>
                <a:schemeClr val="tx1"/>
              </a:solidFill>
              <a:latin typeface="Times New Roman" panose="02020603050405020304" pitchFamily="18" charset="0"/>
              <a:cs typeface="Times New Roman" panose="02020603050405020304" pitchFamily="18" charset="0"/>
            </a:endParaRPr>
          </a:p>
        </p:txBody>
      </p:sp>
      <p:sp>
        <p:nvSpPr>
          <p:cNvPr id="25" name="Прямоугольник 24"/>
          <p:cNvSpPr/>
          <p:nvPr/>
        </p:nvSpPr>
        <p:spPr>
          <a:xfrm>
            <a:off x="604773" y="3201888"/>
            <a:ext cx="7735701" cy="584775"/>
          </a:xfrm>
          <a:prstGeom prst="rect">
            <a:avLst/>
          </a:prstGeom>
        </p:spPr>
        <p:txBody>
          <a:bodyPr wrap="square">
            <a:spAutoFit/>
          </a:bodyPr>
          <a:lstStyle/>
          <a:p>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Sharchaga</a:t>
            </a:r>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ketma-ket</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q1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va</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q2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zaryadlar</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beramiz.Tajribaning</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ko’rsatishicha</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kuchlarning</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f1/f2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uchunchi</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a:solidFill>
                  <a:schemeClr val="tx1"/>
                </a:solidFill>
                <a:latin typeface="Times New Roman" panose="02020603050405020304" pitchFamily="18" charset="0"/>
                <a:cs typeface="Times New Roman" panose="02020603050405020304" pitchFamily="18" charset="0"/>
              </a:rPr>
              <a:t>q</a:t>
            </a:r>
            <a:r>
              <a:rPr lang="en-US" sz="1600" baseline="-25000" dirty="0">
                <a:solidFill>
                  <a:schemeClr val="tx1"/>
                </a:solidFill>
                <a:latin typeface="Times New Roman" panose="02020603050405020304" pitchFamily="18" charset="0"/>
                <a:cs typeface="Times New Roman" panose="02020603050405020304" pitchFamily="18" charset="0"/>
              </a:rPr>
              <a:t>0</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smtClean="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zaryadning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kattaligiga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smtClean="0">
                <a:solidFill>
                  <a:schemeClr val="tx1"/>
                </a:solidFill>
                <a:latin typeface="Times New Roman" panose="02020603050405020304" pitchFamily="18" charset="0"/>
                <a:cs typeface="Times New Roman" panose="02020603050405020304" pitchFamily="18" charset="0"/>
              </a:rPr>
              <a:t>ham,      </a:t>
            </a:r>
            <a:r>
              <a:rPr lang="en-US" sz="1600" dirty="0" err="1" smtClean="0">
                <a:solidFill>
                  <a:schemeClr val="tx1"/>
                </a:solidFill>
                <a:latin typeface="Times New Roman" panose="02020603050405020304" pitchFamily="18" charset="0"/>
                <a:cs typeface="Times New Roman" panose="02020603050405020304" pitchFamily="18" charset="0"/>
              </a:rPr>
              <a:t>va</a:t>
            </a:r>
            <a:r>
              <a:rPr lang="en-US" sz="1600" dirty="0" smtClean="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zaryadlarning</a:t>
            </a:r>
            <a:endParaRPr lang="ru-RU" sz="1600" dirty="0">
              <a:solidFill>
                <a:schemeClr val="tx1"/>
              </a:solidFill>
              <a:latin typeface="Times New Roman" panose="02020603050405020304" pitchFamily="18" charset="0"/>
              <a:cs typeface="Times New Roman" panose="02020603050405020304" pitchFamily="18" charset="0"/>
            </a:endParaRPr>
          </a:p>
        </p:txBody>
      </p:sp>
      <p:sp>
        <p:nvSpPr>
          <p:cNvPr id="26" name="Прямоугольник 25"/>
          <p:cNvSpPr/>
          <p:nvPr/>
        </p:nvSpPr>
        <p:spPr>
          <a:xfrm>
            <a:off x="614298" y="3796917"/>
            <a:ext cx="6125395" cy="338554"/>
          </a:xfrm>
          <a:prstGeom prst="rect">
            <a:avLst/>
          </a:prstGeom>
        </p:spPr>
        <p:txBody>
          <a:bodyPr wrap="none">
            <a:spAutoFit/>
          </a:bodyPr>
          <a:lstStyle/>
          <a:p>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Shu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uchunchi</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zaryaddan</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joylashish</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masofasi</a:t>
            </a:r>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ga</a:t>
            </a:r>
            <a:r>
              <a:rPr lang="en-US" sz="1600" dirty="0">
                <a:solidFill>
                  <a:schemeClr val="tx1"/>
                </a:solidFill>
                <a:latin typeface="Times New Roman" panose="02020603050405020304" pitchFamily="18" charset="0"/>
                <a:cs typeface="Times New Roman" panose="02020603050405020304" pitchFamily="18" charset="0"/>
              </a:rPr>
              <a:t> ham </a:t>
            </a:r>
            <a:r>
              <a:rPr lang="en-US" sz="1600" dirty="0" err="1">
                <a:solidFill>
                  <a:schemeClr val="tx1"/>
                </a:solidFill>
                <a:latin typeface="Times New Roman" panose="02020603050405020304" pitchFamily="18" charset="0"/>
                <a:cs typeface="Times New Roman" panose="02020603050405020304" pitchFamily="18" charset="0"/>
              </a:rPr>
              <a:t>bog’liq</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emas</a:t>
            </a:r>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solidFill>
                <a:schemeClr val="tx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 name="TextBox 1"/>
              <p:cNvSpPr txBox="1"/>
              <p:nvPr/>
            </p:nvSpPr>
            <p:spPr>
              <a:xfrm>
                <a:off x="727721" y="1407631"/>
                <a:ext cx="220958"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1</m:t>
                          </m:r>
                        </m:sub>
                      </m:sSub>
                    </m:oMath>
                  </m:oMathPara>
                </a14:m>
                <a:endParaRPr lang="ru-RU" dirty="0"/>
              </a:p>
            </p:txBody>
          </p:sp>
        </mc:Choice>
        <mc:Fallback xmlns="">
          <p:sp>
            <p:nvSpPr>
              <p:cNvPr id="2" name="TextBox 1"/>
              <p:cNvSpPr txBox="1">
                <a:spLocks noRot="1" noChangeAspect="1" noMove="1" noResize="1" noEditPoints="1" noAdjustHandles="1" noChangeArrowheads="1" noChangeShapeType="1" noTextEdit="1"/>
              </p:cNvSpPr>
              <p:nvPr/>
            </p:nvSpPr>
            <p:spPr>
              <a:xfrm>
                <a:off x="727721" y="1407631"/>
                <a:ext cx="220958" cy="215444"/>
              </a:xfrm>
              <a:prstGeom prst="rect">
                <a:avLst/>
              </a:prstGeom>
              <a:blipFill rotWithShape="0">
                <a:blip r:embed="rId2"/>
                <a:stretch>
                  <a:fillRect l="-16216" b="-25714"/>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7" name="TextBox 26"/>
              <p:cNvSpPr txBox="1"/>
              <p:nvPr/>
            </p:nvSpPr>
            <p:spPr>
              <a:xfrm>
                <a:off x="1327796" y="1407631"/>
                <a:ext cx="225126"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2</m:t>
                          </m:r>
                        </m:sub>
                      </m:sSub>
                    </m:oMath>
                  </m:oMathPara>
                </a14:m>
                <a:endParaRPr lang="ru-RU" dirty="0"/>
              </a:p>
            </p:txBody>
          </p:sp>
        </mc:Choice>
        <mc:Fallback xmlns="">
          <p:sp>
            <p:nvSpPr>
              <p:cNvPr id="27" name="TextBox 26"/>
              <p:cNvSpPr txBox="1">
                <a:spLocks noRot="1" noChangeAspect="1" noMove="1" noResize="1" noEditPoints="1" noAdjustHandles="1" noChangeArrowheads="1" noChangeShapeType="1" noTextEdit="1"/>
              </p:cNvSpPr>
              <p:nvPr/>
            </p:nvSpPr>
            <p:spPr>
              <a:xfrm>
                <a:off x="1327796" y="1407631"/>
                <a:ext cx="225126" cy="215444"/>
              </a:xfrm>
              <a:prstGeom prst="rect">
                <a:avLst/>
              </a:prstGeom>
              <a:blipFill rotWithShape="0">
                <a:blip r:embed="rId3"/>
                <a:stretch>
                  <a:fillRect l="-18919" r="-2703" b="-25714"/>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806833" y="1947862"/>
                <a:ext cx="225126"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0</m:t>
                          </m:r>
                        </m:sub>
                      </m:sSub>
                    </m:oMath>
                  </m:oMathPara>
                </a14:m>
                <a:endParaRPr lang="ru-RU" dirty="0"/>
              </a:p>
            </p:txBody>
          </p:sp>
        </mc:Choice>
        <mc:Fallback xmlns="">
          <p:sp>
            <p:nvSpPr>
              <p:cNvPr id="28" name="TextBox 27"/>
              <p:cNvSpPr txBox="1">
                <a:spLocks noRot="1" noChangeAspect="1" noMove="1" noResize="1" noEditPoints="1" noAdjustHandles="1" noChangeArrowheads="1" noChangeShapeType="1" noTextEdit="1"/>
              </p:cNvSpPr>
              <p:nvPr/>
            </p:nvSpPr>
            <p:spPr>
              <a:xfrm>
                <a:off x="806833" y="1947862"/>
                <a:ext cx="225126" cy="215444"/>
              </a:xfrm>
              <a:prstGeom prst="rect">
                <a:avLst/>
              </a:prstGeom>
              <a:blipFill rotWithShape="0">
                <a:blip r:embed="rId4"/>
                <a:stretch>
                  <a:fillRect l="-16216" r="-2703" b="-25714"/>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9" name="TextBox 28"/>
              <p:cNvSpPr txBox="1"/>
              <p:nvPr/>
            </p:nvSpPr>
            <p:spPr>
              <a:xfrm>
                <a:off x="4841719" y="1962653"/>
                <a:ext cx="199670"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𝑓</m:t>
                          </m:r>
                        </m:e>
                        <m:sub>
                          <m:r>
                            <a:rPr lang="en-US" b="0" i="1" smtClean="0">
                              <a:latin typeface="Cambria Math" panose="02040503050406030204" pitchFamily="18" charset="0"/>
                            </a:rPr>
                            <m:t>1</m:t>
                          </m:r>
                        </m:sub>
                      </m:sSub>
                    </m:oMath>
                  </m:oMathPara>
                </a14:m>
                <a:endParaRPr lang="ru-RU" dirty="0"/>
              </a:p>
            </p:txBody>
          </p:sp>
        </mc:Choice>
        <mc:Fallback xmlns="">
          <p:sp>
            <p:nvSpPr>
              <p:cNvPr id="29" name="TextBox 28"/>
              <p:cNvSpPr txBox="1">
                <a:spLocks noRot="1" noChangeAspect="1" noMove="1" noResize="1" noEditPoints="1" noAdjustHandles="1" noChangeArrowheads="1" noChangeShapeType="1" noTextEdit="1"/>
              </p:cNvSpPr>
              <p:nvPr/>
            </p:nvSpPr>
            <p:spPr>
              <a:xfrm>
                <a:off x="4841719" y="1962653"/>
                <a:ext cx="199670" cy="215444"/>
              </a:xfrm>
              <a:prstGeom prst="rect">
                <a:avLst/>
              </a:prstGeom>
              <a:blipFill rotWithShape="0">
                <a:blip r:embed="rId5"/>
                <a:stretch>
                  <a:fillRect l="-27273" r="-3030" b="-34286"/>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30" name="TextBox 29"/>
              <p:cNvSpPr txBox="1"/>
              <p:nvPr/>
            </p:nvSpPr>
            <p:spPr>
              <a:xfrm>
                <a:off x="5438776" y="1961670"/>
                <a:ext cx="203837"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𝑓</m:t>
                          </m:r>
                        </m:e>
                        <m:sub>
                          <m:r>
                            <a:rPr lang="en-US" b="0" i="1" smtClean="0">
                              <a:latin typeface="Cambria Math" panose="02040503050406030204" pitchFamily="18" charset="0"/>
                            </a:rPr>
                            <m:t>2</m:t>
                          </m:r>
                        </m:sub>
                      </m:sSub>
                    </m:oMath>
                  </m:oMathPara>
                </a14:m>
                <a:endParaRPr lang="ru-RU" dirty="0"/>
              </a:p>
            </p:txBody>
          </p:sp>
        </mc:Choice>
        <mc:Fallback xmlns="">
          <p:sp>
            <p:nvSpPr>
              <p:cNvPr id="30" name="TextBox 29"/>
              <p:cNvSpPr txBox="1">
                <a:spLocks noRot="1" noChangeAspect="1" noMove="1" noResize="1" noEditPoints="1" noAdjustHandles="1" noChangeArrowheads="1" noChangeShapeType="1" noTextEdit="1"/>
              </p:cNvSpPr>
              <p:nvPr/>
            </p:nvSpPr>
            <p:spPr>
              <a:xfrm>
                <a:off x="5438776" y="1961670"/>
                <a:ext cx="203837" cy="215444"/>
              </a:xfrm>
              <a:prstGeom prst="rect">
                <a:avLst/>
              </a:prstGeom>
              <a:blipFill rotWithShape="0">
                <a:blip r:embed="rId6"/>
                <a:stretch>
                  <a:fillRect l="-26471" b="-34286"/>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31" name="TextBox 30"/>
              <p:cNvSpPr txBox="1"/>
              <p:nvPr/>
            </p:nvSpPr>
            <p:spPr>
              <a:xfrm>
                <a:off x="1442443" y="2380588"/>
                <a:ext cx="220958"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1</m:t>
                          </m:r>
                        </m:sub>
                      </m:sSub>
                    </m:oMath>
                  </m:oMathPara>
                </a14:m>
                <a:endParaRPr lang="ru-RU" dirty="0"/>
              </a:p>
            </p:txBody>
          </p:sp>
        </mc:Choice>
        <mc:Fallback xmlns="">
          <p:sp>
            <p:nvSpPr>
              <p:cNvPr id="31" name="TextBox 30"/>
              <p:cNvSpPr txBox="1">
                <a:spLocks noRot="1" noChangeAspect="1" noMove="1" noResize="1" noEditPoints="1" noAdjustHandles="1" noChangeArrowheads="1" noChangeShapeType="1" noTextEdit="1"/>
              </p:cNvSpPr>
              <p:nvPr/>
            </p:nvSpPr>
            <p:spPr>
              <a:xfrm>
                <a:off x="1442443" y="2380588"/>
                <a:ext cx="220958" cy="215444"/>
              </a:xfrm>
              <a:prstGeom prst="rect">
                <a:avLst/>
              </a:prstGeom>
              <a:blipFill rotWithShape="0">
                <a:blip r:embed="rId7"/>
                <a:stretch>
                  <a:fillRect l="-19444" r="-2778" b="-25714"/>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32" name="TextBox 31"/>
              <p:cNvSpPr txBox="1"/>
              <p:nvPr/>
            </p:nvSpPr>
            <p:spPr>
              <a:xfrm>
                <a:off x="1974018" y="2390775"/>
                <a:ext cx="225126"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2</m:t>
                          </m:r>
                        </m:sub>
                      </m:sSub>
                    </m:oMath>
                  </m:oMathPara>
                </a14:m>
                <a:endParaRPr lang="ru-RU" dirty="0"/>
              </a:p>
            </p:txBody>
          </p:sp>
        </mc:Choice>
        <mc:Fallback xmlns="">
          <p:sp>
            <p:nvSpPr>
              <p:cNvPr id="32" name="TextBox 31"/>
              <p:cNvSpPr txBox="1">
                <a:spLocks noRot="1" noChangeAspect="1" noMove="1" noResize="1" noEditPoints="1" noAdjustHandles="1" noChangeArrowheads="1" noChangeShapeType="1" noTextEdit="1"/>
              </p:cNvSpPr>
              <p:nvPr/>
            </p:nvSpPr>
            <p:spPr>
              <a:xfrm>
                <a:off x="1974018" y="2390775"/>
                <a:ext cx="225126" cy="215444"/>
              </a:xfrm>
              <a:prstGeom prst="rect">
                <a:avLst/>
              </a:prstGeom>
              <a:blipFill rotWithShape="0">
                <a:blip r:embed="rId8"/>
                <a:stretch>
                  <a:fillRect l="-18919" r="-2703" b="-2500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33" name="TextBox 32"/>
              <p:cNvSpPr txBox="1"/>
              <p:nvPr/>
            </p:nvSpPr>
            <p:spPr>
              <a:xfrm>
                <a:off x="4291322" y="2390775"/>
                <a:ext cx="225126"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0</m:t>
                          </m:r>
                        </m:sub>
                      </m:sSub>
                    </m:oMath>
                  </m:oMathPara>
                </a14:m>
                <a:endParaRPr lang="ru-RU" dirty="0"/>
              </a:p>
            </p:txBody>
          </p:sp>
        </mc:Choice>
        <mc:Fallback xmlns="">
          <p:sp>
            <p:nvSpPr>
              <p:cNvPr id="33" name="TextBox 32"/>
              <p:cNvSpPr txBox="1">
                <a:spLocks noRot="1" noChangeAspect="1" noMove="1" noResize="1" noEditPoints="1" noAdjustHandles="1" noChangeArrowheads="1" noChangeShapeType="1" noTextEdit="1"/>
              </p:cNvSpPr>
              <p:nvPr/>
            </p:nvSpPr>
            <p:spPr>
              <a:xfrm>
                <a:off x="4291322" y="2390775"/>
                <a:ext cx="225126" cy="215444"/>
              </a:xfrm>
              <a:prstGeom prst="rect">
                <a:avLst/>
              </a:prstGeom>
              <a:blipFill rotWithShape="0">
                <a:blip r:embed="rId9"/>
                <a:stretch>
                  <a:fillRect l="-18919" r="-2703" b="-2500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34" name="TextBox 33"/>
              <p:cNvSpPr txBox="1"/>
              <p:nvPr/>
            </p:nvSpPr>
            <p:spPr>
              <a:xfrm>
                <a:off x="4680237" y="2817081"/>
                <a:ext cx="225126"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0</m:t>
                          </m:r>
                        </m:sub>
                      </m:sSub>
                    </m:oMath>
                  </m:oMathPara>
                </a14:m>
                <a:endParaRPr lang="ru-RU" dirty="0"/>
              </a:p>
            </p:txBody>
          </p:sp>
        </mc:Choice>
        <mc:Fallback xmlns="">
          <p:sp>
            <p:nvSpPr>
              <p:cNvPr id="34" name="TextBox 33"/>
              <p:cNvSpPr txBox="1">
                <a:spLocks noRot="1" noChangeAspect="1" noMove="1" noResize="1" noEditPoints="1" noAdjustHandles="1" noChangeArrowheads="1" noChangeShapeType="1" noTextEdit="1"/>
              </p:cNvSpPr>
              <p:nvPr/>
            </p:nvSpPr>
            <p:spPr>
              <a:xfrm>
                <a:off x="4680237" y="2817081"/>
                <a:ext cx="225126" cy="215444"/>
              </a:xfrm>
              <a:prstGeom prst="rect">
                <a:avLst/>
              </a:prstGeom>
              <a:blipFill rotWithShape="0">
                <a:blip r:embed="rId9"/>
                <a:stretch>
                  <a:fillRect l="-18919" r="-2703" b="-28571"/>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35" name="TextBox 34"/>
              <p:cNvSpPr txBox="1"/>
              <p:nvPr/>
            </p:nvSpPr>
            <p:spPr>
              <a:xfrm>
                <a:off x="4667081" y="3510349"/>
                <a:ext cx="220958"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1</m:t>
                          </m:r>
                        </m:sub>
                      </m:sSub>
                    </m:oMath>
                  </m:oMathPara>
                </a14:m>
                <a:endParaRPr lang="ru-RU" dirty="0"/>
              </a:p>
            </p:txBody>
          </p:sp>
        </mc:Choice>
        <mc:Fallback xmlns="">
          <p:sp>
            <p:nvSpPr>
              <p:cNvPr id="35" name="TextBox 34"/>
              <p:cNvSpPr txBox="1">
                <a:spLocks noRot="1" noChangeAspect="1" noMove="1" noResize="1" noEditPoints="1" noAdjustHandles="1" noChangeArrowheads="1" noChangeShapeType="1" noTextEdit="1"/>
              </p:cNvSpPr>
              <p:nvPr/>
            </p:nvSpPr>
            <p:spPr>
              <a:xfrm>
                <a:off x="4667081" y="3510349"/>
                <a:ext cx="220958" cy="215444"/>
              </a:xfrm>
              <a:prstGeom prst="rect">
                <a:avLst/>
              </a:prstGeom>
              <a:blipFill rotWithShape="0">
                <a:blip r:embed="rId7"/>
                <a:stretch>
                  <a:fillRect l="-19444" r="-2778" b="-25714"/>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36" name="TextBox 35"/>
              <p:cNvSpPr txBox="1"/>
              <p:nvPr/>
            </p:nvSpPr>
            <p:spPr>
              <a:xfrm>
                <a:off x="5267156" y="3510349"/>
                <a:ext cx="225126"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2</m:t>
                          </m:r>
                        </m:sub>
                      </m:sSub>
                    </m:oMath>
                  </m:oMathPara>
                </a14:m>
                <a:endParaRPr lang="ru-RU" dirty="0"/>
              </a:p>
            </p:txBody>
          </p:sp>
        </mc:Choice>
        <mc:Fallback xmlns="">
          <p:sp>
            <p:nvSpPr>
              <p:cNvPr id="36" name="TextBox 35"/>
              <p:cNvSpPr txBox="1">
                <a:spLocks noRot="1" noChangeAspect="1" noMove="1" noResize="1" noEditPoints="1" noAdjustHandles="1" noChangeArrowheads="1" noChangeShapeType="1" noTextEdit="1"/>
              </p:cNvSpPr>
              <p:nvPr/>
            </p:nvSpPr>
            <p:spPr>
              <a:xfrm>
                <a:off x="5267156" y="3510349"/>
                <a:ext cx="225126" cy="215444"/>
              </a:xfrm>
              <a:prstGeom prst="rect">
                <a:avLst/>
              </a:prstGeom>
              <a:blipFill rotWithShape="0">
                <a:blip r:embed="rId10"/>
                <a:stretch>
                  <a:fillRect l="-16216" r="-2703" b="-25714"/>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37" name="TextBox 36"/>
              <p:cNvSpPr txBox="1"/>
              <p:nvPr/>
            </p:nvSpPr>
            <p:spPr>
              <a:xfrm>
                <a:off x="614298" y="3278831"/>
                <a:ext cx="152286"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i="1" smtClean="0">
                          <a:latin typeface="Cambria Math" panose="02040503050406030204" pitchFamily="18" charset="0"/>
                          <a:ea typeface="Cambria Math" panose="02040503050406030204" pitchFamily="18" charset="0"/>
                        </a:rPr>
                        <m:t>𝜇</m:t>
                      </m:r>
                    </m:oMath>
                  </m:oMathPara>
                </a14:m>
                <a:endParaRPr lang="ru-RU" dirty="0"/>
              </a:p>
            </p:txBody>
          </p:sp>
        </mc:Choice>
        <mc:Fallback xmlns="">
          <p:sp>
            <p:nvSpPr>
              <p:cNvPr id="37" name="TextBox 36"/>
              <p:cNvSpPr txBox="1">
                <a:spLocks noRot="1" noChangeAspect="1" noMove="1" noResize="1" noEditPoints="1" noAdjustHandles="1" noChangeArrowheads="1" noChangeShapeType="1" noTextEdit="1"/>
              </p:cNvSpPr>
              <p:nvPr/>
            </p:nvSpPr>
            <p:spPr>
              <a:xfrm>
                <a:off x="614298" y="3278831"/>
                <a:ext cx="152286" cy="215444"/>
              </a:xfrm>
              <a:prstGeom prst="rect">
                <a:avLst/>
              </a:prstGeom>
              <a:blipFill rotWithShape="0">
                <a:blip r:embed="rId11"/>
                <a:stretch>
                  <a:fillRect l="-28000" r="-20000" b="-25714"/>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39" name="TextBox 38"/>
              <p:cNvSpPr txBox="1"/>
              <p:nvPr/>
            </p:nvSpPr>
            <p:spPr>
              <a:xfrm>
                <a:off x="4417317" y="3858472"/>
                <a:ext cx="197683"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𝑟</m:t>
                          </m:r>
                        </m:e>
                        <m:sub>
                          <m:r>
                            <a:rPr lang="en-US" b="0" i="1" smtClean="0">
                              <a:latin typeface="Cambria Math" panose="02040503050406030204" pitchFamily="18" charset="0"/>
                            </a:rPr>
                            <m:t>0</m:t>
                          </m:r>
                        </m:sub>
                      </m:sSub>
                    </m:oMath>
                  </m:oMathPara>
                </a14:m>
                <a:endParaRPr lang="ru-RU" dirty="0"/>
              </a:p>
            </p:txBody>
          </p:sp>
        </mc:Choice>
        <mc:Fallback xmlns="">
          <p:sp>
            <p:nvSpPr>
              <p:cNvPr id="39" name="TextBox 38"/>
              <p:cNvSpPr txBox="1">
                <a:spLocks noRot="1" noChangeAspect="1" noMove="1" noResize="1" noEditPoints="1" noAdjustHandles="1" noChangeArrowheads="1" noChangeShapeType="1" noTextEdit="1"/>
              </p:cNvSpPr>
              <p:nvPr/>
            </p:nvSpPr>
            <p:spPr>
              <a:xfrm>
                <a:off x="4417317" y="3858472"/>
                <a:ext cx="197683" cy="215444"/>
              </a:xfrm>
              <a:prstGeom prst="rect">
                <a:avLst/>
              </a:prstGeom>
              <a:blipFill rotWithShape="0">
                <a:blip r:embed="rId12"/>
                <a:stretch>
                  <a:fillRect l="-12500" r="-6250" b="-17143"/>
                </a:stretch>
              </a:blipFill>
            </p:spPr>
            <p:txBody>
              <a:bodyPr/>
              <a:lstStyle/>
              <a:p>
                <a:r>
                  <a:rPr lang="ru-RU">
                    <a:noFill/>
                  </a:rPr>
                  <a:t> </a:t>
                </a:r>
              </a:p>
            </p:txBody>
          </p:sp>
        </mc:Fallback>
      </mc:AlternateContent>
    </p:spTree>
    <p:extLst>
      <p:ext uri="{BB962C8B-B14F-4D97-AF65-F5344CB8AC3E}">
        <p14:creationId xmlns:p14="http://schemas.microsoft.com/office/powerpoint/2010/main" val="239610984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05392" y="1379637"/>
            <a:ext cx="8417689" cy="338554"/>
          </a:xfrm>
          <a:prstGeom prst="rect">
            <a:avLst/>
          </a:prstGeom>
        </p:spPr>
        <p:txBody>
          <a:bodyPr wrap="none">
            <a:spAutoFit/>
          </a:bodyPr>
          <a:lstStyle/>
          <a:p>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Demak</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kuchlar</a:t>
            </a:r>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nisbatining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qiymati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smtClean="0">
                <a:solidFill>
                  <a:schemeClr val="tx1"/>
                </a:solidFill>
                <a:latin typeface="Times New Roman" panose="02020603050405020304" pitchFamily="18" charset="0"/>
                <a:cs typeface="Times New Roman" panose="02020603050405020304" pitchFamily="18" charset="0"/>
              </a:rPr>
              <a:t>faqat</a:t>
            </a:r>
            <a:r>
              <a:rPr lang="en-US" sz="1600" dirty="0" smtClean="0">
                <a:solidFill>
                  <a:schemeClr val="tx1"/>
                </a:solidFill>
                <a:latin typeface="Times New Roman" panose="02020603050405020304" pitchFamily="18" charset="0"/>
                <a:cs typeface="Times New Roman" panose="02020603050405020304" pitchFamily="18" charset="0"/>
              </a:rPr>
              <a:t>      </a:t>
            </a:r>
            <a:r>
              <a:rPr lang="en-US" sz="1600" dirty="0" err="1" smtClean="0">
                <a:solidFill>
                  <a:schemeClr val="tx1"/>
                </a:solidFill>
                <a:latin typeface="Times New Roman" panose="02020603050405020304" pitchFamily="18" charset="0"/>
                <a:cs typeface="Times New Roman" panose="02020603050405020304" pitchFamily="18" charset="0"/>
              </a:rPr>
              <a:t>va</a:t>
            </a:r>
            <a:r>
              <a:rPr lang="en-US" sz="1600" dirty="0" smtClean="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zaryadlarning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o’zi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bilangina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aniqlanadi</a:t>
            </a:r>
            <a:r>
              <a:rPr lang="en-US" sz="1600" dirty="0" smtClean="0">
                <a:solidFill>
                  <a:schemeClr val="tx1"/>
                </a:solidFill>
                <a:latin typeface="Times New Roman" panose="02020603050405020304" pitchFamily="18" charset="0"/>
                <a:cs typeface="Times New Roman" panose="02020603050405020304" pitchFamily="18" charset="0"/>
              </a:rPr>
              <a:t>.</a:t>
            </a:r>
            <a:endParaRPr lang="ru-RU" sz="1600" dirty="0">
              <a:solidFill>
                <a:schemeClr val="tx1"/>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705392" y="1872347"/>
            <a:ext cx="7205819" cy="338554"/>
          </a:xfrm>
          <a:prstGeom prst="rect">
            <a:avLst/>
          </a:prstGeom>
        </p:spPr>
        <p:txBody>
          <a:bodyPr wrap="none">
            <a:spAutoFit/>
          </a:bodyPr>
          <a:lstStyle/>
          <a:p>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Bundan</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zaryadlar</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nisbati</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smtClean="0">
                <a:solidFill>
                  <a:schemeClr val="tx1"/>
                </a:solidFill>
                <a:latin typeface="Times New Roman" panose="02020603050405020304" pitchFamily="18" charset="0"/>
                <a:cs typeface="Times New Roman" panose="02020603050405020304" pitchFamily="18" charset="0"/>
              </a:rPr>
              <a:t>ni</a:t>
            </a:r>
            <a:r>
              <a:rPr lang="en-US" sz="1600" dirty="0" smtClean="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kuchlar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smtClean="0">
                <a:solidFill>
                  <a:schemeClr val="tx1"/>
                </a:solidFill>
                <a:latin typeface="Times New Roman" panose="02020603050405020304" pitchFamily="18" charset="0"/>
                <a:cs typeface="Times New Roman" panose="02020603050405020304" pitchFamily="18" charset="0"/>
              </a:rPr>
              <a:t>nisbati</a:t>
            </a:r>
            <a:r>
              <a:rPr lang="en-US" sz="1600" dirty="0" smtClean="0">
                <a:solidFill>
                  <a:schemeClr val="tx1"/>
                </a:solidFill>
                <a:latin typeface="Times New Roman" panose="02020603050405020304" pitchFamily="18" charset="0"/>
                <a:cs typeface="Times New Roman" panose="02020603050405020304" pitchFamily="18" charset="0"/>
              </a:rPr>
              <a:t>            </a:t>
            </a:r>
            <a:r>
              <a:rPr lang="en-US" sz="1600" dirty="0" err="1" smtClean="0">
                <a:solidFill>
                  <a:schemeClr val="tx1"/>
                </a:solidFill>
                <a:latin typeface="Times New Roman" panose="02020603050405020304" pitchFamily="18" charset="0"/>
                <a:cs typeface="Times New Roman" panose="02020603050405020304" pitchFamily="18" charset="0"/>
              </a:rPr>
              <a:t>ga</a:t>
            </a:r>
            <a:r>
              <a:rPr lang="en-US" sz="1600" dirty="0" smtClean="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teng</a:t>
            </a:r>
            <a:r>
              <a:rPr lang="en-US" sz="1600" dirty="0">
                <a:solidFill>
                  <a:schemeClr val="tx1"/>
                </a:solidFill>
                <a:latin typeface="Times New Roman" panose="02020603050405020304" pitchFamily="18" charset="0"/>
                <a:cs typeface="Times New Roman" panose="02020603050405020304" pitchFamily="18" charset="0"/>
              </a:rPr>
              <a:t> deb </a:t>
            </a:r>
            <a:r>
              <a:rPr lang="en-US" sz="1600" dirty="0" err="1">
                <a:solidFill>
                  <a:schemeClr val="tx1"/>
                </a:solidFill>
                <a:latin typeface="Times New Roman" panose="02020603050405020304" pitchFamily="18" charset="0"/>
                <a:cs typeface="Times New Roman" panose="02020603050405020304" pitchFamily="18" charset="0"/>
              </a:rPr>
              <a:t>olish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tabiiydir</a:t>
            </a:r>
            <a:r>
              <a:rPr lang="en-US" sz="1600" dirty="0">
                <a:solidFill>
                  <a:schemeClr val="tx1"/>
                </a:solidFill>
                <a:latin typeface="Times New Roman" panose="02020603050405020304" pitchFamily="18" charset="0"/>
                <a:cs typeface="Times New Roman" panose="02020603050405020304" pitchFamily="18" charset="0"/>
              </a:rPr>
              <a:t>. </a:t>
            </a:r>
            <a:endParaRPr lang="ru-RU" sz="1600" dirty="0">
              <a:solidFill>
                <a:schemeClr val="tx1"/>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705392" y="2358389"/>
            <a:ext cx="3172663" cy="338554"/>
          </a:xfrm>
          <a:prstGeom prst="rect">
            <a:avLst/>
          </a:prstGeom>
        </p:spPr>
        <p:txBody>
          <a:bodyPr wrap="none">
            <a:spAutoFit/>
          </a:bodyPr>
          <a:lstStyle/>
          <a:p>
            <a:r>
              <a:rPr lang="en-US" sz="1600" dirty="0" err="1">
                <a:solidFill>
                  <a:schemeClr val="tx1"/>
                </a:solidFill>
                <a:latin typeface="Times New Roman" panose="02020603050405020304" pitchFamily="18" charset="0"/>
                <a:ea typeface="Calibri" panose="020F0502020204030204" pitchFamily="34" charset="0"/>
              </a:rPr>
              <a:t>Shunday</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qilib</a:t>
            </a:r>
            <a:r>
              <a:rPr lang="en-US" sz="1600" dirty="0">
                <a:solidFill>
                  <a:schemeClr val="tx1"/>
                </a:solidFill>
                <a:latin typeface="Times New Roman" panose="02020603050405020304" pitchFamily="18" charset="0"/>
                <a:ea typeface="Calibri" panose="020F0502020204030204" pitchFamily="34" charset="0"/>
              </a:rPr>
              <a:t>, biz </a:t>
            </a:r>
            <a:r>
              <a:rPr lang="en-US" sz="1600" dirty="0" err="1">
                <a:solidFill>
                  <a:schemeClr val="tx1"/>
                </a:solidFill>
                <a:latin typeface="Times New Roman" panose="02020603050405020304" pitchFamily="18" charset="0"/>
                <a:ea typeface="Calibri" panose="020F0502020204030204" pitchFamily="34" charset="0"/>
              </a:rPr>
              <a:t>ikkita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zaryadning</a:t>
            </a:r>
            <a:endParaRPr lang="ru-RU" sz="1600" dirty="0">
              <a:solidFill>
                <a:schemeClr val="tx1"/>
              </a:solidFill>
            </a:endParaRPr>
          </a:p>
        </p:txBody>
      </p:sp>
      <p:sp>
        <p:nvSpPr>
          <p:cNvPr id="8" name="Прямоугольник 7"/>
          <p:cNvSpPr/>
          <p:nvPr/>
        </p:nvSpPr>
        <p:spPr>
          <a:xfrm>
            <a:off x="705390" y="2358389"/>
            <a:ext cx="8048729" cy="1077218"/>
          </a:xfrm>
          <a:prstGeom prst="rect">
            <a:avLst/>
          </a:prstGeom>
        </p:spPr>
        <p:txBody>
          <a:bodyPr wrap="square">
            <a:spAutoFit/>
          </a:bodyPr>
          <a:lstStyle/>
          <a:p>
            <a:r>
              <a:rPr lang="en-US" sz="1600" dirty="0" smtClean="0">
                <a:solidFill>
                  <a:schemeClr val="tx1"/>
                </a:solidFill>
                <a:latin typeface="Times New Roman" panose="02020603050405020304" pitchFamily="18" charset="0"/>
                <a:ea typeface="Calibri" panose="020F0502020204030204" pitchFamily="34" charset="0"/>
              </a:rPr>
              <a:t>                                                                       </a:t>
            </a:r>
            <a:r>
              <a:rPr lang="en-US" sz="1600" dirty="0" err="1" smtClean="0">
                <a:solidFill>
                  <a:schemeClr val="tx1"/>
                </a:solidFill>
                <a:latin typeface="Times New Roman" panose="02020603050405020304" pitchFamily="18" charset="0"/>
                <a:ea typeface="Calibri" panose="020F0502020204030204" pitchFamily="34" charset="0"/>
              </a:rPr>
              <a:t>nisbatini</a:t>
            </a:r>
            <a:r>
              <a:rPr lang="en-US" sz="1600" dirty="0" smtClean="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o’lchash</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uslini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topdik</a:t>
            </a:r>
            <a:r>
              <a:rPr lang="en-US" sz="1600" dirty="0">
                <a:solidFill>
                  <a:schemeClr val="tx1"/>
                </a:solidFill>
                <a:latin typeface="Times New Roman" panose="02020603050405020304" pitchFamily="18" charset="0"/>
                <a:ea typeface="Calibri" panose="020F0502020204030204" pitchFamily="34" charset="0"/>
              </a:rPr>
              <a:t>. </a:t>
            </a:r>
            <a:endParaRPr lang="en-US" sz="1600" dirty="0" smtClean="0">
              <a:solidFill>
                <a:schemeClr val="tx1"/>
              </a:solidFill>
              <a:latin typeface="Times New Roman" panose="02020603050405020304" pitchFamily="18" charset="0"/>
              <a:ea typeface="Calibri" panose="020F0502020204030204" pitchFamily="34" charset="0"/>
            </a:endParaRPr>
          </a:p>
          <a:p>
            <a:r>
              <a:rPr lang="en-US" sz="1600" dirty="0" err="1" smtClean="0">
                <a:solidFill>
                  <a:schemeClr val="tx1"/>
                </a:solidFill>
                <a:latin typeface="Times New Roman" panose="02020603050405020304" pitchFamily="18" charset="0"/>
                <a:ea typeface="Calibri" panose="020F0502020204030204" pitchFamily="34" charset="0"/>
              </a:rPr>
              <a:t>Zaryadlarning</a:t>
            </a:r>
            <a:r>
              <a:rPr lang="en-US" sz="1600" dirty="0" smtClean="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absalyut</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qiymatlarini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hosil</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kilish</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uchun</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dastavval</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zaryadlarning</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o’lchov</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birliklarini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belgilash</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kerak</a:t>
            </a:r>
            <a:r>
              <a:rPr lang="en-US" sz="1600" dirty="0">
                <a:solidFill>
                  <a:schemeClr val="tx1"/>
                </a:solidFill>
                <a:latin typeface="Times New Roman" panose="02020603050405020304" pitchFamily="18" charset="0"/>
                <a:ea typeface="Calibri" panose="020F0502020204030204" pitchFamily="34" charset="0"/>
              </a:rPr>
              <a:t>. Bu </a:t>
            </a:r>
            <a:r>
              <a:rPr lang="en-US" sz="1600" dirty="0" err="1">
                <a:solidFill>
                  <a:schemeClr val="tx1"/>
                </a:solidFill>
                <a:latin typeface="Times New Roman" panose="02020603050405020304" pitchFamily="18" charset="0"/>
                <a:ea typeface="Calibri" panose="020F0502020204030204" pitchFamily="34" charset="0"/>
              </a:rPr>
              <a:t>ish</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bilan</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bir</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oz</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keyinroq</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shug’ullanamiz</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Zaryadlarning</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taqqoslash</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usulini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bilgan</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xolda</a:t>
            </a:r>
            <a:r>
              <a:rPr lang="en-US" sz="1600" dirty="0">
                <a:solidFill>
                  <a:schemeClr val="tx1"/>
                </a:solidFill>
                <a:latin typeface="Times New Roman" panose="02020603050405020304" pitchFamily="18" charset="0"/>
                <a:ea typeface="Calibri" panose="020F0502020204030204" pitchFamily="34" charset="0"/>
              </a:rPr>
              <a:t> biz </a:t>
            </a:r>
            <a:r>
              <a:rPr lang="en-US" sz="1600" dirty="0" err="1">
                <a:solidFill>
                  <a:schemeClr val="tx1"/>
                </a:solidFill>
                <a:latin typeface="Times New Roman" panose="02020603050405020304" pitchFamily="18" charset="0"/>
                <a:ea typeface="Calibri" panose="020F0502020204030204" pitchFamily="34" charset="0"/>
              </a:rPr>
              <a:t>endi</a:t>
            </a:r>
            <a:r>
              <a:rPr lang="en-US" sz="1600" dirty="0">
                <a:solidFill>
                  <a:schemeClr val="tx1"/>
                </a:solidFill>
                <a:latin typeface="Times New Roman" panose="02020603050405020304" pitchFamily="18" charset="0"/>
                <a:ea typeface="Calibri" panose="020F0502020204030204" pitchFamily="34" charset="0"/>
              </a:rPr>
              <a:t> </a:t>
            </a:r>
            <a:endParaRPr lang="ru-RU" sz="1600" dirty="0">
              <a:solidFill>
                <a:schemeClr val="tx1"/>
              </a:solidFill>
            </a:endParaRPr>
          </a:p>
        </p:txBody>
      </p:sp>
      <p:sp>
        <p:nvSpPr>
          <p:cNvPr id="9" name="Прямоугольник 8"/>
          <p:cNvSpPr/>
          <p:nvPr/>
        </p:nvSpPr>
        <p:spPr>
          <a:xfrm>
            <a:off x="5209511" y="3103721"/>
            <a:ext cx="2850460" cy="338554"/>
          </a:xfrm>
          <a:prstGeom prst="rect">
            <a:avLst/>
          </a:prstGeom>
        </p:spPr>
        <p:txBody>
          <a:bodyPr wrap="none">
            <a:spAutoFit/>
          </a:bodyPr>
          <a:lstStyle/>
          <a:p>
            <a:r>
              <a:rPr lang="en-US" sz="1600" dirty="0" err="1">
                <a:solidFill>
                  <a:schemeClr val="tx1"/>
                </a:solidFill>
                <a:latin typeface="Times New Roman" panose="02020603050405020304" pitchFamily="18" charset="0"/>
                <a:ea typeface="Calibri" panose="020F0502020204030204" pitchFamily="34" charset="0"/>
              </a:rPr>
              <a:t>zaryadlarning</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bir-biridan</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bir</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xil</a:t>
            </a:r>
            <a:r>
              <a:rPr lang="en-US" sz="1600" dirty="0">
                <a:solidFill>
                  <a:schemeClr val="tx1"/>
                </a:solidFill>
                <a:latin typeface="Times New Roman" panose="02020603050405020304" pitchFamily="18" charset="0"/>
                <a:ea typeface="Calibri" panose="020F0502020204030204" pitchFamily="34" charset="0"/>
              </a:rPr>
              <a:t> </a:t>
            </a:r>
            <a:endParaRPr lang="ru-RU" sz="1600" dirty="0">
              <a:solidFill>
                <a:schemeClr val="tx1"/>
              </a:solidFill>
            </a:endParaRPr>
          </a:p>
        </p:txBody>
      </p:sp>
      <p:sp>
        <p:nvSpPr>
          <p:cNvPr id="10" name="Прямоугольник 9"/>
          <p:cNvSpPr/>
          <p:nvPr/>
        </p:nvSpPr>
        <p:spPr>
          <a:xfrm>
            <a:off x="698861" y="3541358"/>
            <a:ext cx="7212350" cy="584775"/>
          </a:xfrm>
          <a:prstGeom prst="rect">
            <a:avLst/>
          </a:prstGeom>
        </p:spPr>
        <p:txBody>
          <a:bodyPr wrap="square">
            <a:spAutoFit/>
          </a:bodyPr>
          <a:lstStyle/>
          <a:p>
            <a:r>
              <a:rPr lang="en-US" sz="1600" smtClean="0">
                <a:solidFill>
                  <a:schemeClr val="tx1"/>
                </a:solidFill>
                <a:latin typeface="Times New Roman" panose="02020603050405020304" pitchFamily="18" charset="0"/>
                <a:ea typeface="Calibri" panose="020F0502020204030204" pitchFamily="34" charset="0"/>
              </a:rPr>
              <a:t>  r   masofada juft-juft qilib joylashtira olamiz. Bunda tajriba zaryadlar jufti orasida     </a:t>
            </a:r>
          </a:p>
          <a:p>
            <a:r>
              <a:rPr lang="en-US" sz="1600" smtClean="0">
                <a:solidFill>
                  <a:schemeClr val="tx1"/>
                </a:solidFill>
                <a:latin typeface="Times New Roman" panose="02020603050405020304" pitchFamily="18" charset="0"/>
                <a:ea typeface="Calibri" panose="020F0502020204030204" pitchFamily="34" charset="0"/>
              </a:rPr>
              <a:t>  o’zaro ta’siri kuchi zaryad kattaliklarining ko’paytmasi </a:t>
            </a:r>
            <a:endParaRPr lang="ru-RU" sz="1600" dirty="0">
              <a:solidFill>
                <a:schemeClr val="tx1"/>
              </a:solidFill>
            </a:endParaRPr>
          </a:p>
        </p:txBody>
      </p:sp>
      <p:sp>
        <p:nvSpPr>
          <p:cNvPr id="11" name="Прямоугольник 10"/>
          <p:cNvSpPr/>
          <p:nvPr/>
        </p:nvSpPr>
        <p:spPr>
          <a:xfrm>
            <a:off x="813058" y="3741680"/>
            <a:ext cx="7339011" cy="584775"/>
          </a:xfrm>
          <a:prstGeom prst="rect">
            <a:avLst/>
          </a:prstGeom>
        </p:spPr>
        <p:txBody>
          <a:bodyPr wrap="square">
            <a:spAutoFit/>
          </a:bodyPr>
          <a:lstStyle/>
          <a:p>
            <a:r>
              <a:rPr lang="en-US" sz="1600" dirty="0" smtClean="0">
                <a:solidFill>
                  <a:schemeClr val="tx1"/>
                </a:solidFill>
                <a:latin typeface="Times New Roman" panose="02020603050405020304" pitchFamily="18" charset="0"/>
                <a:ea typeface="Calibri" panose="020F0502020204030204" pitchFamily="34" charset="0"/>
              </a:rPr>
              <a:t>                                                                                                        </a:t>
            </a:r>
            <a:r>
              <a:rPr lang="en-US" sz="1600" dirty="0" err="1" smtClean="0">
                <a:solidFill>
                  <a:schemeClr val="tx1"/>
                </a:solidFill>
                <a:latin typeface="Times New Roman" panose="02020603050405020304" pitchFamily="18" charset="0"/>
                <a:ea typeface="Calibri" panose="020F0502020204030204" pitchFamily="34" charset="0"/>
              </a:rPr>
              <a:t>ga</a:t>
            </a:r>
            <a:r>
              <a:rPr lang="en-US" sz="1600" dirty="0" smtClean="0">
                <a:solidFill>
                  <a:schemeClr val="tx1"/>
                </a:solidFill>
                <a:latin typeface="Times New Roman" panose="02020603050405020304" pitchFamily="18" charset="0"/>
                <a:ea typeface="Calibri" panose="020F0502020204030204" pitchFamily="34" charset="0"/>
              </a:rPr>
              <a:t> </a:t>
            </a:r>
          </a:p>
          <a:p>
            <a:r>
              <a:rPr lang="en-US" sz="1600" dirty="0" err="1" smtClean="0">
                <a:solidFill>
                  <a:schemeClr val="tx1"/>
                </a:solidFill>
                <a:latin typeface="Times New Roman" panose="02020603050405020304" pitchFamily="18" charset="0"/>
                <a:ea typeface="Calibri" panose="020F0502020204030204" pitchFamily="34" charset="0"/>
              </a:rPr>
              <a:t>proportsional</a:t>
            </a:r>
            <a:r>
              <a:rPr lang="en-US" sz="1600" dirty="0" smtClean="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ekanligini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ko’rsatadi</a:t>
            </a:r>
            <a:r>
              <a:rPr lang="en-US" sz="1600" dirty="0">
                <a:solidFill>
                  <a:schemeClr val="tx1"/>
                </a:solidFill>
                <a:latin typeface="Times New Roman" panose="02020603050405020304" pitchFamily="18" charset="0"/>
                <a:ea typeface="Calibri" panose="020F0502020204030204" pitchFamily="34" charset="0"/>
              </a:rPr>
              <a:t>.</a:t>
            </a:r>
            <a:endParaRPr lang="ru-RU" sz="1600" dirty="0">
              <a:solidFill>
                <a:schemeClr val="tx1"/>
              </a:solidFill>
            </a:endParaRPr>
          </a:p>
        </p:txBody>
      </p:sp>
      <mc:AlternateContent xmlns:mc="http://schemas.openxmlformats.org/markup-compatibility/2006" xmlns:a14="http://schemas.microsoft.com/office/drawing/2010/main">
        <mc:Choice Requires="a14">
          <p:sp>
            <p:nvSpPr>
              <p:cNvPr id="19" name="TextBox 18"/>
              <p:cNvSpPr txBox="1"/>
              <p:nvPr/>
            </p:nvSpPr>
            <p:spPr>
              <a:xfrm>
                <a:off x="4885834" y="1440824"/>
                <a:ext cx="220958"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1</m:t>
                          </m:r>
                        </m:sub>
                      </m:sSub>
                    </m:oMath>
                  </m:oMathPara>
                </a14:m>
                <a:endParaRPr lang="ru-RU" dirty="0"/>
              </a:p>
            </p:txBody>
          </p:sp>
        </mc:Choice>
        <mc:Fallback xmlns="">
          <p:sp>
            <p:nvSpPr>
              <p:cNvPr id="19" name="TextBox 18"/>
              <p:cNvSpPr txBox="1">
                <a:spLocks noRot="1" noChangeAspect="1" noMove="1" noResize="1" noEditPoints="1" noAdjustHandles="1" noChangeArrowheads="1" noChangeShapeType="1" noTextEdit="1"/>
              </p:cNvSpPr>
              <p:nvPr/>
            </p:nvSpPr>
            <p:spPr>
              <a:xfrm>
                <a:off x="4885834" y="1440824"/>
                <a:ext cx="220958" cy="215444"/>
              </a:xfrm>
              <a:prstGeom prst="rect">
                <a:avLst/>
              </a:prstGeom>
              <a:blipFill rotWithShape="0">
                <a:blip r:embed="rId3"/>
                <a:stretch>
                  <a:fillRect l="-16216" b="-2500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5376863" y="1434220"/>
                <a:ext cx="225126"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2</m:t>
                          </m:r>
                        </m:sub>
                      </m:sSub>
                    </m:oMath>
                  </m:oMathPara>
                </a14:m>
                <a:endParaRPr lang="ru-RU" dirty="0"/>
              </a:p>
            </p:txBody>
          </p:sp>
        </mc:Choice>
        <mc:Fallback xmlns="">
          <p:sp>
            <p:nvSpPr>
              <p:cNvPr id="20" name="TextBox 19"/>
              <p:cNvSpPr txBox="1">
                <a:spLocks noRot="1" noChangeAspect="1" noMove="1" noResize="1" noEditPoints="1" noAdjustHandles="1" noChangeArrowheads="1" noChangeShapeType="1" noTextEdit="1"/>
              </p:cNvSpPr>
              <p:nvPr/>
            </p:nvSpPr>
            <p:spPr>
              <a:xfrm>
                <a:off x="5376863" y="1434220"/>
                <a:ext cx="225126" cy="215444"/>
              </a:xfrm>
              <a:prstGeom prst="rect">
                <a:avLst/>
              </a:prstGeom>
              <a:blipFill rotWithShape="0">
                <a:blip r:embed="rId4"/>
                <a:stretch>
                  <a:fillRect l="-16216" r="-2703" b="-2500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2228647" y="1448037"/>
                <a:ext cx="441979"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𝑓</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ru-RU" i="1">
                              <a:latin typeface="Cambria Math" panose="02040503050406030204" pitchFamily="18" charset="0"/>
                            </a:rPr>
                          </m:ctrlPr>
                        </m:sSubPr>
                        <m:e>
                          <m:r>
                            <a:rPr lang="en-US" i="1">
                              <a:latin typeface="Cambria Math" panose="02040503050406030204" pitchFamily="18" charset="0"/>
                            </a:rPr>
                            <m:t>𝑓</m:t>
                          </m:r>
                        </m:e>
                        <m:sub>
                          <m:r>
                            <a:rPr lang="en-US" b="0" i="1" smtClean="0">
                              <a:latin typeface="Cambria Math" panose="02040503050406030204" pitchFamily="18" charset="0"/>
                            </a:rPr>
                            <m:t>2</m:t>
                          </m:r>
                        </m:sub>
                      </m:sSub>
                    </m:oMath>
                  </m:oMathPara>
                </a14:m>
                <a:endParaRPr lang="ru-RU" dirty="0"/>
              </a:p>
            </p:txBody>
          </p:sp>
        </mc:Choice>
        <mc:Fallback xmlns="">
          <p:sp>
            <p:nvSpPr>
              <p:cNvPr id="21" name="TextBox 20"/>
              <p:cNvSpPr txBox="1">
                <a:spLocks noRot="1" noChangeAspect="1" noMove="1" noResize="1" noEditPoints="1" noAdjustHandles="1" noChangeArrowheads="1" noChangeShapeType="1" noTextEdit="1"/>
              </p:cNvSpPr>
              <p:nvPr/>
            </p:nvSpPr>
            <p:spPr>
              <a:xfrm>
                <a:off x="2228647" y="1448037"/>
                <a:ext cx="441979" cy="215444"/>
              </a:xfrm>
              <a:prstGeom prst="rect">
                <a:avLst/>
              </a:prstGeom>
              <a:blipFill rotWithShape="0">
                <a:blip r:embed="rId5"/>
                <a:stretch>
                  <a:fillRect l="-13889" r="-1389" b="-34286"/>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5076196" y="1935717"/>
                <a:ext cx="441979"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𝑓</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ru-RU" i="1">
                              <a:latin typeface="Cambria Math" panose="02040503050406030204" pitchFamily="18" charset="0"/>
                            </a:rPr>
                          </m:ctrlPr>
                        </m:sSubPr>
                        <m:e>
                          <m:r>
                            <a:rPr lang="en-US" i="1">
                              <a:latin typeface="Cambria Math" panose="02040503050406030204" pitchFamily="18" charset="0"/>
                            </a:rPr>
                            <m:t>𝑓</m:t>
                          </m:r>
                        </m:e>
                        <m:sub>
                          <m:r>
                            <a:rPr lang="en-US" b="0" i="1" smtClean="0">
                              <a:latin typeface="Cambria Math" panose="02040503050406030204" pitchFamily="18" charset="0"/>
                            </a:rPr>
                            <m:t>2</m:t>
                          </m:r>
                        </m:sub>
                      </m:sSub>
                    </m:oMath>
                  </m:oMathPara>
                </a14:m>
                <a:endParaRPr lang="ru-RU" dirty="0"/>
              </a:p>
            </p:txBody>
          </p:sp>
        </mc:Choice>
        <mc:Fallback xmlns="">
          <p:sp>
            <p:nvSpPr>
              <p:cNvPr id="23" name="TextBox 22"/>
              <p:cNvSpPr txBox="1">
                <a:spLocks noRot="1" noChangeAspect="1" noMove="1" noResize="1" noEditPoints="1" noAdjustHandles="1" noChangeArrowheads="1" noChangeShapeType="1" noTextEdit="1"/>
              </p:cNvSpPr>
              <p:nvPr/>
            </p:nvSpPr>
            <p:spPr>
              <a:xfrm>
                <a:off x="5076196" y="1935717"/>
                <a:ext cx="441979" cy="215444"/>
              </a:xfrm>
              <a:prstGeom prst="rect">
                <a:avLst/>
              </a:prstGeom>
              <a:blipFill rotWithShape="0">
                <a:blip r:embed="rId5"/>
                <a:stretch>
                  <a:fillRect l="-13889" r="-1389" b="-34286"/>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3005996" y="1914752"/>
                <a:ext cx="484556"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ru-RU" i="1">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2</m:t>
                          </m:r>
                        </m:sub>
                      </m:sSub>
                    </m:oMath>
                  </m:oMathPara>
                </a14:m>
                <a:endParaRPr lang="ru-RU" dirty="0"/>
              </a:p>
            </p:txBody>
          </p:sp>
        </mc:Choice>
        <mc:Fallback xmlns="">
          <p:sp>
            <p:nvSpPr>
              <p:cNvPr id="24" name="TextBox 23"/>
              <p:cNvSpPr txBox="1">
                <a:spLocks noRot="1" noChangeAspect="1" noMove="1" noResize="1" noEditPoints="1" noAdjustHandles="1" noChangeArrowheads="1" noChangeShapeType="1" noTextEdit="1"/>
              </p:cNvSpPr>
              <p:nvPr/>
            </p:nvSpPr>
            <p:spPr>
              <a:xfrm>
                <a:off x="3005996" y="1914752"/>
                <a:ext cx="484556" cy="215444"/>
              </a:xfrm>
              <a:prstGeom prst="rect">
                <a:avLst/>
              </a:prstGeom>
              <a:blipFill rotWithShape="0">
                <a:blip r:embed="rId6"/>
                <a:stretch>
                  <a:fillRect l="-7500" r="-1250" b="-37143"/>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5" name="TextBox 24"/>
              <p:cNvSpPr txBox="1"/>
              <p:nvPr/>
            </p:nvSpPr>
            <p:spPr>
              <a:xfrm>
                <a:off x="3845063" y="2419767"/>
                <a:ext cx="484556"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ru-RU" i="1">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2</m:t>
                          </m:r>
                        </m:sub>
                      </m:sSub>
                    </m:oMath>
                  </m:oMathPara>
                </a14:m>
                <a:endParaRPr lang="ru-RU" dirty="0"/>
              </a:p>
            </p:txBody>
          </p:sp>
        </mc:Choice>
        <mc:Fallback xmlns="">
          <p:sp>
            <p:nvSpPr>
              <p:cNvPr id="25" name="TextBox 24"/>
              <p:cNvSpPr txBox="1">
                <a:spLocks noRot="1" noChangeAspect="1" noMove="1" noResize="1" noEditPoints="1" noAdjustHandles="1" noChangeArrowheads="1" noChangeShapeType="1" noTextEdit="1"/>
              </p:cNvSpPr>
              <p:nvPr/>
            </p:nvSpPr>
            <p:spPr>
              <a:xfrm>
                <a:off x="3845063" y="2419767"/>
                <a:ext cx="484556" cy="215444"/>
              </a:xfrm>
              <a:prstGeom prst="rect">
                <a:avLst/>
              </a:prstGeom>
              <a:blipFill rotWithShape="0">
                <a:blip r:embed="rId7"/>
                <a:stretch>
                  <a:fillRect l="-8861" r="-2532" b="-34286"/>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7" name="TextBox 26"/>
              <p:cNvSpPr txBox="1"/>
              <p:nvPr/>
            </p:nvSpPr>
            <p:spPr>
              <a:xfrm>
                <a:off x="4168970" y="3157315"/>
                <a:ext cx="1040541"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ru-RU" i="1">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2</m:t>
                          </m:r>
                        </m:sub>
                      </m:sSub>
                      <m:r>
                        <a:rPr lang="en-US" b="0" i="1" smtClean="0">
                          <a:latin typeface="Cambria Math" panose="02040503050406030204" pitchFamily="18" charset="0"/>
                        </a:rPr>
                        <m:t>,</m:t>
                      </m:r>
                      <m:sSub>
                        <m:sSubPr>
                          <m:ctrlPr>
                            <a:rPr lang="ru-RU" i="1">
                              <a:latin typeface="Cambria Math" panose="02040503050406030204" pitchFamily="18" charset="0"/>
                            </a:rPr>
                          </m:ctrlPr>
                        </m:sSubPr>
                        <m:e>
                          <m:r>
                            <a:rPr lang="en-US" i="1">
                              <a:latin typeface="Cambria Math" panose="02040503050406030204" pitchFamily="18" charset="0"/>
                            </a:rPr>
                            <m:t>𝑞</m:t>
                          </m:r>
                        </m:e>
                        <m:sub>
                          <m:r>
                            <a:rPr lang="en-US" b="0" i="1" smtClean="0">
                              <a:latin typeface="Cambria Math" panose="02040503050406030204" pitchFamily="18" charset="0"/>
                            </a:rPr>
                            <m:t>3</m:t>
                          </m:r>
                        </m:sub>
                      </m:sSub>
                      <m:r>
                        <a:rPr lang="en-US" b="0" i="1" smtClean="0">
                          <a:latin typeface="Cambria Math" panose="02040503050406030204" pitchFamily="18" charset="0"/>
                        </a:rPr>
                        <m:t>,,….</m:t>
                      </m:r>
                    </m:oMath>
                  </m:oMathPara>
                </a14:m>
                <a:endParaRPr lang="ru-RU" dirty="0"/>
              </a:p>
            </p:txBody>
          </p:sp>
        </mc:Choice>
        <mc:Fallback xmlns="">
          <p:sp>
            <p:nvSpPr>
              <p:cNvPr id="27" name="TextBox 26"/>
              <p:cNvSpPr txBox="1">
                <a:spLocks noRot="1" noChangeAspect="1" noMove="1" noResize="1" noEditPoints="1" noAdjustHandles="1" noChangeArrowheads="1" noChangeShapeType="1" noTextEdit="1"/>
              </p:cNvSpPr>
              <p:nvPr/>
            </p:nvSpPr>
            <p:spPr>
              <a:xfrm>
                <a:off x="4168970" y="3157315"/>
                <a:ext cx="1040541" cy="215444"/>
              </a:xfrm>
              <a:prstGeom prst="rect">
                <a:avLst/>
              </a:prstGeom>
              <a:blipFill rotWithShape="0">
                <a:blip r:embed="rId8"/>
                <a:stretch>
                  <a:fillRect l="-3509" b="-25714"/>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5" name="Прямоугольник 4"/>
              <p:cNvSpPr/>
              <p:nvPr/>
            </p:nvSpPr>
            <p:spPr>
              <a:xfrm>
                <a:off x="5358270" y="3785995"/>
                <a:ext cx="862031" cy="3077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m:t>
                          </m:r>
                          <m:r>
                            <a:rPr lang="en-US" b="0" i="1" smtClean="0">
                              <a:latin typeface="Cambria Math" panose="02040503050406030204" pitchFamily="18" charset="0"/>
                            </a:rPr>
                            <m:t>𝑞</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ru-RU" i="1">
                              <a:latin typeface="Cambria Math" panose="02040503050406030204" pitchFamily="18" charset="0"/>
                            </a:rPr>
                          </m:ctrlPr>
                        </m:sSubPr>
                        <m:e>
                          <m:r>
                            <a:rPr lang="en-US" i="1">
                              <a:latin typeface="Cambria Math" panose="02040503050406030204" pitchFamily="18" charset="0"/>
                            </a:rPr>
                            <m:t>𝑞</m:t>
                          </m:r>
                        </m:e>
                        <m:sub>
                          <m:r>
                            <a:rPr lang="en-US" b="0" i="1" smtClean="0">
                              <a:latin typeface="Cambria Math" panose="02040503050406030204" pitchFamily="18" charset="0"/>
                            </a:rPr>
                            <m:t>𝑘</m:t>
                          </m:r>
                        </m:sub>
                      </m:sSub>
                      <m:r>
                        <a:rPr lang="en-US" b="0" i="1" smtClean="0">
                          <a:latin typeface="Cambria Math" panose="02040503050406030204" pitchFamily="18" charset="0"/>
                        </a:rPr>
                        <m:t>)</m:t>
                      </m:r>
                    </m:oMath>
                  </m:oMathPara>
                </a14:m>
                <a:endParaRPr lang="ru-RU" dirty="0"/>
              </a:p>
            </p:txBody>
          </p:sp>
        </mc:Choice>
        <mc:Fallback xmlns="">
          <p:sp>
            <p:nvSpPr>
              <p:cNvPr id="5" name="Прямоугольник 4"/>
              <p:cNvSpPr>
                <a:spLocks noRot="1" noChangeAspect="1" noMove="1" noResize="1" noEditPoints="1" noAdjustHandles="1" noChangeArrowheads="1" noChangeShapeType="1" noTextEdit="1"/>
              </p:cNvSpPr>
              <p:nvPr/>
            </p:nvSpPr>
            <p:spPr>
              <a:xfrm>
                <a:off x="5358270" y="3785995"/>
                <a:ext cx="862031" cy="307777"/>
              </a:xfrm>
              <a:prstGeom prst="rect">
                <a:avLst/>
              </a:prstGeom>
              <a:blipFill rotWithShape="0">
                <a:blip r:embed="rId9"/>
                <a:stretch>
                  <a:fillRect b="-7843"/>
                </a:stretch>
              </a:blipFill>
            </p:spPr>
            <p:txBody>
              <a:bodyPr/>
              <a:lstStyle/>
              <a:p>
                <a:r>
                  <a:rPr lang="ru-RU">
                    <a:noFill/>
                  </a:rPr>
                  <a:t> </a:t>
                </a:r>
              </a:p>
            </p:txBody>
          </p:sp>
        </mc:Fallback>
      </mc:AlternateContent>
    </p:spTree>
    <p:extLst>
      <p:ext uri="{BB962C8B-B14F-4D97-AF65-F5344CB8AC3E}">
        <p14:creationId xmlns:p14="http://schemas.microsoft.com/office/powerpoint/2010/main" val="309022436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04849" y="1300490"/>
            <a:ext cx="7477125" cy="1384995"/>
          </a:xfrm>
          <a:prstGeom prst="rect">
            <a:avLst/>
          </a:prstGeom>
        </p:spPr>
        <p:txBody>
          <a:bodyPr wrap="square">
            <a:spAutoFit/>
          </a:bodyPr>
          <a:lstStyle/>
          <a:p>
            <a:r>
              <a:rPr lang="en-US" sz="1600" dirty="0" err="1">
                <a:solidFill>
                  <a:schemeClr val="tx1"/>
                </a:solidFill>
                <a:latin typeface="Times New Roman" panose="02020603050405020304" pitchFamily="18" charset="0"/>
                <a:ea typeface="Calibri" panose="020F0502020204030204" pitchFamily="34" charset="0"/>
              </a:rPr>
              <a:t>Shunday</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qilib</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Qulon</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qonuni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to’la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ravishda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quyidagicha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ta’riflanadi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ikkita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nuqtaviy</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zaryad</a:t>
            </a:r>
            <a:r>
              <a:rPr lang="en-US" sz="1600" dirty="0">
                <a:solidFill>
                  <a:schemeClr val="tx1"/>
                </a:solidFill>
                <a:latin typeface="Times New Roman" panose="02020603050405020304" pitchFamily="18" charset="0"/>
                <a:ea typeface="Calibri" panose="020F0502020204030204" pitchFamily="34" charset="0"/>
              </a:rPr>
              <a:t> </a:t>
            </a:r>
            <a:r>
              <a:rPr lang="en-US" sz="1600" dirty="0" err="1" smtClean="0">
                <a:solidFill>
                  <a:schemeClr val="tx1"/>
                </a:solidFill>
                <a:latin typeface="Times New Roman" panose="02020603050405020304" pitchFamily="18" charset="0"/>
                <a:ea typeface="Calibri" panose="020F0502020204030204" pitchFamily="34" charset="0"/>
              </a:rPr>
              <a:t>orasidagi</a:t>
            </a:r>
            <a:r>
              <a:rPr lang="en-US" sz="1600" dirty="0" smtClean="0">
                <a:solidFill>
                  <a:schemeClr val="tx1"/>
                </a:solidFill>
                <a:latin typeface="Times New Roman" panose="02020603050405020304" pitchFamily="18" charset="0"/>
                <a:ea typeface="Calibri" panose="020F0502020204030204" pitchFamily="34" charset="0"/>
              </a:rPr>
              <a:t>  f   </a:t>
            </a:r>
            <a:r>
              <a:rPr lang="en-US" sz="1600" dirty="0" err="1">
                <a:solidFill>
                  <a:schemeClr val="tx1"/>
                </a:solidFill>
              </a:rPr>
              <a:t>o’zaro</a:t>
            </a:r>
            <a:r>
              <a:rPr lang="en-US" sz="1600" dirty="0">
                <a:solidFill>
                  <a:schemeClr val="tx1"/>
                </a:solidFill>
              </a:rPr>
              <a:t> </a:t>
            </a:r>
            <a:r>
              <a:rPr lang="en-US" sz="1600" dirty="0" err="1">
                <a:solidFill>
                  <a:schemeClr val="tx1"/>
                </a:solidFill>
              </a:rPr>
              <a:t>ta’sir</a:t>
            </a:r>
            <a:r>
              <a:rPr lang="en-US" sz="1600" dirty="0">
                <a:solidFill>
                  <a:schemeClr val="tx1"/>
                </a:solidFill>
              </a:rPr>
              <a:t> </a:t>
            </a:r>
            <a:r>
              <a:rPr lang="en-US" sz="1600" dirty="0" err="1" smtClean="0">
                <a:solidFill>
                  <a:schemeClr val="tx1"/>
                </a:solidFill>
              </a:rPr>
              <a:t>kuchi</a:t>
            </a:r>
            <a:r>
              <a:rPr lang="en-US" sz="1600" dirty="0" smtClean="0">
                <a:solidFill>
                  <a:schemeClr val="tx1"/>
                </a:solidFill>
              </a:rPr>
              <a:t>        </a:t>
            </a:r>
            <a:r>
              <a:rPr lang="en-US" sz="1600" dirty="0" err="1" smtClean="0">
                <a:solidFill>
                  <a:schemeClr val="tx1"/>
                </a:solidFill>
              </a:rPr>
              <a:t>va</a:t>
            </a:r>
            <a:r>
              <a:rPr lang="en-US" sz="1600" dirty="0" smtClean="0">
                <a:solidFill>
                  <a:schemeClr val="tx1"/>
                </a:solidFill>
              </a:rPr>
              <a:t>          </a:t>
            </a:r>
            <a:r>
              <a:rPr lang="en-US" sz="1600" dirty="0" err="1" smtClean="0">
                <a:solidFill>
                  <a:schemeClr val="tx1"/>
                </a:solidFill>
              </a:rPr>
              <a:t>zaryadlar</a:t>
            </a:r>
            <a:endParaRPr lang="en-US" sz="1600" dirty="0" smtClean="0">
              <a:solidFill>
                <a:schemeClr val="tx1"/>
              </a:solidFill>
            </a:endParaRPr>
          </a:p>
          <a:p>
            <a:r>
              <a:rPr lang="en-US" sz="1600" dirty="0" err="1">
                <a:solidFill>
                  <a:schemeClr val="tx1"/>
                </a:solidFill>
              </a:rPr>
              <a:t>kattaliklarining</a:t>
            </a:r>
            <a:r>
              <a:rPr lang="en-US" sz="1600" dirty="0">
                <a:solidFill>
                  <a:schemeClr val="tx1"/>
                </a:solidFill>
              </a:rPr>
              <a:t> </a:t>
            </a:r>
            <a:r>
              <a:rPr lang="en-US" sz="1600" dirty="0" err="1">
                <a:solidFill>
                  <a:schemeClr val="tx1"/>
                </a:solidFill>
              </a:rPr>
              <a:t>ko’paytmasiga</a:t>
            </a:r>
            <a:r>
              <a:rPr lang="en-US" sz="1600" dirty="0">
                <a:solidFill>
                  <a:schemeClr val="tx1"/>
                </a:solidFill>
              </a:rPr>
              <a:t> </a:t>
            </a:r>
            <a:r>
              <a:rPr lang="en-US" sz="1600" dirty="0" err="1">
                <a:solidFill>
                  <a:schemeClr val="tx1"/>
                </a:solidFill>
              </a:rPr>
              <a:t>to’g’ri</a:t>
            </a:r>
            <a:r>
              <a:rPr lang="en-US" sz="1600" dirty="0">
                <a:solidFill>
                  <a:schemeClr val="tx1"/>
                </a:solidFill>
              </a:rPr>
              <a:t> </a:t>
            </a:r>
            <a:r>
              <a:rPr lang="en-US" sz="1600" dirty="0" err="1">
                <a:solidFill>
                  <a:schemeClr val="tx1"/>
                </a:solidFill>
              </a:rPr>
              <a:t>proportsional</a:t>
            </a:r>
            <a:r>
              <a:rPr lang="en-US" sz="1600" dirty="0">
                <a:solidFill>
                  <a:schemeClr val="tx1"/>
                </a:solidFill>
              </a:rPr>
              <a:t> </a:t>
            </a:r>
            <a:r>
              <a:rPr lang="en-US" sz="1600" dirty="0" err="1">
                <a:solidFill>
                  <a:schemeClr val="tx1"/>
                </a:solidFill>
              </a:rPr>
              <a:t>hamda</a:t>
            </a:r>
            <a:r>
              <a:rPr lang="en-US" sz="1600" dirty="0">
                <a:solidFill>
                  <a:schemeClr val="tx1"/>
                </a:solidFill>
              </a:rPr>
              <a:t> </a:t>
            </a:r>
            <a:r>
              <a:rPr lang="en-US" sz="1600" dirty="0" err="1">
                <a:solidFill>
                  <a:schemeClr val="tx1"/>
                </a:solidFill>
              </a:rPr>
              <a:t>ular</a:t>
            </a:r>
            <a:r>
              <a:rPr lang="en-US" sz="1600" dirty="0">
                <a:solidFill>
                  <a:schemeClr val="tx1"/>
                </a:solidFill>
              </a:rPr>
              <a:t> </a:t>
            </a:r>
            <a:r>
              <a:rPr lang="en-US" sz="1600" dirty="0" err="1" smtClean="0">
                <a:solidFill>
                  <a:schemeClr val="tx1"/>
                </a:solidFill>
              </a:rPr>
              <a:t>orasidagi</a:t>
            </a:r>
            <a:r>
              <a:rPr lang="en-US" sz="1600" dirty="0" smtClean="0">
                <a:solidFill>
                  <a:schemeClr val="tx1"/>
                </a:solidFill>
              </a:rPr>
              <a:t>  </a:t>
            </a:r>
            <a:r>
              <a:rPr lang="en-US" sz="2000" dirty="0" smtClean="0">
                <a:solidFill>
                  <a:schemeClr val="tx1"/>
                </a:solidFill>
                <a:latin typeface="Times New Roman" panose="02020603050405020304" pitchFamily="18" charset="0"/>
                <a:cs typeface="Times New Roman" panose="02020603050405020304" pitchFamily="18" charset="0"/>
              </a:rPr>
              <a:t>r</a:t>
            </a:r>
            <a:r>
              <a:rPr lang="en-US" sz="1600" dirty="0" smtClean="0">
                <a:solidFill>
                  <a:schemeClr val="tx1"/>
                </a:solidFill>
              </a:rPr>
              <a:t> </a:t>
            </a:r>
          </a:p>
          <a:p>
            <a:r>
              <a:rPr lang="en-US" sz="1600" dirty="0" err="1">
                <a:solidFill>
                  <a:schemeClr val="tx1"/>
                </a:solidFill>
                <a:latin typeface="Times New Roman" panose="02020603050405020304" pitchFamily="18" charset="0"/>
                <a:cs typeface="Times New Roman" panose="02020603050405020304" pitchFamily="18" charset="0"/>
              </a:rPr>
              <a:t>masofa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kvadratiga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teskari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proportsianal</a:t>
            </a:r>
            <a:r>
              <a:rPr lang="en-US" sz="1600" dirty="0">
                <a:solidFill>
                  <a:schemeClr val="tx1"/>
                </a:solidFill>
                <a:latin typeface="Times New Roman" panose="02020603050405020304" pitchFamily="18" charset="0"/>
                <a:cs typeface="Times New Roman" panose="02020603050405020304" pitchFamily="18" charset="0"/>
              </a:rPr>
              <a:t>:</a:t>
            </a:r>
            <a:endParaRPr lang="ru-RU" sz="1600" dirty="0">
              <a:solidFill>
                <a:schemeClr val="tx1"/>
              </a:solidFill>
              <a:latin typeface="Times New Roman" panose="02020603050405020304" pitchFamily="18" charset="0"/>
              <a:cs typeface="Times New Roman" panose="02020603050405020304" pitchFamily="18" charset="0"/>
            </a:endParaRPr>
          </a:p>
          <a:p>
            <a:endParaRPr lang="ru-RU" sz="1600" dirty="0">
              <a:solidFill>
                <a:schemeClr val="tx1"/>
              </a:solidFill>
            </a:endParaRPr>
          </a:p>
        </p:txBody>
      </p:sp>
      <p:sp>
        <p:nvSpPr>
          <p:cNvPr id="3" name="Прямоугольник 2"/>
          <p:cNvSpPr/>
          <p:nvPr/>
        </p:nvSpPr>
        <p:spPr>
          <a:xfrm>
            <a:off x="750093" y="3207173"/>
            <a:ext cx="6993732" cy="1077218"/>
          </a:xfrm>
          <a:prstGeom prst="rect">
            <a:avLst/>
          </a:prstGeom>
        </p:spPr>
        <p:txBody>
          <a:bodyPr wrap="square">
            <a:spAutoFit/>
          </a:bodyPr>
          <a:lstStyle/>
          <a:p>
            <a:pPr algn="just"/>
            <a:r>
              <a:rPr lang="en-US" sz="1600" dirty="0" err="1">
                <a:solidFill>
                  <a:schemeClr val="tx1"/>
                </a:solidFill>
                <a:latin typeface="Times New Roman" panose="02020603050405020304" pitchFamily="18" charset="0"/>
                <a:ea typeface="Calibri" panose="020F0502020204030204" pitchFamily="34" charset="0"/>
              </a:rPr>
              <a:t>bunda</a:t>
            </a:r>
            <a:r>
              <a:rPr lang="en-US" sz="1600" dirty="0">
                <a:solidFill>
                  <a:schemeClr val="tx1"/>
                </a:solidFill>
                <a:latin typeface="Times New Roman" panose="02020603050405020304" pitchFamily="18" charset="0"/>
                <a:ea typeface="Calibri" panose="020F0502020204030204" pitchFamily="34" charset="0"/>
              </a:rPr>
              <a:t> k-</a:t>
            </a:r>
            <a:r>
              <a:rPr lang="en-US" sz="1600" dirty="0" err="1">
                <a:solidFill>
                  <a:schemeClr val="tx1"/>
                </a:solidFill>
                <a:latin typeface="Times New Roman" panose="02020603050405020304" pitchFamily="18" charset="0"/>
                <a:ea typeface="Calibri" panose="020F0502020204030204" pitchFamily="34" charset="0"/>
              </a:rPr>
              <a:t>proportsianallik</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koeffitsenti</a:t>
            </a:r>
            <a:r>
              <a:rPr lang="en-US" sz="1600" dirty="0">
                <a:solidFill>
                  <a:schemeClr val="tx1"/>
                </a:solidFill>
                <a:latin typeface="Times New Roman" panose="02020603050405020304" pitchFamily="18" charset="0"/>
                <a:ea typeface="Calibri" panose="020F0502020204030204" pitchFamily="34" charset="0"/>
              </a:rPr>
              <a:t>.</a:t>
            </a:r>
            <a:endParaRPr lang="ru-RU" sz="1600" dirty="0">
              <a:solidFill>
                <a:schemeClr val="tx1"/>
              </a:solidFill>
              <a:latin typeface="Times New Roman" panose="02020603050405020304" pitchFamily="18" charset="0"/>
              <a:ea typeface="Calibri" panose="020F0502020204030204" pitchFamily="34" charset="0"/>
            </a:endParaRPr>
          </a:p>
          <a:p>
            <a:pPr algn="just"/>
            <a:r>
              <a:rPr lang="en-US" sz="1600" dirty="0">
                <a:solidFill>
                  <a:schemeClr val="tx1"/>
                </a:solidFill>
                <a:latin typeface="Times New Roman" panose="02020603050405020304" pitchFamily="18" charset="0"/>
                <a:ea typeface="Calibri" panose="020F0502020204030204" pitchFamily="34" charset="0"/>
              </a:rPr>
              <a:t>Agar </a:t>
            </a:r>
            <a:r>
              <a:rPr lang="en-US" sz="1600" dirty="0" err="1">
                <a:solidFill>
                  <a:schemeClr val="tx1"/>
                </a:solidFill>
                <a:latin typeface="Times New Roman" panose="02020603050405020304" pitchFamily="18" charset="0"/>
                <a:ea typeface="Calibri" panose="020F0502020204030204" pitchFamily="34" charset="0"/>
              </a:rPr>
              <a:t>musbat</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zaryadlarni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plyus</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ishora</a:t>
            </a:r>
            <a:r>
              <a:rPr lang="en-US" sz="1600" dirty="0">
                <a:solidFill>
                  <a:schemeClr val="tx1"/>
                </a:solidFill>
                <a:latin typeface="Times New Roman" panose="02020603050405020304" pitchFamily="18" charset="0"/>
                <a:ea typeface="Calibri" panose="020F0502020204030204" pitchFamily="34" charset="0"/>
              </a:rPr>
              <a:t> (+), </a:t>
            </a:r>
            <a:r>
              <a:rPr lang="en-US" sz="1600" dirty="0" err="1">
                <a:solidFill>
                  <a:schemeClr val="tx1"/>
                </a:solidFill>
                <a:latin typeface="Times New Roman" panose="02020603050405020304" pitchFamily="18" charset="0"/>
                <a:ea typeface="Calibri" panose="020F0502020204030204" pitchFamily="34" charset="0"/>
              </a:rPr>
              <a:t>manfiylarini</a:t>
            </a:r>
            <a:r>
              <a:rPr lang="en-US" sz="1600" dirty="0">
                <a:solidFill>
                  <a:schemeClr val="tx1"/>
                </a:solidFill>
                <a:latin typeface="Times New Roman" panose="02020603050405020304" pitchFamily="18" charset="0"/>
                <a:ea typeface="Calibri" panose="020F0502020204030204" pitchFamily="34" charset="0"/>
              </a:rPr>
              <a:t> minus </a:t>
            </a:r>
            <a:r>
              <a:rPr lang="en-US" sz="1600" dirty="0" err="1">
                <a:solidFill>
                  <a:schemeClr val="tx1"/>
                </a:solidFill>
                <a:latin typeface="Times New Roman" panose="02020603050405020304" pitchFamily="18" charset="0"/>
                <a:ea typeface="Calibri" panose="020F0502020204030204" pitchFamily="34" charset="0"/>
              </a:rPr>
              <a:t>ishora</a:t>
            </a:r>
            <a:r>
              <a:rPr lang="en-US" sz="1600" dirty="0">
                <a:solidFill>
                  <a:schemeClr val="tx1"/>
                </a:solidFill>
                <a:latin typeface="Times New Roman" panose="02020603050405020304" pitchFamily="18" charset="0"/>
                <a:ea typeface="Calibri" panose="020F0502020204030204" pitchFamily="34" charset="0"/>
              </a:rPr>
              <a:t> (-) </a:t>
            </a:r>
            <a:r>
              <a:rPr lang="en-US" sz="1600" dirty="0" err="1">
                <a:solidFill>
                  <a:schemeClr val="tx1"/>
                </a:solidFill>
                <a:latin typeface="Times New Roman" panose="02020603050405020304" pitchFamily="18" charset="0"/>
                <a:ea typeface="Calibri" panose="020F0502020204030204" pitchFamily="34" charset="0"/>
              </a:rPr>
              <a:t>bilan</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belgilasak</a:t>
            </a:r>
            <a:r>
              <a:rPr lang="en-US" sz="1600" dirty="0">
                <a:solidFill>
                  <a:schemeClr val="tx1"/>
                </a:solidFill>
                <a:latin typeface="Times New Roman" panose="02020603050405020304" pitchFamily="18" charset="0"/>
                <a:ea typeface="Calibri" panose="020F0502020204030204" pitchFamily="34" charset="0"/>
              </a:rPr>
              <a:t>, u </a:t>
            </a:r>
            <a:r>
              <a:rPr lang="en-US" sz="1600" dirty="0" err="1">
                <a:solidFill>
                  <a:schemeClr val="tx1"/>
                </a:solidFill>
                <a:latin typeface="Times New Roman" panose="02020603050405020304" pitchFamily="18" charset="0"/>
                <a:ea typeface="Calibri" panose="020F0502020204030204" pitchFamily="34" charset="0"/>
              </a:rPr>
              <a:t>xolda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kuchning</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manfiy</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qiymatlari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tortishish</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kuchlariga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mos</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keladi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musbat</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qiymatlari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itarish</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kuchlariga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mos</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keladi</a:t>
            </a:r>
            <a:r>
              <a:rPr lang="en-US" sz="1600" dirty="0">
                <a:solidFill>
                  <a:schemeClr val="tx1"/>
                </a:solidFill>
                <a:latin typeface="Times New Roman" panose="02020603050405020304" pitchFamily="18" charset="0"/>
                <a:ea typeface="Calibri" panose="020F0502020204030204" pitchFamily="34" charset="0"/>
              </a:rPr>
              <a:t>.</a:t>
            </a:r>
            <a:endParaRPr lang="ru-RU" sz="1600" dirty="0">
              <a:solidFill>
                <a:schemeClr val="tx1"/>
              </a:solidFill>
              <a:effectLst/>
              <a:latin typeface="Times New Roman" panose="02020603050405020304" pitchFamily="18" charset="0"/>
              <a:ea typeface="Calibri" panose="020F0502020204030204" pitchFamily="34" charset="0"/>
            </a:endParaRPr>
          </a:p>
        </p:txBody>
      </p:sp>
      <mc:AlternateContent xmlns:mc="http://schemas.openxmlformats.org/markup-compatibility/2006" xmlns:a14="http://schemas.microsoft.com/office/drawing/2010/main">
        <mc:Choice Requires="a14">
          <p:sp>
            <p:nvSpPr>
              <p:cNvPr id="4" name="Прямоугольник 3"/>
              <p:cNvSpPr/>
              <p:nvPr/>
            </p:nvSpPr>
            <p:spPr>
              <a:xfrm>
                <a:off x="4154702" y="1563585"/>
                <a:ext cx="405624" cy="3077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ru-RU" i="1">
                              <a:latin typeface="Cambria Math" panose="02040503050406030204" pitchFamily="18" charset="0"/>
                            </a:rPr>
                          </m:ctrlPr>
                        </m:sSubPr>
                        <m:e>
                          <m:r>
                            <a:rPr lang="en-US" i="1">
                              <a:latin typeface="Cambria Math" panose="02040503050406030204" pitchFamily="18" charset="0"/>
                            </a:rPr>
                            <m:t>𝑞</m:t>
                          </m:r>
                        </m:e>
                        <m:sub>
                          <m:r>
                            <a:rPr lang="en-US" i="1">
                              <a:latin typeface="Cambria Math" panose="02040503050406030204" pitchFamily="18" charset="0"/>
                            </a:rPr>
                            <m:t>1</m:t>
                          </m:r>
                        </m:sub>
                      </m:sSub>
                    </m:oMath>
                  </m:oMathPara>
                </a14:m>
                <a:endParaRPr lang="ru-RU" dirty="0"/>
              </a:p>
            </p:txBody>
          </p:sp>
        </mc:Choice>
        <mc:Fallback xmlns="">
          <p:sp>
            <p:nvSpPr>
              <p:cNvPr id="4" name="Прямоугольник 3"/>
              <p:cNvSpPr>
                <a:spLocks noRot="1" noChangeAspect="1" noMove="1" noResize="1" noEditPoints="1" noAdjustHandles="1" noChangeArrowheads="1" noChangeShapeType="1" noTextEdit="1"/>
              </p:cNvSpPr>
              <p:nvPr/>
            </p:nvSpPr>
            <p:spPr>
              <a:xfrm>
                <a:off x="4154702" y="1563585"/>
                <a:ext cx="405624" cy="307777"/>
              </a:xfrm>
              <a:prstGeom prst="rect">
                <a:avLst/>
              </a:prstGeom>
              <a:blipFill rotWithShape="0">
                <a:blip r:embed="rId3"/>
                <a:stretch>
                  <a:fillRect b="-1961"/>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5" name="Прямоугольник 4"/>
              <p:cNvSpPr/>
              <p:nvPr/>
            </p:nvSpPr>
            <p:spPr>
              <a:xfrm>
                <a:off x="4740181" y="1563585"/>
                <a:ext cx="409792" cy="3077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i="1">
                              <a:latin typeface="Cambria Math" panose="02040503050406030204" pitchFamily="18" charset="0"/>
                            </a:rPr>
                            <m:t>𝑞</m:t>
                          </m:r>
                        </m:e>
                        <m:sub>
                          <m:r>
                            <a:rPr lang="en-US" b="0" i="1" smtClean="0">
                              <a:latin typeface="Cambria Math" panose="02040503050406030204" pitchFamily="18" charset="0"/>
                            </a:rPr>
                            <m:t>2</m:t>
                          </m:r>
                        </m:sub>
                      </m:sSub>
                    </m:oMath>
                  </m:oMathPara>
                </a14:m>
                <a:endParaRPr lang="ru-RU" dirty="0"/>
              </a:p>
            </p:txBody>
          </p:sp>
        </mc:Choice>
        <mc:Fallback xmlns="">
          <p:sp>
            <p:nvSpPr>
              <p:cNvPr id="5" name="Прямоугольник 4"/>
              <p:cNvSpPr>
                <a:spLocks noRot="1" noChangeAspect="1" noMove="1" noResize="1" noEditPoints="1" noAdjustHandles="1" noChangeArrowheads="1" noChangeShapeType="1" noTextEdit="1"/>
              </p:cNvSpPr>
              <p:nvPr/>
            </p:nvSpPr>
            <p:spPr>
              <a:xfrm>
                <a:off x="4740181" y="1563585"/>
                <a:ext cx="409792" cy="307777"/>
              </a:xfrm>
              <a:prstGeom prst="rect">
                <a:avLst/>
              </a:prstGeom>
              <a:blipFill rotWithShape="0">
                <a:blip r:embed="rId4"/>
                <a:stretch>
                  <a:fillRect b="-1961"/>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Прямоугольник 5"/>
              <p:cNvSpPr/>
              <p:nvPr/>
            </p:nvSpPr>
            <p:spPr>
              <a:xfrm>
                <a:off x="3411340" y="2494624"/>
                <a:ext cx="1377748" cy="50558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𝑓</m:t>
                          </m:r>
                          <m:r>
                            <a:rPr lang="en-US" b="0" i="1" smtClean="0">
                              <a:latin typeface="Cambria Math" panose="02040503050406030204" pitchFamily="18" charset="0"/>
                            </a:rPr>
                            <m:t>=</m:t>
                          </m:r>
                          <m:r>
                            <a:rPr lang="en-US" b="0" i="1" smtClean="0">
                              <a:latin typeface="Cambria Math" panose="02040503050406030204" pitchFamily="18" charset="0"/>
                            </a:rPr>
                            <m:t>𝑘</m:t>
                          </m:r>
                          <m:f>
                            <m:fPr>
                              <m:ctrlPr>
                                <a:rPr lang="en-US" b="0" i="1" smtClean="0">
                                  <a:latin typeface="Cambria Math" panose="02040503050406030204" pitchFamily="18" charset="0"/>
                                </a:rPr>
                              </m:ctrlPr>
                            </m:fPr>
                            <m:num>
                              <m:sSub>
                                <m:sSubPr>
                                  <m:ctrlPr>
                                    <a:rPr lang="en-US" b="0"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1</m:t>
                                  </m:r>
                                </m:sub>
                              </m:sSub>
                              <m:sSub>
                                <m:sSubPr>
                                  <m:ctrlPr>
                                    <a:rPr lang="en-US" b="0"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1</m:t>
                                  </m:r>
                                </m:sub>
                              </m:sSub>
                            </m:num>
                            <m:den>
                              <m:sSup>
                                <m:sSupPr>
                                  <m:ctrlPr>
                                    <a:rPr lang="en-US" b="0" i="1" smtClean="0">
                                      <a:latin typeface="Cambria Math" panose="02040503050406030204" pitchFamily="18" charset="0"/>
                                    </a:rPr>
                                  </m:ctrlPr>
                                </m:sSupPr>
                                <m:e>
                                  <m:r>
                                    <a:rPr lang="en-US" b="0" i="1" smtClean="0">
                                      <a:latin typeface="Cambria Math" panose="02040503050406030204" pitchFamily="18" charset="0"/>
                                    </a:rPr>
                                    <m:t>𝑟</m:t>
                                  </m:r>
                                </m:e>
                                <m:sup>
                                  <m:r>
                                    <a:rPr lang="en-US" b="0" i="1" smtClean="0">
                                      <a:latin typeface="Cambria Math" panose="02040503050406030204" pitchFamily="18" charset="0"/>
                                    </a:rPr>
                                    <m:t>2</m:t>
                                  </m:r>
                                </m:sup>
                              </m:sSup>
                            </m:den>
                          </m:f>
                        </m:e>
                        <m:sub>
                          <m:r>
                            <a:rPr lang="en-US" b="0" i="1" smtClean="0">
                              <a:latin typeface="Cambria Math" panose="02040503050406030204" pitchFamily="18" charset="0"/>
                            </a:rPr>
                            <m:t>,</m:t>
                          </m:r>
                        </m:sub>
                      </m:sSub>
                    </m:oMath>
                  </m:oMathPara>
                </a14:m>
                <a:endParaRPr lang="ru-RU" dirty="0"/>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3411340" y="2494624"/>
                <a:ext cx="1377748" cy="505588"/>
              </a:xfrm>
              <a:prstGeom prst="rect">
                <a:avLst/>
              </a:prstGeom>
              <a:blipFill rotWithShape="0">
                <a:blip r:embed="rId5"/>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18432480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2"/>
          <a:srcRect l="18001" t="47315" r="46153" b="12461"/>
          <a:stretch/>
        </p:blipFill>
        <p:spPr>
          <a:xfrm>
            <a:off x="129672" y="661181"/>
            <a:ext cx="6087292" cy="3840481"/>
          </a:xfrm>
          <a:prstGeom prst="rect">
            <a:avLst/>
          </a:prstGeom>
        </p:spPr>
      </p:pic>
      <mc:AlternateContent xmlns:mc="http://schemas.openxmlformats.org/markup-compatibility/2006" xmlns:a14="http://schemas.microsoft.com/office/drawing/2010/main">
        <mc:Choice Requires="a14">
          <p:sp>
            <p:nvSpPr>
              <p:cNvPr id="5" name="Прямоугольник 4"/>
              <p:cNvSpPr/>
              <p:nvPr/>
            </p:nvSpPr>
            <p:spPr>
              <a:xfrm>
                <a:off x="6460332" y="3509650"/>
                <a:ext cx="2354895" cy="760273"/>
              </a:xfrm>
              <a:prstGeom prst="rect">
                <a:avLst/>
              </a:prstGeom>
            </p:spPr>
            <p:txBody>
              <a:bodyPr wrap="square">
                <a:spAutoFit/>
              </a:bodyPr>
              <a:lstStyle/>
              <a:p>
                <a14:m>
                  <m:oMath xmlns:m="http://schemas.openxmlformats.org/officeDocument/2006/math">
                    <m:sSub>
                      <m:sSubPr>
                        <m:ctrlPr>
                          <a:rPr lang="ru-RU" sz="2800" i="1" smtClean="0">
                            <a:latin typeface="Cambria Math" panose="02040503050406030204" pitchFamily="18" charset="0"/>
                          </a:rPr>
                        </m:ctrlPr>
                      </m:sSubPr>
                      <m:e>
                        <m:r>
                          <a:rPr lang="en-US" sz="2800" b="0" i="1" smtClean="0">
                            <a:latin typeface="Cambria Math" panose="02040503050406030204" pitchFamily="18" charset="0"/>
                          </a:rPr>
                          <m:t>𝐹</m:t>
                        </m:r>
                        <m:r>
                          <a:rPr lang="en-US" sz="2800" i="1">
                            <a:latin typeface="Cambria Math" panose="02040503050406030204" pitchFamily="18" charset="0"/>
                          </a:rPr>
                          <m:t>=</m:t>
                        </m:r>
                        <m:r>
                          <a:rPr lang="en-US" sz="2800" i="1">
                            <a:latin typeface="Cambria Math" panose="02040503050406030204" pitchFamily="18" charset="0"/>
                          </a:rPr>
                          <m:t>𝑘</m:t>
                        </m:r>
                        <m:f>
                          <m:fPr>
                            <m:ctrlPr>
                              <a:rPr lang="en-US" sz="2800" i="1">
                                <a:latin typeface="Cambria Math" panose="02040503050406030204" pitchFamily="18" charset="0"/>
                              </a:rPr>
                            </m:ctrlPr>
                          </m:fPr>
                          <m:num>
                            <m:sSub>
                              <m:sSubPr>
                                <m:ctrlPr>
                                  <a:rPr lang="en-US" sz="2800" i="1">
                                    <a:latin typeface="Cambria Math" panose="02040503050406030204" pitchFamily="18" charset="0"/>
                                  </a:rPr>
                                </m:ctrlPr>
                              </m:sSubPr>
                              <m:e>
                                <m:r>
                                  <a:rPr lang="en-US" sz="2800" i="1">
                                    <a:latin typeface="Cambria Math" panose="02040503050406030204" pitchFamily="18" charset="0"/>
                                  </a:rPr>
                                  <m:t>𝑞</m:t>
                                </m:r>
                              </m:e>
                              <m:sub>
                                <m:r>
                                  <a:rPr lang="en-US" sz="2800" i="1">
                                    <a:latin typeface="Cambria Math" panose="02040503050406030204" pitchFamily="18" charset="0"/>
                                  </a:rPr>
                                  <m:t>1</m:t>
                                </m:r>
                              </m:sub>
                            </m:sSub>
                            <m:sSub>
                              <m:sSubPr>
                                <m:ctrlPr>
                                  <a:rPr lang="en-US" sz="2800" i="1">
                                    <a:latin typeface="Cambria Math" panose="02040503050406030204" pitchFamily="18" charset="0"/>
                                  </a:rPr>
                                </m:ctrlPr>
                              </m:sSubPr>
                              <m:e>
                                <m:r>
                                  <a:rPr lang="en-US" sz="2800" i="1">
                                    <a:latin typeface="Cambria Math" panose="02040503050406030204" pitchFamily="18" charset="0"/>
                                  </a:rPr>
                                  <m:t>𝑞</m:t>
                                </m:r>
                              </m:e>
                              <m:sub>
                                <m:r>
                                  <a:rPr lang="en-US" sz="2800" i="1">
                                    <a:latin typeface="Cambria Math" panose="02040503050406030204" pitchFamily="18" charset="0"/>
                                  </a:rPr>
                                  <m:t>1</m:t>
                                </m:r>
                              </m:sub>
                            </m:sSub>
                          </m:num>
                          <m:den>
                            <m:sSup>
                              <m:sSupPr>
                                <m:ctrlPr>
                                  <a:rPr lang="en-US" sz="2800" i="1">
                                    <a:latin typeface="Cambria Math" panose="02040503050406030204" pitchFamily="18" charset="0"/>
                                  </a:rPr>
                                </m:ctrlPr>
                              </m:sSupPr>
                              <m:e>
                                <m:r>
                                  <a:rPr lang="en-US" sz="2800" i="1" smtClean="0">
                                    <a:latin typeface="Cambria Math" panose="02040503050406030204" pitchFamily="18" charset="0"/>
                                    <a:ea typeface="Cambria Math" panose="02040503050406030204" pitchFamily="18" charset="0"/>
                                  </a:rPr>
                                  <m:t>𝜀</m:t>
                                </m:r>
                                <m:r>
                                  <a:rPr lang="en-US" sz="2800" i="1">
                                    <a:latin typeface="Cambria Math" panose="02040503050406030204" pitchFamily="18" charset="0"/>
                                  </a:rPr>
                                  <m:t>𝑟</m:t>
                                </m:r>
                              </m:e>
                              <m:sup>
                                <m:r>
                                  <a:rPr lang="en-US" sz="2800" i="1">
                                    <a:latin typeface="Cambria Math" panose="02040503050406030204" pitchFamily="18" charset="0"/>
                                  </a:rPr>
                                  <m:t>2</m:t>
                                </m:r>
                              </m:sup>
                            </m:sSup>
                          </m:den>
                        </m:f>
                      </m:e>
                      <m:sub>
                        <m:r>
                          <a:rPr lang="en-US" sz="2800" i="1">
                            <a:latin typeface="Cambria Math" panose="02040503050406030204" pitchFamily="18" charset="0"/>
                          </a:rPr>
                          <m:t>,</m:t>
                        </m:r>
                      </m:sub>
                    </m:sSub>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f>
                      <m:fPr>
                        <m:ctrlPr>
                          <a:rPr lang="en-US" sz="2800" i="1" dirty="0" smtClean="0">
                            <a:latin typeface="Cambria Math" panose="02040503050406030204" pitchFamily="18" charset="0"/>
                          </a:rPr>
                        </m:ctrlPr>
                      </m:fPr>
                      <m:num>
                        <m:r>
                          <a:rPr lang="en-US" sz="2800" b="0" i="1" dirty="0" smtClean="0">
                            <a:latin typeface="Cambria Math" panose="02040503050406030204" pitchFamily="18" charset="0"/>
                          </a:rPr>
                          <m:t>𝑟</m:t>
                        </m:r>
                      </m:num>
                      <m:den>
                        <m:r>
                          <a:rPr lang="en-US" sz="2800" b="0" i="1" dirty="0" smtClean="0">
                            <a:latin typeface="Cambria Math" panose="02040503050406030204" pitchFamily="18" charset="0"/>
                          </a:rPr>
                          <m:t>𝑟</m:t>
                        </m:r>
                      </m:den>
                    </m:f>
                  </m:oMath>
                </a14:m>
                <a:endParaRPr lang="ru-RU" sz="2800" dirty="0">
                  <a:latin typeface="Times New Roman" panose="02020603050405020304" pitchFamily="18" charset="0"/>
                  <a:cs typeface="Times New Roman" panose="02020603050405020304" pitchFamily="18" charset="0"/>
                </a:endParaRPr>
              </a:p>
            </p:txBody>
          </p:sp>
        </mc:Choice>
        <mc:Fallback xmlns="">
          <p:sp>
            <p:nvSpPr>
              <p:cNvPr id="5" name="Прямоугольник 4"/>
              <p:cNvSpPr>
                <a:spLocks noRot="1" noChangeAspect="1" noMove="1" noResize="1" noEditPoints="1" noAdjustHandles="1" noChangeArrowheads="1" noChangeShapeType="1" noTextEdit="1"/>
              </p:cNvSpPr>
              <p:nvPr/>
            </p:nvSpPr>
            <p:spPr>
              <a:xfrm>
                <a:off x="6460332" y="3509650"/>
                <a:ext cx="2354895" cy="760273"/>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6578417" y="3456958"/>
                <a:ext cx="200375"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i="1" smtClean="0">
                          <a:latin typeface="Cambria Math" panose="02040503050406030204" pitchFamily="18" charset="0"/>
                          <a:ea typeface="Cambria Math" panose="02040503050406030204" pitchFamily="18" charset="0"/>
                        </a:rPr>
                        <m:t>→</m:t>
                      </m:r>
                    </m:oMath>
                  </m:oMathPara>
                </a14:m>
                <a:endParaRPr lang="ru-RU" dirty="0"/>
              </a:p>
            </p:txBody>
          </p:sp>
        </mc:Choice>
        <mc:Fallback xmlns="">
          <p:sp>
            <p:nvSpPr>
              <p:cNvPr id="6" name="TextBox 5"/>
              <p:cNvSpPr txBox="1">
                <a:spLocks noRot="1" noChangeAspect="1" noMove="1" noResize="1" noEditPoints="1" noAdjustHandles="1" noChangeArrowheads="1" noChangeShapeType="1" noTextEdit="1"/>
              </p:cNvSpPr>
              <p:nvPr/>
            </p:nvSpPr>
            <p:spPr>
              <a:xfrm>
                <a:off x="6578417" y="3456958"/>
                <a:ext cx="200375" cy="215444"/>
              </a:xfrm>
              <a:prstGeom prst="rect">
                <a:avLst/>
              </a:prstGeom>
              <a:blipFill rotWithShape="0">
                <a:blip r:embed="rId4"/>
                <a:stretch>
                  <a:fillRect l="-9091" r="-9091" b="-2857"/>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8309637" y="3401928"/>
                <a:ext cx="200375"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i="1" smtClean="0">
                          <a:latin typeface="Cambria Math" panose="02040503050406030204" pitchFamily="18" charset="0"/>
                          <a:ea typeface="Cambria Math" panose="02040503050406030204" pitchFamily="18" charset="0"/>
                        </a:rPr>
                        <m:t>→</m:t>
                      </m:r>
                    </m:oMath>
                  </m:oMathPara>
                </a14:m>
                <a:endParaRPr lang="ru-RU" dirty="0"/>
              </a:p>
            </p:txBody>
          </p:sp>
        </mc:Choice>
        <mc:Fallback xmlns="">
          <p:sp>
            <p:nvSpPr>
              <p:cNvPr id="8" name="TextBox 7"/>
              <p:cNvSpPr txBox="1">
                <a:spLocks noRot="1" noChangeAspect="1" noMove="1" noResize="1" noEditPoints="1" noAdjustHandles="1" noChangeArrowheads="1" noChangeShapeType="1" noTextEdit="1"/>
              </p:cNvSpPr>
              <p:nvPr/>
            </p:nvSpPr>
            <p:spPr>
              <a:xfrm>
                <a:off x="8309637" y="3401928"/>
                <a:ext cx="200375" cy="215444"/>
              </a:xfrm>
              <a:prstGeom prst="rect">
                <a:avLst/>
              </a:prstGeom>
              <a:blipFill rotWithShape="0">
                <a:blip r:embed="rId4"/>
                <a:stretch>
                  <a:fillRect l="-9091" r="-9091" b="-2857"/>
                </a:stretch>
              </a:blipFill>
            </p:spPr>
            <p:txBody>
              <a:bodyPr/>
              <a:lstStyle/>
              <a:p>
                <a:r>
                  <a:rPr lang="ru-RU">
                    <a:noFill/>
                  </a:rPr>
                  <a:t> </a:t>
                </a:r>
              </a:p>
            </p:txBody>
          </p:sp>
        </mc:Fallback>
      </mc:AlternateContent>
    </p:spTree>
    <p:extLst>
      <p:ext uri="{BB962C8B-B14F-4D97-AF65-F5344CB8AC3E}">
        <p14:creationId xmlns:p14="http://schemas.microsoft.com/office/powerpoint/2010/main" val="193849248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53612" y="1360587"/>
            <a:ext cx="3600666" cy="338554"/>
          </a:xfrm>
          <a:prstGeom prst="rect">
            <a:avLst/>
          </a:prstGeom>
        </p:spPr>
        <p:txBody>
          <a:bodyPr wrap="none">
            <a:spAutoFit/>
          </a:bodyPr>
          <a:lstStyle/>
          <a:p>
            <a:r>
              <a:rPr lang="uz-Cyrl-UZ" sz="1600" dirty="0">
                <a:solidFill>
                  <a:schemeClr val="tx1"/>
                </a:solidFill>
                <a:latin typeface="Times New Roman" panose="02020603050405020304" pitchFamily="18" charset="0"/>
                <a:ea typeface="Calibri" panose="020F0502020204030204" pitchFamily="34" charset="0"/>
              </a:rPr>
              <a:t>Bu holda </a:t>
            </a:r>
            <a:r>
              <a:rPr lang="en-US" sz="1600" dirty="0" smtClean="0">
                <a:solidFill>
                  <a:schemeClr val="tx1"/>
                </a:solidFill>
                <a:latin typeface="Times New Roman" panose="02020603050405020304" pitchFamily="18" charset="0"/>
                <a:ea typeface="Calibri" panose="020F0502020204030204" pitchFamily="34" charset="0"/>
              </a:rPr>
              <a:t>                 </a:t>
            </a:r>
            <a:r>
              <a:rPr lang="en-US" sz="1600" dirty="0" err="1" smtClean="0">
                <a:solidFill>
                  <a:schemeClr val="tx1"/>
                </a:solidFill>
                <a:latin typeface="Times New Roman" panose="02020603050405020304" pitchFamily="18" charset="0"/>
                <a:ea typeface="Calibri" panose="020F0502020204030204" pitchFamily="34" charset="0"/>
              </a:rPr>
              <a:t>ga</a:t>
            </a:r>
            <a:r>
              <a:rPr lang="en-US" sz="1600" dirty="0" smtClean="0">
                <a:solidFill>
                  <a:schemeClr val="tx1"/>
                </a:solidFill>
                <a:latin typeface="Times New Roman" panose="02020603050405020304" pitchFamily="18" charset="0"/>
                <a:ea typeface="Calibri" panose="020F0502020204030204" pitchFamily="34" charset="0"/>
              </a:rPr>
              <a:t> </a:t>
            </a:r>
            <a:r>
              <a:rPr lang="en-US" sz="1600" dirty="0" err="1" smtClean="0">
                <a:solidFill>
                  <a:schemeClr val="tx1"/>
                </a:solidFill>
                <a:latin typeface="Times New Roman" panose="02020603050405020304" pitchFamily="18" charset="0"/>
                <a:ea typeface="Calibri" panose="020F0502020204030204" pitchFamily="34" charset="0"/>
              </a:rPr>
              <a:t>tengdur</a:t>
            </a:r>
            <a:r>
              <a:rPr lang="en-US" sz="1600" dirty="0" smtClean="0">
                <a:solidFill>
                  <a:schemeClr val="tx1"/>
                </a:solidFill>
                <a:latin typeface="Times New Roman" panose="02020603050405020304" pitchFamily="18" charset="0"/>
                <a:ea typeface="Calibri" panose="020F0502020204030204" pitchFamily="34" charset="0"/>
              </a:rPr>
              <a:t>.                </a:t>
            </a:r>
            <a:endParaRPr lang="ru-RU" sz="1600" dirty="0">
              <a:solidFill>
                <a:schemeClr val="tx1"/>
              </a:solidFill>
            </a:endParaRPr>
          </a:p>
        </p:txBody>
      </p:sp>
      <p:sp>
        <p:nvSpPr>
          <p:cNvPr id="12" name="Прямоугольник 11"/>
          <p:cNvSpPr/>
          <p:nvPr/>
        </p:nvSpPr>
        <p:spPr>
          <a:xfrm>
            <a:off x="814831" y="1726738"/>
            <a:ext cx="7592143" cy="830997"/>
          </a:xfrm>
          <a:prstGeom prst="rect">
            <a:avLst/>
          </a:prstGeom>
        </p:spPr>
        <p:txBody>
          <a:bodyPr wrap="none">
            <a:spAutoFit/>
          </a:bodyPr>
          <a:lstStyle/>
          <a:p>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Zaryadlar</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ta’sir</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etuvchi</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muhit</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vakuum</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bo’lsa</a:t>
            </a:r>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u </a:t>
            </a:r>
            <a:r>
              <a:rPr lang="en-US" sz="1600"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muhit</a:t>
            </a:r>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1600" i="1"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a:t>
            </a:r>
            <a:r>
              <a:rPr lang="en-US" sz="1600" baseline="-25000" dirty="0">
                <a:solidFill>
                  <a:schemeClr val="tx1"/>
                </a:solidFill>
                <a:latin typeface="Times New Roman" panose="02020603050405020304" pitchFamily="18" charset="0"/>
                <a:cs typeface="Times New Roman" panose="02020603050405020304" pitchFamily="18" charset="0"/>
              </a:rPr>
              <a:t>0</a:t>
            </a:r>
            <a:r>
              <a:rPr lang="en-US" sz="1600" dirty="0">
                <a:solidFill>
                  <a:schemeClr val="tx1"/>
                </a:solidFill>
                <a:latin typeface="Times New Roman" panose="02020603050405020304" pitchFamily="18" charset="0"/>
                <a:cs typeface="Times New Roman" panose="02020603050405020304" pitchFamily="18" charset="0"/>
              </a:rPr>
              <a:t> – </a:t>
            </a:r>
            <a:r>
              <a:rPr lang="en-US" sz="1600" dirty="0" err="1">
                <a:solidFill>
                  <a:schemeClr val="tx1"/>
                </a:solidFill>
                <a:latin typeface="Times New Roman" panose="02020603050405020304" pitchFamily="18" charset="0"/>
                <a:cs typeface="Times New Roman" panose="02020603050405020304" pitchFamily="18" charset="0"/>
              </a:rPr>
              <a:t>dielektrik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singdiruvchanlikka</a:t>
            </a:r>
            <a:r>
              <a:rPr lang="en-US" sz="1600" dirty="0">
                <a:solidFill>
                  <a:schemeClr val="tx1"/>
                </a:solidFill>
                <a:latin typeface="Times New Roman" panose="02020603050405020304" pitchFamily="18" charset="0"/>
                <a:cs typeface="Times New Roman" panose="02020603050405020304" pitchFamily="18" charset="0"/>
              </a:rPr>
              <a:t> </a:t>
            </a:r>
            <a:endParaRPr lang="en-US" sz="1600" dirty="0" smtClean="0">
              <a:solidFill>
                <a:schemeClr val="tx1"/>
              </a:solidFill>
              <a:latin typeface="Times New Roman" panose="02020603050405020304" pitchFamily="18" charset="0"/>
              <a:cs typeface="Times New Roman" panose="02020603050405020304" pitchFamily="18" charset="0"/>
            </a:endParaRPr>
          </a:p>
          <a:p>
            <a:r>
              <a:rPr lang="en-US" sz="1600" dirty="0" err="1" smtClean="0">
                <a:solidFill>
                  <a:schemeClr val="tx1"/>
                </a:solidFill>
                <a:latin typeface="Times New Roman" panose="02020603050405020304" pitchFamily="18" charset="0"/>
                <a:cs typeface="Times New Roman" panose="02020603050405020304" pitchFamily="18" charset="0"/>
              </a:rPr>
              <a:t>ega</a:t>
            </a:r>
            <a:r>
              <a:rPr lang="en-US" sz="1600" dirty="0" smtClean="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bo’ladi</a:t>
            </a:r>
            <a:r>
              <a:rPr lang="en-US" sz="1600" dirty="0">
                <a:solidFill>
                  <a:schemeClr val="tx1"/>
                </a:solidFill>
                <a:latin typeface="Times New Roman" panose="02020603050405020304" pitchFamily="18" charset="0"/>
                <a:cs typeface="Times New Roman" panose="02020603050405020304" pitchFamily="18" charset="0"/>
              </a:rPr>
              <a:t>, u </a:t>
            </a:r>
            <a:r>
              <a:rPr lang="en-US" sz="1600" dirty="0" err="1">
                <a:solidFill>
                  <a:schemeClr val="tx1"/>
                </a:solidFill>
                <a:latin typeface="Times New Roman" panose="02020603050405020304" pitchFamily="18" charset="0"/>
                <a:cs typeface="Times New Roman" panose="02020603050405020304" pitchFamily="18" charset="0"/>
              </a:rPr>
              <a:t>holda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Qulon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qonuni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quyidagicha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yoziladi</a:t>
            </a:r>
            <a:r>
              <a:rPr lang="en-US" sz="1600" dirty="0">
                <a:solidFill>
                  <a:schemeClr val="tx1"/>
                </a:solidFill>
                <a:latin typeface="Times New Roman" panose="02020603050405020304" pitchFamily="18" charset="0"/>
                <a:cs typeface="Times New Roman" panose="02020603050405020304" pitchFamily="18" charset="0"/>
              </a:rPr>
              <a:t>.</a:t>
            </a:r>
            <a:endParaRPr lang="ru-RU" sz="1600" dirty="0">
              <a:solidFill>
                <a:schemeClr val="tx1"/>
              </a:solidFill>
              <a:latin typeface="Times New Roman" panose="02020603050405020304" pitchFamily="18" charset="0"/>
              <a:cs typeface="Times New Roman" panose="02020603050405020304" pitchFamily="18" charset="0"/>
            </a:endParaRPr>
          </a:p>
          <a:p>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solidFill>
                <a:schemeClr val="tx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Прямоугольник 6"/>
              <p:cNvSpPr/>
              <p:nvPr/>
            </p:nvSpPr>
            <p:spPr>
              <a:xfrm>
                <a:off x="1414686" y="1318797"/>
                <a:ext cx="1487086" cy="47493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ru-RU" sz="1100" i="1" smtClean="0">
                              <a:latin typeface="Cambria Math" panose="02040503050406030204" pitchFamily="18" charset="0"/>
                            </a:rPr>
                          </m:ctrlPr>
                        </m:sSubPr>
                        <m:e>
                          <m:r>
                            <a:rPr lang="en-US" sz="1100" i="1">
                              <a:latin typeface="Cambria Math" panose="02040503050406030204" pitchFamily="18" charset="0"/>
                            </a:rPr>
                            <m:t>𝑘</m:t>
                          </m:r>
                          <m:r>
                            <a:rPr lang="en-US" sz="1100" b="0" i="1" smtClean="0">
                              <a:latin typeface="Cambria Math" panose="02040503050406030204" pitchFamily="18" charset="0"/>
                            </a:rPr>
                            <m:t>=</m:t>
                          </m:r>
                          <m:f>
                            <m:fPr>
                              <m:ctrlPr>
                                <a:rPr lang="en-US" sz="1100" i="1">
                                  <a:latin typeface="Cambria Math" panose="02040503050406030204" pitchFamily="18" charset="0"/>
                                </a:rPr>
                              </m:ctrlPr>
                            </m:fPr>
                            <m:num>
                              <m:r>
                                <a:rPr lang="en-US" sz="1100" b="0" i="1" smtClean="0">
                                  <a:latin typeface="Cambria Math" panose="02040503050406030204" pitchFamily="18" charset="0"/>
                                </a:rPr>
                                <m:t>1</m:t>
                              </m:r>
                            </m:num>
                            <m:den>
                              <m:r>
                                <a:rPr lang="en-US" sz="1100" b="0" i="1" smtClean="0">
                                  <a:latin typeface="Cambria Math" panose="02040503050406030204" pitchFamily="18" charset="0"/>
                                </a:rPr>
                                <m:t>4</m:t>
                              </m:r>
                              <m:r>
                                <a:rPr lang="en-US" sz="1100" b="0" i="1" smtClean="0">
                                  <a:latin typeface="Cambria Math" panose="02040503050406030204" pitchFamily="18" charset="0"/>
                                  <a:ea typeface="Cambria Math" panose="02040503050406030204" pitchFamily="18" charset="0"/>
                                </a:rPr>
                                <m:t>𝜋</m:t>
                              </m:r>
                              <m:sSub>
                                <m:sSubPr>
                                  <m:ctrlPr>
                                    <a:rPr lang="en-US" sz="1100" b="0" i="1" smtClean="0">
                                      <a:latin typeface="Cambria Math" panose="02040503050406030204" pitchFamily="18" charset="0"/>
                                      <a:ea typeface="Cambria Math" panose="02040503050406030204" pitchFamily="18" charset="0"/>
                                    </a:rPr>
                                  </m:ctrlPr>
                                </m:sSubPr>
                                <m:e>
                                  <m:r>
                                    <a:rPr lang="en-US" sz="1100" b="0" i="1" smtClean="0">
                                      <a:latin typeface="Cambria Math" panose="02040503050406030204" pitchFamily="18" charset="0"/>
                                      <a:ea typeface="Cambria Math" panose="02040503050406030204" pitchFamily="18" charset="0"/>
                                    </a:rPr>
                                    <m:t>𝜀</m:t>
                                  </m:r>
                                </m:e>
                                <m:sub>
                                  <m:r>
                                    <a:rPr lang="en-US" sz="1100" b="0" i="1" smtClean="0">
                                      <a:latin typeface="Cambria Math" panose="02040503050406030204" pitchFamily="18" charset="0"/>
                                      <a:ea typeface="Cambria Math" panose="02040503050406030204" pitchFamily="18" charset="0"/>
                                    </a:rPr>
                                    <m:t>0</m:t>
                                  </m:r>
                                </m:sub>
                              </m:sSub>
                            </m:den>
                          </m:f>
                        </m:e>
                        <m:sub>
                          <m:r>
                            <a:rPr lang="en-US" sz="1100" i="1">
                              <a:latin typeface="Cambria Math" panose="02040503050406030204" pitchFamily="18" charset="0"/>
                            </a:rPr>
                            <m:t>,</m:t>
                          </m:r>
                        </m:sub>
                      </m:sSub>
                    </m:oMath>
                  </m:oMathPara>
                </a14:m>
                <a:endParaRPr lang="ru-RU" sz="1100" dirty="0">
                  <a:latin typeface="Times New Roman" panose="02020603050405020304" pitchFamily="18" charset="0"/>
                  <a:cs typeface="Times New Roman" panose="02020603050405020304" pitchFamily="18" charset="0"/>
                </a:endParaRPr>
              </a:p>
            </p:txBody>
          </p:sp>
        </mc:Choice>
        <mc:Fallback xmlns="">
          <p:sp>
            <p:nvSpPr>
              <p:cNvPr id="7" name="Прямоугольник 6"/>
              <p:cNvSpPr>
                <a:spLocks noRot="1" noChangeAspect="1" noMove="1" noResize="1" noEditPoints="1" noAdjustHandles="1" noChangeArrowheads="1" noChangeShapeType="1" noTextEdit="1"/>
              </p:cNvSpPr>
              <p:nvPr/>
            </p:nvSpPr>
            <p:spPr>
              <a:xfrm>
                <a:off x="1414686" y="1318797"/>
                <a:ext cx="1487086" cy="474938"/>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 name="TextBox 1"/>
              <p:cNvSpPr txBox="1"/>
              <p:nvPr/>
            </p:nvSpPr>
            <p:spPr>
              <a:xfrm>
                <a:off x="4104197" y="1414514"/>
                <a:ext cx="2252668"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𝑞</m:t>
                      </m:r>
                      <m:r>
                        <a:rPr lang="en-US" b="0" i="1" smtClean="0">
                          <a:latin typeface="Cambria Math" panose="02040503050406030204" pitchFamily="18" charset="0"/>
                        </a:rPr>
                        <m:t>=</m:t>
                      </m:r>
                      <m:r>
                        <a:rPr lang="en-US" b="0" i="1" smtClean="0">
                          <a:latin typeface="Cambria Math" panose="02040503050406030204" pitchFamily="18" charset="0"/>
                        </a:rPr>
                        <m:t>𝐼</m:t>
                      </m:r>
                      <m:r>
                        <a:rPr lang="en-US" b="0" i="1" smtClean="0">
                          <a:latin typeface="Cambria Math" panose="02040503050406030204" pitchFamily="18" charset="0"/>
                        </a:rPr>
                        <m:t>∗</m:t>
                      </m:r>
                      <m:r>
                        <a:rPr lang="en-US" b="0" i="1" smtClean="0">
                          <a:latin typeface="Cambria Math" panose="02040503050406030204" pitchFamily="18" charset="0"/>
                        </a:rPr>
                        <m:t>𝑡</m:t>
                      </m:r>
                      <m:r>
                        <a:rPr lang="en-US" b="0" i="1" smtClean="0">
                          <a:latin typeface="Cambria Math" panose="02040503050406030204" pitchFamily="18" charset="0"/>
                        </a:rPr>
                        <m:t>=1</m:t>
                      </m:r>
                      <m:r>
                        <a:rPr lang="en-US" b="0" i="1" smtClean="0">
                          <a:latin typeface="Cambria Math" panose="02040503050406030204" pitchFamily="18" charset="0"/>
                        </a:rPr>
                        <m:t>𝐴</m:t>
                      </m:r>
                      <m:r>
                        <a:rPr lang="en-US" b="0" i="1" smtClean="0">
                          <a:latin typeface="Cambria Math" panose="02040503050406030204" pitchFamily="18" charset="0"/>
                        </a:rPr>
                        <m:t>∗1</m:t>
                      </m:r>
                      <m:r>
                        <a:rPr lang="en-US" b="0" i="1" smtClean="0">
                          <a:latin typeface="Cambria Math" panose="02040503050406030204" pitchFamily="18" charset="0"/>
                        </a:rPr>
                        <m:t>𝑐𝑒𝑘</m:t>
                      </m:r>
                      <m:r>
                        <a:rPr lang="en-US" b="0" i="1" smtClean="0">
                          <a:latin typeface="Cambria Math" panose="02040503050406030204" pitchFamily="18" charset="0"/>
                        </a:rPr>
                        <m:t>=1</m:t>
                      </m:r>
                      <m:r>
                        <a:rPr lang="en-US" b="0" i="1" smtClean="0">
                          <a:latin typeface="Cambria Math" panose="02040503050406030204" pitchFamily="18" charset="0"/>
                        </a:rPr>
                        <m:t>𝐾</m:t>
                      </m:r>
                      <m:r>
                        <a:rPr lang="uz-Cyrl-UZ" b="0" i="1" smtClean="0">
                          <a:latin typeface="Cambria Math" panose="02040503050406030204" pitchFamily="18" charset="0"/>
                        </a:rPr>
                        <m:t>л</m:t>
                      </m:r>
                    </m:oMath>
                  </m:oMathPara>
                </a14:m>
                <a:endParaRPr lang="ru-RU" dirty="0"/>
              </a:p>
            </p:txBody>
          </p:sp>
        </mc:Choice>
        <mc:Fallback xmlns="">
          <p:sp>
            <p:nvSpPr>
              <p:cNvPr id="2" name="TextBox 1"/>
              <p:cNvSpPr txBox="1">
                <a:spLocks noRot="1" noChangeAspect="1" noMove="1" noResize="1" noEditPoints="1" noAdjustHandles="1" noChangeArrowheads="1" noChangeShapeType="1" noTextEdit="1"/>
              </p:cNvSpPr>
              <p:nvPr/>
            </p:nvSpPr>
            <p:spPr>
              <a:xfrm>
                <a:off x="4104197" y="1414514"/>
                <a:ext cx="2252668" cy="215444"/>
              </a:xfrm>
              <a:prstGeom prst="rect">
                <a:avLst/>
              </a:prstGeom>
              <a:blipFill rotWithShape="0">
                <a:blip r:embed="rId3"/>
                <a:stretch>
                  <a:fillRect l="-1081" r="-270" b="-28571"/>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9" name="Прямоугольник 8"/>
              <p:cNvSpPr/>
              <p:nvPr/>
            </p:nvSpPr>
            <p:spPr>
              <a:xfrm>
                <a:off x="3385227" y="2340409"/>
                <a:ext cx="1487086" cy="48955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ru-RU" sz="1100" i="1" smtClean="0">
                              <a:latin typeface="Cambria Math" panose="02040503050406030204" pitchFamily="18" charset="0"/>
                            </a:rPr>
                          </m:ctrlPr>
                        </m:sSubPr>
                        <m:e>
                          <m:r>
                            <a:rPr lang="en-US" sz="1100" b="0" i="1" smtClean="0">
                              <a:latin typeface="Cambria Math" panose="02040503050406030204" pitchFamily="18" charset="0"/>
                            </a:rPr>
                            <m:t>𝐹</m:t>
                          </m:r>
                          <m:r>
                            <a:rPr lang="en-US" sz="1100" b="0" i="1" smtClean="0">
                              <a:latin typeface="Cambria Math" panose="02040503050406030204" pitchFamily="18" charset="0"/>
                            </a:rPr>
                            <m:t>=</m:t>
                          </m:r>
                          <m:f>
                            <m:fPr>
                              <m:ctrlPr>
                                <a:rPr lang="en-US" sz="1100" i="1">
                                  <a:latin typeface="Cambria Math" panose="02040503050406030204" pitchFamily="18" charset="0"/>
                                </a:rPr>
                              </m:ctrlPr>
                            </m:fPr>
                            <m:num>
                              <m:r>
                                <a:rPr lang="en-US" sz="1100" b="0" i="1" smtClean="0">
                                  <a:latin typeface="Cambria Math" panose="02040503050406030204" pitchFamily="18" charset="0"/>
                                </a:rPr>
                                <m:t>1</m:t>
                              </m:r>
                            </m:num>
                            <m:den>
                              <m:r>
                                <a:rPr lang="en-US" sz="1100" b="0" i="1" smtClean="0">
                                  <a:latin typeface="Cambria Math" panose="02040503050406030204" pitchFamily="18" charset="0"/>
                                </a:rPr>
                                <m:t>4</m:t>
                              </m:r>
                              <m:r>
                                <a:rPr lang="en-US" sz="1100" b="0" i="1" smtClean="0">
                                  <a:latin typeface="Cambria Math" panose="02040503050406030204" pitchFamily="18" charset="0"/>
                                  <a:ea typeface="Cambria Math" panose="02040503050406030204" pitchFamily="18" charset="0"/>
                                </a:rPr>
                                <m:t>𝜋</m:t>
                              </m:r>
                              <m:sSub>
                                <m:sSubPr>
                                  <m:ctrlPr>
                                    <a:rPr lang="en-US" sz="1100" b="0" i="1" smtClean="0">
                                      <a:latin typeface="Cambria Math" panose="02040503050406030204" pitchFamily="18" charset="0"/>
                                      <a:ea typeface="Cambria Math" panose="02040503050406030204" pitchFamily="18" charset="0"/>
                                    </a:rPr>
                                  </m:ctrlPr>
                                </m:sSubPr>
                                <m:e>
                                  <m:r>
                                    <a:rPr lang="en-US" sz="1100" b="0" i="1" smtClean="0">
                                      <a:latin typeface="Cambria Math" panose="02040503050406030204" pitchFamily="18" charset="0"/>
                                      <a:ea typeface="Cambria Math" panose="02040503050406030204" pitchFamily="18" charset="0"/>
                                    </a:rPr>
                                    <m:t>𝜀</m:t>
                                  </m:r>
                                </m:e>
                                <m:sub>
                                  <m:r>
                                    <a:rPr lang="en-US" sz="1100" b="0" i="1" smtClean="0">
                                      <a:latin typeface="Cambria Math" panose="02040503050406030204" pitchFamily="18" charset="0"/>
                                      <a:ea typeface="Cambria Math" panose="02040503050406030204" pitchFamily="18" charset="0"/>
                                    </a:rPr>
                                    <m:t>0</m:t>
                                  </m:r>
                                </m:sub>
                              </m:sSub>
                            </m:den>
                          </m:f>
                          <m:r>
                            <a:rPr lang="en-US" sz="1100" b="0" i="1" smtClean="0">
                              <a:latin typeface="Cambria Math" panose="02040503050406030204" pitchFamily="18" charset="0"/>
                            </a:rPr>
                            <m:t> </m:t>
                          </m:r>
                          <m:f>
                            <m:fPr>
                              <m:ctrlPr>
                                <a:rPr lang="en-US" sz="1100" b="0" i="1" smtClean="0">
                                  <a:latin typeface="Cambria Math" panose="02040503050406030204" pitchFamily="18" charset="0"/>
                                </a:rPr>
                              </m:ctrlPr>
                            </m:fPr>
                            <m:num>
                              <m:sSub>
                                <m:sSubPr>
                                  <m:ctrlPr>
                                    <a:rPr lang="en-US" sz="1100" b="0" i="1" smtClean="0">
                                      <a:latin typeface="Cambria Math" panose="02040503050406030204" pitchFamily="18" charset="0"/>
                                    </a:rPr>
                                  </m:ctrlPr>
                                </m:sSubPr>
                                <m:e>
                                  <m:r>
                                    <a:rPr lang="en-US" sz="1100" b="0" i="1" smtClean="0">
                                      <a:latin typeface="Cambria Math" panose="02040503050406030204" pitchFamily="18" charset="0"/>
                                    </a:rPr>
                                    <m:t>𝑞</m:t>
                                  </m:r>
                                </m:e>
                                <m:sub>
                                  <m:r>
                                    <a:rPr lang="en-US" sz="1100" b="0" i="1" smtClean="0">
                                      <a:latin typeface="Cambria Math" panose="02040503050406030204" pitchFamily="18" charset="0"/>
                                    </a:rPr>
                                    <m:t>1</m:t>
                                  </m:r>
                                </m:sub>
                              </m:sSub>
                              <m:sSub>
                                <m:sSubPr>
                                  <m:ctrlPr>
                                    <a:rPr lang="en-US" sz="1100" b="0" i="1" smtClean="0">
                                      <a:latin typeface="Cambria Math" panose="02040503050406030204" pitchFamily="18" charset="0"/>
                                    </a:rPr>
                                  </m:ctrlPr>
                                </m:sSubPr>
                                <m:e>
                                  <m:r>
                                    <a:rPr lang="en-US" sz="1100" b="0" i="1" smtClean="0">
                                      <a:latin typeface="Cambria Math" panose="02040503050406030204" pitchFamily="18" charset="0"/>
                                    </a:rPr>
                                    <m:t>𝑞</m:t>
                                  </m:r>
                                </m:e>
                                <m:sub>
                                  <m:r>
                                    <a:rPr lang="en-US" sz="1100" b="0" i="1" smtClean="0">
                                      <a:latin typeface="Cambria Math" panose="02040503050406030204" pitchFamily="18" charset="0"/>
                                    </a:rPr>
                                    <m:t>2</m:t>
                                  </m:r>
                                </m:sub>
                              </m:sSub>
                            </m:num>
                            <m:den>
                              <m:sSup>
                                <m:sSupPr>
                                  <m:ctrlPr>
                                    <a:rPr lang="en-US" sz="1100" b="0" i="1" smtClean="0">
                                      <a:latin typeface="Cambria Math" panose="02040503050406030204" pitchFamily="18" charset="0"/>
                                    </a:rPr>
                                  </m:ctrlPr>
                                </m:sSupPr>
                                <m:e>
                                  <m:r>
                                    <a:rPr lang="en-US" sz="1100" b="0" i="1" smtClean="0">
                                      <a:latin typeface="Cambria Math" panose="02040503050406030204" pitchFamily="18" charset="0"/>
                                      <a:ea typeface="Cambria Math" panose="02040503050406030204" pitchFamily="18" charset="0"/>
                                    </a:rPr>
                                    <m:t>𝜀</m:t>
                                  </m:r>
                                  <m:r>
                                    <a:rPr lang="en-US" sz="1100" b="0" i="1" smtClean="0">
                                      <a:latin typeface="Cambria Math" panose="02040503050406030204" pitchFamily="18" charset="0"/>
                                    </a:rPr>
                                    <m:t>𝑟</m:t>
                                  </m:r>
                                </m:e>
                                <m:sup>
                                  <m:r>
                                    <a:rPr lang="en-US" sz="1100" b="0" i="1" smtClean="0">
                                      <a:latin typeface="Cambria Math" panose="02040503050406030204" pitchFamily="18" charset="0"/>
                                    </a:rPr>
                                    <m:t>2</m:t>
                                  </m:r>
                                </m:sup>
                              </m:sSup>
                            </m:den>
                          </m:f>
                        </m:e>
                        <m:sub>
                          <m:r>
                            <a:rPr lang="en-US" sz="1100" i="1">
                              <a:latin typeface="Cambria Math" panose="02040503050406030204" pitchFamily="18" charset="0"/>
                            </a:rPr>
                            <m:t>,</m:t>
                          </m:r>
                        </m:sub>
                      </m:sSub>
                    </m:oMath>
                  </m:oMathPara>
                </a14:m>
                <a:endParaRPr lang="ru-RU" sz="1100" dirty="0">
                  <a:latin typeface="Times New Roman" panose="02020603050405020304" pitchFamily="18" charset="0"/>
                  <a:cs typeface="Times New Roman" panose="02020603050405020304" pitchFamily="18" charset="0"/>
                </a:endParaRPr>
              </a:p>
            </p:txBody>
          </p:sp>
        </mc:Choice>
        <mc:Fallback xmlns="">
          <p:sp>
            <p:nvSpPr>
              <p:cNvPr id="9" name="Прямоугольник 8"/>
              <p:cNvSpPr>
                <a:spLocks noRot="1" noChangeAspect="1" noMove="1" noResize="1" noEditPoints="1" noAdjustHandles="1" noChangeArrowheads="1" noChangeShapeType="1" noTextEdit="1"/>
              </p:cNvSpPr>
              <p:nvPr/>
            </p:nvSpPr>
            <p:spPr>
              <a:xfrm>
                <a:off x="3385227" y="2340409"/>
                <a:ext cx="1487086" cy="489558"/>
              </a:xfrm>
              <a:prstGeom prst="rect">
                <a:avLst/>
              </a:prstGeom>
              <a:blipFill rotWithShape="0">
                <a:blip r:embed="rId4"/>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2500487" y="2880732"/>
                <a:ext cx="3569888" cy="215444"/>
              </a:xfrm>
              <a:prstGeom prst="rect">
                <a:avLst/>
              </a:prstGeom>
              <a:noFill/>
            </p:spPr>
            <p:txBody>
              <a:bodyPr wrap="none" lIns="0" tIns="0" rIns="0" bIns="0" rtlCol="0">
                <a:spAutoFit/>
              </a:bodyPr>
              <a:lstStyle/>
              <a:p>
                <a:r>
                  <a:rPr lang="en-US" dirty="0" smtClean="0"/>
                  <a:t>Agar </a:t>
                </a:r>
                <a14:m>
                  <m:oMath xmlns:m="http://schemas.openxmlformats.org/officeDocument/2006/math">
                    <m:sSub>
                      <m:sSubPr>
                        <m:ctrlPr>
                          <a:rPr lang="en-US"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2</m:t>
                        </m:r>
                      </m:sub>
                    </m:sSub>
                    <m:r>
                      <a:rPr lang="en-US" b="0" i="1" smtClean="0">
                        <a:latin typeface="Cambria Math" panose="02040503050406030204" pitchFamily="18" charset="0"/>
                      </a:rPr>
                      <m:t>=1</m:t>
                    </m:r>
                    <m:r>
                      <a:rPr lang="en-US" b="0" i="1" smtClean="0">
                        <a:latin typeface="Cambria Math" panose="02040503050406030204" pitchFamily="18" charset="0"/>
                      </a:rPr>
                      <m:t>𝐾</m:t>
                    </m:r>
                    <m:r>
                      <a:rPr lang="uz-Cyrl-UZ" b="0" i="1" smtClean="0">
                        <a:latin typeface="Cambria Math" panose="02040503050406030204" pitchFamily="18" charset="0"/>
                      </a:rPr>
                      <m:t>л</m:t>
                    </m:r>
                    <m:r>
                      <a:rPr lang="en-US" b="0" i="1" smtClean="0">
                        <a:latin typeface="Cambria Math" panose="02040503050406030204" pitchFamily="18" charset="0"/>
                      </a:rPr>
                      <m:t>=3∗</m:t>
                    </m:r>
                    <m:sSup>
                      <m:sSupPr>
                        <m:ctrlPr>
                          <a:rPr lang="en-US" b="0" i="1" smtClean="0">
                            <a:latin typeface="Cambria Math" panose="02040503050406030204" pitchFamily="18" charset="0"/>
                          </a:rPr>
                        </m:ctrlPr>
                      </m:sSupPr>
                      <m:e>
                        <m:r>
                          <a:rPr lang="en-US" b="0" i="1" smtClean="0">
                            <a:latin typeface="Cambria Math" panose="02040503050406030204" pitchFamily="18" charset="0"/>
                          </a:rPr>
                          <m:t>10</m:t>
                        </m:r>
                      </m:e>
                      <m:sup>
                        <m:r>
                          <a:rPr lang="en-US" b="0" i="1" smtClean="0">
                            <a:latin typeface="Cambria Math" panose="02040503050406030204" pitchFamily="18" charset="0"/>
                          </a:rPr>
                          <m:t>9</m:t>
                        </m:r>
                      </m:sup>
                    </m:sSup>
                    <m:r>
                      <a:rPr lang="en-US" b="0" i="1" smtClean="0">
                        <a:latin typeface="Cambria Math" panose="02040503050406030204" pitchFamily="18" charset="0"/>
                      </a:rPr>
                      <m:t> </m:t>
                    </m:r>
                    <m:r>
                      <a:rPr lang="en-US" b="0" i="1" smtClean="0">
                        <a:latin typeface="Cambria Math" panose="02040503050406030204" pitchFamily="18" charset="0"/>
                      </a:rPr>
                      <m:t>𝐶</m:t>
                    </m:r>
                    <m:r>
                      <a:rPr lang="uz-Cyrl-UZ" b="0" i="1" smtClean="0">
                        <a:latin typeface="Cambria Math" panose="02040503050406030204" pitchFamily="18" charset="0"/>
                      </a:rPr>
                      <m:t>ГСЭ</m:t>
                    </m:r>
                    <m:r>
                      <a:rPr lang="en-US" b="0" i="1" smtClean="0">
                        <a:latin typeface="Cambria Math" panose="02040503050406030204" pitchFamily="18" charset="0"/>
                      </a:rPr>
                      <m:t> </m:t>
                    </m:r>
                    <m:r>
                      <a:rPr lang="en-US" b="0" i="1" smtClean="0">
                        <a:latin typeface="Cambria Math" panose="02040503050406030204" pitchFamily="18" charset="0"/>
                      </a:rPr>
                      <m:t>𝑧</m:t>
                    </m:r>
                    <m:r>
                      <a:rPr lang="en-US" b="0" i="1" smtClean="0">
                        <a:latin typeface="Cambria Math" panose="02040503050406030204" pitchFamily="18" charset="0"/>
                      </a:rPr>
                      <m:t>.</m:t>
                    </m:r>
                    <m:r>
                      <a:rPr lang="en-US" b="0" i="1" smtClean="0">
                        <a:latin typeface="Cambria Math" panose="02040503050406030204" pitchFamily="18" charset="0"/>
                      </a:rPr>
                      <m:t>𝑏</m:t>
                    </m:r>
                    <m:r>
                      <a:rPr lang="en-US" b="0" i="1" smtClean="0">
                        <a:latin typeface="Cambria Math" panose="02040503050406030204" pitchFamily="18" charset="0"/>
                      </a:rPr>
                      <m:t>.  </m:t>
                    </m:r>
                    <m:r>
                      <a:rPr lang="en-US" b="0" i="1" smtClean="0">
                        <a:latin typeface="Cambria Math" panose="02040503050406030204" pitchFamily="18" charset="0"/>
                      </a:rPr>
                      <m:t>𝑏</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𝑜</m:t>
                        </m:r>
                      </m:e>
                      <m:sup>
                        <m:r>
                          <a:rPr lang="en-US" b="0" i="1" smtClean="0">
                            <a:latin typeface="Cambria Math" panose="02040503050406030204" pitchFamily="18" charset="0"/>
                          </a:rPr>
                          <m:t>′</m:t>
                        </m:r>
                      </m:sup>
                    </m:sSup>
                    <m:r>
                      <a:rPr lang="en-US" b="0" i="1" smtClean="0">
                        <a:latin typeface="Cambria Math" panose="02040503050406030204" pitchFamily="18" charset="0"/>
                      </a:rPr>
                      <m:t>𝑙𝑠𝑎</m:t>
                    </m:r>
                    <m:r>
                      <a:rPr lang="en-US" b="0" i="1" smtClean="0">
                        <a:latin typeface="Cambria Math" panose="02040503050406030204" pitchFamily="18" charset="0"/>
                      </a:rPr>
                      <m:t> </m:t>
                    </m:r>
                  </m:oMath>
                </a14:m>
                <a:endParaRPr lang="ru-RU" i="1" dirty="0"/>
              </a:p>
            </p:txBody>
          </p:sp>
        </mc:Choice>
        <mc:Fallback xmlns="">
          <p:sp>
            <p:nvSpPr>
              <p:cNvPr id="4" name="TextBox 3"/>
              <p:cNvSpPr txBox="1">
                <a:spLocks noRot="1" noChangeAspect="1" noMove="1" noResize="1" noEditPoints="1" noAdjustHandles="1" noChangeArrowheads="1" noChangeShapeType="1" noTextEdit="1"/>
              </p:cNvSpPr>
              <p:nvPr/>
            </p:nvSpPr>
            <p:spPr>
              <a:xfrm>
                <a:off x="2500487" y="2880732"/>
                <a:ext cx="3569888" cy="215444"/>
              </a:xfrm>
              <a:prstGeom prst="rect">
                <a:avLst/>
              </a:prstGeom>
              <a:blipFill rotWithShape="0">
                <a:blip r:embed="rId5"/>
                <a:stretch>
                  <a:fillRect l="-3072" t="-28571" b="-51429"/>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3" name="Прямоугольник 12"/>
              <p:cNvSpPr/>
              <p:nvPr/>
            </p:nvSpPr>
            <p:spPr>
              <a:xfrm>
                <a:off x="2234903" y="3368896"/>
                <a:ext cx="3531921" cy="498021"/>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ru-RU"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ctrlPr>
                        </m:sSubPr>
                        <m:e>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𝐹</m:t>
                          </m:r>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m:t>
                          </m:r>
                          <m:f>
                            <m:fPr>
                              <m:ctrlPr>
                                <a:rPr lang="en-US" sz="1100" i="1">
                                  <a:ln w="0"/>
                                  <a:solidFill>
                                    <a:schemeClr val="tx1"/>
                                  </a:solidFill>
                                  <a:effectLst>
                                    <a:outerShdw blurRad="38100" dist="19050" dir="2700000" algn="tl" rotWithShape="0">
                                      <a:schemeClr val="dk1">
                                        <a:alpha val="40000"/>
                                      </a:schemeClr>
                                    </a:outerShdw>
                                  </a:effectLst>
                                  <a:latin typeface="Cambria Math" panose="02040503050406030204" pitchFamily="18" charset="0"/>
                                </a:rPr>
                              </m:ctrlPr>
                            </m:fPr>
                            <m:num>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3∗</m:t>
                              </m:r>
                              <m:sSup>
                                <m:sSupPr>
                                  <m:ctrlP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ctrlPr>
                                </m:sSupPr>
                                <m:e>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10</m:t>
                                  </m:r>
                                </m:e>
                                <m:sup>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9</m:t>
                                  </m:r>
                                </m:sup>
                              </m:sSup>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∗3∗</m:t>
                              </m:r>
                              <m:sSup>
                                <m:sSupPr>
                                  <m:ctrlP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ctrlPr>
                                </m:sSupPr>
                                <m:e>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10</m:t>
                                  </m:r>
                                </m:e>
                                <m:sup>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9</m:t>
                                  </m:r>
                                </m:sup>
                              </m:sSup>
                            </m:num>
                            <m:den>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m:t>
                              </m:r>
                              <m:sSup>
                                <m:sSupPr>
                                  <m:ctrlP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ctrlPr>
                                </m:sSupPr>
                                <m:e>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10</m:t>
                                  </m:r>
                                </m:e>
                                <m:sup>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2</m:t>
                                  </m:r>
                                </m:sup>
                              </m:sSup>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 </m:t>
                              </m:r>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𝑐</m:t>
                              </m:r>
                              <m:r>
                                <a:rPr lang="uz-Cyrl-UZ"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м</m:t>
                              </m:r>
                              <m:sSup>
                                <m:sSupPr>
                                  <m:ctrlP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ctrlPr>
                                </m:sSupPr>
                                <m:e>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m:t>
                                  </m:r>
                                </m:e>
                                <m:sup>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2</m:t>
                                  </m:r>
                                </m:sup>
                              </m:sSup>
                            </m:den>
                          </m:f>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=9∗</m:t>
                          </m:r>
                          <m:sSup>
                            <m:sSupPr>
                              <m:ctrlP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ctrlPr>
                            </m:sSupPr>
                            <m:e>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10</m:t>
                              </m:r>
                            </m:e>
                            <m:sup>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4</m:t>
                              </m:r>
                            </m:sup>
                          </m:sSup>
                          <m:f>
                            <m:fPr>
                              <m:ctrlP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ctrlPr>
                            </m:fPr>
                            <m:num>
                              <m:r>
                                <a:rPr lang="uz-Cyrl-UZ"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г.см</m:t>
                              </m:r>
                            </m:num>
                            <m:den>
                              <m:sSup>
                                <m:sSupPr>
                                  <m:ctrlP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ctrlPr>
                                </m:sSupPr>
                                <m:e>
                                  <m:r>
                                    <a:rPr lang="uz-Cyrl-UZ"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с</m:t>
                                  </m:r>
                                </m:e>
                                <m:sup>
                                  <m:r>
                                    <a:rPr lang="uz-Cyrl-UZ"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2</m:t>
                                  </m:r>
                                </m:sup>
                              </m:sSup>
                            </m:den>
                          </m:f>
                          <m:d>
                            <m:dPr>
                              <m:ctrlPr>
                                <a:rPr lang="uz-Cyrl-UZ"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ctrlPr>
                            </m:dPr>
                            <m:e>
                              <m:r>
                                <a:rPr lang="uz-Cyrl-UZ"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бина </m:t>
                              </m:r>
                            </m:e>
                          </m:d>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=9∗</m:t>
                          </m:r>
                          <m:sSup>
                            <m:sSupPr>
                              <m:ctrlP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ctrlPr>
                            </m:sSupPr>
                            <m:e>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10</m:t>
                              </m:r>
                            </m:e>
                            <m:sup>
                              <m:r>
                                <a:rPr lang="en-US" sz="11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9</m:t>
                              </m:r>
                            </m:sup>
                          </m:sSup>
                        </m:e>
                        <m:sub>
                          <m:r>
                            <a:rPr lang="en-US" sz="1100" i="1">
                              <a:ln w="0"/>
                              <a:solidFill>
                                <a:schemeClr val="tx1"/>
                              </a:solidFill>
                              <a:effectLst>
                                <a:outerShdw blurRad="38100" dist="19050" dir="2700000" algn="tl" rotWithShape="0">
                                  <a:schemeClr val="dk1">
                                    <a:alpha val="40000"/>
                                  </a:schemeClr>
                                </a:outerShdw>
                              </a:effectLst>
                              <a:latin typeface="Cambria Math" panose="02040503050406030204" pitchFamily="18" charset="0"/>
                            </a:rPr>
                            <m:t>,</m:t>
                          </m:r>
                        </m:sub>
                      </m:sSub>
                    </m:oMath>
                  </m:oMathPara>
                </a14:m>
                <a:endParaRPr lang="ru-RU" sz="11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mc:Choice>
        <mc:Fallback xmlns="">
          <p:sp>
            <p:nvSpPr>
              <p:cNvPr id="13" name="Прямоугольник 12"/>
              <p:cNvSpPr>
                <a:spLocks noRot="1" noChangeAspect="1" noMove="1" noResize="1" noEditPoints="1" noAdjustHandles="1" noChangeArrowheads="1" noChangeShapeType="1" noTextEdit="1"/>
              </p:cNvSpPr>
              <p:nvPr/>
            </p:nvSpPr>
            <p:spPr>
              <a:xfrm>
                <a:off x="2234903" y="3368896"/>
                <a:ext cx="3531921" cy="498021"/>
              </a:xfrm>
              <a:prstGeom prst="rect">
                <a:avLst/>
              </a:prstGeom>
              <a:blipFill rotWithShape="0">
                <a:blip r:embed="rId6"/>
                <a:stretch>
                  <a:fillRect b="-2469"/>
                </a:stretch>
              </a:blipFill>
            </p:spPr>
            <p:txBody>
              <a:bodyPr/>
              <a:lstStyle/>
              <a:p>
                <a:r>
                  <a:rPr lang="ru-RU">
                    <a:noFill/>
                  </a:rPr>
                  <a:t> </a:t>
                </a:r>
              </a:p>
            </p:txBody>
          </p:sp>
        </mc:Fallback>
      </mc:AlternateContent>
      <p:sp>
        <p:nvSpPr>
          <p:cNvPr id="5" name="Прямоугольник 4"/>
          <p:cNvSpPr/>
          <p:nvPr/>
        </p:nvSpPr>
        <p:spPr>
          <a:xfrm>
            <a:off x="5592241" y="3391720"/>
            <a:ext cx="1261884" cy="307777"/>
          </a:xfrm>
          <a:prstGeom prst="rect">
            <a:avLst/>
          </a:prstGeom>
          <a:noFill/>
        </p:spPr>
        <p:txBody>
          <a:bodyPr wrap="none" lIns="91440" tIns="45720" rIns="91440" bIns="45720">
            <a:spAutoFit/>
          </a:bodyPr>
          <a:lstStyle/>
          <a:p>
            <a:pPr algn="ctr"/>
            <a:r>
              <a:rPr lang="en-US" b="0" cap="none" spc="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ga</a:t>
            </a:r>
            <a:r>
              <a:rPr lang="en-US" b="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b="0" cap="none" spc="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teng</a:t>
            </a:r>
            <a:r>
              <a:rPr lang="en-US" b="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b="0" cap="none" spc="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bo’ladi</a:t>
            </a:r>
            <a:endParaRPr lang="ru-RU"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5" name="Прямоугольник 14"/>
              <p:cNvSpPr/>
              <p:nvPr/>
            </p:nvSpPr>
            <p:spPr>
              <a:xfrm>
                <a:off x="1199506" y="3995041"/>
                <a:ext cx="7345613" cy="357918"/>
              </a:xfrm>
              <a:prstGeom prst="rect">
                <a:avLst/>
              </a:prstGeom>
            </p:spPr>
            <p:txBody>
              <a:bodyPr wrap="square">
                <a:spAutoFit/>
              </a:bodyPr>
              <a:lstStyle/>
              <a:p>
                <a:r>
                  <a:rPr lang="en-US" sz="1100" dirty="0" smtClean="0"/>
                  <a:t>Boshqa </a:t>
                </a:r>
                <a:r>
                  <a:rPr lang="en-US" sz="1100" dirty="0" err="1" smtClean="0"/>
                  <a:t>tarafdan</a:t>
                </a:r>
                <a:r>
                  <a:rPr lang="en-US" sz="1100" dirty="0" smtClean="0"/>
                  <a:t>  </a:t>
                </a:r>
                <a14:m>
                  <m:oMath xmlns:m="http://schemas.openxmlformats.org/officeDocument/2006/math">
                    <m:sSub>
                      <m:sSubPr>
                        <m:ctrlPr>
                          <a:rPr lang="ru-RU" sz="1100" i="1" smtClean="0">
                            <a:latin typeface="Cambria Math" panose="02040503050406030204" pitchFamily="18" charset="0"/>
                          </a:rPr>
                        </m:ctrlPr>
                      </m:sSubPr>
                      <m:e>
                        <m:r>
                          <a:rPr lang="en-US" sz="1100" b="0" i="1" smtClean="0">
                            <a:latin typeface="Cambria Math" panose="02040503050406030204" pitchFamily="18" charset="0"/>
                          </a:rPr>
                          <m:t>𝐹</m:t>
                        </m:r>
                        <m:r>
                          <a:rPr lang="en-US" sz="1100" b="0" i="1" smtClean="0">
                            <a:latin typeface="Cambria Math" panose="02040503050406030204" pitchFamily="18" charset="0"/>
                          </a:rPr>
                          <m:t>=</m:t>
                        </m:r>
                        <m:f>
                          <m:fPr>
                            <m:ctrlPr>
                              <a:rPr lang="en-US" sz="1100" i="1">
                                <a:latin typeface="Cambria Math" panose="02040503050406030204" pitchFamily="18" charset="0"/>
                              </a:rPr>
                            </m:ctrlPr>
                          </m:fPr>
                          <m:num>
                            <m:r>
                              <a:rPr lang="en-US" sz="1100" b="0" i="1" smtClean="0">
                                <a:latin typeface="Cambria Math" panose="02040503050406030204" pitchFamily="18" charset="0"/>
                              </a:rPr>
                              <m:t>1</m:t>
                            </m:r>
                            <m:r>
                              <a:rPr lang="en-US" sz="1100" b="0" i="1" smtClean="0">
                                <a:latin typeface="Cambria Math" panose="02040503050406030204" pitchFamily="18" charset="0"/>
                              </a:rPr>
                              <m:t>𝐾</m:t>
                            </m:r>
                            <m:r>
                              <a:rPr lang="uz-Cyrl-UZ" sz="1100" b="0" i="1" smtClean="0">
                                <a:latin typeface="Cambria Math" panose="02040503050406030204" pitchFamily="18" charset="0"/>
                              </a:rPr>
                              <m:t>л∗1Кл</m:t>
                            </m:r>
                          </m:num>
                          <m:den>
                            <m:r>
                              <a:rPr lang="en-US" sz="1100" b="0" i="1" smtClean="0">
                                <a:latin typeface="Cambria Math" panose="02040503050406030204" pitchFamily="18" charset="0"/>
                              </a:rPr>
                              <m:t>4</m:t>
                            </m:r>
                            <m:r>
                              <a:rPr lang="en-US" sz="1100" b="0" i="1" smtClean="0">
                                <a:latin typeface="Cambria Math" panose="02040503050406030204" pitchFamily="18" charset="0"/>
                                <a:ea typeface="Cambria Math" panose="02040503050406030204" pitchFamily="18" charset="0"/>
                              </a:rPr>
                              <m:t>𝜋</m:t>
                            </m:r>
                            <m:sSub>
                              <m:sSubPr>
                                <m:ctrlPr>
                                  <a:rPr lang="en-US" sz="1100" b="0" i="1" smtClean="0">
                                    <a:latin typeface="Cambria Math" panose="02040503050406030204" pitchFamily="18" charset="0"/>
                                    <a:ea typeface="Cambria Math" panose="02040503050406030204" pitchFamily="18" charset="0"/>
                                  </a:rPr>
                                </m:ctrlPr>
                              </m:sSubPr>
                              <m:e>
                                <m:r>
                                  <a:rPr lang="en-US" sz="1100" b="0" i="1" smtClean="0">
                                    <a:latin typeface="Cambria Math" panose="02040503050406030204" pitchFamily="18" charset="0"/>
                                    <a:ea typeface="Cambria Math" panose="02040503050406030204" pitchFamily="18" charset="0"/>
                                  </a:rPr>
                                  <m:t>𝜀</m:t>
                                </m:r>
                              </m:e>
                              <m:sub>
                                <m:r>
                                  <a:rPr lang="en-US" sz="1100" b="0" i="1" smtClean="0">
                                    <a:latin typeface="Cambria Math" panose="02040503050406030204" pitchFamily="18" charset="0"/>
                                    <a:ea typeface="Cambria Math" panose="02040503050406030204" pitchFamily="18" charset="0"/>
                                  </a:rPr>
                                  <m:t>0</m:t>
                                </m:r>
                              </m:sub>
                            </m:sSub>
                            <m:r>
                              <a:rPr lang="uz-Cyrl-UZ" sz="1100" b="0" i="1" smtClean="0">
                                <a:latin typeface="Cambria Math" panose="02040503050406030204" pitchFamily="18" charset="0"/>
                                <a:ea typeface="Cambria Math" panose="02040503050406030204" pitchFamily="18" charset="0"/>
                              </a:rPr>
                              <m:t>∗1</m:t>
                            </m:r>
                            <m:sSup>
                              <m:sSupPr>
                                <m:ctrlPr>
                                  <a:rPr lang="uz-Cyrl-UZ" sz="1100" b="0" i="1" smtClean="0">
                                    <a:latin typeface="Cambria Math" panose="02040503050406030204" pitchFamily="18" charset="0"/>
                                    <a:ea typeface="Cambria Math" panose="02040503050406030204" pitchFamily="18" charset="0"/>
                                  </a:rPr>
                                </m:ctrlPr>
                              </m:sSupPr>
                              <m:e>
                                <m:r>
                                  <a:rPr lang="uz-Cyrl-UZ" sz="1100" b="0" i="1" smtClean="0">
                                    <a:latin typeface="Cambria Math" panose="02040503050406030204" pitchFamily="18" charset="0"/>
                                    <a:ea typeface="Cambria Math" panose="02040503050406030204" pitchFamily="18" charset="0"/>
                                  </a:rPr>
                                  <m:t>м</m:t>
                                </m:r>
                              </m:e>
                              <m:sup>
                                <m:r>
                                  <a:rPr lang="uz-Cyrl-UZ" sz="1100" b="0" i="1" smtClean="0">
                                    <a:latin typeface="Cambria Math" panose="02040503050406030204" pitchFamily="18" charset="0"/>
                                    <a:ea typeface="Cambria Math" panose="02040503050406030204" pitchFamily="18" charset="0"/>
                                  </a:rPr>
                                  <m:t>2</m:t>
                                </m:r>
                              </m:sup>
                            </m:sSup>
                          </m:den>
                        </m:f>
                        <m:r>
                          <a:rPr lang="en-US" sz="1100" b="0" i="1" smtClean="0">
                            <a:latin typeface="Cambria Math" panose="02040503050406030204" pitchFamily="18" charset="0"/>
                          </a:rPr>
                          <m:t>=9∗</m:t>
                        </m:r>
                        <m:sSup>
                          <m:sSupPr>
                            <m:ctrlPr>
                              <a:rPr lang="en-US" sz="1100" b="0" i="1" smtClean="0">
                                <a:latin typeface="Cambria Math" panose="02040503050406030204" pitchFamily="18" charset="0"/>
                              </a:rPr>
                            </m:ctrlPr>
                          </m:sSupPr>
                          <m:e>
                            <m:r>
                              <a:rPr lang="en-US" sz="1100" b="0" i="1" smtClean="0">
                                <a:latin typeface="Cambria Math" panose="02040503050406030204" pitchFamily="18" charset="0"/>
                              </a:rPr>
                              <m:t>10</m:t>
                            </m:r>
                          </m:e>
                          <m:sup>
                            <m:r>
                              <a:rPr lang="en-US" sz="1100" b="0" i="1" smtClean="0">
                                <a:latin typeface="Cambria Math" panose="02040503050406030204" pitchFamily="18" charset="0"/>
                              </a:rPr>
                              <m:t>9</m:t>
                            </m:r>
                          </m:sup>
                        </m:sSup>
                        <m:r>
                          <a:rPr lang="en-US" sz="1100" b="0" i="1" smtClean="0">
                            <a:latin typeface="Cambria Math" panose="02040503050406030204" pitchFamily="18" charset="0"/>
                          </a:rPr>
                          <m:t>𝐻</m:t>
                        </m:r>
                      </m:e>
                      <m:sub>
                        <m:r>
                          <a:rPr lang="en-US" sz="1100" i="1">
                            <a:latin typeface="Cambria Math" panose="02040503050406030204" pitchFamily="18" charset="0"/>
                          </a:rPr>
                          <m:t>,</m:t>
                        </m:r>
                      </m:sub>
                    </m:sSub>
                  </m:oMath>
                </a14:m>
                <a:endParaRPr lang="ru-RU" sz="1100" dirty="0">
                  <a:latin typeface="Times New Roman" panose="02020603050405020304" pitchFamily="18" charset="0"/>
                  <a:cs typeface="Times New Roman" panose="02020603050405020304" pitchFamily="18" charset="0"/>
                </a:endParaRPr>
              </a:p>
            </p:txBody>
          </p:sp>
        </mc:Choice>
        <mc:Fallback xmlns="">
          <p:sp>
            <p:nvSpPr>
              <p:cNvPr id="15" name="Прямоугольник 14"/>
              <p:cNvSpPr>
                <a:spLocks noRot="1" noChangeAspect="1" noMove="1" noResize="1" noEditPoints="1" noAdjustHandles="1" noChangeArrowheads="1" noChangeShapeType="1" noTextEdit="1"/>
              </p:cNvSpPr>
              <p:nvPr/>
            </p:nvSpPr>
            <p:spPr>
              <a:xfrm>
                <a:off x="1199506" y="3995041"/>
                <a:ext cx="7345613" cy="357918"/>
              </a:xfrm>
              <a:prstGeom prst="rect">
                <a:avLst/>
              </a:prstGeom>
              <a:blipFill rotWithShape="0">
                <a:blip r:embed="rId7"/>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96569693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US" dirty="0" smtClean="0">
                <a:solidFill>
                  <a:schemeClr val="tx1"/>
                </a:solidFill>
                <a:latin typeface="Times New Roman" panose="02020603050405020304" pitchFamily="18" charset="0"/>
                <a:cs typeface="Times New Roman" panose="02020603050405020304" pitchFamily="18" charset="0"/>
              </a:rPr>
              <a:t>Thank you for attention.</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822818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97951" y="1202077"/>
            <a:ext cx="8548097" cy="3785652"/>
          </a:xfrm>
          <a:prstGeom prst="rect">
            <a:avLst/>
          </a:prstGeom>
        </p:spPr>
        <p:txBody>
          <a:bodyPr wrap="square">
            <a:spAutoFit/>
          </a:bodyPr>
          <a:lstStyle/>
          <a:p>
            <a:pPr algn="ctr"/>
            <a:r>
              <a:rPr lang="en-GB" sz="2000" b="1" dirty="0" err="1">
                <a:solidFill>
                  <a:schemeClr val="tx1"/>
                </a:solidFill>
                <a:latin typeface="Times New Roman" panose="02020603050405020304" pitchFamily="18" charset="0"/>
                <a:ea typeface="Calibri" panose="020F0502020204030204" pitchFamily="34" charset="0"/>
              </a:rPr>
              <a:t>Foydalanil</a:t>
            </a:r>
            <a:r>
              <a:rPr lang="uz-Cyrl-UZ" sz="2000" b="1" dirty="0">
                <a:solidFill>
                  <a:schemeClr val="tx1"/>
                </a:solidFill>
                <a:latin typeface="Times New Roman" panose="02020603050405020304" pitchFamily="18" charset="0"/>
                <a:ea typeface="Calibri" panose="020F0502020204030204" pitchFamily="34" charset="0"/>
              </a:rPr>
              <a:t>adi</a:t>
            </a:r>
            <a:r>
              <a:rPr lang="en-GB" sz="2000" b="1" dirty="0" err="1">
                <a:solidFill>
                  <a:schemeClr val="tx1"/>
                </a:solidFill>
                <a:latin typeface="Times New Roman" panose="02020603050405020304" pitchFamily="18" charset="0"/>
                <a:ea typeface="Calibri" panose="020F0502020204030204" pitchFamily="34" charset="0"/>
              </a:rPr>
              <a:t>gan</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asosiy</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darsliklar</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va</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o’quv</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qo’llanmalar</a:t>
            </a:r>
            <a:r>
              <a:rPr lang="uz-Cyrl-UZ" sz="2000" b="1" dirty="0">
                <a:solidFill>
                  <a:schemeClr val="tx1"/>
                </a:solidFill>
                <a:latin typeface="Times New Roman" panose="02020603050405020304" pitchFamily="18" charset="0"/>
                <a:ea typeface="Calibri" panose="020F0502020204030204" pitchFamily="34" charset="0"/>
              </a:rPr>
              <a:t> ro’yxati </a:t>
            </a:r>
            <a:endParaRPr lang="ru-RU" sz="2000" dirty="0">
              <a:solidFill>
                <a:schemeClr val="tx1"/>
              </a:solidFill>
              <a:latin typeface="Times New Roman" panose="02020603050405020304" pitchFamily="18" charset="0"/>
              <a:ea typeface="Calibri" panose="020F0502020204030204" pitchFamily="34" charset="0"/>
            </a:endParaRPr>
          </a:p>
          <a:p>
            <a:pPr algn="ctr"/>
            <a:r>
              <a:rPr lang="en-US" sz="2000" b="1" dirty="0" smtClean="0">
                <a:solidFill>
                  <a:schemeClr val="tx1"/>
                </a:solidFill>
                <a:latin typeface="Times New Roman" panose="02020603050405020304" pitchFamily="18" charset="0"/>
                <a:ea typeface="Calibri" panose="020F0502020204030204" pitchFamily="34" charset="0"/>
              </a:rPr>
              <a:t>(List </a:t>
            </a:r>
            <a:r>
              <a:rPr lang="en-US" sz="2000" b="1" dirty="0">
                <a:solidFill>
                  <a:schemeClr val="tx1"/>
                </a:solidFill>
                <a:latin typeface="Times New Roman" panose="02020603050405020304" pitchFamily="18" charset="0"/>
                <a:ea typeface="Calibri" panose="020F0502020204030204" pitchFamily="34" charset="0"/>
              </a:rPr>
              <a:t>of basic textbooks and manuals used</a:t>
            </a:r>
            <a:r>
              <a:rPr lang="en-US" sz="2000" b="1" dirty="0" smtClean="0">
                <a:solidFill>
                  <a:schemeClr val="tx1"/>
                </a:solidFill>
                <a:latin typeface="Times New Roman" panose="02020603050405020304" pitchFamily="18" charset="0"/>
                <a:ea typeface="Calibri" panose="020F0502020204030204" pitchFamily="34" charset="0"/>
              </a:rPr>
              <a:t>.) </a:t>
            </a:r>
            <a:endParaRPr lang="ru-RU" sz="2000" dirty="0">
              <a:solidFill>
                <a:schemeClr val="tx1"/>
              </a:solidFill>
              <a:latin typeface="Times New Roman" panose="02020603050405020304" pitchFamily="18" charset="0"/>
              <a:ea typeface="Calibri" panose="020F0502020204030204" pitchFamily="34" charset="0"/>
            </a:endParaRPr>
          </a:p>
          <a:p>
            <a:pPr marL="342900" lvl="0" indent="-342900" algn="just">
              <a:buFont typeface="+mj-lt"/>
              <a:buAutoNum type="arabicPeriod"/>
            </a:pP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Kalashnikov S.G. Umumiy fizika kursi. Elektr. Oliy o’quv yurtlarining fizika ixtisosi bo’yicha darslik.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O’qituvchi</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Toshkent-1979, 615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buFont typeface="+mj-lt"/>
              <a:buAutoNum type="arabicPeriod"/>
            </a:pP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Сивухин</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Д.В. Курс общ</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й физики.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т.Ш</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Электричество, Учебное пособие для студентов физических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специалностей</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высших учебных заведений. Наука, М.-1977, 687 стр.</a:t>
            </a:r>
          </a:p>
          <a:p>
            <a:pPr marL="342900" lvl="0" indent="-342900" algn="just">
              <a:buFont typeface="+mj-lt"/>
              <a:buAutoNum type="arabicPeriod"/>
            </a:pP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Volkenshteyn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V.S.Umumiy</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fizika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kursidan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masalalar</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to’plami</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Oliy</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texnika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o’quv</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yurtlari</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uchun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o’quv</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qo’llanma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O’qituvchi</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Toshkent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1969, 440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lgn="just">
              <a:buFont typeface="+mj-lt"/>
              <a:buAutoNum type="arabicPeriod"/>
            </a:pP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Сивухин</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a:t>
            </a: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В</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Электричество, Курс общ</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й физики М.</a:t>
            </a: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2004</a:t>
            </a:r>
            <a:endPar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r>
              <a:rPr lang="uz-Cyrl-UZ" sz="2000" dirty="0">
                <a:solidFill>
                  <a:schemeClr val="tx1"/>
                </a:solidFill>
                <a:latin typeface="Times New Roman" panose="02020603050405020304" pitchFamily="18" charset="0"/>
                <a:ea typeface="Calibri" panose="020F0502020204030204" pitchFamily="34" charset="0"/>
              </a:rPr>
              <a:t>Nurmatov N.A. “Elektr va magnetizm” fanidan o’quv</a:t>
            </a:r>
            <a:r>
              <a:rPr lang="ru-RU" sz="2000" dirty="0">
                <a:solidFill>
                  <a:schemeClr val="tx1"/>
                </a:solidFill>
                <a:latin typeface="Times New Roman" panose="02020603050405020304" pitchFamily="18" charset="0"/>
                <a:ea typeface="Calibri" panose="020F0502020204030204" pitchFamily="34" charset="0"/>
              </a:rPr>
              <a:t>-</a:t>
            </a:r>
            <a:r>
              <a:rPr lang="uz-Cyrl-UZ" sz="2000" dirty="0">
                <a:solidFill>
                  <a:schemeClr val="tx1"/>
                </a:solidFill>
                <a:latin typeface="Times New Roman" panose="02020603050405020304" pitchFamily="18" charset="0"/>
                <a:ea typeface="Calibri" panose="020F0502020204030204" pitchFamily="34" charset="0"/>
              </a:rPr>
              <a:t>uslubiy majmua, O’zMU, 2011. </a:t>
            </a:r>
            <a:endParaRPr lang="ru-RU" sz="2000" dirty="0">
              <a:solidFill>
                <a:schemeClr val="tx1"/>
              </a:solidFill>
            </a:endParaRPr>
          </a:p>
        </p:txBody>
      </p:sp>
    </p:spTree>
    <p:extLst>
      <p:ext uri="{BB962C8B-B14F-4D97-AF65-F5344CB8AC3E}">
        <p14:creationId xmlns:p14="http://schemas.microsoft.com/office/powerpoint/2010/main" val="29335166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38992" y="886582"/>
            <a:ext cx="8784404" cy="4001095"/>
          </a:xfrm>
          <a:prstGeom prst="rect">
            <a:avLst/>
          </a:prstGeom>
        </p:spPr>
        <p:txBody>
          <a:bodyPr wrap="square">
            <a:spAutoFit/>
          </a:bodyPr>
          <a:lstStyle/>
          <a:p>
            <a:pPr algn="ctr"/>
            <a:r>
              <a:rPr lang="en-US" sz="2000" b="1" dirty="0" err="1">
                <a:solidFill>
                  <a:schemeClr val="tx1"/>
                </a:solidFill>
                <a:latin typeface="Times New Roman" panose="02020603050405020304" pitchFamily="18" charset="0"/>
                <a:cs typeface="Times New Roman" panose="02020603050405020304" pitchFamily="18" charset="0"/>
              </a:rPr>
              <a:t>Qo’shimcha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adabiyotlar</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Additional </a:t>
            </a:r>
            <a:r>
              <a:rPr lang="en-US" sz="2000" b="1" dirty="0" smtClean="0">
                <a:solidFill>
                  <a:schemeClr val="tx1"/>
                </a:solidFill>
                <a:latin typeface="Times New Roman" panose="02020603050405020304" pitchFamily="18" charset="0"/>
                <a:cs typeface="Times New Roman" panose="02020603050405020304" pitchFamily="18" charset="0"/>
              </a:rPr>
              <a:t>Literature)</a:t>
            </a:r>
            <a:endParaRPr lang="en-US" sz="2000" b="1" dirty="0">
              <a:solidFill>
                <a:schemeClr val="tx1"/>
              </a:solidFill>
              <a:latin typeface="Times New Roman" panose="02020603050405020304" pitchFamily="18" charset="0"/>
              <a:cs typeface="Times New Roman" panose="02020603050405020304" pitchFamily="18" charset="0"/>
            </a:endParaRPr>
          </a:p>
          <a:p>
            <a:r>
              <a:rPr lang="en-US" sz="1950" dirty="0" smtClean="0">
                <a:solidFill>
                  <a:schemeClr val="tx1"/>
                </a:solidFill>
                <a:latin typeface="Times New Roman" panose="02020603050405020304" pitchFamily="18" charset="0"/>
                <a:cs typeface="Times New Roman" panose="02020603050405020304" pitchFamily="18" charset="0"/>
              </a:rPr>
              <a:t>1.J.Kamolov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I.Ismoilov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U.Begimqulov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boshqalar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a:t>
            </a:r>
            <a:r>
              <a:rPr lang="en-US" sz="1950" dirty="0">
                <a:solidFill>
                  <a:schemeClr val="tx1"/>
                </a:solidFill>
                <a:latin typeface="Times New Roman" panose="02020603050405020304" pitchFamily="18" charset="0"/>
                <a:cs typeface="Times New Roman" panose="02020603050405020304" pitchFamily="18" charset="0"/>
              </a:rPr>
              <a:t>. T.: </a:t>
            </a:r>
            <a:r>
              <a:rPr lang="en-US" sz="1950" dirty="0" err="1" smtClean="0">
                <a:solidFill>
                  <a:schemeClr val="tx1"/>
                </a:solidFill>
                <a:latin typeface="Times New Roman" panose="02020603050405020304" pitchFamily="18" charset="0"/>
                <a:cs typeface="Times New Roman" panose="02020603050405020304" pitchFamily="18" charset="0"/>
              </a:rPr>
              <a:t>Iqtisod</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err="1" smtClean="0">
                <a:solidFill>
                  <a:schemeClr val="tx1"/>
                </a:solidFill>
                <a:latin typeface="Times New Roman" panose="02020603050405020304" pitchFamily="18" charset="0"/>
                <a:cs typeface="Times New Roman" panose="02020603050405020304" pitchFamily="18" charset="0"/>
              </a:rPr>
              <a:t>moliya</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2007 y.</a:t>
            </a:r>
          </a:p>
          <a:p>
            <a:r>
              <a:rPr lang="en-US" sz="1950" dirty="0" smtClean="0">
                <a:solidFill>
                  <a:schemeClr val="tx1"/>
                </a:solidFill>
                <a:latin typeface="Times New Roman" panose="02020603050405020304" pitchFamily="18" charset="0"/>
                <a:cs typeface="Times New Roman" panose="02020603050405020304" pitchFamily="18" charset="0"/>
              </a:rPr>
              <a:t>2.</a:t>
            </a:r>
            <a:r>
              <a:rPr lang="ru-RU" sz="1950" dirty="0" err="1" smtClean="0">
                <a:solidFill>
                  <a:schemeClr val="tx1"/>
                </a:solidFill>
                <a:latin typeface="Times New Roman" panose="02020603050405020304" pitchFamily="18" charset="0"/>
                <a:cs typeface="Times New Roman" panose="02020603050405020304" pitchFamily="18" charset="0"/>
              </a:rPr>
              <a:t>Волкенштейн</a:t>
            </a:r>
            <a:r>
              <a:rPr lang="ru-RU" sz="1950" dirty="0" smtClean="0">
                <a:solidFill>
                  <a:schemeClr val="tx1"/>
                </a:solidFill>
                <a:latin typeface="Times New Roman" panose="02020603050405020304" pitchFamily="18" charset="0"/>
                <a:cs typeface="Times New Roman" panose="02020603050405020304" pitchFamily="18" charset="0"/>
              </a:rPr>
              <a:t> </a:t>
            </a:r>
            <a:r>
              <a:rPr lang="ru-RU" sz="1950" dirty="0">
                <a:solidFill>
                  <a:schemeClr val="tx1"/>
                </a:solidFill>
                <a:latin typeface="Times New Roman" panose="02020603050405020304" pitchFamily="18" charset="0"/>
                <a:cs typeface="Times New Roman" panose="02020603050405020304" pitchFamily="18" charset="0"/>
              </a:rPr>
              <a:t>В.</a:t>
            </a:r>
            <a:r>
              <a:rPr lang="en-US" sz="1950" dirty="0">
                <a:solidFill>
                  <a:schemeClr val="tx1"/>
                </a:solidFill>
                <a:latin typeface="Times New Roman" panose="02020603050405020304" pitchFamily="18" charset="0"/>
                <a:cs typeface="Times New Roman" panose="02020603050405020304" pitchFamily="18" charset="0"/>
              </a:rPr>
              <a:t>C </a:t>
            </a:r>
            <a:r>
              <a:rPr lang="ru-RU" sz="1950" dirty="0">
                <a:solidFill>
                  <a:schemeClr val="tx1"/>
                </a:solidFill>
                <a:latin typeface="Times New Roman" panose="02020603050405020304" pitchFamily="18" charset="0"/>
                <a:cs typeface="Times New Roman" panose="02020603050405020304" pitchFamily="18" charset="0"/>
              </a:rPr>
              <a:t>Сборник задач по </a:t>
            </a:r>
            <a:r>
              <a:rPr lang="ru-RU" sz="1950" dirty="0" err="1">
                <a:solidFill>
                  <a:schemeClr val="tx1"/>
                </a:solidFill>
                <a:latin typeface="Times New Roman" panose="02020603050405020304" pitchFamily="18" charset="0"/>
                <a:cs typeface="Times New Roman" panose="02020603050405020304" pitchFamily="18" charset="0"/>
              </a:rPr>
              <a:t>общэму</a:t>
            </a:r>
            <a:r>
              <a:rPr lang="ru-RU" sz="1950" dirty="0">
                <a:solidFill>
                  <a:schemeClr val="tx1"/>
                </a:solidFill>
                <a:latin typeface="Times New Roman" panose="02020603050405020304" pitchFamily="18" charset="0"/>
                <a:cs typeface="Times New Roman" panose="02020603050405020304" pitchFamily="18" charset="0"/>
              </a:rPr>
              <a:t> курсу физики. М.2004</a:t>
            </a:r>
          </a:p>
          <a:p>
            <a:r>
              <a:rPr lang="ru-RU" sz="1950" dirty="0" smtClean="0">
                <a:solidFill>
                  <a:schemeClr val="tx1"/>
                </a:solidFill>
                <a:latin typeface="Times New Roman" panose="02020603050405020304" pitchFamily="18" charset="0"/>
                <a:cs typeface="Times New Roman" panose="02020603050405020304" pitchFamily="18" charset="0"/>
              </a:rPr>
              <a:t>3.</a:t>
            </a:r>
            <a:r>
              <a:rPr lang="en-US" sz="1950" dirty="0" err="1" smtClean="0">
                <a:solidFill>
                  <a:schemeClr val="tx1"/>
                </a:solidFill>
                <a:latin typeface="Times New Roman" panose="02020603050405020304" pitchFamily="18" charset="0"/>
                <a:cs typeface="Times New Roman" panose="02020603050405020304" pitchFamily="18" charset="0"/>
              </a:rPr>
              <a:t>Savelev</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I.V. </a:t>
            </a:r>
            <a:r>
              <a:rPr lang="en-US" sz="1950" dirty="0" err="1">
                <a:solidFill>
                  <a:schemeClr val="tx1"/>
                </a:solidFill>
                <a:latin typeface="Times New Roman" panose="02020603050405020304" pitchFamily="18" charset="0"/>
                <a:cs typeface="Times New Roman" panose="02020603050405020304" pitchFamily="18" charset="0"/>
              </a:rPr>
              <a:t>Umumiy</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fizika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kursi</a:t>
            </a:r>
            <a:r>
              <a:rPr lang="en-US" sz="1950" dirty="0">
                <a:solidFill>
                  <a:schemeClr val="tx1"/>
                </a:solidFill>
                <a:latin typeface="Times New Roman" panose="02020603050405020304" pitchFamily="18" charset="0"/>
                <a:cs typeface="Times New Roman" panose="02020603050405020304" pitchFamily="18" charset="0"/>
              </a:rPr>
              <a:t>. II </a:t>
            </a:r>
            <a:r>
              <a:rPr lang="en-US" sz="1950" dirty="0" err="1">
                <a:solidFill>
                  <a:schemeClr val="tx1"/>
                </a:solidFill>
                <a:latin typeface="Times New Roman" panose="02020603050405020304" pitchFamily="18" charset="0"/>
                <a:cs typeface="Times New Roman" panose="02020603050405020304" pitchFamily="18" charset="0"/>
              </a:rPr>
              <a:t>qism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Oliy</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texnika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o’quv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yurtlari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uchun</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smtClean="0">
                <a:solidFill>
                  <a:schemeClr val="tx1"/>
                </a:solidFill>
                <a:latin typeface="Times New Roman" panose="02020603050405020304" pitchFamily="18" charset="0"/>
                <a:cs typeface="Times New Roman" panose="02020603050405020304" pitchFamily="18" charset="0"/>
              </a:rPr>
              <a:t>qo’llanma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O’qituvchi</a:t>
            </a:r>
            <a:r>
              <a:rPr lang="en-US" sz="1950" dirty="0">
                <a:solidFill>
                  <a:schemeClr val="tx1"/>
                </a:solidFill>
                <a:latin typeface="Times New Roman" panose="02020603050405020304" pitchFamily="18" charset="0"/>
                <a:cs typeface="Times New Roman" panose="02020603050405020304" pitchFamily="18" charset="0"/>
              </a:rPr>
              <a:t>, Toshkent-1976 450 bet</a:t>
            </a:r>
          </a:p>
          <a:p>
            <a:r>
              <a:rPr lang="en-US" sz="1950" dirty="0" smtClean="0">
                <a:solidFill>
                  <a:schemeClr val="tx1"/>
                </a:solidFill>
                <a:latin typeface="Times New Roman" panose="02020603050405020304" pitchFamily="18" charset="0"/>
                <a:cs typeface="Times New Roman" panose="02020603050405020304" pitchFamily="18" charset="0"/>
              </a:rPr>
              <a:t>4.</a:t>
            </a:r>
            <a:r>
              <a:rPr lang="ru-RU" sz="1950" dirty="0" smtClean="0">
                <a:solidFill>
                  <a:schemeClr val="tx1"/>
                </a:solidFill>
                <a:latin typeface="Times New Roman" panose="02020603050405020304" pitchFamily="18" charset="0"/>
                <a:cs typeface="Times New Roman" panose="02020603050405020304" pitchFamily="18" charset="0"/>
              </a:rPr>
              <a:t>Зисман </a:t>
            </a:r>
            <a:r>
              <a:rPr lang="ru-RU" sz="1950" dirty="0">
                <a:solidFill>
                  <a:schemeClr val="tx1"/>
                </a:solidFill>
                <a:latin typeface="Times New Roman" panose="02020603050405020304" pitchFamily="18" charset="0"/>
                <a:cs typeface="Times New Roman" panose="02020603050405020304" pitchFamily="18" charset="0"/>
              </a:rPr>
              <a:t>Г.А. Тодес О.М. Курс </a:t>
            </a:r>
            <a:r>
              <a:rPr lang="ru-RU" sz="1950" dirty="0" err="1">
                <a:solidFill>
                  <a:schemeClr val="tx1"/>
                </a:solidFill>
                <a:latin typeface="Times New Roman" panose="02020603050405020304" pitchFamily="18" charset="0"/>
                <a:cs typeface="Times New Roman" panose="02020603050405020304" pitchFamily="18" charset="0"/>
              </a:rPr>
              <a:t>общэй</a:t>
            </a:r>
            <a:r>
              <a:rPr lang="ru-RU" sz="1950" dirty="0">
                <a:solidFill>
                  <a:schemeClr val="tx1"/>
                </a:solidFill>
                <a:latin typeface="Times New Roman" panose="02020603050405020304" pitchFamily="18" charset="0"/>
                <a:cs typeface="Times New Roman" panose="02020603050405020304" pitchFamily="18" charset="0"/>
              </a:rPr>
              <a:t> физики. т.</a:t>
            </a:r>
            <a:r>
              <a:rPr lang="en-US" sz="1950" dirty="0">
                <a:solidFill>
                  <a:schemeClr val="tx1"/>
                </a:solidFill>
                <a:latin typeface="Times New Roman" panose="02020603050405020304" pitchFamily="18" charset="0"/>
                <a:cs typeface="Times New Roman" panose="02020603050405020304" pitchFamily="18" charset="0"/>
              </a:rPr>
              <a:t>II, </a:t>
            </a:r>
            <a:r>
              <a:rPr lang="ru-RU" sz="1950" dirty="0">
                <a:solidFill>
                  <a:schemeClr val="tx1"/>
                </a:solidFill>
                <a:latin typeface="Times New Roman" panose="02020603050405020304" pitchFamily="18" charset="0"/>
                <a:cs typeface="Times New Roman" panose="02020603050405020304" pitchFamily="18" charset="0"/>
              </a:rPr>
              <a:t>Электричество, Учебное пособие для студентов физических </a:t>
            </a:r>
            <a:r>
              <a:rPr lang="ru-RU" sz="1950" dirty="0" err="1">
                <a:solidFill>
                  <a:schemeClr val="tx1"/>
                </a:solidFill>
                <a:latin typeface="Times New Roman" panose="02020603050405020304" pitchFamily="18" charset="0"/>
                <a:cs typeface="Times New Roman" panose="02020603050405020304" pitchFamily="18" charset="0"/>
              </a:rPr>
              <a:t>специалностей</a:t>
            </a:r>
            <a:r>
              <a:rPr lang="ru-RU" sz="1950" dirty="0">
                <a:solidFill>
                  <a:schemeClr val="tx1"/>
                </a:solidFill>
                <a:latin typeface="Times New Roman" panose="02020603050405020304" pitchFamily="18" charset="0"/>
                <a:cs typeface="Times New Roman" panose="02020603050405020304" pitchFamily="18" charset="0"/>
              </a:rPr>
              <a:t> высших учебных заведений. Наука, М.-1972, 360 стр.</a:t>
            </a:r>
          </a:p>
          <a:p>
            <a:r>
              <a:rPr lang="ru-RU" sz="1950" dirty="0" smtClean="0">
                <a:solidFill>
                  <a:schemeClr val="tx1"/>
                </a:solidFill>
                <a:latin typeface="Times New Roman" panose="02020603050405020304" pitchFamily="18" charset="0"/>
                <a:cs typeface="Times New Roman" panose="02020603050405020304" pitchFamily="18" charset="0"/>
              </a:rPr>
              <a:t>5.Матвеев </a:t>
            </a:r>
            <a:r>
              <a:rPr lang="ru-RU" sz="1950" dirty="0">
                <a:solidFill>
                  <a:schemeClr val="tx1"/>
                </a:solidFill>
                <a:latin typeface="Times New Roman" panose="02020603050405020304" pitchFamily="18" charset="0"/>
                <a:cs typeface="Times New Roman" panose="02020603050405020304" pitchFamily="18" charset="0"/>
              </a:rPr>
              <a:t>А.Н. Электричество и магнетизм. Высшая школа. М.-1983</a:t>
            </a:r>
          </a:p>
          <a:p>
            <a:r>
              <a:rPr lang="ru-RU" sz="1950" dirty="0" smtClean="0">
                <a:solidFill>
                  <a:schemeClr val="tx1"/>
                </a:solidFill>
                <a:latin typeface="Times New Roman" panose="02020603050405020304" pitchFamily="18" charset="0"/>
                <a:cs typeface="Times New Roman" panose="02020603050405020304" pitchFamily="18" charset="0"/>
              </a:rPr>
              <a:t>6.</a:t>
            </a:r>
            <a:r>
              <a:rPr lang="en-US" sz="1950" dirty="0" err="1" smtClean="0">
                <a:solidFill>
                  <a:schemeClr val="tx1"/>
                </a:solidFill>
                <a:latin typeface="Times New Roman" panose="02020603050405020304" pitchFamily="18" charset="0"/>
                <a:cs typeface="Times New Roman" panose="02020603050405020304" pitchFamily="18" charset="0"/>
              </a:rPr>
              <a:t>Buribaev</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I.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Ma’ruzalar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matni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Universitet</a:t>
            </a:r>
            <a:r>
              <a:rPr lang="en-US" sz="1950" dirty="0">
                <a:solidFill>
                  <a:schemeClr val="tx1"/>
                </a:solidFill>
                <a:latin typeface="Times New Roman" panose="02020603050405020304" pitchFamily="18" charset="0"/>
                <a:cs typeface="Times New Roman" panose="02020603050405020304" pitchFamily="18" charset="0"/>
              </a:rPr>
              <a:t>. 2000y.</a:t>
            </a:r>
          </a:p>
          <a:p>
            <a:r>
              <a:rPr lang="en-US" sz="1950" dirty="0">
                <a:solidFill>
                  <a:schemeClr val="tx1"/>
                </a:solidFill>
                <a:latin typeface="Times New Roman" panose="02020603050405020304" pitchFamily="18" charset="0"/>
                <a:cs typeface="Times New Roman" panose="02020603050405020304" pitchFamily="18" charset="0"/>
              </a:rPr>
              <a:t>7</a:t>
            </a:r>
            <a:r>
              <a:rPr lang="en-US" sz="1950" dirty="0" smtClean="0">
                <a:solidFill>
                  <a:schemeClr val="tx1"/>
                </a:solidFill>
                <a:latin typeface="Times New Roman" panose="02020603050405020304" pitchFamily="18" charset="0"/>
                <a:cs typeface="Times New Roman" panose="02020603050405020304" pitchFamily="18" charset="0"/>
              </a:rPr>
              <a:t>.«</a:t>
            </a:r>
            <a:r>
              <a:rPr lang="en-US" sz="1950" dirty="0">
                <a:solidFill>
                  <a:schemeClr val="tx1"/>
                </a:solidFill>
                <a:latin typeface="Times New Roman" panose="02020603050405020304" pitchFamily="18" charset="0"/>
                <a:cs typeface="Times New Roman" panose="02020603050405020304" pitchFamily="18" charset="0"/>
              </a:rPr>
              <a:t>Fizikadan </a:t>
            </a:r>
            <a:r>
              <a:rPr lang="en-US" sz="1950" dirty="0" err="1">
                <a:solidFill>
                  <a:schemeClr val="tx1"/>
                </a:solidFill>
                <a:latin typeface="Times New Roman" panose="02020603050405020304" pitchFamily="18" charset="0"/>
                <a:cs typeface="Times New Roman" panose="02020603050405020304" pitchFamily="18" charset="0"/>
              </a:rPr>
              <a:t>praktikum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optika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Iveronova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taxriri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ostida</a:t>
            </a:r>
            <a:r>
              <a:rPr lang="en-US" sz="1950" dirty="0">
                <a:solidFill>
                  <a:schemeClr val="tx1"/>
                </a:solidFill>
                <a:latin typeface="Times New Roman" panose="02020603050405020304" pitchFamily="18" charset="0"/>
                <a:cs typeface="Times New Roman" panose="02020603050405020304" pitchFamily="18" charset="0"/>
              </a:rPr>
              <a:t>. T.1968 y.</a:t>
            </a:r>
          </a:p>
          <a:p>
            <a:r>
              <a:rPr lang="en-US" sz="1950" dirty="0" smtClean="0">
                <a:solidFill>
                  <a:schemeClr val="tx1"/>
                </a:solidFill>
                <a:latin typeface="Times New Roman" panose="02020603050405020304" pitchFamily="18" charset="0"/>
                <a:cs typeface="Times New Roman" panose="02020603050405020304" pitchFamily="18" charset="0"/>
              </a:rPr>
              <a:t>8.Buribaev </a:t>
            </a:r>
            <a:r>
              <a:rPr lang="en-US" sz="1950" dirty="0">
                <a:solidFill>
                  <a:schemeClr val="tx1"/>
                </a:solidFill>
                <a:latin typeface="Times New Roman" panose="02020603050405020304" pitchFamily="18" charset="0"/>
                <a:cs typeface="Times New Roman" panose="02020603050405020304" pitchFamily="18" charset="0"/>
              </a:rPr>
              <a:t>I., </a:t>
            </a:r>
            <a:r>
              <a:rPr lang="en-US" sz="1950" dirty="0" err="1">
                <a:solidFill>
                  <a:schemeClr val="tx1"/>
                </a:solidFill>
                <a:latin typeface="Times New Roman" panose="02020603050405020304" pitchFamily="18" charset="0"/>
                <a:cs typeface="Times New Roman" panose="02020603050405020304" pitchFamily="18" charset="0"/>
              </a:rPr>
              <a:t>Karimov</a:t>
            </a:r>
            <a:r>
              <a:rPr lang="en-US" sz="1950" dirty="0">
                <a:solidFill>
                  <a:schemeClr val="tx1"/>
                </a:solidFill>
                <a:latin typeface="Times New Roman" panose="02020603050405020304" pitchFamily="18" charset="0"/>
                <a:cs typeface="Times New Roman" panose="02020603050405020304" pitchFamily="18" charset="0"/>
              </a:rPr>
              <a:t> R.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magnetizmdan</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fizpraktikum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Universitet</a:t>
            </a:r>
            <a:r>
              <a:rPr lang="en-US" sz="1950" dirty="0">
                <a:solidFill>
                  <a:schemeClr val="tx1"/>
                </a:solidFill>
                <a:latin typeface="Times New Roman" panose="02020603050405020304" pitchFamily="18" charset="0"/>
                <a:cs typeface="Times New Roman" panose="02020603050405020304" pitchFamily="18" charset="0"/>
              </a:rPr>
              <a:t>. T. 200</a:t>
            </a:r>
          </a:p>
        </p:txBody>
      </p:sp>
    </p:spTree>
    <p:extLst>
      <p:ext uri="{BB962C8B-B14F-4D97-AF65-F5344CB8AC3E}">
        <p14:creationId xmlns:p14="http://schemas.microsoft.com/office/powerpoint/2010/main" val="1288408080"/>
      </p:ext>
    </p:extLst>
  </p:cSld>
  <p:clrMapOvr>
    <a:masterClrMapping/>
  </p:clrMapOvr>
</p:sld>
</file>

<file path=ppt/theme/theme1.xml><?xml version="1.0" encoding="utf-8"?>
<a:theme xmlns:a="http://schemas.openxmlformats.org/drawingml/2006/main" name="Yorick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712</TotalTime>
  <Words>3203</Words>
  <Application>Microsoft Office PowerPoint</Application>
  <PresentationFormat>Экран (16:9)</PresentationFormat>
  <Paragraphs>142</Paragraphs>
  <Slides>55</Slides>
  <Notes>2</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55</vt:i4>
      </vt:variant>
    </vt:vector>
  </HeadingPairs>
  <TitlesOfParts>
    <vt:vector size="65" baseType="lpstr">
      <vt:lpstr>Lora</vt:lpstr>
      <vt:lpstr>Times New Roman</vt:lpstr>
      <vt:lpstr>Playfair Display</vt:lpstr>
      <vt:lpstr>DM Serif Display</vt:lpstr>
      <vt:lpstr>Arial</vt:lpstr>
      <vt:lpstr>Arial Unicode MS</vt:lpstr>
      <vt:lpstr>Cambria Math</vt:lpstr>
      <vt:lpstr>Symbol</vt:lpstr>
      <vt:lpstr>Calibri</vt:lpstr>
      <vt:lpstr>Yorick template</vt:lpstr>
      <vt:lpstr>1.1  Kirish. Fanning maqsadi va vazifasi. 1.2 Elektr zaryadlarning o’zaro ta’siri.</vt:lpstr>
      <vt:lpstr>  </vt:lpstr>
      <vt:lpstr>Презентация PowerPoint</vt:lpstr>
      <vt:lpstr>Презентация PowerPoint</vt:lpstr>
      <vt:lpstr>Презентация PowerPoint</vt:lpstr>
      <vt:lpstr>Deyarli ikki yuz yil davomida - XVIII asr oxirigacha jismlarning elektrlanishini o’rganish sekin va, asosan, tabiatning boshqa xodisalarini o’rganishdan ajratilgan holda olib borildi. asosan jismlarni ishqalanish yo’li bilan elektrlangan holatga keltirish va bu holatdagi jismlarning o’zaro ta’siri kuchlarini o’rganish bilan cheklanib qolindi. Elektr haqidagi ta’limotning bu bo’limi keyinchalik elektrostatika deb ataldi.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CAST IRON, NON-FERROUS METAL AND ALLOYS</dc:title>
  <dc:creator>USER</dc:creator>
  <cp:lastModifiedBy>Gost</cp:lastModifiedBy>
  <cp:revision>62</cp:revision>
  <dcterms:modified xsi:type="dcterms:W3CDTF">2021-04-12T23:42:38Z</dcterms:modified>
</cp:coreProperties>
</file>