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46"/>
  </p:notesMasterIdLst>
  <p:sldIdLst>
    <p:sldId id="256" r:id="rId2"/>
    <p:sldId id="280" r:id="rId3"/>
    <p:sldId id="329" r:id="rId4"/>
    <p:sldId id="281" r:id="rId5"/>
    <p:sldId id="332" r:id="rId6"/>
    <p:sldId id="282" r:id="rId7"/>
    <p:sldId id="283" r:id="rId8"/>
    <p:sldId id="284" r:id="rId9"/>
    <p:sldId id="285" r:id="rId10"/>
    <p:sldId id="331" r:id="rId11"/>
    <p:sldId id="333" r:id="rId12"/>
    <p:sldId id="286" r:id="rId13"/>
    <p:sldId id="289" r:id="rId14"/>
    <p:sldId id="290" r:id="rId15"/>
    <p:sldId id="291" r:id="rId16"/>
    <p:sldId id="294" r:id="rId17"/>
    <p:sldId id="295" r:id="rId18"/>
    <p:sldId id="296" r:id="rId19"/>
    <p:sldId id="305" r:id="rId20"/>
    <p:sldId id="306" r:id="rId21"/>
    <p:sldId id="307" r:id="rId22"/>
    <p:sldId id="308" r:id="rId23"/>
    <p:sldId id="309" r:id="rId24"/>
    <p:sldId id="310" r:id="rId25"/>
    <p:sldId id="337" r:id="rId26"/>
    <p:sldId id="311" r:id="rId27"/>
    <p:sldId id="336" r:id="rId28"/>
    <p:sldId id="312" r:id="rId29"/>
    <p:sldId id="313" r:id="rId30"/>
    <p:sldId id="314" r:id="rId31"/>
    <p:sldId id="315" r:id="rId32"/>
    <p:sldId id="316" r:id="rId33"/>
    <p:sldId id="317" r:id="rId34"/>
    <p:sldId id="318" r:id="rId35"/>
    <p:sldId id="298" r:id="rId36"/>
    <p:sldId id="299" r:id="rId37"/>
    <p:sldId id="300" r:id="rId38"/>
    <p:sldId id="301" r:id="rId39"/>
    <p:sldId id="302" r:id="rId40"/>
    <p:sldId id="303" r:id="rId41"/>
    <p:sldId id="304" r:id="rId42"/>
    <p:sldId id="342" r:id="rId43"/>
    <p:sldId id="343" r:id="rId44"/>
    <p:sldId id="344" r:id="rId45"/>
  </p:sldIdLst>
  <p:sldSz cx="9144000" cy="5143500" type="screen16x9"/>
  <p:notesSz cx="6858000" cy="9144000"/>
  <p:embeddedFontLst>
    <p:embeddedFont>
      <p:font typeface="Arial Unicode MS" panose="020B0604020202020204" pitchFamily="34" charset="-128"/>
      <p:regular r:id="rId47"/>
    </p:embeddedFont>
    <p:embeddedFont>
      <p:font typeface="Lora" panose="020B0604020202020204" charset="-52"/>
      <p:regular r:id="rId48"/>
      <p:bold r:id="rId49"/>
      <p:italic r:id="rId50"/>
      <p:boldItalic r:id="rId51"/>
    </p:embeddedFont>
    <p:embeddedFont>
      <p:font typeface="Playfair Display" panose="020B0604020202020204" charset="-52"/>
      <p:regular r:id="rId52"/>
      <p:bold r:id="rId53"/>
      <p:italic r:id="rId54"/>
      <p:boldItalic r:id="rId55"/>
    </p:embeddedFont>
    <p:embeddedFont>
      <p:font typeface="Calibri" panose="020F0502020204030204" pitchFamily="34" charset="0"/>
      <p:regular r:id="rId56"/>
      <p:bold r:id="rId57"/>
      <p:italic r:id="rId58"/>
      <p:boldItalic r:id="rId59"/>
    </p:embeddedFont>
    <p:embeddedFont>
      <p:font typeface="Cambria Math" panose="02040503050406030204" pitchFamily="18" charset="0"/>
      <p:regular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BF7906"/>
    <a:srgbClr val="F9D162"/>
    <a:srgbClr val="CC0000"/>
    <a:srgbClr val="F9ED6D"/>
    <a:srgbClr val="111111"/>
    <a:srgbClr val="7DA2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E38BBD2-443F-452F-A6A3-68A0FD771EAC}">
  <a:tblStyle styleId="{AE38BBD2-443F-452F-A6A3-68A0FD771EAC}"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6" autoAdjust="0"/>
    <p:restoredTop sz="94660"/>
  </p:normalViewPr>
  <p:slideViewPr>
    <p:cSldViewPr snapToGrid="0">
      <p:cViewPr varScale="1">
        <p:scale>
          <a:sx n="93" d="100"/>
          <a:sy n="93" d="100"/>
        </p:scale>
        <p:origin x="7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8.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58"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60"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59" Type="http://schemas.openxmlformats.org/officeDocument/2006/relationships/font" Target="fonts/font13.fntdata"/></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image" Target="../media/image6.wmf"/><Relationship Id="rId7" Type="http://schemas.openxmlformats.org/officeDocument/2006/relationships/image" Target="../media/image9.wmf"/><Relationship Id="rId2" Type="http://schemas.openxmlformats.org/officeDocument/2006/relationships/image" Target="../media/image5.wmf"/><Relationship Id="rId1" Type="http://schemas.openxmlformats.org/officeDocument/2006/relationships/image" Target="../media/image4.wmf"/><Relationship Id="rId6" Type="http://schemas.openxmlformats.org/officeDocument/2006/relationships/image" Target="../media/image8.wmf"/><Relationship Id="rId5" Type="http://schemas.openxmlformats.org/officeDocument/2006/relationships/image" Target="../media/image3.wmf"/><Relationship Id="rId4"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 Id="rId5" Type="http://schemas.openxmlformats.org/officeDocument/2006/relationships/image" Target="../media/image15.wmf"/><Relationship Id="rId4" Type="http://schemas.openxmlformats.org/officeDocument/2006/relationships/image" Target="../media/image14.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21.wmf"/><Relationship Id="rId2" Type="http://schemas.openxmlformats.org/officeDocument/2006/relationships/image" Target="../media/image11.wmf"/><Relationship Id="rId1" Type="http://schemas.openxmlformats.org/officeDocument/2006/relationships/image" Target="../media/image16.wmf"/><Relationship Id="rId6" Type="http://schemas.openxmlformats.org/officeDocument/2006/relationships/image" Target="../media/image20.wmf"/><Relationship Id="rId5" Type="http://schemas.openxmlformats.org/officeDocument/2006/relationships/image" Target="../media/image19.wmf"/><Relationship Id="rId4"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4" Type="http://schemas.openxmlformats.org/officeDocument/2006/relationships/image" Target="../media/image25.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image" Target="../media/image34.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image" Target="../media/image37.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40.wmf"/><Relationship Id="rId1" Type="http://schemas.openxmlformats.org/officeDocument/2006/relationships/image" Target="../media/image39.wmf"/><Relationship Id="rId4" Type="http://schemas.openxmlformats.org/officeDocument/2006/relationships/image" Target="../media/image42.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45.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8.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52.wmf"/><Relationship Id="rId1" Type="http://schemas.openxmlformats.org/officeDocument/2006/relationships/image" Target="../media/image51.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image" Target="../media/image54.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image" Target="../media/image57.wmf"/><Relationship Id="rId4" Type="http://schemas.openxmlformats.org/officeDocument/2006/relationships/image" Target="../media/image60.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58.wmf"/><Relationship Id="rId2" Type="http://schemas.openxmlformats.org/officeDocument/2006/relationships/image" Target="../media/image63.wmf"/><Relationship Id="rId1" Type="http://schemas.openxmlformats.org/officeDocument/2006/relationships/image" Target="../media/image62.wmf"/><Relationship Id="rId5" Type="http://schemas.openxmlformats.org/officeDocument/2006/relationships/image" Target="../media/image65.wmf"/><Relationship Id="rId4" Type="http://schemas.openxmlformats.org/officeDocument/2006/relationships/image" Target="../media/image6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3148983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0731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598400" y="1763225"/>
            <a:ext cx="5947200" cy="1159800"/>
          </a:xfrm>
          <a:prstGeom prst="rect">
            <a:avLst/>
          </a:prstGeom>
        </p:spPr>
        <p:txBody>
          <a:bodyPr spcFirstLastPara="1" wrap="square" lIns="91425" tIns="91425" rIns="91425" bIns="91425" anchor="t" anchorCtr="0">
            <a:noAutofit/>
          </a:bodyPr>
          <a:lstStyle>
            <a:lvl1pPr lvl="0" algn="ctr">
              <a:spcBef>
                <a:spcPts val="0"/>
              </a:spcBef>
              <a:spcAft>
                <a:spcPts val="0"/>
              </a:spcAft>
              <a:buClr>
                <a:srgbClr val="FFFFFF"/>
              </a:buClr>
              <a:buSzPts val="4800"/>
              <a:buNone/>
              <a:defRPr sz="4800" b="1">
                <a:solidFill>
                  <a:srgbClr val="FFFFFF"/>
                </a:solidFill>
              </a:defRPr>
            </a:lvl1pPr>
            <a:lvl2pPr lvl="1" algn="ctr">
              <a:spcBef>
                <a:spcPts val="0"/>
              </a:spcBef>
              <a:spcAft>
                <a:spcPts val="0"/>
              </a:spcAft>
              <a:buClr>
                <a:srgbClr val="FFFFFF"/>
              </a:buClr>
              <a:buSzPts val="4800"/>
              <a:buNone/>
              <a:defRPr sz="4800">
                <a:solidFill>
                  <a:srgbClr val="FFFFFF"/>
                </a:solidFill>
              </a:defRPr>
            </a:lvl2pPr>
            <a:lvl3pPr lvl="2" algn="ctr">
              <a:spcBef>
                <a:spcPts val="0"/>
              </a:spcBef>
              <a:spcAft>
                <a:spcPts val="0"/>
              </a:spcAft>
              <a:buClr>
                <a:srgbClr val="FFFFFF"/>
              </a:buClr>
              <a:buSzPts val="4800"/>
              <a:buNone/>
              <a:defRPr sz="4800">
                <a:solidFill>
                  <a:srgbClr val="FFFFFF"/>
                </a:solidFill>
              </a:defRPr>
            </a:lvl3pPr>
            <a:lvl4pPr lvl="3" algn="ctr">
              <a:spcBef>
                <a:spcPts val="0"/>
              </a:spcBef>
              <a:spcAft>
                <a:spcPts val="0"/>
              </a:spcAft>
              <a:buClr>
                <a:srgbClr val="FFFFFF"/>
              </a:buClr>
              <a:buSzPts val="4800"/>
              <a:buNone/>
              <a:defRPr sz="4800">
                <a:solidFill>
                  <a:srgbClr val="FFFFFF"/>
                </a:solidFill>
              </a:defRPr>
            </a:lvl4pPr>
            <a:lvl5pPr lvl="4" algn="ctr">
              <a:spcBef>
                <a:spcPts val="0"/>
              </a:spcBef>
              <a:spcAft>
                <a:spcPts val="0"/>
              </a:spcAft>
              <a:buClr>
                <a:srgbClr val="FFFFFF"/>
              </a:buClr>
              <a:buSzPts val="4800"/>
              <a:buNone/>
              <a:defRPr sz="4800">
                <a:solidFill>
                  <a:srgbClr val="FFFFFF"/>
                </a:solidFill>
              </a:defRPr>
            </a:lvl5pPr>
            <a:lvl6pPr lvl="5" algn="ctr">
              <a:spcBef>
                <a:spcPts val="0"/>
              </a:spcBef>
              <a:spcAft>
                <a:spcPts val="0"/>
              </a:spcAft>
              <a:buClr>
                <a:srgbClr val="FFFFFF"/>
              </a:buClr>
              <a:buSzPts val="4800"/>
              <a:buNone/>
              <a:defRPr sz="4800">
                <a:solidFill>
                  <a:srgbClr val="FFFFFF"/>
                </a:solidFill>
              </a:defRPr>
            </a:lvl6pPr>
            <a:lvl7pPr lvl="6" algn="ctr">
              <a:spcBef>
                <a:spcPts val="0"/>
              </a:spcBef>
              <a:spcAft>
                <a:spcPts val="0"/>
              </a:spcAft>
              <a:buClr>
                <a:srgbClr val="FFFFFF"/>
              </a:buClr>
              <a:buSzPts val="4800"/>
              <a:buNone/>
              <a:defRPr sz="4800">
                <a:solidFill>
                  <a:srgbClr val="FFFFFF"/>
                </a:solidFill>
              </a:defRPr>
            </a:lvl7pPr>
            <a:lvl8pPr lvl="7" algn="ctr">
              <a:spcBef>
                <a:spcPts val="0"/>
              </a:spcBef>
              <a:spcAft>
                <a:spcPts val="0"/>
              </a:spcAft>
              <a:buClr>
                <a:srgbClr val="FFFFFF"/>
              </a:buClr>
              <a:buSzPts val="4800"/>
              <a:buNone/>
              <a:defRPr sz="4800">
                <a:solidFill>
                  <a:srgbClr val="FFFFFF"/>
                </a:solidFill>
              </a:defRPr>
            </a:lvl8pPr>
            <a:lvl9pPr lvl="8" algn="ctr">
              <a:spcBef>
                <a:spcPts val="0"/>
              </a:spcBef>
              <a:spcAft>
                <a:spcPts val="0"/>
              </a:spcAft>
              <a:buClr>
                <a:srgbClr val="FFFFFF"/>
              </a:buClr>
              <a:buSzPts val="4800"/>
              <a:buNone/>
              <a:defRPr sz="4800">
                <a:solidFill>
                  <a:srgbClr val="FFFFFF"/>
                </a:solidFill>
              </a:defRPr>
            </a:lvl9pPr>
          </a:lstStyle>
          <a:p>
            <a:endParaRPr/>
          </a:p>
        </p:txBody>
      </p:sp>
      <p:grpSp>
        <p:nvGrpSpPr>
          <p:cNvPr id="11" name="Google Shape;11;p2"/>
          <p:cNvGrpSpPr/>
          <p:nvPr/>
        </p:nvGrpSpPr>
        <p:grpSpPr>
          <a:xfrm>
            <a:off x="3239978" y="-11"/>
            <a:ext cx="2664079" cy="1326980"/>
            <a:chOff x="3578850" y="-50"/>
            <a:chExt cx="1816500" cy="904800"/>
          </a:xfrm>
        </p:grpSpPr>
        <p:sp>
          <p:nvSpPr>
            <p:cNvPr id="12" name="Google Shape;12;p2"/>
            <p:cNvSpPr/>
            <p:nvPr/>
          </p:nvSpPr>
          <p:spPr>
            <a:xfrm rot="10800000">
              <a:off x="3578850" y="-50"/>
              <a:ext cx="1816500" cy="904800"/>
            </a:xfrm>
            <a:prstGeom prst="triangle">
              <a:avLst>
                <a:gd name="adj" fmla="val 50000"/>
              </a:avLst>
            </a:prstGeom>
            <a:solidFill>
              <a:srgbClr val="CC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a:off x="4487250" y="-50"/>
              <a:ext cx="908100" cy="904800"/>
            </a:xfrm>
            <a:prstGeom prst="triangle">
              <a:avLst>
                <a:gd name="adj" fmla="val 100000"/>
              </a:avLst>
            </a:prstGeom>
            <a:solidFill>
              <a:srgbClr val="99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1425" y="750150"/>
            <a:ext cx="7081200" cy="5391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SzPts val="1800"/>
              <a:buFont typeface="Playfair Display"/>
              <a:buNone/>
              <a:defRPr sz="1800" i="1">
                <a:latin typeface="Playfair Display"/>
                <a:ea typeface="Playfair Display"/>
                <a:cs typeface="Playfair Display"/>
                <a:sym typeface="Playfair Display"/>
              </a:defRPr>
            </a:lvl1pPr>
            <a:lvl2pPr lvl="1">
              <a:spcBef>
                <a:spcPts val="0"/>
              </a:spcBef>
              <a:spcAft>
                <a:spcPts val="0"/>
              </a:spcAft>
              <a:buSzPts val="3600"/>
              <a:buNone/>
              <a:defRPr sz="3600" b="1"/>
            </a:lvl2pPr>
            <a:lvl3pPr lvl="2">
              <a:spcBef>
                <a:spcPts val="0"/>
              </a:spcBef>
              <a:spcAft>
                <a:spcPts val="0"/>
              </a:spcAft>
              <a:buSzPts val="3600"/>
              <a:buNone/>
              <a:defRPr sz="3600" b="1"/>
            </a:lvl3pPr>
            <a:lvl4pPr lvl="3">
              <a:spcBef>
                <a:spcPts val="0"/>
              </a:spcBef>
              <a:spcAft>
                <a:spcPts val="0"/>
              </a:spcAft>
              <a:buSzPts val="3600"/>
              <a:buNone/>
              <a:defRPr sz="3600" b="1"/>
            </a:lvl4pPr>
            <a:lvl5pPr lvl="4">
              <a:spcBef>
                <a:spcPts val="0"/>
              </a:spcBef>
              <a:spcAft>
                <a:spcPts val="0"/>
              </a:spcAft>
              <a:buSzPts val="3600"/>
              <a:buNone/>
              <a:defRPr sz="3600" b="1"/>
            </a:lvl5pPr>
            <a:lvl6pPr lvl="5">
              <a:spcBef>
                <a:spcPts val="0"/>
              </a:spcBef>
              <a:spcAft>
                <a:spcPts val="0"/>
              </a:spcAft>
              <a:buSzPts val="3600"/>
              <a:buNone/>
              <a:defRPr sz="3600" b="1"/>
            </a:lvl6pPr>
            <a:lvl7pPr lvl="6">
              <a:spcBef>
                <a:spcPts val="0"/>
              </a:spcBef>
              <a:spcAft>
                <a:spcPts val="0"/>
              </a:spcAft>
              <a:buSzPts val="3600"/>
              <a:buNone/>
              <a:defRPr sz="3600" b="1"/>
            </a:lvl7pPr>
            <a:lvl8pPr lvl="7">
              <a:spcBef>
                <a:spcPts val="0"/>
              </a:spcBef>
              <a:spcAft>
                <a:spcPts val="0"/>
              </a:spcAft>
              <a:buSzPts val="3600"/>
              <a:buNone/>
              <a:defRPr sz="3600" b="1"/>
            </a:lvl8pPr>
            <a:lvl9pPr lvl="8">
              <a:spcBef>
                <a:spcPts val="0"/>
              </a:spcBef>
              <a:spcAft>
                <a:spcPts val="0"/>
              </a:spcAft>
              <a:buSzPts val="3600"/>
              <a:buNone/>
              <a:defRPr sz="3600" b="1"/>
            </a:lvl9pPr>
          </a:lstStyle>
          <a:p>
            <a:endParaRPr/>
          </a:p>
        </p:txBody>
      </p:sp>
      <p:sp>
        <p:nvSpPr>
          <p:cNvPr id="7" name="Google Shape;7;p1"/>
          <p:cNvSpPr txBox="1">
            <a:spLocks noGrp="1"/>
          </p:cNvSpPr>
          <p:nvPr>
            <p:ph type="body" idx="1"/>
          </p:nvPr>
        </p:nvSpPr>
        <p:spPr>
          <a:xfrm>
            <a:off x="1031425" y="1351100"/>
            <a:ext cx="7081200" cy="3462300"/>
          </a:xfrm>
          <a:prstGeom prst="rect">
            <a:avLst/>
          </a:prstGeom>
          <a:noFill/>
          <a:ln>
            <a:noFill/>
          </a:ln>
        </p:spPr>
        <p:txBody>
          <a:bodyPr spcFirstLastPara="1" wrap="square" lIns="91425" tIns="91425" rIns="91425" bIns="91425" anchor="t" anchorCtr="0">
            <a:noAutofit/>
          </a:bodyPr>
          <a:lstStyle>
            <a:lvl1pPr marL="457200" lvl="0" indent="-381000">
              <a:lnSpc>
                <a:spcPct val="115000"/>
              </a:lnSpc>
              <a:spcBef>
                <a:spcPts val="600"/>
              </a:spcBef>
              <a:spcAft>
                <a:spcPts val="0"/>
              </a:spcAft>
              <a:buClr>
                <a:srgbClr val="CC0000"/>
              </a:buClr>
              <a:buSzPts val="2400"/>
              <a:buFont typeface="Lora"/>
              <a:buChar char="◈"/>
              <a:defRPr sz="2400">
                <a:latin typeface="Lora"/>
                <a:ea typeface="Lora"/>
                <a:cs typeface="Lora"/>
                <a:sym typeface="Lora"/>
              </a:defRPr>
            </a:lvl1pPr>
            <a:lvl2pPr marL="914400" lvl="1"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2pPr>
            <a:lvl3pPr marL="1371600" lvl="2"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3pPr>
            <a:lvl4pPr marL="1828800" lvl="3"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4pPr>
            <a:lvl5pPr marL="2286000" lvl="4"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5pPr>
            <a:lvl6pPr marL="2743200" lvl="5"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6pPr>
            <a:lvl7pPr marL="3200400" lvl="6"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7pPr>
            <a:lvl8pPr marL="3657600" lvl="7" indent="-355600">
              <a:lnSpc>
                <a:spcPct val="115000"/>
              </a:lnSpc>
              <a:spcBef>
                <a:spcPts val="0"/>
              </a:spcBef>
              <a:spcAft>
                <a:spcPts val="0"/>
              </a:spcAft>
              <a:buSzPts val="2000"/>
              <a:buFont typeface="Lora"/>
              <a:buChar char="○"/>
              <a:defRPr sz="2000">
                <a:latin typeface="Lora"/>
                <a:ea typeface="Lora"/>
                <a:cs typeface="Lora"/>
                <a:sym typeface="Lora"/>
              </a:defRPr>
            </a:lvl8pPr>
            <a:lvl9pPr marL="4114800" lvl="8" indent="-355600">
              <a:lnSpc>
                <a:spcPct val="115000"/>
              </a:lnSpc>
              <a:spcBef>
                <a:spcPts val="0"/>
              </a:spcBef>
              <a:spcAft>
                <a:spcPts val="0"/>
              </a:spcAft>
              <a:buSzPts val="2000"/>
              <a:buFont typeface="Lora"/>
              <a:buChar char="■"/>
              <a:defRPr sz="2000">
                <a:latin typeface="Lora"/>
                <a:ea typeface="Lora"/>
                <a:cs typeface="Lora"/>
                <a:sym typeface="Lora"/>
              </a:defRPr>
            </a:lvl9pPr>
          </a:lstStyle>
          <a:p>
            <a:endParaRPr/>
          </a:p>
        </p:txBody>
      </p:sp>
      <p:sp>
        <p:nvSpPr>
          <p:cNvPr id="8" name="Google Shape;8;p1"/>
          <p:cNvSpPr txBox="1">
            <a:spLocks noGrp="1"/>
          </p:cNvSpPr>
          <p:nvPr>
            <p:ph type="sldNum" idx="12"/>
          </p:nvPr>
        </p:nvSpPr>
        <p:spPr>
          <a:xfrm>
            <a:off x="-125" y="4813400"/>
            <a:ext cx="9144000" cy="330000"/>
          </a:xfrm>
          <a:prstGeom prst="rect">
            <a:avLst/>
          </a:prstGeom>
          <a:noFill/>
          <a:ln>
            <a:noFill/>
          </a:ln>
        </p:spPr>
        <p:txBody>
          <a:bodyPr spcFirstLastPara="1" wrap="square" lIns="91425" tIns="91425" rIns="91425" bIns="91425" anchor="t" anchorCtr="0">
            <a:noAutofit/>
          </a:bodyPr>
          <a:lstStyle>
            <a:lvl1pPr lvl="0" algn="ctr">
              <a:buNone/>
              <a:defRPr sz="1200">
                <a:solidFill>
                  <a:srgbClr val="CC0000"/>
                </a:solidFill>
                <a:latin typeface="Playfair Display"/>
                <a:ea typeface="Playfair Display"/>
                <a:cs typeface="Playfair Display"/>
                <a:sym typeface="Playfair Display"/>
              </a:defRPr>
            </a:lvl1pPr>
            <a:lvl2pPr lvl="1" algn="ctr">
              <a:buNone/>
              <a:defRPr sz="1200">
                <a:solidFill>
                  <a:srgbClr val="CC0000"/>
                </a:solidFill>
                <a:latin typeface="Playfair Display"/>
                <a:ea typeface="Playfair Display"/>
                <a:cs typeface="Playfair Display"/>
                <a:sym typeface="Playfair Display"/>
              </a:defRPr>
            </a:lvl2pPr>
            <a:lvl3pPr lvl="2" algn="ctr">
              <a:buNone/>
              <a:defRPr sz="1200">
                <a:solidFill>
                  <a:srgbClr val="CC0000"/>
                </a:solidFill>
                <a:latin typeface="Playfair Display"/>
                <a:ea typeface="Playfair Display"/>
                <a:cs typeface="Playfair Display"/>
                <a:sym typeface="Playfair Display"/>
              </a:defRPr>
            </a:lvl3pPr>
            <a:lvl4pPr lvl="3" algn="ctr">
              <a:buNone/>
              <a:defRPr sz="1200">
                <a:solidFill>
                  <a:srgbClr val="CC0000"/>
                </a:solidFill>
                <a:latin typeface="Playfair Display"/>
                <a:ea typeface="Playfair Display"/>
                <a:cs typeface="Playfair Display"/>
                <a:sym typeface="Playfair Display"/>
              </a:defRPr>
            </a:lvl4pPr>
            <a:lvl5pPr lvl="4" algn="ctr">
              <a:buNone/>
              <a:defRPr sz="1200">
                <a:solidFill>
                  <a:srgbClr val="CC0000"/>
                </a:solidFill>
                <a:latin typeface="Playfair Display"/>
                <a:ea typeface="Playfair Display"/>
                <a:cs typeface="Playfair Display"/>
                <a:sym typeface="Playfair Display"/>
              </a:defRPr>
            </a:lvl5pPr>
            <a:lvl6pPr lvl="5" algn="ctr">
              <a:buNone/>
              <a:defRPr sz="1200">
                <a:solidFill>
                  <a:srgbClr val="CC0000"/>
                </a:solidFill>
                <a:latin typeface="Playfair Display"/>
                <a:ea typeface="Playfair Display"/>
                <a:cs typeface="Playfair Display"/>
                <a:sym typeface="Playfair Display"/>
              </a:defRPr>
            </a:lvl6pPr>
            <a:lvl7pPr lvl="6" algn="ctr">
              <a:buNone/>
              <a:defRPr sz="1200">
                <a:solidFill>
                  <a:srgbClr val="CC0000"/>
                </a:solidFill>
                <a:latin typeface="Playfair Display"/>
                <a:ea typeface="Playfair Display"/>
                <a:cs typeface="Playfair Display"/>
                <a:sym typeface="Playfair Display"/>
              </a:defRPr>
            </a:lvl7pPr>
            <a:lvl8pPr lvl="7" algn="ctr">
              <a:buNone/>
              <a:defRPr sz="1200">
                <a:solidFill>
                  <a:srgbClr val="CC0000"/>
                </a:solidFill>
                <a:latin typeface="Playfair Display"/>
                <a:ea typeface="Playfair Display"/>
                <a:cs typeface="Playfair Display"/>
                <a:sym typeface="Playfair Display"/>
              </a:defRPr>
            </a:lvl8pPr>
            <a:lvl9pPr lvl="8" algn="ctr">
              <a:buNone/>
              <a:defRPr sz="1200">
                <a:solidFill>
                  <a:srgbClr val="CC0000"/>
                </a:solidFill>
                <a:latin typeface="Playfair Display"/>
                <a:ea typeface="Playfair Display"/>
                <a:cs typeface="Playfair Display"/>
                <a:sym typeface="Playfair Display"/>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image" Target="../media/image3.wmf"/></Relationships>
</file>

<file path=ppt/slides/_rels/slide7.xml.rels><?xml version="1.0" encoding="UTF-8" standalone="yes"?>
<Relationships xmlns="http://schemas.openxmlformats.org/package/2006/relationships"><Relationship Id="rId8" Type="http://schemas.openxmlformats.org/officeDocument/2006/relationships/image" Target="../media/image6.wmf"/><Relationship Id="rId13" Type="http://schemas.openxmlformats.org/officeDocument/2006/relationships/oleObject" Target="../embeddings/oleObject9.bin"/><Relationship Id="rId18" Type="http://schemas.openxmlformats.org/officeDocument/2006/relationships/image" Target="../media/image9.wmf"/><Relationship Id="rId3" Type="http://schemas.openxmlformats.org/officeDocument/2006/relationships/oleObject" Target="../embeddings/oleObject4.bin"/><Relationship Id="rId7" Type="http://schemas.openxmlformats.org/officeDocument/2006/relationships/oleObject" Target="../embeddings/oleObject6.bin"/><Relationship Id="rId12" Type="http://schemas.openxmlformats.org/officeDocument/2006/relationships/image" Target="../media/image3.wmf"/><Relationship Id="rId17" Type="http://schemas.openxmlformats.org/officeDocument/2006/relationships/oleObject" Target="../embeddings/oleObject12.bin"/><Relationship Id="rId2" Type="http://schemas.openxmlformats.org/officeDocument/2006/relationships/slideLayout" Target="../slideLayouts/slideLayout1.xml"/><Relationship Id="rId16" Type="http://schemas.openxmlformats.org/officeDocument/2006/relationships/oleObject" Target="../embeddings/oleObject11.bin"/><Relationship Id="rId20" Type="http://schemas.openxmlformats.org/officeDocument/2006/relationships/image" Target="../media/image10.wmf"/><Relationship Id="rId1" Type="http://schemas.openxmlformats.org/officeDocument/2006/relationships/vmlDrawing" Target="../drawings/vmlDrawing2.vml"/><Relationship Id="rId6" Type="http://schemas.openxmlformats.org/officeDocument/2006/relationships/image" Target="../media/image5.wmf"/><Relationship Id="rId11" Type="http://schemas.openxmlformats.org/officeDocument/2006/relationships/oleObject" Target="../embeddings/oleObject8.bin"/><Relationship Id="rId5" Type="http://schemas.openxmlformats.org/officeDocument/2006/relationships/oleObject" Target="../embeddings/oleObject5.bin"/><Relationship Id="rId15" Type="http://schemas.openxmlformats.org/officeDocument/2006/relationships/image" Target="../media/image8.wmf"/><Relationship Id="rId10" Type="http://schemas.openxmlformats.org/officeDocument/2006/relationships/image" Target="../media/image7.wmf"/><Relationship Id="rId19" Type="http://schemas.openxmlformats.org/officeDocument/2006/relationships/oleObject" Target="../embeddings/oleObject13.bin"/><Relationship Id="rId4" Type="http://schemas.openxmlformats.org/officeDocument/2006/relationships/image" Target="../media/image4.wmf"/><Relationship Id="rId9" Type="http://schemas.openxmlformats.org/officeDocument/2006/relationships/oleObject" Target="../embeddings/oleObject7.bin"/><Relationship Id="rId14" Type="http://schemas.openxmlformats.org/officeDocument/2006/relationships/oleObject" Target="../embeddings/oleObject10.bin"/></Relationships>
</file>

<file path=ppt/slides/_rels/slide8.xml.rels><?xml version="1.0" encoding="UTF-8" standalone="yes"?>
<Relationships xmlns="http://schemas.openxmlformats.org/package/2006/relationships"><Relationship Id="rId8" Type="http://schemas.openxmlformats.org/officeDocument/2006/relationships/image" Target="../media/image13.wmf"/><Relationship Id="rId13" Type="http://schemas.openxmlformats.org/officeDocument/2006/relationships/oleObject" Target="../embeddings/oleObject20.bin"/><Relationship Id="rId3" Type="http://schemas.openxmlformats.org/officeDocument/2006/relationships/oleObject" Target="../embeddings/oleObject14.bin"/><Relationship Id="rId7" Type="http://schemas.openxmlformats.org/officeDocument/2006/relationships/oleObject" Target="../embeddings/oleObject16.bin"/><Relationship Id="rId12" Type="http://schemas.openxmlformats.org/officeDocument/2006/relationships/image" Target="../media/image14.w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12.wmf"/><Relationship Id="rId11" Type="http://schemas.openxmlformats.org/officeDocument/2006/relationships/oleObject" Target="../embeddings/oleObject19.bin"/><Relationship Id="rId5" Type="http://schemas.openxmlformats.org/officeDocument/2006/relationships/oleObject" Target="../embeddings/oleObject15.bin"/><Relationship Id="rId15" Type="http://schemas.openxmlformats.org/officeDocument/2006/relationships/oleObject" Target="../embeddings/oleObject21.bin"/><Relationship Id="rId10" Type="http://schemas.openxmlformats.org/officeDocument/2006/relationships/oleObject" Target="../embeddings/oleObject18.bin"/><Relationship Id="rId4" Type="http://schemas.openxmlformats.org/officeDocument/2006/relationships/image" Target="../media/image11.wmf"/><Relationship Id="rId9" Type="http://schemas.openxmlformats.org/officeDocument/2006/relationships/oleObject" Target="../embeddings/oleObject17.bin"/><Relationship Id="rId14" Type="http://schemas.openxmlformats.org/officeDocument/2006/relationships/image" Target="../media/image15.wmf"/></Relationships>
</file>

<file path=ppt/slides/_rels/slide9.xml.rels><?xml version="1.0" encoding="UTF-8" standalone="yes"?>
<Relationships xmlns="http://schemas.openxmlformats.org/package/2006/relationships"><Relationship Id="rId8" Type="http://schemas.openxmlformats.org/officeDocument/2006/relationships/image" Target="../media/image17.wmf"/><Relationship Id="rId13" Type="http://schemas.openxmlformats.org/officeDocument/2006/relationships/oleObject" Target="../embeddings/oleObject27.bin"/><Relationship Id="rId3" Type="http://schemas.openxmlformats.org/officeDocument/2006/relationships/oleObject" Target="../embeddings/oleObject22.bin"/><Relationship Id="rId7" Type="http://schemas.openxmlformats.org/officeDocument/2006/relationships/oleObject" Target="../embeddings/oleObject24.bin"/><Relationship Id="rId12" Type="http://schemas.openxmlformats.org/officeDocument/2006/relationships/image" Target="../media/image19.wmf"/><Relationship Id="rId2" Type="http://schemas.openxmlformats.org/officeDocument/2006/relationships/slideLayout" Target="../slideLayouts/slideLayout1.xml"/><Relationship Id="rId16" Type="http://schemas.openxmlformats.org/officeDocument/2006/relationships/image" Target="../media/image21.wmf"/><Relationship Id="rId1" Type="http://schemas.openxmlformats.org/officeDocument/2006/relationships/vmlDrawing" Target="../drawings/vmlDrawing4.vml"/><Relationship Id="rId6" Type="http://schemas.openxmlformats.org/officeDocument/2006/relationships/image" Target="../media/image11.wmf"/><Relationship Id="rId11" Type="http://schemas.openxmlformats.org/officeDocument/2006/relationships/oleObject" Target="../embeddings/oleObject26.bin"/><Relationship Id="rId5" Type="http://schemas.openxmlformats.org/officeDocument/2006/relationships/oleObject" Target="../embeddings/oleObject23.bin"/><Relationship Id="rId15" Type="http://schemas.openxmlformats.org/officeDocument/2006/relationships/oleObject" Target="../embeddings/oleObject28.bin"/><Relationship Id="rId10" Type="http://schemas.openxmlformats.org/officeDocument/2006/relationships/image" Target="../media/image18.wmf"/><Relationship Id="rId4" Type="http://schemas.openxmlformats.org/officeDocument/2006/relationships/image" Target="../media/image16.wmf"/><Relationship Id="rId9" Type="http://schemas.openxmlformats.org/officeDocument/2006/relationships/oleObject" Target="../embeddings/oleObject25.bin"/><Relationship Id="rId14" Type="http://schemas.openxmlformats.org/officeDocument/2006/relationships/image" Target="../media/image20.wmf"/></Relationships>
</file>

<file path=ppt/slides/_rels/slide10.xml.rels><?xml version="1.0" encoding="UTF-8" standalone="yes"?>
<Relationships xmlns="http://schemas.openxmlformats.org/package/2006/relationships"><Relationship Id="rId8" Type="http://schemas.openxmlformats.org/officeDocument/2006/relationships/image" Target="../media/image24.wmf"/><Relationship Id="rId3" Type="http://schemas.openxmlformats.org/officeDocument/2006/relationships/oleObject" Target="../embeddings/oleObject29.bin"/><Relationship Id="rId7" Type="http://schemas.openxmlformats.org/officeDocument/2006/relationships/oleObject" Target="../embeddings/oleObject31.bin"/><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image" Target="../media/image23.wmf"/><Relationship Id="rId5" Type="http://schemas.openxmlformats.org/officeDocument/2006/relationships/oleObject" Target="../embeddings/oleObject30.bin"/><Relationship Id="rId10" Type="http://schemas.openxmlformats.org/officeDocument/2006/relationships/image" Target="../media/image25.wmf"/><Relationship Id="rId4" Type="http://schemas.openxmlformats.org/officeDocument/2006/relationships/image" Target="../media/image22.wmf"/><Relationship Id="rId9" Type="http://schemas.openxmlformats.org/officeDocument/2006/relationships/oleObject" Target="../embeddings/oleObject32.bin"/></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29.wmf"/><Relationship Id="rId5" Type="http://schemas.openxmlformats.org/officeDocument/2006/relationships/oleObject" Target="../embeddings/oleObject34.bin"/><Relationship Id="rId4" Type="http://schemas.openxmlformats.org/officeDocument/2006/relationships/image" Target="../media/image28.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Layout" Target="../slideLayouts/slideLayout1.xml"/><Relationship Id="rId1" Type="http://schemas.openxmlformats.org/officeDocument/2006/relationships/vmlDrawing" Target="../drawings/vmlDrawing7.vml"/><Relationship Id="rId4" Type="http://schemas.openxmlformats.org/officeDocument/2006/relationships/image" Target="../media/image30.wmf"/></Relationships>
</file>

<file path=ppt/slides/_rels/slide14.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oleObject" Target="../embeddings/oleObject36.bin"/><Relationship Id="rId7" Type="http://schemas.openxmlformats.org/officeDocument/2006/relationships/oleObject" Target="../embeddings/oleObject38.bin"/><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image" Target="../media/image32.wmf"/><Relationship Id="rId5" Type="http://schemas.openxmlformats.org/officeDocument/2006/relationships/oleObject" Target="../embeddings/oleObject37.bin"/><Relationship Id="rId4" Type="http://schemas.openxmlformats.org/officeDocument/2006/relationships/image" Target="../media/image31.wmf"/></Relationships>
</file>

<file path=ppt/slides/_rels/slide15.xml.rels><?xml version="1.0" encoding="UTF-8" standalone="yes"?>
<Relationships xmlns="http://schemas.openxmlformats.org/package/2006/relationships"><Relationship Id="rId8" Type="http://schemas.openxmlformats.org/officeDocument/2006/relationships/image" Target="../media/image36.wmf"/><Relationship Id="rId3" Type="http://schemas.openxmlformats.org/officeDocument/2006/relationships/oleObject" Target="../embeddings/oleObject39.bin"/><Relationship Id="rId7" Type="http://schemas.openxmlformats.org/officeDocument/2006/relationships/oleObject" Target="../embeddings/oleObject41.bin"/><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image" Target="../media/image35.wmf"/><Relationship Id="rId5" Type="http://schemas.openxmlformats.org/officeDocument/2006/relationships/oleObject" Target="../embeddings/oleObject40.bin"/><Relationship Id="rId4" Type="http://schemas.openxmlformats.org/officeDocument/2006/relationships/image" Target="../media/image34.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Layout" Target="../slideLayouts/slideLayout1.xml"/><Relationship Id="rId1" Type="http://schemas.openxmlformats.org/officeDocument/2006/relationships/vmlDrawing" Target="../drawings/vmlDrawing10.vml"/><Relationship Id="rId6" Type="http://schemas.openxmlformats.org/officeDocument/2006/relationships/image" Target="../media/image38.wmf"/><Relationship Id="rId5" Type="http://schemas.openxmlformats.org/officeDocument/2006/relationships/oleObject" Target="../embeddings/oleObject43.bin"/><Relationship Id="rId4" Type="http://schemas.openxmlformats.org/officeDocument/2006/relationships/image" Target="../media/image37.w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41.wmf"/><Relationship Id="rId3" Type="http://schemas.openxmlformats.org/officeDocument/2006/relationships/oleObject" Target="../embeddings/oleObject44.bin"/><Relationship Id="rId7" Type="http://schemas.openxmlformats.org/officeDocument/2006/relationships/oleObject" Target="../embeddings/oleObject46.bin"/><Relationship Id="rId2" Type="http://schemas.openxmlformats.org/officeDocument/2006/relationships/slideLayout" Target="../slideLayouts/slideLayout1.xml"/><Relationship Id="rId1" Type="http://schemas.openxmlformats.org/officeDocument/2006/relationships/vmlDrawing" Target="../drawings/vmlDrawing11.vml"/><Relationship Id="rId6" Type="http://schemas.openxmlformats.org/officeDocument/2006/relationships/image" Target="../media/image40.wmf"/><Relationship Id="rId5" Type="http://schemas.openxmlformats.org/officeDocument/2006/relationships/oleObject" Target="../embeddings/oleObject45.bin"/><Relationship Id="rId10" Type="http://schemas.openxmlformats.org/officeDocument/2006/relationships/image" Target="../media/image42.wmf"/><Relationship Id="rId4" Type="http://schemas.openxmlformats.org/officeDocument/2006/relationships/image" Target="../media/image39.wmf"/><Relationship Id="rId9" Type="http://schemas.openxmlformats.org/officeDocument/2006/relationships/oleObject" Target="../embeddings/oleObject47.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48.bin"/><Relationship Id="rId2" Type="http://schemas.openxmlformats.org/officeDocument/2006/relationships/slideLayout" Target="../slideLayouts/slideLayout1.xml"/><Relationship Id="rId1" Type="http://schemas.openxmlformats.org/officeDocument/2006/relationships/vmlDrawing" Target="../drawings/vmlDrawing12.vml"/><Relationship Id="rId4" Type="http://schemas.openxmlformats.org/officeDocument/2006/relationships/image" Target="../media/image43.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49.bin"/><Relationship Id="rId2" Type="http://schemas.openxmlformats.org/officeDocument/2006/relationships/slideLayout" Target="../slideLayouts/slideLayout1.xml"/><Relationship Id="rId1" Type="http://schemas.openxmlformats.org/officeDocument/2006/relationships/vmlDrawing" Target="../drawings/vmlDrawing13.vml"/><Relationship Id="rId4" Type="http://schemas.openxmlformats.org/officeDocument/2006/relationships/image" Target="../media/image45.wmf"/></Relationships>
</file>

<file path=ppt/slides/_rels/slide2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50.bin"/><Relationship Id="rId2" Type="http://schemas.openxmlformats.org/officeDocument/2006/relationships/slideLayout" Target="../slideLayouts/slideLayout1.xml"/><Relationship Id="rId1" Type="http://schemas.openxmlformats.org/officeDocument/2006/relationships/vmlDrawing" Target="../drawings/vmlDrawing14.vml"/><Relationship Id="rId5" Type="http://schemas.openxmlformats.org/officeDocument/2006/relationships/image" Target="../media/image49.png"/><Relationship Id="rId4" Type="http://schemas.openxmlformats.org/officeDocument/2006/relationships/image" Target="../media/image48.wmf"/></Relationships>
</file>

<file path=ppt/slides/_rels/slide2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51.bin"/><Relationship Id="rId7" Type="http://schemas.openxmlformats.org/officeDocument/2006/relationships/image" Target="../media/image53.png"/><Relationship Id="rId2" Type="http://schemas.openxmlformats.org/officeDocument/2006/relationships/slideLayout" Target="../slideLayouts/slideLayout1.xml"/><Relationship Id="rId1" Type="http://schemas.openxmlformats.org/officeDocument/2006/relationships/vmlDrawing" Target="../drawings/vmlDrawing15.vml"/><Relationship Id="rId6" Type="http://schemas.openxmlformats.org/officeDocument/2006/relationships/image" Target="../media/image52.wmf"/><Relationship Id="rId5" Type="http://schemas.openxmlformats.org/officeDocument/2006/relationships/oleObject" Target="../embeddings/oleObject52.bin"/><Relationship Id="rId4" Type="http://schemas.openxmlformats.org/officeDocument/2006/relationships/image" Target="../media/image51.wmf"/></Relationships>
</file>

<file path=ppt/slides/_rels/slide34.xml.rels><?xml version="1.0" encoding="UTF-8" standalone="yes"?>
<Relationships xmlns="http://schemas.openxmlformats.org/package/2006/relationships"><Relationship Id="rId8" Type="http://schemas.openxmlformats.org/officeDocument/2006/relationships/image" Target="../media/image56.wmf"/><Relationship Id="rId3" Type="http://schemas.openxmlformats.org/officeDocument/2006/relationships/oleObject" Target="../embeddings/oleObject53.bin"/><Relationship Id="rId7" Type="http://schemas.openxmlformats.org/officeDocument/2006/relationships/oleObject" Target="../embeddings/oleObject55.bin"/><Relationship Id="rId2" Type="http://schemas.openxmlformats.org/officeDocument/2006/relationships/slideLayout" Target="../slideLayouts/slideLayout1.xml"/><Relationship Id="rId1" Type="http://schemas.openxmlformats.org/officeDocument/2006/relationships/vmlDrawing" Target="../drawings/vmlDrawing16.vml"/><Relationship Id="rId6" Type="http://schemas.openxmlformats.org/officeDocument/2006/relationships/image" Target="../media/image55.wmf"/><Relationship Id="rId5" Type="http://schemas.openxmlformats.org/officeDocument/2006/relationships/oleObject" Target="../embeddings/oleObject54.bin"/><Relationship Id="rId4" Type="http://schemas.openxmlformats.org/officeDocument/2006/relationships/image" Target="../media/image54.wmf"/></Relationships>
</file>

<file path=ppt/slides/_rels/slide35.xml.rels><?xml version="1.0" encoding="UTF-8" standalone="yes"?>
<Relationships xmlns="http://schemas.openxmlformats.org/package/2006/relationships"><Relationship Id="rId8" Type="http://schemas.openxmlformats.org/officeDocument/2006/relationships/oleObject" Target="../embeddings/oleObject59.bin"/><Relationship Id="rId3" Type="http://schemas.openxmlformats.org/officeDocument/2006/relationships/oleObject" Target="../embeddings/oleObject56.bin"/><Relationship Id="rId7" Type="http://schemas.openxmlformats.org/officeDocument/2006/relationships/image" Target="../media/image58.wmf"/><Relationship Id="rId12" Type="http://schemas.openxmlformats.org/officeDocument/2006/relationships/image" Target="../media/image61.png"/><Relationship Id="rId2" Type="http://schemas.openxmlformats.org/officeDocument/2006/relationships/slideLayout" Target="../slideLayouts/slideLayout1.xml"/><Relationship Id="rId1" Type="http://schemas.openxmlformats.org/officeDocument/2006/relationships/vmlDrawing" Target="../drawings/vmlDrawing17.vml"/><Relationship Id="rId6" Type="http://schemas.openxmlformats.org/officeDocument/2006/relationships/oleObject" Target="../embeddings/oleObject58.bin"/><Relationship Id="rId11" Type="http://schemas.openxmlformats.org/officeDocument/2006/relationships/image" Target="../media/image60.wmf"/><Relationship Id="rId5" Type="http://schemas.openxmlformats.org/officeDocument/2006/relationships/oleObject" Target="../embeddings/oleObject57.bin"/><Relationship Id="rId10" Type="http://schemas.openxmlformats.org/officeDocument/2006/relationships/oleObject" Target="../embeddings/oleObject60.bin"/><Relationship Id="rId4" Type="http://schemas.openxmlformats.org/officeDocument/2006/relationships/image" Target="../media/image57.wmf"/><Relationship Id="rId9" Type="http://schemas.openxmlformats.org/officeDocument/2006/relationships/image" Target="../media/image59.wmf"/></Relationships>
</file>

<file path=ppt/slides/_rels/slide36.xml.rels><?xml version="1.0" encoding="UTF-8" standalone="yes"?>
<Relationships xmlns="http://schemas.openxmlformats.org/package/2006/relationships"><Relationship Id="rId8" Type="http://schemas.openxmlformats.org/officeDocument/2006/relationships/image" Target="../media/image58.wmf"/><Relationship Id="rId3" Type="http://schemas.openxmlformats.org/officeDocument/2006/relationships/oleObject" Target="../embeddings/oleObject61.bin"/><Relationship Id="rId7" Type="http://schemas.openxmlformats.org/officeDocument/2006/relationships/oleObject" Target="../embeddings/oleObject63.bin"/><Relationship Id="rId12" Type="http://schemas.openxmlformats.org/officeDocument/2006/relationships/image" Target="../media/image65.wmf"/><Relationship Id="rId2" Type="http://schemas.openxmlformats.org/officeDocument/2006/relationships/slideLayout" Target="../slideLayouts/slideLayout1.xml"/><Relationship Id="rId1" Type="http://schemas.openxmlformats.org/officeDocument/2006/relationships/vmlDrawing" Target="../drawings/vmlDrawing18.vml"/><Relationship Id="rId6" Type="http://schemas.openxmlformats.org/officeDocument/2006/relationships/image" Target="../media/image63.wmf"/><Relationship Id="rId11" Type="http://schemas.openxmlformats.org/officeDocument/2006/relationships/oleObject" Target="../embeddings/oleObject65.bin"/><Relationship Id="rId5" Type="http://schemas.openxmlformats.org/officeDocument/2006/relationships/oleObject" Target="../embeddings/oleObject62.bin"/><Relationship Id="rId10" Type="http://schemas.openxmlformats.org/officeDocument/2006/relationships/image" Target="../media/image64.wmf"/><Relationship Id="rId4" Type="http://schemas.openxmlformats.org/officeDocument/2006/relationships/image" Target="../media/image62.wmf"/><Relationship Id="rId9" Type="http://schemas.openxmlformats.org/officeDocument/2006/relationships/oleObject" Target="../embeddings/oleObject64.bin"/></Relationships>
</file>

<file path=ppt/slides/_rels/slide3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1.xml"/><Relationship Id="rId4" Type="http://schemas.openxmlformats.org/officeDocument/2006/relationships/image" Target="../media/image68.png"/></Relationships>
</file>

<file path=ppt/slides/_rels/slide3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3"/>
          <p:cNvSpPr txBox="1">
            <a:spLocks noGrp="1"/>
          </p:cNvSpPr>
          <p:nvPr>
            <p:ph type="ctrTitle"/>
          </p:nvPr>
        </p:nvSpPr>
        <p:spPr>
          <a:xfrm>
            <a:off x="591255" y="1579046"/>
            <a:ext cx="7960983" cy="2572956"/>
          </a:xfrm>
          <a:prstGeom prst="rect">
            <a:avLst/>
          </a:prstGeom>
        </p:spPr>
        <p:txBody>
          <a:bodyPr spcFirstLastPara="1" wrap="square" lIns="91425" tIns="91425" rIns="91425" bIns="91425" anchor="t" anchorCtr="0">
            <a:noAutofit/>
          </a:bodyPr>
          <a:lstStyle/>
          <a:p>
            <a:pPr lvl="0"/>
            <a:r>
              <a:rPr lang="en-US" sz="4400" dirty="0">
                <a:solidFill>
                  <a:schemeClr val="tx1"/>
                </a:solidFill>
                <a:latin typeface="Times New Roman" panose="02020603050405020304" pitchFamily="18" charset="0"/>
                <a:cs typeface="Times New Roman" panose="02020603050405020304" pitchFamily="18" charset="0"/>
              </a:rPr>
              <a:t>2.1  </a:t>
            </a:r>
            <a:r>
              <a:rPr lang="en-US" sz="4400" dirty="0" err="1">
                <a:solidFill>
                  <a:schemeClr val="tx1"/>
                </a:solidFill>
                <a:latin typeface="Times New Roman" panose="02020603050405020304" pitchFamily="18" charset="0"/>
                <a:cs typeface="Times New Roman" panose="02020603050405020304" pitchFamily="18" charset="0"/>
              </a:rPr>
              <a:t>Elektr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smtClean="0">
                <a:solidFill>
                  <a:schemeClr val="tx1"/>
                </a:solidFill>
                <a:latin typeface="Times New Roman" panose="02020603050405020304" pitchFamily="18" charset="0"/>
                <a:cs typeface="Times New Roman" panose="02020603050405020304" pitchFamily="18" charset="0"/>
              </a:rPr>
              <a:t>maydoni</a:t>
            </a:r>
            <a:r>
              <a:rPr lang="en-US" sz="4400" dirty="0" smtClean="0">
                <a:solidFill>
                  <a:schemeClr val="tx1"/>
                </a:solidFill>
                <a:latin typeface="Times New Roman" panose="02020603050405020304" pitchFamily="18" charset="0"/>
                <a:cs typeface="Times New Roman" panose="02020603050405020304" pitchFamily="18" charset="0"/>
              </a:rPr>
              <a:t>.</a:t>
            </a:r>
            <a:br>
              <a:rPr lang="en-US" sz="4400" dirty="0" smtClean="0">
                <a:solidFill>
                  <a:schemeClr val="tx1"/>
                </a:solidFill>
                <a:latin typeface="Times New Roman" panose="02020603050405020304" pitchFamily="18" charset="0"/>
                <a:cs typeface="Times New Roman" panose="02020603050405020304" pitchFamily="18" charset="0"/>
              </a:rPr>
            </a:br>
            <a:r>
              <a:rPr lang="en-US" sz="4400" dirty="0" smtClean="0">
                <a:solidFill>
                  <a:schemeClr val="tx1"/>
                </a:solidFill>
                <a:latin typeface="Times New Roman" panose="02020603050405020304" pitchFamily="18" charset="0"/>
                <a:cs typeface="Times New Roman" panose="02020603050405020304" pitchFamily="18" charset="0"/>
              </a:rPr>
              <a:t>2.2 </a:t>
            </a:r>
            <a:r>
              <a:rPr lang="en-US" sz="4400" dirty="0" err="1" smtClean="0">
                <a:solidFill>
                  <a:schemeClr val="tx1"/>
                </a:solidFill>
                <a:latin typeface="Times New Roman" panose="02020603050405020304" pitchFamily="18" charset="0"/>
                <a:cs typeface="Times New Roman" panose="02020603050405020304" pitchFamily="18" charset="0"/>
              </a:rPr>
              <a:t>Elektr</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smtClean="0">
                <a:solidFill>
                  <a:schemeClr val="tx1"/>
                </a:solidFill>
                <a:latin typeface="Times New Roman" panose="02020603050405020304" pitchFamily="18" charset="0"/>
                <a:cs typeface="Times New Roman" panose="02020603050405020304" pitchFamily="18" charset="0"/>
              </a:rPr>
              <a:t>dipoli</a:t>
            </a:r>
            <a:r>
              <a:rPr lang="en-US" sz="4400" dirty="0" smtClean="0">
                <a:solidFill>
                  <a:schemeClr val="tx1"/>
                </a:solidFill>
                <a:latin typeface="Times New Roman" panose="02020603050405020304" pitchFamily="18" charset="0"/>
                <a:cs typeface="Times New Roman" panose="02020603050405020304" pitchFamily="18" charset="0"/>
              </a:rPr>
              <a:t>.</a:t>
            </a:r>
            <a:endParaRPr lang="en-US" sz="4400" dirty="0">
              <a:solidFill>
                <a:schemeClr val="tx1"/>
              </a:solidFill>
              <a:latin typeface="Times New Roman" panose="02020603050405020304" pitchFamily="18" charset="0"/>
              <a:cs typeface="Times New Roman" panose="02020603050405020304" pitchFamily="18" charset="0"/>
            </a:endParaRPr>
          </a:p>
        </p:txBody>
      </p:sp>
      <p:grpSp>
        <p:nvGrpSpPr>
          <p:cNvPr id="62" name="Google Shape;62;p13"/>
          <p:cNvGrpSpPr/>
          <p:nvPr/>
        </p:nvGrpSpPr>
        <p:grpSpPr>
          <a:xfrm>
            <a:off x="4411033" y="332492"/>
            <a:ext cx="321429" cy="523991"/>
            <a:chOff x="6730350" y="2315900"/>
            <a:chExt cx="257700" cy="420100"/>
          </a:xfrm>
        </p:grpSpPr>
        <p:sp>
          <p:nvSpPr>
            <p:cNvPr id="63" name="Google Shape;63;p13"/>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3"/>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3"/>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3"/>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3"/>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9" name="Прямоугольник 8"/>
              <p:cNvSpPr/>
              <p:nvPr/>
            </p:nvSpPr>
            <p:spPr>
              <a:xfrm>
                <a:off x="5541103" y="4152002"/>
                <a:ext cx="3437286" cy="369332"/>
              </a:xfrm>
              <a:prstGeom prst="rect">
                <a:avLst/>
              </a:prstGeom>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14:m>
                  <m:oMathPara xmlns:m="http://schemas.openxmlformats.org/officeDocument/2006/math">
                    <m:oMathParaPr>
                      <m:jc m:val="centerGroup"/>
                    </m:oMathParaPr>
                    <m:oMath xmlns:m="http://schemas.openxmlformats.org/officeDocument/2006/math">
                      <m:r>
                        <a:rPr lang="en-US" sz="1800" b="1" i="1" smtClean="0">
                          <a:solidFill>
                            <a:srgbClr val="FF0000"/>
                          </a:solidFill>
                          <a:effectLst>
                            <a:outerShdw blurRad="50800" dist="38100" algn="l" rotWithShape="0">
                              <a:prstClr val="black">
                                <a:alpha val="40000"/>
                              </a:prstClr>
                            </a:outerShdw>
                          </a:effectLst>
                          <a:latin typeface="Cambria Math" panose="02040503050406030204" pitchFamily="18" charset="0"/>
                        </a:rPr>
                        <m:t> </m:t>
                      </m:r>
                    </m:oMath>
                  </m:oMathPara>
                </a14:m>
                <a:endParaRPr lang="en-US" sz="1800" b="1" i="1" dirty="0">
                  <a:solidFill>
                    <a:srgbClr val="FF0000"/>
                  </a:solidFill>
                  <a:effectLst>
                    <a:outerShdw blurRad="50800" dist="38100" algn="l" rotWithShape="0">
                      <a:prstClr val="black">
                        <a:alpha val="40000"/>
                      </a:prstClr>
                    </a:outerShdw>
                  </a:effectLst>
                  <a:latin typeface="Playfair Display" panose="020B0604020202020204" charset="0"/>
                  <a:cs typeface="Playfair Display" panose="020B0604020202020204" charset="0"/>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5541103" y="4152002"/>
                <a:ext cx="3437286" cy="369332"/>
              </a:xfrm>
              <a:prstGeom prst="rect">
                <a:avLst/>
              </a:prstGeom>
              <a:blipFill rotWithShape="0">
                <a:blip r:embed="rId3"/>
                <a:stretch>
                  <a:fillRect/>
                </a:stretch>
              </a:blipFill>
            </p:spPr>
            <p:txBody>
              <a:bodyPr/>
              <a:lstStyle/>
              <a:p>
                <a:r>
                  <a:rPr lang="ru-RU">
                    <a:noFill/>
                  </a:rPr>
                  <a:t> </a:t>
                </a:r>
              </a:p>
            </p:txBody>
          </p:sp>
        </mc:Fallback>
      </mc:AlternateContent>
      <p:sp>
        <p:nvSpPr>
          <p:cNvPr id="10" name="Google Shape;69;p16"/>
          <p:cNvSpPr txBox="1">
            <a:spLocks/>
          </p:cNvSpPr>
          <p:nvPr/>
        </p:nvSpPr>
        <p:spPr>
          <a:xfrm>
            <a:off x="4571746" y="2961799"/>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600" dirty="0" smtClean="0">
                <a:solidFill>
                  <a:srgbClr val="00B0F0"/>
                </a:solidFill>
              </a:rPr>
              <a:t>Submitted by </a:t>
            </a:r>
            <a:r>
              <a:rPr lang="en-US" sz="1600" dirty="0" err="1" smtClean="0">
                <a:solidFill>
                  <a:srgbClr val="00B0F0"/>
                </a:solidFill>
              </a:rPr>
              <a:t>Usmonov</a:t>
            </a:r>
            <a:r>
              <a:rPr lang="en-US" sz="1600" dirty="0" smtClean="0">
                <a:solidFill>
                  <a:srgbClr val="00B0F0"/>
                </a:solidFill>
              </a:rPr>
              <a:t> </a:t>
            </a:r>
            <a:r>
              <a:rPr lang="en-US" sz="1600" dirty="0" err="1" smtClean="0">
                <a:solidFill>
                  <a:srgbClr val="00B0F0"/>
                </a:solidFill>
              </a:rPr>
              <a:t>Johongir</a:t>
            </a:r>
            <a:r>
              <a:rPr lang="en-US" sz="1600" dirty="0" smtClean="0">
                <a:solidFill>
                  <a:srgbClr val="FFFF00"/>
                </a:solidFill>
              </a:rPr>
              <a:t>.</a:t>
            </a:r>
            <a:endParaRPr lang="en-US" sz="1600"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95901" y="1387011"/>
            <a:ext cx="7726166" cy="2308324"/>
          </a:xfrm>
          <a:prstGeom prst="rect">
            <a:avLst/>
          </a:prstGeom>
        </p:spPr>
        <p:txBody>
          <a:bodyPr wrap="square">
            <a:spAutoFit/>
          </a:bodyPr>
          <a:lstStyle/>
          <a:p>
            <a:pPr algn="ctr"/>
            <a:r>
              <a:rPr lang="en-US" sz="3600" dirty="0" err="1">
                <a:latin typeface="Times New Roman" panose="02020603050405020304" pitchFamily="18" charset="0"/>
                <a:cs typeface="Times New Roman" panose="02020603050405020304" pitchFamily="18" charset="0"/>
              </a:rPr>
              <a:t>Reja</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p>
            <a:pPr marL="514350" lvl="0" indent="-514350">
              <a:buFont typeface="+mj-lt"/>
              <a:buAutoNum type="arabicPeriod"/>
            </a:pPr>
            <a:r>
              <a:rPr lang="uz-Cyrl-UZ" sz="3600" dirty="0">
                <a:latin typeface="Times New Roman" panose="02020603050405020304" pitchFamily="18" charset="0"/>
                <a:cs typeface="Times New Roman" panose="02020603050405020304" pitchFamily="18" charset="0"/>
              </a:rPr>
              <a:t>Elektr maydon</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p>
            <a:pPr marL="514350" lvl="0" indent="-514350">
              <a:buFont typeface="+mj-lt"/>
              <a:buAutoNum type="arabicPeriod"/>
            </a:pPr>
            <a:r>
              <a:rPr lang="uz-Cyrl-UZ" sz="3600" dirty="0">
                <a:latin typeface="Times New Roman" panose="02020603050405020304" pitchFamily="18" charset="0"/>
                <a:cs typeface="Times New Roman" panose="02020603050405020304" pitchFamily="18" charset="0"/>
              </a:rPr>
              <a:t>Elektr maydon kuchlanganligi</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p>
            <a:pPr marL="514350" lvl="0" indent="-514350">
              <a:buFont typeface="+mj-lt"/>
              <a:buAutoNum type="arabicPeriod"/>
            </a:pPr>
            <a:r>
              <a:rPr lang="uz-Cyrl-UZ" sz="3600" dirty="0">
                <a:latin typeface="Times New Roman" panose="02020603050405020304" pitchFamily="18" charset="0"/>
                <a:cs typeface="Times New Roman" panose="02020603050405020304" pitchFamily="18" charset="0"/>
              </a:rPr>
              <a:t>Superpozitsiya printsipi</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13770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54805" y="1674688"/>
            <a:ext cx="8075487" cy="2969231"/>
          </a:xfrm>
        </p:spPr>
        <p:txBody>
          <a:bodyPr/>
          <a:lstStyle/>
          <a:p>
            <a:pPr algn="l"/>
            <a:r>
              <a:rPr lang="en-GB" sz="3600" i="0" dirty="0" err="1" smtClean="0">
                <a:solidFill>
                  <a:srgbClr val="FF0000"/>
                </a:solidFill>
                <a:latin typeface="Times New Roman" panose="02020603050405020304" pitchFamily="18" charset="0"/>
                <a:cs typeface="Times New Roman" panose="02020603050405020304" pitchFamily="18" charset="0"/>
              </a:rPr>
              <a:t>Tayanch</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so’z</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va</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iboralar</a:t>
            </a:r>
            <a:r>
              <a:rPr lang="en-GB" sz="3600" b="0" i="0" dirty="0" smtClean="0">
                <a:solidFill>
                  <a:srgbClr val="FF0000"/>
                </a:solidFill>
                <a:latin typeface="Times New Roman" panose="02020603050405020304" pitchFamily="18" charset="0"/>
                <a:cs typeface="Times New Roman" panose="02020603050405020304" pitchFamily="18" charset="0"/>
              </a:rPr>
              <a:t>:</a:t>
            </a:r>
            <a:r>
              <a:rPr lang="en-GB" sz="3600" b="0" i="0" dirty="0" smtClean="0">
                <a:solidFill>
                  <a:schemeClr val="tx1"/>
                </a:solidFill>
                <a:latin typeface="Times New Roman" panose="02020603050405020304" pitchFamily="18" charset="0"/>
                <a:cs typeface="Times New Roman" panose="02020603050405020304" pitchFamily="18" charset="0"/>
              </a:rPr>
              <a:t> </a:t>
            </a:r>
            <a:r>
              <a:rPr lang="en-US" sz="3600" b="0" i="0" dirty="0" err="1">
                <a:solidFill>
                  <a:schemeClr val="tx1"/>
                </a:solidFill>
                <a:latin typeface="Times New Roman" panose="02020603050405020304" pitchFamily="18" charset="0"/>
                <a:cs typeface="Times New Roman" panose="02020603050405020304" pitchFamily="18" charset="0"/>
              </a:rPr>
              <a:t>potentsial</a:t>
            </a:r>
            <a:r>
              <a:rPr lang="en-US" sz="3600" b="0" i="0" dirty="0">
                <a:solidFill>
                  <a:schemeClr val="tx1"/>
                </a:solidFill>
                <a:latin typeface="Times New Roman" panose="02020603050405020304" pitchFamily="18" charset="0"/>
                <a:cs typeface="Times New Roman" panose="02020603050405020304" pitchFamily="18" charset="0"/>
              </a:rPr>
              <a:t>, </a:t>
            </a:r>
            <a:r>
              <a:rPr lang="en-US" sz="3600" b="0" i="0" dirty="0" err="1">
                <a:solidFill>
                  <a:schemeClr val="tx1"/>
                </a:solidFill>
                <a:latin typeface="Times New Roman" panose="02020603050405020304" pitchFamily="18" charset="0"/>
                <a:cs typeface="Times New Roman" panose="02020603050405020304" pitchFamily="18" charset="0"/>
              </a:rPr>
              <a:t>zaryad</a:t>
            </a:r>
            <a:r>
              <a:rPr lang="en-US" sz="3600" b="0" i="0" dirty="0">
                <a:solidFill>
                  <a:schemeClr val="tx1"/>
                </a:solidFill>
                <a:latin typeface="Times New Roman" panose="02020603050405020304" pitchFamily="18" charset="0"/>
                <a:cs typeface="Times New Roman" panose="02020603050405020304" pitchFamily="18" charset="0"/>
              </a:rPr>
              <a:t>, </a:t>
            </a:r>
            <a:r>
              <a:rPr lang="en-US" sz="3600" b="0" i="0" dirty="0" err="1">
                <a:solidFill>
                  <a:schemeClr val="tx1"/>
                </a:solidFill>
                <a:latin typeface="Times New Roman" panose="02020603050405020304" pitchFamily="18" charset="0"/>
                <a:cs typeface="Times New Roman" panose="02020603050405020304" pitchFamily="18" charset="0"/>
              </a:rPr>
              <a:t>ish</a:t>
            </a:r>
            <a:r>
              <a:rPr lang="en-US" sz="3600" b="0" i="0" dirty="0">
                <a:solidFill>
                  <a:schemeClr val="tx1"/>
                </a:solidFill>
                <a:latin typeface="Times New Roman" panose="02020603050405020304" pitchFamily="18" charset="0"/>
                <a:cs typeface="Times New Roman" panose="02020603050405020304" pitchFamily="18" charset="0"/>
              </a:rPr>
              <a:t>, </a:t>
            </a:r>
            <a:r>
              <a:rPr lang="en-US" sz="3600" b="0" i="0" dirty="0" err="1">
                <a:solidFill>
                  <a:schemeClr val="tx1"/>
                </a:solidFill>
                <a:latin typeface="Times New Roman" panose="02020603050405020304" pitchFamily="18" charset="0"/>
                <a:cs typeface="Times New Roman" panose="02020603050405020304" pitchFamily="18" charset="0"/>
              </a:rPr>
              <a:t>elektrostatik</a:t>
            </a:r>
            <a:r>
              <a:rPr lang="en-US" sz="3600" b="0" i="0" dirty="0">
                <a:solidFill>
                  <a:schemeClr val="tx1"/>
                </a:solidFill>
                <a:latin typeface="Times New Roman" panose="02020603050405020304" pitchFamily="18" charset="0"/>
                <a:cs typeface="Times New Roman" panose="02020603050405020304" pitchFamily="18" charset="0"/>
              </a:rPr>
              <a:t> </a:t>
            </a:r>
            <a:r>
              <a:rPr lang="en-US" sz="3600" b="0" i="0" dirty="0" err="1">
                <a:solidFill>
                  <a:schemeClr val="tx1"/>
                </a:solidFill>
                <a:latin typeface="Times New Roman" panose="02020603050405020304" pitchFamily="18" charset="0"/>
                <a:cs typeface="Times New Roman" panose="02020603050405020304" pitchFamily="18" charset="0"/>
              </a:rPr>
              <a:t>maydon</a:t>
            </a:r>
            <a:r>
              <a:rPr lang="en-US" sz="3600" b="0" i="0" dirty="0">
                <a:solidFill>
                  <a:schemeClr val="tx1"/>
                </a:solidFill>
                <a:latin typeface="Times New Roman" panose="02020603050405020304" pitchFamily="18" charset="0"/>
                <a:cs typeface="Times New Roman" panose="02020603050405020304" pitchFamily="18" charset="0"/>
              </a:rPr>
              <a:t>.</a:t>
            </a:r>
            <a:endParaRPr lang="ru-RU" sz="3600" b="0" i="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62305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3497" y="1166756"/>
            <a:ext cx="8650224" cy="3477875"/>
          </a:xfrm>
          <a:prstGeom prst="rect">
            <a:avLst/>
          </a:prstGeom>
        </p:spPr>
        <p:txBody>
          <a:bodyPr wrap="square">
            <a:spAutoFit/>
          </a:bodyPr>
          <a:lstStyle/>
          <a:p>
            <a:r>
              <a:rPr lang="uz-Cyrl-UZ" sz="2200" dirty="0">
                <a:latin typeface="Times New Roman" panose="02020603050405020304" pitchFamily="18" charset="0"/>
                <a:cs typeface="Times New Roman" panose="02020603050405020304" pitchFamily="18" charset="0"/>
              </a:rPr>
              <a:t>Zaryadlangan elektrostatik maydonda ko’chirishda zaryadlangan ta’sir etuvchi kuchlar ish bajaradi. Elektrostatik maydon kuchlarining Shunday xususiyati borki,bu kuchlarning zaryadni ko’chirishda bajargan ishi zaryadning qanday yo’l bilan ko’chishiga bog’liq bo’lmay balki zaryad kattaligiga hamda uning boshlang’ich va ohirgi vaziyatlariga bog’liqdir. Shunday ekanini biz keyinroq ko’rsatamiz. Maydonning hususiyati maydonning har qanday nuqtasini mahsus funktsiya yordamida xarakterlashga imkon beradi. Bu funktsiya maydon nuqtasining </a:t>
            </a:r>
            <a:r>
              <a:rPr lang="uz-Cyrl-UZ" sz="2200" b="1" i="1" dirty="0">
                <a:solidFill>
                  <a:srgbClr val="FF0000"/>
                </a:solidFill>
                <a:latin typeface="Times New Roman" panose="02020603050405020304" pitchFamily="18" charset="0"/>
                <a:cs typeface="Times New Roman" panose="02020603050405020304" pitchFamily="18" charset="0"/>
              </a:rPr>
              <a:t>potentsiali</a:t>
            </a:r>
            <a:r>
              <a:rPr lang="uz-Cyrl-UZ" sz="2200" b="1" dirty="0">
                <a:solidFill>
                  <a:srgbClr val="FF0000"/>
                </a:solidFill>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deb ataladi. Zaryadni bir nuktadan ikkinchi nuqtaga ko’chirish ishi shu ikki nuqta potentsiallari qiymatlarining ayirmasi bilan ifodalanadi.</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3551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93" y="20548"/>
            <a:ext cx="4520629" cy="3386108"/>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2129" y="20548"/>
            <a:ext cx="4431323" cy="3386108"/>
          </a:xfrm>
          <a:prstGeom prst="rect">
            <a:avLst/>
          </a:prstGeom>
        </p:spPr>
      </p:pic>
      <p:sp>
        <p:nvSpPr>
          <p:cNvPr id="5" name="Google Shape;61;p13"/>
          <p:cNvSpPr txBox="1">
            <a:spLocks noGrp="1"/>
          </p:cNvSpPr>
          <p:nvPr>
            <p:ph type="ctrTitle"/>
          </p:nvPr>
        </p:nvSpPr>
        <p:spPr>
          <a:xfrm>
            <a:off x="1808253" y="3406656"/>
            <a:ext cx="7335748" cy="620814"/>
          </a:xfrm>
          <a:prstGeom prst="rect">
            <a:avLst/>
          </a:prstGeom>
        </p:spPr>
        <p:txBody>
          <a:bodyPr spcFirstLastPara="1" wrap="square" lIns="91425" tIns="91425" rIns="91425" bIns="91425" anchor="t" anchorCtr="0">
            <a:noAutofit/>
          </a:bodyPr>
          <a:lstStyle/>
          <a:p>
            <a:pPr lvl="0"/>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Elektr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smtClean="0">
                <a:solidFill>
                  <a:schemeClr val="tx1"/>
                </a:solidFill>
                <a:latin typeface="Times New Roman" panose="02020603050405020304" pitchFamily="18" charset="0"/>
                <a:cs typeface="Times New Roman" panose="02020603050405020304" pitchFamily="18" charset="0"/>
              </a:rPr>
              <a:t>maydoni</a:t>
            </a:r>
            <a:r>
              <a:rPr lang="en-US" sz="4400" dirty="0" smtClean="0">
                <a:solidFill>
                  <a:schemeClr val="tx1"/>
                </a:solidFill>
                <a:latin typeface="Times New Roman" panose="02020603050405020304" pitchFamily="18" charset="0"/>
                <a:cs typeface="Times New Roman" panose="02020603050405020304" pitchFamily="18" charset="0"/>
              </a:rPr>
              <a:t> 3D</a:t>
            </a:r>
            <a:endParaRPr lang="en-US"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91367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51716" y="1217353"/>
            <a:ext cx="8471044" cy="3046988"/>
          </a:xfrm>
          <a:prstGeom prst="rect">
            <a:avLst/>
          </a:prstGeom>
        </p:spPr>
        <p:txBody>
          <a:bodyPr wrap="square">
            <a:spAutoFit/>
          </a:bodyPr>
          <a:lstStyle/>
          <a:p>
            <a:r>
              <a:rPr lang="uz-Cyrl-UZ" sz="2400" dirty="0">
                <a:latin typeface="Times New Roman" panose="02020603050405020304" pitchFamily="18" charset="0"/>
                <a:cs typeface="Times New Roman" panose="02020603050405020304" pitchFamily="18" charset="0"/>
              </a:rPr>
              <a:t>Dastlab elektr kuchlarining nuqtaviy zaryadlar  maydonidagi ishini ko’raylik. q zaryad maydonida a nuqtadan unga juda yaqin turgan b nuqtaga </a:t>
            </a:r>
            <a:r>
              <a:rPr lang="uz-Cyrl-UZ" sz="2400" dirty="0" smtClean="0">
                <a:latin typeface="Times New Roman" panose="02020603050405020304" pitchFamily="18" charset="0"/>
                <a:cs typeface="Times New Roman" panose="02020603050405020304" pitchFamily="18" charset="0"/>
              </a:rPr>
              <a:t>kuchayotgan</a:t>
            </a:r>
            <a:r>
              <a:rPr lang="en-US"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musbat zaryadni olaylik. q zaryad biror 0 nuktada qo’zgalmas xolda joylashgan bo’lsin</a:t>
            </a:r>
            <a:r>
              <a:rPr lang="uz-Cyrl-UZ"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zaryadning a va b nuqtalar orasidagi cheksiz kichik ds ko’chishini to’g’ri chiqizli deb olish va bu ko’chishda </a:t>
            </a:r>
            <a:r>
              <a:rPr lang="en-US"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zaryadga ta’sir etuvchi f kuchning o’zgarishini hisobga olmasdan bu kuchni kattalik va yo’nalish jixatdan o’zgarmas deyish mumkin. </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531604791"/>
              </p:ext>
            </p:extLst>
          </p:nvPr>
        </p:nvGraphicFramePr>
        <p:xfrm>
          <a:off x="3010328" y="2024008"/>
          <a:ext cx="256854" cy="324447"/>
        </p:xfrm>
        <a:graphic>
          <a:graphicData uri="http://schemas.openxmlformats.org/presentationml/2006/ole">
            <mc:AlternateContent xmlns:mc="http://schemas.openxmlformats.org/markup-compatibility/2006">
              <mc:Choice xmlns:v="urn:schemas-microsoft-com:vml" Requires="v">
                <p:oleObj spid="_x0000_s30778" r:id="rId3" imgW="177646" imgH="228402" progId="Equation.3">
                  <p:embed/>
                </p:oleObj>
              </mc:Choice>
              <mc:Fallback>
                <p:oleObj r:id="rId3" imgW="177646" imgH="228402" progId="Equation.3">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0328" y="2024008"/>
                        <a:ext cx="256854" cy="324447"/>
                      </a:xfrm>
                      <a:prstGeom prst="rect">
                        <a:avLst/>
                      </a:prstGeom>
                      <a:noFill/>
                    </p:spPr>
                  </p:pic>
                </p:oleObj>
              </mc:Fallback>
            </mc:AlternateContent>
          </a:graphicData>
        </a:graphic>
      </p:graphicFrame>
      <p:graphicFrame>
        <p:nvGraphicFramePr>
          <p:cNvPr id="12" name="Объект 11"/>
          <p:cNvGraphicFramePr>
            <a:graphicFrameLocks noChangeAspect="1"/>
          </p:cNvGraphicFramePr>
          <p:nvPr>
            <p:extLst>
              <p:ext uri="{D42A27DB-BD31-4B8C-83A1-F6EECF244321}">
                <p14:modId xmlns:p14="http://schemas.microsoft.com/office/powerpoint/2010/main" val="1891068355"/>
              </p:ext>
            </p:extLst>
          </p:nvPr>
        </p:nvGraphicFramePr>
        <p:xfrm>
          <a:off x="6025794" y="2369003"/>
          <a:ext cx="256854" cy="324447"/>
        </p:xfrm>
        <a:graphic>
          <a:graphicData uri="http://schemas.openxmlformats.org/presentationml/2006/ole">
            <mc:AlternateContent xmlns:mc="http://schemas.openxmlformats.org/markup-compatibility/2006">
              <mc:Choice xmlns:v="urn:schemas-microsoft-com:vml" Requires="v">
                <p:oleObj spid="_x0000_s30779" r:id="rId5" imgW="177646" imgH="228402" progId="Equation.3">
                  <p:embed/>
                </p:oleObj>
              </mc:Choice>
              <mc:Fallback>
                <p:oleObj r:id="rId5" imgW="177646" imgH="228402"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5794" y="2369003"/>
                        <a:ext cx="256854" cy="324447"/>
                      </a:xfrm>
                      <a:prstGeom prst="rect">
                        <a:avLst/>
                      </a:prstGeom>
                      <a:noFill/>
                    </p:spPr>
                  </p:pic>
                </p:oleObj>
              </mc:Fallback>
            </mc:AlternateContent>
          </a:graphicData>
        </a:graphic>
      </p:graphicFrame>
      <p:graphicFrame>
        <p:nvGraphicFramePr>
          <p:cNvPr id="13" name="Объект 12"/>
          <p:cNvGraphicFramePr>
            <a:graphicFrameLocks noChangeAspect="1"/>
          </p:cNvGraphicFramePr>
          <p:nvPr>
            <p:extLst>
              <p:ext uri="{D42A27DB-BD31-4B8C-83A1-F6EECF244321}">
                <p14:modId xmlns:p14="http://schemas.microsoft.com/office/powerpoint/2010/main" val="1103629323"/>
              </p:ext>
            </p:extLst>
          </p:nvPr>
        </p:nvGraphicFramePr>
        <p:xfrm>
          <a:off x="3267182" y="3155110"/>
          <a:ext cx="256854" cy="324447"/>
        </p:xfrm>
        <a:graphic>
          <a:graphicData uri="http://schemas.openxmlformats.org/presentationml/2006/ole">
            <mc:AlternateContent xmlns:mc="http://schemas.openxmlformats.org/markup-compatibility/2006">
              <mc:Choice xmlns:v="urn:schemas-microsoft-com:vml" Requires="v">
                <p:oleObj spid="_x0000_s30780" r:id="rId6" imgW="177646" imgH="228402" progId="Equation.3">
                  <p:embed/>
                </p:oleObj>
              </mc:Choice>
              <mc:Fallback>
                <p:oleObj r:id="rId6" imgW="177646" imgH="228402"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7182" y="3155110"/>
                        <a:ext cx="256854" cy="324447"/>
                      </a:xfrm>
                      <a:prstGeom prst="rect">
                        <a:avLst/>
                      </a:prstGeom>
                      <a:noFill/>
                    </p:spPr>
                  </p:pic>
                </p:oleObj>
              </mc:Fallback>
            </mc:AlternateContent>
          </a:graphicData>
        </a:graphic>
      </p:graphicFrame>
    </p:spTree>
    <p:extLst>
      <p:ext uri="{BB962C8B-B14F-4D97-AF65-F5344CB8AC3E}">
        <p14:creationId xmlns:p14="http://schemas.microsoft.com/office/powerpoint/2010/main" val="12390761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18843" y="1239551"/>
            <a:ext cx="7731303" cy="307777"/>
          </a:xfrm>
          <a:prstGeom prst="rect">
            <a:avLst/>
          </a:prstGeom>
        </p:spPr>
        <p:txBody>
          <a:bodyPr wrap="square">
            <a:spAutoFit/>
          </a:bodyPr>
          <a:lstStyle/>
          <a:p>
            <a:pPr algn="just"/>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tushunchasining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ta’rifiga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muvofik</a:t>
            </a:r>
            <a:r>
              <a:rPr lang="en-US" dirty="0">
                <a:latin typeface="Times New Roman" panose="02020603050405020304" pitchFamily="18" charset="0"/>
                <a:ea typeface="Calibri" panose="020F0502020204030204" pitchFamily="34" charset="0"/>
              </a:rPr>
              <a:t>, f </a:t>
            </a:r>
            <a:r>
              <a:rPr lang="en-US" dirty="0" err="1">
                <a:latin typeface="Times New Roman" panose="02020603050405020304" pitchFamily="18" charset="0"/>
                <a:ea typeface="Calibri" panose="020F0502020204030204" pitchFamily="34" charset="0"/>
              </a:rPr>
              <a:t>kuchning</a:t>
            </a:r>
            <a:r>
              <a:rPr lang="en-US" dirty="0">
                <a:latin typeface="Times New Roman" panose="02020603050405020304" pitchFamily="18" charset="0"/>
                <a:ea typeface="Calibri" panose="020F0502020204030204" pitchFamily="34" charset="0"/>
              </a:rPr>
              <a:t> ds </a:t>
            </a:r>
            <a:r>
              <a:rPr lang="en-US" dirty="0" err="1">
                <a:latin typeface="Times New Roman" panose="02020603050405020304" pitchFamily="18" charset="0"/>
                <a:ea typeface="Calibri" panose="020F0502020204030204" pitchFamily="34" charset="0"/>
              </a:rPr>
              <a:t>kuchishida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bajargan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elementar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ishi</a:t>
            </a:r>
            <a:r>
              <a:rPr lang="en-US"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793347836"/>
              </p:ext>
            </p:extLst>
          </p:nvPr>
        </p:nvGraphicFramePr>
        <p:xfrm>
          <a:off x="3146753" y="1581455"/>
          <a:ext cx="1524803" cy="307893"/>
        </p:xfrm>
        <a:graphic>
          <a:graphicData uri="http://schemas.openxmlformats.org/presentationml/2006/ole">
            <mc:AlternateContent xmlns:mc="http://schemas.openxmlformats.org/markup-compatibility/2006">
              <mc:Choice xmlns:v="urn:schemas-microsoft-com:vml" Requires="v">
                <p:oleObj spid="_x0000_s31939" r:id="rId3" imgW="990170" imgH="203112" progId="Equation.3">
                  <p:embed/>
                </p:oleObj>
              </mc:Choice>
              <mc:Fallback>
                <p:oleObj r:id="rId3" imgW="990170" imgH="203112"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6753" y="1581455"/>
                        <a:ext cx="1524803" cy="307893"/>
                      </a:xfrm>
                      <a:prstGeom prst="rect">
                        <a:avLst/>
                      </a:prstGeom>
                      <a:noFill/>
                    </p:spPr>
                  </p:pic>
                </p:oleObj>
              </mc:Fallback>
            </mc:AlternateContent>
          </a:graphicData>
        </a:graphic>
      </p:graphicFrame>
      <p:sp>
        <p:nvSpPr>
          <p:cNvPr id="10" name="Прямоугольник 9"/>
          <p:cNvSpPr/>
          <p:nvPr/>
        </p:nvSpPr>
        <p:spPr>
          <a:xfrm>
            <a:off x="516275" y="1836938"/>
            <a:ext cx="8111449" cy="1169551"/>
          </a:xfrm>
          <a:prstGeom prst="rect">
            <a:avLst/>
          </a:prstGeom>
        </p:spPr>
        <p:txBody>
          <a:bodyPr wrap="square">
            <a:spAutoFit/>
          </a:bodyPr>
          <a:lstStyle/>
          <a:p>
            <a:r>
              <a:rPr lang="ru-RU" dirty="0" err="1">
                <a:latin typeface="Times New Roman" panose="02020603050405020304" pitchFamily="18" charset="0"/>
                <a:ea typeface="Calibri" panose="020F0502020204030204" pitchFamily="34" charset="0"/>
                <a:cs typeface="Times New Roman" panose="02020603050405020304" pitchFamily="18" charset="0"/>
              </a:rPr>
              <a:t>bunda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burchak</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f</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kuch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yo'nalishi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bu</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kuchning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yo’nalishi</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 </a:t>
            </a:r>
            <a:r>
              <a:rPr lang="ru-RU" dirty="0" err="1">
                <a:latin typeface="Times New Roman" panose="02020603050405020304" pitchFamily="18" charset="0"/>
                <a:cs typeface="Times New Roman" panose="02020603050405020304" pitchFamily="18" charset="0"/>
              </a:rPr>
              <a:t>kuchlanganlik</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yo’nalishi</a:t>
            </a:r>
            <a:r>
              <a:rPr lang="en-US"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bilan</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bir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xil</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bo’ladi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bilan</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ds </a:t>
            </a:r>
            <a:r>
              <a:rPr lang="ru-RU" dirty="0" err="1">
                <a:latin typeface="Times New Roman" panose="02020603050405020304" pitchFamily="18" charset="0"/>
                <a:cs typeface="Times New Roman" panose="02020603050405020304" pitchFamily="18" charset="0"/>
              </a:rPr>
              <a:t>silji</a:t>
            </a:r>
            <a:r>
              <a:rPr lang="en-US" dirty="0">
                <a:latin typeface="Times New Roman" panose="02020603050405020304" pitchFamily="18" charset="0"/>
                <a:cs typeface="Times New Roman" panose="02020603050405020304" pitchFamily="18" charset="0"/>
              </a:rPr>
              <a:t>s</a:t>
            </a:r>
            <a:r>
              <a:rPr lang="ru-RU" dirty="0">
                <a:latin typeface="Times New Roman" panose="02020603050405020304" pitchFamily="18" charset="0"/>
                <a:cs typeface="Times New Roman" panose="02020603050405020304" pitchFamily="18" charset="0"/>
              </a:rPr>
              <a:t>h </a:t>
            </a:r>
            <a:r>
              <a:rPr lang="ru-RU" dirty="0" err="1">
                <a:latin typeface="Times New Roman" panose="02020603050405020304" pitchFamily="18" charset="0"/>
                <a:cs typeface="Times New Roman" panose="02020603050405020304" pitchFamily="18" charset="0"/>
              </a:rPr>
              <a:t>yo’nalishi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orasidagi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burchak</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b </a:t>
            </a:r>
            <a:r>
              <a:rPr lang="ru-RU" dirty="0" err="1">
                <a:latin typeface="Times New Roman" panose="02020603050405020304" pitchFamily="18" charset="0"/>
                <a:cs typeface="Times New Roman" panose="02020603050405020304" pitchFamily="18" charset="0"/>
              </a:rPr>
              <a:t>nuqtadan</a:t>
            </a:r>
            <a:r>
              <a:rPr lang="ru-RU"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Oa</a:t>
            </a:r>
            <a:r>
              <a:rPr lang="en-US"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to'g'ri</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chiqizning</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davomiga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perpendikulyar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tushirsak</a:t>
            </a:r>
            <a:r>
              <a:rPr lang="ru-RU"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ekanini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ko’ramiz</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lekin</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ds </a:t>
            </a:r>
            <a:r>
              <a:rPr lang="ru-RU" dirty="0" err="1">
                <a:latin typeface="Times New Roman" panose="02020603050405020304" pitchFamily="18" charset="0"/>
                <a:cs typeface="Times New Roman" panose="02020603050405020304" pitchFamily="18" charset="0"/>
              </a:rPr>
              <a:t>siljish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cheksiz</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kichik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bo’lganda</a:t>
            </a:r>
            <a:r>
              <a:rPr lang="ru-RU"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Oc</a:t>
            </a:r>
            <a:r>
              <a:rPr lang="en-US"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ni</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Ob </a:t>
            </a:r>
            <a:r>
              <a:rPr lang="ru-RU" dirty="0" err="1">
                <a:latin typeface="Times New Roman" panose="02020603050405020304" pitchFamily="18" charset="0"/>
                <a:cs typeface="Times New Roman" panose="02020603050405020304" pitchFamily="18" charset="0"/>
              </a:rPr>
              <a:t>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teng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dab</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olish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mumkin</a:t>
            </a:r>
            <a:r>
              <a:rPr lang="ru-RU" dirty="0">
                <a:latin typeface="Times New Roman" panose="02020603050405020304" pitchFamily="18" charset="0"/>
                <a:cs typeface="Times New Roman" panose="02020603050405020304" pitchFamily="18" charset="0"/>
              </a:rPr>
              <a:t>  u </a:t>
            </a:r>
            <a:r>
              <a:rPr lang="ru-RU" dirty="0" err="1">
                <a:latin typeface="Times New Roman" panose="02020603050405020304" pitchFamily="18" charset="0"/>
                <a:cs typeface="Times New Roman" panose="02020603050405020304" pitchFamily="18" charset="0"/>
              </a:rPr>
              <a:t>xolda</a:t>
            </a: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bo’ladi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bundagi</a:t>
            </a:r>
            <a:r>
              <a:rPr lang="ru-RU"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dr</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kattalik</a:t>
            </a:r>
            <a:r>
              <a:rPr lang="en-US"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nuqtaga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ko’chganda</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q</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va</a:t>
            </a:r>
            <a:r>
              <a:rPr lang="ru-RU" dirty="0" smtClean="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zaryadlar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orasidagi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masofaning</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a:t>
            </a:r>
            <a:r>
              <a:rPr lang="ru-RU" dirty="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zgarishi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Bundan</a:t>
            </a:r>
            <a:r>
              <a:rPr lang="ru-RU"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elementar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ishning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quyidagi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ifodasini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hosil</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qilamiz</a:t>
            </a:r>
            <a:endParaRPr lang="ru-RU" dirty="0">
              <a:latin typeface="Times New Roman" panose="02020603050405020304" pitchFamily="18" charset="0"/>
              <a:cs typeface="Times New Roman" panose="02020603050405020304" pitchFamily="18" charset="0"/>
            </a:endParaRPr>
          </a:p>
        </p:txBody>
      </p:sp>
      <p:sp>
        <p:nvSpPr>
          <p:cNvPr id="11"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3578762229"/>
              </p:ext>
            </p:extLst>
          </p:nvPr>
        </p:nvGraphicFramePr>
        <p:xfrm>
          <a:off x="1146519" y="1889348"/>
          <a:ext cx="225327" cy="225327"/>
        </p:xfrm>
        <a:graphic>
          <a:graphicData uri="http://schemas.openxmlformats.org/presentationml/2006/ole">
            <mc:AlternateContent xmlns:mc="http://schemas.openxmlformats.org/markup-compatibility/2006">
              <mc:Choice xmlns:v="urn:schemas-microsoft-com:vml" Requires="v">
                <p:oleObj spid="_x0000_s31940" r:id="rId5" imgW="139700" imgH="139700" progId="Equation.3">
                  <p:embed/>
                </p:oleObj>
              </mc:Choice>
              <mc:Fallback>
                <p:oleObj r:id="rId5" imgW="139700" imgH="1397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6519" y="1889348"/>
                        <a:ext cx="225327" cy="225327"/>
                      </a:xfrm>
                      <a:prstGeom prst="rect">
                        <a:avLst/>
                      </a:prstGeom>
                      <a:noFill/>
                    </p:spPr>
                  </p:pic>
                </p:oleObj>
              </mc:Fallback>
            </mc:AlternateContent>
          </a:graphicData>
        </a:graphic>
      </p:graphicFrame>
      <p:sp>
        <p:nvSpPr>
          <p:cNvPr id="13"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2225515743"/>
              </p:ext>
            </p:extLst>
          </p:nvPr>
        </p:nvGraphicFramePr>
        <p:xfrm>
          <a:off x="1371846" y="2331225"/>
          <a:ext cx="1257300" cy="180975"/>
        </p:xfrm>
        <a:graphic>
          <a:graphicData uri="http://schemas.openxmlformats.org/presentationml/2006/ole">
            <mc:AlternateContent xmlns:mc="http://schemas.openxmlformats.org/markup-compatibility/2006">
              <mc:Choice xmlns:v="urn:schemas-microsoft-com:vml" Requires="v">
                <p:oleObj spid="_x0000_s31941" r:id="rId7" imgW="1256755" imgH="177723" progId="Equation.3">
                  <p:embed/>
                </p:oleObj>
              </mc:Choice>
              <mc:Fallback>
                <p:oleObj r:id="rId7" imgW="1256755" imgH="177723"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1846" y="2331225"/>
                        <a:ext cx="12573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Rectangle 1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2387876801"/>
              </p:ext>
            </p:extLst>
          </p:nvPr>
        </p:nvGraphicFramePr>
        <p:xfrm>
          <a:off x="2337529" y="2536571"/>
          <a:ext cx="1571625" cy="180975"/>
        </p:xfrm>
        <a:graphic>
          <a:graphicData uri="http://schemas.openxmlformats.org/presentationml/2006/ole">
            <mc:AlternateContent xmlns:mc="http://schemas.openxmlformats.org/markup-compatibility/2006">
              <mc:Choice xmlns:v="urn:schemas-microsoft-com:vml" Requires="v">
                <p:oleObj spid="_x0000_s31942" r:id="rId9" imgW="1574117" imgH="177723" progId="Equation.3">
                  <p:embed/>
                </p:oleObj>
              </mc:Choice>
              <mc:Fallback>
                <p:oleObj r:id="rId9" imgW="1574117" imgH="177723" progId="Equation.3">
                  <p:embed/>
                  <p:pic>
                    <p:nvPicPr>
                      <p:cNvPr id="0" name="Object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37529" y="2536571"/>
                        <a:ext cx="1571625"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1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3372347839"/>
              </p:ext>
            </p:extLst>
          </p:nvPr>
        </p:nvGraphicFramePr>
        <p:xfrm>
          <a:off x="6006556" y="2512759"/>
          <a:ext cx="180975" cy="228600"/>
        </p:xfrm>
        <a:graphic>
          <a:graphicData uri="http://schemas.openxmlformats.org/presentationml/2006/ole">
            <mc:AlternateContent xmlns:mc="http://schemas.openxmlformats.org/markup-compatibility/2006">
              <mc:Choice xmlns:v="urn:schemas-microsoft-com:vml" Requires="v">
                <p:oleObj spid="_x0000_s31943" r:id="rId11" imgW="177646" imgH="228402" progId="Equation.3">
                  <p:embed/>
                </p:oleObj>
              </mc:Choice>
              <mc:Fallback>
                <p:oleObj r:id="rId11" imgW="177646" imgH="228402" progId="Equation.3">
                  <p:embed/>
                  <p:pic>
                    <p:nvPicPr>
                      <p:cNvPr id="0" name="Object 1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006556" y="2512759"/>
                        <a:ext cx="180975"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9" name="Объект 18"/>
          <p:cNvGraphicFramePr>
            <a:graphicFrameLocks noChangeAspect="1"/>
          </p:cNvGraphicFramePr>
          <p:nvPr>
            <p:extLst>
              <p:ext uri="{D42A27DB-BD31-4B8C-83A1-F6EECF244321}">
                <p14:modId xmlns:p14="http://schemas.microsoft.com/office/powerpoint/2010/main" val="3052413991"/>
              </p:ext>
            </p:extLst>
          </p:nvPr>
        </p:nvGraphicFramePr>
        <p:xfrm>
          <a:off x="642132" y="2738884"/>
          <a:ext cx="180975" cy="228600"/>
        </p:xfrm>
        <a:graphic>
          <a:graphicData uri="http://schemas.openxmlformats.org/presentationml/2006/ole">
            <mc:AlternateContent xmlns:mc="http://schemas.openxmlformats.org/markup-compatibility/2006">
              <mc:Choice xmlns:v="urn:schemas-microsoft-com:vml" Requires="v">
                <p:oleObj spid="_x0000_s31944" r:id="rId13" imgW="177646" imgH="228402" progId="Equation.3">
                  <p:embed/>
                </p:oleObj>
              </mc:Choice>
              <mc:Fallback>
                <p:oleObj r:id="rId13" imgW="177646" imgH="228402"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42132" y="2738884"/>
                        <a:ext cx="180975"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Объект 20"/>
          <p:cNvGraphicFramePr>
            <a:graphicFrameLocks noChangeAspect="1"/>
          </p:cNvGraphicFramePr>
          <p:nvPr>
            <p:extLst>
              <p:ext uri="{D42A27DB-BD31-4B8C-83A1-F6EECF244321}">
                <p14:modId xmlns:p14="http://schemas.microsoft.com/office/powerpoint/2010/main" val="400025380"/>
              </p:ext>
            </p:extLst>
          </p:nvPr>
        </p:nvGraphicFramePr>
        <p:xfrm>
          <a:off x="3393298" y="2958748"/>
          <a:ext cx="1031712" cy="343904"/>
        </p:xfrm>
        <a:graphic>
          <a:graphicData uri="http://schemas.openxmlformats.org/presentationml/2006/ole">
            <mc:AlternateContent xmlns:mc="http://schemas.openxmlformats.org/markup-compatibility/2006">
              <mc:Choice xmlns:v="urn:schemas-microsoft-com:vml" Requires="v">
                <p:oleObj spid="_x0000_s31945" r:id="rId14" imgW="596641" imgH="203112" progId="Equation.3">
                  <p:embed/>
                </p:oleObj>
              </mc:Choice>
              <mc:Fallback>
                <p:oleObj r:id="rId14" imgW="596641" imgH="203112" progId="Equation.3">
                  <p:embed/>
                  <p:pic>
                    <p:nvPicPr>
                      <p:cNvPr id="0"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393298" y="2958748"/>
                        <a:ext cx="1031712" cy="343904"/>
                      </a:xfrm>
                      <a:prstGeom prst="rect">
                        <a:avLst/>
                      </a:prstGeom>
                      <a:noFill/>
                    </p:spPr>
                  </p:pic>
                </p:oleObj>
              </mc:Fallback>
            </mc:AlternateContent>
          </a:graphicData>
        </a:graphic>
      </p:graphicFrame>
      <p:sp>
        <p:nvSpPr>
          <p:cNvPr id="22" name="Прямоугольник 21"/>
          <p:cNvSpPr/>
          <p:nvPr/>
        </p:nvSpPr>
        <p:spPr>
          <a:xfrm>
            <a:off x="4468745" y="2958748"/>
            <a:ext cx="393056" cy="307777"/>
          </a:xfrm>
          <a:prstGeom prst="rect">
            <a:avLst/>
          </a:prstGeom>
        </p:spPr>
        <p:txBody>
          <a:bodyPr wrap="none">
            <a:spAutoFit/>
          </a:bodyPr>
          <a:lstStyle/>
          <a:p>
            <a:r>
              <a:rPr lang="ru-RU" dirty="0">
                <a:latin typeface="Times New Roman" panose="02020603050405020304" pitchFamily="18" charset="0"/>
                <a:ea typeface="Calibri" panose="020F0502020204030204" pitchFamily="34" charset="0"/>
              </a:rPr>
              <a:t>(1)</a:t>
            </a:r>
            <a:endParaRPr lang="ru-RU" dirty="0"/>
          </a:p>
        </p:txBody>
      </p:sp>
      <p:sp>
        <p:nvSpPr>
          <p:cNvPr id="23" name="Прямоугольник 22"/>
          <p:cNvSpPr/>
          <p:nvPr/>
        </p:nvSpPr>
        <p:spPr>
          <a:xfrm>
            <a:off x="506429" y="3264678"/>
            <a:ext cx="7988159" cy="738664"/>
          </a:xfrm>
          <a:prstGeom prst="rect">
            <a:avLst/>
          </a:prstGeom>
        </p:spPr>
        <p:txBody>
          <a:bodyPr wrap="square">
            <a:spAutoFit/>
          </a:bodyPr>
          <a:lstStyle/>
          <a:p>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f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kuch</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va</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q</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zaryadlarning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o’zaro</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ta’sir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Qulon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kuchidan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iboratdir</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ds</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siljish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kichik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bo’lgani</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uchun</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yuqorida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aytib</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a:t>
            </a:r>
            <a:r>
              <a:rPr lang="ru-RU" dirty="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tganimizdak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kuchni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butun</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ds  </a:t>
            </a:r>
            <a:r>
              <a:rPr lang="ru-RU" dirty="0" err="1">
                <a:latin typeface="Times New Roman" panose="02020603050405020304" pitchFamily="18" charset="0"/>
                <a:cs typeface="Times New Roman" panose="02020603050405020304" pitchFamily="18" charset="0"/>
              </a:rPr>
              <a:t>ko'chish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davomida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doimiy</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va</a:t>
            </a:r>
            <a:endParaRPr lang="ru-RU"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
        <p:nvSpPr>
          <p:cNvPr id="24" name="Rectangle 3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5" name="Объект 24"/>
          <p:cNvGraphicFramePr>
            <a:graphicFrameLocks noChangeAspect="1"/>
          </p:cNvGraphicFramePr>
          <p:nvPr>
            <p:extLst>
              <p:ext uri="{D42A27DB-BD31-4B8C-83A1-F6EECF244321}">
                <p14:modId xmlns:p14="http://schemas.microsoft.com/office/powerpoint/2010/main" val="3245233587"/>
              </p:ext>
            </p:extLst>
          </p:nvPr>
        </p:nvGraphicFramePr>
        <p:xfrm>
          <a:off x="1146519" y="3317563"/>
          <a:ext cx="180975" cy="228600"/>
        </p:xfrm>
        <a:graphic>
          <a:graphicData uri="http://schemas.openxmlformats.org/presentationml/2006/ole">
            <mc:AlternateContent xmlns:mc="http://schemas.openxmlformats.org/markup-compatibility/2006">
              <mc:Choice xmlns:v="urn:schemas-microsoft-com:vml" Requires="v">
                <p:oleObj spid="_x0000_s31946" r:id="rId16" imgW="177646" imgH="228402" progId="Equation.3">
                  <p:embed/>
                </p:oleObj>
              </mc:Choice>
              <mc:Fallback>
                <p:oleObj r:id="rId16" imgW="177646" imgH="228402" progId="Equation.3">
                  <p:embed/>
                  <p:pic>
                    <p:nvPicPr>
                      <p:cNvPr id="0" name="Object 2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46519" y="3317563"/>
                        <a:ext cx="180975"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 name="Rectangle 3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7" name="Объект 26"/>
          <p:cNvGraphicFramePr>
            <a:graphicFrameLocks noChangeAspect="1"/>
          </p:cNvGraphicFramePr>
          <p:nvPr>
            <p:extLst>
              <p:ext uri="{D42A27DB-BD31-4B8C-83A1-F6EECF244321}">
                <p14:modId xmlns:p14="http://schemas.microsoft.com/office/powerpoint/2010/main" val="1968327750"/>
              </p:ext>
            </p:extLst>
          </p:nvPr>
        </p:nvGraphicFramePr>
        <p:xfrm>
          <a:off x="3585304" y="3705737"/>
          <a:ext cx="647700" cy="409575"/>
        </p:xfrm>
        <a:graphic>
          <a:graphicData uri="http://schemas.openxmlformats.org/presentationml/2006/ole">
            <mc:AlternateContent xmlns:mc="http://schemas.openxmlformats.org/markup-compatibility/2006">
              <mc:Choice xmlns:v="urn:schemas-microsoft-com:vml" Requires="v">
                <p:oleObj spid="_x0000_s31947" r:id="rId17" imgW="647419" imgH="406224" progId="Equation.3">
                  <p:embed/>
                </p:oleObj>
              </mc:Choice>
              <mc:Fallback>
                <p:oleObj r:id="rId17" imgW="647419" imgH="406224" progId="Equation.3">
                  <p:embed/>
                  <p:pic>
                    <p:nvPicPr>
                      <p:cNvPr id="0" name="Object 31"/>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585304" y="3705737"/>
                        <a:ext cx="647700" cy="4095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Прямоугольник 27"/>
          <p:cNvSpPr/>
          <p:nvPr/>
        </p:nvSpPr>
        <p:spPr>
          <a:xfrm>
            <a:off x="459070" y="4019003"/>
            <a:ext cx="8168654" cy="523220"/>
          </a:xfrm>
          <a:prstGeom prst="rect">
            <a:avLst/>
          </a:prstGeom>
        </p:spPr>
        <p:txBody>
          <a:bodyPr wrap="square">
            <a:spAutoFit/>
          </a:bodyPr>
          <a:lstStyle/>
          <a:p>
            <a:pPr algn="just"/>
            <a:r>
              <a:rPr lang="en-US" dirty="0" err="1">
                <a:latin typeface="Times New Roman" panose="02020603050405020304" pitchFamily="18" charset="0"/>
                <a:ea typeface="Calibri" panose="020F0502020204030204" pitchFamily="34" charset="0"/>
              </a:rPr>
              <a:t>kattalikka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teng</a:t>
            </a:r>
            <a:r>
              <a:rPr lang="en-US" dirty="0">
                <a:latin typeface="Times New Roman" panose="02020603050405020304" pitchFamily="18" charset="0"/>
                <a:ea typeface="Calibri" panose="020F0502020204030204" pitchFamily="34" charset="0"/>
              </a:rPr>
              <a:t> deb </a:t>
            </a:r>
            <a:r>
              <a:rPr lang="en-US" dirty="0" err="1">
                <a:latin typeface="Times New Roman" panose="02020603050405020304" pitchFamily="18" charset="0"/>
                <a:ea typeface="Calibri" panose="020F0502020204030204" pitchFamily="34" charset="0"/>
              </a:rPr>
              <a:t>hisoblash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bunda</a:t>
            </a:r>
            <a:r>
              <a:rPr lang="en-US" dirty="0">
                <a:latin typeface="Times New Roman" panose="02020603050405020304" pitchFamily="18" charset="0"/>
                <a:ea typeface="Calibri" panose="020F0502020204030204" pitchFamily="34" charset="0"/>
              </a:rPr>
              <a:t> r=</a:t>
            </a:r>
            <a:r>
              <a:rPr lang="en-US" dirty="0" err="1">
                <a:latin typeface="Times New Roman" panose="02020603050405020304" pitchFamily="18" charset="0"/>
                <a:ea typeface="Calibri" panose="020F0502020204030204" pitchFamily="34" charset="0"/>
              </a:rPr>
              <a:t>Oa</a:t>
            </a:r>
            <a:r>
              <a:rPr lang="en-US" dirty="0">
                <a:latin typeface="Times New Roman" panose="02020603050405020304" pitchFamily="18" charset="0"/>
                <a:ea typeface="Calibri" panose="020F0502020204030204" pitchFamily="34" charset="0"/>
              </a:rPr>
              <a:t>. F </a:t>
            </a:r>
            <a:r>
              <a:rPr lang="en-US" dirty="0" err="1">
                <a:latin typeface="Times New Roman" panose="02020603050405020304" pitchFamily="18" charset="0"/>
                <a:ea typeface="Calibri" panose="020F0502020204030204" pitchFamily="34" charset="0"/>
              </a:rPr>
              <a:t>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qiymatini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ishning</a:t>
            </a:r>
            <a:r>
              <a:rPr lang="en-US" dirty="0">
                <a:latin typeface="Times New Roman" panose="02020603050405020304" pitchFamily="18" charset="0"/>
                <a:ea typeface="Calibri" panose="020F0502020204030204" pitchFamily="34" charset="0"/>
              </a:rPr>
              <a:t> (1)  </a:t>
            </a:r>
            <a:r>
              <a:rPr lang="en-US" dirty="0" err="1">
                <a:latin typeface="Times New Roman" panose="02020603050405020304" pitchFamily="18" charset="0"/>
                <a:ea typeface="Calibri" panose="020F0502020204030204" pitchFamily="34" charset="0"/>
              </a:rPr>
              <a:t>ifodasiga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qo’yib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quyidagini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topamiz</a:t>
            </a:r>
            <a:r>
              <a:rPr lang="en-US"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
        <p:nvSpPr>
          <p:cNvPr id="29" name="Rectangle 34"/>
          <p:cNvSpPr>
            <a:spLocks noChangeArrowheads="1"/>
          </p:cNvSpPr>
          <p:nvPr/>
        </p:nvSpPr>
        <p:spPr bwMode="auto">
          <a:xfrm>
            <a:off x="3695451" y="4353096"/>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0" name="Объект 29"/>
          <p:cNvGraphicFramePr>
            <a:graphicFrameLocks noChangeAspect="1"/>
          </p:cNvGraphicFramePr>
          <p:nvPr>
            <p:extLst>
              <p:ext uri="{D42A27DB-BD31-4B8C-83A1-F6EECF244321}">
                <p14:modId xmlns:p14="http://schemas.microsoft.com/office/powerpoint/2010/main" val="382910901"/>
              </p:ext>
            </p:extLst>
          </p:nvPr>
        </p:nvGraphicFramePr>
        <p:xfrm>
          <a:off x="3695451" y="4353096"/>
          <a:ext cx="790575" cy="409575"/>
        </p:xfrm>
        <a:graphic>
          <a:graphicData uri="http://schemas.openxmlformats.org/presentationml/2006/ole">
            <mc:AlternateContent xmlns:mc="http://schemas.openxmlformats.org/markup-compatibility/2006">
              <mc:Choice xmlns:v="urn:schemas-microsoft-com:vml" Requires="v">
                <p:oleObj spid="_x0000_s31948" r:id="rId19" imgW="787058" imgH="406224" progId="Equation.3">
                  <p:embed/>
                </p:oleObj>
              </mc:Choice>
              <mc:Fallback>
                <p:oleObj r:id="rId19" imgW="787058" imgH="406224" progId="Equation.3">
                  <p:embed/>
                  <p:pic>
                    <p:nvPicPr>
                      <p:cNvPr id="0" name="Object 33"/>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695451" y="4353096"/>
                        <a:ext cx="790575" cy="4095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1" name="Прямоугольник 30"/>
          <p:cNvSpPr/>
          <p:nvPr/>
        </p:nvSpPr>
        <p:spPr>
          <a:xfrm>
            <a:off x="4468745" y="4379413"/>
            <a:ext cx="393056" cy="307777"/>
          </a:xfrm>
          <a:prstGeom prst="rect">
            <a:avLst/>
          </a:prstGeom>
        </p:spPr>
        <p:txBody>
          <a:bodyPr wrap="none">
            <a:spAutoFit/>
          </a:bodyPr>
          <a:lstStyle/>
          <a:p>
            <a:pPr algn="ctr"/>
            <a:r>
              <a:rPr lang="en-US" dirty="0">
                <a:latin typeface="Times New Roman" panose="02020603050405020304" pitchFamily="18" charset="0"/>
                <a:ea typeface="Calibri" panose="020F0502020204030204" pitchFamily="34" charset="0"/>
              </a:rPr>
              <a:t>(2)</a:t>
            </a:r>
            <a:endParaRPr lang="ru-RU" sz="1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3195335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6853" y="1234827"/>
            <a:ext cx="8887147" cy="1384995"/>
          </a:xfrm>
          <a:prstGeom prst="rect">
            <a:avLst/>
          </a:prstGeom>
        </p:spPr>
        <p:txBody>
          <a:bodyPr wrap="square">
            <a:spAutoFit/>
          </a:bodyPr>
          <a:lstStyle/>
          <a:p>
            <a:r>
              <a:rPr lang="en-US" dirty="0" err="1" smtClean="0">
                <a:latin typeface="Times New Roman" panose="02020603050405020304" pitchFamily="18" charset="0"/>
                <a:cs typeface="Times New Roman" panose="02020603050405020304" pitchFamily="18" charset="0"/>
              </a:rPr>
              <a:t>Endi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zaryad</a:t>
            </a:r>
            <a:r>
              <a:rPr lang="en-US" dirty="0">
                <a:latin typeface="Times New Roman" panose="02020603050405020304" pitchFamily="18" charset="0"/>
                <a:cs typeface="Times New Roman" panose="02020603050405020304" pitchFamily="18" charset="0"/>
              </a:rPr>
              <a:t> q  </a:t>
            </a:r>
            <a:r>
              <a:rPr lang="en-US" dirty="0" err="1">
                <a:latin typeface="Times New Roman" panose="02020603050405020304" pitchFamily="18" charset="0"/>
                <a:cs typeface="Times New Roman" panose="02020603050405020304" pitchFamily="18" charset="0"/>
              </a:rPr>
              <a:t>zaryaddan</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masofada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yotgan</a:t>
            </a:r>
            <a:r>
              <a:rPr lang="en-US" dirty="0">
                <a:latin typeface="Times New Roman" panose="02020603050405020304" pitchFamily="18" charset="0"/>
                <a:cs typeface="Times New Roman" panose="02020603050405020304" pitchFamily="18" charset="0"/>
              </a:rPr>
              <a:t> A </a:t>
            </a:r>
            <a:r>
              <a:rPr lang="en-US" dirty="0" err="1">
                <a:latin typeface="Times New Roman" panose="02020603050405020304" pitchFamily="18" charset="0"/>
                <a:cs typeface="Times New Roman" panose="02020603050405020304" pitchFamily="18" charset="0"/>
              </a:rPr>
              <a:t>nuqtadan</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masofadagi</a:t>
            </a:r>
            <a:r>
              <a:rPr lang="en-US" dirty="0">
                <a:latin typeface="Times New Roman" panose="02020603050405020304" pitchFamily="18" charset="0"/>
                <a:cs typeface="Times New Roman" panose="02020603050405020304" pitchFamily="18" charset="0"/>
              </a:rPr>
              <a:t>  V </a:t>
            </a:r>
            <a:r>
              <a:rPr lang="en-US" dirty="0" err="1">
                <a:latin typeface="Times New Roman" panose="02020603050405020304" pitchFamily="18" charset="0"/>
                <a:cs typeface="Times New Roman" panose="02020603050405020304" pitchFamily="18" charset="0"/>
              </a:rPr>
              <a:t>nuqtaga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ko’chayotgan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V </a:t>
            </a:r>
            <a:r>
              <a:rPr lang="en-US" dirty="0" err="1">
                <a:latin typeface="Times New Roman" panose="02020603050405020304" pitchFamily="18" charset="0"/>
                <a:cs typeface="Times New Roman" panose="02020603050405020304" pitchFamily="18" charset="0"/>
              </a:rPr>
              <a:t>nuqtalar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joylashgan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Butun</a:t>
            </a:r>
            <a:r>
              <a:rPr lang="en-US" dirty="0">
                <a:latin typeface="Times New Roman" panose="02020603050405020304" pitchFamily="18" charset="0"/>
                <a:cs typeface="Times New Roman" panose="02020603050405020304" pitchFamily="18" charset="0"/>
              </a:rPr>
              <a:t> AV </a:t>
            </a:r>
            <a:r>
              <a:rPr lang="en-US" dirty="0" err="1">
                <a:latin typeface="Times New Roman" panose="02020603050405020304" pitchFamily="18" charset="0"/>
                <a:cs typeface="Times New Roman" panose="02020603050405020304" pitchFamily="18" charset="0"/>
              </a:rPr>
              <a:t>chekli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ko’chishidagi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cheksiz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ds  </a:t>
            </a:r>
            <a:r>
              <a:rPr lang="en-US" dirty="0" err="1">
                <a:latin typeface="Times New Roman" panose="02020603050405020304" pitchFamily="18" charset="0"/>
                <a:cs typeface="Times New Roman" panose="02020603050405020304" pitchFamily="18" charset="0"/>
              </a:rPr>
              <a:t>ko’chishlarga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ajrataylik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ko’chishlarning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(2) formula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Butun</a:t>
            </a:r>
            <a:r>
              <a:rPr lang="en-US" dirty="0">
                <a:latin typeface="Times New Roman" panose="02020603050405020304" pitchFamily="18" charset="0"/>
                <a:cs typeface="Times New Roman" panose="02020603050405020304" pitchFamily="18" charset="0"/>
              </a:rPr>
              <a:t> AV </a:t>
            </a:r>
            <a:r>
              <a:rPr lang="en-US" dirty="0" err="1">
                <a:latin typeface="Times New Roman" panose="02020603050405020304" pitchFamily="18" charset="0"/>
                <a:cs typeface="Times New Roman" panose="02020603050405020304" pitchFamily="18" charset="0"/>
              </a:rPr>
              <a:t>yo’ldagi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yig’indisi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ya’ni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olingan</a:t>
            </a:r>
            <a:r>
              <a:rPr lang="en-US" dirty="0">
                <a:latin typeface="Times New Roman" panose="02020603050405020304" pitchFamily="18" charset="0"/>
                <a:cs typeface="Times New Roman" panose="02020603050405020304" pitchFamily="18" charset="0"/>
              </a:rPr>
              <a:t> integral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658955079"/>
              </p:ext>
            </p:extLst>
          </p:nvPr>
        </p:nvGraphicFramePr>
        <p:xfrm>
          <a:off x="544528" y="3136205"/>
          <a:ext cx="180975" cy="228600"/>
        </p:xfrm>
        <a:graphic>
          <a:graphicData uri="http://schemas.openxmlformats.org/presentationml/2006/ole">
            <mc:AlternateContent xmlns:mc="http://schemas.openxmlformats.org/markup-compatibility/2006">
              <mc:Choice xmlns:v="urn:schemas-microsoft-com:vml" Requires="v">
                <p:oleObj spid="_x0000_s32915" r:id="rId3" imgW="177646" imgH="228402" progId="Equation.3">
                  <p:embed/>
                </p:oleObj>
              </mc:Choice>
              <mc:Fallback>
                <p:oleObj r:id="rId3" imgW="177646" imgH="228402"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528" y="3136205"/>
                        <a:ext cx="180975"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969799106"/>
              </p:ext>
            </p:extLst>
          </p:nvPr>
        </p:nvGraphicFramePr>
        <p:xfrm>
          <a:off x="2496622" y="1305237"/>
          <a:ext cx="123825" cy="219075"/>
        </p:xfrm>
        <a:graphic>
          <a:graphicData uri="http://schemas.openxmlformats.org/presentationml/2006/ole">
            <mc:AlternateContent xmlns:mc="http://schemas.openxmlformats.org/markup-compatibility/2006">
              <mc:Choice xmlns:v="urn:schemas-microsoft-com:vml" Requires="v">
                <p:oleObj spid="_x0000_s32916" r:id="rId5" imgW="126780" imgH="215526" progId="Equation.3">
                  <p:embed/>
                </p:oleObj>
              </mc:Choice>
              <mc:Fallback>
                <p:oleObj r:id="rId5" imgW="126780" imgH="215526"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6622" y="1305237"/>
                        <a:ext cx="123825"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4273273809"/>
              </p:ext>
            </p:extLst>
          </p:nvPr>
        </p:nvGraphicFramePr>
        <p:xfrm>
          <a:off x="4866792" y="1295712"/>
          <a:ext cx="180975" cy="228600"/>
        </p:xfrm>
        <a:graphic>
          <a:graphicData uri="http://schemas.openxmlformats.org/presentationml/2006/ole">
            <mc:AlternateContent xmlns:mc="http://schemas.openxmlformats.org/markup-compatibility/2006">
              <mc:Choice xmlns:v="urn:schemas-microsoft-com:vml" Requires="v">
                <p:oleObj spid="_x0000_s32917" r:id="rId7" imgW="177646" imgH="228402" progId="Equation.3">
                  <p:embed/>
                </p:oleObj>
              </mc:Choice>
              <mc:Fallback>
                <p:oleObj r:id="rId7" imgW="177646" imgH="228402"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6792" y="1295712"/>
                        <a:ext cx="180975"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3294231878"/>
              </p:ext>
            </p:extLst>
          </p:nvPr>
        </p:nvGraphicFramePr>
        <p:xfrm>
          <a:off x="5905930" y="1908215"/>
          <a:ext cx="123825" cy="219075"/>
        </p:xfrm>
        <a:graphic>
          <a:graphicData uri="http://schemas.openxmlformats.org/presentationml/2006/ole">
            <mc:AlternateContent xmlns:mc="http://schemas.openxmlformats.org/markup-compatibility/2006">
              <mc:Choice xmlns:v="urn:schemas-microsoft-com:vml" Requires="v">
                <p:oleObj spid="_x0000_s32918" r:id="rId9" imgW="126780" imgH="215526" progId="Equation.3">
                  <p:embed/>
                </p:oleObj>
              </mc:Choice>
              <mc:Fallback>
                <p:oleObj r:id="rId9" imgW="126780" imgH="215526"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05930" y="1908215"/>
                        <a:ext cx="123825"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val="3693113598"/>
              </p:ext>
            </p:extLst>
          </p:nvPr>
        </p:nvGraphicFramePr>
        <p:xfrm>
          <a:off x="6385655" y="1898690"/>
          <a:ext cx="180975" cy="228600"/>
        </p:xfrm>
        <a:graphic>
          <a:graphicData uri="http://schemas.openxmlformats.org/presentationml/2006/ole">
            <mc:AlternateContent xmlns:mc="http://schemas.openxmlformats.org/markup-compatibility/2006">
              <mc:Choice xmlns:v="urn:schemas-microsoft-com:vml" Requires="v">
                <p:oleObj spid="_x0000_s32919" r:id="rId10" imgW="177646" imgH="228402" progId="Equation.3">
                  <p:embed/>
                </p:oleObj>
              </mc:Choice>
              <mc:Fallback>
                <p:oleObj r:id="rId10" imgW="177646" imgH="228402"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85655" y="1898690"/>
                        <a:ext cx="180975"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1968697855"/>
              </p:ext>
            </p:extLst>
          </p:nvPr>
        </p:nvGraphicFramePr>
        <p:xfrm>
          <a:off x="3452599" y="2332408"/>
          <a:ext cx="1119400" cy="684809"/>
        </p:xfrm>
        <a:graphic>
          <a:graphicData uri="http://schemas.openxmlformats.org/presentationml/2006/ole">
            <mc:AlternateContent xmlns:mc="http://schemas.openxmlformats.org/markup-compatibility/2006">
              <mc:Choice xmlns:v="urn:schemas-microsoft-com:vml" Requires="v">
                <p:oleObj spid="_x0000_s32920" r:id="rId11" imgW="812447" imgH="495085" progId="Equation.3">
                  <p:embed/>
                </p:oleObj>
              </mc:Choice>
              <mc:Fallback>
                <p:oleObj r:id="rId11" imgW="812447" imgH="495085"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52599" y="2332408"/>
                        <a:ext cx="1119400" cy="684809"/>
                      </a:xfrm>
                      <a:prstGeom prst="rect">
                        <a:avLst/>
                      </a:prstGeom>
                      <a:noFill/>
                    </p:spPr>
                  </p:pic>
                </p:oleObj>
              </mc:Fallback>
            </mc:AlternateContent>
          </a:graphicData>
        </a:graphic>
      </p:graphicFrame>
      <p:sp>
        <p:nvSpPr>
          <p:cNvPr id="13" name="Прямоугольник 12"/>
          <p:cNvSpPr/>
          <p:nvPr/>
        </p:nvSpPr>
        <p:spPr>
          <a:xfrm>
            <a:off x="4866792" y="2465933"/>
            <a:ext cx="393056" cy="307777"/>
          </a:xfrm>
          <a:prstGeom prst="rect">
            <a:avLst/>
          </a:prstGeom>
        </p:spPr>
        <p:txBody>
          <a:bodyPr wrap="none">
            <a:spAutoFit/>
          </a:bodyPr>
          <a:lstStyle/>
          <a:p>
            <a:pPr algn="ctr"/>
            <a:r>
              <a:rPr lang="en-US" dirty="0">
                <a:latin typeface="Times New Roman" panose="02020603050405020304" pitchFamily="18" charset="0"/>
                <a:ea typeface="Calibri" panose="020F0502020204030204" pitchFamily="34" charset="0"/>
              </a:rPr>
              <a:t>(3)</a:t>
            </a:r>
            <a:endParaRPr lang="ru-RU" sz="1200" dirty="0">
              <a:effectLst/>
              <a:latin typeface="Times New Roman" panose="02020603050405020304" pitchFamily="18" charset="0"/>
              <a:ea typeface="Calibri" panose="020F0502020204030204" pitchFamily="34" charset="0"/>
            </a:endParaRPr>
          </a:p>
        </p:txBody>
      </p:sp>
      <p:sp>
        <p:nvSpPr>
          <p:cNvPr id="14" name="Прямоугольник 13"/>
          <p:cNvSpPr/>
          <p:nvPr/>
        </p:nvSpPr>
        <p:spPr>
          <a:xfrm>
            <a:off x="267127" y="3078950"/>
            <a:ext cx="8609745" cy="307777"/>
          </a:xfrm>
          <a:prstGeom prst="rect">
            <a:avLst/>
          </a:prstGeom>
        </p:spPr>
        <p:txBody>
          <a:bodyPr wrap="square">
            <a:spAutoFit/>
          </a:bodyPr>
          <a:lstStyle/>
          <a:p>
            <a:r>
              <a:rPr lang="en-US" dirty="0" smtClean="0">
                <a:latin typeface="Times New Roman" panose="02020603050405020304" pitchFamily="18" charset="0"/>
                <a:ea typeface="Calibri" panose="020F0502020204030204" pitchFamily="34" charset="0"/>
              </a:rPr>
              <a:t>q       </a:t>
            </a:r>
            <a:r>
              <a:rPr lang="en-US" dirty="0" err="1" smtClean="0">
                <a:latin typeface="Times New Roman" panose="02020603050405020304" pitchFamily="18" charset="0"/>
                <a:ea typeface="Calibri" panose="020F0502020204030204" pitchFamily="34" charset="0"/>
              </a:rPr>
              <a:t>ko’paytmani</a:t>
            </a:r>
            <a:r>
              <a:rPr lang="en-US" dirty="0" smtClean="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o’zgarmas</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miqdor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sifatida</a:t>
            </a:r>
            <a:r>
              <a:rPr lang="en-US" dirty="0">
                <a:latin typeface="Times New Roman" panose="02020603050405020304" pitchFamily="18" charset="0"/>
                <a:ea typeface="Calibri" panose="020F0502020204030204" pitchFamily="34" charset="0"/>
              </a:rPr>
              <a:t> integral </a:t>
            </a:r>
            <a:r>
              <a:rPr lang="en-US" dirty="0" err="1">
                <a:latin typeface="Times New Roman" panose="02020603050405020304" pitchFamily="18" charset="0"/>
                <a:ea typeface="Calibri" panose="020F0502020204030204" pitchFamily="34" charset="0"/>
              </a:rPr>
              <a:t>ishorasi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ostidan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chiqarib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quyidagini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hosil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qilamiz</a:t>
            </a:r>
            <a:r>
              <a:rPr lang="en-US" dirty="0">
                <a:latin typeface="Times New Roman" panose="02020603050405020304" pitchFamily="18" charset="0"/>
                <a:ea typeface="Calibri" panose="020F0502020204030204" pitchFamily="34" charset="0"/>
              </a:rPr>
              <a:t>.</a:t>
            </a:r>
            <a:endParaRPr lang="ru-RU" dirty="0"/>
          </a:p>
        </p:txBody>
      </p:sp>
      <p:sp>
        <p:nvSpPr>
          <p:cNvPr id="15" name="Rectangle 1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4238205447"/>
              </p:ext>
            </p:extLst>
          </p:nvPr>
        </p:nvGraphicFramePr>
        <p:xfrm>
          <a:off x="2373863" y="3571482"/>
          <a:ext cx="2810954" cy="816590"/>
        </p:xfrm>
        <a:graphic>
          <a:graphicData uri="http://schemas.openxmlformats.org/presentationml/2006/ole">
            <mc:AlternateContent xmlns:mc="http://schemas.openxmlformats.org/markup-compatibility/2006">
              <mc:Choice xmlns:v="urn:schemas-microsoft-com:vml" Requires="v">
                <p:oleObj spid="_x0000_s32921" r:id="rId13" imgW="1701800" imgH="495300" progId="Equation.3">
                  <p:embed/>
                </p:oleObj>
              </mc:Choice>
              <mc:Fallback>
                <p:oleObj r:id="rId13" imgW="1701800" imgH="495300" progId="Equation.3">
                  <p:embed/>
                  <p:pic>
                    <p:nvPicPr>
                      <p:cNvPr id="0" name="Object 1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373863" y="3571482"/>
                        <a:ext cx="2810954" cy="816590"/>
                      </a:xfrm>
                      <a:prstGeom prst="rect">
                        <a:avLst/>
                      </a:prstGeom>
                      <a:noFill/>
                    </p:spPr>
                  </p:pic>
                </p:oleObj>
              </mc:Fallback>
            </mc:AlternateContent>
          </a:graphicData>
        </a:graphic>
      </p:graphicFrame>
      <p:sp>
        <p:nvSpPr>
          <p:cNvPr id="18" name="Rectangle 1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p14="http://schemas.microsoft.com/office/powerpoint/2010/main" val="684260689"/>
              </p:ext>
            </p:extLst>
          </p:nvPr>
        </p:nvGraphicFramePr>
        <p:xfrm>
          <a:off x="770559" y="1305237"/>
          <a:ext cx="180975" cy="228600"/>
        </p:xfrm>
        <a:graphic>
          <a:graphicData uri="http://schemas.openxmlformats.org/presentationml/2006/ole">
            <mc:AlternateContent xmlns:mc="http://schemas.openxmlformats.org/markup-compatibility/2006">
              <mc:Choice xmlns:v="urn:schemas-microsoft-com:vml" Requires="v">
                <p:oleObj spid="_x0000_s32922" r:id="rId15" imgW="177646" imgH="228402" progId="Equation.3">
                  <p:embed/>
                </p:oleObj>
              </mc:Choice>
              <mc:Fallback>
                <p:oleObj r:id="rId15" imgW="177646" imgH="228402" progId="Equation.3">
                  <p:embed/>
                  <p:pic>
                    <p:nvPicPr>
                      <p:cNvPr id="0" name="Object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559" y="1305237"/>
                        <a:ext cx="180975"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2439810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529119" y="1364918"/>
            <a:ext cx="7217596" cy="307777"/>
          </a:xfrm>
          <a:prstGeom prst="rect">
            <a:avLst/>
          </a:prstGeom>
        </p:spPr>
        <p:txBody>
          <a:bodyPr wrap="square">
            <a:spAutoFit/>
          </a:bodyPr>
          <a:lstStyle/>
          <a:p>
            <a:r>
              <a:rPr lang="en-US" dirty="0">
                <a:latin typeface="Times New Roman" panose="02020603050405020304" pitchFamily="18" charset="0"/>
                <a:ea typeface="Calibri" panose="020F0502020204030204" pitchFamily="34" charset="0"/>
              </a:rPr>
              <a:t>A </a:t>
            </a:r>
            <a:r>
              <a:rPr lang="en-US" dirty="0" err="1">
                <a:latin typeface="Times New Roman" panose="02020603050405020304" pitchFamily="18" charset="0"/>
                <a:ea typeface="Calibri" panose="020F0502020204030204" pitchFamily="34" charset="0"/>
              </a:rPr>
              <a:t>ishning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ifodasini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yana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shunday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ko’rinishda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yozish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endParaRPr lang="ru-RU" dirty="0"/>
          </a:p>
        </p:txBody>
      </p:sp>
      <p:sp>
        <p:nvSpPr>
          <p:cNvPr id="9" name="Rectangle 1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846475582"/>
              </p:ext>
            </p:extLst>
          </p:nvPr>
        </p:nvGraphicFramePr>
        <p:xfrm>
          <a:off x="2989780" y="1787704"/>
          <a:ext cx="1019175" cy="428625"/>
        </p:xfrm>
        <a:graphic>
          <a:graphicData uri="http://schemas.openxmlformats.org/presentationml/2006/ole">
            <mc:AlternateContent xmlns:mc="http://schemas.openxmlformats.org/markup-compatibility/2006">
              <mc:Choice xmlns:v="urn:schemas-microsoft-com:vml" Requires="v">
                <p:oleObj spid="_x0000_s1172" r:id="rId3" imgW="1016000" imgH="431800" progId="Equation.3">
                  <p:embed/>
                </p:oleObj>
              </mc:Choice>
              <mc:Fallback>
                <p:oleObj r:id="rId3" imgW="1016000" imgH="431800" progId="Equation.3">
                  <p:embed/>
                  <p:pic>
                    <p:nvPicPr>
                      <p:cNvPr id="0" name="Object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9780" y="1787704"/>
                        <a:ext cx="1019175"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Прямоугольник 10"/>
          <p:cNvSpPr/>
          <p:nvPr/>
        </p:nvSpPr>
        <p:spPr>
          <a:xfrm>
            <a:off x="529119" y="2216329"/>
            <a:ext cx="7741578" cy="1492716"/>
          </a:xfrm>
          <a:prstGeom prst="rect">
            <a:avLst/>
          </a:prstGeom>
        </p:spPr>
        <p:txBody>
          <a:bodyPr wrap="square">
            <a:spAutoFit/>
          </a:bodyPr>
          <a:lstStyle/>
          <a:p>
            <a:pPr>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bundan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latin typeface="Times New Roman" panose="02020603050405020304" pitchFamily="18" charset="0"/>
                <a:ea typeface="Calibri" panose="020F0502020204030204" pitchFamily="34" charset="0"/>
                <a:cs typeface="Times New Roman" panose="02020603050405020304" pitchFamily="18" charset="0"/>
              </a:rPr>
              <a:t>kuchlarining</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zaryadni</a:t>
            </a:r>
            <a:r>
              <a:rPr lang="en-US" dirty="0">
                <a:latin typeface="Times New Roman" panose="02020603050405020304" pitchFamily="18" charset="0"/>
                <a:cs typeface="Times New Roman" panose="02020603050405020304" pitchFamily="18" charset="0"/>
              </a:rPr>
              <a:t> q </a:t>
            </a:r>
            <a:r>
              <a:rPr lang="en-US" dirty="0" err="1">
                <a:latin typeface="Times New Roman" panose="02020603050405020304" pitchFamily="18" charset="0"/>
                <a:cs typeface="Times New Roman" panose="02020603050405020304" pitchFamily="18" charset="0"/>
              </a:rPr>
              <a:t>nuqtaviy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zaryad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kuchirishda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bajargan</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ishi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ko’chirilayotgan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zaryad</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kattaligining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kattalianing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ko’chishi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boshlang’ich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oxirgi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nuqtalarida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kiymatlari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ayirmasiga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ko’paytmasi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Quyidagi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tenglik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aniqlanadigan</a:t>
            </a:r>
            <a:r>
              <a:rPr lang="en-US" dirty="0">
                <a:latin typeface="Times New Roman" panose="02020603050405020304" pitchFamily="18" charset="0"/>
                <a:cs typeface="Times New Roman" panose="02020603050405020304" pitchFamily="18" charset="0"/>
              </a:rPr>
              <a:t> V </a:t>
            </a:r>
            <a:r>
              <a:rPr lang="en-US" dirty="0" err="1">
                <a:latin typeface="Times New Roman" panose="02020603050405020304" pitchFamily="18" charset="0"/>
                <a:cs typeface="Times New Roman" panose="02020603050405020304" pitchFamily="18" charset="0"/>
              </a:rPr>
              <a:t>funktsiyani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kiritamiz</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
        <p:nvSpPr>
          <p:cNvPr id="12" name="Rectangle 1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94801314"/>
              </p:ext>
            </p:extLst>
          </p:nvPr>
        </p:nvGraphicFramePr>
        <p:xfrm>
          <a:off x="2819079" y="2269887"/>
          <a:ext cx="180975" cy="228600"/>
        </p:xfrm>
        <a:graphic>
          <a:graphicData uri="http://schemas.openxmlformats.org/presentationml/2006/ole">
            <mc:AlternateContent xmlns:mc="http://schemas.openxmlformats.org/markup-compatibility/2006">
              <mc:Choice xmlns:v="urn:schemas-microsoft-com:vml" Requires="v">
                <p:oleObj spid="_x0000_s1173" r:id="rId5" imgW="177646" imgH="228402" progId="Equation.3">
                  <p:embed/>
                </p:oleObj>
              </mc:Choice>
              <mc:Fallback>
                <p:oleObj r:id="rId5" imgW="177646" imgH="228402" progId="Equation.3">
                  <p:embed/>
                  <p:pic>
                    <p:nvPicPr>
                      <p:cNvPr id="0" name="Object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19079" y="2269887"/>
                        <a:ext cx="180975"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Rectangle 21"/>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3442689582"/>
              </p:ext>
            </p:extLst>
          </p:nvPr>
        </p:nvGraphicFramePr>
        <p:xfrm>
          <a:off x="3346967" y="2580413"/>
          <a:ext cx="152400" cy="390525"/>
        </p:xfrm>
        <a:graphic>
          <a:graphicData uri="http://schemas.openxmlformats.org/presentationml/2006/ole">
            <mc:AlternateContent xmlns:mc="http://schemas.openxmlformats.org/markup-compatibility/2006">
              <mc:Choice xmlns:v="urn:schemas-microsoft-com:vml" Requires="v">
                <p:oleObj spid="_x0000_s1174" r:id="rId7" imgW="152334" imgH="393529" progId="Equation.3">
                  <p:embed/>
                </p:oleObj>
              </mc:Choice>
              <mc:Fallback>
                <p:oleObj r:id="rId7" imgW="152334" imgH="393529" progId="Equation.3">
                  <p:embed/>
                  <p:pic>
                    <p:nvPicPr>
                      <p:cNvPr id="0" name="Object 2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6967" y="2580413"/>
                        <a:ext cx="152400" cy="390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Rectangle 2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3645383889"/>
              </p:ext>
            </p:extLst>
          </p:nvPr>
        </p:nvGraphicFramePr>
        <p:xfrm>
          <a:off x="3142179" y="3584933"/>
          <a:ext cx="714375" cy="390525"/>
        </p:xfrm>
        <a:graphic>
          <a:graphicData uri="http://schemas.openxmlformats.org/presentationml/2006/ole">
            <mc:AlternateContent xmlns:mc="http://schemas.openxmlformats.org/markup-compatibility/2006">
              <mc:Choice xmlns:v="urn:schemas-microsoft-com:vml" Requires="v">
                <p:oleObj spid="_x0000_s1175" r:id="rId9" imgW="710891" imgH="393529" progId="Equation.3">
                  <p:embed/>
                </p:oleObj>
              </mc:Choice>
              <mc:Fallback>
                <p:oleObj r:id="rId9" imgW="710891" imgH="393529" progId="Equation.3">
                  <p:embed/>
                  <p:pic>
                    <p:nvPicPr>
                      <p:cNvPr id="0" name="Object 2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42179" y="3584933"/>
                        <a:ext cx="714375" cy="390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 name="Прямоугольник 17"/>
          <p:cNvSpPr/>
          <p:nvPr/>
        </p:nvSpPr>
        <p:spPr>
          <a:xfrm>
            <a:off x="3941389" y="3626306"/>
            <a:ext cx="393056" cy="307777"/>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(5)</a:t>
            </a:r>
            <a:endParaRPr lang="ru-RU" dirty="0"/>
          </a:p>
        </p:txBody>
      </p:sp>
      <p:sp>
        <p:nvSpPr>
          <p:cNvPr id="19" name="Прямоугольник 18"/>
          <p:cNvSpPr/>
          <p:nvPr/>
        </p:nvSpPr>
        <p:spPr>
          <a:xfrm>
            <a:off x="533078" y="3908464"/>
            <a:ext cx="6936233" cy="307777"/>
          </a:xfrm>
          <a:prstGeom prst="rect">
            <a:avLst/>
          </a:prstGeom>
        </p:spPr>
        <p:txBody>
          <a:bodyPr wrap="square">
            <a:spAutoFit/>
          </a:bodyPr>
          <a:lstStyle/>
          <a:p>
            <a:pPr algn="just"/>
            <a:r>
              <a:rPr lang="en-US" dirty="0" err="1">
                <a:latin typeface="Times New Roman" panose="02020603050405020304" pitchFamily="18" charset="0"/>
                <a:ea typeface="Calibri" panose="020F0502020204030204" pitchFamily="34" charset="0"/>
              </a:rPr>
              <a:t>bunda</a:t>
            </a:r>
            <a:r>
              <a:rPr lang="en-US" dirty="0">
                <a:latin typeface="Times New Roman" panose="02020603050405020304" pitchFamily="18" charset="0"/>
                <a:ea typeface="Calibri" panose="020F0502020204030204" pitchFamily="34" charset="0"/>
              </a:rPr>
              <a:t>  C-</a:t>
            </a:r>
            <a:r>
              <a:rPr lang="en-US" dirty="0" err="1">
                <a:latin typeface="Times New Roman" panose="02020603050405020304" pitchFamily="18" charset="0"/>
                <a:ea typeface="Calibri" panose="020F0502020204030204" pitchFamily="34" charset="0"/>
              </a:rPr>
              <a:t>ixtiyoriy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doimiy</a:t>
            </a:r>
            <a:r>
              <a:rPr lang="en-US" dirty="0">
                <a:latin typeface="Times New Roman" panose="02020603050405020304" pitchFamily="18" charset="0"/>
                <a:ea typeface="Calibri" panose="020F0502020204030204" pitchFamily="34" charset="0"/>
              </a:rPr>
              <a:t>   V </a:t>
            </a:r>
            <a:r>
              <a:rPr lang="en-US" dirty="0" err="1">
                <a:latin typeface="Times New Roman" panose="02020603050405020304" pitchFamily="18" charset="0"/>
                <a:ea typeface="Calibri" panose="020F0502020204030204" pitchFamily="34" charset="0"/>
              </a:rPr>
              <a:t>funktsiyaning</a:t>
            </a:r>
            <a:r>
              <a:rPr lang="en-US" dirty="0">
                <a:latin typeface="Times New Roman" panose="02020603050405020304" pitchFamily="18" charset="0"/>
                <a:ea typeface="Calibri" panose="020F0502020204030204" pitchFamily="34" charset="0"/>
              </a:rPr>
              <a:t>  A </a:t>
            </a:r>
            <a:r>
              <a:rPr lang="en-US" dirty="0" err="1">
                <a:latin typeface="Times New Roman" panose="02020603050405020304" pitchFamily="18" charset="0"/>
                <a:ea typeface="Calibri" panose="020F0502020204030204" pitchFamily="34" charset="0"/>
              </a:rPr>
              <a:t>nuqtadagi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qiymati</a:t>
            </a:r>
            <a:r>
              <a:rPr lang="en-US"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
        <p:nvSpPr>
          <p:cNvPr id="20"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Объект 20"/>
          <p:cNvGraphicFramePr>
            <a:graphicFrameLocks noChangeAspect="1"/>
          </p:cNvGraphicFramePr>
          <p:nvPr>
            <p:extLst>
              <p:ext uri="{D42A27DB-BD31-4B8C-83A1-F6EECF244321}">
                <p14:modId xmlns:p14="http://schemas.microsoft.com/office/powerpoint/2010/main" val="1015354398"/>
              </p:ext>
            </p:extLst>
          </p:nvPr>
        </p:nvGraphicFramePr>
        <p:xfrm>
          <a:off x="3184792" y="4216241"/>
          <a:ext cx="752475" cy="428625"/>
        </p:xfrm>
        <a:graphic>
          <a:graphicData uri="http://schemas.openxmlformats.org/presentationml/2006/ole">
            <mc:AlternateContent xmlns:mc="http://schemas.openxmlformats.org/markup-compatibility/2006">
              <mc:Choice xmlns:v="urn:schemas-microsoft-com:vml" Requires="v">
                <p:oleObj spid="_x0000_s1176" r:id="rId11" imgW="748975" imgH="431613" progId="Equation.3">
                  <p:embed/>
                </p:oleObj>
              </mc:Choice>
              <mc:Fallback>
                <p:oleObj r:id="rId11" imgW="748975" imgH="431613" progId="Equation.3">
                  <p:embed/>
                  <p:pic>
                    <p:nvPicPr>
                      <p:cNvPr id="0" name="Object 2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184792" y="4216241"/>
                        <a:ext cx="752475"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5" name="Прямоугольник 24"/>
          <p:cNvSpPr/>
          <p:nvPr/>
        </p:nvSpPr>
        <p:spPr>
          <a:xfrm>
            <a:off x="2057992" y="4619247"/>
            <a:ext cx="2577950" cy="307777"/>
          </a:xfrm>
          <a:prstGeom prst="rect">
            <a:avLst/>
          </a:prstGeom>
        </p:spPr>
        <p:txBody>
          <a:bodyPr wrap="none">
            <a:spAutoFit/>
          </a:bodyPr>
          <a:lstStyle/>
          <a:p>
            <a:r>
              <a:rPr lang="ru-RU" dirty="0">
                <a:latin typeface="Times New Roman" panose="02020603050405020304" pitchFamily="18" charset="0"/>
                <a:ea typeface="Calibri" panose="020F0502020204030204" pitchFamily="34" charset="0"/>
              </a:rPr>
              <a:t>V </a:t>
            </a:r>
            <a:r>
              <a:rPr lang="ru-RU" dirty="0" err="1">
                <a:latin typeface="Times New Roman" panose="02020603050405020304" pitchFamily="18" charset="0"/>
                <a:ea typeface="Calibri" panose="020F0502020204030204" pitchFamily="34" charset="0"/>
              </a:rPr>
              <a:t>nuktadagi</a:t>
            </a:r>
            <a:r>
              <a:rPr lang="ru-RU" dirty="0">
                <a:latin typeface="Times New Roman" panose="02020603050405020304" pitchFamily="18" charset="0"/>
                <a:ea typeface="Calibri" panose="020F0502020204030204" pitchFamily="34" charset="0"/>
              </a:rPr>
              <a:t> </a:t>
            </a:r>
            <a:r>
              <a:rPr lang="ru-RU" dirty="0" err="1" smtClean="0">
                <a:latin typeface="Times New Roman" panose="02020603050405020304" pitchFamily="18" charset="0"/>
                <a:ea typeface="Calibri" panose="020F0502020204030204" pitchFamily="34" charset="0"/>
              </a:rPr>
              <a:t>qiymati</a:t>
            </a:r>
            <a:r>
              <a:rPr lang="en-US" dirty="0" smtClean="0">
                <a:latin typeface="Times New Roman" panose="02020603050405020304" pitchFamily="18" charset="0"/>
                <a:ea typeface="Calibri" panose="020F0502020204030204" pitchFamily="34" charset="0"/>
              </a:rPr>
              <a:t>       </a:t>
            </a:r>
            <a:r>
              <a:rPr lang="en-US" dirty="0" err="1" smtClean="0">
                <a:latin typeface="Times New Roman" panose="02020603050405020304" pitchFamily="18" charset="0"/>
                <a:ea typeface="Calibri" panose="020F0502020204030204" pitchFamily="34" charset="0"/>
              </a:rPr>
              <a:t>bo’ladi</a:t>
            </a:r>
            <a:r>
              <a:rPr lang="en-US" dirty="0">
                <a:latin typeface="Times New Roman" panose="02020603050405020304" pitchFamily="18" charset="0"/>
                <a:ea typeface="Calibri" panose="020F0502020204030204" pitchFamily="34" charset="0"/>
              </a:rPr>
              <a:t>.</a:t>
            </a:r>
            <a:r>
              <a:rPr lang="ru-RU" dirty="0" smtClean="0">
                <a:latin typeface="Times New Roman" panose="02020603050405020304" pitchFamily="18" charset="0"/>
                <a:ea typeface="Calibri" panose="020F0502020204030204" pitchFamily="34" charset="0"/>
              </a:rPr>
              <a:t> </a:t>
            </a:r>
            <a:endParaRPr lang="ru-RU" dirty="0"/>
          </a:p>
        </p:txBody>
      </p:sp>
      <p:sp>
        <p:nvSpPr>
          <p:cNvPr id="26" name="Rectangle 3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7" name="Объект 26"/>
          <p:cNvGraphicFramePr>
            <a:graphicFrameLocks noChangeAspect="1"/>
          </p:cNvGraphicFramePr>
          <p:nvPr>
            <p:extLst>
              <p:ext uri="{D42A27DB-BD31-4B8C-83A1-F6EECF244321}">
                <p14:modId xmlns:p14="http://schemas.microsoft.com/office/powerpoint/2010/main" val="4252976161"/>
              </p:ext>
            </p:extLst>
          </p:nvPr>
        </p:nvGraphicFramePr>
        <p:xfrm>
          <a:off x="3696720" y="4698952"/>
          <a:ext cx="180975" cy="219075"/>
        </p:xfrm>
        <a:graphic>
          <a:graphicData uri="http://schemas.openxmlformats.org/presentationml/2006/ole">
            <mc:AlternateContent xmlns:mc="http://schemas.openxmlformats.org/markup-compatibility/2006">
              <mc:Choice xmlns:v="urn:schemas-microsoft-com:vml" Requires="v">
                <p:oleObj spid="_x0000_s1177" r:id="rId13" imgW="177569" imgH="215619" progId="Equation.3">
                  <p:embed/>
                </p:oleObj>
              </mc:Choice>
              <mc:Fallback>
                <p:oleObj r:id="rId13" imgW="177569" imgH="215619" progId="Equation.3">
                  <p:embed/>
                  <p:pic>
                    <p:nvPicPr>
                      <p:cNvPr id="0" name="Object 3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696720" y="4698952"/>
                        <a:ext cx="180975"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Rectangle 3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9" name="Объект 28"/>
          <p:cNvGraphicFramePr>
            <a:graphicFrameLocks noChangeAspect="1"/>
          </p:cNvGraphicFramePr>
          <p:nvPr>
            <p:extLst>
              <p:ext uri="{D42A27DB-BD31-4B8C-83A1-F6EECF244321}">
                <p14:modId xmlns:p14="http://schemas.microsoft.com/office/powerpoint/2010/main" val="3657027350"/>
              </p:ext>
            </p:extLst>
          </p:nvPr>
        </p:nvGraphicFramePr>
        <p:xfrm>
          <a:off x="4987258" y="4504736"/>
          <a:ext cx="771525" cy="428625"/>
        </p:xfrm>
        <a:graphic>
          <a:graphicData uri="http://schemas.openxmlformats.org/presentationml/2006/ole">
            <mc:AlternateContent xmlns:mc="http://schemas.openxmlformats.org/markup-compatibility/2006">
              <mc:Choice xmlns:v="urn:schemas-microsoft-com:vml" Requires="v">
                <p:oleObj spid="_x0000_s1178" r:id="rId15" imgW="774364" imgH="431613" progId="Equation.3">
                  <p:embed/>
                </p:oleObj>
              </mc:Choice>
              <mc:Fallback>
                <p:oleObj r:id="rId15" imgW="774364" imgH="431613" progId="Equation.3">
                  <p:embed/>
                  <p:pic>
                    <p:nvPicPr>
                      <p:cNvPr id="0" name="Object 3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987258" y="4504736"/>
                        <a:ext cx="771525"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7946124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303017261"/>
              </p:ext>
            </p:extLst>
          </p:nvPr>
        </p:nvGraphicFramePr>
        <p:xfrm>
          <a:off x="482885" y="1335641"/>
          <a:ext cx="447675" cy="219075"/>
        </p:xfrm>
        <a:graphic>
          <a:graphicData uri="http://schemas.openxmlformats.org/presentationml/2006/ole">
            <mc:AlternateContent xmlns:mc="http://schemas.openxmlformats.org/markup-compatibility/2006">
              <mc:Choice xmlns:v="urn:schemas-microsoft-com:vml" Requires="v">
                <p:oleObj spid="_x0000_s33876" r:id="rId3" imgW="444114" imgH="215713" progId="Equation.3">
                  <p:embed/>
                </p:oleObj>
              </mc:Choice>
              <mc:Fallback>
                <p:oleObj r:id="rId3" imgW="444114" imgH="2157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885" y="1335641"/>
                        <a:ext cx="447675"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707768436"/>
              </p:ext>
            </p:extLst>
          </p:nvPr>
        </p:nvGraphicFramePr>
        <p:xfrm>
          <a:off x="1880172" y="1263723"/>
          <a:ext cx="457200" cy="428625"/>
        </p:xfrm>
        <a:graphic>
          <a:graphicData uri="http://schemas.openxmlformats.org/presentationml/2006/ole">
            <mc:AlternateContent xmlns:mc="http://schemas.openxmlformats.org/markup-compatibility/2006">
              <mc:Choice xmlns:v="urn:schemas-microsoft-com:vml" Requires="v">
                <p:oleObj spid="_x0000_s33877" r:id="rId5" imgW="457200" imgH="431800" progId="Equation.3">
                  <p:embed/>
                </p:oleObj>
              </mc:Choice>
              <mc:Fallback>
                <p:oleObj r:id="rId5" imgW="457200" imgH="4318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80172" y="1263723"/>
                        <a:ext cx="457200"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Прямоугольник 6"/>
          <p:cNvSpPr/>
          <p:nvPr/>
        </p:nvSpPr>
        <p:spPr>
          <a:xfrm>
            <a:off x="1078788" y="1263723"/>
            <a:ext cx="7161086" cy="523220"/>
          </a:xfrm>
          <a:prstGeom prst="rect">
            <a:avLst/>
          </a:prstGeom>
        </p:spPr>
        <p:txBody>
          <a:bodyPr wrap="square">
            <a:spAutoFit/>
          </a:bodyPr>
          <a:lstStyle/>
          <a:p>
            <a:r>
              <a:rPr lang="en-US" dirty="0" err="1" smtClean="0">
                <a:latin typeface="Times New Roman" panose="02020603050405020304" pitchFamily="18" charset="0"/>
                <a:cs typeface="Times New Roman" panose="02020603050405020304" pitchFamily="18" charset="0"/>
              </a:rPr>
              <a:t>ayirmasi</a:t>
            </a:r>
            <a:r>
              <a:rPr lang="en-US" dirty="0" smtClean="0">
                <a:latin typeface="Times New Roman" panose="02020603050405020304" pitchFamily="18" charset="0"/>
                <a:ea typeface="Calibri" panose="020F0502020204030204" pitchFamily="34" charset="0"/>
              </a:rPr>
              <a:t>             </a:t>
            </a:r>
            <a:r>
              <a:rPr lang="en-US" dirty="0" err="1" smtClean="0">
                <a:latin typeface="Times New Roman" panose="02020603050405020304" pitchFamily="18" charset="0"/>
                <a:ea typeface="Calibri" panose="020F0502020204030204" pitchFamily="34" charset="0"/>
              </a:rPr>
              <a:t>ayirmasiga</a:t>
            </a:r>
            <a:r>
              <a:rPr lang="en-US" dirty="0" smtClean="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chunki</a:t>
            </a:r>
            <a:r>
              <a:rPr lang="en-US" dirty="0">
                <a:latin typeface="Times New Roman" panose="02020603050405020304" pitchFamily="18" charset="0"/>
                <a:ea typeface="Calibri" panose="020F0502020204030204" pitchFamily="34" charset="0"/>
              </a:rPr>
              <a:t> S </a:t>
            </a:r>
            <a:r>
              <a:rPr lang="en-US" dirty="0" err="1">
                <a:latin typeface="Times New Roman" panose="02020603050405020304" pitchFamily="18" charset="0"/>
                <a:ea typeface="Calibri" panose="020F0502020204030204" pitchFamily="34" charset="0"/>
              </a:rPr>
              <a:t>additiv</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doimiylar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qisqarib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ketadi</a:t>
            </a:r>
            <a:r>
              <a:rPr lang="en-US" dirty="0">
                <a:latin typeface="Times New Roman" panose="02020603050405020304" pitchFamily="18" charset="0"/>
                <a:ea typeface="Calibri" panose="020F0502020204030204" pitchFamily="34" charset="0"/>
              </a:rPr>
              <a:t>. (5</a:t>
            </a:r>
            <a:r>
              <a:rPr lang="en-US" dirty="0" smtClean="0">
                <a:latin typeface="Times New Roman" panose="02020603050405020304" pitchFamily="18" charset="0"/>
                <a:ea typeface="Calibri" panose="020F0502020204030204" pitchFamily="34" charset="0"/>
              </a:rPr>
              <a:t>)</a:t>
            </a:r>
          </a:p>
          <a:p>
            <a:r>
              <a:rPr lang="en-US" dirty="0" smtClean="0">
                <a:latin typeface="Times New Roman" panose="02020603050405020304" pitchFamily="18" charset="0"/>
                <a:ea typeface="Calibri" panose="020F0502020204030204" pitchFamily="34" charset="0"/>
              </a:rPr>
              <a:t> </a:t>
            </a:r>
            <a:endParaRPr lang="ru-RU" dirty="0"/>
          </a:p>
        </p:txBody>
      </p:sp>
      <p:sp>
        <p:nvSpPr>
          <p:cNvPr id="8" name="Прямоугольник 7"/>
          <p:cNvSpPr/>
          <p:nvPr/>
        </p:nvSpPr>
        <p:spPr>
          <a:xfrm>
            <a:off x="482884" y="1786943"/>
            <a:ext cx="7756989" cy="523220"/>
          </a:xfrm>
          <a:prstGeom prst="rect">
            <a:avLst/>
          </a:prstGeom>
        </p:spPr>
        <p:txBody>
          <a:bodyPr wrap="square">
            <a:spAutoFit/>
          </a:bodyPr>
          <a:lstStyle/>
          <a:p>
            <a:r>
              <a:rPr lang="en-US" dirty="0" err="1">
                <a:latin typeface="Times New Roman" panose="02020603050405020304" pitchFamily="18" charset="0"/>
                <a:ea typeface="Calibri" panose="020F0502020204030204" pitchFamily="34" charset="0"/>
              </a:rPr>
              <a:t>tenglik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ifodalanuvchi</a:t>
            </a:r>
            <a:r>
              <a:rPr lang="en-US" dirty="0">
                <a:latin typeface="Times New Roman" panose="02020603050405020304" pitchFamily="18" charset="0"/>
                <a:ea typeface="Calibri" panose="020F0502020204030204" pitchFamily="34" charset="0"/>
              </a:rPr>
              <a:t> V </a:t>
            </a:r>
            <a:r>
              <a:rPr lang="en-US" dirty="0" err="1">
                <a:latin typeface="Times New Roman" panose="02020603050405020304" pitchFamily="18" charset="0"/>
                <a:ea typeface="Calibri" panose="020F0502020204030204" pitchFamily="34" charset="0"/>
              </a:rPr>
              <a:t>funktsiya</a:t>
            </a:r>
            <a:r>
              <a:rPr lang="en-US" dirty="0">
                <a:latin typeface="Times New Roman" panose="02020603050405020304" pitchFamily="18" charset="0"/>
                <a:ea typeface="Calibri" panose="020F0502020204030204" pitchFamily="34" charset="0"/>
              </a:rPr>
              <a:t> q </a:t>
            </a:r>
            <a:r>
              <a:rPr lang="en-US" i="1" dirty="0" err="1">
                <a:solidFill>
                  <a:srgbClr val="FF0000"/>
                </a:solidFill>
                <a:latin typeface="Times New Roman" panose="02020603050405020304" pitchFamily="18" charset="0"/>
                <a:ea typeface="Calibri" panose="020F0502020204030204" pitchFamily="34" charset="0"/>
              </a:rPr>
              <a:t>nuqtaviy</a:t>
            </a:r>
            <a:r>
              <a:rPr lang="en-US" i="1" dirty="0">
                <a:solidFill>
                  <a:srgbClr val="FF0000"/>
                </a:solidFill>
                <a:latin typeface="Times New Roman" panose="02020603050405020304" pitchFamily="18" charset="0"/>
                <a:ea typeface="Calibri" panose="020F0502020204030204" pitchFamily="34" charset="0"/>
              </a:rPr>
              <a:t> </a:t>
            </a:r>
            <a:r>
              <a:rPr lang="en-US" i="1" dirty="0" err="1">
                <a:solidFill>
                  <a:srgbClr val="FF0000"/>
                </a:solidFill>
                <a:latin typeface="Times New Roman" panose="02020603050405020304" pitchFamily="18" charset="0"/>
                <a:ea typeface="Calibri" panose="020F0502020204030204" pitchFamily="34" charset="0"/>
              </a:rPr>
              <a:t>zaryad</a:t>
            </a:r>
            <a:r>
              <a:rPr lang="en-US" i="1" dirty="0">
                <a:solidFill>
                  <a:srgbClr val="FF0000"/>
                </a:solidFill>
                <a:latin typeface="Times New Roman" panose="02020603050405020304" pitchFamily="18" charset="0"/>
                <a:ea typeface="Calibri" panose="020F0502020204030204" pitchFamily="34" charset="0"/>
              </a:rPr>
              <a:t> </a:t>
            </a:r>
            <a:r>
              <a:rPr lang="en-US" i="1" dirty="0" err="1">
                <a:solidFill>
                  <a:srgbClr val="FF0000"/>
                </a:solidFill>
                <a:latin typeface="Times New Roman" panose="02020603050405020304" pitchFamily="18" charset="0"/>
                <a:ea typeface="Calibri" panose="020F0502020204030204" pitchFamily="34" charset="0"/>
              </a:rPr>
              <a:t>potentsiali</a:t>
            </a:r>
            <a:r>
              <a:rPr lang="en-US" i="1" dirty="0">
                <a:solidFill>
                  <a:srgbClr val="FF0000"/>
                </a:solidFill>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deyiladi</a:t>
            </a:r>
            <a:r>
              <a:rPr lang="en-US" dirty="0">
                <a:latin typeface="Times New Roman" panose="02020603050405020304" pitchFamily="18" charset="0"/>
                <a:ea typeface="Calibri" panose="020F0502020204030204" pitchFamily="34" charset="0"/>
              </a:rPr>
              <a:t>. (5)  </a:t>
            </a:r>
            <a:r>
              <a:rPr lang="en-US" dirty="0" err="1">
                <a:latin typeface="Times New Roman" panose="02020603050405020304" pitchFamily="18" charset="0"/>
                <a:ea typeface="Calibri" panose="020F0502020204030204" pitchFamily="34" charset="0"/>
              </a:rPr>
              <a:t>formulaga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potentsialning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qiymatini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kiritib</a:t>
            </a:r>
            <a:r>
              <a:rPr lang="en-US" dirty="0">
                <a:latin typeface="Times New Roman" panose="02020603050405020304" pitchFamily="18" charset="0"/>
                <a:ea typeface="Calibri" panose="020F0502020204030204" pitchFamily="34" charset="0"/>
              </a:rPr>
              <a:t>: </a:t>
            </a:r>
            <a:endParaRPr lang="ru-RU" dirty="0"/>
          </a:p>
        </p:txBody>
      </p:sp>
      <p:sp>
        <p:nvSpPr>
          <p:cNvPr id="9"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816040249"/>
              </p:ext>
            </p:extLst>
          </p:nvPr>
        </p:nvGraphicFramePr>
        <p:xfrm>
          <a:off x="3293724" y="2290458"/>
          <a:ext cx="990600" cy="228600"/>
        </p:xfrm>
        <a:graphic>
          <a:graphicData uri="http://schemas.openxmlformats.org/presentationml/2006/ole">
            <mc:AlternateContent xmlns:mc="http://schemas.openxmlformats.org/markup-compatibility/2006">
              <mc:Choice xmlns:v="urn:schemas-microsoft-com:vml" Requires="v">
                <p:oleObj spid="_x0000_s33878" r:id="rId7" imgW="990600" imgH="228600" progId="Equation.3">
                  <p:embed/>
                </p:oleObj>
              </mc:Choice>
              <mc:Fallback>
                <p:oleObj r:id="rId7" imgW="990600" imgH="2286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93724" y="2290458"/>
                        <a:ext cx="990600"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Прямоугольник 12"/>
          <p:cNvSpPr/>
          <p:nvPr/>
        </p:nvSpPr>
        <p:spPr>
          <a:xfrm>
            <a:off x="482884" y="2542390"/>
            <a:ext cx="3095719" cy="307777"/>
          </a:xfrm>
          <a:prstGeom prst="rect">
            <a:avLst/>
          </a:prstGeom>
        </p:spPr>
        <p:txBody>
          <a:bodyPr wrap="none">
            <a:spAutoFit/>
          </a:bodyPr>
          <a:lstStyle/>
          <a:p>
            <a:r>
              <a:rPr lang="en-US" dirty="0" err="1">
                <a:latin typeface="Times New Roman" panose="02020603050405020304" pitchFamily="18" charset="0"/>
                <a:ea typeface="Calibri" panose="020F0502020204030204" pitchFamily="34" charset="0"/>
              </a:rPr>
              <a:t>tenglikni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hosil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qilamiz</a:t>
            </a:r>
            <a:r>
              <a:rPr lang="en-US" dirty="0">
                <a:latin typeface="Times New Roman" panose="02020603050405020304" pitchFamily="18" charset="0"/>
                <a:ea typeface="Calibri" panose="020F0502020204030204" pitchFamily="34" charset="0"/>
              </a:rPr>
              <a:t> </a:t>
            </a:r>
            <a:r>
              <a:rPr lang="en-US" dirty="0" err="1" smtClean="0">
                <a:latin typeface="Times New Roman" panose="02020603050405020304" pitchFamily="18" charset="0"/>
                <a:ea typeface="Calibri" panose="020F0502020204030204" pitchFamily="34" charset="0"/>
              </a:rPr>
              <a:t>bunda</a:t>
            </a:r>
            <a:r>
              <a:rPr lang="en-US" dirty="0" smtClean="0">
                <a:latin typeface="Times New Roman" panose="02020603050405020304" pitchFamily="18" charset="0"/>
                <a:ea typeface="Calibri" panose="020F0502020204030204" pitchFamily="34" charset="0"/>
              </a:rPr>
              <a:t>        </a:t>
            </a:r>
            <a:r>
              <a:rPr lang="en-US" dirty="0" err="1" smtClean="0">
                <a:latin typeface="Times New Roman" panose="02020603050405020304" pitchFamily="18" charset="0"/>
                <a:ea typeface="Calibri" panose="020F0502020204030204" pitchFamily="34" charset="0"/>
              </a:rPr>
              <a:t>va</a:t>
            </a:r>
            <a:r>
              <a:rPr lang="en-US" dirty="0" smtClean="0">
                <a:latin typeface="Times New Roman" panose="02020603050405020304" pitchFamily="18" charset="0"/>
                <a:ea typeface="Calibri" panose="020F0502020204030204" pitchFamily="34" charset="0"/>
              </a:rPr>
              <a:t> </a:t>
            </a:r>
            <a:r>
              <a:rPr lang="en-US" i="1" dirty="0" smtClean="0">
                <a:latin typeface="Times New Roman" panose="02020603050405020304" pitchFamily="18" charset="0"/>
                <a:cs typeface="Times New Roman" panose="02020603050405020304" pitchFamily="18" charset="0"/>
              </a:rPr>
              <a:t>V</a:t>
            </a:r>
            <a:r>
              <a:rPr lang="en-US" baseline="-25000" dirty="0" smtClean="0">
                <a:latin typeface="Times New Roman" panose="02020603050405020304" pitchFamily="18" charset="0"/>
                <a:cs typeface="Times New Roman" panose="02020603050405020304" pitchFamily="18" charset="0"/>
              </a:rPr>
              <a:t>2</a:t>
            </a:r>
            <a:r>
              <a:rPr lang="en-US" dirty="0" smtClean="0"/>
              <a:t> </a:t>
            </a:r>
            <a:r>
              <a:rPr lang="en-US" dirty="0" smtClean="0">
                <a:latin typeface="Times New Roman" panose="02020603050405020304" pitchFamily="18" charset="0"/>
                <a:ea typeface="Calibri" panose="020F0502020204030204" pitchFamily="34" charset="0"/>
              </a:rPr>
              <a:t> </a:t>
            </a:r>
            <a:endParaRPr lang="ru-RU" dirty="0"/>
          </a:p>
        </p:txBody>
      </p:sp>
      <p:sp>
        <p:nvSpPr>
          <p:cNvPr id="14" name="Прямоугольник 13"/>
          <p:cNvSpPr/>
          <p:nvPr/>
        </p:nvSpPr>
        <p:spPr>
          <a:xfrm>
            <a:off x="2668532" y="2542390"/>
            <a:ext cx="383438" cy="307777"/>
          </a:xfrm>
          <a:prstGeom prst="rect">
            <a:avLst/>
          </a:prstGeom>
        </p:spPr>
        <p:txBody>
          <a:bodyPr wrap="none">
            <a:spAutoFit/>
          </a:bodyPr>
          <a:lstStyle/>
          <a:p>
            <a:r>
              <a:rPr lang="en-US" i="1" dirty="0" smtClean="0">
                <a:latin typeface="Times New Roman" panose="02020603050405020304" pitchFamily="18" charset="0"/>
                <a:ea typeface="Calibri" panose="020F0502020204030204" pitchFamily="34" charset="0"/>
              </a:rPr>
              <a:t>V</a:t>
            </a:r>
            <a:r>
              <a:rPr lang="en-US" baseline="-25000" dirty="0" smtClean="0">
                <a:latin typeface="Times New Roman" panose="02020603050405020304" pitchFamily="18" charset="0"/>
                <a:ea typeface="Calibri" panose="020F0502020204030204" pitchFamily="34" charset="0"/>
              </a:rPr>
              <a:t>1 </a:t>
            </a:r>
            <a:endParaRPr lang="ru-RU" dirty="0"/>
          </a:p>
        </p:txBody>
      </p:sp>
      <p:sp>
        <p:nvSpPr>
          <p:cNvPr id="15" name="Прямоугольник 14"/>
          <p:cNvSpPr/>
          <p:nvPr/>
        </p:nvSpPr>
        <p:spPr>
          <a:xfrm>
            <a:off x="3430824" y="2542390"/>
            <a:ext cx="4049507" cy="307777"/>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lar  V </a:t>
            </a:r>
            <a:r>
              <a:rPr lang="en-US" dirty="0" err="1">
                <a:latin typeface="Times New Roman" panose="02020603050405020304" pitchFamily="18" charset="0"/>
                <a:ea typeface="Calibri" panose="020F0502020204030204" pitchFamily="34" charset="0"/>
              </a:rPr>
              <a:t>funktsiyaning</a:t>
            </a:r>
            <a:r>
              <a:rPr lang="en-US" dirty="0">
                <a:latin typeface="Times New Roman" panose="02020603050405020304" pitchFamily="18" charset="0"/>
                <a:ea typeface="Calibri" panose="020F0502020204030204" pitchFamily="34" charset="0"/>
              </a:rPr>
              <a:t> A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V  </a:t>
            </a:r>
            <a:r>
              <a:rPr lang="en-US" dirty="0" err="1">
                <a:latin typeface="Times New Roman" panose="02020603050405020304" pitchFamily="18" charset="0"/>
                <a:ea typeface="Calibri" panose="020F0502020204030204" pitchFamily="34" charset="0"/>
              </a:rPr>
              <a:t>nuqtalardagi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qiymatlari</a:t>
            </a:r>
            <a:r>
              <a:rPr lang="en-US" dirty="0">
                <a:latin typeface="Times New Roman" panose="02020603050405020304" pitchFamily="18" charset="0"/>
                <a:ea typeface="Calibri" panose="020F0502020204030204" pitchFamily="34" charset="0"/>
              </a:rPr>
              <a:t>. </a:t>
            </a:r>
            <a:endParaRPr lang="ru-RU" dirty="0"/>
          </a:p>
        </p:txBody>
      </p:sp>
      <p:sp>
        <p:nvSpPr>
          <p:cNvPr id="19" name="Прямоугольник 18"/>
          <p:cNvSpPr/>
          <p:nvPr/>
        </p:nvSpPr>
        <p:spPr>
          <a:xfrm>
            <a:off x="482883" y="2908016"/>
            <a:ext cx="7839183" cy="1384995"/>
          </a:xfrm>
          <a:prstGeom prst="rect">
            <a:avLst/>
          </a:prstGeom>
        </p:spPr>
        <p:txBody>
          <a:bodyPr wrap="square">
            <a:spAutoFit/>
          </a:bodyPr>
          <a:lstStyle/>
          <a:p>
            <a:r>
              <a:rPr lang="en-US" dirty="0" err="1">
                <a:latin typeface="Times New Roman" panose="02020603050405020304" pitchFamily="18" charset="0"/>
                <a:ea typeface="Calibri" panose="020F0502020204030204" pitchFamily="34" charset="0"/>
              </a:rPr>
              <a:t>Shunday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qilib</a:t>
            </a:r>
            <a:r>
              <a:rPr lang="en-US"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maydon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kuchlarining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zaryadni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ko’chirishda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bajargan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ishi</a:t>
            </a:r>
            <a:r>
              <a:rPr lang="en-US" i="1" dirty="0">
                <a:latin typeface="Times New Roman" panose="02020603050405020304" pitchFamily="18" charset="0"/>
                <a:ea typeface="Calibri" panose="020F0502020204030204" pitchFamily="34" charset="0"/>
              </a:rPr>
              <a:t> son </a:t>
            </a:r>
            <a:r>
              <a:rPr lang="en-US" i="1" dirty="0" err="1">
                <a:latin typeface="Times New Roman" panose="02020603050405020304" pitchFamily="18" charset="0"/>
                <a:ea typeface="Calibri" panose="020F0502020204030204" pitchFamily="34" charset="0"/>
              </a:rPr>
              <a:t>jixatdan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zaryad</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kattaligining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yo’lning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boshlang’ich</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va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oxirgi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nuqtalardagi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potentsiallar</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ayirmasiga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ko’paytmasiga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tengdir</a:t>
            </a:r>
            <a:r>
              <a:rPr lang="en-US" i="1"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demak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shakliga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bog’liq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bo’lmay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boshlang’ich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oxirgi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nuqtalarining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vaziyatiga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bog’liqdir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boshlang’ich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oxirgi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nuqtalari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ustma-ust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tushadi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bundan</a:t>
            </a:r>
            <a:r>
              <a:rPr lang="en-US" dirty="0">
                <a:latin typeface="Times New Roman" panose="02020603050405020304" pitchFamily="18" charset="0"/>
                <a:ea typeface="Calibri" panose="020F0502020204030204" pitchFamily="34" charset="0"/>
              </a:rPr>
              <a:t> </a:t>
            </a:r>
            <a:r>
              <a:rPr lang="en-US" dirty="0" smtClean="0">
                <a:latin typeface="Times New Roman" panose="02020603050405020304" pitchFamily="18" charset="0"/>
                <a:ea typeface="Calibri" panose="020F0502020204030204" pitchFamily="34" charset="0"/>
              </a:rPr>
              <a:t> </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hamda</a:t>
            </a:r>
            <a:r>
              <a:rPr lang="en-US" dirty="0">
                <a:latin typeface="Times New Roman" panose="02020603050405020304" pitchFamily="18" charset="0"/>
                <a:cs typeface="Times New Roman" panose="02020603050405020304" pitchFamily="18" charset="0"/>
              </a:rPr>
              <a:t> (6)  </a:t>
            </a:r>
            <a:r>
              <a:rPr lang="en-US" dirty="0" err="1">
                <a:latin typeface="Times New Roman" panose="02020603050405020304" pitchFamily="18" charset="0"/>
                <a:cs typeface="Times New Roman" panose="02020603050405020304" pitchFamily="18" charset="0"/>
              </a:rPr>
              <a:t>formulaga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A=0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zaryadni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berk</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yo’l</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bo’ylab</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ko’chirishda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elektr</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kuchlarining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bajargan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ishi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nolga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tengdir</a:t>
            </a:r>
            <a:r>
              <a:rPr lang="en-US" i="1"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20" name="Rectangle 1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Объект 20"/>
          <p:cNvGraphicFramePr>
            <a:graphicFrameLocks noChangeAspect="1"/>
          </p:cNvGraphicFramePr>
          <p:nvPr>
            <p:extLst>
              <p:ext uri="{D42A27DB-BD31-4B8C-83A1-F6EECF244321}">
                <p14:modId xmlns:p14="http://schemas.microsoft.com/office/powerpoint/2010/main" val="3777298800"/>
              </p:ext>
            </p:extLst>
          </p:nvPr>
        </p:nvGraphicFramePr>
        <p:xfrm>
          <a:off x="6647380" y="3591678"/>
          <a:ext cx="466725" cy="219075"/>
        </p:xfrm>
        <a:graphic>
          <a:graphicData uri="http://schemas.openxmlformats.org/presentationml/2006/ole">
            <mc:AlternateContent xmlns:mc="http://schemas.openxmlformats.org/markup-compatibility/2006">
              <mc:Choice xmlns:v="urn:schemas-microsoft-com:vml" Requires="v">
                <p:oleObj spid="_x0000_s33879" r:id="rId9" imgW="469696" imgH="215806" progId="Equation.3">
                  <p:embed/>
                </p:oleObj>
              </mc:Choice>
              <mc:Fallback>
                <p:oleObj r:id="rId9" imgW="469696" imgH="215806" progId="Equation.3">
                  <p:embed/>
                  <p:pic>
                    <p:nvPicPr>
                      <p:cNvPr id="0" name="Object 1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47380" y="3591678"/>
                        <a:ext cx="466725"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885817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979962" y="3935453"/>
            <a:ext cx="4164037" cy="1159800"/>
          </a:xfrm>
        </p:spPr>
        <p:txBody>
          <a:bodyPr/>
          <a:lstStyle/>
          <a:p>
            <a:r>
              <a:rPr lang="en-US" sz="3000" dirty="0" smtClean="0">
                <a:solidFill>
                  <a:schemeClr val="tx1"/>
                </a:solidFill>
                <a:latin typeface="Times New Roman" panose="02020603050405020304" pitchFamily="18" charset="0"/>
                <a:cs typeface="Times New Roman" panose="02020603050405020304" pitchFamily="18" charset="0"/>
              </a:rPr>
              <a:t>NUQTAVIY ZARYAD POTENSIALI</a:t>
            </a:r>
            <a:endParaRPr lang="ru-RU" sz="3000"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70642" y="123290"/>
            <a:ext cx="3801438" cy="3812163"/>
          </a:xfrm>
          <a:prstGeom prst="rect">
            <a:avLst/>
          </a:prstGeom>
        </p:spPr>
      </p:pic>
      <p:pic>
        <p:nvPicPr>
          <p:cNvPr id="4" name="Рисунок 3"/>
          <p:cNvPicPr>
            <a:picLocks noChangeAspect="1"/>
          </p:cNvPicPr>
          <p:nvPr/>
        </p:nvPicPr>
        <p:blipFill rotWithShape="1">
          <a:blip r:embed="rId3">
            <a:extLst>
              <a:ext uri="{28A0092B-C50C-407E-A947-70E740481C1C}">
                <a14:useLocalDpi xmlns:a14="http://schemas.microsoft.com/office/drawing/2010/main" val="0"/>
              </a:ext>
            </a:extLst>
          </a:blip>
          <a:srcRect l="23454" t="5492" r="21392" b="13333"/>
          <a:stretch/>
        </p:blipFill>
        <p:spPr>
          <a:xfrm>
            <a:off x="41096" y="123290"/>
            <a:ext cx="5044612" cy="4897889"/>
          </a:xfrm>
          <a:prstGeom prst="rect">
            <a:avLst/>
          </a:prstGeom>
        </p:spPr>
      </p:pic>
    </p:spTree>
    <p:extLst>
      <p:ext uri="{BB962C8B-B14F-4D97-AF65-F5344CB8AC3E}">
        <p14:creationId xmlns:p14="http://schemas.microsoft.com/office/powerpoint/2010/main" val="30891126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9599" y="1340958"/>
            <a:ext cx="8301518" cy="738664"/>
          </a:xfrm>
          <a:prstGeom prst="rect">
            <a:avLst/>
          </a:prstGeom>
        </p:spPr>
        <p:txBody>
          <a:bodyPr wrap="square">
            <a:spAutoFit/>
          </a:bodyPr>
          <a:lstStyle/>
          <a:p>
            <a:r>
              <a:rPr lang="en-US" dirty="0" err="1">
                <a:latin typeface="Times New Roman" panose="02020603050405020304" pitchFamily="18" charset="0"/>
                <a:cs typeface="Times New Roman" panose="02020603050405020304" pitchFamily="18" charset="0"/>
              </a:rPr>
              <a:t>Potentsialning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ma’nosi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ustida</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tuxtalib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utamiz</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(6) </a:t>
            </a:r>
            <a:r>
              <a:rPr lang="en-US" dirty="0" err="1">
                <a:latin typeface="Times New Roman" panose="02020603050405020304" pitchFamily="18" charset="0"/>
                <a:cs typeface="Times New Roman" panose="02020603050405020304" pitchFamily="18" charset="0"/>
              </a:rPr>
              <a:t>formuladan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elektrostatik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maydonning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potentsiallar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ayirmasi</a:t>
            </a:r>
            <a:r>
              <a:rPr lang="en-US" dirty="0">
                <a:latin typeface="Times New Roman" panose="02020603050405020304" pitchFamily="18" charset="0"/>
                <a:cs typeface="Times New Roman" panose="02020603050405020304" pitchFamily="18" charset="0"/>
              </a:rPr>
              <a:t>  son </a:t>
            </a:r>
            <a:r>
              <a:rPr lang="en-US" dirty="0" err="1">
                <a:latin typeface="Times New Roman" panose="02020603050405020304" pitchFamily="18" charset="0"/>
                <a:cs typeface="Times New Roman" panose="02020603050405020304" pitchFamily="18" charset="0"/>
              </a:rPr>
              <a:t>jixatdan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zaryadni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ko’chirishda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ishning</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ko’chirilayotgan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zaryad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nisbatiga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tengdir</a:t>
            </a:r>
            <a:r>
              <a:rPr lang="en-US" dirty="0">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756449857"/>
              </p:ext>
            </p:extLst>
          </p:nvPr>
        </p:nvGraphicFramePr>
        <p:xfrm>
          <a:off x="3277456" y="2096400"/>
          <a:ext cx="790575" cy="428625"/>
        </p:xfrm>
        <a:graphic>
          <a:graphicData uri="http://schemas.openxmlformats.org/presentationml/2006/ole">
            <mc:AlternateContent xmlns:mc="http://schemas.openxmlformats.org/markup-compatibility/2006">
              <mc:Choice xmlns:v="urn:schemas-microsoft-com:vml" Requires="v">
                <p:oleObj spid="_x0000_s34853" r:id="rId3" imgW="787400" imgH="431800" progId="Equation.3">
                  <p:embed/>
                </p:oleObj>
              </mc:Choice>
              <mc:Fallback>
                <p:oleObj r:id="rId3" imgW="7874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7456" y="2096400"/>
                        <a:ext cx="790575"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Прямоугольник 4"/>
          <p:cNvSpPr/>
          <p:nvPr/>
        </p:nvSpPr>
        <p:spPr>
          <a:xfrm>
            <a:off x="4303556" y="2156823"/>
            <a:ext cx="393056" cy="307777"/>
          </a:xfrm>
          <a:prstGeom prst="rect">
            <a:avLst/>
          </a:prstGeom>
        </p:spPr>
        <p:txBody>
          <a:bodyPr wrap="none">
            <a:spAutoFit/>
          </a:bodyPr>
          <a:lstStyle/>
          <a:p>
            <a:pPr algn="ctr"/>
            <a:r>
              <a:rPr lang="en-US" dirty="0">
                <a:latin typeface="Times New Roman" panose="02020603050405020304" pitchFamily="18" charset="0"/>
                <a:ea typeface="Calibri" panose="020F0502020204030204" pitchFamily="34" charset="0"/>
              </a:rPr>
              <a:t>(7)</a:t>
            </a:r>
            <a:endParaRPr lang="ru-RU" sz="1200" dirty="0">
              <a:effectLst/>
              <a:latin typeface="Times New Roman" panose="02020603050405020304" pitchFamily="18" charset="0"/>
              <a:ea typeface="Calibri" panose="020F0502020204030204" pitchFamily="34" charset="0"/>
            </a:endParaRPr>
          </a:p>
        </p:txBody>
      </p:sp>
      <p:sp>
        <p:nvSpPr>
          <p:cNvPr id="7" name="Прямоугольник 6"/>
          <p:cNvSpPr/>
          <p:nvPr/>
        </p:nvSpPr>
        <p:spPr>
          <a:xfrm>
            <a:off x="359596" y="2554939"/>
            <a:ext cx="7983017" cy="523220"/>
          </a:xfrm>
          <a:prstGeom prst="rect">
            <a:avLst/>
          </a:prstGeom>
        </p:spPr>
        <p:txBody>
          <a:bodyPr wrap="square">
            <a:spAutoFit/>
          </a:bodyPr>
          <a:lstStyle/>
          <a:p>
            <a:pPr algn="just"/>
            <a:r>
              <a:rPr lang="en-US" dirty="0">
                <a:latin typeface="Times New Roman" panose="02020603050405020304" pitchFamily="18" charset="0"/>
                <a:ea typeface="Calibri" panose="020F0502020204030204" pitchFamily="34" charset="0"/>
              </a:rPr>
              <a:t>Agar q</a:t>
            </a:r>
            <a:r>
              <a:rPr lang="en-US" baseline="-25000" dirty="0">
                <a:latin typeface="Times New Roman" panose="02020603050405020304" pitchFamily="18" charset="0"/>
                <a:ea typeface="Calibri" panose="020F0502020204030204" pitchFamily="34" charset="0"/>
              </a:rPr>
              <a:t>0</a:t>
            </a:r>
            <a:r>
              <a:rPr lang="en-US" dirty="0">
                <a:latin typeface="Times New Roman" panose="02020603050405020304" pitchFamily="18" charset="0"/>
                <a:ea typeface="Calibri" panose="020F0502020204030204" pitchFamily="34" charset="0"/>
              </a:rPr>
              <a:t>=+1 deb </a:t>
            </a:r>
            <a:r>
              <a:rPr lang="en-US" dirty="0" err="1">
                <a:latin typeface="Times New Roman" panose="02020603050405020304" pitchFamily="18" charset="0"/>
                <a:ea typeface="Calibri" panose="020F0502020204030204" pitchFamily="34" charset="0"/>
              </a:rPr>
              <a:t>olsak</a:t>
            </a:r>
            <a:r>
              <a:rPr lang="en-US" dirty="0">
                <a:latin typeface="Times New Roman" panose="02020603050405020304" pitchFamily="18" charset="0"/>
                <a:ea typeface="Calibri" panose="020F0502020204030204" pitchFamily="34" charset="0"/>
              </a:rPr>
              <a:t>, </a:t>
            </a:r>
            <a:r>
              <a:rPr lang="en-US" i="1" dirty="0">
                <a:latin typeface="Times New Roman" panose="02020603050405020304" pitchFamily="18" charset="0"/>
                <a:ea typeface="Calibri" panose="020F0502020204030204" pitchFamily="34" charset="0"/>
              </a:rPr>
              <a:t>u </a:t>
            </a:r>
            <a:r>
              <a:rPr lang="en-US" i="1" dirty="0" err="1">
                <a:latin typeface="Times New Roman" panose="02020603050405020304" pitchFamily="18" charset="0"/>
                <a:ea typeface="Calibri" panose="020F0502020204030204" pitchFamily="34" charset="0"/>
              </a:rPr>
              <a:t>xolda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ikki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nuktadagi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potentsiallar</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ayirmasi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maydon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kuchlarining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musbat</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birlik</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zaryadni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birinchi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nuqtadan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ikkinchi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nuqtaga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ko’chirishda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bajargan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ishi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bilan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o’lchanishini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ko’ramiz</a:t>
            </a:r>
            <a:r>
              <a:rPr lang="en-US" i="1" dirty="0">
                <a:latin typeface="Times New Roman" panose="02020603050405020304" pitchFamily="18" charset="0"/>
                <a:ea typeface="Calibri" panose="020F0502020204030204" pitchFamily="34" charset="0"/>
              </a:rPr>
              <a:t>.</a:t>
            </a:r>
            <a:r>
              <a:rPr lang="en-US" dirty="0">
                <a:latin typeface="Times New Roman" panose="02020603050405020304" pitchFamily="18" charset="0"/>
                <a:ea typeface="Calibri" panose="020F0502020204030204" pitchFamily="34" charset="0"/>
              </a:rPr>
              <a:t> </a:t>
            </a:r>
            <a:endParaRPr lang="ru-RU" sz="1200" dirty="0">
              <a:effectLst/>
              <a:latin typeface="Times New Roman" panose="02020603050405020304" pitchFamily="18" charset="0"/>
              <a:ea typeface="Calibri" panose="020F0502020204030204" pitchFamily="34" charset="0"/>
            </a:endParaRPr>
          </a:p>
        </p:txBody>
      </p:sp>
      <p:sp>
        <p:nvSpPr>
          <p:cNvPr id="8" name="Прямоугольник 7"/>
          <p:cNvSpPr/>
          <p:nvPr/>
        </p:nvSpPr>
        <p:spPr>
          <a:xfrm>
            <a:off x="359595" y="3078159"/>
            <a:ext cx="7983017" cy="1384995"/>
          </a:xfrm>
          <a:prstGeom prst="rect">
            <a:avLst/>
          </a:prstGeom>
        </p:spPr>
        <p:txBody>
          <a:bodyPr wrap="square">
            <a:spAutoFit/>
          </a:bodyPr>
          <a:lstStyle/>
          <a:p>
            <a:pPr algn="just"/>
            <a:r>
              <a:rPr lang="en-US" dirty="0">
                <a:latin typeface="Times New Roman" panose="02020603050405020304" pitchFamily="18" charset="0"/>
                <a:ea typeface="Calibri" panose="020F0502020204030204" pitchFamily="34" charset="0"/>
              </a:rPr>
              <a:t>(6) </a:t>
            </a:r>
            <a:r>
              <a:rPr lang="en-US" dirty="0" err="1">
                <a:latin typeface="Times New Roman" panose="02020603050405020304" pitchFamily="18" charset="0"/>
                <a:ea typeface="Calibri" panose="020F0502020204030204" pitchFamily="34" charset="0"/>
              </a:rPr>
              <a:t>musbat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zaryadlarning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ko’chirishda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bajargan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potentsiallar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ayirmasi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orasidagi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bog’lanishnigina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ifodalashiga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e’tiborni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jalb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qilamiz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ham </a:t>
            </a:r>
            <a:r>
              <a:rPr lang="en-US" dirty="0" err="1">
                <a:latin typeface="Times New Roman" panose="02020603050405020304" pitchFamily="18" charset="0"/>
                <a:ea typeface="Calibri" panose="020F0502020204030204" pitchFamily="34" charset="0"/>
              </a:rPr>
              <a:t>nuqtaviy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zaryadning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potentsiali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(5) formula </a:t>
            </a:r>
            <a:r>
              <a:rPr lang="en-US" dirty="0" err="1">
                <a:latin typeface="Times New Roman" panose="02020603050405020304" pitchFamily="18" charset="0"/>
                <a:ea typeface="Calibri" panose="020F0502020204030204" pitchFamily="34" charset="0"/>
              </a:rPr>
              <a:t>movofiq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cheksiz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ko’p</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sondagi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funktsiyalarni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olishimiz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Bu </a:t>
            </a:r>
            <a:r>
              <a:rPr lang="en-US" dirty="0" err="1">
                <a:latin typeface="Times New Roman" panose="02020603050405020304" pitchFamily="18" charset="0"/>
                <a:ea typeface="Calibri" panose="020F0502020204030204" pitchFamily="34" charset="0"/>
              </a:rPr>
              <a:t>funktsiyalar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bir-biridan</a:t>
            </a:r>
            <a:r>
              <a:rPr lang="en-US" dirty="0">
                <a:latin typeface="Times New Roman" panose="02020603050405020304" pitchFamily="18" charset="0"/>
                <a:ea typeface="Calibri" panose="020F0502020204030204" pitchFamily="34" charset="0"/>
              </a:rPr>
              <a:t> S </a:t>
            </a:r>
            <a:r>
              <a:rPr lang="en-US" dirty="0" err="1">
                <a:latin typeface="Times New Roman" panose="02020603050405020304" pitchFamily="18" charset="0"/>
                <a:ea typeface="Calibri" panose="020F0502020204030204" pitchFamily="34" charset="0"/>
              </a:rPr>
              <a:t>additiv</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doimiy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farq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qiladi</a:t>
            </a:r>
            <a:r>
              <a:rPr lang="en-US" dirty="0">
                <a:latin typeface="Times New Roman" panose="02020603050405020304" pitchFamily="18" charset="0"/>
                <a:ea typeface="Calibri" panose="020F0502020204030204" pitchFamily="34" charset="0"/>
              </a:rPr>
              <a:t>. S </a:t>
            </a:r>
            <a:r>
              <a:rPr lang="en-US" dirty="0" err="1">
                <a:latin typeface="Times New Roman" panose="02020603050405020304" pitchFamily="18" charset="0"/>
                <a:ea typeface="Calibri" panose="020F0502020204030204" pitchFamily="34" charset="0"/>
              </a:rPr>
              <a:t>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turlicha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tanlanganda</a:t>
            </a:r>
            <a:r>
              <a:rPr lang="en-US" dirty="0">
                <a:latin typeface="Times New Roman" panose="02020603050405020304" pitchFamily="18" charset="0"/>
                <a:ea typeface="Calibri" panose="020F0502020204030204" pitchFamily="34" charset="0"/>
              </a:rPr>
              <a:t> ham </a:t>
            </a:r>
            <a:r>
              <a:rPr lang="en-US" dirty="0" err="1">
                <a:latin typeface="Times New Roman" panose="02020603050405020304" pitchFamily="18" charset="0"/>
                <a:ea typeface="Calibri" panose="020F0502020204030204" pitchFamily="34" charset="0"/>
              </a:rPr>
              <a:t>potentsiallar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ayirmasi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o’zgarmaydi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Shunday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qilib</a:t>
            </a:r>
            <a:r>
              <a:rPr lang="en-US" dirty="0">
                <a:latin typeface="Times New Roman" panose="02020603050405020304" pitchFamily="18" charset="0"/>
                <a:ea typeface="Calibri" panose="020F0502020204030204" pitchFamily="34" charset="0"/>
              </a:rPr>
              <a:t>, S </a:t>
            </a:r>
            <a:r>
              <a:rPr lang="en-US" dirty="0" err="1">
                <a:latin typeface="Times New Roman" panose="02020603050405020304" pitchFamily="18" charset="0"/>
                <a:ea typeface="Calibri" panose="020F0502020204030204" pitchFamily="34" charset="0"/>
              </a:rPr>
              <a:t>doimiy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ixtiyoriy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tanlash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S=0 </a:t>
            </a:r>
            <a:r>
              <a:rPr lang="en-US" dirty="0" err="1">
                <a:latin typeface="Times New Roman" panose="02020603050405020304" pitchFamily="18" charset="0"/>
                <a:ea typeface="Calibri" panose="020F0502020204030204" pitchFamily="34" charset="0"/>
              </a:rPr>
              <a:t>bo’lganda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eng</a:t>
            </a:r>
            <a:r>
              <a:rPr lang="en-US" dirty="0">
                <a:latin typeface="Times New Roman" panose="02020603050405020304" pitchFamily="18" charset="0"/>
                <a:ea typeface="Calibri" panose="020F0502020204030204" pitchFamily="34" charset="0"/>
              </a:rPr>
              <a:t> soda </a:t>
            </a:r>
            <a:r>
              <a:rPr lang="en-US" dirty="0" err="1">
                <a:latin typeface="Times New Roman" panose="02020603050405020304" pitchFamily="18" charset="0"/>
                <a:ea typeface="Calibri" panose="020F0502020204030204" pitchFamily="34" charset="0"/>
              </a:rPr>
              <a:t>hol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bo’ladi</a:t>
            </a:r>
            <a:r>
              <a:rPr lang="en-US" dirty="0">
                <a:latin typeface="Times New Roman" panose="02020603050405020304" pitchFamily="18" charset="0"/>
                <a:ea typeface="Calibri" panose="020F0502020204030204" pitchFamily="34" charset="0"/>
              </a:rPr>
              <a:t>, u </a:t>
            </a:r>
            <a:r>
              <a:rPr lang="en-US" dirty="0" err="1">
                <a:latin typeface="Times New Roman" panose="02020603050405020304" pitchFamily="18" charset="0"/>
                <a:ea typeface="Calibri" panose="020F0502020204030204" pitchFamily="34" charset="0"/>
              </a:rPr>
              <a:t>holda</a:t>
            </a:r>
            <a:r>
              <a:rPr lang="en-US" dirty="0">
                <a:latin typeface="Times New Roman" panose="02020603050405020304" pitchFamily="18" charset="0"/>
                <a:ea typeface="Calibri" panose="020F0502020204030204" pitchFamily="34" charset="0"/>
              </a:rPr>
              <a:t> q </a:t>
            </a:r>
            <a:r>
              <a:rPr lang="en-US" dirty="0" err="1">
                <a:latin typeface="Times New Roman" panose="02020603050405020304" pitchFamily="18" charset="0"/>
                <a:ea typeface="Calibri" panose="020F0502020204030204" pitchFamily="34" charset="0"/>
              </a:rPr>
              <a:t>nuqtaviy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zaryadnging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o’zidan</a:t>
            </a:r>
            <a:r>
              <a:rPr lang="en-US" dirty="0">
                <a:latin typeface="Times New Roman" panose="02020603050405020304" pitchFamily="18" charset="0"/>
                <a:ea typeface="Calibri" panose="020F0502020204030204" pitchFamily="34" charset="0"/>
              </a:rPr>
              <a:t> r </a:t>
            </a:r>
            <a:r>
              <a:rPr lang="en-US" dirty="0" err="1">
                <a:latin typeface="Times New Roman" panose="02020603050405020304" pitchFamily="18" charset="0"/>
                <a:ea typeface="Calibri" panose="020F0502020204030204" pitchFamily="34" charset="0"/>
              </a:rPr>
              <a:t>uzoqlikda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nuqtadagi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potentsialli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quyidagiga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bo’ladi</a:t>
            </a:r>
            <a:r>
              <a:rPr lang="en-US"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
        <p:nvSpPr>
          <p:cNvPr id="9"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842514540"/>
              </p:ext>
            </p:extLst>
          </p:nvPr>
        </p:nvGraphicFramePr>
        <p:xfrm>
          <a:off x="3672743" y="4439297"/>
          <a:ext cx="419100" cy="390525"/>
        </p:xfrm>
        <a:graphic>
          <a:graphicData uri="http://schemas.openxmlformats.org/presentationml/2006/ole">
            <mc:AlternateContent xmlns:mc="http://schemas.openxmlformats.org/markup-compatibility/2006">
              <mc:Choice xmlns:v="urn:schemas-microsoft-com:vml" Requires="v">
                <p:oleObj spid="_x0000_s34854" r:id="rId5" imgW="418918" imgH="393529" progId="Equation.3">
                  <p:embed/>
                </p:oleObj>
              </mc:Choice>
              <mc:Fallback>
                <p:oleObj r:id="rId5" imgW="418918" imgH="393529"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72743" y="4439297"/>
                        <a:ext cx="419100" cy="390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Прямоугольник 10"/>
          <p:cNvSpPr/>
          <p:nvPr/>
        </p:nvSpPr>
        <p:spPr>
          <a:xfrm>
            <a:off x="4223406" y="4482626"/>
            <a:ext cx="473206" cy="307777"/>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(5a)</a:t>
            </a:r>
            <a:endParaRPr lang="ru-RU" dirty="0"/>
          </a:p>
        </p:txBody>
      </p:sp>
    </p:spTree>
    <p:extLst>
      <p:ext uri="{BB962C8B-B14F-4D97-AF65-F5344CB8AC3E}">
        <p14:creationId xmlns:p14="http://schemas.microsoft.com/office/powerpoint/2010/main" val="9208690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488021" y="1350604"/>
            <a:ext cx="8039529" cy="1169551"/>
          </a:xfrm>
          <a:prstGeom prst="rect">
            <a:avLst/>
          </a:prstGeom>
        </p:spPr>
        <p:txBody>
          <a:bodyPr wrap="square">
            <a:spAutoFit/>
          </a:bodyPr>
          <a:lstStyle/>
          <a:p>
            <a:pPr algn="just"/>
            <a:r>
              <a:rPr lang="en-US" dirty="0" err="1">
                <a:latin typeface="Times New Roman" panose="02020603050405020304" pitchFamily="18" charset="0"/>
                <a:ea typeface="Calibri" panose="020F0502020204030204" pitchFamily="34" charset="0"/>
              </a:rPr>
              <a:t>Ta’rifga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potentsial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skalyar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kattalikdir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Additiv</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doimiy</a:t>
            </a:r>
            <a:r>
              <a:rPr lang="en-US" dirty="0">
                <a:latin typeface="Times New Roman" panose="02020603050405020304" pitchFamily="18" charset="0"/>
                <a:ea typeface="Calibri" panose="020F0502020204030204" pitchFamily="34" charset="0"/>
              </a:rPr>
              <a:t> S=0 </a:t>
            </a:r>
            <a:r>
              <a:rPr lang="en-US" dirty="0" err="1">
                <a:latin typeface="Times New Roman" panose="02020603050405020304" pitchFamily="18" charset="0"/>
                <a:ea typeface="Calibri" panose="020F0502020204030204" pitchFamily="34" charset="0"/>
              </a:rPr>
              <a:t>qilib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olinganda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nuqtaviy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zaryad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potentsialining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fizik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ma’nosi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bunday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bo’ladi</a:t>
            </a:r>
            <a:r>
              <a:rPr lang="en-US"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maydonning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biror</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nuqtasining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potentsiali</a:t>
            </a:r>
            <a:r>
              <a:rPr lang="en-US" i="1" dirty="0">
                <a:latin typeface="Times New Roman" panose="02020603050405020304" pitchFamily="18" charset="0"/>
                <a:ea typeface="Calibri" panose="020F0502020204030204" pitchFamily="34" charset="0"/>
              </a:rPr>
              <a:t> son </a:t>
            </a:r>
            <a:r>
              <a:rPr lang="en-US" i="1" dirty="0" err="1">
                <a:latin typeface="Times New Roman" panose="02020603050405020304" pitchFamily="18" charset="0"/>
                <a:ea typeface="Calibri" panose="020F0502020204030204" pitchFamily="34" charset="0"/>
              </a:rPr>
              <a:t>jixatdan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birlik</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musbat</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zaryadni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shu</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nuqtadan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potentsiali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nolga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teng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bo’lgan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cheksiz</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uzoqlikdagi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nuqtaga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ko’chirishda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maydon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kuchlarining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bajargan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ishiga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tengdir</a:t>
            </a:r>
            <a:r>
              <a:rPr lang="en-US" i="1" dirty="0">
                <a:latin typeface="Times New Roman" panose="02020603050405020304" pitchFamily="18" charset="0"/>
                <a:ea typeface="Calibri" panose="020F0502020204030204" pitchFamily="34" charset="0"/>
              </a:rPr>
              <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Xaqiqat</a:t>
            </a:r>
            <a:r>
              <a:rPr lang="en-US" dirty="0">
                <a:latin typeface="Times New Roman" panose="02020603050405020304" pitchFamily="18" charset="0"/>
                <a:ea typeface="Calibri" panose="020F0502020204030204" pitchFamily="34" charset="0"/>
              </a:rPr>
              <a:t> ham, </a:t>
            </a:r>
            <a:r>
              <a:rPr lang="en-US" dirty="0" err="1">
                <a:latin typeface="Times New Roman" panose="02020603050405020304" pitchFamily="18" charset="0"/>
                <a:ea typeface="Calibri" panose="020F0502020204030204" pitchFamily="34" charset="0"/>
              </a:rPr>
              <a:t>birlik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zaryadni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maydonning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biror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nuqtasidan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zaryaddan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cheksiz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uzoqlikda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nuqtaga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ko’chirishda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bajarilgan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quyidagicha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bo’ladi</a:t>
            </a:r>
            <a:r>
              <a:rPr lang="en-US"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
        <p:nvSpPr>
          <p:cNvPr id="9" name="Rectangle 1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64688223"/>
              </p:ext>
            </p:extLst>
          </p:nvPr>
        </p:nvGraphicFramePr>
        <p:xfrm>
          <a:off x="3534311" y="2520155"/>
          <a:ext cx="1362075" cy="428625"/>
        </p:xfrm>
        <a:graphic>
          <a:graphicData uri="http://schemas.openxmlformats.org/presentationml/2006/ole">
            <mc:AlternateContent xmlns:mc="http://schemas.openxmlformats.org/markup-compatibility/2006">
              <mc:Choice xmlns:v="urn:schemas-microsoft-com:vml" Requires="v">
                <p:oleObj spid="_x0000_s2078" r:id="rId3" imgW="1358310" imgH="431613" progId="Equation.3">
                  <p:embed/>
                </p:oleObj>
              </mc:Choice>
              <mc:Fallback>
                <p:oleObj r:id="rId3" imgW="1358310" imgH="431613" progId="Equation.3">
                  <p:embed/>
                  <p:pic>
                    <p:nvPicPr>
                      <p:cNvPr id="0" name="Object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4311" y="2520155"/>
                        <a:ext cx="1362075"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Прямоугольник 10"/>
          <p:cNvSpPr/>
          <p:nvPr/>
        </p:nvSpPr>
        <p:spPr>
          <a:xfrm>
            <a:off x="488020" y="2962817"/>
            <a:ext cx="8039529" cy="954107"/>
          </a:xfrm>
          <a:prstGeom prst="rect">
            <a:avLst/>
          </a:prstGeom>
        </p:spPr>
        <p:txBody>
          <a:bodyPr wrap="square">
            <a:spAutoFit/>
          </a:bodyPr>
          <a:lstStyle/>
          <a:p>
            <a:r>
              <a:rPr lang="en-US" dirty="0" err="1">
                <a:latin typeface="Times New Roman" panose="02020603050405020304" pitchFamily="18" charset="0"/>
                <a:ea typeface="Calibri" panose="020F0502020204030204" pitchFamily="34" charset="0"/>
                <a:cs typeface="Times New Roman" panose="02020603050405020304" pitchFamily="18" charset="0"/>
              </a:rPr>
              <a:t>Zaryadlarning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murakkab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sistemasi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ko’rilayotgan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potentsial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ifodasiga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kiruvchi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ixtiyoriy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doimiyning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qiymatini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tanlash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sistemadan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cheksiz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uzoqda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nuqtalarning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potentsiali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nolga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bo’lsin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nuqtasining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potentsiali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jixatdan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zaryadni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nuktadan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cheksizlikka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ko’chirishda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zaryadga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bajargan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tengdir</a:t>
            </a:r>
            <a:endParaRPr lang="ru-RU" dirty="0">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6306358" y="3609147"/>
            <a:ext cx="373820" cy="307777"/>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A</a:t>
            </a:r>
            <a:r>
              <a:rPr lang="en-US" baseline="-25000" dirty="0">
                <a:latin typeface="Times New Roman" panose="02020603050405020304" pitchFamily="18" charset="0"/>
                <a:ea typeface="Calibri" panose="020F0502020204030204" pitchFamily="34" charset="0"/>
              </a:rPr>
              <a:t>0</a:t>
            </a:r>
            <a:endParaRPr lang="ru-RU" dirty="0"/>
          </a:p>
        </p:txBody>
      </p:sp>
      <p:sp>
        <p:nvSpPr>
          <p:cNvPr id="13" name="Прямоугольник 12"/>
          <p:cNvSpPr/>
          <p:nvPr/>
        </p:nvSpPr>
        <p:spPr>
          <a:xfrm>
            <a:off x="488019" y="3990254"/>
            <a:ext cx="8039529" cy="523220"/>
          </a:xfrm>
          <a:prstGeom prst="rect">
            <a:avLst/>
          </a:prstGeom>
        </p:spPr>
        <p:txBody>
          <a:bodyPr wrap="square">
            <a:spAutoFit/>
          </a:bodyPr>
          <a:lstStyle/>
          <a:p>
            <a:pPr algn="just"/>
            <a:r>
              <a:rPr lang="en-US" dirty="0" err="1">
                <a:latin typeface="Times New Roman" panose="02020603050405020304" pitchFamily="18" charset="0"/>
                <a:ea typeface="Calibri" panose="020F0502020204030204" pitchFamily="34" charset="0"/>
              </a:rPr>
              <a:t>Potentsiallar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ayirmasini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aniqlash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odatdagi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amaliy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hollarda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shartli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ravishda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yer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sirti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potentsiali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nol</a:t>
            </a:r>
            <a:r>
              <a:rPr lang="en-US" dirty="0">
                <a:latin typeface="Times New Roman" panose="02020603050405020304" pitchFamily="18" charset="0"/>
                <a:ea typeface="Calibri" panose="020F0502020204030204" pitchFamily="34" charset="0"/>
              </a:rPr>
              <a:t> deb </a:t>
            </a:r>
            <a:r>
              <a:rPr lang="en-US" dirty="0" err="1">
                <a:latin typeface="Times New Roman" panose="02020603050405020304" pitchFamily="18" charset="0"/>
                <a:ea typeface="Calibri" panose="020F0502020204030204" pitchFamily="34" charset="0"/>
              </a:rPr>
              <a:t>olish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qulay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bo’ladi</a:t>
            </a:r>
            <a:r>
              <a:rPr lang="en-US"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486981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955551" y="270210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498296" y="1255099"/>
            <a:ext cx="8101173" cy="523220"/>
          </a:xfrm>
          <a:prstGeom prst="rect">
            <a:avLst/>
          </a:prstGeom>
        </p:spPr>
        <p:txBody>
          <a:bodyPr wrap="square">
            <a:spAutoFit/>
          </a:bodyPr>
          <a:lstStyle/>
          <a:p>
            <a:r>
              <a:rPr lang="en-US" dirty="0" err="1">
                <a:latin typeface="Times New Roman" panose="02020603050405020304" pitchFamily="18" charset="0"/>
                <a:ea typeface="Calibri" panose="020F0502020204030204" pitchFamily="34" charset="0"/>
              </a:rPr>
              <a:t>Endi</a:t>
            </a:r>
            <a:r>
              <a:rPr lang="en-US" dirty="0">
                <a:latin typeface="Times New Roman" panose="02020603050405020304" pitchFamily="18" charset="0"/>
                <a:ea typeface="Calibri" panose="020F0502020204030204" pitchFamily="34" charset="0"/>
              </a:rPr>
              <a:t> E </a:t>
            </a:r>
            <a:r>
              <a:rPr lang="en-US" dirty="0" err="1">
                <a:latin typeface="Times New Roman" panose="02020603050405020304" pitchFamily="18" charset="0"/>
                <a:ea typeface="Calibri" panose="020F0502020204030204" pitchFamily="34" charset="0"/>
              </a:rPr>
              <a:t>kuchlanganlik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xarakterlanuvchi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ixtiyoriy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elektrostatik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maydonda</a:t>
            </a:r>
            <a:r>
              <a:rPr lang="en-US" dirty="0">
                <a:latin typeface="Times New Roman" panose="02020603050405020304" pitchFamily="18" charset="0"/>
                <a:ea typeface="Calibri" panose="020F0502020204030204" pitchFamily="34" charset="0"/>
              </a:rPr>
              <a:t> q</a:t>
            </a:r>
            <a:r>
              <a:rPr lang="en-US" baseline="-25000" dirty="0">
                <a:latin typeface="Times New Roman" panose="02020603050405020304" pitchFamily="18" charset="0"/>
                <a:ea typeface="Calibri" panose="020F0502020204030204" pitchFamily="34" charset="0"/>
              </a:rPr>
              <a:t>0</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zaryadni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ko’chirishdek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umumiy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xolni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ko’ramiz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Cheksiz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kichik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ko’chirishda</a:t>
            </a:r>
            <a:r>
              <a:rPr lang="en-US" dirty="0">
                <a:latin typeface="Times New Roman" panose="02020603050405020304" pitchFamily="18" charset="0"/>
                <a:ea typeface="Calibri" panose="020F0502020204030204" pitchFamily="34" charset="0"/>
              </a:rPr>
              <a:t> </a:t>
            </a:r>
            <a:endParaRPr lang="ru-RU" sz="1200" dirty="0">
              <a:effectLst/>
              <a:latin typeface="Times New Roman" panose="02020603050405020304" pitchFamily="18" charset="0"/>
              <a:ea typeface="Calibri" panose="020F0502020204030204" pitchFamily="34" charset="0"/>
            </a:endParaRPr>
          </a:p>
        </p:txBody>
      </p:sp>
      <p:sp>
        <p:nvSpPr>
          <p:cNvPr id="6" name="Rectangle 1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547000177"/>
              </p:ext>
            </p:extLst>
          </p:nvPr>
        </p:nvGraphicFramePr>
        <p:xfrm>
          <a:off x="3421058" y="1821308"/>
          <a:ext cx="1492944" cy="316685"/>
        </p:xfrm>
        <a:graphic>
          <a:graphicData uri="http://schemas.openxmlformats.org/presentationml/2006/ole">
            <mc:AlternateContent xmlns:mc="http://schemas.openxmlformats.org/markup-compatibility/2006">
              <mc:Choice xmlns:v="urn:schemas-microsoft-com:vml" Requires="v">
                <p:oleObj spid="_x0000_s3138" r:id="rId3" imgW="939392" imgH="203112" progId="Equation.3">
                  <p:embed/>
                </p:oleObj>
              </mc:Choice>
              <mc:Fallback>
                <p:oleObj r:id="rId3" imgW="939392" imgH="203112" progId="Equation.3">
                  <p:embed/>
                  <p:pic>
                    <p:nvPicPr>
                      <p:cNvPr id="0" name="Object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1058" y="1821308"/>
                        <a:ext cx="1492944" cy="316685"/>
                      </a:xfrm>
                      <a:prstGeom prst="rect">
                        <a:avLst/>
                      </a:prstGeom>
                      <a:noFill/>
                    </p:spPr>
                  </p:pic>
                </p:oleObj>
              </mc:Fallback>
            </mc:AlternateContent>
          </a:graphicData>
        </a:graphic>
      </p:graphicFrame>
      <p:sp>
        <p:nvSpPr>
          <p:cNvPr id="8" name="Прямоугольник 7"/>
          <p:cNvSpPr/>
          <p:nvPr/>
        </p:nvSpPr>
        <p:spPr>
          <a:xfrm>
            <a:off x="498296" y="1996616"/>
            <a:ext cx="1162498" cy="307777"/>
          </a:xfrm>
          <a:prstGeom prst="rect">
            <a:avLst/>
          </a:prstGeom>
        </p:spPr>
        <p:txBody>
          <a:bodyPr wrap="none">
            <a:spAutoFit/>
          </a:bodyPr>
          <a:lstStyle/>
          <a:p>
            <a:pPr algn="just"/>
            <a:r>
              <a:rPr lang="ru-RU" dirty="0" err="1">
                <a:latin typeface="Times New Roman" panose="02020603050405020304" pitchFamily="18" charset="0"/>
                <a:ea typeface="Calibri" panose="020F0502020204030204" pitchFamily="34" charset="0"/>
              </a:rPr>
              <a:t>ish</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bajariladi</a:t>
            </a:r>
            <a:r>
              <a:rPr lang="ru-RU"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
        <p:nvSpPr>
          <p:cNvPr id="9" name="Прямоугольник 8"/>
          <p:cNvSpPr/>
          <p:nvPr/>
        </p:nvSpPr>
        <p:spPr>
          <a:xfrm>
            <a:off x="498296" y="2304393"/>
            <a:ext cx="7302207" cy="307777"/>
          </a:xfrm>
          <a:prstGeom prst="rect">
            <a:avLst/>
          </a:prstGeom>
        </p:spPr>
        <p:txBody>
          <a:bodyPr wrap="square">
            <a:spAutoFit/>
          </a:bodyPr>
          <a:lstStyle/>
          <a:p>
            <a:r>
              <a:rPr lang="ru-RU" dirty="0">
                <a:latin typeface="Times New Roman" panose="02020603050405020304" pitchFamily="18" charset="0"/>
                <a:ea typeface="Calibri" panose="020F0502020204030204" pitchFamily="34" charset="0"/>
              </a:rPr>
              <a:t>F=q</a:t>
            </a:r>
            <a:r>
              <a:rPr lang="ru-RU" baseline="-25000" dirty="0">
                <a:latin typeface="Times New Roman" panose="02020603050405020304" pitchFamily="18" charset="0"/>
                <a:ea typeface="Calibri" panose="020F0502020204030204" pitchFamily="34" charset="0"/>
              </a:rPr>
              <a:t>0</a:t>
            </a:r>
            <a:r>
              <a:rPr lang="ru-RU" dirty="0">
                <a:latin typeface="Times New Roman" panose="02020603050405020304" pitchFamily="18" charset="0"/>
                <a:ea typeface="Calibri" panose="020F0502020204030204" pitchFamily="34" charset="0"/>
              </a:rPr>
              <a:t> E </a:t>
            </a:r>
            <a:r>
              <a:rPr lang="ru-RU" dirty="0" err="1">
                <a:latin typeface="Times New Roman" panose="02020603050405020304" pitchFamily="18" charset="0"/>
                <a:ea typeface="Calibri" panose="020F0502020204030204" pitchFamily="34" charset="0"/>
              </a:rPr>
              <a:t>ekanligini</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nazarga</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olib</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dA</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iSh</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foydasini</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quyidagi</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ko'rinishda</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yozamiz</a:t>
            </a:r>
            <a:r>
              <a:rPr lang="ru-RU" dirty="0">
                <a:latin typeface="Times New Roman" panose="02020603050405020304" pitchFamily="18" charset="0"/>
                <a:ea typeface="Calibri" panose="020F0502020204030204" pitchFamily="34" charset="0"/>
              </a:rPr>
              <a:t>:</a:t>
            </a:r>
            <a:endParaRPr lang="ru-RU" dirty="0"/>
          </a:p>
        </p:txBody>
      </p:sp>
      <p:sp>
        <p:nvSpPr>
          <p:cNvPr id="10" name="Rectangle 16"/>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282413043"/>
              </p:ext>
            </p:extLst>
          </p:nvPr>
        </p:nvGraphicFramePr>
        <p:xfrm>
          <a:off x="3291342" y="2642544"/>
          <a:ext cx="1752376" cy="372186"/>
        </p:xfrm>
        <a:graphic>
          <a:graphicData uri="http://schemas.openxmlformats.org/presentationml/2006/ole">
            <mc:AlternateContent xmlns:mc="http://schemas.openxmlformats.org/markup-compatibility/2006">
              <mc:Choice xmlns:v="urn:schemas-microsoft-com:vml" Requires="v">
                <p:oleObj spid="_x0000_s3139" r:id="rId5" imgW="1079500" imgH="228600" progId="Equation.3">
                  <p:embed/>
                </p:oleObj>
              </mc:Choice>
              <mc:Fallback>
                <p:oleObj r:id="rId5" imgW="1079500" imgH="228600" progId="Equation.3">
                  <p:embed/>
                  <p:pic>
                    <p:nvPicPr>
                      <p:cNvPr id="0"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91342" y="2642544"/>
                        <a:ext cx="1752376" cy="372186"/>
                      </a:xfrm>
                      <a:prstGeom prst="rect">
                        <a:avLst/>
                      </a:prstGeom>
                      <a:noFill/>
                    </p:spPr>
                  </p:pic>
                </p:oleObj>
              </mc:Fallback>
            </mc:AlternateContent>
          </a:graphicData>
        </a:graphic>
      </p:graphicFrame>
      <p:sp>
        <p:nvSpPr>
          <p:cNvPr id="12" name="Прямоугольник 11"/>
          <p:cNvSpPr/>
          <p:nvPr/>
        </p:nvSpPr>
        <p:spPr>
          <a:xfrm>
            <a:off x="498296" y="2951178"/>
            <a:ext cx="7525821" cy="1169551"/>
          </a:xfrm>
          <a:prstGeom prst="rect">
            <a:avLst/>
          </a:prstGeom>
        </p:spPr>
        <p:txBody>
          <a:bodyPr wrap="square">
            <a:spAutoFit/>
          </a:bodyPr>
          <a:lstStyle/>
          <a:p>
            <a:pPr algn="just"/>
            <a:r>
              <a:rPr lang="ru-RU" dirty="0" err="1">
                <a:latin typeface="Times New Roman" panose="02020603050405020304" pitchFamily="18" charset="0"/>
                <a:ea typeface="Calibri" panose="020F0502020204030204" pitchFamily="34" charset="0"/>
              </a:rPr>
              <a:t>Lekin</a:t>
            </a:r>
            <a:r>
              <a:rPr lang="ru-RU"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E </a:t>
            </a:r>
            <a:r>
              <a:rPr lang="ru-RU" dirty="0" err="1">
                <a:latin typeface="Times New Roman" panose="02020603050405020304" pitchFamily="18" charset="0"/>
                <a:ea typeface="Calibri" panose="020F0502020204030204" pitchFamily="34" charset="0"/>
              </a:rPr>
              <a:t>cos</a:t>
            </a:r>
            <a:r>
              <a:rPr lang="ru-RU" dirty="0">
                <a:latin typeface="Times New Roman" panose="02020603050405020304" pitchFamily="18" charset="0"/>
                <a:ea typeface="Arial Unicode MS" panose="020B0604020202020204" pitchFamily="34" charset="-128"/>
              </a:rPr>
              <a:t>α</a:t>
            </a:r>
            <a:r>
              <a:rPr lang="ru-RU" dirty="0">
                <a:latin typeface="Times New Roman" panose="02020603050405020304" pitchFamily="18" charset="0"/>
                <a:ea typeface="Calibri" panose="020F0502020204030204" pitchFamily="34" charset="0"/>
              </a:rPr>
              <a:t> kuchlanganlik vektori E ning Shu nuktada yo'lga o’tkazgich urinma yo’nalishiga proektsiyasidir. </a:t>
            </a:r>
            <a:r>
              <a:rPr lang="en-US" dirty="0">
                <a:latin typeface="Times New Roman" panose="02020603050405020304" pitchFamily="18" charset="0"/>
                <a:ea typeface="Calibri" panose="020F0502020204030204" pitchFamily="34" charset="0"/>
              </a:rPr>
              <a:t>Bu </a:t>
            </a:r>
            <a:r>
              <a:rPr lang="en-US" dirty="0" err="1">
                <a:latin typeface="Times New Roman" panose="02020603050405020304" pitchFamily="18" charset="0"/>
                <a:ea typeface="Calibri" panose="020F0502020204030204" pitchFamily="34" charset="0"/>
              </a:rPr>
              <a:t>proektsiyani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a:t>
            </a:r>
            <a:r>
              <a:rPr lang="en-US" baseline="-25000" dirty="0" err="1">
                <a:latin typeface="Times New Roman" panose="02020603050405020304" pitchFamily="18" charset="0"/>
                <a:ea typeface="Calibri" panose="020F0502020204030204" pitchFamily="34" charset="0"/>
              </a:rPr>
              <a:t>s</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belgilasak</a:t>
            </a:r>
            <a:r>
              <a:rPr lang="en-US" dirty="0">
                <a:latin typeface="Times New Roman" panose="02020603050405020304" pitchFamily="18" charset="0"/>
                <a:ea typeface="Calibri" panose="020F0502020204030204" pitchFamily="34" charset="0"/>
              </a:rPr>
              <a:t>, </a:t>
            </a:r>
            <a:endParaRPr lang="ru-RU" sz="1200" dirty="0">
              <a:latin typeface="Times New Roman" panose="02020603050405020304" pitchFamily="18" charset="0"/>
              <a:ea typeface="Calibri" panose="020F0502020204030204" pitchFamily="34" charset="0"/>
            </a:endParaRPr>
          </a:p>
          <a:p>
            <a:pPr algn="just"/>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Bunda</a:t>
            </a:r>
            <a:r>
              <a:rPr lang="en-US" dirty="0">
                <a:latin typeface="Times New Roman" panose="02020603050405020304" pitchFamily="18" charset="0"/>
                <a:ea typeface="Calibri" panose="020F0502020204030204" pitchFamily="34" charset="0"/>
              </a:rPr>
              <a:t> integral </a:t>
            </a:r>
            <a:r>
              <a:rPr lang="en-US" dirty="0" err="1">
                <a:latin typeface="Times New Roman" panose="02020603050405020304" pitchFamily="18" charset="0"/>
                <a:ea typeface="Calibri" panose="020F0502020204030204" pitchFamily="34" charset="0"/>
              </a:rPr>
              <a:t>yo’lning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boshlang’ich</a:t>
            </a:r>
            <a:r>
              <a:rPr lang="en-US" dirty="0">
                <a:latin typeface="Times New Roman" panose="02020603050405020304" pitchFamily="18" charset="0"/>
                <a:ea typeface="Calibri" panose="020F0502020204030204" pitchFamily="34" charset="0"/>
              </a:rPr>
              <a:t> A </a:t>
            </a:r>
            <a:r>
              <a:rPr lang="en-US" dirty="0" err="1">
                <a:latin typeface="Times New Roman" panose="02020603050405020304" pitchFamily="18" charset="0"/>
                <a:ea typeface="Calibri" panose="020F0502020204030204" pitchFamily="34" charset="0"/>
              </a:rPr>
              <a:t>nuktasidan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oxirgi</a:t>
            </a:r>
            <a:r>
              <a:rPr lang="en-US" dirty="0">
                <a:latin typeface="Times New Roman" panose="02020603050405020304" pitchFamily="18" charset="0"/>
                <a:ea typeface="Calibri" panose="020F0502020204030204" pitchFamily="34" charset="0"/>
              </a:rPr>
              <a:t> V </a:t>
            </a:r>
            <a:r>
              <a:rPr lang="en-US" dirty="0" err="1">
                <a:latin typeface="Times New Roman" panose="02020603050405020304" pitchFamily="18" charset="0"/>
                <a:ea typeface="Calibri" panose="020F0502020204030204" pitchFamily="34" charset="0"/>
              </a:rPr>
              <a:t>nuqtasigacha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chegarada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Aytilganlarga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son </a:t>
            </a:r>
            <a:r>
              <a:rPr lang="en-US" dirty="0" err="1">
                <a:latin typeface="Times New Roman" panose="02020603050405020304" pitchFamily="18" charset="0"/>
                <a:ea typeface="Calibri" panose="020F0502020204030204" pitchFamily="34" charset="0"/>
              </a:rPr>
              <a:t>jixatdan</a:t>
            </a:r>
            <a:r>
              <a:rPr lang="en-US" dirty="0">
                <a:latin typeface="Times New Roman" panose="02020603050405020304" pitchFamily="18" charset="0"/>
                <a:ea typeface="Calibri" panose="020F0502020204030204" pitchFamily="34" charset="0"/>
              </a:rPr>
              <a:t> q</a:t>
            </a:r>
            <a:r>
              <a:rPr lang="en-US" baseline="-25000" dirty="0">
                <a:latin typeface="Times New Roman" panose="02020603050405020304" pitchFamily="18" charset="0"/>
                <a:ea typeface="Calibri" panose="020F0502020204030204" pitchFamily="34" charset="0"/>
              </a:rPr>
              <a:t>0</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zaryad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kattaligi</a:t>
            </a:r>
            <a:r>
              <a:rPr lang="en-US" dirty="0">
                <a:latin typeface="Times New Roman" panose="02020603050405020304" pitchFamily="18" charset="0"/>
                <a:ea typeface="Calibri" panose="020F0502020204030204" pitchFamily="34" charset="0"/>
              </a:rPr>
              <a:t> A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V </a:t>
            </a:r>
            <a:r>
              <a:rPr lang="en-US" dirty="0" err="1">
                <a:latin typeface="Times New Roman" panose="02020603050405020304" pitchFamily="18" charset="0"/>
                <a:ea typeface="Calibri" panose="020F0502020204030204" pitchFamily="34" charset="0"/>
              </a:rPr>
              <a:t>nuqtalardagi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potentsiallar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ayrimasiga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ko’paytirilganiga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tengdir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bundan</a:t>
            </a:r>
            <a:r>
              <a:rPr lang="en-US" dirty="0">
                <a:latin typeface="Times New Roman" panose="02020603050405020304" pitchFamily="18" charset="0"/>
                <a:ea typeface="Calibri" panose="020F0502020204030204" pitchFamily="34" charset="0"/>
              </a:rPr>
              <a:t>: </a:t>
            </a:r>
            <a:endParaRPr lang="ru-RU" sz="1200" dirty="0">
              <a:effectLst/>
              <a:latin typeface="Times New Roman" panose="02020603050405020304" pitchFamily="18" charset="0"/>
              <a:ea typeface="Calibri" panose="020F0502020204030204" pitchFamily="34" charset="0"/>
            </a:endParaRPr>
          </a:p>
        </p:txBody>
      </p:sp>
      <p:sp>
        <p:nvSpPr>
          <p:cNvPr id="13" name="Rectangle 2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2143666955"/>
              </p:ext>
            </p:extLst>
          </p:nvPr>
        </p:nvGraphicFramePr>
        <p:xfrm>
          <a:off x="3291342" y="4120729"/>
          <a:ext cx="1485900" cy="466725"/>
        </p:xfrm>
        <a:graphic>
          <a:graphicData uri="http://schemas.openxmlformats.org/presentationml/2006/ole">
            <mc:AlternateContent xmlns:mc="http://schemas.openxmlformats.org/markup-compatibility/2006">
              <mc:Choice xmlns:v="urn:schemas-microsoft-com:vml" Requires="v">
                <p:oleObj spid="_x0000_s3140" r:id="rId7" imgW="1485900" imgH="469900" progId="Equation.3">
                  <p:embed/>
                </p:oleObj>
              </mc:Choice>
              <mc:Fallback>
                <p:oleObj r:id="rId7" imgW="1485900" imgH="469900" progId="Equation.3">
                  <p:embed/>
                  <p:pic>
                    <p:nvPicPr>
                      <p:cNvPr id="0" name="Object 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91342" y="4120729"/>
                        <a:ext cx="1485900" cy="466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042505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54457" y="1288018"/>
            <a:ext cx="7957335" cy="523220"/>
          </a:xfrm>
          <a:prstGeom prst="rect">
            <a:avLst/>
          </a:prstGeom>
        </p:spPr>
        <p:txBody>
          <a:bodyPr wrap="square">
            <a:spAutoFit/>
          </a:bodyPr>
          <a:lstStyle/>
          <a:p>
            <a:pPr algn="just"/>
            <a:r>
              <a:rPr lang="ru-RU" dirty="0">
                <a:latin typeface="Times New Roman" panose="02020603050405020304" pitchFamily="18" charset="0"/>
                <a:ea typeface="Calibri" panose="020F0502020204030204" pitchFamily="34" charset="0"/>
              </a:rPr>
              <a:t>q</a:t>
            </a:r>
            <a:r>
              <a:rPr lang="ru-RU" baseline="-25000" dirty="0">
                <a:latin typeface="Times New Roman" panose="02020603050405020304" pitchFamily="18" charset="0"/>
                <a:ea typeface="Calibri" panose="020F0502020204030204" pitchFamily="34" charset="0"/>
              </a:rPr>
              <a:t>0</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zaryadni</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doimiy</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kattalik</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bo’lganligi</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uchun</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integral</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ishorasi</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ostidan</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chiqarib</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va</a:t>
            </a:r>
            <a:r>
              <a:rPr lang="ru-RU" dirty="0">
                <a:latin typeface="Times New Roman" panose="02020603050405020304" pitchFamily="18" charset="0"/>
                <a:ea typeface="Calibri" panose="020F0502020204030204" pitchFamily="34" charset="0"/>
              </a:rPr>
              <a:t> q</a:t>
            </a:r>
            <a:r>
              <a:rPr lang="ru-RU" baseline="-25000" dirty="0">
                <a:latin typeface="Times New Roman" panose="02020603050405020304" pitchFamily="18" charset="0"/>
                <a:ea typeface="Calibri" panose="020F0502020204030204" pitchFamily="34" charset="0"/>
              </a:rPr>
              <a:t>0</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ga</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qisqartirib</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quyidagini</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hosil</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kilamiz</a:t>
            </a:r>
            <a:r>
              <a:rPr lang="ru-RU"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
        <p:nvSpPr>
          <p:cNvPr id="8" name="Rectangle 1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3028495131"/>
              </p:ext>
            </p:extLst>
          </p:nvPr>
        </p:nvGraphicFramePr>
        <p:xfrm>
          <a:off x="2928133" y="1796496"/>
          <a:ext cx="1969612" cy="839226"/>
        </p:xfrm>
        <a:graphic>
          <a:graphicData uri="http://schemas.openxmlformats.org/presentationml/2006/ole">
            <mc:AlternateContent xmlns:mc="http://schemas.openxmlformats.org/markup-compatibility/2006">
              <mc:Choice xmlns:v="urn:schemas-microsoft-com:vml" Requires="v">
                <p:oleObj spid="_x0000_s4160" r:id="rId3" imgW="1091726" imgH="469696" progId="Equation.3">
                  <p:embed/>
                </p:oleObj>
              </mc:Choice>
              <mc:Fallback>
                <p:oleObj r:id="rId3" imgW="1091726" imgH="469696" progId="Equation.3">
                  <p:embed/>
                  <p:pic>
                    <p:nvPicPr>
                      <p:cNvPr id="0" name="Object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133" y="1796496"/>
                        <a:ext cx="1969612" cy="839226"/>
                      </a:xfrm>
                      <a:prstGeom prst="rect">
                        <a:avLst/>
                      </a:prstGeom>
                      <a:noFill/>
                    </p:spPr>
                  </p:pic>
                </p:oleObj>
              </mc:Fallback>
            </mc:AlternateContent>
          </a:graphicData>
        </a:graphic>
      </p:graphicFrame>
      <p:sp>
        <p:nvSpPr>
          <p:cNvPr id="10" name="Прямоугольник 9"/>
          <p:cNvSpPr/>
          <p:nvPr/>
        </p:nvSpPr>
        <p:spPr>
          <a:xfrm>
            <a:off x="730658" y="2804880"/>
            <a:ext cx="3182281" cy="307777"/>
          </a:xfrm>
          <a:prstGeom prst="rect">
            <a:avLst/>
          </a:prstGeom>
        </p:spPr>
        <p:txBody>
          <a:bodyPr wrap="none">
            <a:spAutoFit/>
          </a:bodyPr>
          <a:lstStyle/>
          <a:p>
            <a:r>
              <a:rPr lang="en-US" dirty="0" err="1">
                <a:latin typeface="Times New Roman" panose="02020603050405020304" pitchFamily="18" charset="0"/>
                <a:ea typeface="Calibri" panose="020F0502020204030204" pitchFamily="34" charset="0"/>
              </a:rPr>
              <a:t>berk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yo’l</a:t>
            </a:r>
            <a:r>
              <a:rPr lang="en-US" dirty="0">
                <a:latin typeface="Times New Roman" panose="02020603050405020304" pitchFamily="18" charset="0"/>
                <a:ea typeface="Calibri" panose="020F0502020204030204" pitchFamily="34" charset="0"/>
              </a:rPr>
              <a:t> </a:t>
            </a:r>
            <a:r>
              <a:rPr lang="en-US" dirty="0" err="1" smtClean="0">
                <a:latin typeface="Times New Roman" panose="02020603050405020304" pitchFamily="18" charset="0"/>
                <a:ea typeface="Calibri" panose="020F0502020204030204" pitchFamily="34" charset="0"/>
              </a:rPr>
              <a:t>uchun</a:t>
            </a:r>
            <a:r>
              <a:rPr lang="en-US" dirty="0" smtClean="0">
                <a:latin typeface="Times New Roman" panose="02020603050405020304" pitchFamily="18" charset="0"/>
                <a:ea typeface="Calibri" panose="020F0502020204030204" pitchFamily="34" charset="0"/>
              </a:rPr>
              <a:t>                     </a:t>
            </a:r>
            <a:r>
              <a:rPr lang="en-US" dirty="0" err="1" smtClean="0">
                <a:latin typeface="Times New Roman" panose="02020603050405020304" pitchFamily="18" charset="0"/>
                <a:ea typeface="Calibri" panose="020F0502020204030204" pitchFamily="34" charset="0"/>
              </a:rPr>
              <a:t>va</a:t>
            </a:r>
            <a:r>
              <a:rPr lang="en-US" dirty="0" smtClean="0">
                <a:latin typeface="Times New Roman" panose="02020603050405020304" pitchFamily="18" charset="0"/>
                <a:ea typeface="Calibri" panose="020F0502020204030204" pitchFamily="34" charset="0"/>
              </a:rPr>
              <a:t>,  </a:t>
            </a:r>
            <a:r>
              <a:rPr lang="en-US" dirty="0" err="1" smtClean="0">
                <a:latin typeface="Times New Roman" panose="02020603050405020304" pitchFamily="18" charset="0"/>
                <a:ea typeface="Calibri" panose="020F0502020204030204" pitchFamily="34" charset="0"/>
              </a:rPr>
              <a:t>demak</a:t>
            </a:r>
            <a:r>
              <a:rPr lang="en-US" dirty="0" smtClean="0">
                <a:latin typeface="Times New Roman" panose="02020603050405020304" pitchFamily="18" charset="0"/>
                <a:ea typeface="Calibri" panose="020F0502020204030204" pitchFamily="34" charset="0"/>
              </a:rPr>
              <a:t>,  </a:t>
            </a:r>
            <a:endParaRPr lang="ru-RU" dirty="0"/>
          </a:p>
        </p:txBody>
      </p:sp>
      <p:sp>
        <p:nvSpPr>
          <p:cNvPr id="11" name="Rectangle 1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3220035494"/>
              </p:ext>
            </p:extLst>
          </p:nvPr>
        </p:nvGraphicFramePr>
        <p:xfrm>
          <a:off x="2126750" y="2849232"/>
          <a:ext cx="629929" cy="263425"/>
        </p:xfrm>
        <a:graphic>
          <a:graphicData uri="http://schemas.openxmlformats.org/presentationml/2006/ole">
            <mc:AlternateContent xmlns:mc="http://schemas.openxmlformats.org/markup-compatibility/2006">
              <mc:Choice xmlns:v="urn:schemas-microsoft-com:vml" Requires="v">
                <p:oleObj spid="_x0000_s4161" r:id="rId5" imgW="520474" imgH="215806" progId="Equation.3">
                  <p:embed/>
                </p:oleObj>
              </mc:Choice>
              <mc:Fallback>
                <p:oleObj r:id="rId5" imgW="520474" imgH="215806" progId="Equation.3">
                  <p:embed/>
                  <p:pic>
                    <p:nvPicPr>
                      <p:cNvPr id="0"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26750" y="2849232"/>
                        <a:ext cx="629929" cy="263425"/>
                      </a:xfrm>
                      <a:prstGeom prst="rect">
                        <a:avLst/>
                      </a:prstGeom>
                      <a:noFill/>
                    </p:spPr>
                  </p:pic>
                </p:oleObj>
              </mc:Fallback>
            </mc:AlternateContent>
          </a:graphicData>
        </a:graphic>
      </p:graphicFrame>
      <p:sp>
        <p:nvSpPr>
          <p:cNvPr id="13" name="Rectangle 1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3179205569"/>
              </p:ext>
            </p:extLst>
          </p:nvPr>
        </p:nvGraphicFramePr>
        <p:xfrm>
          <a:off x="3335957" y="3315174"/>
          <a:ext cx="1153965" cy="641092"/>
        </p:xfrm>
        <a:graphic>
          <a:graphicData uri="http://schemas.openxmlformats.org/presentationml/2006/ole">
            <mc:AlternateContent xmlns:mc="http://schemas.openxmlformats.org/markup-compatibility/2006">
              <mc:Choice xmlns:v="urn:schemas-microsoft-com:vml" Requires="v">
                <p:oleObj spid="_x0000_s4162" r:id="rId7" imgW="685800" imgH="381000" progId="Equation.3">
                  <p:embed/>
                </p:oleObj>
              </mc:Choice>
              <mc:Fallback>
                <p:oleObj r:id="rId7" imgW="685800" imgH="381000" progId="Equation.3">
                  <p:embed/>
                  <p:pic>
                    <p:nvPicPr>
                      <p:cNvPr id="0" name="Object 1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35957" y="3315174"/>
                        <a:ext cx="1153965" cy="641092"/>
                      </a:xfrm>
                      <a:prstGeom prst="rect">
                        <a:avLst/>
                      </a:prstGeom>
                      <a:noFill/>
                    </p:spPr>
                  </p:pic>
                </p:oleObj>
              </mc:Fallback>
            </mc:AlternateContent>
          </a:graphicData>
        </a:graphic>
      </p:graphicFrame>
      <p:sp>
        <p:nvSpPr>
          <p:cNvPr id="15" name="Прямоугольник 14"/>
          <p:cNvSpPr/>
          <p:nvPr/>
        </p:nvSpPr>
        <p:spPr>
          <a:xfrm>
            <a:off x="4549210" y="3369039"/>
            <a:ext cx="393056" cy="307777"/>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(8)</a:t>
            </a:r>
            <a:endParaRPr lang="ru-RU" dirty="0"/>
          </a:p>
        </p:txBody>
      </p:sp>
      <p:sp>
        <p:nvSpPr>
          <p:cNvPr id="16" name="Прямоугольник 15"/>
          <p:cNvSpPr/>
          <p:nvPr/>
        </p:nvSpPr>
        <p:spPr>
          <a:xfrm>
            <a:off x="779215" y="4079494"/>
            <a:ext cx="3954929" cy="307777"/>
          </a:xfrm>
          <a:prstGeom prst="rect">
            <a:avLst/>
          </a:prstGeom>
        </p:spPr>
        <p:txBody>
          <a:bodyPr wrap="none">
            <a:spAutoFit/>
          </a:bodyPr>
          <a:lstStyle/>
          <a:p>
            <a:pPr algn="just"/>
            <a:r>
              <a:rPr lang="en-US" dirty="0" err="1">
                <a:latin typeface="Times New Roman" panose="02020603050405020304" pitchFamily="18" charset="0"/>
                <a:ea typeface="Calibri" panose="020F0502020204030204" pitchFamily="34" charset="0"/>
              </a:rPr>
              <a:t>bunda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integrallash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butun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kontur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bo’yicha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bajarilgan</a:t>
            </a:r>
            <a:r>
              <a:rPr lang="en-US"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6611726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4934328"/>
              </p:ext>
            </p:extLst>
          </p:nvPr>
        </p:nvGraphicFramePr>
        <p:xfrm>
          <a:off x="261242" y="1757737"/>
          <a:ext cx="447675" cy="381000"/>
        </p:xfrm>
        <a:graphic>
          <a:graphicData uri="http://schemas.openxmlformats.org/presentationml/2006/ole">
            <mc:AlternateContent xmlns:mc="http://schemas.openxmlformats.org/markup-compatibility/2006">
              <mc:Choice xmlns:v="urn:schemas-microsoft-com:vml" Requires="v">
                <p:oleObj spid="_x0000_s5168" r:id="rId3" imgW="444307" imgH="380835" progId="Equation.3">
                  <p:embed/>
                </p:oleObj>
              </mc:Choice>
              <mc:Fallback>
                <p:oleObj r:id="rId3" imgW="444307" imgH="380835" progId="Equation.3">
                  <p:embed/>
                  <p:pic>
                    <p:nvPicPr>
                      <p:cNvPr id="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242" y="1757737"/>
                        <a:ext cx="447675" cy="381000"/>
                      </a:xfrm>
                      <a:prstGeom prst="rect">
                        <a:avLst/>
                      </a:prstGeom>
                      <a:noFill/>
                    </p:spPr>
                  </p:pic>
                </p:oleObj>
              </mc:Fallback>
            </mc:AlternateContent>
          </a:graphicData>
        </a:graphic>
      </p:graphicFrame>
      <p:sp>
        <p:nvSpPr>
          <p:cNvPr id="8" name="Прямоугольник 7"/>
          <p:cNvSpPr/>
          <p:nvPr/>
        </p:nvSpPr>
        <p:spPr>
          <a:xfrm>
            <a:off x="708917" y="1691016"/>
            <a:ext cx="1608133" cy="369332"/>
          </a:xfrm>
          <a:prstGeom prst="rect">
            <a:avLst/>
          </a:prstGeom>
        </p:spPr>
        <p:txBody>
          <a:bodyPr wrap="none">
            <a:spAutoFit/>
          </a:bodyPr>
          <a:lstStyle/>
          <a:p>
            <a:r>
              <a:rPr lang="en-US" sz="1800" dirty="0" err="1">
                <a:latin typeface="Times New Roman" panose="02020603050405020304" pitchFamily="18" charset="0"/>
                <a:ea typeface="Calibri" panose="020F0502020204030204" pitchFamily="34" charset="0"/>
              </a:rPr>
              <a:t>kontur</a:t>
            </a:r>
            <a:r>
              <a:rPr lang="en-US" sz="1800" dirty="0">
                <a:latin typeface="Times New Roman" panose="02020603050405020304" pitchFamily="18" charset="0"/>
                <a:ea typeface="Calibri" panose="020F0502020204030204" pitchFamily="34" charset="0"/>
              </a:rPr>
              <a:t> integral </a:t>
            </a:r>
            <a:endParaRPr lang="ru-RU" sz="1800" dirty="0"/>
          </a:p>
        </p:txBody>
      </p:sp>
      <p:sp>
        <p:nvSpPr>
          <p:cNvPr id="9" name="Rectangle 1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99507938"/>
              </p:ext>
            </p:extLst>
          </p:nvPr>
        </p:nvGraphicFramePr>
        <p:xfrm>
          <a:off x="2165613" y="1757737"/>
          <a:ext cx="523875" cy="257175"/>
        </p:xfrm>
        <a:graphic>
          <a:graphicData uri="http://schemas.openxmlformats.org/presentationml/2006/ole">
            <mc:AlternateContent xmlns:mc="http://schemas.openxmlformats.org/markup-compatibility/2006">
              <mc:Choice xmlns:v="urn:schemas-microsoft-com:vml" Requires="v">
                <p:oleObj spid="_x0000_s5169" r:id="rId5" imgW="520474" imgH="253890" progId="Equation.3">
                  <p:embed/>
                </p:oleObj>
              </mc:Choice>
              <mc:Fallback>
                <p:oleObj r:id="rId5" imgW="520474" imgH="253890" progId="Equation.3">
                  <p:embed/>
                  <p:pic>
                    <p:nvPicPr>
                      <p:cNvPr id="0" name="Object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65613" y="1757737"/>
                        <a:ext cx="523875" cy="257175"/>
                      </a:xfrm>
                      <a:prstGeom prst="rect">
                        <a:avLst/>
                      </a:prstGeom>
                      <a:noFill/>
                    </p:spPr>
                  </p:pic>
                </p:oleObj>
              </mc:Fallback>
            </mc:AlternateContent>
          </a:graphicData>
        </a:graphic>
      </p:graphicFrame>
      <p:sp>
        <p:nvSpPr>
          <p:cNvPr id="11" name="Прямоугольник 10"/>
          <p:cNvSpPr/>
          <p:nvPr/>
        </p:nvSpPr>
        <p:spPr>
          <a:xfrm>
            <a:off x="2633720" y="1665714"/>
            <a:ext cx="4455066" cy="369332"/>
          </a:xfrm>
          <a:prstGeom prst="rect">
            <a:avLst/>
          </a:prstGeom>
        </p:spPr>
        <p:txBody>
          <a:bodyPr wrap="none">
            <a:spAutoFit/>
          </a:bodyPr>
          <a:lstStyle/>
          <a:p>
            <a:r>
              <a:rPr lang="en-US" sz="1800" dirty="0" err="1">
                <a:latin typeface="Times New Roman" panose="02020603050405020304" pitchFamily="18" charset="0"/>
                <a:ea typeface="Calibri" panose="020F0502020204030204" pitchFamily="34" charset="0"/>
              </a:rPr>
              <a:t>yig’indisining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limitidan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iboratdir</a:t>
            </a:r>
            <a:r>
              <a:rPr lang="en-US" sz="1800" dirty="0">
                <a:latin typeface="Times New Roman" panose="02020603050405020304" pitchFamily="18" charset="0"/>
                <a:ea typeface="Calibri" panose="020F0502020204030204" pitchFamily="34" charset="0"/>
              </a:rPr>
              <a:t>. Bu </a:t>
            </a:r>
            <a:r>
              <a:rPr lang="en-US" sz="1800" dirty="0" err="1">
                <a:latin typeface="Times New Roman" panose="02020603050405020304" pitchFamily="18" charset="0"/>
                <a:ea typeface="Calibri" panose="020F0502020204030204" pitchFamily="34" charset="0"/>
              </a:rPr>
              <a:t>yig’indi</a:t>
            </a:r>
            <a:r>
              <a:rPr lang="en-US" sz="1800" dirty="0">
                <a:latin typeface="Times New Roman" panose="02020603050405020304" pitchFamily="18" charset="0"/>
                <a:ea typeface="Calibri" panose="020F0502020204030204" pitchFamily="34" charset="0"/>
              </a:rPr>
              <a:t> </a:t>
            </a:r>
            <a:endParaRPr lang="ru-RU" sz="1800" dirty="0"/>
          </a:p>
        </p:txBody>
      </p:sp>
      <p:sp>
        <p:nvSpPr>
          <p:cNvPr id="12" name="Прямоугольник 11"/>
          <p:cNvSpPr/>
          <p:nvPr/>
        </p:nvSpPr>
        <p:spPr>
          <a:xfrm>
            <a:off x="6924651" y="1679176"/>
            <a:ext cx="1455848" cy="369332"/>
          </a:xfrm>
          <a:prstGeom prst="rect">
            <a:avLst/>
          </a:prstGeom>
        </p:spPr>
        <p:txBody>
          <a:bodyPr wrap="none">
            <a:spAutoFit/>
          </a:bodyPr>
          <a:lstStyle/>
          <a:p>
            <a:r>
              <a:rPr lang="ru-RU" sz="1800" dirty="0">
                <a:latin typeface="Times New Roman" panose="02020603050405020304" pitchFamily="18" charset="0"/>
                <a:ea typeface="Calibri" panose="020F0502020204030204" pitchFamily="34" charset="0"/>
              </a:rPr>
              <a:t>Δ</a:t>
            </a:r>
            <a:r>
              <a:rPr lang="en-US" sz="1800" dirty="0">
                <a:latin typeface="Times New Roman" panose="02020603050405020304" pitchFamily="18" charset="0"/>
                <a:ea typeface="Calibri" panose="020F0502020204030204" pitchFamily="34" charset="0"/>
              </a:rPr>
              <a:t>s </a:t>
            </a:r>
            <a:r>
              <a:rPr lang="en-US" sz="1800" dirty="0" err="1" smtClean="0">
                <a:latin typeface="Times New Roman" panose="02020603050405020304" pitchFamily="18" charset="0"/>
                <a:ea typeface="Calibri" panose="020F0502020204030204" pitchFamily="34" charset="0"/>
              </a:rPr>
              <a:t>elementlar</a:t>
            </a:r>
            <a:endParaRPr lang="ru-RU" sz="1800" dirty="0"/>
          </a:p>
        </p:txBody>
      </p:sp>
      <p:sp>
        <p:nvSpPr>
          <p:cNvPr id="13" name="Прямоугольник 12"/>
          <p:cNvSpPr/>
          <p:nvPr/>
        </p:nvSpPr>
        <p:spPr>
          <a:xfrm>
            <a:off x="261242" y="2103556"/>
            <a:ext cx="8225211" cy="2031325"/>
          </a:xfrm>
          <a:prstGeom prst="rect">
            <a:avLst/>
          </a:prstGeom>
        </p:spPr>
        <p:txBody>
          <a:bodyPr wrap="square">
            <a:spAutoFit/>
          </a:bodyPr>
          <a:lstStyle/>
          <a:p>
            <a:pPr algn="just"/>
            <a:r>
              <a:rPr lang="en-US" sz="1800" dirty="0" err="1">
                <a:latin typeface="Times New Roman" panose="02020603050405020304" pitchFamily="18" charset="0"/>
                <a:ea typeface="Calibri" panose="020F0502020204030204" pitchFamily="34" charset="0"/>
              </a:rPr>
              <a:t>nolga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intiladi</a:t>
            </a:r>
            <a:r>
              <a:rPr lang="en-US" sz="1800" dirty="0">
                <a:latin typeface="Times New Roman" panose="02020603050405020304" pitchFamily="18" charset="0"/>
                <a:ea typeface="Calibri" panose="020F0502020204030204" pitchFamily="34" charset="0"/>
              </a:rPr>
              <a:t> </a:t>
            </a:r>
            <a:r>
              <a:rPr lang="en-US" sz="1800" dirty="0" err="1" smtClean="0">
                <a:latin typeface="Times New Roman" panose="02020603050405020304" pitchFamily="18" charset="0"/>
                <a:ea typeface="Calibri" panose="020F0502020204030204" pitchFamily="34" charset="0"/>
              </a:rPr>
              <a:t>va</a:t>
            </a:r>
            <a:r>
              <a:rPr lang="en-US" sz="1800" dirty="0" smtClean="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bu</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elementlarning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soni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cheksiz</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ortadi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degan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shart</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bilan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berk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konturning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barcha</a:t>
            </a:r>
            <a:r>
              <a:rPr lang="en-US" sz="1800" dirty="0">
                <a:latin typeface="Times New Roman" panose="02020603050405020304" pitchFamily="18" charset="0"/>
                <a:ea typeface="Calibri" panose="020F0502020204030204" pitchFamily="34" charset="0"/>
              </a:rPr>
              <a:t> </a:t>
            </a:r>
            <a:r>
              <a:rPr lang="ru-RU" sz="1800" dirty="0">
                <a:latin typeface="Times New Roman" panose="02020603050405020304" pitchFamily="18" charset="0"/>
                <a:ea typeface="Calibri" panose="020F0502020204030204" pitchFamily="34" charset="0"/>
              </a:rPr>
              <a:t>Δ</a:t>
            </a:r>
            <a:r>
              <a:rPr lang="en-US" sz="1800" dirty="0">
                <a:latin typeface="Times New Roman" panose="02020603050405020304" pitchFamily="18" charset="0"/>
                <a:ea typeface="Calibri" panose="020F0502020204030204" pitchFamily="34" charset="0"/>
              </a:rPr>
              <a:t>s </a:t>
            </a:r>
            <a:r>
              <a:rPr lang="en-US" sz="1800" dirty="0" err="1">
                <a:latin typeface="Times New Roman" panose="02020603050405020304" pitchFamily="18" charset="0"/>
                <a:ea typeface="Calibri" panose="020F0502020204030204" pitchFamily="34" charset="0"/>
              </a:rPr>
              <a:t>elementlari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bo’yicha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olingan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Bunday</a:t>
            </a:r>
            <a:r>
              <a:rPr lang="en-US" sz="1800" dirty="0">
                <a:latin typeface="Times New Roman" panose="02020603050405020304" pitchFamily="18" charset="0"/>
                <a:ea typeface="Calibri" panose="020F0502020204030204" pitchFamily="34" charset="0"/>
              </a:rPr>
              <a:t> integral </a:t>
            </a:r>
            <a:r>
              <a:rPr lang="en-US" sz="1800" dirty="0" err="1">
                <a:latin typeface="Times New Roman" panose="02020603050405020304" pitchFamily="18" charset="0"/>
                <a:ea typeface="Calibri" panose="020F0502020204030204" pitchFamily="34" charset="0"/>
              </a:rPr>
              <a:t>elektrostatik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kuchlanganlik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vektorining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sirkulyatsiyasi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deyiladi</a:t>
            </a:r>
            <a:r>
              <a:rPr lang="en-US" sz="1800" dirty="0">
                <a:latin typeface="Times New Roman" panose="02020603050405020304" pitchFamily="18" charset="0"/>
                <a:ea typeface="Calibri" panose="020F0502020204030204" pitchFamily="34" charset="0"/>
              </a:rPr>
              <a:t>. (8) formula </a:t>
            </a:r>
            <a:r>
              <a:rPr lang="en-US" sz="1800" dirty="0" err="1">
                <a:latin typeface="Times New Roman" panose="02020603050405020304" pitchFamily="18" charset="0"/>
                <a:ea typeface="Calibri" panose="020F0502020204030204" pitchFamily="34" charset="0"/>
              </a:rPr>
              <a:t>elektrostatik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maydonda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elektr</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kuchlarning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berk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yo’lda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bajargan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ishi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nolga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teng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ekanligini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matematik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ifodasidir</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Elektrostatik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kuchlanganlik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vektorining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sirkulyatsiyasi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nolga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teng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Kuchlarning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berk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yo’lda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bajargan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ishi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nolga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teng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bo’lgan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maydon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deyiladi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shu</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sababli</a:t>
            </a:r>
            <a:r>
              <a:rPr lang="en-US" sz="1800" dirty="0">
                <a:latin typeface="Times New Roman" panose="02020603050405020304" pitchFamily="18" charset="0"/>
                <a:ea typeface="Calibri" panose="020F0502020204030204" pitchFamily="34" charset="0"/>
              </a:rPr>
              <a:t> (8) </a:t>
            </a:r>
            <a:r>
              <a:rPr lang="en-US" sz="1800" dirty="0" err="1">
                <a:latin typeface="Times New Roman" panose="02020603050405020304" pitchFamily="18" charset="0"/>
                <a:ea typeface="Calibri" panose="020F0502020204030204" pitchFamily="34" charset="0"/>
              </a:rPr>
              <a:t>ifoda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elektrostatik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maydonnining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potentsial</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xarakterda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ekanini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ko’rsatadi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deyish</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mumkin</a:t>
            </a:r>
            <a:r>
              <a:rPr lang="en-US" sz="1800" dirty="0">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866026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4804" y="1172868"/>
            <a:ext cx="8054939" cy="3893374"/>
          </a:xfrm>
          <a:prstGeom prst="rect">
            <a:avLst/>
          </a:prstGeom>
        </p:spPr>
        <p:txBody>
          <a:bodyPr wrap="square">
            <a:spAutoFit/>
          </a:bodyPr>
          <a:lstStyle/>
          <a:p>
            <a:pPr algn="just"/>
            <a:r>
              <a:rPr lang="en-US" sz="1900" dirty="0" err="1">
                <a:latin typeface="Times New Roman" panose="02020603050405020304" pitchFamily="18" charset="0"/>
                <a:ea typeface="Calibri" panose="020F0502020204030204" pitchFamily="34" charset="0"/>
              </a:rPr>
              <a:t>Endi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potentsial</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bilan</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kuchlanganlik</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orasidagi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bog’lanishni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aniqlaylik</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Bunday</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bog’lanishning</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bor</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ekanligi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elektr</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kuchlarining</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bajargan</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ishi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kuchlanganlik</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orqali</a:t>
            </a:r>
            <a:r>
              <a:rPr lang="en-US" sz="1900" dirty="0">
                <a:latin typeface="Times New Roman" panose="02020603050405020304" pitchFamily="18" charset="0"/>
                <a:ea typeface="Calibri" panose="020F0502020204030204" pitchFamily="34" charset="0"/>
              </a:rPr>
              <a:t> ham, </a:t>
            </a:r>
            <a:r>
              <a:rPr lang="en-US" sz="1900" dirty="0" err="1">
                <a:latin typeface="Times New Roman" panose="02020603050405020304" pitchFamily="18" charset="0"/>
                <a:ea typeface="Calibri" panose="020F0502020204030204" pitchFamily="34" charset="0"/>
              </a:rPr>
              <a:t>maydon</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nuqtalarining</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potentsiaallari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ayirmasi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orqali</a:t>
            </a:r>
            <a:r>
              <a:rPr lang="en-US" sz="1900" dirty="0">
                <a:latin typeface="Times New Roman" panose="02020603050405020304" pitchFamily="18" charset="0"/>
                <a:ea typeface="Calibri" panose="020F0502020204030204" pitchFamily="34" charset="0"/>
              </a:rPr>
              <a:t> ham </a:t>
            </a:r>
            <a:r>
              <a:rPr lang="en-US" sz="1900" dirty="0" err="1">
                <a:latin typeface="Times New Roman" panose="02020603050405020304" pitchFamily="18" charset="0"/>
                <a:ea typeface="Calibri" panose="020F0502020204030204" pitchFamily="34" charset="0"/>
              </a:rPr>
              <a:t>ifodalanishi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mumkinligidan</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kelib</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chiqadi</a:t>
            </a:r>
            <a:r>
              <a:rPr lang="en-US" sz="1900" dirty="0">
                <a:latin typeface="Times New Roman" panose="02020603050405020304" pitchFamily="18" charset="0"/>
                <a:ea typeface="Calibri" panose="020F0502020204030204" pitchFamily="34" charset="0"/>
              </a:rPr>
              <a:t>.</a:t>
            </a:r>
            <a:endParaRPr lang="ru-RU" sz="1900" dirty="0">
              <a:latin typeface="Times New Roman" panose="02020603050405020304" pitchFamily="18" charset="0"/>
              <a:ea typeface="Calibri" panose="020F0502020204030204" pitchFamily="34" charset="0"/>
            </a:endParaRPr>
          </a:p>
          <a:p>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Ixtiyoriy</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elektrostatik</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maydon</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olib</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unda</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bir-biriga</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yakin</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ikkita</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potentsial</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sathi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sirtlari</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o’tkazamiz</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Bir</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sirtning</a:t>
            </a:r>
            <a:r>
              <a:rPr lang="en-US" sz="1900" dirty="0">
                <a:latin typeface="Times New Roman" panose="02020603050405020304" pitchFamily="18" charset="0"/>
                <a:ea typeface="Calibri" panose="020F0502020204030204" pitchFamily="34" charset="0"/>
              </a:rPr>
              <a:t> </a:t>
            </a:r>
            <a:r>
              <a:rPr lang="en-US" sz="1900" dirty="0" err="1">
                <a:latin typeface="Times New Roman" panose="02020603050405020304" pitchFamily="18" charset="0"/>
                <a:ea typeface="Calibri" panose="020F0502020204030204" pitchFamily="34" charset="0"/>
              </a:rPr>
              <a:t>potentsiali</a:t>
            </a:r>
            <a:r>
              <a:rPr lang="en-US" sz="1900" dirty="0">
                <a:latin typeface="Times New Roman" panose="02020603050405020304" pitchFamily="18" charset="0"/>
                <a:ea typeface="Calibri" panose="020F0502020204030204" pitchFamily="34" charset="0"/>
              </a:rPr>
              <a:t> </a:t>
            </a:r>
            <a:r>
              <a:rPr lang="en-US" sz="1900" dirty="0">
                <a:latin typeface="Times New Roman" panose="02020603050405020304" pitchFamily="18" charset="0"/>
                <a:ea typeface="Arial Unicode MS" panose="020B0604020202020204" pitchFamily="34" charset="-128"/>
              </a:rPr>
              <a:t>V, </a:t>
            </a:r>
            <a:r>
              <a:rPr lang="en-US" sz="1900" dirty="0" err="1">
                <a:latin typeface="Times New Roman" panose="02020603050405020304" pitchFamily="18" charset="0"/>
                <a:ea typeface="Arial Unicode MS" panose="020B0604020202020204" pitchFamily="34" charset="-128"/>
              </a:rPr>
              <a:t>ikkinchisiniki</a:t>
            </a:r>
            <a:r>
              <a:rPr lang="en-US" sz="1900" dirty="0">
                <a:latin typeface="Times New Roman" panose="02020603050405020304" pitchFamily="18" charset="0"/>
                <a:ea typeface="Calibri" panose="020F0502020204030204" pitchFamily="34" charset="0"/>
              </a:rPr>
              <a:t> </a:t>
            </a:r>
            <a:r>
              <a:rPr lang="en-US" sz="1900" dirty="0">
                <a:latin typeface="Times New Roman" panose="02020603050405020304" pitchFamily="18" charset="0"/>
                <a:ea typeface="Arial Unicode MS" panose="020B0604020202020204" pitchFamily="34" charset="-128"/>
              </a:rPr>
              <a:t>V</a:t>
            </a:r>
            <a:r>
              <a:rPr lang="en-US" sz="1900" dirty="0">
                <a:latin typeface="Times New Roman" panose="02020603050405020304" pitchFamily="18" charset="0"/>
                <a:ea typeface="Calibri" panose="020F0502020204030204" pitchFamily="34" charset="0"/>
              </a:rPr>
              <a:t>+</a:t>
            </a:r>
            <a:r>
              <a:rPr lang="ru-RU" sz="1900" dirty="0">
                <a:latin typeface="Times New Roman" panose="02020603050405020304" pitchFamily="18" charset="0"/>
                <a:ea typeface="Calibri" panose="020F0502020204030204" pitchFamily="34" charset="0"/>
              </a:rPr>
              <a:t>Δ</a:t>
            </a:r>
            <a:r>
              <a:rPr lang="en-US" sz="1900" dirty="0">
                <a:latin typeface="Times New Roman" panose="02020603050405020304" pitchFamily="18" charset="0"/>
                <a:ea typeface="Arial Unicode MS" panose="020B0604020202020204" pitchFamily="34" charset="-128"/>
              </a:rPr>
              <a:t>V </a:t>
            </a:r>
            <a:r>
              <a:rPr lang="en-US" sz="1900" dirty="0" err="1">
                <a:latin typeface="Times New Roman" panose="02020603050405020304" pitchFamily="18" charset="0"/>
                <a:ea typeface="Arial Unicode MS" panose="020B0604020202020204" pitchFamily="34" charset="-128"/>
              </a:rPr>
              <a:t>bo’lsin</a:t>
            </a:r>
            <a:r>
              <a:rPr lang="en-US" sz="1900" dirty="0">
                <a:latin typeface="Times New Roman" panose="02020603050405020304" pitchFamily="18" charset="0"/>
                <a:ea typeface="Arial Unicode MS" panose="020B0604020202020204" pitchFamily="34" charset="-128"/>
              </a:rPr>
              <a:t>; </a:t>
            </a:r>
            <a:r>
              <a:rPr lang="ru-RU" sz="1900" dirty="0">
                <a:latin typeface="Times New Roman" panose="02020603050405020304" pitchFamily="18" charset="0"/>
                <a:ea typeface="Calibri" panose="020F0502020204030204" pitchFamily="34" charset="0"/>
              </a:rPr>
              <a:t>Δ</a:t>
            </a:r>
            <a:r>
              <a:rPr lang="en-US" sz="1900" dirty="0">
                <a:latin typeface="Times New Roman" panose="02020603050405020304" pitchFamily="18" charset="0"/>
                <a:ea typeface="Arial Unicode MS" panose="020B0604020202020204" pitchFamily="34" charset="-128"/>
              </a:rPr>
              <a:t>V&gt;0 deb </a:t>
            </a:r>
            <a:r>
              <a:rPr lang="en-US" sz="1900" dirty="0" err="1">
                <a:latin typeface="Times New Roman" panose="02020603050405020304" pitchFamily="18" charset="0"/>
                <a:ea typeface="Arial Unicode MS" panose="020B0604020202020204" pitchFamily="34" charset="-128"/>
              </a:rPr>
              <a:t>olamiz</a:t>
            </a:r>
            <a:r>
              <a:rPr lang="en-US" sz="1900" dirty="0">
                <a:latin typeface="Times New Roman" panose="02020603050405020304" pitchFamily="18" charset="0"/>
                <a:ea typeface="Arial Unicode MS" panose="020B0604020202020204" pitchFamily="34" charset="-128"/>
              </a:rPr>
              <a:t>.</a:t>
            </a:r>
            <a:r>
              <a:rPr lang="en-US" sz="1900" dirty="0">
                <a:latin typeface="Times New Roman" panose="02020603050405020304" pitchFamily="18" charset="0"/>
                <a:ea typeface="Calibri" panose="020F0502020204030204" pitchFamily="34" charset="0"/>
              </a:rPr>
              <a:t> </a:t>
            </a:r>
            <a:r>
              <a:rPr lang="en-US" sz="1900" dirty="0">
                <a:latin typeface="Times New Roman" panose="02020603050405020304" pitchFamily="18" charset="0"/>
                <a:ea typeface="Arial Unicode MS" panose="020B0604020202020204" pitchFamily="34" charset="-128"/>
              </a:rPr>
              <a:t>V </a:t>
            </a:r>
            <a:r>
              <a:rPr lang="en-US" sz="1900" dirty="0" err="1">
                <a:latin typeface="Times New Roman" panose="02020603050405020304" pitchFamily="18" charset="0"/>
                <a:ea typeface="Arial Unicode MS" panose="020B0604020202020204" pitchFamily="34" charset="-128"/>
              </a:rPr>
              <a:t>potentsial</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satxi</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sirtining</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biror</a:t>
            </a:r>
            <a:r>
              <a:rPr lang="en-US" sz="1900" dirty="0">
                <a:latin typeface="Times New Roman" panose="02020603050405020304" pitchFamily="18" charset="0"/>
                <a:ea typeface="Arial Unicode MS" panose="020B0604020202020204" pitchFamily="34" charset="-128"/>
              </a:rPr>
              <a:t> V </a:t>
            </a:r>
            <a:r>
              <a:rPr lang="en-US" sz="1900" dirty="0" err="1">
                <a:latin typeface="Times New Roman" panose="02020603050405020304" pitchFamily="18" charset="0"/>
                <a:ea typeface="Arial Unicode MS" panose="020B0604020202020204" pitchFamily="34" charset="-128"/>
              </a:rPr>
              <a:t>nuqtasida</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potentsialning</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ortish</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yo’nalishida</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satxlar</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sirtiga</a:t>
            </a:r>
            <a:r>
              <a:rPr lang="en-US" sz="1900" dirty="0">
                <a:latin typeface="Times New Roman" panose="02020603050405020304" pitchFamily="18" charset="0"/>
                <a:ea typeface="Arial Unicode MS" panose="020B0604020202020204" pitchFamily="34" charset="-128"/>
              </a:rPr>
              <a:t> n normal </a:t>
            </a:r>
            <a:r>
              <a:rPr lang="en-US" sz="1900" dirty="0" err="1">
                <a:latin typeface="Times New Roman" panose="02020603050405020304" pitchFamily="18" charset="0"/>
                <a:ea typeface="Arial Unicode MS" panose="020B0604020202020204" pitchFamily="34" charset="-128"/>
              </a:rPr>
              <a:t>o’tkazamiz</a:t>
            </a:r>
            <a:r>
              <a:rPr lang="en-US" sz="1900" dirty="0">
                <a:latin typeface="Times New Roman" panose="02020603050405020304" pitchFamily="18" charset="0"/>
                <a:ea typeface="Arial Unicode MS" panose="020B0604020202020204" pitchFamily="34" charset="-128"/>
              </a:rPr>
              <a:t>, n </a:t>
            </a:r>
            <a:r>
              <a:rPr lang="en-US" sz="1900" dirty="0" err="1">
                <a:latin typeface="Times New Roman" panose="02020603050405020304" pitchFamily="18" charset="0"/>
                <a:ea typeface="Arial Unicode MS" panose="020B0604020202020204" pitchFamily="34" charset="-128"/>
              </a:rPr>
              <a:t>normalning</a:t>
            </a:r>
            <a:r>
              <a:rPr lang="en-US" sz="1900" dirty="0">
                <a:latin typeface="Times New Roman" panose="02020603050405020304" pitchFamily="18" charset="0"/>
                <a:ea typeface="Arial Unicode MS" panose="020B0604020202020204" pitchFamily="34" charset="-128"/>
              </a:rPr>
              <a:t> V</a:t>
            </a:r>
            <a:r>
              <a:rPr lang="en-US" sz="1900" dirty="0">
                <a:latin typeface="Times New Roman" panose="02020603050405020304" pitchFamily="18" charset="0"/>
                <a:ea typeface="Calibri" panose="020F0502020204030204" pitchFamily="34" charset="0"/>
              </a:rPr>
              <a:t>+</a:t>
            </a:r>
            <a:r>
              <a:rPr lang="ru-RU" sz="1900" dirty="0">
                <a:latin typeface="Times New Roman" panose="02020603050405020304" pitchFamily="18" charset="0"/>
                <a:ea typeface="Calibri" panose="020F0502020204030204" pitchFamily="34" charset="0"/>
              </a:rPr>
              <a:t>Δ</a:t>
            </a:r>
            <a:r>
              <a:rPr lang="en-US" sz="1900" dirty="0">
                <a:latin typeface="Times New Roman" panose="02020603050405020304" pitchFamily="18" charset="0"/>
                <a:ea typeface="Arial Unicode MS" panose="020B0604020202020204" pitchFamily="34" charset="-128"/>
              </a:rPr>
              <a:t>V </a:t>
            </a:r>
            <a:r>
              <a:rPr lang="en-US" sz="1900" dirty="0" err="1">
                <a:latin typeface="Times New Roman" panose="02020603050405020304" pitchFamily="18" charset="0"/>
                <a:ea typeface="Arial Unicode MS" panose="020B0604020202020204" pitchFamily="34" charset="-128"/>
              </a:rPr>
              <a:t>satxi</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sirti</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bilan</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kesishish</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nuqtasini</a:t>
            </a:r>
            <a:r>
              <a:rPr lang="en-US" sz="1900" dirty="0">
                <a:latin typeface="Times New Roman" panose="02020603050405020304" pitchFamily="18" charset="0"/>
                <a:ea typeface="Arial Unicode MS" panose="020B0604020202020204" pitchFamily="34" charset="-128"/>
              </a:rPr>
              <a:t> V</a:t>
            </a:r>
            <a:r>
              <a:rPr lang="en-US" sz="1900" baseline="-25000" dirty="0">
                <a:latin typeface="Times New Roman" panose="02020603050405020304" pitchFamily="18" charset="0"/>
                <a:ea typeface="Arial Unicode MS" panose="020B0604020202020204" pitchFamily="34" charset="-128"/>
              </a:rPr>
              <a:t>1</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bilan</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belgilaymiz</a:t>
            </a:r>
            <a:r>
              <a:rPr lang="en-US" sz="1900" dirty="0">
                <a:latin typeface="Times New Roman" panose="02020603050405020304" pitchFamily="18" charset="0"/>
                <a:ea typeface="Arial Unicode MS" panose="020B0604020202020204" pitchFamily="34" charset="-128"/>
              </a:rPr>
              <a:t>. V </a:t>
            </a:r>
            <a:r>
              <a:rPr lang="en-US" sz="1900" dirty="0" err="1">
                <a:latin typeface="Times New Roman" panose="02020603050405020304" pitchFamily="18" charset="0"/>
                <a:ea typeface="Arial Unicode MS" panose="020B0604020202020204" pitchFamily="34" charset="-128"/>
              </a:rPr>
              <a:t>va</a:t>
            </a:r>
            <a:r>
              <a:rPr lang="en-US" sz="1900" dirty="0">
                <a:latin typeface="Times New Roman" panose="02020603050405020304" pitchFamily="18" charset="0"/>
                <a:ea typeface="Arial Unicode MS" panose="020B0604020202020204" pitchFamily="34" charset="-128"/>
              </a:rPr>
              <a:t> V</a:t>
            </a:r>
            <a:r>
              <a:rPr lang="en-US" sz="1900" baseline="-25000" dirty="0">
                <a:latin typeface="Times New Roman" panose="02020603050405020304" pitchFamily="18" charset="0"/>
                <a:ea typeface="Arial Unicode MS" panose="020B0604020202020204" pitchFamily="34" charset="-128"/>
              </a:rPr>
              <a:t>1</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nuqtalar</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orasidagi</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masofa</a:t>
            </a:r>
            <a:r>
              <a:rPr lang="en-US" sz="1900" dirty="0">
                <a:latin typeface="Times New Roman" panose="02020603050405020304" pitchFamily="18" charset="0"/>
                <a:ea typeface="Arial Unicode MS" panose="020B0604020202020204" pitchFamily="34" charset="-128"/>
              </a:rPr>
              <a:t> </a:t>
            </a:r>
            <a:r>
              <a:rPr lang="ru-RU" sz="1900" dirty="0">
                <a:latin typeface="Times New Roman" panose="02020603050405020304" pitchFamily="18" charset="0"/>
                <a:ea typeface="Arial Unicode MS" panose="020B0604020202020204" pitchFamily="34" charset="-128"/>
              </a:rPr>
              <a:t>Δ</a:t>
            </a:r>
            <a:r>
              <a:rPr lang="en-US" sz="1900" dirty="0">
                <a:latin typeface="Times New Roman" panose="02020603050405020304" pitchFamily="18" charset="0"/>
                <a:ea typeface="Arial Unicode MS" panose="020B0604020202020204" pitchFamily="34" charset="-128"/>
              </a:rPr>
              <a:t>n </a:t>
            </a:r>
            <a:r>
              <a:rPr lang="en-US" sz="1900" dirty="0" err="1">
                <a:latin typeface="Times New Roman" panose="02020603050405020304" pitchFamily="18" charset="0"/>
                <a:ea typeface="Arial Unicode MS" panose="020B0604020202020204" pitchFamily="34" charset="-128"/>
              </a:rPr>
              <a:t>ga</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teng</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bulsin</a:t>
            </a:r>
            <a:r>
              <a:rPr lang="en-US" sz="1900" dirty="0">
                <a:latin typeface="Times New Roman" panose="02020603050405020304" pitchFamily="18" charset="0"/>
                <a:ea typeface="Arial Unicode MS" panose="020B0604020202020204" pitchFamily="34" charset="-128"/>
              </a:rPr>
              <a:t>. E </a:t>
            </a:r>
            <a:r>
              <a:rPr lang="en-US" sz="1900" dirty="0" err="1">
                <a:latin typeface="Times New Roman" panose="02020603050405020304" pitchFamily="18" charset="0"/>
                <a:ea typeface="Arial Unicode MS" panose="020B0604020202020204" pitchFamily="34" charset="-128"/>
              </a:rPr>
              <a:t>kuchlanganlik</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potentsial</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satxi</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sirtiga</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perpendikulyar</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ya’ni</a:t>
            </a:r>
            <a:r>
              <a:rPr lang="en-US" sz="1900" dirty="0">
                <a:latin typeface="Times New Roman" panose="02020603050405020304" pitchFamily="18" charset="0"/>
                <a:ea typeface="Arial Unicode MS" panose="020B0604020202020204" pitchFamily="34" charset="-128"/>
              </a:rPr>
              <a:t> n normal </a:t>
            </a:r>
            <a:r>
              <a:rPr lang="en-US" sz="1900" dirty="0" err="1">
                <a:latin typeface="Times New Roman" panose="02020603050405020304" pitchFamily="18" charset="0"/>
                <a:ea typeface="Arial Unicode MS" panose="020B0604020202020204" pitchFamily="34" charset="-128"/>
              </a:rPr>
              <a:t>bo’ylab</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yo’nalgandir</a:t>
            </a:r>
            <a:r>
              <a:rPr lang="en-US" sz="1900" dirty="0">
                <a:latin typeface="Times New Roman" panose="02020603050405020304" pitchFamily="18" charset="0"/>
                <a:ea typeface="Arial Unicode MS" panose="020B0604020202020204" pitchFamily="34" charset="-128"/>
              </a:rPr>
              <a:t>, Shu </a:t>
            </a:r>
            <a:r>
              <a:rPr lang="en-US" sz="1900" dirty="0" err="1">
                <a:latin typeface="Times New Roman" panose="02020603050405020304" pitchFamily="18" charset="0"/>
                <a:ea typeface="Arial Unicode MS" panose="020B0604020202020204" pitchFamily="34" charset="-128"/>
              </a:rPr>
              <a:t>bilan</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birga</a:t>
            </a:r>
            <a:r>
              <a:rPr lang="en-US" sz="1900" dirty="0">
                <a:latin typeface="Times New Roman" panose="02020603050405020304" pitchFamily="18" charset="0"/>
                <a:ea typeface="Arial Unicode MS" panose="020B0604020202020204" pitchFamily="34" charset="-128"/>
              </a:rPr>
              <a:t>, V </a:t>
            </a:r>
            <a:r>
              <a:rPr lang="en-US" sz="1900" dirty="0" err="1">
                <a:latin typeface="Times New Roman" panose="02020603050405020304" pitchFamily="18" charset="0"/>
                <a:ea typeface="Arial Unicode MS" panose="020B0604020202020204" pitchFamily="34" charset="-128"/>
              </a:rPr>
              <a:t>va</a:t>
            </a:r>
            <a:r>
              <a:rPr lang="en-US" sz="1900" dirty="0">
                <a:latin typeface="Times New Roman" panose="02020603050405020304" pitchFamily="18" charset="0"/>
                <a:ea typeface="Arial Unicode MS" panose="020B0604020202020204" pitchFamily="34" charset="-128"/>
              </a:rPr>
              <a:t> V</a:t>
            </a:r>
            <a:r>
              <a:rPr lang="en-US" sz="1900" baseline="-25000" dirty="0">
                <a:latin typeface="Times New Roman" panose="02020603050405020304" pitchFamily="18" charset="0"/>
                <a:ea typeface="Arial Unicode MS" panose="020B0604020202020204" pitchFamily="34" charset="-128"/>
              </a:rPr>
              <a:t>1</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nuqtalar</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bir-biriga</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yaqin</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joylashgani</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uchun</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ular</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orasidagi</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butun</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masofada</a:t>
            </a:r>
            <a:r>
              <a:rPr lang="en-US" sz="1900" dirty="0">
                <a:latin typeface="Times New Roman" panose="02020603050405020304" pitchFamily="18" charset="0"/>
                <a:ea typeface="Arial Unicode MS" panose="020B0604020202020204" pitchFamily="34" charset="-128"/>
              </a:rPr>
              <a:t> E </a:t>
            </a:r>
            <a:r>
              <a:rPr lang="en-US" sz="1900" dirty="0" err="1">
                <a:latin typeface="Times New Roman" panose="02020603050405020304" pitchFamily="18" charset="0"/>
                <a:ea typeface="Arial Unicode MS" panose="020B0604020202020204" pitchFamily="34" charset="-128"/>
              </a:rPr>
              <a:t>maydon</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kuchlanganligini</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taqriban</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o’zgarmas</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deyish</a:t>
            </a:r>
            <a:r>
              <a:rPr lang="en-US" sz="1900" dirty="0">
                <a:latin typeface="Times New Roman" panose="02020603050405020304" pitchFamily="18" charset="0"/>
                <a:ea typeface="Arial Unicode MS" panose="020B0604020202020204" pitchFamily="34" charset="-128"/>
              </a:rPr>
              <a:t> </a:t>
            </a:r>
            <a:r>
              <a:rPr lang="en-US" sz="1900" dirty="0" err="1">
                <a:latin typeface="Times New Roman" panose="02020603050405020304" pitchFamily="18" charset="0"/>
                <a:ea typeface="Arial Unicode MS" panose="020B0604020202020204" pitchFamily="34" charset="-128"/>
              </a:rPr>
              <a:t>mumkin</a:t>
            </a:r>
            <a:r>
              <a:rPr lang="en-US" sz="1900" dirty="0">
                <a:latin typeface="Times New Roman" panose="02020603050405020304" pitchFamily="18" charset="0"/>
                <a:ea typeface="Arial Unicode MS" panose="020B0604020202020204" pitchFamily="34" charset="-128"/>
              </a:rPr>
              <a:t>.</a:t>
            </a:r>
            <a:endParaRPr lang="ru-RU" sz="1900" dirty="0"/>
          </a:p>
        </p:txBody>
      </p:sp>
    </p:spTree>
    <p:extLst>
      <p:ext uri="{BB962C8B-B14F-4D97-AF65-F5344CB8AC3E}">
        <p14:creationId xmlns:p14="http://schemas.microsoft.com/office/powerpoint/2010/main" val="4706859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18844" y="1339388"/>
            <a:ext cx="8070352" cy="646331"/>
          </a:xfrm>
          <a:prstGeom prst="rect">
            <a:avLst/>
          </a:prstGeom>
        </p:spPr>
        <p:txBody>
          <a:bodyPr wrap="square">
            <a:spAutoFit/>
          </a:bodyPr>
          <a:lstStyle/>
          <a:p>
            <a:pPr algn="just"/>
            <a:r>
              <a:rPr lang="en-US" sz="1800" dirty="0">
                <a:latin typeface="Times New Roman" panose="02020603050405020304" pitchFamily="18" charset="0"/>
                <a:ea typeface="Arial Unicode MS" panose="020B0604020202020204" pitchFamily="34" charset="-128"/>
              </a:rPr>
              <a:t>U </a:t>
            </a:r>
            <a:r>
              <a:rPr lang="en-US" sz="1800" dirty="0" err="1">
                <a:latin typeface="Times New Roman" panose="02020603050405020304" pitchFamily="18" charset="0"/>
                <a:ea typeface="Arial Unicode MS" panose="020B0604020202020204" pitchFamily="34" charset="-128"/>
              </a:rPr>
              <a:t>xolda</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biror</a:t>
            </a:r>
            <a:r>
              <a:rPr lang="en-US" sz="1800" dirty="0">
                <a:latin typeface="Times New Roman" panose="02020603050405020304" pitchFamily="18" charset="0"/>
                <a:ea typeface="Arial Unicode MS" panose="020B0604020202020204" pitchFamily="34" charset="-128"/>
              </a:rPr>
              <a:t> q </a:t>
            </a:r>
            <a:r>
              <a:rPr lang="en-US" sz="1800" dirty="0" err="1">
                <a:latin typeface="Times New Roman" panose="02020603050405020304" pitchFamily="18" charset="0"/>
                <a:ea typeface="Arial Unicode MS" panose="020B0604020202020204" pitchFamily="34" charset="-128"/>
              </a:rPr>
              <a:t>zaryadni</a:t>
            </a:r>
            <a:r>
              <a:rPr lang="en-US" sz="1800" dirty="0">
                <a:latin typeface="Times New Roman" panose="02020603050405020304" pitchFamily="18" charset="0"/>
                <a:ea typeface="Arial Unicode MS" panose="020B0604020202020204" pitchFamily="34" charset="-128"/>
              </a:rPr>
              <a:t> V </a:t>
            </a:r>
            <a:r>
              <a:rPr lang="en-US" sz="1800" dirty="0" err="1">
                <a:latin typeface="Times New Roman" panose="02020603050405020304" pitchFamily="18" charset="0"/>
                <a:ea typeface="Arial Unicode MS" panose="020B0604020202020204" pitchFamily="34" charset="-128"/>
              </a:rPr>
              <a:t>nuqtadan</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va</a:t>
            </a:r>
            <a:r>
              <a:rPr lang="en-US" sz="1800" dirty="0">
                <a:latin typeface="Times New Roman" panose="02020603050405020304" pitchFamily="18" charset="0"/>
                <a:ea typeface="Arial Unicode MS" panose="020B0604020202020204" pitchFamily="34" charset="-128"/>
              </a:rPr>
              <a:t> V</a:t>
            </a:r>
            <a:r>
              <a:rPr lang="en-US" sz="1800" baseline="-25000" dirty="0">
                <a:latin typeface="Times New Roman" panose="02020603050405020304" pitchFamily="18" charset="0"/>
                <a:ea typeface="Arial Unicode MS" panose="020B0604020202020204" pitchFamily="34" charset="-128"/>
              </a:rPr>
              <a:t>1</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nuqtaga</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ko’chirishda</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bajarilgan</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ishni</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quyidagi</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ko’rinishda</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yozish</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mumkin</a:t>
            </a:r>
            <a:r>
              <a:rPr lang="en-US" sz="1800" dirty="0">
                <a:latin typeface="Times New Roman" panose="02020603050405020304" pitchFamily="18" charset="0"/>
                <a:ea typeface="Arial Unicode MS" panose="020B0604020202020204" pitchFamily="34" charset="-128"/>
              </a:rPr>
              <a:t>:</a:t>
            </a:r>
            <a:endParaRPr lang="ru-RU" sz="1600" dirty="0">
              <a:effectLst/>
              <a:latin typeface="Times New Roman" panose="02020603050405020304" pitchFamily="18" charset="0"/>
              <a:ea typeface="Calibri" panose="020F0502020204030204" pitchFamily="34" charset="0"/>
            </a:endParaRPr>
          </a:p>
        </p:txBody>
      </p:sp>
      <p:sp>
        <p:nvSpPr>
          <p:cNvPr id="6" name="Rectangle 4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472531126"/>
              </p:ext>
            </p:extLst>
          </p:nvPr>
        </p:nvGraphicFramePr>
        <p:xfrm>
          <a:off x="3867790" y="1985719"/>
          <a:ext cx="998059" cy="308224"/>
        </p:xfrm>
        <a:graphic>
          <a:graphicData uri="http://schemas.openxmlformats.org/presentationml/2006/ole">
            <mc:AlternateContent xmlns:mc="http://schemas.openxmlformats.org/markup-compatibility/2006">
              <mc:Choice xmlns:v="urn:schemas-microsoft-com:vml" Requires="v">
                <p:oleObj spid="_x0000_s7280" r:id="rId3" imgW="647419" imgH="203112" progId="Equation.3">
                  <p:embed/>
                </p:oleObj>
              </mc:Choice>
              <mc:Fallback>
                <p:oleObj r:id="rId3" imgW="647419" imgH="203112" progId="Equation.3">
                  <p:embed/>
                  <p:pic>
                    <p:nvPicPr>
                      <p:cNvPr id="0" name="Object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7790" y="1985719"/>
                        <a:ext cx="998059" cy="308224"/>
                      </a:xfrm>
                      <a:prstGeom prst="rect">
                        <a:avLst/>
                      </a:prstGeom>
                      <a:noFill/>
                    </p:spPr>
                  </p:pic>
                </p:oleObj>
              </mc:Fallback>
            </mc:AlternateContent>
          </a:graphicData>
        </a:graphic>
      </p:graphicFrame>
      <p:sp>
        <p:nvSpPr>
          <p:cNvPr id="14" name="Прямоугольник 13"/>
          <p:cNvSpPr/>
          <p:nvPr/>
        </p:nvSpPr>
        <p:spPr>
          <a:xfrm>
            <a:off x="518844" y="2370440"/>
            <a:ext cx="8070352" cy="646331"/>
          </a:xfrm>
          <a:prstGeom prst="rect">
            <a:avLst/>
          </a:prstGeom>
        </p:spPr>
        <p:txBody>
          <a:bodyPr wrap="square">
            <a:spAutoFit/>
          </a:bodyPr>
          <a:lstStyle/>
          <a:p>
            <a:pPr algn="just"/>
            <a:r>
              <a:rPr lang="en-US" sz="1800" dirty="0" err="1">
                <a:latin typeface="Times New Roman" panose="02020603050405020304" pitchFamily="18" charset="0"/>
                <a:ea typeface="Arial Unicode MS" panose="020B0604020202020204" pitchFamily="34" charset="-128"/>
              </a:rPr>
              <a:t>Ikkinchi</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tomondan</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shu</a:t>
            </a:r>
            <a:r>
              <a:rPr lang="en-US" sz="1800" dirty="0">
                <a:latin typeface="Times New Roman" panose="02020603050405020304" pitchFamily="18" charset="0"/>
                <a:ea typeface="Arial Unicode MS" panose="020B0604020202020204" pitchFamily="34" charset="-128"/>
              </a:rPr>
              <a:t> A </a:t>
            </a:r>
            <a:r>
              <a:rPr lang="en-US" sz="1800" dirty="0" err="1">
                <a:latin typeface="Times New Roman" panose="02020603050405020304" pitchFamily="18" charset="0"/>
                <a:ea typeface="Arial Unicode MS" panose="020B0604020202020204" pitchFamily="34" charset="-128"/>
              </a:rPr>
              <a:t>ishning</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o’zini</a:t>
            </a:r>
            <a:r>
              <a:rPr lang="en-US" sz="1800" dirty="0">
                <a:latin typeface="Times New Roman" panose="02020603050405020304" pitchFamily="18" charset="0"/>
                <a:ea typeface="Arial Unicode MS" panose="020B0604020202020204" pitchFamily="34" charset="-128"/>
              </a:rPr>
              <a:t> V </a:t>
            </a:r>
            <a:r>
              <a:rPr lang="en-US" sz="1800" dirty="0" err="1">
                <a:latin typeface="Times New Roman" panose="02020603050405020304" pitchFamily="18" charset="0"/>
                <a:ea typeface="Arial Unicode MS" panose="020B0604020202020204" pitchFamily="34" charset="-128"/>
              </a:rPr>
              <a:t>va</a:t>
            </a:r>
            <a:r>
              <a:rPr lang="en-US" sz="1800" dirty="0">
                <a:latin typeface="Times New Roman" panose="02020603050405020304" pitchFamily="18" charset="0"/>
                <a:ea typeface="Arial Unicode MS" panose="020B0604020202020204" pitchFamily="34" charset="-128"/>
              </a:rPr>
              <a:t> V</a:t>
            </a:r>
            <a:r>
              <a:rPr lang="en-US" sz="1800" baseline="-25000" dirty="0">
                <a:latin typeface="Times New Roman" panose="02020603050405020304" pitchFamily="18" charset="0"/>
                <a:ea typeface="Arial Unicode MS" panose="020B0604020202020204" pitchFamily="34" charset="-128"/>
              </a:rPr>
              <a:t>1</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nuqtalar</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potentsiallarining</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ayirmasi</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orqali</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ifodalash</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mumkin</a:t>
            </a:r>
            <a:r>
              <a:rPr lang="en-US" sz="1800" dirty="0">
                <a:latin typeface="Times New Roman" panose="02020603050405020304" pitchFamily="18" charset="0"/>
                <a:ea typeface="Arial Unicode MS" panose="020B0604020202020204" pitchFamily="34" charset="-128"/>
              </a:rPr>
              <a:t>:</a:t>
            </a:r>
            <a:endParaRPr lang="ru-RU" sz="1600" dirty="0">
              <a:effectLst/>
              <a:latin typeface="Times New Roman" panose="02020603050405020304" pitchFamily="18" charset="0"/>
              <a:ea typeface="Calibri" panose="020F0502020204030204" pitchFamily="34" charset="0"/>
            </a:endParaRPr>
          </a:p>
        </p:txBody>
      </p:sp>
      <p:sp>
        <p:nvSpPr>
          <p:cNvPr id="15" name="Rectangle 4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4208069177"/>
              </p:ext>
            </p:extLst>
          </p:nvPr>
        </p:nvGraphicFramePr>
        <p:xfrm>
          <a:off x="3478355" y="3016771"/>
          <a:ext cx="1776928" cy="276411"/>
        </p:xfrm>
        <a:graphic>
          <a:graphicData uri="http://schemas.openxmlformats.org/presentationml/2006/ole">
            <mc:AlternateContent xmlns:mc="http://schemas.openxmlformats.org/markup-compatibility/2006">
              <mc:Choice xmlns:v="urn:schemas-microsoft-com:vml" Requires="v">
                <p:oleObj spid="_x0000_s7281" r:id="rId5" imgW="1282700" imgH="203200" progId="Equation.3">
                  <p:embed/>
                </p:oleObj>
              </mc:Choice>
              <mc:Fallback>
                <p:oleObj r:id="rId5" imgW="1282700" imgH="203200" progId="Equation.3">
                  <p:embed/>
                  <p:pic>
                    <p:nvPicPr>
                      <p:cNvPr id="0" name="Object 4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78355" y="3016771"/>
                        <a:ext cx="1776928" cy="276411"/>
                      </a:xfrm>
                      <a:prstGeom prst="rect">
                        <a:avLst/>
                      </a:prstGeom>
                      <a:noFill/>
                    </p:spPr>
                  </p:pic>
                </p:oleObj>
              </mc:Fallback>
            </mc:AlternateContent>
          </a:graphicData>
        </a:graphic>
      </p:graphicFrame>
      <p:sp>
        <p:nvSpPr>
          <p:cNvPr id="17" name="Прямоугольник 16"/>
          <p:cNvSpPr/>
          <p:nvPr/>
        </p:nvSpPr>
        <p:spPr>
          <a:xfrm>
            <a:off x="657711" y="3293770"/>
            <a:ext cx="5641288" cy="369332"/>
          </a:xfrm>
          <a:prstGeom prst="rect">
            <a:avLst/>
          </a:prstGeom>
        </p:spPr>
        <p:txBody>
          <a:bodyPr wrap="none">
            <a:spAutoFit/>
          </a:bodyPr>
          <a:lstStyle/>
          <a:p>
            <a:pPr algn="just"/>
            <a:r>
              <a:rPr lang="en-US" sz="1800" dirty="0">
                <a:latin typeface="Times New Roman" panose="02020603050405020304" pitchFamily="18" charset="0"/>
                <a:ea typeface="Arial Unicode MS" panose="020B0604020202020204" pitchFamily="34" charset="-128"/>
              </a:rPr>
              <a:t>A </a:t>
            </a:r>
            <a:r>
              <a:rPr lang="en-US" sz="1800" dirty="0" err="1">
                <a:latin typeface="Times New Roman" panose="02020603050405020304" pitchFamily="18" charset="0"/>
                <a:ea typeface="Arial Unicode MS" panose="020B0604020202020204" pitchFamily="34" charset="-128"/>
              </a:rPr>
              <a:t>ishning</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ikkila</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ifodasini</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taqqoslasak</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quyidagini</a:t>
            </a:r>
            <a:r>
              <a:rPr lang="en-US" sz="1800" dirty="0">
                <a:latin typeface="Times New Roman" panose="02020603050405020304" pitchFamily="18" charset="0"/>
                <a:ea typeface="Arial Unicode MS" panose="020B0604020202020204" pitchFamily="34" charset="-128"/>
              </a:rPr>
              <a:t> </a:t>
            </a:r>
            <a:r>
              <a:rPr lang="en-US" sz="1800" dirty="0" err="1">
                <a:latin typeface="Times New Roman" panose="02020603050405020304" pitchFamily="18" charset="0"/>
                <a:ea typeface="Arial Unicode MS" panose="020B0604020202020204" pitchFamily="34" charset="-128"/>
              </a:rPr>
              <a:t>topamiz</a:t>
            </a:r>
            <a:r>
              <a:rPr lang="en-US" sz="1800" dirty="0">
                <a:latin typeface="Times New Roman" panose="02020603050405020304" pitchFamily="18" charset="0"/>
                <a:ea typeface="Arial Unicode MS" panose="020B0604020202020204" pitchFamily="34" charset="-128"/>
              </a:rPr>
              <a:t>:</a:t>
            </a:r>
            <a:endParaRPr lang="ru-RU" sz="1600" dirty="0">
              <a:effectLst/>
              <a:latin typeface="Times New Roman" panose="02020603050405020304" pitchFamily="18" charset="0"/>
              <a:ea typeface="Calibri" panose="020F0502020204030204" pitchFamily="34" charset="0"/>
            </a:endParaRPr>
          </a:p>
        </p:txBody>
      </p:sp>
      <p:sp>
        <p:nvSpPr>
          <p:cNvPr id="18" name="Rectangle 4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p14="http://schemas.microsoft.com/office/powerpoint/2010/main" val="4072491777"/>
              </p:ext>
            </p:extLst>
          </p:nvPr>
        </p:nvGraphicFramePr>
        <p:xfrm>
          <a:off x="3570432" y="3663102"/>
          <a:ext cx="1592773" cy="332557"/>
        </p:xfrm>
        <a:graphic>
          <a:graphicData uri="http://schemas.openxmlformats.org/presentationml/2006/ole">
            <mc:AlternateContent xmlns:mc="http://schemas.openxmlformats.org/markup-compatibility/2006">
              <mc:Choice xmlns:v="urn:schemas-microsoft-com:vml" Requires="v">
                <p:oleObj spid="_x0000_s7282" r:id="rId7" imgW="863225" imgH="177723" progId="Equation.3">
                  <p:embed/>
                </p:oleObj>
              </mc:Choice>
              <mc:Fallback>
                <p:oleObj r:id="rId7" imgW="863225" imgH="177723" progId="Equation.3">
                  <p:embed/>
                  <p:pic>
                    <p:nvPicPr>
                      <p:cNvPr id="0" name="Object 4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70432" y="3663102"/>
                        <a:ext cx="1592773" cy="332557"/>
                      </a:xfrm>
                      <a:prstGeom prst="rect">
                        <a:avLst/>
                      </a:prstGeom>
                      <a:noFill/>
                    </p:spPr>
                  </p:pic>
                </p:oleObj>
              </mc:Fallback>
            </mc:AlternateContent>
          </a:graphicData>
        </a:graphic>
      </p:graphicFrame>
      <p:sp>
        <p:nvSpPr>
          <p:cNvPr id="20" name="Прямоугольник 19"/>
          <p:cNvSpPr/>
          <p:nvPr/>
        </p:nvSpPr>
        <p:spPr>
          <a:xfrm>
            <a:off x="657711" y="4032434"/>
            <a:ext cx="5160387" cy="369332"/>
          </a:xfrm>
          <a:prstGeom prst="rect">
            <a:avLst/>
          </a:prstGeom>
        </p:spPr>
        <p:txBody>
          <a:bodyPr wrap="none">
            <a:spAutoFit/>
          </a:bodyPr>
          <a:lstStyle/>
          <a:p>
            <a:r>
              <a:rPr lang="en-US" sz="1800" dirty="0" err="1">
                <a:latin typeface="Times New Roman" panose="02020603050405020304" pitchFamily="18" charset="0"/>
                <a:ea typeface="Calibri" panose="020F0502020204030204" pitchFamily="34" charset="0"/>
              </a:rPr>
              <a:t>bu</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tenglikdan</a:t>
            </a:r>
            <a:r>
              <a:rPr lang="en-US" sz="1800" dirty="0">
                <a:latin typeface="Times New Roman" panose="02020603050405020304" pitchFamily="18" charset="0"/>
                <a:ea typeface="Calibri" panose="020F0502020204030204" pitchFamily="34" charset="0"/>
              </a:rPr>
              <a:t> u E </a:t>
            </a:r>
            <a:r>
              <a:rPr lang="en-US" sz="1800" dirty="0" err="1">
                <a:latin typeface="Times New Roman" panose="02020603050405020304" pitchFamily="18" charset="0"/>
                <a:ea typeface="Calibri" panose="020F0502020204030204" pitchFamily="34" charset="0"/>
              </a:rPr>
              <a:t>uchun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quyidagi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ifoda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kelib</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chiqadi</a:t>
            </a:r>
            <a:r>
              <a:rPr lang="en-US" sz="1800" dirty="0">
                <a:latin typeface="Times New Roman" panose="02020603050405020304" pitchFamily="18" charset="0"/>
                <a:ea typeface="Calibri" panose="020F0502020204030204" pitchFamily="34" charset="0"/>
              </a:rPr>
              <a:t>:</a:t>
            </a:r>
            <a:endParaRPr lang="ru-RU" sz="1800" dirty="0"/>
          </a:p>
        </p:txBody>
      </p:sp>
      <p:sp>
        <p:nvSpPr>
          <p:cNvPr id="21" name="Rectangle 5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 name="Объект 21"/>
          <p:cNvGraphicFramePr>
            <a:graphicFrameLocks noChangeAspect="1"/>
          </p:cNvGraphicFramePr>
          <p:nvPr>
            <p:extLst>
              <p:ext uri="{D42A27DB-BD31-4B8C-83A1-F6EECF244321}">
                <p14:modId xmlns:p14="http://schemas.microsoft.com/office/powerpoint/2010/main" val="829439925"/>
              </p:ext>
            </p:extLst>
          </p:nvPr>
        </p:nvGraphicFramePr>
        <p:xfrm>
          <a:off x="6057810" y="3962574"/>
          <a:ext cx="856697" cy="509052"/>
        </p:xfrm>
        <a:graphic>
          <a:graphicData uri="http://schemas.openxmlformats.org/presentationml/2006/ole">
            <mc:AlternateContent xmlns:mc="http://schemas.openxmlformats.org/markup-compatibility/2006">
              <mc:Choice xmlns:v="urn:schemas-microsoft-com:vml" Requires="v">
                <p:oleObj spid="_x0000_s7283" r:id="rId9" imgW="660113" imgH="393529" progId="Equation.3">
                  <p:embed/>
                </p:oleObj>
              </mc:Choice>
              <mc:Fallback>
                <p:oleObj r:id="rId9" imgW="660113" imgH="393529" progId="Equation.3">
                  <p:embed/>
                  <p:pic>
                    <p:nvPicPr>
                      <p:cNvPr id="0" name="Object 5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57810" y="3962574"/>
                        <a:ext cx="856697" cy="509052"/>
                      </a:xfrm>
                      <a:prstGeom prst="rect">
                        <a:avLst/>
                      </a:prstGeom>
                      <a:noFill/>
                    </p:spPr>
                  </p:pic>
                </p:oleObj>
              </mc:Fallback>
            </mc:AlternateContent>
          </a:graphicData>
        </a:graphic>
      </p:graphicFrame>
      <p:sp>
        <p:nvSpPr>
          <p:cNvPr id="23" name="Прямоугольник 22"/>
          <p:cNvSpPr/>
          <p:nvPr/>
        </p:nvSpPr>
        <p:spPr>
          <a:xfrm>
            <a:off x="6978720" y="4023891"/>
            <a:ext cx="453970" cy="369332"/>
          </a:xfrm>
          <a:prstGeom prst="rect">
            <a:avLst/>
          </a:prstGeom>
        </p:spPr>
        <p:txBody>
          <a:bodyPr wrap="none">
            <a:spAutoFit/>
          </a:bodyPr>
          <a:lstStyle/>
          <a:p>
            <a:r>
              <a:rPr lang="en-US" sz="1800" dirty="0">
                <a:latin typeface="Times New Roman" panose="02020603050405020304" pitchFamily="18" charset="0"/>
                <a:ea typeface="Calibri" panose="020F0502020204030204" pitchFamily="34" charset="0"/>
              </a:rPr>
              <a:t>(9)</a:t>
            </a:r>
            <a:endParaRPr lang="ru-RU" sz="1800" dirty="0"/>
          </a:p>
        </p:txBody>
      </p:sp>
    </p:spTree>
    <p:extLst>
      <p:ext uri="{BB962C8B-B14F-4D97-AF65-F5344CB8AC3E}">
        <p14:creationId xmlns:p14="http://schemas.microsoft.com/office/powerpoint/2010/main" val="32064049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493160" y="1443386"/>
            <a:ext cx="7756988" cy="3139321"/>
          </a:xfrm>
          <a:prstGeom prst="rect">
            <a:avLst/>
          </a:prstGeom>
        </p:spPr>
        <p:txBody>
          <a:bodyPr wrap="square">
            <a:spAutoFit/>
          </a:bodyPr>
          <a:lstStyle/>
          <a:p>
            <a:pPr algn="just"/>
            <a:r>
              <a:rPr lang="en-US" sz="2200" dirty="0">
                <a:latin typeface="Times New Roman" panose="02020603050405020304" pitchFamily="18" charset="0"/>
                <a:ea typeface="Calibri" panose="020F0502020204030204" pitchFamily="34" charset="0"/>
              </a:rPr>
              <a:t>Minus </a:t>
            </a:r>
            <a:r>
              <a:rPr lang="en-US" sz="2200" dirty="0" err="1">
                <a:latin typeface="Times New Roman" panose="02020603050405020304" pitchFamily="18" charset="0"/>
                <a:ea typeface="Calibri" panose="020F0502020204030204" pitchFamily="34" charset="0"/>
              </a:rPr>
              <a:t>ishora</a:t>
            </a:r>
            <a:r>
              <a:rPr lang="en-US" sz="2200" dirty="0">
                <a:latin typeface="Times New Roman" panose="02020603050405020304" pitchFamily="18" charset="0"/>
                <a:ea typeface="Calibri" panose="020F0502020204030204" pitchFamily="34" charset="0"/>
              </a:rPr>
              <a:t> E </a:t>
            </a:r>
            <a:r>
              <a:rPr lang="en-US" sz="2200" dirty="0" err="1">
                <a:latin typeface="Times New Roman" panose="02020603050405020304" pitchFamily="18" charset="0"/>
                <a:ea typeface="Calibri" panose="020F0502020204030204" pitchFamily="34" charset="0"/>
              </a:rPr>
              <a:t>kuchlanganlik</a:t>
            </a:r>
            <a:r>
              <a:rPr lang="en-US" sz="2200" dirty="0">
                <a:latin typeface="Times New Roman" panose="02020603050405020304" pitchFamily="18" charset="0"/>
                <a:ea typeface="Calibri" panose="020F0502020204030204" pitchFamily="34" charset="0"/>
              </a:rPr>
              <a:t> </a:t>
            </a:r>
            <a:r>
              <a:rPr lang="en-US" sz="2200" dirty="0">
                <a:latin typeface="Times New Roman" panose="02020603050405020304" pitchFamily="18" charset="0"/>
                <a:ea typeface="Arial Unicode MS" panose="020B0604020202020204" pitchFamily="34" charset="-128"/>
              </a:rPr>
              <a:t>n</a:t>
            </a:r>
            <a:r>
              <a:rPr lang="en-US" sz="2200" dirty="0">
                <a:latin typeface="Times New Roman" panose="02020603050405020304" pitchFamily="18" charset="0"/>
                <a:ea typeface="Calibri" panose="020F0502020204030204" pitchFamily="34" charset="0"/>
              </a:rPr>
              <a:t> normal </a:t>
            </a:r>
            <a:r>
              <a:rPr lang="en-US" sz="2200" dirty="0" err="1">
                <a:latin typeface="Times New Roman" panose="02020603050405020304" pitchFamily="18" charset="0"/>
                <a:ea typeface="Calibri" panose="020F0502020204030204" pitchFamily="34" charset="0"/>
              </a:rPr>
              <a:t>yo’nalishiga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qarama-qarshi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tomonga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yo’nalganligini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ko’rsatadi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Haqiqat</a:t>
            </a:r>
            <a:r>
              <a:rPr lang="en-US" sz="2200" dirty="0">
                <a:latin typeface="Times New Roman" panose="02020603050405020304" pitchFamily="18" charset="0"/>
                <a:ea typeface="Calibri" panose="020F0502020204030204" pitchFamily="34" charset="0"/>
              </a:rPr>
              <a:t> ham, </a:t>
            </a:r>
            <a:r>
              <a:rPr lang="en-US" sz="2200" dirty="0">
                <a:latin typeface="Times New Roman" panose="02020603050405020304" pitchFamily="18" charset="0"/>
                <a:ea typeface="Arial Unicode MS" panose="020B0604020202020204" pitchFamily="34" charset="-128"/>
              </a:rPr>
              <a:t>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normalni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potentsialning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ortish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yo’nalishida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o’tkazdik</a:t>
            </a:r>
            <a:r>
              <a:rPr lang="en-US" sz="2200" dirty="0">
                <a:latin typeface="Times New Roman" panose="02020603050405020304" pitchFamily="18" charset="0"/>
                <a:ea typeface="Calibri" panose="020F0502020204030204" pitchFamily="34" charset="0"/>
              </a:rPr>
              <a:t>, E </a:t>
            </a:r>
            <a:r>
              <a:rPr lang="en-US" sz="2200" dirty="0" err="1">
                <a:latin typeface="Times New Roman" panose="02020603050405020304" pitchFamily="18" charset="0"/>
                <a:ea typeface="Calibri" panose="020F0502020204030204" pitchFamily="34" charset="0"/>
              </a:rPr>
              <a:t>kuchlanganlik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esa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ta’rifga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ko’ra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musbat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zaryadga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ta’sir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etayotgan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kuch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yo’nalishida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potentsialning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kamayish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tomoniga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yo’nalgandir</a:t>
            </a:r>
            <a:r>
              <a:rPr lang="en-US" sz="2200" dirty="0">
                <a:latin typeface="Times New Roman" panose="02020603050405020304" pitchFamily="18" charset="0"/>
                <a:ea typeface="Calibri" panose="020F0502020204030204" pitchFamily="34" charset="0"/>
              </a:rPr>
              <a:t>. Agar (8) </a:t>
            </a:r>
            <a:r>
              <a:rPr lang="en-US" sz="2200" dirty="0" err="1">
                <a:latin typeface="Times New Roman" panose="02020603050405020304" pitchFamily="18" charset="0"/>
                <a:ea typeface="Calibri" panose="020F0502020204030204" pitchFamily="34" charset="0"/>
              </a:rPr>
              <a:t>formuladan</a:t>
            </a:r>
            <a:r>
              <a:rPr lang="en-US" sz="2200" dirty="0">
                <a:latin typeface="Times New Roman" panose="02020603050405020304" pitchFamily="18" charset="0"/>
                <a:ea typeface="Calibri" panose="020F0502020204030204" pitchFamily="34" charset="0"/>
              </a:rPr>
              <a:t> </a:t>
            </a:r>
            <a:r>
              <a:rPr lang="ru-RU" sz="2200" dirty="0">
                <a:latin typeface="Times New Roman" panose="02020603050405020304" pitchFamily="18" charset="0"/>
                <a:ea typeface="Calibri" panose="020F0502020204030204" pitchFamily="34" charset="0"/>
              </a:rPr>
              <a:t>Δ</a:t>
            </a:r>
            <a:r>
              <a:rPr lang="en-US" sz="2200" dirty="0">
                <a:latin typeface="Times New Roman" panose="02020603050405020304" pitchFamily="18" charset="0"/>
                <a:ea typeface="Arial Unicode MS" panose="020B0604020202020204" pitchFamily="34" charset="-128"/>
              </a:rPr>
              <a:t>n</a:t>
            </a:r>
            <a:r>
              <a:rPr lang="en-US" sz="2200" dirty="0">
                <a:latin typeface="Times New Roman" panose="02020603050405020304" pitchFamily="18" charset="0"/>
                <a:ea typeface="Calibri" panose="020F0502020204030204" pitchFamily="34" charset="0"/>
              </a:rPr>
              <a:t>=1 deb </a:t>
            </a:r>
            <a:r>
              <a:rPr lang="en-US" sz="2200" dirty="0" err="1">
                <a:latin typeface="Times New Roman" panose="02020603050405020304" pitchFamily="18" charset="0"/>
                <a:ea typeface="Calibri" panose="020F0502020204030204" pitchFamily="34" charset="0"/>
              </a:rPr>
              <a:t>olsak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quyidagi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ta’rif</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kelib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chiqadi</a:t>
            </a:r>
            <a:r>
              <a:rPr lang="en-US" sz="2200" dirty="0">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maydon</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kuchlanganligi</a:t>
            </a:r>
            <a:r>
              <a:rPr lang="en-US" sz="2200" i="1" dirty="0">
                <a:solidFill>
                  <a:srgbClr val="FF0000"/>
                </a:solidFill>
                <a:latin typeface="Times New Roman" panose="02020603050405020304" pitchFamily="18" charset="0"/>
                <a:ea typeface="Calibri" panose="020F0502020204030204" pitchFamily="34" charset="0"/>
              </a:rPr>
              <a:t> son </a:t>
            </a:r>
            <a:r>
              <a:rPr lang="en-US" sz="2200" i="1" dirty="0" err="1">
                <a:solidFill>
                  <a:srgbClr val="FF0000"/>
                </a:solidFill>
                <a:latin typeface="Times New Roman" panose="02020603050405020304" pitchFamily="18" charset="0"/>
                <a:ea typeface="Calibri" panose="020F0502020204030204" pitchFamily="34" charset="0"/>
              </a:rPr>
              <a:t>jixatdan</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potentsialning</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potentsial</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satxi</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sirtiga</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perpendikulyar</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yo’nalishda</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olingan</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uzunlik</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birligidagi</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o’zgarishga</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teng</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va</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potentsialning</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kamayish</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tomoniga</a:t>
            </a:r>
            <a:r>
              <a:rPr lang="en-US" sz="2200" i="1" dirty="0">
                <a:solidFill>
                  <a:srgbClr val="FF0000"/>
                </a:solidFill>
                <a:latin typeface="Times New Roman" panose="02020603050405020304" pitchFamily="18" charset="0"/>
                <a:ea typeface="Calibri" panose="020F0502020204030204" pitchFamily="34" charset="0"/>
              </a:rPr>
              <a:t> </a:t>
            </a:r>
            <a:r>
              <a:rPr lang="en-US" sz="2200" i="1" dirty="0" err="1">
                <a:solidFill>
                  <a:srgbClr val="FF0000"/>
                </a:solidFill>
                <a:latin typeface="Times New Roman" panose="02020603050405020304" pitchFamily="18" charset="0"/>
                <a:ea typeface="Calibri" panose="020F0502020204030204" pitchFamily="34" charset="0"/>
              </a:rPr>
              <a:t>yo’nalgandir</a:t>
            </a:r>
            <a:r>
              <a:rPr lang="en-US" sz="2200" i="1" dirty="0">
                <a:solidFill>
                  <a:srgbClr val="FF0000"/>
                </a:solidFill>
                <a:latin typeface="Times New Roman" panose="02020603050405020304" pitchFamily="18" charset="0"/>
                <a:ea typeface="Calibri" panose="020F0502020204030204" pitchFamily="34" charset="0"/>
              </a:rPr>
              <a:t>.</a:t>
            </a:r>
            <a:r>
              <a:rPr lang="en-US" sz="2200" dirty="0">
                <a:solidFill>
                  <a:srgbClr val="FF0000"/>
                </a:solidFill>
                <a:latin typeface="Times New Roman" panose="02020603050405020304" pitchFamily="18" charset="0"/>
                <a:ea typeface="Calibri" panose="020F0502020204030204" pitchFamily="34" charset="0"/>
              </a:rPr>
              <a:t> </a:t>
            </a:r>
            <a:endParaRPr lang="ru-RU" sz="2200" dirty="0">
              <a:solidFill>
                <a:srgbClr val="FF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240711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98297" y="1472952"/>
            <a:ext cx="8399123" cy="2677656"/>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cs typeface="Times New Roman" panose="02020603050405020304" pitchFamily="18" charset="0"/>
              </a:rPr>
              <a:t>Potentsial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satxi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sirtlariga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perpendikulyar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yo’nalishda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ko’chishda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potentsialning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ortish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yo’nalishida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o’zgarish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tezligini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ifodalovchi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kattalik</a:t>
            </a:r>
            <a:r>
              <a:rPr lang="en-US" sz="2400" dirty="0" smtClean="0">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potentsial</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grdienti</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deyiladi</a:t>
            </a:r>
            <a:r>
              <a:rPr lang="en-US" sz="2400" dirty="0">
                <a:latin typeface="Times New Roman" panose="02020603050405020304" pitchFamily="18" charset="0"/>
                <a:cs typeface="Times New Roman" panose="02020603050405020304" pitchFamily="18" charset="0"/>
              </a:rPr>
              <a:t>. Gradient </a:t>
            </a:r>
            <a:r>
              <a:rPr lang="en-US" sz="2400" dirty="0" err="1">
                <a:latin typeface="Times New Roman" panose="02020603050405020304" pitchFamily="18" charset="0"/>
                <a:cs typeface="Times New Roman" panose="02020603050405020304" pitchFamily="18" charset="0"/>
              </a:rPr>
              <a:t>haqidagi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tushunchadan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foydalanib</a:t>
            </a:r>
            <a:r>
              <a:rPr lang="en-US" sz="2400" dirty="0">
                <a:latin typeface="Times New Roman" panose="02020603050405020304" pitchFamily="18" charset="0"/>
                <a:cs typeface="Times New Roman" panose="02020603050405020304" pitchFamily="18" charset="0"/>
              </a:rPr>
              <a:t> (8) </a:t>
            </a:r>
            <a:r>
              <a:rPr lang="en-US" sz="2400" dirty="0" err="1">
                <a:latin typeface="Times New Roman" panose="02020603050405020304" pitchFamily="18" charset="0"/>
                <a:cs typeface="Times New Roman" panose="02020603050405020304" pitchFamily="18" charset="0"/>
              </a:rPr>
              <a:t>ifodani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ta’riflash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maydon</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kuchlanganlik</a:t>
            </a:r>
            <a:r>
              <a:rPr lang="en-US" sz="2400" i="1" dirty="0">
                <a:solidFill>
                  <a:srgbClr val="FF0000"/>
                </a:solidFill>
                <a:latin typeface="Times New Roman" panose="02020603050405020304" pitchFamily="18" charset="0"/>
                <a:cs typeface="Times New Roman" panose="02020603050405020304" pitchFamily="18" charset="0"/>
              </a:rPr>
              <a:t> son </a:t>
            </a:r>
            <a:r>
              <a:rPr lang="en-US" sz="2400" i="1" dirty="0" err="1">
                <a:solidFill>
                  <a:srgbClr val="FF0000"/>
                </a:solidFill>
                <a:latin typeface="Times New Roman" panose="02020603050405020304" pitchFamily="18" charset="0"/>
                <a:cs typeface="Times New Roman" panose="02020603050405020304" pitchFamily="18" charset="0"/>
              </a:rPr>
              <a:t>jixatdan</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potentsial</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gradientiga</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tengdir</a:t>
            </a:r>
            <a:r>
              <a:rPr lang="en-US" sz="2400" i="1" dirty="0">
                <a:solidFill>
                  <a:srgbClr val="FF0000"/>
                </a:solidFill>
                <a:latin typeface="Times New Roman" panose="02020603050405020304" pitchFamily="18" charset="0"/>
                <a:cs typeface="Times New Roman" panose="02020603050405020304" pitchFamily="18" charset="0"/>
              </a:rPr>
              <a:t>.</a:t>
            </a:r>
            <a:r>
              <a:rPr lang="en-US" sz="2400" dirty="0">
                <a:solidFill>
                  <a:srgbClr val="FF0000"/>
                </a:solidFill>
                <a:latin typeface="Times New Roman" panose="02020603050405020304" pitchFamily="18" charset="0"/>
                <a:cs typeface="Times New Roman" panose="02020603050405020304" pitchFamily="18" charset="0"/>
              </a:rPr>
              <a:t> </a:t>
            </a:r>
            <a:endParaRPr lang="ru-RU" sz="2400" dirty="0">
              <a:solidFill>
                <a:srgbClr val="FF0000"/>
              </a:solidFill>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p:txBody>
      </p:sp>
      <p:sp>
        <p:nvSpPr>
          <p:cNvPr id="7" name="Rectangle 1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916795623"/>
              </p:ext>
            </p:extLst>
          </p:nvPr>
        </p:nvGraphicFramePr>
        <p:xfrm>
          <a:off x="729465" y="2207083"/>
          <a:ext cx="349322" cy="493869"/>
        </p:xfrm>
        <a:graphic>
          <a:graphicData uri="http://schemas.openxmlformats.org/presentationml/2006/ole">
            <mc:AlternateContent xmlns:mc="http://schemas.openxmlformats.org/markup-compatibility/2006">
              <mc:Choice xmlns:v="urn:schemas-microsoft-com:vml" Requires="v">
                <p:oleObj spid="_x0000_s9247" r:id="rId3" imgW="279279" imgH="393529" progId="Equation.3">
                  <p:embed/>
                </p:oleObj>
              </mc:Choice>
              <mc:Fallback>
                <p:oleObj r:id="rId3" imgW="279279" imgH="393529" progId="Equation.3">
                  <p:embed/>
                  <p:pic>
                    <p:nvPicPr>
                      <p:cNvPr id="0" name="Object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65" y="2207083"/>
                        <a:ext cx="349322" cy="493869"/>
                      </a:xfrm>
                      <a:prstGeom prst="rect">
                        <a:avLst/>
                      </a:prstGeom>
                      <a:noFill/>
                    </p:spPr>
                  </p:pic>
                </p:oleObj>
              </mc:Fallback>
            </mc:AlternateContent>
          </a:graphicData>
        </a:graphic>
      </p:graphicFrame>
    </p:spTree>
    <p:extLst>
      <p:ext uri="{BB962C8B-B14F-4D97-AF65-F5344CB8AC3E}">
        <p14:creationId xmlns:p14="http://schemas.microsoft.com/office/powerpoint/2010/main" val="9721472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415143" y="1904153"/>
            <a:ext cx="6082114" cy="1015663"/>
          </a:xfrm>
          <a:prstGeom prst="rect">
            <a:avLst/>
          </a:prstGeom>
        </p:spPr>
        <p:txBody>
          <a:bodyPr wrap="none">
            <a:spAutoFit/>
          </a:bodyPr>
          <a:lstStyle/>
          <a:p>
            <a:r>
              <a:rPr lang="en-US" sz="6000" b="1" dirty="0" smtClean="0">
                <a:latin typeface="Times New Roman" panose="02020603050405020304" pitchFamily="18" charset="0"/>
                <a:ea typeface="Calibri" panose="020F0502020204030204" pitchFamily="34" charset="0"/>
              </a:rPr>
              <a:t>2.2    </a:t>
            </a:r>
            <a:r>
              <a:rPr lang="uz-Cyrl-UZ" sz="6000" b="1" dirty="0" smtClean="0">
                <a:latin typeface="Times New Roman" panose="02020603050405020304" pitchFamily="18" charset="0"/>
                <a:ea typeface="Calibri" panose="020F0502020204030204" pitchFamily="34" charset="0"/>
              </a:rPr>
              <a:t>Elektr </a:t>
            </a:r>
            <a:r>
              <a:rPr lang="uz-Cyrl-UZ" sz="6000" b="1" dirty="0">
                <a:latin typeface="Times New Roman" panose="02020603050405020304" pitchFamily="18" charset="0"/>
                <a:ea typeface="Calibri" panose="020F0502020204030204" pitchFamily="34" charset="0"/>
              </a:rPr>
              <a:t>dipoli</a:t>
            </a:r>
            <a:endParaRPr lang="ru-RU" sz="6000" dirty="0"/>
          </a:p>
        </p:txBody>
      </p:sp>
    </p:spTree>
    <p:extLst>
      <p:ext uri="{BB962C8B-B14F-4D97-AF65-F5344CB8AC3E}">
        <p14:creationId xmlns:p14="http://schemas.microsoft.com/office/powerpoint/2010/main" val="3110051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6579" y="1406328"/>
            <a:ext cx="8630292" cy="2554545"/>
          </a:xfrm>
          <a:prstGeom prst="rect">
            <a:avLst/>
          </a:prstGeom>
        </p:spPr>
        <p:txBody>
          <a:bodyPr wrap="square">
            <a:spAutoFit/>
          </a:bodyPr>
          <a:lstStyle/>
          <a:p>
            <a:pPr algn="ctr"/>
            <a:r>
              <a:rPr lang="en-US" sz="3200" dirty="0" err="1">
                <a:latin typeface="Times New Roman" panose="02020603050405020304" pitchFamily="18" charset="0"/>
                <a:ea typeface="Calibri" panose="020F0502020204030204" pitchFamily="34" charset="0"/>
              </a:rPr>
              <a:t>Reja</a:t>
            </a:r>
            <a:r>
              <a:rPr lang="en-US" sz="3200" dirty="0">
                <a:latin typeface="Times New Roman" panose="02020603050405020304" pitchFamily="18" charset="0"/>
                <a:ea typeface="Calibri" panose="020F0502020204030204" pitchFamily="34" charset="0"/>
              </a:rPr>
              <a:t>:</a:t>
            </a:r>
            <a:endParaRPr lang="ru-RU" sz="3200" dirty="0">
              <a:latin typeface="Times New Roman" panose="02020603050405020304" pitchFamily="18" charset="0"/>
              <a:ea typeface="Calibri" panose="020F0502020204030204" pitchFamily="34" charset="0"/>
            </a:endParaRPr>
          </a:p>
          <a:p>
            <a:pPr lvl="0">
              <a:buSzPts val="1400"/>
            </a:pPr>
            <a:r>
              <a:rPr lang="en-US" sz="3200" dirty="0" smtClean="0">
                <a:latin typeface="Times New Roman" panose="02020603050405020304" pitchFamily="18" charset="0"/>
                <a:ea typeface="Calibri" panose="020F0502020204030204" pitchFamily="34" charset="0"/>
              </a:rPr>
              <a:t>1.</a:t>
            </a:r>
            <a:r>
              <a:rPr lang="uz-Cyrl-UZ" sz="3200" dirty="0" smtClean="0">
                <a:latin typeface="Times New Roman" panose="02020603050405020304" pitchFamily="18" charset="0"/>
                <a:ea typeface="Calibri" panose="020F0502020204030204" pitchFamily="34" charset="0"/>
              </a:rPr>
              <a:t>Elektr </a:t>
            </a:r>
            <a:r>
              <a:rPr lang="uz-Cyrl-UZ" sz="3200" dirty="0">
                <a:latin typeface="Times New Roman" panose="02020603050405020304" pitchFamily="18" charset="0"/>
                <a:ea typeface="Calibri" panose="020F0502020204030204" pitchFamily="34" charset="0"/>
              </a:rPr>
              <a:t>maydonni grafik ravishda tasvirlash</a:t>
            </a:r>
            <a:r>
              <a:rPr lang="en-US" sz="3200" dirty="0">
                <a:latin typeface="Times New Roman" panose="02020603050405020304" pitchFamily="18" charset="0"/>
                <a:ea typeface="Calibri" panose="020F0502020204030204" pitchFamily="34" charset="0"/>
              </a:rPr>
              <a:t>.</a:t>
            </a:r>
            <a:endParaRPr lang="ru-RU" sz="3200" dirty="0">
              <a:latin typeface="Times New Roman" panose="02020603050405020304" pitchFamily="18" charset="0"/>
              <a:ea typeface="Calibri" panose="020F0502020204030204" pitchFamily="34" charset="0"/>
            </a:endParaRPr>
          </a:p>
          <a:p>
            <a:pPr lvl="0">
              <a:buSzPts val="1400"/>
            </a:pPr>
            <a:r>
              <a:rPr lang="en-US" sz="3200" dirty="0" smtClean="0">
                <a:latin typeface="Times New Roman" panose="02020603050405020304" pitchFamily="18" charset="0"/>
                <a:ea typeface="Calibri" panose="020F0502020204030204" pitchFamily="34" charset="0"/>
              </a:rPr>
              <a:t>2.</a:t>
            </a:r>
            <a:r>
              <a:rPr lang="uz-Cyrl-UZ" sz="3200" dirty="0" smtClean="0">
                <a:latin typeface="Times New Roman" panose="02020603050405020304" pitchFamily="18" charset="0"/>
                <a:ea typeface="Calibri" panose="020F0502020204030204" pitchFamily="34" charset="0"/>
              </a:rPr>
              <a:t>Kuch </a:t>
            </a:r>
            <a:r>
              <a:rPr lang="uz-Cyrl-UZ" sz="3200" dirty="0">
                <a:latin typeface="Times New Roman" panose="02020603050405020304" pitchFamily="18" charset="0"/>
                <a:ea typeface="Calibri" panose="020F0502020204030204" pitchFamily="34" charset="0"/>
              </a:rPr>
              <a:t>chiziqlari</a:t>
            </a:r>
            <a:r>
              <a:rPr lang="en-US" sz="3200" dirty="0">
                <a:latin typeface="Times New Roman" panose="02020603050405020304" pitchFamily="18" charset="0"/>
                <a:ea typeface="Calibri" panose="020F0502020204030204" pitchFamily="34" charset="0"/>
              </a:rPr>
              <a:t>.</a:t>
            </a:r>
            <a:endParaRPr lang="ru-RU" sz="3200" dirty="0">
              <a:latin typeface="Times New Roman" panose="02020603050405020304" pitchFamily="18" charset="0"/>
              <a:ea typeface="Calibri" panose="020F0502020204030204" pitchFamily="34" charset="0"/>
            </a:endParaRPr>
          </a:p>
          <a:p>
            <a:pPr lvl="0" algn="just">
              <a:buSzPts val="1400"/>
            </a:pPr>
            <a:r>
              <a:rPr lang="en-US" sz="3200" dirty="0" smtClean="0">
                <a:latin typeface="Times New Roman" panose="02020603050405020304" pitchFamily="18" charset="0"/>
                <a:ea typeface="Calibri" panose="020F0502020204030204" pitchFamily="34" charset="0"/>
              </a:rPr>
              <a:t>3.</a:t>
            </a:r>
            <a:r>
              <a:rPr lang="uz-Cyrl-UZ" sz="3200" dirty="0" smtClean="0">
                <a:latin typeface="Times New Roman" panose="02020603050405020304" pitchFamily="18" charset="0"/>
                <a:ea typeface="Calibri" panose="020F0502020204030204" pitchFamily="34" charset="0"/>
              </a:rPr>
              <a:t>Elektrostatik </a:t>
            </a:r>
            <a:r>
              <a:rPr lang="uz-Cyrl-UZ" sz="3200" dirty="0">
                <a:latin typeface="Times New Roman" panose="02020603050405020304" pitchFamily="18" charset="0"/>
                <a:ea typeface="Calibri" panose="020F0502020204030204" pitchFamily="34" charset="0"/>
              </a:rPr>
              <a:t>maydon induktsiya vektori va uning oqimi. </a:t>
            </a:r>
            <a:endParaRPr lang="ru-RU" sz="3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745630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72610" y="1734787"/>
            <a:ext cx="7767263" cy="1384995"/>
          </a:xfrm>
          <a:prstGeom prst="rect">
            <a:avLst/>
          </a:prstGeom>
        </p:spPr>
        <p:txBody>
          <a:bodyPr wrap="square">
            <a:spAutoFit/>
          </a:bodyPr>
          <a:lstStyle/>
          <a:p>
            <a:pPr algn="just"/>
            <a:r>
              <a:rPr lang="en-US" sz="2800" dirty="0" err="1" smtClean="0">
                <a:solidFill>
                  <a:srgbClr val="FF0000"/>
                </a:solidFill>
                <a:latin typeface="Times New Roman" panose="02020603050405020304" pitchFamily="18" charset="0"/>
                <a:ea typeface="Calibri" panose="020F0502020204030204" pitchFamily="34" charset="0"/>
              </a:rPr>
              <a:t>Tayanch</a:t>
            </a:r>
            <a:r>
              <a:rPr lang="en-US" sz="2800" dirty="0" smtClean="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so’zlar</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elektrostatik</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maydon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qutblanish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elektronli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qutblanish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orientatsiyaviy</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yoki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dipolli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qutblanish</a:t>
            </a:r>
            <a:r>
              <a:rPr lang="en-US" sz="28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464901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312" y="1309195"/>
            <a:ext cx="7556642" cy="3539430"/>
          </a:xfrm>
          <a:prstGeom prst="rect">
            <a:avLst/>
          </a:prstGeom>
        </p:spPr>
        <p:txBody>
          <a:bodyPr wrap="square">
            <a:spAutoFit/>
          </a:bodyPr>
          <a:lstStyle/>
          <a:p>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Dielektriklar</a:t>
            </a:r>
            <a:r>
              <a:rPr lang="en-US" sz="2800" dirty="0">
                <a:latin typeface="Times New Roman" panose="02020603050405020304" pitchFamily="18" charset="0"/>
                <a:ea typeface="Calibri" panose="020F0502020204030204" pitchFamily="34" charset="0"/>
              </a:rPr>
              <a:t> atom </a:t>
            </a:r>
            <a:r>
              <a:rPr lang="en-US" sz="2800" dirty="0" err="1">
                <a:latin typeface="Times New Roman" panose="02020603050405020304" pitchFamily="18" charset="0"/>
                <a:ea typeface="Calibri" panose="020F0502020204030204" pitchFamily="34" charset="0"/>
              </a:rPr>
              <a:t>va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molekulalardan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tashkil</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topgan</a:t>
            </a:r>
            <a:r>
              <a:rPr lang="en-US" sz="2800" dirty="0">
                <a:latin typeface="Times New Roman" panose="02020603050405020304" pitchFamily="18" charset="0"/>
                <a:ea typeface="Calibri" panose="020F0502020204030204" pitchFamily="34" charset="0"/>
              </a:rPr>
              <a:t>. Atom </a:t>
            </a:r>
            <a:r>
              <a:rPr lang="en-US" sz="2800" dirty="0" err="1">
                <a:latin typeface="Times New Roman" panose="02020603050405020304" pitchFamily="18" charset="0"/>
                <a:ea typeface="Calibri" panose="020F0502020204030204" pitchFamily="34" charset="0"/>
              </a:rPr>
              <a:t>esa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musbat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zaryadli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yadro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manfiy</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zaryadli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elektronlardan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iboratdir</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Atomning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musbat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zaryadi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yadroda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to’plangan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bo’lib</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manfiy</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ishorali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elektronlar</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esa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yadro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atrofida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harakatda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bo’ladi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Ko’p</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hollarda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manfiy</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zaryadlarning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markazi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musbat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zaryadli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yadro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markazi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bilan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ustma-ust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tushadi</a:t>
            </a:r>
            <a:r>
              <a:rPr lang="en-US" sz="2800" dirty="0">
                <a:latin typeface="Times New Roman" panose="02020603050405020304" pitchFamily="18" charset="0"/>
                <a:ea typeface="Calibri" panose="020F0502020204030204" pitchFamily="34" charset="0"/>
              </a:rPr>
              <a:t>.</a:t>
            </a:r>
            <a:endParaRPr lang="ru-RU" sz="2800" dirty="0"/>
          </a:p>
        </p:txBody>
      </p:sp>
    </p:spTree>
    <p:extLst>
      <p:ext uri="{BB962C8B-B14F-4D97-AF65-F5344CB8AC3E}">
        <p14:creationId xmlns:p14="http://schemas.microsoft.com/office/powerpoint/2010/main" val="20681511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290" y="42204"/>
            <a:ext cx="8866598" cy="4468151"/>
          </a:xfrm>
          <a:prstGeom prst="rect">
            <a:avLst/>
          </a:prstGeom>
        </p:spPr>
      </p:pic>
      <p:sp>
        <p:nvSpPr>
          <p:cNvPr id="4" name="Прямоугольник 3"/>
          <p:cNvSpPr/>
          <p:nvPr/>
        </p:nvSpPr>
        <p:spPr>
          <a:xfrm>
            <a:off x="3130362" y="4510355"/>
            <a:ext cx="3669594" cy="553998"/>
          </a:xfrm>
          <a:prstGeom prst="rect">
            <a:avLst/>
          </a:prstGeom>
        </p:spPr>
        <p:txBody>
          <a:bodyPr wrap="none">
            <a:spAutoFit/>
          </a:bodyPr>
          <a:lstStyle/>
          <a:p>
            <a:r>
              <a:rPr lang="en-US" sz="3000" b="1" dirty="0" err="1" smtClean="0">
                <a:latin typeface="Times New Roman" panose="02020603050405020304" pitchFamily="18" charset="0"/>
                <a:cs typeface="Times New Roman" panose="02020603050405020304" pitchFamily="18" charset="0"/>
              </a:rPr>
              <a:t>Dipol</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elektr</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maydon</a:t>
            </a:r>
            <a:r>
              <a:rPr lang="en-US" sz="3000" b="1" dirty="0" err="1">
                <a:latin typeface="Times New Roman" panose="02020603050405020304" pitchFamily="18" charset="0"/>
                <a:cs typeface="Times New Roman" panose="02020603050405020304" pitchFamily="18" charset="0"/>
              </a:rPr>
              <a:t>i</a:t>
            </a:r>
            <a:endParaRPr lang="ru-RU"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61478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3909" y="1396368"/>
            <a:ext cx="7813497" cy="1631216"/>
          </a:xfrm>
          <a:prstGeom prst="rect">
            <a:avLst/>
          </a:prstGeom>
        </p:spPr>
        <p:txBody>
          <a:bodyPr wrap="square">
            <a:spAutoFit/>
          </a:bodyPr>
          <a:lstStyle/>
          <a:p>
            <a:pPr algn="just"/>
            <a:r>
              <a:rPr lang="ru-RU" sz="16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Birinchi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turdagi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dielektriklar</a:t>
            </a:r>
            <a:r>
              <a:rPr lang="en-US" sz="2000" dirty="0">
                <a:latin typeface="Times New Roman" panose="02020603050405020304" pitchFamily="18" charset="0"/>
                <a:ea typeface="Calibri" panose="020F0502020204030204" pitchFamily="34" charset="0"/>
              </a:rPr>
              <a:t> (</a:t>
            </a:r>
            <a:r>
              <a:rPr lang="en-US" sz="2000" i="1" dirty="0">
                <a:latin typeface="Times New Roman" panose="02020603050405020304" pitchFamily="18" charset="0"/>
                <a:ea typeface="Calibri" panose="020F0502020204030204" pitchFamily="34" charset="0"/>
              </a:rPr>
              <a:t>N</a:t>
            </a:r>
            <a:r>
              <a:rPr lang="en-US" sz="2000" baseline="-25000" dirty="0">
                <a:latin typeface="Times New Roman" panose="02020603050405020304" pitchFamily="18" charset="0"/>
                <a:ea typeface="Calibri" panose="020F0502020204030204" pitchFamily="34" charset="0"/>
              </a:rPr>
              <a:t>2</a:t>
            </a:r>
            <a:r>
              <a:rPr lang="en-US" sz="2000" dirty="0">
                <a:latin typeface="Times New Roman" panose="02020603050405020304" pitchFamily="18" charset="0"/>
                <a:ea typeface="Calibri" panose="020F0502020204030204" pitchFamily="34" charset="0"/>
              </a:rPr>
              <a:t>, </a:t>
            </a:r>
            <a:r>
              <a:rPr lang="en-US" sz="2000" i="1" dirty="0">
                <a:latin typeface="Times New Roman" panose="02020603050405020304" pitchFamily="18" charset="0"/>
                <a:ea typeface="Calibri" panose="020F0502020204030204" pitchFamily="34" charset="0"/>
              </a:rPr>
              <a:t>H</a:t>
            </a:r>
            <a:r>
              <a:rPr lang="en-US" sz="2000" baseline="-25000" dirty="0">
                <a:latin typeface="Times New Roman" panose="02020603050405020304" pitchFamily="18" charset="0"/>
                <a:ea typeface="Calibri" panose="020F0502020204030204" pitchFamily="34" charset="0"/>
              </a:rPr>
              <a:t>2</a:t>
            </a:r>
            <a:r>
              <a:rPr lang="en-US" sz="2000" dirty="0">
                <a:latin typeface="Times New Roman" panose="02020603050405020304" pitchFamily="18" charset="0"/>
                <a:ea typeface="Calibri" panose="020F0502020204030204" pitchFamily="34" charset="0"/>
              </a:rPr>
              <a:t>, </a:t>
            </a:r>
            <a:r>
              <a:rPr lang="en-US" sz="2000" i="1" dirty="0">
                <a:latin typeface="Times New Roman" panose="02020603050405020304" pitchFamily="18" charset="0"/>
                <a:ea typeface="Calibri" panose="020F0502020204030204" pitchFamily="34" charset="0"/>
              </a:rPr>
              <a:t>O</a:t>
            </a:r>
            <a:r>
              <a:rPr lang="en-US" sz="2000" baseline="-25000" dirty="0">
                <a:latin typeface="Times New Roman" panose="02020603050405020304" pitchFamily="18" charset="0"/>
                <a:ea typeface="Calibri" panose="020F0502020204030204" pitchFamily="34" charset="0"/>
              </a:rPr>
              <a:t>2</a:t>
            </a:r>
            <a:r>
              <a:rPr lang="en-US" sz="2000" dirty="0">
                <a:latin typeface="Times New Roman" panose="02020603050405020304" pitchFamily="18" charset="0"/>
                <a:ea typeface="Calibri" panose="020F0502020204030204" pitchFamily="34" charset="0"/>
              </a:rPr>
              <a:t>, </a:t>
            </a:r>
            <a:r>
              <a:rPr lang="en-US" sz="2000" i="1" dirty="0">
                <a:latin typeface="Times New Roman" panose="02020603050405020304" pitchFamily="18" charset="0"/>
                <a:ea typeface="Calibri" panose="020F0502020204030204" pitchFamily="34" charset="0"/>
              </a:rPr>
              <a:t>CO</a:t>
            </a:r>
            <a:r>
              <a:rPr lang="en-US" sz="2000" baseline="-25000" dirty="0">
                <a:latin typeface="Times New Roman" panose="02020603050405020304" pitchFamily="18" charset="0"/>
                <a:ea typeface="Calibri" panose="020F0502020204030204" pitchFamily="34" charset="0"/>
              </a:rPr>
              <a:t>2</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b</a:t>
            </a:r>
            <a:r>
              <a:rPr lang="uz-Cyrl-UZ" sz="2000" dirty="0">
                <a:latin typeface="Times New Roman" panose="02020603050405020304" pitchFamily="18" charset="0"/>
                <a:ea typeface="Calibri" panose="020F0502020204030204" pitchFamily="34" charset="0"/>
              </a:rPr>
              <a: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molekulalaridagi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elektronlar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yadro</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atrofida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simmetrik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joylashib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tashqi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elektrostatik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maydon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bo’lmaganda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musbat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manfiy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zaryadlarning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og’irlik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markazlari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ustma-ust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tushgan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Bunday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dielektriklar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molekulalari</a:t>
            </a:r>
            <a:r>
              <a:rPr lang="en-US" sz="2000" dirty="0">
                <a:latin typeface="Times New Roman" panose="02020603050405020304" pitchFamily="18" charset="0"/>
                <a:ea typeface="Calibri" panose="020F0502020204030204" pitchFamily="34" charset="0"/>
              </a:rPr>
              <a:t> </a:t>
            </a:r>
            <a:r>
              <a:rPr lang="en-US" sz="2000" b="1" dirty="0" err="1">
                <a:solidFill>
                  <a:srgbClr val="FF0000"/>
                </a:solidFill>
                <a:latin typeface="Times New Roman" panose="02020603050405020304" pitchFamily="18" charset="0"/>
                <a:ea typeface="Calibri" panose="020F0502020204030204" pitchFamily="34" charset="0"/>
              </a:rPr>
              <a:t>qutbsiz</a:t>
            </a:r>
            <a:r>
              <a:rPr lang="en-US" sz="2000" b="1"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molekulalar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deyiladi</a:t>
            </a:r>
            <a:r>
              <a:rPr lang="en-US" sz="2000" dirty="0">
                <a:latin typeface="Times New Roman" panose="02020603050405020304" pitchFamily="18" charset="0"/>
                <a:ea typeface="Calibri" panose="020F0502020204030204" pitchFamily="34" charset="0"/>
              </a:rPr>
              <a:t>.</a:t>
            </a:r>
            <a:endParaRPr lang="ru-RU" sz="2000" dirty="0">
              <a:effectLst/>
              <a:latin typeface="Times New Roman" panose="02020603050405020304" pitchFamily="18" charset="0"/>
              <a:ea typeface="Calibri" panose="020F0502020204030204" pitchFamily="34" charset="0"/>
            </a:endParaRPr>
          </a:p>
        </p:txBody>
      </p:sp>
      <p:sp>
        <p:nvSpPr>
          <p:cNvPr id="8" name="Прямоугольник 7"/>
          <p:cNvSpPr/>
          <p:nvPr/>
        </p:nvSpPr>
        <p:spPr>
          <a:xfrm>
            <a:off x="333909" y="3319257"/>
            <a:ext cx="8860118" cy="1015663"/>
          </a:xfrm>
          <a:prstGeom prst="rect">
            <a:avLst/>
          </a:prstGeom>
        </p:spPr>
        <p:txBody>
          <a:bodyPr wrap="none">
            <a:spAutoFit/>
          </a:bodyPr>
          <a:lstStyle/>
          <a:p>
            <a:r>
              <a:rPr lang="en-US" sz="2000" dirty="0" err="1">
                <a:latin typeface="Times New Roman" panose="02020603050405020304" pitchFamily="18" charset="0"/>
                <a:ea typeface="Calibri" panose="020F0502020204030204" pitchFamily="34" charset="0"/>
                <a:cs typeface="Times New Roman" panose="02020603050405020304" pitchFamily="18" charset="0"/>
              </a:rPr>
              <a:t>Tashqi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elektrostatik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maydon</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ta’sirida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qutbsiz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molekula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zaryadlari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siljiy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boshlaydi</a:t>
            </a:r>
            <a:r>
              <a:rPr lang="en-US" sz="2000" dirty="0" smtClean="0">
                <a:latin typeface="Times New Roman" panose="02020603050405020304" pitchFamily="18" charset="0"/>
                <a:cs typeface="Times New Roman" panose="02020603050405020304" pitchFamily="18" charset="0"/>
              </a:rPr>
              <a:t>.</a:t>
            </a:r>
          </a:p>
          <a:p>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Musbat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zaryadlar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yo’nalishda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manfiy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zaryadlar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teskari</a:t>
            </a:r>
            <a:r>
              <a:rPr lang="en-US" sz="2000" dirty="0">
                <a:latin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cs typeface="Times New Roman" panose="02020603050405020304" pitchFamily="18" charset="0"/>
            </a:endParaRPr>
          </a:p>
          <a:p>
            <a:r>
              <a:rPr lang="en-US" sz="2000" dirty="0" err="1" smtClean="0">
                <a:latin typeface="Times New Roman" panose="02020603050405020304" pitchFamily="18" charset="0"/>
                <a:cs typeface="Times New Roman" panose="02020603050405020304" pitchFamily="18" charset="0"/>
              </a:rPr>
              <a:t>yo’nalishda</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siljiydi</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31-rasm</a:t>
            </a:r>
            <a:r>
              <a:rPr lang="en-US" sz="2000" dirty="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
        <p:nvSpPr>
          <p:cNvPr id="9" name="Rectangle 5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768518283"/>
              </p:ext>
            </p:extLst>
          </p:nvPr>
        </p:nvGraphicFramePr>
        <p:xfrm>
          <a:off x="2818211" y="2519038"/>
          <a:ext cx="190500" cy="247650"/>
        </p:xfrm>
        <a:graphic>
          <a:graphicData uri="http://schemas.openxmlformats.org/presentationml/2006/ole">
            <mc:AlternateContent xmlns:mc="http://schemas.openxmlformats.org/markup-compatibility/2006">
              <mc:Choice xmlns:v="urn:schemas-microsoft-com:vml" Requires="v">
                <p:oleObj spid="_x0000_s13381" r:id="rId3" imgW="164885" imgH="215619" progId="Equation.3">
                  <p:embed/>
                </p:oleObj>
              </mc:Choice>
              <mc:Fallback>
                <p:oleObj r:id="rId3" imgW="164885" imgH="215619" progId="Equation.3">
                  <p:embed/>
                  <p:pic>
                    <p:nvPicPr>
                      <p:cNvPr id="0" name="Object 5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8211" y="2519038"/>
                        <a:ext cx="190500" cy="247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6501071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93" y="1829562"/>
            <a:ext cx="4756936" cy="3225323"/>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9964" y="102742"/>
            <a:ext cx="4092118" cy="3962527"/>
          </a:xfrm>
          <a:prstGeom prst="rect">
            <a:avLst/>
          </a:prstGeom>
        </p:spPr>
      </p:pic>
      <p:sp>
        <p:nvSpPr>
          <p:cNvPr id="5" name="Прямоугольник 4"/>
          <p:cNvSpPr/>
          <p:nvPr/>
        </p:nvSpPr>
        <p:spPr>
          <a:xfrm>
            <a:off x="41096" y="1027953"/>
            <a:ext cx="4676280" cy="707886"/>
          </a:xfrm>
          <a:prstGeom prst="rect">
            <a:avLst/>
          </a:prstGeom>
        </p:spPr>
        <p:txBody>
          <a:bodyPr wrap="none">
            <a:spAutoFit/>
          </a:bodyPr>
          <a:lstStyle/>
          <a:p>
            <a:r>
              <a:rPr lang="en-US" sz="4000" b="1" dirty="0" err="1" smtClean="0">
                <a:latin typeface="Times New Roman" panose="02020603050405020304" pitchFamily="18" charset="0"/>
                <a:cs typeface="Times New Roman" panose="02020603050405020304" pitchFamily="18" charset="0"/>
              </a:rPr>
              <a:t>Qutbsiz</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molekulalar</a:t>
            </a:r>
            <a:endParaRPr lang="ru-RU"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14160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4249" y="1358184"/>
            <a:ext cx="7116051" cy="369332"/>
          </a:xfrm>
          <a:prstGeom prst="rect">
            <a:avLst/>
          </a:prstGeom>
        </p:spPr>
        <p:txBody>
          <a:bodyPr wrap="none">
            <a:spAutoFit/>
          </a:bodyPr>
          <a:lstStyle/>
          <a:p>
            <a:r>
              <a:rPr lang="en-US" sz="1800" dirty="0" err="1">
                <a:latin typeface="Times New Roman" panose="02020603050405020304" pitchFamily="18" charset="0"/>
                <a:ea typeface="Calibri" panose="020F0502020204030204" pitchFamily="34" charset="0"/>
              </a:rPr>
              <a:t>Shunday</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qilib</a:t>
            </a:r>
            <a:r>
              <a:rPr lang="en-US" sz="1800" dirty="0">
                <a:latin typeface="Times New Roman" panose="02020603050405020304" pitchFamily="18" charset="0"/>
                <a:ea typeface="Calibri" panose="020F0502020204030204" pitchFamily="34" charset="0"/>
              </a:rPr>
              <a:t>, </a:t>
            </a:r>
            <a:r>
              <a:rPr lang="en-US" sz="1800" dirty="0" err="1" smtClean="0">
                <a:latin typeface="Times New Roman" panose="02020603050405020304" pitchFamily="18" charset="0"/>
                <a:ea typeface="Calibri" panose="020F0502020204030204" pitchFamily="34" charset="0"/>
              </a:rPr>
              <a:t>molekula</a:t>
            </a:r>
            <a:r>
              <a:rPr lang="en-US" sz="1800" dirty="0" smtClean="0">
                <a:latin typeface="Times New Roman" panose="02020603050405020304" pitchFamily="18" charset="0"/>
                <a:ea typeface="Calibri" panose="020F0502020204030204" pitchFamily="34" charset="0"/>
              </a:rPr>
              <a:t>                        </a:t>
            </a:r>
            <a:r>
              <a:rPr lang="en-US" sz="1800" dirty="0" err="1" smtClean="0"/>
              <a:t>dipol</a:t>
            </a:r>
            <a:r>
              <a:rPr lang="en-US" sz="1800" dirty="0" smtClean="0"/>
              <a:t> </a:t>
            </a:r>
            <a:r>
              <a:rPr lang="en-US" sz="1800" dirty="0" err="1"/>
              <a:t>momentiga</a:t>
            </a:r>
            <a:r>
              <a:rPr lang="en-US" sz="1800" dirty="0"/>
              <a:t> </a:t>
            </a:r>
            <a:r>
              <a:rPr lang="en-US" sz="1800" dirty="0" err="1"/>
              <a:t>ega</a:t>
            </a:r>
            <a:r>
              <a:rPr lang="en-US" sz="1800" dirty="0"/>
              <a:t> </a:t>
            </a:r>
            <a:r>
              <a:rPr lang="en-US" sz="1800" dirty="0" err="1"/>
              <a:t>bo’ladi</a:t>
            </a:r>
            <a:r>
              <a:rPr lang="en-US" sz="1800" dirty="0"/>
              <a:t>.</a:t>
            </a:r>
            <a:r>
              <a:rPr lang="en-US" sz="1800" dirty="0" smtClean="0">
                <a:latin typeface="Times New Roman" panose="02020603050405020304" pitchFamily="18" charset="0"/>
                <a:ea typeface="Calibri" panose="020F0502020204030204" pitchFamily="34" charset="0"/>
              </a:rPr>
              <a:t>      </a:t>
            </a:r>
            <a:endParaRPr lang="ru-RU" sz="18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911594963"/>
              </p:ext>
            </p:extLst>
          </p:nvPr>
        </p:nvGraphicFramePr>
        <p:xfrm>
          <a:off x="3528103" y="1394141"/>
          <a:ext cx="704850" cy="333375"/>
        </p:xfrm>
        <a:graphic>
          <a:graphicData uri="http://schemas.openxmlformats.org/presentationml/2006/ole">
            <mc:AlternateContent xmlns:mc="http://schemas.openxmlformats.org/markup-compatibility/2006">
              <mc:Choice xmlns:v="urn:schemas-microsoft-com:vml" Requires="v">
                <p:oleObj spid="_x0000_s35861" r:id="rId3" imgW="596900" imgH="292100" progId="Equation.3">
                  <p:embed/>
                </p:oleObj>
              </mc:Choice>
              <mc:Fallback>
                <p:oleObj r:id="rId3" imgW="596900" imgH="292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8103" y="1394141"/>
                        <a:ext cx="704850" cy="333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35844" name="Рисунок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7010" y="1713547"/>
            <a:ext cx="1590675"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1946953" y="3676602"/>
            <a:ext cx="4572000" cy="923330"/>
          </a:xfrm>
          <a:prstGeom prst="rect">
            <a:avLst/>
          </a:prstGeom>
        </p:spPr>
        <p:txBody>
          <a:bodyPr>
            <a:spAutoFit/>
          </a:bodyPr>
          <a:lstStyle/>
          <a:p>
            <a:pPr algn="ctr"/>
            <a:r>
              <a:rPr lang="en-US" sz="1800" i="1" dirty="0">
                <a:latin typeface="Times New Roman" panose="02020603050405020304" pitchFamily="18" charset="0"/>
                <a:ea typeface="Calibri" panose="020F0502020204030204" pitchFamily="34" charset="0"/>
              </a:rPr>
              <a:t>31-</a:t>
            </a:r>
            <a:r>
              <a:rPr lang="uz-Cyrl-UZ" sz="1800" i="1" dirty="0">
                <a:latin typeface="Times New Roman" panose="02020603050405020304" pitchFamily="18" charset="0"/>
                <a:ea typeface="Calibri" panose="020F0502020204030204" pitchFamily="34" charset="0"/>
              </a:rPr>
              <a:t>r</a:t>
            </a:r>
            <a:r>
              <a:rPr lang="en-US" sz="1800" i="1" dirty="0" err="1">
                <a:latin typeface="Times New Roman" panose="02020603050405020304" pitchFamily="18" charset="0"/>
                <a:ea typeface="Calibri" panose="020F0502020204030204" pitchFamily="34" charset="0"/>
              </a:rPr>
              <a:t>asm</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Tashqi</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elektrostatik</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maydon</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ta’sirida</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qutbsiz</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molekulaning</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dipol</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momentiga</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ega</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bo’lishi</a:t>
            </a:r>
            <a:endParaRPr lang="ru-RU" sz="16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0208876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05830" y="1463306"/>
            <a:ext cx="4494944" cy="3170099"/>
          </a:xfrm>
          <a:prstGeom prst="rect">
            <a:avLst/>
          </a:prstGeom>
        </p:spPr>
        <p:txBody>
          <a:bodyPr wrap="square">
            <a:spAutoFit/>
          </a:bodyPr>
          <a:lstStyle/>
          <a:p>
            <a:r>
              <a:rPr lang="en-US" sz="2000" dirty="0" err="1">
                <a:latin typeface="Times New Roman" panose="02020603050405020304" pitchFamily="18" charset="0"/>
                <a:ea typeface="Calibri" panose="020F0502020204030204" pitchFamily="34" charset="0"/>
              </a:rPr>
              <a:t>Ikkinchi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turdagi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dielektriklar</a:t>
            </a:r>
            <a:r>
              <a:rPr lang="en-US" sz="2000" dirty="0">
                <a:latin typeface="Times New Roman" panose="02020603050405020304" pitchFamily="18" charset="0"/>
                <a:ea typeface="Calibri" panose="020F0502020204030204" pitchFamily="34" charset="0"/>
              </a:rPr>
              <a:t> (</a:t>
            </a:r>
            <a:r>
              <a:rPr lang="en-US" sz="2000" i="1" dirty="0">
                <a:latin typeface="Times New Roman" panose="02020603050405020304" pitchFamily="18" charset="0"/>
                <a:ea typeface="Calibri" panose="020F0502020204030204" pitchFamily="34" charset="0"/>
              </a:rPr>
              <a:t>H</a:t>
            </a:r>
            <a:r>
              <a:rPr lang="en-US" sz="2000" baseline="-25000" dirty="0">
                <a:latin typeface="Times New Roman" panose="02020603050405020304" pitchFamily="18" charset="0"/>
                <a:ea typeface="Calibri" panose="020F0502020204030204" pitchFamily="34" charset="0"/>
              </a:rPr>
              <a:t>2</a:t>
            </a:r>
            <a:r>
              <a:rPr lang="en-US" sz="2000" i="1" dirty="0">
                <a:latin typeface="Times New Roman" panose="02020603050405020304" pitchFamily="18" charset="0"/>
                <a:ea typeface="Calibri" panose="020F0502020204030204" pitchFamily="34" charset="0"/>
              </a:rPr>
              <a:t>O</a:t>
            </a:r>
            <a:r>
              <a:rPr lang="en-US" sz="2000" dirty="0">
                <a:latin typeface="Times New Roman" panose="02020603050405020304" pitchFamily="18" charset="0"/>
                <a:ea typeface="Calibri" panose="020F0502020204030204" pitchFamily="34" charset="0"/>
              </a:rPr>
              <a:t>, </a:t>
            </a:r>
            <a:r>
              <a:rPr lang="en-US" sz="2000" i="1" dirty="0">
                <a:latin typeface="Times New Roman" panose="02020603050405020304" pitchFamily="18" charset="0"/>
                <a:ea typeface="Calibri" panose="020F0502020204030204" pitchFamily="34" charset="0"/>
              </a:rPr>
              <a:t>NH</a:t>
            </a:r>
            <a:r>
              <a:rPr lang="en-US" sz="2000" baseline="-25000" dirty="0">
                <a:latin typeface="Times New Roman" panose="02020603050405020304" pitchFamily="18" charset="0"/>
                <a:ea typeface="Calibri" panose="020F0502020204030204" pitchFamily="34" charset="0"/>
              </a:rPr>
              <a:t>3</a:t>
            </a:r>
            <a:r>
              <a:rPr lang="en-US" sz="2000" dirty="0">
                <a:latin typeface="Times New Roman" panose="02020603050405020304" pitchFamily="18" charset="0"/>
                <a:ea typeface="Calibri" panose="020F0502020204030204" pitchFamily="34" charset="0"/>
              </a:rPr>
              <a:t>, </a:t>
            </a:r>
            <a:r>
              <a:rPr lang="en-US" sz="2000" i="1" dirty="0">
                <a:latin typeface="Times New Roman" panose="02020603050405020304" pitchFamily="18" charset="0"/>
                <a:ea typeface="Calibri" panose="020F0502020204030204" pitchFamily="34" charset="0"/>
              </a:rPr>
              <a:t>SO</a:t>
            </a:r>
            <a:r>
              <a:rPr lang="en-US" sz="2000" baseline="-25000" dirty="0">
                <a:latin typeface="Times New Roman" panose="02020603050405020304" pitchFamily="18" charset="0"/>
                <a:ea typeface="Calibri" panose="020F0502020204030204" pitchFamily="34" charset="0"/>
              </a:rPr>
              <a:t>2</a:t>
            </a:r>
            <a:r>
              <a:rPr lang="en-US" sz="2000" dirty="0">
                <a:latin typeface="Times New Roman" panose="02020603050405020304" pitchFamily="18" charset="0"/>
                <a:ea typeface="Calibri" panose="020F0502020204030204" pitchFamily="34" charset="0"/>
              </a:rPr>
              <a:t>, </a:t>
            </a:r>
            <a:r>
              <a:rPr lang="en-US" sz="2000" i="1" dirty="0">
                <a:latin typeface="Times New Roman" panose="02020603050405020304" pitchFamily="18" charset="0"/>
                <a:ea typeface="Calibri" panose="020F0502020204030204" pitchFamily="34" charset="0"/>
              </a:rPr>
              <a:t>CO</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molekulalaridagi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elektronlar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yadro</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atrofida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nosimmetrik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joylashgan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tashqi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elektrostatik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maydon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bo’lmaganda</a:t>
            </a:r>
            <a:r>
              <a:rPr lang="en-US" sz="2000" dirty="0">
                <a:latin typeface="Times New Roman" panose="02020603050405020304" pitchFamily="18" charset="0"/>
                <a:ea typeface="Calibri" panose="020F0502020204030204" pitchFamily="34" charset="0"/>
              </a:rPr>
              <a:t> ham </a:t>
            </a:r>
            <a:r>
              <a:rPr lang="en-US" sz="2000" dirty="0" err="1">
                <a:latin typeface="Times New Roman" panose="02020603050405020304" pitchFamily="18" charset="0"/>
                <a:ea typeface="Calibri" panose="020F0502020204030204" pitchFamily="34" charset="0"/>
              </a:rPr>
              <a:t>musbat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manfiy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zaryadlarning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og’irlik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markazlari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ustma-ust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tushmaydi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Bunday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dielektrik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molekulalari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tashqi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maydonsiz</a:t>
            </a:r>
            <a:r>
              <a:rPr lang="en-US" sz="2000" dirty="0">
                <a:latin typeface="Times New Roman" panose="02020603050405020304" pitchFamily="18" charset="0"/>
                <a:ea typeface="Calibri" panose="020F0502020204030204" pitchFamily="34" charset="0"/>
              </a:rPr>
              <a:t> ham </a:t>
            </a:r>
            <a:r>
              <a:rPr lang="en-US" sz="2000" dirty="0" err="1">
                <a:latin typeface="Times New Roman" panose="02020603050405020304" pitchFamily="18" charset="0"/>
                <a:ea typeface="Calibri" panose="020F0502020204030204" pitchFamily="34" charset="0"/>
              </a:rPr>
              <a:t>dipol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momentiga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bo’lib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ular</a:t>
            </a:r>
            <a:r>
              <a:rPr lang="en-US" sz="2000" dirty="0">
                <a:latin typeface="Times New Roman" panose="02020603050405020304" pitchFamily="18" charset="0"/>
                <a:ea typeface="Calibri" panose="020F0502020204030204" pitchFamily="34" charset="0"/>
              </a:rPr>
              <a:t> </a:t>
            </a:r>
            <a:r>
              <a:rPr lang="en-US" sz="2000" b="1" dirty="0" err="1">
                <a:solidFill>
                  <a:srgbClr val="FF0000"/>
                </a:solidFill>
                <a:latin typeface="Times New Roman" panose="02020603050405020304" pitchFamily="18" charset="0"/>
                <a:ea typeface="Calibri" panose="020F0502020204030204" pitchFamily="34" charset="0"/>
              </a:rPr>
              <a:t>qutbli</a:t>
            </a:r>
            <a:r>
              <a:rPr lang="en-US" sz="2000" b="1"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molekulalar</a:t>
            </a:r>
            <a:r>
              <a:rPr lang="en-US" sz="2000" dirty="0">
                <a:latin typeface="Times New Roman" panose="02020603050405020304" pitchFamily="18" charset="0"/>
                <a:ea typeface="Calibri" panose="020F0502020204030204" pitchFamily="34" charset="0"/>
              </a:rPr>
              <a:t> deb </a:t>
            </a:r>
            <a:r>
              <a:rPr lang="en-US" sz="2000" dirty="0" err="1">
                <a:latin typeface="Times New Roman" panose="02020603050405020304" pitchFamily="18" charset="0"/>
                <a:ea typeface="Calibri" panose="020F0502020204030204" pitchFamily="34" charset="0"/>
              </a:rPr>
              <a:t>ataladi</a:t>
            </a:r>
            <a:r>
              <a:rPr lang="en-US" sz="2000" dirty="0">
                <a:latin typeface="Times New Roman" panose="02020603050405020304" pitchFamily="18" charset="0"/>
                <a:ea typeface="Calibri" panose="020F0502020204030204" pitchFamily="34" charset="0"/>
              </a:rPr>
              <a:t> (</a:t>
            </a:r>
            <a:r>
              <a:rPr lang="en-US" sz="2000" i="1" dirty="0">
                <a:latin typeface="Times New Roman" panose="02020603050405020304" pitchFamily="18" charset="0"/>
                <a:ea typeface="Calibri" panose="020F0502020204030204" pitchFamily="34" charset="0"/>
              </a:rPr>
              <a:t>32-rasm</a:t>
            </a:r>
            <a:r>
              <a:rPr lang="en-US" sz="2000" dirty="0">
                <a:latin typeface="Times New Roman" panose="02020603050405020304" pitchFamily="18" charset="0"/>
                <a:ea typeface="Calibri" panose="020F0502020204030204" pitchFamily="34" charset="0"/>
              </a:rPr>
              <a:t>).</a:t>
            </a:r>
            <a:endParaRPr lang="ru-RU" sz="2000" dirty="0"/>
          </a:p>
        </p:txBody>
      </p:sp>
      <p:pic>
        <p:nvPicPr>
          <p:cNvPr id="36866" name="Рисунок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7487" y="1174240"/>
            <a:ext cx="173355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5374561" y="3886724"/>
            <a:ext cx="2499402" cy="307777"/>
          </a:xfrm>
          <a:prstGeom prst="rect">
            <a:avLst/>
          </a:prstGeom>
        </p:spPr>
        <p:txBody>
          <a:bodyPr wrap="none">
            <a:spAutoFit/>
          </a:bodyPr>
          <a:lstStyle/>
          <a:p>
            <a:pPr algn="ctr"/>
            <a:r>
              <a:rPr lang="ru-RU" i="1" dirty="0">
                <a:latin typeface="Times New Roman" panose="02020603050405020304" pitchFamily="18" charset="0"/>
                <a:ea typeface="Calibri" panose="020F0502020204030204" pitchFamily="34" charset="0"/>
              </a:rPr>
              <a:t>32-</a:t>
            </a:r>
            <a:r>
              <a:rPr lang="uz-Cyrl-UZ" i="1" dirty="0">
                <a:latin typeface="Times New Roman" panose="02020603050405020304" pitchFamily="18" charset="0"/>
                <a:ea typeface="Calibri" panose="020F0502020204030204" pitchFamily="34" charset="0"/>
              </a:rPr>
              <a:t>r</a:t>
            </a:r>
            <a:r>
              <a:rPr lang="ru-RU" i="1" dirty="0" err="1">
                <a:latin typeface="Times New Roman" panose="02020603050405020304" pitchFamily="18" charset="0"/>
                <a:ea typeface="Calibri" panose="020F0502020204030204" pitchFamily="34" charset="0"/>
              </a:rPr>
              <a:t>asm</a:t>
            </a:r>
            <a:r>
              <a:rPr lang="ru-RU" i="1" dirty="0">
                <a:latin typeface="Times New Roman" panose="02020603050405020304" pitchFamily="18" charset="0"/>
                <a:ea typeface="Calibri" panose="020F0502020204030204" pitchFamily="34" charset="0"/>
              </a:rPr>
              <a:t>. </a:t>
            </a:r>
            <a:r>
              <a:rPr lang="ru-RU" i="1" dirty="0" err="1">
                <a:latin typeface="Times New Roman" panose="02020603050405020304" pitchFamily="18" charset="0"/>
                <a:ea typeface="Calibri" panose="020F0502020204030204" pitchFamily="34" charset="0"/>
              </a:rPr>
              <a:t>Qutbli</a:t>
            </a:r>
            <a:r>
              <a:rPr lang="ru-RU" i="1" dirty="0">
                <a:latin typeface="Times New Roman" panose="02020603050405020304" pitchFamily="18" charset="0"/>
                <a:ea typeface="Calibri" panose="020F0502020204030204" pitchFamily="34" charset="0"/>
              </a:rPr>
              <a:t> </a:t>
            </a:r>
            <a:r>
              <a:rPr lang="ru-RU" i="1" dirty="0" err="1">
                <a:latin typeface="Times New Roman" panose="02020603050405020304" pitchFamily="18" charset="0"/>
                <a:ea typeface="Calibri" panose="020F0502020204030204" pitchFamily="34" charset="0"/>
              </a:rPr>
              <a:t>molekula</a:t>
            </a:r>
            <a:r>
              <a:rPr lang="ru-RU" i="1" dirty="0">
                <a:latin typeface="Times New Roman" panose="02020603050405020304" pitchFamily="18" charset="0"/>
                <a:ea typeface="Calibri" panose="020F0502020204030204" pitchFamily="34" charset="0"/>
              </a:rPr>
              <a:t> </a:t>
            </a:r>
            <a:r>
              <a:rPr lang="ru-RU" i="1" dirty="0" err="1" smtClean="0">
                <a:latin typeface="Times New Roman" panose="02020603050405020304" pitchFamily="18" charset="0"/>
                <a:ea typeface="Calibri" panose="020F0502020204030204" pitchFamily="34" charset="0"/>
              </a:rPr>
              <a:t>dipoli</a:t>
            </a:r>
            <a:endParaRPr lang="ru-RU" sz="1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1965109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11"/>
          <p:cNvSpPr/>
          <p:nvPr/>
        </p:nvSpPr>
        <p:spPr>
          <a:xfrm>
            <a:off x="570216" y="1587224"/>
            <a:ext cx="7515546" cy="2862322"/>
          </a:xfrm>
          <a:prstGeom prst="rect">
            <a:avLst/>
          </a:prstGeom>
        </p:spPr>
        <p:txBody>
          <a:bodyPr wrap="square">
            <a:spAutoFit/>
          </a:bodyPr>
          <a:lstStyle/>
          <a:p>
            <a:pPr algn="just"/>
            <a:r>
              <a:rPr lang="ru-RU" sz="2000" dirty="0" err="1">
                <a:latin typeface="Times New Roman" panose="02020603050405020304" pitchFamily="18" charset="0"/>
                <a:ea typeface="Calibri" panose="020F0502020204030204" pitchFamily="34" charset="0"/>
              </a:rPr>
              <a:t>Tashqi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elektrostatik</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maydon</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bo’lmaganda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molekulalarning</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tartibsiz</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harakati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tufayli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dielektrik</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bo’yicha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molekulalarning</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umumiy</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dipol</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momentlari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nolga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teng</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bo’ladi</a:t>
            </a:r>
            <a:r>
              <a:rPr lang="ru-RU" sz="2000" dirty="0">
                <a:latin typeface="Times New Roman" panose="02020603050405020304" pitchFamily="18" charset="0"/>
                <a:ea typeface="Calibri" panose="020F0502020204030204" pitchFamily="34" charset="0"/>
              </a:rPr>
              <a:t>. </a:t>
            </a:r>
          </a:p>
          <a:p>
            <a:pPr algn="just"/>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Agar</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bunday</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dielektrik</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tashqi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elektrostatik</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maydonga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qo’yilsa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maydon</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kuchlari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dipollarni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maydon</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yo’nali</a:t>
            </a:r>
            <a:r>
              <a:rPr lang="en-US" sz="2000" dirty="0">
                <a:latin typeface="Times New Roman" panose="02020603050405020304" pitchFamily="18" charset="0"/>
                <a:ea typeface="Calibri" panose="020F0502020204030204" pitchFamily="34" charset="0"/>
              </a:rPr>
              <a:t>s</a:t>
            </a:r>
            <a:r>
              <a:rPr lang="ru-RU" sz="2000" dirty="0" err="1">
                <a:latin typeface="Times New Roman" panose="02020603050405020304" pitchFamily="18" charset="0"/>
                <a:ea typeface="Calibri" panose="020F0502020204030204" pitchFamily="34" charset="0"/>
              </a:rPr>
              <a:t>higa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qarab</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burishga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harakat</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qiladi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va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noldan</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farqli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umumiy</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dipol</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momenti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paydo</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bo’ladi</a:t>
            </a:r>
            <a:r>
              <a:rPr lang="ru-RU" sz="2000" dirty="0">
                <a:latin typeface="Times New Roman" panose="02020603050405020304" pitchFamily="18" charset="0"/>
                <a:ea typeface="Calibri" panose="020F0502020204030204" pitchFamily="34" charset="0"/>
              </a:rPr>
              <a:t>.</a:t>
            </a:r>
          </a:p>
          <a:p>
            <a:pPr algn="just"/>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Shunday</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qilib</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tashqi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elektrostatik</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maydon</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ta’sirida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ikkala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turdagi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dielektrikda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ham</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noldan</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farqli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dipol</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momentlari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hosil</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bo’ladi</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Bu</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hodisa</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dielektriklarning</a:t>
            </a:r>
            <a:r>
              <a:rPr lang="ru-RU" sz="2000" dirty="0">
                <a:latin typeface="Times New Roman" panose="02020603050405020304" pitchFamily="18" charset="0"/>
                <a:ea typeface="Calibri" panose="020F0502020204030204" pitchFamily="34" charset="0"/>
              </a:rPr>
              <a:t> </a:t>
            </a:r>
            <a:r>
              <a:rPr lang="ru-RU" sz="2000" b="1" dirty="0" err="1">
                <a:solidFill>
                  <a:srgbClr val="FF0000"/>
                </a:solidFill>
                <a:latin typeface="Times New Roman" panose="02020603050405020304" pitchFamily="18" charset="0"/>
                <a:ea typeface="Calibri" panose="020F0502020204030204" pitchFamily="34" charset="0"/>
              </a:rPr>
              <a:t>qutblanishi</a:t>
            </a:r>
            <a:r>
              <a:rPr lang="ru-RU" sz="2000" dirty="0">
                <a:solidFill>
                  <a:srgbClr val="FF0000"/>
                </a:solidFill>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deb</a:t>
            </a:r>
            <a:r>
              <a:rPr lang="ru-RU" sz="2000" dirty="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ataladi</a:t>
            </a:r>
            <a:r>
              <a:rPr lang="ru-RU" sz="2000" dirty="0">
                <a:latin typeface="Times New Roman" panose="02020603050405020304" pitchFamily="18" charset="0"/>
                <a:ea typeface="Calibri" panose="020F0502020204030204" pitchFamily="34" charset="0"/>
              </a:rPr>
              <a:t>.</a:t>
            </a:r>
            <a:endParaRPr lang="ru-RU" sz="20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297606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Прямоугольник 21"/>
          <p:cNvSpPr/>
          <p:nvPr/>
        </p:nvSpPr>
        <p:spPr>
          <a:xfrm>
            <a:off x="714055" y="1365545"/>
            <a:ext cx="6878548" cy="3139321"/>
          </a:xfrm>
          <a:prstGeom prst="rect">
            <a:avLst/>
          </a:prstGeom>
        </p:spPr>
        <p:txBody>
          <a:bodyPr wrap="square">
            <a:spAutoFit/>
          </a:bodyPr>
          <a:lstStyle/>
          <a:p>
            <a:pPr algn="just"/>
            <a:r>
              <a:rPr lang="ru-RU" sz="2200" dirty="0" err="1">
                <a:latin typeface="Times New Roman" panose="02020603050405020304" pitchFamily="18" charset="0"/>
                <a:ea typeface="Calibri" panose="020F0502020204030204" pitchFamily="34" charset="0"/>
              </a:rPr>
              <a:t>Demak</a:t>
            </a:r>
            <a:r>
              <a:rPr lang="ru-RU" sz="2200" dirty="0">
                <a:latin typeface="Times New Roman" panose="02020603050405020304" pitchFamily="18" charset="0"/>
                <a:ea typeface="Calibri" panose="020F0502020204030204" pitchFamily="34" charset="0"/>
              </a:rPr>
              <a:t>, </a:t>
            </a:r>
            <a:r>
              <a:rPr lang="ru-RU" sz="2200" b="1" dirty="0" err="1">
                <a:solidFill>
                  <a:srgbClr val="FF0000"/>
                </a:solidFill>
                <a:latin typeface="Times New Roman" panose="02020603050405020304" pitchFamily="18" charset="0"/>
                <a:ea typeface="Calibri" panose="020F0502020204030204" pitchFamily="34" charset="0"/>
              </a:rPr>
              <a:t>qutblanish</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deb</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tashqi</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elektrostatik</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maydon</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ta’sirida</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dipollarning</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maydon</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kuch</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chiziqlari</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tomon</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yo’nalishini</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o’zgartiri</a:t>
            </a:r>
            <a:r>
              <a:rPr lang="en-US" sz="2200" dirty="0">
                <a:latin typeface="Times New Roman" panose="02020603050405020304" pitchFamily="18" charset="0"/>
                <a:ea typeface="Calibri" panose="020F0502020204030204" pitchFamily="34" charset="0"/>
              </a:rPr>
              <a:t>s</a:t>
            </a:r>
            <a:r>
              <a:rPr lang="ru-RU" sz="2200" dirty="0">
                <a:latin typeface="Times New Roman" panose="02020603050405020304" pitchFamily="18" charset="0"/>
                <a:ea typeface="Calibri" panose="020F0502020204030204" pitchFamily="34" charset="0"/>
              </a:rPr>
              <a:t>h </a:t>
            </a:r>
            <a:r>
              <a:rPr lang="ru-RU" sz="2200" dirty="0" err="1">
                <a:latin typeface="Times New Roman" panose="02020603050405020304" pitchFamily="18" charset="0"/>
                <a:ea typeface="Calibri" panose="020F0502020204030204" pitchFamily="34" charset="0"/>
              </a:rPr>
              <a:t>jarayoniga</a:t>
            </a:r>
            <a:r>
              <a:rPr lang="ru-RU" sz="2200" dirty="0">
                <a:latin typeface="Times New Roman" panose="02020603050405020304" pitchFamily="18" charset="0"/>
                <a:ea typeface="Calibri" panose="020F0502020204030204" pitchFamily="34" charset="0"/>
              </a:rPr>
              <a:t> </a:t>
            </a:r>
            <a:r>
              <a:rPr lang="ru-RU" sz="2200" dirty="0" err="1">
                <a:latin typeface="Times New Roman" panose="02020603050405020304" pitchFamily="18" charset="0"/>
                <a:ea typeface="Calibri" panose="020F0502020204030204" pitchFamily="34" charset="0"/>
              </a:rPr>
              <a:t>aytiladi</a:t>
            </a:r>
            <a:r>
              <a:rPr lang="ru-RU" sz="2200" dirty="0" smtClean="0">
                <a:latin typeface="Times New Roman" panose="02020603050405020304" pitchFamily="18" charset="0"/>
                <a:ea typeface="Calibri" panose="020F0502020204030204" pitchFamily="34" charset="0"/>
              </a:rPr>
              <a:t>.</a:t>
            </a:r>
            <a:endParaRPr lang="en-US" sz="2200" dirty="0" smtClean="0">
              <a:latin typeface="Times New Roman" panose="02020603050405020304" pitchFamily="18" charset="0"/>
              <a:ea typeface="Calibri" panose="020F0502020204030204" pitchFamily="34" charset="0"/>
            </a:endParaRPr>
          </a:p>
          <a:p>
            <a:pPr algn="just"/>
            <a:endParaRPr lang="ru-RU" sz="2200" dirty="0">
              <a:latin typeface="Times New Roman" panose="02020603050405020304" pitchFamily="18" charset="0"/>
              <a:ea typeface="Calibri" panose="020F0502020204030204" pitchFamily="34" charset="0"/>
            </a:endParaRPr>
          </a:p>
          <a:p>
            <a:r>
              <a:rPr lang="en-US" sz="2200" dirty="0" err="1" smtClean="0">
                <a:latin typeface="Times New Roman" panose="02020603050405020304" pitchFamily="18" charset="0"/>
                <a:ea typeface="Calibri" panose="020F0502020204030204" pitchFamily="34" charset="0"/>
              </a:rPr>
              <a:t>Quyidagi</a:t>
            </a:r>
            <a:r>
              <a:rPr lang="en-US" sz="2200" dirty="0" smtClean="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qutblanish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turlari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mavjuddir</a:t>
            </a:r>
            <a:r>
              <a:rPr lang="en-US" sz="2200" dirty="0" smtClean="0">
                <a:latin typeface="Times New Roman" panose="02020603050405020304" pitchFamily="18" charset="0"/>
                <a:ea typeface="Calibri" panose="020F0502020204030204" pitchFamily="34" charset="0"/>
              </a:rPr>
              <a:t>:</a:t>
            </a:r>
          </a:p>
          <a:p>
            <a:pPr algn="just"/>
            <a:endParaRPr lang="ru-RU" sz="2200" dirty="0">
              <a:latin typeface="Times New Roman" panose="02020603050405020304" pitchFamily="18" charset="0"/>
              <a:ea typeface="Calibri" panose="020F0502020204030204" pitchFamily="34" charset="0"/>
            </a:endParaRPr>
          </a:p>
          <a:p>
            <a:pPr marL="457200" indent="-457200" algn="just">
              <a:buAutoNum type="arabicParenR"/>
            </a:pPr>
            <a:r>
              <a:rPr lang="en-US" sz="2200" dirty="0" err="1" smtClean="0">
                <a:latin typeface="Times New Roman" panose="02020603050405020304" pitchFamily="18" charset="0"/>
                <a:ea typeface="Calibri" panose="020F0502020204030204" pitchFamily="34" charset="0"/>
              </a:rPr>
              <a:t>elektronli</a:t>
            </a:r>
            <a:r>
              <a:rPr lang="en-US" sz="2200" dirty="0" smtClean="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qutblanish</a:t>
            </a:r>
            <a:r>
              <a:rPr lang="en-US" sz="2200" dirty="0" smtClean="0">
                <a:latin typeface="Times New Roman" panose="02020603050405020304" pitchFamily="18" charset="0"/>
                <a:ea typeface="Calibri" panose="020F0502020204030204" pitchFamily="34" charset="0"/>
              </a:rPr>
              <a:t>;</a:t>
            </a:r>
          </a:p>
          <a:p>
            <a:pPr marL="457200" indent="-457200" algn="just">
              <a:buAutoNum type="arabicParenR"/>
            </a:pPr>
            <a:endParaRPr lang="ru-RU" sz="2200" dirty="0">
              <a:latin typeface="Times New Roman" panose="02020603050405020304" pitchFamily="18" charset="0"/>
              <a:ea typeface="Calibri" panose="020F0502020204030204" pitchFamily="34" charset="0"/>
            </a:endParaRPr>
          </a:p>
          <a:p>
            <a:pPr algn="just"/>
            <a:r>
              <a:rPr lang="en-US" sz="2200" dirty="0" smtClean="0">
                <a:latin typeface="Times New Roman" panose="02020603050405020304" pitchFamily="18" charset="0"/>
                <a:ea typeface="Calibri" panose="020F0502020204030204" pitchFamily="34" charset="0"/>
              </a:rPr>
              <a:t>2</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orientatsiyaviy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yoki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dipolli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qutblanish</a:t>
            </a:r>
            <a:r>
              <a:rPr lang="en-US" sz="2200" dirty="0">
                <a:latin typeface="Times New Roman" panose="02020603050405020304" pitchFamily="18" charset="0"/>
                <a:ea typeface="Calibri" panose="020F0502020204030204" pitchFamily="34" charset="0"/>
              </a:rPr>
              <a:t>.</a:t>
            </a:r>
            <a:endParaRPr lang="ru-RU" sz="2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6526789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14471" y="1236492"/>
            <a:ext cx="7790507" cy="3477875"/>
          </a:xfrm>
          <a:prstGeom prst="rect">
            <a:avLst/>
          </a:prstGeom>
        </p:spPr>
        <p:txBody>
          <a:bodyPr wrap="square">
            <a:spAutoFit/>
          </a:bodyPr>
          <a:lstStyle/>
          <a:p>
            <a:r>
              <a:rPr lang="en-US" sz="2000" b="1" dirty="0" err="1">
                <a:solidFill>
                  <a:srgbClr val="FF0000"/>
                </a:solidFill>
                <a:latin typeface="Times New Roman" panose="02020603050405020304" pitchFamily="18" charset="0"/>
                <a:cs typeface="Times New Roman" panose="02020603050405020304" pitchFamily="18" charset="0"/>
              </a:rPr>
              <a:t>Elektronli</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qutblanish</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deb, </a:t>
            </a:r>
            <a:r>
              <a:rPr lang="en-US" sz="2000" dirty="0" err="1">
                <a:latin typeface="Times New Roman" panose="02020603050405020304" pitchFamily="18" charset="0"/>
                <a:cs typeface="Times New Roman" panose="02020603050405020304" pitchFamily="18" charset="0"/>
              </a:rPr>
              <a:t>qutbsiz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molekulalardan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topgan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dielektrik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tashqi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elektrostatik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kiritilganda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atomlar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qobiqlarini</a:t>
            </a:r>
            <a:r>
              <a:rPr lang="uz-Cyrl-UZ" sz="2000" dirty="0">
                <a:latin typeface="Times New Roman" panose="02020603050405020304" pitchFamily="18" charset="0"/>
                <a:cs typeface="Times New Roman" panose="02020603050405020304" pitchFamily="18" charset="0"/>
              </a:rPr>
              <a:t>ng </a:t>
            </a:r>
            <a:r>
              <a:rPr lang="en-US" sz="2000" dirty="0" err="1">
                <a:latin typeface="Times New Roman" panose="02020603050405020304" pitchFamily="18" charset="0"/>
                <a:cs typeface="Times New Roman" panose="02020603050405020304" pitchFamily="18" charset="0"/>
              </a:rPr>
              <a:t>deformatsiyasi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hisobiga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induktsiyaviy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dipol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momentlari</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h</a:t>
            </a:r>
            <a:r>
              <a:rPr lang="en-US" sz="2000" dirty="0" err="1">
                <a:latin typeface="Times New Roman" panose="02020603050405020304" pitchFamily="18" charset="0"/>
                <a:cs typeface="Times New Roman" panose="02020603050405020304" pitchFamily="18" charset="0"/>
              </a:rPr>
              <a:t>osil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aytiladi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Orientatsiyaviy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dipolli</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qutblanish</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qutbli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molekulalardan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topgan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dielektrik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tashqi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elektrostatik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kiritilganda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tartibsiz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yo’nalgan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molekulalar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dipol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momentlarining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yo’nalishiga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burilishiga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aytiladi</a:t>
            </a:r>
            <a:r>
              <a:rPr lang="en-US" sz="2000" dirty="0">
                <a:latin typeface="Times New Roman" panose="02020603050405020304" pitchFamily="18" charset="0"/>
                <a:cs typeface="Times New Roman" panose="02020603050405020304" pitchFamily="18" charset="0"/>
              </a:rPr>
              <a:t>. Ammo, </a:t>
            </a:r>
            <a:r>
              <a:rPr lang="en-US" sz="2000" dirty="0" err="1">
                <a:latin typeface="Times New Roman" panose="02020603050405020304" pitchFamily="18" charset="0"/>
                <a:cs typeface="Times New Roman" panose="02020603050405020304" pitchFamily="18" charset="0"/>
              </a:rPr>
              <a:t>molekulalar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issiqlik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harakati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natijasida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faqat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ayrim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molekulalarning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dipol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momentlari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yo’nalishi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bo’yicha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joylashadi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u </a:t>
            </a:r>
            <a:r>
              <a:rPr lang="en-US" sz="2000" dirty="0" err="1">
                <a:latin typeface="Times New Roman" panose="02020603050405020304" pitchFamily="18" charset="0"/>
                <a:cs typeface="Times New Roman" panose="02020603050405020304" pitchFamily="18" charset="0"/>
              </a:rPr>
              <a:t>maydon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kuchlanganligiga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7232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90764" y="1273132"/>
            <a:ext cx="8008706" cy="707886"/>
          </a:xfrm>
          <a:prstGeom prst="rect">
            <a:avLst/>
          </a:prstGeom>
        </p:spPr>
        <p:txBody>
          <a:bodyPr wrap="square">
            <a:spAutoFit/>
          </a:bodyPr>
          <a:lstStyle/>
          <a:p>
            <a:r>
              <a:rPr lang="en-US" sz="2000" dirty="0">
                <a:latin typeface="Times New Roman" panose="02020603050405020304" pitchFamily="18" charset="0"/>
                <a:ea typeface="Calibri" panose="020F0502020204030204" pitchFamily="34" charset="0"/>
              </a:rPr>
              <a:t>1. </a:t>
            </a:r>
            <a:r>
              <a:rPr lang="en-US" sz="2000" dirty="0" err="1">
                <a:latin typeface="Times New Roman" panose="02020603050405020304" pitchFamily="18" charset="0"/>
                <a:ea typeface="Calibri" panose="020F0502020204030204" pitchFamily="34" charset="0"/>
              </a:rPr>
              <a:t>Qutbsiz</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molekulalari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dielektriklarning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soddasi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vodorod</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molekulasining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atomidir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Tashqi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elektrostatik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maydon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bo’lmaganda</a:t>
            </a:r>
            <a:r>
              <a:rPr lang="en-US" sz="2000" dirty="0">
                <a:latin typeface="Times New Roman" panose="02020603050405020304" pitchFamily="18" charset="0"/>
                <a:ea typeface="Calibri" panose="020F0502020204030204" pitchFamily="34" charset="0"/>
              </a:rPr>
              <a:t> </a:t>
            </a:r>
            <a:endParaRPr lang="ru-RU" sz="2000" dirty="0"/>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012938687"/>
              </p:ext>
            </p:extLst>
          </p:nvPr>
        </p:nvGraphicFramePr>
        <p:xfrm>
          <a:off x="7745287" y="1623317"/>
          <a:ext cx="675659" cy="357702"/>
        </p:xfrm>
        <a:graphic>
          <a:graphicData uri="http://schemas.openxmlformats.org/presentationml/2006/ole">
            <mc:AlternateContent xmlns:mc="http://schemas.openxmlformats.org/markup-compatibility/2006">
              <mc:Choice xmlns:v="urn:schemas-microsoft-com:vml" Requires="v">
                <p:oleObj spid="_x0000_s37924" r:id="rId3" imgW="431613" imgH="228501" progId="Equation.3">
                  <p:embed/>
                </p:oleObj>
              </mc:Choice>
              <mc:Fallback>
                <p:oleObj r:id="rId3" imgW="431613" imgH="22850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5287" y="1623317"/>
                        <a:ext cx="675659" cy="357702"/>
                      </a:xfrm>
                      <a:prstGeom prst="rect">
                        <a:avLst/>
                      </a:prstGeom>
                      <a:noFill/>
                      <a:extLst/>
                    </p:spPr>
                  </p:pic>
                </p:oleObj>
              </mc:Fallback>
            </mc:AlternateContent>
          </a:graphicData>
        </a:graphic>
      </p:graphicFrame>
      <p:sp>
        <p:nvSpPr>
          <p:cNvPr id="9" name="Прямоугольник 8"/>
          <p:cNvSpPr/>
          <p:nvPr/>
        </p:nvSpPr>
        <p:spPr>
          <a:xfrm>
            <a:off x="590764" y="2053293"/>
            <a:ext cx="7774885" cy="707886"/>
          </a:xfrm>
          <a:prstGeom prst="rect">
            <a:avLst/>
          </a:prstGeom>
        </p:spPr>
        <p:txBody>
          <a:bodyPr wrap="none">
            <a:spAutoFit/>
          </a:bodyPr>
          <a:lstStyle/>
          <a:p>
            <a:r>
              <a:rPr lang="en-US" sz="2000" dirty="0" err="1">
                <a:latin typeface="Times New Roman" panose="02020603050405020304" pitchFamily="18" charset="0"/>
                <a:ea typeface="Calibri" panose="020F0502020204030204" pitchFamily="34" charset="0"/>
                <a:cs typeface="Times New Roman" panose="02020603050405020304" pitchFamily="18" charset="0"/>
              </a:rPr>
              <a:t>vodorod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atomidagi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bitta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elektron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yadro</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atrofida</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radiusli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orbita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bo’ylab</a:t>
            </a:r>
            <a:r>
              <a:rPr lang="en-US" sz="2000" dirty="0">
                <a:latin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cs typeface="Times New Roman" panose="02020603050405020304" pitchFamily="18" charset="0"/>
            </a:endParaRPr>
          </a:p>
          <a:p>
            <a:r>
              <a:rPr lang="en-US" sz="2000" dirty="0" err="1" smtClean="0">
                <a:latin typeface="Times New Roman" panose="02020603050405020304" pitchFamily="18" charset="0"/>
                <a:cs typeface="Times New Roman" panose="02020603050405020304" pitchFamily="18" charset="0"/>
              </a:rPr>
              <a:t>harakatlanadi</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(33-rasm).</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
        <p:nvSpPr>
          <p:cNvPr id="10"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3721147738"/>
              </p:ext>
            </p:extLst>
          </p:nvPr>
        </p:nvGraphicFramePr>
        <p:xfrm>
          <a:off x="5144403" y="2125083"/>
          <a:ext cx="161925" cy="209550"/>
        </p:xfrm>
        <a:graphic>
          <a:graphicData uri="http://schemas.openxmlformats.org/presentationml/2006/ole">
            <mc:AlternateContent xmlns:mc="http://schemas.openxmlformats.org/markup-compatibility/2006">
              <mc:Choice xmlns:v="urn:schemas-microsoft-com:vml" Requires="v">
                <p:oleObj spid="_x0000_s37925" r:id="rId5" imgW="139579" imgH="177646" progId="Equation.3">
                  <p:embed/>
                </p:oleObj>
              </mc:Choice>
              <mc:Fallback>
                <p:oleObj r:id="rId5" imgW="139579" imgH="177646"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4403" y="2125083"/>
                        <a:ext cx="161925" cy="209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37893" name="Рисунок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01868" y="2619910"/>
            <a:ext cx="2352675" cy="1886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Прямоугольник 11"/>
          <p:cNvSpPr/>
          <p:nvPr/>
        </p:nvSpPr>
        <p:spPr>
          <a:xfrm>
            <a:off x="2403056" y="4506634"/>
            <a:ext cx="3467617" cy="369332"/>
          </a:xfrm>
          <a:prstGeom prst="rect">
            <a:avLst/>
          </a:prstGeom>
        </p:spPr>
        <p:txBody>
          <a:bodyPr wrap="none">
            <a:spAutoFit/>
          </a:bodyPr>
          <a:lstStyle/>
          <a:p>
            <a:pPr algn="ctr"/>
            <a:r>
              <a:rPr lang="en-US" sz="1800" i="1" dirty="0">
                <a:latin typeface="Times New Roman" panose="02020603050405020304" pitchFamily="18" charset="0"/>
                <a:ea typeface="Calibri" panose="020F0502020204030204" pitchFamily="34" charset="0"/>
              </a:rPr>
              <a:t>33-</a:t>
            </a:r>
            <a:r>
              <a:rPr lang="uz-Cyrl-UZ" sz="1800" i="1" dirty="0">
                <a:latin typeface="Times New Roman" panose="02020603050405020304" pitchFamily="18" charset="0"/>
                <a:ea typeface="Calibri" panose="020F0502020204030204" pitchFamily="34" charset="0"/>
              </a:rPr>
              <a:t>r</a:t>
            </a:r>
            <a:r>
              <a:rPr lang="en-US" sz="1800" i="1" dirty="0" err="1">
                <a:latin typeface="Times New Roman" panose="02020603050405020304" pitchFamily="18" charset="0"/>
                <a:ea typeface="Calibri" panose="020F0502020204030204" pitchFamily="34" charset="0"/>
              </a:rPr>
              <a:t>asm</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Vodorod</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atomining</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dipoli</a:t>
            </a:r>
            <a:endParaRPr lang="ru-RU" sz="16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305615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777430" y="1469204"/>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14432666"/>
              </p:ext>
            </p:extLst>
          </p:nvPr>
        </p:nvGraphicFramePr>
        <p:xfrm>
          <a:off x="3411021" y="1679713"/>
          <a:ext cx="1209675" cy="666750"/>
        </p:xfrm>
        <a:graphic>
          <a:graphicData uri="http://schemas.openxmlformats.org/presentationml/2006/ole">
            <mc:AlternateContent xmlns:mc="http://schemas.openxmlformats.org/markup-compatibility/2006">
              <mc:Choice xmlns:v="urn:schemas-microsoft-com:vml" Requires="v">
                <p:oleObj spid="_x0000_s38966" r:id="rId3" imgW="838200" imgH="457200" progId="Equation.3">
                  <p:embed/>
                </p:oleObj>
              </mc:Choice>
              <mc:Fallback>
                <p:oleObj r:id="rId3" imgW="8382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1021" y="1679713"/>
                        <a:ext cx="1209675" cy="666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Прямоугольник 6"/>
          <p:cNvSpPr/>
          <p:nvPr/>
        </p:nvSpPr>
        <p:spPr>
          <a:xfrm>
            <a:off x="580488" y="1341159"/>
            <a:ext cx="7751853" cy="338554"/>
          </a:xfrm>
          <a:prstGeom prst="rect">
            <a:avLst/>
          </a:prstGeom>
        </p:spPr>
        <p:txBody>
          <a:bodyPr wrap="square">
            <a:spAutoFit/>
          </a:bodyPr>
          <a:lstStyle/>
          <a:p>
            <a:pPr algn="just"/>
            <a:r>
              <a:rPr lang="en-US" sz="1600" dirty="0">
                <a:latin typeface="Times New Roman" panose="02020603050405020304" pitchFamily="18" charset="0"/>
                <a:ea typeface="Calibri" panose="020F0502020204030204" pitchFamily="34" charset="0"/>
              </a:rPr>
              <a:t>Bu </a:t>
            </a:r>
            <a:r>
              <a:rPr lang="en-US" sz="1600" dirty="0" err="1">
                <a:latin typeface="Times New Roman" panose="02020603050405020304" pitchFamily="18" charset="0"/>
                <a:ea typeface="Calibri" panose="020F0502020204030204" pitchFamily="34" charset="0"/>
              </a:rPr>
              <a:t>holda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elektronning</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yadroga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tortilish</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kuchi</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Qulon</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qonuniga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asosan</a:t>
            </a:r>
            <a:r>
              <a:rPr lang="en-US" sz="1600" dirty="0">
                <a:latin typeface="Times New Roman" panose="02020603050405020304" pitchFamily="18" charset="0"/>
                <a:ea typeface="Calibri" panose="020F0502020204030204" pitchFamily="34" charset="0"/>
              </a:rPr>
              <a:t>:</a:t>
            </a:r>
            <a:endParaRPr lang="ru-RU" dirty="0">
              <a:effectLst/>
              <a:latin typeface="Times New Roman" panose="02020603050405020304" pitchFamily="18" charset="0"/>
              <a:ea typeface="Calibri" panose="020F0502020204030204" pitchFamily="34" charset="0"/>
            </a:endParaRPr>
          </a:p>
        </p:txBody>
      </p:sp>
      <p:sp>
        <p:nvSpPr>
          <p:cNvPr id="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0" name="Прямоугольник 9"/>
          <p:cNvSpPr/>
          <p:nvPr/>
        </p:nvSpPr>
        <p:spPr>
          <a:xfrm>
            <a:off x="580488" y="2346463"/>
            <a:ext cx="3951723" cy="338554"/>
          </a:xfrm>
          <a:prstGeom prst="rect">
            <a:avLst/>
          </a:prstGeom>
        </p:spPr>
        <p:txBody>
          <a:bodyPr wrap="none">
            <a:spAutoFit/>
          </a:bodyPr>
          <a:lstStyle/>
          <a:p>
            <a:pPr algn="just"/>
            <a:r>
              <a:rPr lang="en-US" sz="1600" dirty="0" err="1">
                <a:latin typeface="Times New Roman" panose="02020603050405020304" pitchFamily="18" charset="0"/>
                <a:ea typeface="Calibri" panose="020F0502020204030204" pitchFamily="34" charset="0"/>
              </a:rPr>
              <a:t>dan</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iborat</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bo’ladi</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markazga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intilma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kuch</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esa</a:t>
            </a:r>
            <a:endParaRPr lang="ru-RU" dirty="0">
              <a:effectLst/>
              <a:latin typeface="Times New Roman" panose="02020603050405020304" pitchFamily="18" charset="0"/>
              <a:ea typeface="Calibri" panose="020F0502020204030204" pitchFamily="34" charset="0"/>
            </a:endParaRPr>
          </a:p>
        </p:txBody>
      </p:sp>
      <p:sp>
        <p:nvSpPr>
          <p:cNvPr id="11"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2255969860"/>
              </p:ext>
            </p:extLst>
          </p:nvPr>
        </p:nvGraphicFramePr>
        <p:xfrm>
          <a:off x="3401496" y="2758391"/>
          <a:ext cx="1219200" cy="390525"/>
        </p:xfrm>
        <a:graphic>
          <a:graphicData uri="http://schemas.openxmlformats.org/presentationml/2006/ole">
            <mc:AlternateContent xmlns:mc="http://schemas.openxmlformats.org/markup-compatibility/2006">
              <mc:Choice xmlns:v="urn:schemas-microsoft-com:vml" Requires="v">
                <p:oleObj spid="_x0000_s38967" r:id="rId5" imgW="787058" imgH="253890" progId="Equation.3">
                  <p:embed/>
                </p:oleObj>
              </mc:Choice>
              <mc:Fallback>
                <p:oleObj r:id="rId5" imgW="787058" imgH="25389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01496" y="2758391"/>
                        <a:ext cx="1219200" cy="390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Прямоугольник 12"/>
          <p:cNvSpPr/>
          <p:nvPr/>
        </p:nvSpPr>
        <p:spPr>
          <a:xfrm>
            <a:off x="580487" y="3222290"/>
            <a:ext cx="7751853" cy="584775"/>
          </a:xfrm>
          <a:prstGeom prst="rect">
            <a:avLst/>
          </a:prstGeom>
        </p:spPr>
        <p:txBody>
          <a:bodyPr wrap="square">
            <a:spAutoFit/>
          </a:bodyPr>
          <a:lstStyle/>
          <a:p>
            <a:r>
              <a:rPr lang="en-US" sz="1600" dirty="0" err="1">
                <a:latin typeface="Times New Roman" panose="02020603050405020304" pitchFamily="18" charset="0"/>
                <a:ea typeface="Calibri" panose="020F0502020204030204" pitchFamily="34" charset="0"/>
              </a:rPr>
              <a:t>ga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teng</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Elektronning</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yadroga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tortilish</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kuchi</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markazga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intilma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kuch</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bilan</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muvozanatda</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bo’ladi</a:t>
            </a:r>
            <a:r>
              <a:rPr lang="en-US" sz="1600" dirty="0">
                <a:latin typeface="Times New Roman" panose="02020603050405020304" pitchFamily="18" charset="0"/>
                <a:ea typeface="Calibri" panose="020F0502020204030204" pitchFamily="34" charset="0"/>
              </a:rPr>
              <a:t> </a:t>
            </a:r>
            <a:endParaRPr lang="ru-RU" sz="1600" dirty="0"/>
          </a:p>
        </p:txBody>
      </p:sp>
      <p:sp>
        <p:nvSpPr>
          <p:cNvPr id="14"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3594085154"/>
              </p:ext>
            </p:extLst>
          </p:nvPr>
        </p:nvGraphicFramePr>
        <p:xfrm>
          <a:off x="3411021" y="3627519"/>
          <a:ext cx="1314450" cy="600075"/>
        </p:xfrm>
        <a:graphic>
          <a:graphicData uri="http://schemas.openxmlformats.org/presentationml/2006/ole">
            <mc:AlternateContent xmlns:mc="http://schemas.openxmlformats.org/markup-compatibility/2006">
              <mc:Choice xmlns:v="urn:schemas-microsoft-com:vml" Requires="v">
                <p:oleObj spid="_x0000_s38968" r:id="rId7" imgW="1117600" imgH="508000" progId="Equation.3">
                  <p:embed/>
                </p:oleObj>
              </mc:Choice>
              <mc:Fallback>
                <p:oleObj r:id="rId7" imgW="1117600" imgH="508000"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11021" y="3627519"/>
                        <a:ext cx="1314450" cy="600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Прямоугольник 15"/>
          <p:cNvSpPr/>
          <p:nvPr/>
        </p:nvSpPr>
        <p:spPr>
          <a:xfrm>
            <a:off x="4899454" y="3726550"/>
            <a:ext cx="425116" cy="338554"/>
          </a:xfrm>
          <a:prstGeom prst="rect">
            <a:avLst/>
          </a:prstGeom>
        </p:spPr>
        <p:txBody>
          <a:bodyPr wrap="none">
            <a:spAutoFit/>
          </a:bodyPr>
          <a:lstStyle/>
          <a:p>
            <a:r>
              <a:rPr lang="en-US" sz="1600" dirty="0">
                <a:latin typeface="Times New Roman" panose="02020603050405020304" pitchFamily="18" charset="0"/>
                <a:ea typeface="Calibri" panose="020F0502020204030204" pitchFamily="34" charset="0"/>
              </a:rPr>
              <a:t>(1)</a:t>
            </a:r>
            <a:endParaRPr lang="ru-RU" sz="1600" dirty="0"/>
          </a:p>
        </p:txBody>
      </p:sp>
      <p:sp>
        <p:nvSpPr>
          <p:cNvPr id="17" name="Прямоугольник 16"/>
          <p:cNvSpPr/>
          <p:nvPr/>
        </p:nvSpPr>
        <p:spPr>
          <a:xfrm>
            <a:off x="580487" y="4315984"/>
            <a:ext cx="4421403" cy="307777"/>
          </a:xfrm>
          <a:prstGeom prst="rect">
            <a:avLst/>
          </a:prstGeom>
        </p:spPr>
        <p:txBody>
          <a:bodyPr wrap="none">
            <a:spAutoFit/>
          </a:bodyPr>
          <a:lstStyle/>
          <a:p>
            <a:pPr algn="just"/>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yerda</a:t>
            </a:r>
            <a:r>
              <a:rPr lang="en-US" dirty="0">
                <a:latin typeface="Times New Roman" panose="02020603050405020304" pitchFamily="18" charset="0"/>
                <a:ea typeface="Calibri" panose="020F0502020204030204" pitchFamily="34" charset="0"/>
              </a:rPr>
              <a:t> </a:t>
            </a:r>
            <a:r>
              <a:rPr lang="ru-RU" i="1" dirty="0">
                <a:latin typeface="Times New Roman" panose="02020603050405020304" pitchFamily="18" charset="0"/>
                <a:ea typeface="Calibri" panose="020F0502020204030204" pitchFamily="34" charset="0"/>
                <a:sym typeface="Symbol" panose="05050102010706020507" pitchFamily="18" charset="2"/>
              </a:rPr>
              <a:t></a:t>
            </a:r>
            <a:r>
              <a:rPr lang="en-US" dirty="0">
                <a:latin typeface="Times New Roman" panose="02020603050405020304" pitchFamily="18" charset="0"/>
                <a:ea typeface="Calibri" panose="020F0502020204030204" pitchFamily="34" charset="0"/>
              </a:rPr>
              <a:t> – </a:t>
            </a:r>
            <a:r>
              <a:rPr lang="en-US" dirty="0" err="1">
                <a:latin typeface="Times New Roman" panose="02020603050405020304" pitchFamily="18" charset="0"/>
                <a:ea typeface="Calibri" panose="020F0502020204030204" pitchFamily="34" charset="0"/>
              </a:rPr>
              <a:t>orbita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bo’ylab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harakatning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burchak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tezligidir</a:t>
            </a:r>
            <a:r>
              <a:rPr lang="en-US" dirty="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8103597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934155" y="1205516"/>
            <a:ext cx="7885492" cy="584775"/>
          </a:xfrm>
          <a:prstGeom prst="rect">
            <a:avLst/>
          </a:prstGeom>
        </p:spPr>
        <p:txBody>
          <a:bodyPr wrap="none">
            <a:spAutoFit/>
          </a:bodyPr>
          <a:lstStyle/>
          <a:p>
            <a:r>
              <a:rPr lang="en-US" sz="1600" dirty="0" err="1" smtClean="0">
                <a:latin typeface="Times New Roman" panose="02020603050405020304" pitchFamily="18" charset="0"/>
                <a:ea typeface="Calibri" panose="020F0502020204030204" pitchFamily="34" charset="0"/>
                <a:cs typeface="Times New Roman" panose="02020603050405020304" pitchFamily="18" charset="0"/>
              </a:rPr>
              <a:t>Kuchlanganligi</a:t>
            </a:r>
            <a:r>
              <a:rPr lang="en-US" sz="1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elektrostatik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maydonga</a:t>
            </a:r>
            <a:r>
              <a:rPr lang="en-US" sz="1600" dirty="0">
                <a:latin typeface="Times New Roman" panose="02020603050405020304" pitchFamily="18" charset="0"/>
                <a:cs typeface="Times New Roman" panose="02020603050405020304" pitchFamily="18" charset="0"/>
              </a:rPr>
              <a:t> atom </a:t>
            </a:r>
            <a:r>
              <a:rPr lang="en-US" sz="1600" dirty="0" err="1">
                <a:latin typeface="Times New Roman" panose="02020603050405020304" pitchFamily="18" charset="0"/>
                <a:cs typeface="Times New Roman" panose="02020603050405020304" pitchFamily="18" charset="0"/>
              </a:rPr>
              <a:t>kiritilsa</a:t>
            </a:r>
            <a:r>
              <a:rPr lang="uz-Cyrl-UZ"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elektron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orbitasi</a:t>
            </a:r>
            <a:r>
              <a:rPr lang="en-US" sz="1600" dirty="0">
                <a:latin typeface="Times New Roman" panose="02020603050405020304" pitchFamily="18" charset="0"/>
                <a:cs typeface="Times New Roman" panose="02020603050405020304" pitchFamily="18" charset="0"/>
              </a:rPr>
              <a:t> </a:t>
            </a:r>
            <a:endParaRPr lang="en-US" sz="1600" dirty="0" smtClean="0">
              <a:latin typeface="Times New Roman" panose="02020603050405020304" pitchFamily="18" charset="0"/>
              <a:cs typeface="Times New Roman" panose="02020603050405020304" pitchFamily="18" charset="0"/>
            </a:endParaRPr>
          </a:p>
          <a:p>
            <a:r>
              <a:rPr lang="en-US" sz="1600" dirty="0" err="1" smtClean="0">
                <a:latin typeface="Times New Roman" panose="02020603050405020304" pitchFamily="18" charset="0"/>
                <a:cs typeface="Times New Roman" panose="02020603050405020304" pitchFamily="18" charset="0"/>
              </a:rPr>
              <a:t>deformatsiyalanib</a:t>
            </a:r>
            <a:r>
              <a:rPr lang="en-US" sz="1600" dirty="0">
                <a:latin typeface="Times New Roman" panose="02020603050405020304" pitchFamily="18" charset="0"/>
                <a:cs typeface="Times New Roman" panose="02020603050405020304" pitchFamily="18" charset="0"/>
              </a:rPr>
              <a:t>,</a:t>
            </a:r>
            <a:r>
              <a:rPr lang="en-US" sz="1600" dirty="0" smtClean="0">
                <a:latin typeface="Times New Roman" panose="02020603050405020304" pitchFamily="18" charset="0"/>
                <a:ea typeface="Calibri" panose="020F0502020204030204" pitchFamily="34" charset="0"/>
                <a:cs typeface="Times New Roman" panose="02020603050405020304" pitchFamily="18" charset="0"/>
              </a:rPr>
              <a:t>     - </a:t>
            </a:r>
            <a:r>
              <a:rPr lang="en-US" sz="1600" dirty="0" err="1">
                <a:latin typeface="Times New Roman" panose="02020603050405020304" pitchFamily="18" charset="0"/>
                <a:cs typeface="Times New Roman" panose="02020603050405020304" pitchFamily="18" charset="0"/>
              </a:rPr>
              <a:t>vektorning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yo’nalishiga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qarama-qarshi</a:t>
            </a:r>
            <a:r>
              <a:rPr lang="en-US" sz="1600" dirty="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tomonga</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masofaga</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siljiydi</a:t>
            </a:r>
            <a:r>
              <a:rPr lang="en-US" sz="1600" dirty="0" smtClean="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528172006"/>
              </p:ext>
            </p:extLst>
          </p:nvPr>
        </p:nvGraphicFramePr>
        <p:xfrm>
          <a:off x="2438093" y="1250968"/>
          <a:ext cx="190500" cy="247650"/>
        </p:xfrm>
        <a:graphic>
          <a:graphicData uri="http://schemas.openxmlformats.org/presentationml/2006/ole">
            <mc:AlternateContent xmlns:mc="http://schemas.openxmlformats.org/markup-compatibility/2006">
              <mc:Choice xmlns:v="urn:schemas-microsoft-com:vml" Requires="v">
                <p:oleObj spid="_x0000_s40024" r:id="rId3" imgW="164885" imgH="215619" progId="Equation.3">
                  <p:embed/>
                </p:oleObj>
              </mc:Choice>
              <mc:Fallback>
                <p:oleObj r:id="rId3" imgW="164885" imgH="21561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093" y="1250968"/>
                        <a:ext cx="190500" cy="247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3603465057"/>
              </p:ext>
            </p:extLst>
          </p:nvPr>
        </p:nvGraphicFramePr>
        <p:xfrm>
          <a:off x="2611041" y="1475286"/>
          <a:ext cx="190500" cy="247650"/>
        </p:xfrm>
        <a:graphic>
          <a:graphicData uri="http://schemas.openxmlformats.org/presentationml/2006/ole">
            <mc:AlternateContent xmlns:mc="http://schemas.openxmlformats.org/markup-compatibility/2006">
              <mc:Choice xmlns:v="urn:schemas-microsoft-com:vml" Requires="v">
                <p:oleObj spid="_x0000_s40025" r:id="rId5" imgW="164885" imgH="215619" progId="Equation.3">
                  <p:embed/>
                </p:oleObj>
              </mc:Choice>
              <mc:Fallback>
                <p:oleObj r:id="rId5" imgW="164885" imgH="21561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1041" y="1475286"/>
                        <a:ext cx="190500" cy="247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857507905"/>
              </p:ext>
            </p:extLst>
          </p:nvPr>
        </p:nvGraphicFramePr>
        <p:xfrm>
          <a:off x="6933098" y="1536112"/>
          <a:ext cx="257175" cy="209550"/>
        </p:xfrm>
        <a:graphic>
          <a:graphicData uri="http://schemas.openxmlformats.org/presentationml/2006/ole">
            <mc:AlternateContent xmlns:mc="http://schemas.openxmlformats.org/markup-compatibility/2006">
              <mc:Choice xmlns:v="urn:schemas-microsoft-com:vml" Requires="v">
                <p:oleObj spid="_x0000_s40026" r:id="rId6" imgW="228600" imgH="190500" progId="Equation.3">
                  <p:embed/>
                </p:oleObj>
              </mc:Choice>
              <mc:Fallback>
                <p:oleObj r:id="rId6" imgW="228600" imgH="1905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33098" y="1536112"/>
                        <a:ext cx="257175" cy="209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Прямоугольник 8"/>
          <p:cNvSpPr/>
          <p:nvPr/>
        </p:nvSpPr>
        <p:spPr>
          <a:xfrm>
            <a:off x="934155" y="1768388"/>
            <a:ext cx="7580921" cy="1077218"/>
          </a:xfrm>
          <a:prstGeom prst="rect">
            <a:avLst/>
          </a:prstGeom>
        </p:spPr>
        <p:txBody>
          <a:bodyPr wrap="none">
            <a:spAutoFit/>
          </a:bodyPr>
          <a:lstStyle/>
          <a:p>
            <a:r>
              <a:rPr lang="en-US" sz="1600" dirty="0" err="1" smtClean="0">
                <a:latin typeface="Times New Roman" panose="02020603050405020304" pitchFamily="18" charset="0"/>
                <a:ea typeface="Calibri" panose="020F0502020204030204" pitchFamily="34" charset="0"/>
                <a:cs typeface="Times New Roman" panose="02020603050405020304" pitchFamily="18" charset="0"/>
              </a:rPr>
              <a:t>Bunda</a:t>
            </a:r>
            <a:r>
              <a:rPr lang="en-US" sz="1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markazga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intilma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etuvchi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F</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iborat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bo’lib</a:t>
            </a:r>
            <a:r>
              <a:rPr lang="en-US" sz="1600" dirty="0">
                <a:latin typeface="Times New Roman" panose="02020603050405020304" pitchFamily="18" charset="0"/>
                <a:cs typeface="Times New Roman" panose="02020603050405020304" pitchFamily="18" charset="0"/>
              </a:rPr>
              <a:t>, </a:t>
            </a:r>
            <a:endParaRPr lang="en-US" sz="1600" dirty="0" smtClean="0">
              <a:latin typeface="Times New Roman" panose="02020603050405020304" pitchFamily="18" charset="0"/>
              <a:cs typeface="Times New Roman" panose="02020603050405020304" pitchFamily="18" charset="0"/>
            </a:endParaRPr>
          </a:p>
          <a:p>
            <a:r>
              <a:rPr lang="en-US" sz="1600" dirty="0" err="1" smtClean="0">
                <a:latin typeface="Times New Roman" panose="02020603050405020304" pitchFamily="18" charset="0"/>
                <a:cs typeface="Times New Roman" panose="02020603050405020304" pitchFamily="18" charset="0"/>
              </a:rPr>
              <a:t>elektrostatik</a:t>
            </a:r>
            <a:r>
              <a:rPr lang="en-US" sz="1600" dirty="0" smtClean="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maydonning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elektronga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kuchi</a:t>
            </a:r>
            <a:r>
              <a:rPr lang="en-US" sz="1600" dirty="0">
                <a:latin typeface="Times New Roman" panose="02020603050405020304" pitchFamily="18" charset="0"/>
                <a:cs typeface="Times New Roman" panose="02020603050405020304" pitchFamily="18" charset="0"/>
              </a:rPr>
              <a:t> </a:t>
            </a:r>
            <a:r>
              <a:rPr lang="en-US" sz="1600" dirty="0" smtClean="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elektronning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yadroga</a:t>
            </a:r>
            <a:r>
              <a:rPr lang="en-US" sz="1600" dirty="0">
                <a:latin typeface="Times New Roman" panose="02020603050405020304" pitchFamily="18" charset="0"/>
                <a:cs typeface="Times New Roman" panose="02020603050405020304" pitchFamily="18" charset="0"/>
              </a:rPr>
              <a:t> </a:t>
            </a:r>
            <a:endParaRPr lang="en-US" sz="1600" dirty="0" smtClean="0">
              <a:latin typeface="Times New Roman" panose="02020603050405020304" pitchFamily="18" charset="0"/>
              <a:cs typeface="Times New Roman" panose="02020603050405020304" pitchFamily="18" charset="0"/>
            </a:endParaRPr>
          </a:p>
          <a:p>
            <a:r>
              <a:rPr lang="en-US" sz="1600" dirty="0" err="1" smtClean="0">
                <a:latin typeface="Times New Roman" panose="02020603050405020304" pitchFamily="18" charset="0"/>
                <a:cs typeface="Times New Roman" panose="02020603050405020304" pitchFamily="18" charset="0"/>
              </a:rPr>
              <a:t>tortishish</a:t>
            </a:r>
            <a:r>
              <a:rPr lang="en-US" sz="1600" dirty="0" smtClean="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kuchi</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F</a:t>
            </a:r>
            <a:r>
              <a:rPr lang="en-US" sz="1600" baseline="-25000" dirty="0">
                <a:latin typeface="Times New Roman" panose="02020603050405020304" pitchFamily="18" charset="0"/>
                <a:cs typeface="Times New Roman" panose="02020603050405020304" pitchFamily="18" charset="0"/>
              </a:rPr>
              <a:t>2</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iborat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bo’ladi</a:t>
            </a:r>
            <a:r>
              <a:rPr lang="en-US" sz="1600" dirty="0">
                <a:latin typeface="Times New Roman" panose="02020603050405020304" pitchFamily="18" charset="0"/>
                <a:cs typeface="Times New Roman" panose="02020603050405020304" pitchFamily="18" charset="0"/>
              </a:rPr>
              <a:t> (34-rasm). </a:t>
            </a:r>
            <a:r>
              <a:rPr lang="en-US" sz="1600" dirty="0" err="1">
                <a:latin typeface="Times New Roman" panose="02020603050405020304" pitchFamily="18" charset="0"/>
                <a:cs typeface="Times New Roman" panose="02020603050405020304" pitchFamily="18" charset="0"/>
              </a:rPr>
              <a:t>Rasmdagi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burchaklardan</a:t>
            </a:r>
            <a:endParaRPr lang="ru-RU" sz="1600" dirty="0">
              <a:latin typeface="Times New Roman" panose="02020603050405020304" pitchFamily="18" charset="0"/>
              <a:cs typeface="Times New Roman" panose="02020603050405020304" pitchFamily="18" charset="0"/>
            </a:endParaRPr>
          </a:p>
          <a:p>
            <a:endParaRPr lang="ru-RU" sz="1600" dirty="0">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688575000"/>
              </p:ext>
            </p:extLst>
          </p:nvPr>
        </p:nvGraphicFramePr>
        <p:xfrm>
          <a:off x="1639491" y="1810632"/>
          <a:ext cx="1066800" cy="304800"/>
        </p:xfrm>
        <a:graphic>
          <a:graphicData uri="http://schemas.openxmlformats.org/presentationml/2006/ole">
            <mc:AlternateContent xmlns:mc="http://schemas.openxmlformats.org/markup-compatibility/2006">
              <mc:Choice xmlns:v="urn:schemas-microsoft-com:vml" Requires="v">
                <p:oleObj spid="_x0000_s40027" r:id="rId8" imgW="850531" imgH="253890" progId="Equation.3">
                  <p:embed/>
                </p:oleObj>
              </mc:Choice>
              <mc:Fallback>
                <p:oleObj r:id="rId8" imgW="850531" imgH="253890" progId="Equation.3">
                  <p:embed/>
                  <p:pic>
                    <p:nvPicPr>
                      <p:cNvPr id="0" name="Object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39491" y="1810632"/>
                        <a:ext cx="1066800" cy="3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2406303555"/>
              </p:ext>
            </p:extLst>
          </p:nvPr>
        </p:nvGraphicFramePr>
        <p:xfrm>
          <a:off x="5116530" y="2081964"/>
          <a:ext cx="666750" cy="276225"/>
        </p:xfrm>
        <a:graphic>
          <a:graphicData uri="http://schemas.openxmlformats.org/presentationml/2006/ole">
            <mc:AlternateContent xmlns:mc="http://schemas.openxmlformats.org/markup-compatibility/2006">
              <mc:Choice xmlns:v="urn:schemas-microsoft-com:vml" Requires="v">
                <p:oleObj spid="_x0000_s40028" r:id="rId10" imgW="571252" imgH="241195" progId="Equation.3">
                  <p:embed/>
                </p:oleObj>
              </mc:Choice>
              <mc:Fallback>
                <p:oleObj r:id="rId10" imgW="571252" imgH="241195" progId="Equation.3">
                  <p:embed/>
                  <p:pic>
                    <p:nvPicPr>
                      <p:cNvPr id="0" name="Object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16530" y="2081964"/>
                        <a:ext cx="666750" cy="276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39948" name="Рисунок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189752" y="2575995"/>
            <a:ext cx="2486025" cy="1782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Прямоугольник 13"/>
          <p:cNvSpPr/>
          <p:nvPr/>
        </p:nvSpPr>
        <p:spPr>
          <a:xfrm>
            <a:off x="2146764" y="4391162"/>
            <a:ext cx="4572000" cy="523220"/>
          </a:xfrm>
          <a:prstGeom prst="rect">
            <a:avLst/>
          </a:prstGeom>
        </p:spPr>
        <p:txBody>
          <a:bodyPr>
            <a:spAutoFit/>
          </a:bodyPr>
          <a:lstStyle/>
          <a:p>
            <a:pPr algn="ctr"/>
            <a:r>
              <a:rPr lang="en-US" i="1" dirty="0">
                <a:latin typeface="Times New Roman" panose="02020603050405020304" pitchFamily="18" charset="0"/>
                <a:ea typeface="Calibri" panose="020F0502020204030204" pitchFamily="34" charset="0"/>
              </a:rPr>
              <a:t>34-</a:t>
            </a:r>
            <a:r>
              <a:rPr lang="uz-Cyrl-UZ" i="1" dirty="0">
                <a:latin typeface="Times New Roman" panose="02020603050405020304" pitchFamily="18" charset="0"/>
                <a:ea typeface="Calibri" panose="020F0502020204030204" pitchFamily="34" charset="0"/>
              </a:rPr>
              <a:t>r</a:t>
            </a:r>
            <a:r>
              <a:rPr lang="en-US" i="1" dirty="0" err="1">
                <a:latin typeface="Times New Roman" panose="02020603050405020304" pitchFamily="18" charset="0"/>
                <a:ea typeface="Calibri" panose="020F0502020204030204" pitchFamily="34" charset="0"/>
              </a:rPr>
              <a:t>asm</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Vodorod</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atomi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dipolining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tashqi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elektrostatik</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maydonda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deformatsiyasi</a:t>
            </a:r>
            <a:endParaRPr lang="ru-RU" sz="1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029987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875880506"/>
              </p:ext>
            </p:extLst>
          </p:nvPr>
        </p:nvGraphicFramePr>
        <p:xfrm>
          <a:off x="2578813" y="1417834"/>
          <a:ext cx="676275" cy="495300"/>
        </p:xfrm>
        <a:graphic>
          <a:graphicData uri="http://schemas.openxmlformats.org/presentationml/2006/ole">
            <mc:AlternateContent xmlns:mc="http://schemas.openxmlformats.org/markup-compatibility/2006">
              <mc:Choice xmlns:v="urn:schemas-microsoft-com:vml" Requires="v">
                <p:oleObj spid="_x0000_s41051" r:id="rId3" imgW="609336" imgH="444307" progId="Equation.3">
                  <p:embed/>
                </p:oleObj>
              </mc:Choice>
              <mc:Fallback>
                <p:oleObj r:id="rId3" imgW="609336"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8813" y="1417834"/>
                        <a:ext cx="676275" cy="495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555605147"/>
              </p:ext>
            </p:extLst>
          </p:nvPr>
        </p:nvGraphicFramePr>
        <p:xfrm>
          <a:off x="4900773" y="1370209"/>
          <a:ext cx="1019175" cy="542925"/>
        </p:xfrm>
        <a:graphic>
          <a:graphicData uri="http://schemas.openxmlformats.org/presentationml/2006/ole">
            <mc:AlternateContent xmlns:mc="http://schemas.openxmlformats.org/markup-compatibility/2006">
              <mc:Choice xmlns:v="urn:schemas-microsoft-com:vml" Requires="v">
                <p:oleObj spid="_x0000_s41052" r:id="rId5" imgW="863225" imgH="457002" progId="Equation.3">
                  <p:embed/>
                </p:oleObj>
              </mc:Choice>
              <mc:Fallback>
                <p:oleObj r:id="rId5" imgW="863225" imgH="457002"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00773" y="1370209"/>
                        <a:ext cx="1019175" cy="542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Прямоугольник 6"/>
          <p:cNvSpPr/>
          <p:nvPr/>
        </p:nvSpPr>
        <p:spPr>
          <a:xfrm>
            <a:off x="3847739" y="1457005"/>
            <a:ext cx="460382" cy="369332"/>
          </a:xfrm>
          <a:prstGeom prst="rect">
            <a:avLst/>
          </a:prstGeom>
        </p:spPr>
        <p:txBody>
          <a:bodyPr wrap="none">
            <a:spAutoFit/>
          </a:bodyPr>
          <a:lstStyle/>
          <a:p>
            <a:r>
              <a:rPr lang="en-US" sz="1800" dirty="0" err="1">
                <a:latin typeface="Times New Roman" panose="02020603050405020304" pitchFamily="18" charset="0"/>
                <a:ea typeface="Calibri" panose="020F0502020204030204" pitchFamily="34" charset="0"/>
              </a:rPr>
              <a:t>va</a:t>
            </a:r>
            <a:r>
              <a:rPr lang="en-US" sz="1800" dirty="0">
                <a:latin typeface="Times New Roman" panose="02020603050405020304" pitchFamily="18" charset="0"/>
                <a:ea typeface="Calibri" panose="020F0502020204030204" pitchFamily="34" charset="0"/>
              </a:rPr>
              <a:t> </a:t>
            </a:r>
            <a:endParaRPr lang="ru-RU" sz="1800" dirty="0"/>
          </a:p>
        </p:txBody>
      </p:sp>
      <p:sp>
        <p:nvSpPr>
          <p:cNvPr id="8" name="Прямоугольник 7"/>
          <p:cNvSpPr/>
          <p:nvPr/>
        </p:nvSpPr>
        <p:spPr>
          <a:xfrm>
            <a:off x="6058630" y="1457005"/>
            <a:ext cx="453970" cy="369332"/>
          </a:xfrm>
          <a:prstGeom prst="rect">
            <a:avLst/>
          </a:prstGeom>
        </p:spPr>
        <p:txBody>
          <a:bodyPr wrap="none">
            <a:spAutoFit/>
          </a:bodyPr>
          <a:lstStyle/>
          <a:p>
            <a:r>
              <a:rPr lang="en-US" sz="1800" dirty="0">
                <a:latin typeface="Times New Roman" panose="02020603050405020304" pitchFamily="18" charset="0"/>
                <a:ea typeface="Calibri" panose="020F0502020204030204" pitchFamily="34" charset="0"/>
              </a:rPr>
              <a:t>(2)</a:t>
            </a:r>
            <a:endParaRPr lang="ru-RU" sz="1800" dirty="0"/>
          </a:p>
        </p:txBody>
      </p:sp>
      <p:sp>
        <p:nvSpPr>
          <p:cNvPr id="9" name="Прямоугольник 8"/>
          <p:cNvSpPr/>
          <p:nvPr/>
        </p:nvSpPr>
        <p:spPr>
          <a:xfrm>
            <a:off x="733731" y="1989225"/>
            <a:ext cx="7148780" cy="646331"/>
          </a:xfrm>
          <a:prstGeom prst="rect">
            <a:avLst/>
          </a:prstGeom>
        </p:spPr>
        <p:txBody>
          <a:bodyPr wrap="square">
            <a:spAutoFit/>
          </a:bodyPr>
          <a:lstStyle/>
          <a:p>
            <a:pPr algn="just"/>
            <a:r>
              <a:rPr lang="en-US" sz="1800" dirty="0" err="1">
                <a:latin typeface="Times New Roman" panose="02020603050405020304" pitchFamily="18" charset="0"/>
                <a:ea typeface="Calibri" panose="020F0502020204030204" pitchFamily="34" charset="0"/>
              </a:rPr>
              <a:t>munosabatlarga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ega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bo’lamiz</a:t>
            </a:r>
            <a:r>
              <a:rPr lang="en-US" sz="1800" dirty="0">
                <a:latin typeface="Times New Roman" panose="02020603050405020304" pitchFamily="18" charset="0"/>
                <a:ea typeface="Calibri" panose="020F0502020204030204" pitchFamily="34" charset="0"/>
              </a:rPr>
              <a:t>.</a:t>
            </a:r>
            <a:endParaRPr lang="ru-RU" sz="1800" dirty="0">
              <a:latin typeface="Times New Roman" panose="02020603050405020304" pitchFamily="18" charset="0"/>
              <a:ea typeface="Calibri" panose="020F0502020204030204" pitchFamily="34" charset="0"/>
            </a:endParaRPr>
          </a:p>
          <a:p>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Demak</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induktsiyalangan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dipolning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yelkasi</a:t>
            </a:r>
            <a:r>
              <a:rPr lang="en-US" sz="1800" dirty="0">
                <a:latin typeface="Times New Roman" panose="02020603050405020304" pitchFamily="18" charset="0"/>
                <a:ea typeface="Calibri" panose="020F0502020204030204" pitchFamily="34" charset="0"/>
              </a:rPr>
              <a:t> </a:t>
            </a:r>
            <a:endParaRPr lang="ru-RU" sz="1800" dirty="0"/>
          </a:p>
        </p:txBody>
      </p:sp>
      <p:sp>
        <p:nvSpPr>
          <p:cNvPr id="10"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272210664"/>
              </p:ext>
            </p:extLst>
          </p:nvPr>
        </p:nvGraphicFramePr>
        <p:xfrm>
          <a:off x="5824786" y="2363183"/>
          <a:ext cx="266700" cy="219075"/>
        </p:xfrm>
        <a:graphic>
          <a:graphicData uri="http://schemas.openxmlformats.org/presentationml/2006/ole">
            <mc:AlternateContent xmlns:mc="http://schemas.openxmlformats.org/markup-compatibility/2006">
              <mc:Choice xmlns:v="urn:schemas-microsoft-com:vml" Requires="v">
                <p:oleObj spid="_x0000_s41053" r:id="rId7" imgW="228600" imgH="190500" progId="Equation.3">
                  <p:embed/>
                </p:oleObj>
              </mc:Choice>
              <mc:Fallback>
                <p:oleObj r:id="rId7" imgW="228600" imgH="1905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24786" y="2363183"/>
                        <a:ext cx="266700"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Прямоугольник 11"/>
          <p:cNvSpPr/>
          <p:nvPr/>
        </p:nvSpPr>
        <p:spPr>
          <a:xfrm>
            <a:off x="6091486" y="2265001"/>
            <a:ext cx="2435282" cy="369332"/>
          </a:xfrm>
          <a:prstGeom prst="rect">
            <a:avLst/>
          </a:prstGeom>
        </p:spPr>
        <p:txBody>
          <a:bodyPr wrap="none">
            <a:spAutoFit/>
          </a:bodyPr>
          <a:lstStyle/>
          <a:p>
            <a:pPr algn="just"/>
            <a:r>
              <a:rPr lang="en-US" sz="1800" dirty="0" err="1">
                <a:latin typeface="Times New Roman" panose="02020603050405020304" pitchFamily="18" charset="0"/>
                <a:ea typeface="Calibri" panose="020F0502020204030204" pitchFamily="34" charset="0"/>
              </a:rPr>
              <a:t>quyidagiga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teng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bo’ladi</a:t>
            </a:r>
            <a:r>
              <a:rPr lang="en-US" sz="1800" dirty="0">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Calibri" panose="020F0502020204030204" pitchFamily="34" charset="0"/>
            </a:endParaRPr>
          </a:p>
        </p:txBody>
      </p:sp>
      <p:sp>
        <p:nvSpPr>
          <p:cNvPr id="13"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2467970452"/>
              </p:ext>
            </p:extLst>
          </p:nvPr>
        </p:nvGraphicFramePr>
        <p:xfrm>
          <a:off x="3534310" y="2634333"/>
          <a:ext cx="885825" cy="533400"/>
        </p:xfrm>
        <a:graphic>
          <a:graphicData uri="http://schemas.openxmlformats.org/presentationml/2006/ole">
            <mc:AlternateContent xmlns:mc="http://schemas.openxmlformats.org/markup-compatibility/2006">
              <mc:Choice xmlns:v="urn:schemas-microsoft-com:vml" Requires="v">
                <p:oleObj spid="_x0000_s41054" r:id="rId9" imgW="762000" imgH="457200" progId="Equation.3">
                  <p:embed/>
                </p:oleObj>
              </mc:Choice>
              <mc:Fallback>
                <p:oleObj r:id="rId9" imgW="762000" imgH="4572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34310" y="2634333"/>
                        <a:ext cx="885825"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Rectangle 9"/>
          <p:cNvSpPr>
            <a:spLocks noChangeArrowheads="1"/>
          </p:cNvSpPr>
          <p:nvPr/>
        </p:nvSpPr>
        <p:spPr bwMode="auto">
          <a:xfrm rot="10800000" flipH="1" flipV="1">
            <a:off x="6058630" y="2705841"/>
            <a:ext cx="8727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a:t>
            </a:r>
            <a:r>
              <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p:txBody>
      </p:sp>
      <p:sp>
        <p:nvSpPr>
          <p:cNvPr id="16" name="Прямоугольник 15"/>
          <p:cNvSpPr/>
          <p:nvPr/>
        </p:nvSpPr>
        <p:spPr>
          <a:xfrm>
            <a:off x="733731" y="3117835"/>
            <a:ext cx="5750292" cy="369332"/>
          </a:xfrm>
          <a:prstGeom prst="rect">
            <a:avLst/>
          </a:prstGeom>
        </p:spPr>
        <p:txBody>
          <a:bodyPr wrap="none">
            <a:spAutoFit/>
          </a:bodyPr>
          <a:lstStyle/>
          <a:p>
            <a:r>
              <a:rPr lang="en-US" sz="1800" dirty="0" err="1">
                <a:latin typeface="Times New Roman" panose="02020603050405020304" pitchFamily="18" charset="0"/>
                <a:ea typeface="Calibri" panose="020F0502020204030204" pitchFamily="34" charset="0"/>
              </a:rPr>
              <a:t>va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shu</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dipolning</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elektr</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momenti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quyidagidan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iborat</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bo’ladi</a:t>
            </a:r>
            <a:r>
              <a:rPr lang="en-US" sz="1800" dirty="0">
                <a:latin typeface="Times New Roman" panose="02020603050405020304" pitchFamily="18" charset="0"/>
                <a:ea typeface="Calibri" panose="020F0502020204030204" pitchFamily="34" charset="0"/>
              </a:rPr>
              <a:t>.</a:t>
            </a:r>
            <a:endParaRPr lang="ru-RU" sz="1800" dirty="0"/>
          </a:p>
        </p:txBody>
      </p:sp>
      <p:sp>
        <p:nvSpPr>
          <p:cNvPr id="17" name="Rectangle 1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995972287"/>
              </p:ext>
            </p:extLst>
          </p:nvPr>
        </p:nvGraphicFramePr>
        <p:xfrm>
          <a:off x="3255088" y="3529829"/>
          <a:ext cx="1676400" cy="581025"/>
        </p:xfrm>
        <a:graphic>
          <a:graphicData uri="http://schemas.openxmlformats.org/presentationml/2006/ole">
            <mc:AlternateContent xmlns:mc="http://schemas.openxmlformats.org/markup-compatibility/2006">
              <mc:Choice xmlns:v="urn:schemas-microsoft-com:vml" Requires="v">
                <p:oleObj spid="_x0000_s41055" r:id="rId11" imgW="1167893" imgH="393529" progId="Equation.3">
                  <p:embed/>
                </p:oleObj>
              </mc:Choice>
              <mc:Fallback>
                <p:oleObj r:id="rId11" imgW="1167893" imgH="393529" progId="Equation.3">
                  <p:embed/>
                  <p:pic>
                    <p:nvPicPr>
                      <p:cNvPr id="0" name="Object 1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255088" y="3529829"/>
                        <a:ext cx="1676400" cy="581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 name="Прямоугольник 18"/>
          <p:cNvSpPr/>
          <p:nvPr/>
        </p:nvSpPr>
        <p:spPr>
          <a:xfrm>
            <a:off x="6058630" y="3600114"/>
            <a:ext cx="453970" cy="369332"/>
          </a:xfrm>
          <a:prstGeom prst="rect">
            <a:avLst/>
          </a:prstGeom>
        </p:spPr>
        <p:txBody>
          <a:bodyPr wrap="none">
            <a:spAutoFit/>
          </a:bodyPr>
          <a:lstStyle/>
          <a:p>
            <a:r>
              <a:rPr lang="en-US" sz="1800" dirty="0">
                <a:latin typeface="Times New Roman" panose="02020603050405020304" pitchFamily="18" charset="0"/>
                <a:ea typeface="Calibri" panose="020F0502020204030204" pitchFamily="34" charset="0"/>
              </a:rPr>
              <a:t>(4)</a:t>
            </a:r>
            <a:endParaRPr lang="ru-RU" sz="1800" dirty="0"/>
          </a:p>
        </p:txBody>
      </p:sp>
    </p:spTree>
    <p:extLst>
      <p:ext uri="{BB962C8B-B14F-4D97-AF65-F5344CB8AC3E}">
        <p14:creationId xmlns:p14="http://schemas.microsoft.com/office/powerpoint/2010/main" val="1804913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Прямоугольник 2"/>
              <p:cNvSpPr/>
              <p:nvPr/>
            </p:nvSpPr>
            <p:spPr>
              <a:xfrm>
                <a:off x="1073649" y="1374337"/>
                <a:ext cx="7104580" cy="886461"/>
              </a:xfrm>
              <a:prstGeom prst="rect">
                <a:avLst/>
              </a:prstGeom>
            </p:spPr>
            <p:txBody>
              <a:bodyPr wrap="squar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Agar (24.1)-</a:t>
                </a:r>
                <a:r>
                  <a:rPr lang="en-US" dirty="0" err="1">
                    <a:latin typeface="Calibri" panose="020F0502020204030204" pitchFamily="34" charset="0"/>
                    <a:ea typeface="Calibri" panose="020F0502020204030204" pitchFamily="34" charset="0"/>
                    <a:cs typeface="Times New Roman" panose="02020603050405020304" pitchFamily="18" charset="0"/>
                  </a:rPr>
                  <a:t>ifodadagi</a:t>
                </a:r>
                <a:r>
                  <a:rPr lang="en-US" dirty="0">
                    <a:latin typeface="Calibri" panose="020F0502020204030204" pitchFamily="34" charset="0"/>
                    <a:ea typeface="Calibri" panose="020F0502020204030204" pitchFamily="34" charset="0"/>
                    <a:cs typeface="Times New Roman" panose="02020603050405020304" pitchFamily="18" charset="0"/>
                  </a:rPr>
                  <a:t> m</a:t>
                </a:r>
                <a14:m>
                  <m:oMath xmlns:m="http://schemas.openxmlformats.org/officeDocument/2006/math">
                    <m:r>
                      <a:rPr lang="en-US" i="1">
                        <a:effectLst/>
                        <a:latin typeface="Cambria Math" panose="02040503050406030204" pitchFamily="18" charset="0"/>
                        <a:ea typeface="Calibri" panose="020F0502020204030204" pitchFamily="34" charset="0"/>
                        <a:cs typeface="Times New Roman" panose="02020603050405020304" pitchFamily="18" charset="0"/>
                      </a:rPr>
                      <m:t>𝜔</m:t>
                    </m:r>
                  </m:oMath>
                </a14:m>
                <a:r>
                  <a:rPr lang="en-US" baseline="30000" dirty="0">
                    <a:effectLst/>
                    <a:latin typeface="Calibri" panose="020F0502020204030204" pitchFamily="34" charset="0"/>
                    <a:ea typeface="Times New Roman" panose="02020603050405020304" pitchFamily="18" charset="0"/>
                    <a:cs typeface="Times New Roman" panose="02020603050405020304" pitchFamily="18" charset="0"/>
                  </a:rPr>
                  <a:t>2</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ni</a:t>
                </a:r>
                <a:r>
                  <a:rPr lang="en-US" dirty="0">
                    <a:effectLst/>
                    <a:latin typeface="Calibri" panose="020F0502020204030204" pitchFamily="34" charset="0"/>
                    <a:ea typeface="Times New Roman" panose="02020603050405020304" pitchFamily="18" charset="0"/>
                    <a:cs typeface="Times New Roman" panose="02020603050405020304" pitchFamily="18" charset="0"/>
                  </a:rPr>
                  <a:t> (24.4)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ifodaga</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qo’yilsa</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dipolning</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elektr</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momenti</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quydagicha</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ko’rinishni</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oladi</a:t>
                </a:r>
                <a:r>
                  <a:rPr lang="en-US" dirty="0">
                    <a:effectLst/>
                    <a:latin typeface="Calibri" panose="020F0502020204030204" pitchFamily="34"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effectLst/>
                    <a:latin typeface="Calibri" panose="020F0502020204030204" pitchFamily="34" charset="0"/>
                    <a:ea typeface="Calibri" panose="020F0502020204030204" pitchFamily="34" charset="0"/>
                    <a:cs typeface="Times New Roman" panose="02020603050405020304" pitchFamily="18" charset="0"/>
                  </a:rPr>
                  <a:t>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1073649" y="1374337"/>
                <a:ext cx="7104580" cy="886461"/>
              </a:xfrm>
              <a:prstGeom prst="rect">
                <a:avLst/>
              </a:prstGeom>
              <a:blipFill rotWithShape="0">
                <a:blip r:embed="rId2"/>
                <a:stretch>
                  <a:fillRect l="-257"/>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6" name="TextBox 5"/>
              <p:cNvSpPr txBox="1"/>
              <p:nvPr/>
            </p:nvSpPr>
            <p:spPr>
              <a:xfrm>
                <a:off x="2789434" y="2026406"/>
                <a:ext cx="3092321" cy="46878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𝑚</m:t>
                      </m:r>
                      <m:sSup>
                        <m:sSupPr>
                          <m:ctrlPr>
                            <a:rPr lang="en-US" b="0" i="1" smtClean="0">
                              <a:latin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𝜔</m:t>
                          </m:r>
                        </m:e>
                        <m:sup>
                          <m:r>
                            <a:rPr lang="en-US" b="0" i="1" smtClean="0">
                              <a:latin typeface="Cambria Math" panose="02040503050406030204" pitchFamily="18" charset="0"/>
                            </a:rPr>
                            <m:t>2</m:t>
                          </m:r>
                        </m:sup>
                      </m:sSup>
                      <m:r>
                        <a:rPr lang="en-US" b="0" i="1" smtClean="0">
                          <a:latin typeface="Cambria Math" panose="02040503050406030204" pitchFamily="18" charset="0"/>
                        </a:rPr>
                        <m:t>=</m:t>
                      </m:r>
                      <m:f>
                        <m:fPr>
                          <m:ctrlPr>
                            <a:rPr lang="en-US" b="0" i="1" smtClean="0">
                              <a:latin typeface="Cambria Math" panose="02040503050406030204" pitchFamily="18" charset="0"/>
                            </a:rPr>
                          </m:ctrlPr>
                        </m:fPr>
                        <m:num>
                          <m:sSup>
                            <m:sSupPr>
                              <m:ctrlPr>
                                <a:rPr lang="en-US" b="0" i="1" smtClean="0">
                                  <a:latin typeface="Cambria Math" panose="02040503050406030204" pitchFamily="18" charset="0"/>
                                </a:rPr>
                              </m:ctrlPr>
                            </m:sSupPr>
                            <m:e>
                              <m:r>
                                <a:rPr lang="en-US" b="0" i="1" smtClean="0">
                                  <a:latin typeface="Cambria Math" panose="02040503050406030204" pitchFamily="18" charset="0"/>
                                </a:rPr>
                                <m:t>𝑞</m:t>
                              </m:r>
                            </m:e>
                            <m:sup>
                              <m:r>
                                <a:rPr lang="en-US" b="0" i="1" smtClean="0">
                                  <a:latin typeface="Cambria Math" panose="02040503050406030204" pitchFamily="18" charset="0"/>
                                </a:rPr>
                                <m:t>2</m:t>
                              </m:r>
                            </m:sup>
                          </m:sSup>
                        </m:num>
                        <m:den>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𝑟</m:t>
                              </m:r>
                            </m:e>
                            <m:sup>
                              <m:r>
                                <a:rPr lang="en-US" b="0" i="1" smtClean="0">
                                  <a:latin typeface="Cambria Math" panose="02040503050406030204" pitchFamily="18" charset="0"/>
                                  <a:ea typeface="Cambria Math" panose="02040503050406030204" pitchFamily="18" charset="0"/>
                                </a:rPr>
                                <m:t>3</m:t>
                              </m:r>
                            </m:sup>
                          </m:sSup>
                        </m:den>
                      </m:f>
                      <m:r>
                        <a:rPr lang="en-US" b="0" i="1" smtClean="0">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𝑃</m:t>
                          </m:r>
                        </m:e>
                        <m:sub>
                          <m:r>
                            <a:rPr lang="en-US" b="0" i="1" smtClean="0">
                              <a:latin typeface="Cambria Math" panose="02040503050406030204" pitchFamily="18" charset="0"/>
                            </a:rPr>
                            <m:t>𝑙</m:t>
                          </m:r>
                        </m:sub>
                      </m:sSub>
                      <m:r>
                        <a:rPr lang="en-US" b="0" i="1" smtClean="0">
                          <a:latin typeface="Cambria Math" panose="02040503050406030204" pitchFamily="18" charset="0"/>
                        </a:rPr>
                        <m:t>=</m:t>
                      </m:r>
                      <m:f>
                        <m:fPr>
                          <m:ctrlPr>
                            <a:rPr lang="en-US" b="0" i="1" smtClean="0">
                              <a:latin typeface="Cambria Math" panose="02040503050406030204" pitchFamily="18" charset="0"/>
                            </a:rPr>
                          </m:ctrlPr>
                        </m:fPr>
                        <m:num>
                          <m:sSup>
                            <m:sSupPr>
                              <m:ctrlPr>
                                <a:rPr lang="en-US" b="0" i="1" smtClean="0">
                                  <a:latin typeface="Cambria Math" panose="02040503050406030204" pitchFamily="18" charset="0"/>
                                </a:rPr>
                              </m:ctrlPr>
                            </m:sSupPr>
                            <m:e>
                              <m:r>
                                <a:rPr lang="en-US" b="0" i="1" smtClean="0">
                                  <a:latin typeface="Cambria Math" panose="02040503050406030204" pitchFamily="18" charset="0"/>
                                </a:rPr>
                                <m:t>𝑞</m:t>
                              </m:r>
                            </m:e>
                            <m:sup>
                              <m:r>
                                <a:rPr lang="en-US" b="0" i="1" smtClean="0">
                                  <a:latin typeface="Cambria Math" panose="02040503050406030204" pitchFamily="18" charset="0"/>
                                </a:rPr>
                                <m:t>2</m:t>
                              </m:r>
                            </m:sup>
                          </m:sSup>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𝑟</m:t>
                              </m:r>
                            </m:e>
                            <m:sup>
                              <m:r>
                                <a:rPr lang="en-US" b="0" i="1" smtClean="0">
                                  <a:latin typeface="Cambria Math" panose="02040503050406030204" pitchFamily="18" charset="0"/>
                                  <a:ea typeface="Cambria Math" panose="02040503050406030204" pitchFamily="18" charset="0"/>
                                </a:rPr>
                                <m:t>3</m:t>
                              </m:r>
                            </m:sup>
                          </m:sSup>
                        </m:num>
                        <m:den>
                          <m:sSup>
                            <m:sSupPr>
                              <m:ctrlPr>
                                <a:rPr lang="en-US" b="0" i="1" smtClean="0">
                                  <a:latin typeface="Cambria Math" panose="02040503050406030204" pitchFamily="18" charset="0"/>
                                </a:rPr>
                              </m:ctrlPr>
                            </m:sSupPr>
                            <m:e>
                              <m:r>
                                <a:rPr lang="en-US" b="0" i="1" smtClean="0">
                                  <a:latin typeface="Cambria Math" panose="02040503050406030204" pitchFamily="18" charset="0"/>
                                </a:rPr>
                                <m:t>𝑞</m:t>
                              </m:r>
                            </m:e>
                            <m:sup>
                              <m:r>
                                <a:rPr lang="en-US" b="0" i="1" smtClean="0">
                                  <a:latin typeface="Cambria Math" panose="02040503050406030204" pitchFamily="18" charset="0"/>
                                </a:rPr>
                                <m:t>2</m:t>
                              </m:r>
                            </m:sup>
                          </m:sSup>
                        </m:den>
                      </m:f>
                      <m:r>
                        <a:rPr lang="en-US" b="0" i="1" smtClean="0">
                          <a:latin typeface="Cambria Math" panose="02040503050406030204" pitchFamily="18" charset="0"/>
                        </a:rPr>
                        <m:t>𝐸</m:t>
                      </m:r>
                    </m:oMath>
                  </m:oMathPara>
                </a14:m>
                <a:endParaRPr lang="ru-RU" dirty="0"/>
              </a:p>
            </p:txBody>
          </p:sp>
        </mc:Choice>
        <mc:Fallback>
          <p:sp>
            <p:nvSpPr>
              <p:cNvPr id="6" name="TextBox 5"/>
              <p:cNvSpPr txBox="1">
                <a:spLocks noRot="1" noChangeAspect="1" noMove="1" noResize="1" noEditPoints="1" noAdjustHandles="1" noChangeArrowheads="1" noChangeShapeType="1" noTextEdit="1"/>
              </p:cNvSpPr>
              <p:nvPr/>
            </p:nvSpPr>
            <p:spPr>
              <a:xfrm>
                <a:off x="2789434" y="2026406"/>
                <a:ext cx="3092321" cy="468783"/>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7" name="TextBox 6"/>
              <p:cNvSpPr txBox="1"/>
              <p:nvPr/>
            </p:nvSpPr>
            <p:spPr>
              <a:xfrm>
                <a:off x="1073649" y="2597954"/>
                <a:ext cx="7679933" cy="2356286"/>
              </a:xfrm>
              <a:prstGeom prst="rect">
                <a:avLst/>
              </a:prstGeom>
              <a:noFill/>
            </p:spPr>
            <p:txBody>
              <a:bodyPr wrap="square" lIns="0" tIns="0" rIns="0" bIns="0" rtlCol="0">
                <a:spAutoFit/>
              </a:bodyPr>
              <a:lstStyle/>
              <a:p>
                <a:pPr>
                  <a:lnSpc>
                    <a:spcPct val="150000"/>
                  </a:lnSpc>
                </a:pPr>
                <a:r>
                  <a:rPr lang="en-US" dirty="0" smtClean="0"/>
                  <a:t>y</a:t>
                </a:r>
                <a:r>
                  <a:rPr lang="en-US" dirty="0" err="1" smtClean="0"/>
                  <a:t>oki</a:t>
                </a:r>
                <a:endParaRPr lang="en-US" dirty="0" smtClean="0"/>
              </a:p>
              <a:p>
                <a:pPr algn="ctr">
                  <a:lnSpc>
                    <a:spcPct val="150000"/>
                  </a:lnSpc>
                </a:pPr>
                <a14:m>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𝑃</m:t>
                        </m:r>
                      </m:e>
                      <m:sub>
                        <m:r>
                          <a:rPr lang="en-US" b="0" i="1" smtClean="0">
                            <a:latin typeface="Cambria Math" panose="02040503050406030204" pitchFamily="18" charset="0"/>
                          </a:rPr>
                          <m:t>𝑙</m:t>
                        </m:r>
                      </m:sub>
                    </m:sSub>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𝑟</m:t>
                        </m:r>
                      </m:e>
                      <m:sup>
                        <m:r>
                          <a:rPr lang="en-US" b="0" i="1" smtClean="0">
                            <a:latin typeface="Cambria Math" panose="02040503050406030204" pitchFamily="18" charset="0"/>
                            <a:ea typeface="Cambria Math" panose="02040503050406030204" pitchFamily="18" charset="0"/>
                          </a:rPr>
                          <m:t>3</m:t>
                        </m:r>
                      </m:sup>
                    </m:sSup>
                    <m:r>
                      <a:rPr lang="en-US" b="0" i="1" smtClean="0">
                        <a:latin typeface="Cambria Math" panose="02040503050406030204" pitchFamily="18" charset="0"/>
                        <a:ea typeface="Cambria Math" panose="02040503050406030204" pitchFamily="18" charset="0"/>
                      </a:rPr>
                      <m:t>𝐸</m:t>
                    </m:r>
                  </m:oMath>
                </a14:m>
                <a:r>
                  <a:rPr lang="en-US" dirty="0" smtClean="0"/>
                  <a:t>  (5)</a:t>
                </a:r>
              </a:p>
              <a:p>
                <a:pPr>
                  <a:lnSpc>
                    <a:spcPct val="150000"/>
                  </a:lnSpc>
                </a:pPr>
                <a:r>
                  <a:rPr lang="en-US" dirty="0" err="1" smtClean="0"/>
                  <a:t>Buni</a:t>
                </a:r>
                <a:r>
                  <a:rPr lang="en-US" dirty="0" smtClean="0"/>
                  <a:t> </a:t>
                </a:r>
                <a:r>
                  <a:rPr lang="en-US" dirty="0" err="1" smtClean="0"/>
                  <a:t>vektor</a:t>
                </a:r>
                <a:r>
                  <a:rPr lang="en-US" dirty="0" smtClean="0"/>
                  <a:t> </a:t>
                </a:r>
                <a:r>
                  <a:rPr lang="en-US" dirty="0" err="1" smtClean="0"/>
                  <a:t>ko’rinishida</a:t>
                </a:r>
                <a:r>
                  <a:rPr lang="en-US" dirty="0" smtClean="0"/>
                  <a:t> </a:t>
                </a:r>
                <a:r>
                  <a:rPr lang="en-US" dirty="0" err="1" smtClean="0"/>
                  <a:t>quydagicha</a:t>
                </a:r>
                <a:r>
                  <a:rPr lang="en-US" dirty="0" smtClean="0"/>
                  <a:t> </a:t>
                </a:r>
                <a:r>
                  <a:rPr lang="en-US" dirty="0" err="1" smtClean="0"/>
                  <a:t>ifodalash</a:t>
                </a:r>
                <a:r>
                  <a:rPr lang="en-US" dirty="0" smtClean="0"/>
                  <a:t> </a:t>
                </a:r>
                <a:r>
                  <a:rPr lang="en-US" dirty="0" err="1" smtClean="0"/>
                  <a:t>mumkin</a:t>
                </a:r>
                <a:r>
                  <a:rPr lang="en-US" dirty="0" smtClean="0"/>
                  <a:t>.</a:t>
                </a:r>
              </a:p>
              <a:p>
                <a:pPr algn="ctr">
                  <a:lnSpc>
                    <a:spcPct val="150000"/>
                  </a:lnSpc>
                </a:pPr>
                <a14:m>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𝑃</m:t>
                        </m:r>
                      </m:e>
                      <m:sub>
                        <m:r>
                          <a:rPr lang="en-US" b="0" i="1" smtClean="0">
                            <a:latin typeface="Cambria Math" panose="02040503050406030204" pitchFamily="18" charset="0"/>
                          </a:rPr>
                          <m:t>𝑙</m:t>
                        </m:r>
                      </m:sub>
                    </m:sSub>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𝑟</m:t>
                        </m:r>
                      </m:e>
                      <m:sup>
                        <m:r>
                          <a:rPr lang="en-US" b="0" i="1" smtClean="0">
                            <a:latin typeface="Cambria Math" panose="02040503050406030204" pitchFamily="18" charset="0"/>
                            <a:ea typeface="Cambria Math" panose="02040503050406030204" pitchFamily="18" charset="0"/>
                          </a:rPr>
                          <m:t>3</m:t>
                        </m:r>
                      </m:sup>
                    </m:sSup>
                    <m:r>
                      <a:rPr lang="en-US" b="0" i="1" smtClean="0">
                        <a:latin typeface="Cambria Math" panose="02040503050406030204" pitchFamily="18" charset="0"/>
                        <a:ea typeface="Cambria Math" panose="02040503050406030204" pitchFamily="18" charset="0"/>
                      </a:rPr>
                      <m:t>𝐸</m:t>
                    </m:r>
                    <m:r>
                      <a:rPr lang="en-US" b="0" i="1" smtClean="0">
                        <a:latin typeface="Cambria Math" panose="02040503050406030204" pitchFamily="18" charset="0"/>
                        <a:ea typeface="Cambria Math" panose="02040503050406030204" pitchFamily="18" charset="0"/>
                      </a:rPr>
                      <m:t>   </m:t>
                    </m:r>
                  </m:oMath>
                </a14:m>
                <a:r>
                  <a:rPr lang="en-US" dirty="0" smtClean="0"/>
                  <a:t>   (6)</a:t>
                </a:r>
              </a:p>
              <a:p>
                <a:pPr>
                  <a:lnSpc>
                    <a:spcPct val="150000"/>
                  </a:lnSpc>
                </a:pPr>
                <a:r>
                  <a:rPr lang="en-US" dirty="0" smtClean="0"/>
                  <a:t>Agar </a:t>
                </a:r>
                <a:r>
                  <a:rPr lang="en-US" dirty="0" err="1" smtClean="0"/>
                  <a:t>atomning</a:t>
                </a:r>
                <a:r>
                  <a:rPr lang="en-US" dirty="0" smtClean="0"/>
                  <a:t> </a:t>
                </a:r>
                <a:r>
                  <a:rPr lang="en-US" dirty="0" err="1" smtClean="0"/>
                  <a:t>xajmini</a:t>
                </a:r>
                <a:r>
                  <a:rPr lang="en-US" dirty="0" smtClean="0"/>
                  <a:t> </a:t>
                </a:r>
                <a14:m>
                  <m:oMath xmlns:m="http://schemas.openxmlformats.org/officeDocument/2006/math">
                    <m:r>
                      <a:rPr lang="en-US" b="0" i="1" smtClean="0">
                        <a:latin typeface="Cambria Math" panose="02040503050406030204" pitchFamily="18" charset="0"/>
                      </a:rPr>
                      <m:t>𝑉</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4</m:t>
                        </m:r>
                      </m:num>
                      <m:den>
                        <m:r>
                          <a:rPr lang="en-US" b="0" i="1" smtClean="0">
                            <a:latin typeface="Cambria Math" panose="02040503050406030204" pitchFamily="18" charset="0"/>
                          </a:rPr>
                          <m:t>3</m:t>
                        </m:r>
                      </m:den>
                    </m:f>
                    <m:r>
                      <a:rPr lang="en-US" b="0" i="1" smtClean="0">
                        <a:latin typeface="Cambria Math" panose="02040503050406030204" pitchFamily="18" charset="0"/>
                        <a:ea typeface="Cambria Math" panose="02040503050406030204" pitchFamily="18" charset="0"/>
                      </a:rPr>
                      <m:t>𝜋</m:t>
                    </m:r>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𝑟</m:t>
                        </m:r>
                      </m:e>
                      <m:sup>
                        <m:r>
                          <a:rPr lang="en-US" b="0" i="1" smtClean="0">
                            <a:latin typeface="Cambria Math" panose="02040503050406030204" pitchFamily="18" charset="0"/>
                            <a:ea typeface="Cambria Math" panose="02040503050406030204" pitchFamily="18" charset="0"/>
                          </a:rPr>
                          <m:t>3</m:t>
                        </m:r>
                      </m:sup>
                    </m:sSup>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𝑔𝑎</m:t>
                    </m:r>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𝑡𝑒𝑛𝑔</m:t>
                    </m:r>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𝑑𝑒𝑏</m:t>
                    </m:r>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𝑜𝑙𝑠𝑎𝑘</m:t>
                    </m:r>
                  </m:oMath>
                </a14:m>
                <a:r>
                  <a:rPr lang="en-US" dirty="0" smtClean="0"/>
                  <a:t> </a:t>
                </a:r>
              </a:p>
              <a:p>
                <a:pPr algn="ctr">
                  <a:lnSpc>
                    <a:spcPct val="150000"/>
                  </a:lnSpc>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𝑃</m:t>
                          </m:r>
                        </m:e>
                        <m:sub>
                          <m:r>
                            <a:rPr lang="en-US" b="0" i="1" smtClean="0">
                              <a:latin typeface="Cambria Math" panose="02040503050406030204" pitchFamily="18" charset="0"/>
                            </a:rPr>
                            <m:t>𝑙</m:t>
                          </m:r>
                        </m:sub>
                      </m:sSub>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𝑟</m:t>
                          </m:r>
                        </m:e>
                        <m:sup>
                          <m:r>
                            <a:rPr lang="en-US" b="0" i="1" smtClean="0">
                              <a:latin typeface="Cambria Math" panose="02040503050406030204" pitchFamily="18" charset="0"/>
                              <a:ea typeface="Cambria Math" panose="02040503050406030204" pitchFamily="18" charset="0"/>
                            </a:rPr>
                            <m:t>3</m:t>
                          </m:r>
                        </m:sup>
                      </m:sSup>
                      <m:r>
                        <a:rPr lang="en-US" b="0" i="1" smtClean="0">
                          <a:latin typeface="Cambria Math" panose="02040503050406030204" pitchFamily="18" charset="0"/>
                          <a:ea typeface="Cambria Math" panose="02040503050406030204" pitchFamily="18" charset="0"/>
                        </a:rPr>
                        <m:t>𝐸</m:t>
                      </m:r>
                      <m:r>
                        <a:rPr lang="en-US" b="0" i="1" smtClean="0">
                          <a:latin typeface="Cambria Math" panose="02040503050406030204" pitchFamily="18" charset="0"/>
                          <a:ea typeface="Cambria Math" panose="02040503050406030204" pitchFamily="18" charset="0"/>
                        </a:rPr>
                        <m:t>=3</m:t>
                      </m:r>
                      <m:r>
                        <a:rPr lang="en-US" b="0" i="1" smtClean="0">
                          <a:latin typeface="Cambria Math" panose="02040503050406030204" pitchFamily="18" charset="0"/>
                          <a:ea typeface="Cambria Math" panose="02040503050406030204" pitchFamily="18" charset="0"/>
                        </a:rPr>
                        <m:t>𝑉</m:t>
                      </m:r>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r>
                        <a:rPr lang="en-US" b="0" i="1" smtClean="0">
                          <a:latin typeface="Cambria Math" panose="02040503050406030204" pitchFamily="18" charset="0"/>
                          <a:ea typeface="Cambria Math" panose="02040503050406030204" pitchFamily="18" charset="0"/>
                        </a:rPr>
                        <m:t>𝐸</m:t>
                      </m:r>
                    </m:oMath>
                  </m:oMathPara>
                </a14:m>
                <a:endParaRPr lang="en-US" b="0" dirty="0" smtClean="0">
                  <a:ea typeface="Cambria Math" panose="02040503050406030204" pitchFamily="18" charset="0"/>
                </a:endParaRPr>
              </a:p>
              <a:p>
                <a:pPr>
                  <a:lnSpc>
                    <a:spcPct val="150000"/>
                  </a:lnSpc>
                </a:pPr>
                <a:r>
                  <a:rPr lang="en-US" dirty="0" err="1" smtClean="0"/>
                  <a:t>ga</a:t>
                </a:r>
                <a:r>
                  <a:rPr lang="en-US" dirty="0" smtClean="0"/>
                  <a:t> </a:t>
                </a:r>
                <a:r>
                  <a:rPr lang="en-US" dirty="0" err="1" smtClean="0"/>
                  <a:t>ega</a:t>
                </a:r>
                <a:r>
                  <a:rPr lang="en-US" dirty="0" smtClean="0"/>
                  <a:t> </a:t>
                </a:r>
                <a:r>
                  <a:rPr lang="en-US" dirty="0" err="1" smtClean="0"/>
                  <a:t>bo’lamiz</a:t>
                </a:r>
                <a:r>
                  <a:rPr lang="en-US" dirty="0" smtClean="0"/>
                  <a:t>.    </a:t>
                </a:r>
                <a:endParaRPr lang="ru-RU" dirty="0"/>
              </a:p>
            </p:txBody>
          </p:sp>
        </mc:Choice>
        <mc:Fallback>
          <p:sp>
            <p:nvSpPr>
              <p:cNvPr id="7" name="TextBox 6"/>
              <p:cNvSpPr txBox="1">
                <a:spLocks noRot="1" noChangeAspect="1" noMove="1" noResize="1" noEditPoints="1" noAdjustHandles="1" noChangeArrowheads="1" noChangeShapeType="1" noTextEdit="1"/>
              </p:cNvSpPr>
              <p:nvPr/>
            </p:nvSpPr>
            <p:spPr>
              <a:xfrm>
                <a:off x="1073649" y="2597954"/>
                <a:ext cx="7679933" cy="2356286"/>
              </a:xfrm>
              <a:prstGeom prst="rect">
                <a:avLst/>
              </a:prstGeom>
              <a:blipFill rotWithShape="0">
                <a:blip r:embed="rId4"/>
                <a:stretch>
                  <a:fillRect l="-1429" b="-3618"/>
                </a:stretch>
              </a:blipFill>
            </p:spPr>
            <p:txBody>
              <a:bodyPr/>
              <a:lstStyle/>
              <a:p>
                <a:r>
                  <a:rPr lang="ru-RU">
                    <a:noFill/>
                  </a:rPr>
                  <a:t> </a:t>
                </a:r>
              </a:p>
            </p:txBody>
          </p:sp>
        </mc:Fallback>
      </mc:AlternateContent>
      <p:cxnSp>
        <p:nvCxnSpPr>
          <p:cNvPr id="9" name="Прямая со стрелкой 8"/>
          <p:cNvCxnSpPr/>
          <p:nvPr/>
        </p:nvCxnSpPr>
        <p:spPr>
          <a:xfrm>
            <a:off x="4161034" y="3637052"/>
            <a:ext cx="174560" cy="1027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Прямая со стрелкой 9"/>
          <p:cNvCxnSpPr/>
          <p:nvPr/>
        </p:nvCxnSpPr>
        <p:spPr>
          <a:xfrm>
            <a:off x="5073721" y="3647326"/>
            <a:ext cx="174560" cy="1027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1638044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3" name="Рисунок 1"/>
          <p:cNvPicPr>
            <a:picLocks noChangeAspect="1" noChangeArrowheads="1"/>
          </p:cNvPicPr>
          <p:nvPr/>
        </p:nvPicPr>
        <p:blipFill rotWithShape="1">
          <a:blip r:embed="rId2">
            <a:extLst>
              <a:ext uri="{28A0092B-C50C-407E-A947-70E740481C1C}">
                <a14:useLocalDpi xmlns:a14="http://schemas.microsoft.com/office/drawing/2010/main" val="0"/>
              </a:ext>
            </a:extLst>
          </a:blip>
          <a:srcRect l="664" t="1471" r="-664" b="1485"/>
          <a:stretch/>
        </p:blipFill>
        <p:spPr bwMode="auto">
          <a:xfrm>
            <a:off x="3025364" y="2733183"/>
            <a:ext cx="3095625" cy="201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p:nvSpPr>
        <p:spPr>
          <a:xfrm>
            <a:off x="1380481" y="4729281"/>
            <a:ext cx="6385390" cy="307777"/>
          </a:xfrm>
          <a:prstGeom prst="rect">
            <a:avLst/>
          </a:prstGeom>
        </p:spPr>
        <p:txBody>
          <a:bodyPr wrap="square">
            <a:spAutoFit/>
          </a:bodyPr>
          <a:lstStyle/>
          <a:p>
            <a:pPr algn="ctr"/>
            <a:r>
              <a:rPr lang="en-US" i="1" dirty="0">
                <a:latin typeface="Times New Roman" panose="02020603050405020304" pitchFamily="18" charset="0"/>
                <a:ea typeface="Calibri" panose="020F0502020204030204" pitchFamily="34" charset="0"/>
              </a:rPr>
              <a:t>35-</a:t>
            </a:r>
            <a:r>
              <a:rPr lang="uz-Cyrl-UZ" i="1" dirty="0">
                <a:latin typeface="Times New Roman" panose="02020603050405020304" pitchFamily="18" charset="0"/>
                <a:ea typeface="Calibri" panose="020F0502020204030204" pitchFamily="34" charset="0"/>
              </a:rPr>
              <a:t>r</a:t>
            </a:r>
            <a:r>
              <a:rPr lang="en-US" i="1" dirty="0" err="1">
                <a:latin typeface="Times New Roman" panose="02020603050405020304" pitchFamily="18" charset="0"/>
                <a:ea typeface="Calibri" panose="020F0502020204030204" pitchFamily="34" charset="0"/>
              </a:rPr>
              <a:t>asm</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Tashqi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elektrostatik</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maydonda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dipolga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ta’sir</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etuvchi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kuchlar</a:t>
            </a:r>
            <a:endParaRPr lang="ru-RU" sz="1200" dirty="0">
              <a:effectLst/>
              <a:latin typeface="Times New Roman" panose="02020603050405020304" pitchFamily="18" charset="0"/>
              <a:ea typeface="Calibri" panose="020F0502020204030204" pitchFamily="34" charset="0"/>
            </a:endParaRPr>
          </a:p>
        </p:txBody>
      </p:sp>
      <mc:AlternateContent xmlns:mc="http://schemas.openxmlformats.org/markup-compatibility/2006">
        <mc:Choice xmlns:a14="http://schemas.microsoft.com/office/drawing/2010/main" Requires="a14">
          <p:sp>
            <p:nvSpPr>
              <p:cNvPr id="2" name="Прямоугольник 1"/>
              <p:cNvSpPr/>
              <p:nvPr/>
            </p:nvSpPr>
            <p:spPr>
              <a:xfrm>
                <a:off x="847617" y="1322268"/>
                <a:ext cx="7217595" cy="1552669"/>
              </a:xfrm>
              <a:prstGeom prst="rect">
                <a:avLst/>
              </a:prstGeom>
            </p:spPr>
            <p:txBody>
              <a:bodyPr wrap="square">
                <a:spAutoFit/>
              </a:bodyPr>
              <a:lstStyle/>
              <a:p>
                <a:pPr>
                  <a:lnSpc>
                    <a:spcPct val="107000"/>
                  </a:lnSpc>
                  <a:spcAft>
                    <a:spcPts val="800"/>
                  </a:spcAft>
                </a:pPr>
                <a:r>
                  <a:rPr lang="en-US" i="1" dirty="0">
                    <a:latin typeface="Calibri" panose="020F0502020204030204" pitchFamily="34" charset="0"/>
                    <a:ea typeface="Calibri" panose="020F0502020204030204" pitchFamily="34" charset="0"/>
                    <a:cs typeface="Times New Roman" panose="02020603050405020304" pitchFamily="18" charset="0"/>
                  </a:rPr>
                  <a:t>α =3V </a:t>
                </a:r>
                <a:r>
                  <a:rPr lang="en-US" dirty="0">
                    <a:effectLst/>
                    <a:latin typeface="Calibri" panose="020F0502020204030204" pitchFamily="34" charset="0"/>
                    <a:ea typeface="Calibri" panose="020F0502020204030204" pitchFamily="34" charset="0"/>
                    <a:cs typeface="Times New Roman" panose="02020603050405020304" pitchFamily="18" charset="0"/>
                  </a:rPr>
                  <a:t>–</a:t>
                </a:r>
                <a:r>
                  <a:rPr lang="en-US" dirty="0" err="1">
                    <a:effectLst/>
                    <a:latin typeface="Calibri" panose="020F0502020204030204" pitchFamily="34" charset="0"/>
                    <a:ea typeface="Calibri" panose="020F0502020204030204" pitchFamily="34" charset="0"/>
                    <a:cs typeface="Times New Roman" panose="02020603050405020304" pitchFamily="18" charset="0"/>
                  </a:rPr>
                  <a:t>proportsionallik</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koeffitsienti</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bo’lib</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unga</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atomning</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qutblanuvchiligi</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deyiladi</a:t>
                </a:r>
                <a:r>
                  <a:rPr lang="en-US" dirty="0">
                    <a:effectLst/>
                    <a:latin typeface="Calibri" panose="020F0502020204030204" pitchFamily="34" charset="0"/>
                    <a:ea typeface="Calibri" panose="020F0502020204030204" pitchFamily="34"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i="1" dirty="0">
                    <a:effectLst/>
                    <a:latin typeface="Calibri" panose="020F0502020204030204" pitchFamily="34" charset="0"/>
                    <a:ea typeface="Calibri" panose="020F0502020204030204" pitchFamily="34" charset="0"/>
                    <a:cs typeface="Times New Roman" panose="02020603050405020304" pitchFamily="18" charset="0"/>
                  </a:rPr>
                  <a:t>P</a:t>
                </a:r>
                <a:r>
                  <a:rPr lang="en-US" i="1" baseline="-25000" dirty="0">
                    <a:effectLst/>
                    <a:latin typeface="Calibri" panose="020F0502020204030204" pitchFamily="34" charset="0"/>
                    <a:ea typeface="Calibri" panose="020F0502020204030204" pitchFamily="34" charset="0"/>
                    <a:cs typeface="Times New Roman" panose="02020603050405020304" pitchFamily="18" charset="0"/>
                  </a:rPr>
                  <a:t>l</a:t>
                </a:r>
                <a:r>
                  <a:rPr lang="en-US" i="1" dirty="0">
                    <a:effectLst/>
                    <a:latin typeface="Calibri" panose="020F0502020204030204" pitchFamily="34" charset="0"/>
                    <a:ea typeface="Calibri" panose="020F0502020204030204" pitchFamily="34" charset="0"/>
                    <a:cs typeface="Times New Roman" panose="02020603050405020304" pitchFamily="18" charset="0"/>
                  </a:rPr>
                  <a:t>= α</a:t>
                </a:r>
                <a14:m>
                  <m:oMath xmlns:m="http://schemas.openxmlformats.org/officeDocument/2006/math">
                    <m:r>
                      <a:rPr lang="en-US" i="1">
                        <a:effectLst/>
                        <a:latin typeface="Cambria Math" panose="02040503050406030204" pitchFamily="18" charset="0"/>
                        <a:ea typeface="Calibri" panose="020F0502020204030204" pitchFamily="34" charset="0"/>
                        <a:cs typeface="Times New Roman" panose="02020603050405020304" pitchFamily="18" charset="0"/>
                      </a:rPr>
                      <m:t>𝜀</m:t>
                    </m:r>
                  </m:oMath>
                </a14:m>
                <a:r>
                  <a:rPr lang="en-US" i="1" baseline="-25000" dirty="0">
                    <a:effectLst/>
                    <a:latin typeface="Calibri" panose="020F0502020204030204" pitchFamily="34" charset="0"/>
                    <a:ea typeface="Times New Roman" panose="02020603050405020304" pitchFamily="18" charset="0"/>
                    <a:cs typeface="Times New Roman" panose="02020603050405020304" pitchFamily="18" charset="0"/>
                  </a:rPr>
                  <a:t>0</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*E  </a:t>
                </a:r>
                <a:r>
                  <a:rPr lang="en-US" dirty="0">
                    <a:effectLst/>
                    <a:latin typeface="Calibri" panose="020F0502020204030204" pitchFamily="34" charset="0"/>
                    <a:ea typeface="Times New Roman" panose="02020603050405020304" pitchFamily="18" charset="0"/>
                    <a:cs typeface="Times New Roman" panose="02020603050405020304" pitchFamily="18" charset="0"/>
                  </a:rPr>
                  <a:t>(7)</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effectLst/>
                    <a:latin typeface="Calibri" panose="020F0502020204030204" pitchFamily="34" charset="0"/>
                    <a:ea typeface="Times New Roman" panose="02020603050405020304" pitchFamily="18" charset="0"/>
                    <a:cs typeface="Times New Roman" panose="02020603050405020304" pitchFamily="18" charset="0"/>
                  </a:rPr>
                  <a:t>Demak</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atomning</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qutblanuvchanligi</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uning</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uchlangan</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hajmiga</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teng</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bo’lgan</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fizik</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kattalikdir</a:t>
                </a:r>
                <a:r>
                  <a:rPr lang="en-US" dirty="0">
                    <a:effectLst/>
                    <a:latin typeface="Calibri" panose="020F0502020204030204" pitchFamily="34"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effectLst/>
                    <a:latin typeface="Calibri" panose="020F0502020204030204" pitchFamily="34" charset="0"/>
                    <a:ea typeface="Times New Roman" panose="02020603050405020304" pitchFamily="18" charset="0"/>
                    <a:cs typeface="Times New Roman" panose="02020603050405020304" pitchFamily="18" charset="0"/>
                  </a:rPr>
                  <a:t>2.Faraz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qilaylik</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bir</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jinsli</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(E=</a:t>
                </a:r>
                <a:r>
                  <a:rPr lang="en-US" i="1" dirty="0" err="1">
                    <a:effectLst/>
                    <a:latin typeface="Calibri" panose="020F0502020204030204" pitchFamily="34" charset="0"/>
                    <a:ea typeface="Times New Roman" panose="02020603050405020304" pitchFamily="18" charset="0"/>
                    <a:cs typeface="Times New Roman" panose="02020603050405020304" pitchFamily="18" charset="0"/>
                  </a:rPr>
                  <a:t>const</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tashqi</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elektrostatik</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maydonga</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dielektikning</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qutbli</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molekulasi</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joylashtirlgan</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bo’lsin</a:t>
                </a:r>
                <a:r>
                  <a:rPr lang="en-US" dirty="0">
                    <a:effectLst/>
                    <a:latin typeface="Calibri" panose="020F0502020204030204" pitchFamily="34" charset="0"/>
                    <a:ea typeface="Times New Roman" panose="02020603050405020304" pitchFamily="18" charset="0"/>
                    <a:cs typeface="Times New Roman" panose="02020603050405020304" pitchFamily="18" charset="0"/>
                  </a:rPr>
                  <a:t> (35-rasm).</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2" name="Прямоугольник 1"/>
              <p:cNvSpPr>
                <a:spLocks noRot="1" noChangeAspect="1" noMove="1" noResize="1" noEditPoints="1" noAdjustHandles="1" noChangeArrowheads="1" noChangeShapeType="1" noTextEdit="1"/>
              </p:cNvSpPr>
              <p:nvPr/>
            </p:nvSpPr>
            <p:spPr>
              <a:xfrm>
                <a:off x="847617" y="1322268"/>
                <a:ext cx="7217595" cy="1552669"/>
              </a:xfrm>
              <a:prstGeom prst="rect">
                <a:avLst/>
              </a:prstGeom>
              <a:blipFill rotWithShape="0">
                <a:blip r:embed="rId3"/>
                <a:stretch>
                  <a:fillRect l="-253" t="-392" b="-2353"/>
                </a:stretch>
              </a:blipFill>
            </p:spPr>
            <p:txBody>
              <a:bodyPr/>
              <a:lstStyle/>
              <a:p>
                <a:r>
                  <a:rPr lang="ru-RU">
                    <a:noFill/>
                  </a:rPr>
                  <a:t> </a:t>
                </a:r>
              </a:p>
            </p:txBody>
          </p:sp>
        </mc:Fallback>
      </mc:AlternateContent>
    </p:spTree>
    <p:extLst>
      <p:ext uri="{BB962C8B-B14F-4D97-AF65-F5344CB8AC3E}">
        <p14:creationId xmlns:p14="http://schemas.microsoft.com/office/powerpoint/2010/main" val="17585595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Прямоугольник 2"/>
              <p:cNvSpPr/>
              <p:nvPr/>
            </p:nvSpPr>
            <p:spPr>
              <a:xfrm>
                <a:off x="1201479" y="1258500"/>
                <a:ext cx="7378996" cy="3718967"/>
              </a:xfrm>
              <a:prstGeom prst="rect">
                <a:avLst/>
              </a:prstGeom>
            </p:spPr>
            <p:txBody>
              <a:bodyPr wrap="square">
                <a:spAutoFit/>
              </a:bodyPr>
              <a:lstStyle/>
              <a:p>
                <a:pPr>
                  <a:lnSpc>
                    <a:spcPct val="150000"/>
                  </a:lnSpc>
                  <a:spcAft>
                    <a:spcPts val="800"/>
                  </a:spcAft>
                </a:pPr>
                <a:r>
                  <a:rPr lang="en-US" dirty="0" err="1">
                    <a:latin typeface="Calibri" panose="020F0502020204030204" pitchFamily="34" charset="0"/>
                    <a:ea typeface="Calibri" panose="020F0502020204030204" pitchFamily="34" charset="0"/>
                    <a:cs typeface="Times New Roman" panose="02020603050405020304" pitchFamily="18" charset="0"/>
                  </a:rPr>
                  <a:t>Qutbli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qipolning</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elektr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momentining</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vektori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i="1" dirty="0">
                    <a:latin typeface="Calibri" panose="020F0502020204030204" pitchFamily="34" charset="0"/>
                    <a:ea typeface="Calibri" panose="020F0502020204030204" pitchFamily="34" charset="0"/>
                    <a:cs typeface="Times New Roman" panose="02020603050405020304" pitchFamily="18" charset="0"/>
                  </a:rPr>
                  <a:t>P</a:t>
                </a:r>
                <a:r>
                  <a:rPr lang="en-US" i="1" baseline="-25000" dirty="0">
                    <a:effectLst/>
                    <a:latin typeface="Calibri" panose="020F0502020204030204" pitchFamily="34" charset="0"/>
                    <a:ea typeface="Calibri" panose="020F0502020204030204" pitchFamily="34" charset="0"/>
                    <a:cs typeface="Times New Roman" panose="02020603050405020304" pitchFamily="18" charset="0"/>
                  </a:rPr>
                  <a:t>l</a:t>
                </a:r>
                <a:r>
                  <a:rPr lang="en-US" i="1" dirty="0">
                    <a:effectLst/>
                    <a:latin typeface="Calibri" panose="020F0502020204030204" pitchFamily="34" charset="0"/>
                    <a:ea typeface="Calibri" panose="020F0502020204030204" pitchFamily="34" charset="0"/>
                    <a:cs typeface="Times New Roman" panose="02020603050405020304" pitchFamily="18" charset="0"/>
                  </a:rPr>
                  <a:t> </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tashqi</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maydon</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kuchlanganligi</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vektori</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i="1" dirty="0">
                    <a:effectLst/>
                    <a:latin typeface="Calibri" panose="020F0502020204030204" pitchFamily="34" charset="0"/>
                    <a:ea typeface="Calibri" panose="020F0502020204030204" pitchFamily="34" charset="0"/>
                    <a:cs typeface="Times New Roman" panose="02020603050405020304" pitchFamily="18" charset="0"/>
                  </a:rPr>
                  <a:t>E</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err="1">
                    <a:effectLst/>
                    <a:latin typeface="Calibri" panose="020F0502020204030204" pitchFamily="34" charset="0"/>
                    <a:ea typeface="Calibri" panose="020F0502020204030204" pitchFamily="34" charset="0"/>
                    <a:cs typeface="Times New Roman" panose="02020603050405020304" pitchFamily="18" charset="0"/>
                  </a:rPr>
                  <a:t>bilan</a:t>
                </a:r>
                <a:r>
                  <a:rPr lang="en-US" dirty="0">
                    <a:effectLst/>
                    <a:latin typeface="Calibri" panose="020F0502020204030204" pitchFamily="34" charset="0"/>
                    <a:ea typeface="Calibri" panose="020F0502020204030204" pitchFamily="34" charset="0"/>
                    <a:cs typeface="Times New Roman" panose="02020603050405020304" pitchFamily="18" charset="0"/>
                  </a:rPr>
                  <a:t> </a:t>
                </a:r>
                <a14:m>
                  <m:oMath xmlns:m="http://schemas.openxmlformats.org/officeDocument/2006/math">
                    <m:r>
                      <a:rPr lang="en-US" i="1">
                        <a:effectLst/>
                        <a:latin typeface="Cambria Math" panose="02040503050406030204" pitchFamily="18" charset="0"/>
                        <a:ea typeface="Calibri" panose="020F0502020204030204" pitchFamily="34" charset="0"/>
                        <a:cs typeface="Times New Roman" panose="02020603050405020304" pitchFamily="18" charset="0"/>
                      </a:rPr>
                      <m:t>𝜃</m:t>
                    </m:r>
                  </m:oMath>
                </a14:m>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burchak</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hosil</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qilsin</a:t>
                </a:r>
                <a:r>
                  <a:rPr lang="en-US" dirty="0">
                    <a:effectLst/>
                    <a:latin typeface="Calibri" panose="020F0502020204030204" pitchFamily="34"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dirty="0" err="1">
                    <a:effectLst/>
                    <a:latin typeface="Calibri" panose="020F0502020204030204" pitchFamily="34" charset="0"/>
                    <a:ea typeface="Times New Roman" panose="02020603050405020304" pitchFamily="18" charset="0"/>
                    <a:cs typeface="Times New Roman" panose="02020603050405020304" pitchFamily="18" charset="0"/>
                  </a:rPr>
                  <a:t>Dipolga</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quyidagi</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800"/>
                  </a:spcAft>
                </a:pPr>
                <a:r>
                  <a:rPr lang="en-US" i="1" dirty="0">
                    <a:effectLst/>
                    <a:latin typeface="Calibri" panose="020F0502020204030204" pitchFamily="34" charset="0"/>
                    <a:ea typeface="Times New Roman" panose="02020603050405020304" pitchFamily="18" charset="0"/>
                    <a:cs typeface="Times New Roman" panose="02020603050405020304" pitchFamily="18" charset="0"/>
                  </a:rPr>
                  <a:t>F</a:t>
                </a:r>
                <a:r>
                  <a:rPr lang="en-US" i="1" baseline="-25000" dirty="0">
                    <a:effectLst/>
                    <a:latin typeface="Calibri" panose="020F0502020204030204" pitchFamily="34" charset="0"/>
                    <a:ea typeface="Times New Roman" panose="02020603050405020304" pitchFamily="18" charset="0"/>
                    <a:cs typeface="Times New Roman" panose="02020603050405020304" pitchFamily="18" charset="0"/>
                  </a:rPr>
                  <a:t>1</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a:t>
                </a:r>
                <a:r>
                  <a:rPr lang="en-US" i="1" dirty="0" err="1">
                    <a:effectLst/>
                    <a:latin typeface="Calibri" panose="020F0502020204030204" pitchFamily="34" charset="0"/>
                    <a:ea typeface="Times New Roman" panose="02020603050405020304" pitchFamily="18" charset="0"/>
                    <a:cs typeface="Times New Roman" panose="02020603050405020304" pitchFamily="18" charset="0"/>
                  </a:rPr>
                  <a:t>qE</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    </a:t>
                </a:r>
                <a:r>
                  <a:rPr lang="en-US" i="1" dirty="0" err="1">
                    <a:effectLst/>
                    <a:latin typeface="Calibri" panose="020F0502020204030204" pitchFamily="34" charset="0"/>
                    <a:ea typeface="Times New Roman" panose="02020603050405020304" pitchFamily="18" charset="0"/>
                    <a:cs typeface="Times New Roman" panose="02020603050405020304" pitchFamily="18" charset="0"/>
                  </a:rPr>
                  <a:t>va</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F</a:t>
                </a:r>
                <a:r>
                  <a:rPr lang="en-US" i="1" baseline="-25000" dirty="0">
                    <a:effectLst/>
                    <a:latin typeface="Calibri" panose="020F0502020204030204" pitchFamily="34" charset="0"/>
                    <a:ea typeface="Times New Roman" panose="02020603050405020304" pitchFamily="18" charset="0"/>
                    <a:cs typeface="Times New Roman" panose="02020603050405020304" pitchFamily="18" charset="0"/>
                  </a:rPr>
                  <a:t>2</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a:t>
                </a:r>
                <a:r>
                  <a:rPr lang="en-US" i="1" dirty="0" err="1">
                    <a:effectLst/>
                    <a:latin typeface="Calibri" panose="020F0502020204030204" pitchFamily="34" charset="0"/>
                    <a:ea typeface="Times New Roman" panose="02020603050405020304" pitchFamily="18" charset="0"/>
                    <a:cs typeface="Times New Roman" panose="02020603050405020304" pitchFamily="18" charset="0"/>
                  </a:rPr>
                  <a:t>qE</a:t>
                </a:r>
                <a:r>
                  <a:rPr lang="en-US" i="1" baseline="-25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a:effectLst/>
                    <a:latin typeface="Calibri" panose="020F0502020204030204" pitchFamily="34" charset="0"/>
                    <a:ea typeface="Times New Roman" panose="02020603050405020304" pitchFamily="18" charset="0"/>
                    <a:cs typeface="Times New Roman" panose="02020603050405020304" pitchFamily="18" charset="0"/>
                  </a:rPr>
                  <a:t>(8)</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dirty="0" err="1">
                    <a:effectLst/>
                    <a:latin typeface="Calibri" panose="020F0502020204030204" pitchFamily="34" charset="0"/>
                    <a:ea typeface="Times New Roman" panose="02020603050405020304" pitchFamily="18" charset="0"/>
                    <a:cs typeface="Times New Roman" panose="02020603050405020304" pitchFamily="18" charset="0"/>
                  </a:rPr>
                  <a:t>juft</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kuchlar</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ta’sir</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qiladi</a:t>
                </a:r>
                <a:r>
                  <a:rPr lang="en-US" dirty="0">
                    <a:effectLst/>
                    <a:latin typeface="Calibri" panose="020F0502020204030204" pitchFamily="34" charset="0"/>
                    <a:ea typeface="Times New Roman" panose="02020603050405020304" pitchFamily="18" charset="0"/>
                    <a:cs typeface="Times New Roman" panose="02020603050405020304" pitchFamily="18" charset="0"/>
                  </a:rPr>
                  <a:t>. Bu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juft</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kuchlarning</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momenti</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M</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ning</a:t>
                </a:r>
                <a:r>
                  <a:rPr lang="en-US" dirty="0">
                    <a:effectLst/>
                    <a:latin typeface="Calibri" panose="020F0502020204030204" pitchFamily="34" charset="0"/>
                    <a:ea typeface="Times New Roman" panose="02020603050405020304" pitchFamily="18" charset="0"/>
                    <a:cs typeface="Times New Roman" panose="02020603050405020304" pitchFamily="18" charset="0"/>
                  </a:rPr>
                  <a:t> son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qiymati</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quydagiga</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teng</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bo’ladi</a:t>
                </a:r>
                <a:r>
                  <a:rPr lang="en-US" dirty="0">
                    <a:effectLst/>
                    <a:latin typeface="Calibri" panose="020F0502020204030204" pitchFamily="34"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800"/>
                  </a:spcAft>
                </a:pPr>
                <a:r>
                  <a:rPr lang="en-US" i="1" dirty="0">
                    <a:effectLst/>
                    <a:latin typeface="Calibri" panose="020F0502020204030204" pitchFamily="34" charset="0"/>
                    <a:ea typeface="Times New Roman" panose="02020603050405020304" pitchFamily="18" charset="0"/>
                    <a:cs typeface="Times New Roman" panose="02020603050405020304" pitchFamily="18" charset="0"/>
                  </a:rPr>
                  <a:t>M=F*l*sin</a:t>
                </a:r>
                <a14:m>
                  <m:oMath xmlns:m="http://schemas.openxmlformats.org/officeDocument/2006/math">
                    <m:r>
                      <a:rPr lang="en-US" i="1">
                        <a:effectLst/>
                        <a:latin typeface="Cambria Math" panose="02040503050406030204" pitchFamily="18" charset="0"/>
                        <a:ea typeface="Calibri" panose="020F0502020204030204" pitchFamily="34" charset="0"/>
                        <a:cs typeface="Times New Roman" panose="02020603050405020304" pitchFamily="18" charset="0"/>
                      </a:rPr>
                      <m:t> </m:t>
                    </m:r>
                    <m:r>
                      <a:rPr lang="en-US" i="1">
                        <a:effectLst/>
                        <a:latin typeface="Cambria Math" panose="02040503050406030204" pitchFamily="18" charset="0"/>
                        <a:ea typeface="Calibri" panose="020F0502020204030204" pitchFamily="34" charset="0"/>
                        <a:cs typeface="Times New Roman" panose="02020603050405020304" pitchFamily="18" charset="0"/>
                      </a:rPr>
                      <m:t>𝜃</m:t>
                    </m:r>
                  </m:oMath>
                </a14:m>
                <a:r>
                  <a:rPr lang="en-US" i="1" dirty="0">
                    <a:effectLst/>
                    <a:latin typeface="Calibri" panose="020F0502020204030204" pitchFamily="34" charset="0"/>
                    <a:ea typeface="Times New Roman" panose="02020603050405020304" pitchFamily="18" charset="0"/>
                    <a:cs typeface="Times New Roman" panose="02020603050405020304" pitchFamily="18" charset="0"/>
                  </a:rPr>
                  <a:t> = </a:t>
                </a:r>
                <a:r>
                  <a:rPr lang="en-US" i="1" dirty="0" err="1">
                    <a:effectLst/>
                    <a:latin typeface="Calibri" panose="020F0502020204030204" pitchFamily="34" charset="0"/>
                    <a:ea typeface="Times New Roman" panose="02020603050405020304" pitchFamily="18" charset="0"/>
                    <a:cs typeface="Times New Roman" panose="02020603050405020304" pitchFamily="18" charset="0"/>
                  </a:rPr>
                  <a:t>qEl</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*sin</a:t>
                </a:r>
                <a14:m>
                  <m:oMath xmlns:m="http://schemas.openxmlformats.org/officeDocument/2006/math">
                    <m:r>
                      <a:rPr lang="en-US" i="1">
                        <a:effectLst/>
                        <a:latin typeface="Cambria Math" panose="02040503050406030204" pitchFamily="18" charset="0"/>
                        <a:ea typeface="Calibri" panose="020F0502020204030204" pitchFamily="34" charset="0"/>
                        <a:cs typeface="Times New Roman" panose="02020603050405020304" pitchFamily="18" charset="0"/>
                      </a:rPr>
                      <m:t> </m:t>
                    </m:r>
                    <m:r>
                      <a:rPr lang="en-US" i="1">
                        <a:effectLst/>
                        <a:latin typeface="Cambria Math" panose="02040503050406030204" pitchFamily="18" charset="0"/>
                        <a:ea typeface="Calibri" panose="020F0502020204030204" pitchFamily="34" charset="0"/>
                        <a:cs typeface="Times New Roman" panose="02020603050405020304" pitchFamily="18" charset="0"/>
                      </a:rPr>
                      <m:t>𝜃</m:t>
                    </m:r>
                  </m:oMath>
                </a14:m>
                <a:r>
                  <a:rPr lang="en-US" i="1" dirty="0">
                    <a:effectLst/>
                    <a:latin typeface="Calibri" panose="020F0502020204030204" pitchFamily="34" charset="0"/>
                    <a:ea typeface="Times New Roman" panose="02020603050405020304" pitchFamily="18" charset="0"/>
                    <a:cs typeface="Times New Roman" panose="02020603050405020304" pitchFamily="18" charset="0"/>
                  </a:rPr>
                  <a:t>= P</a:t>
                </a:r>
                <a:r>
                  <a:rPr lang="en-US" i="1" baseline="-25000" dirty="0">
                    <a:effectLst/>
                    <a:latin typeface="Calibri" panose="020F0502020204030204" pitchFamily="34" charset="0"/>
                    <a:ea typeface="Times New Roman" panose="02020603050405020304" pitchFamily="18" charset="0"/>
                    <a:cs typeface="Times New Roman" panose="02020603050405020304" pitchFamily="18" charset="0"/>
                  </a:rPr>
                  <a:t>l</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*E*sin</a:t>
                </a:r>
                <a14:m>
                  <m:oMath xmlns:m="http://schemas.openxmlformats.org/officeDocument/2006/math">
                    <m:r>
                      <a:rPr lang="en-US" i="1">
                        <a:effectLst/>
                        <a:latin typeface="Cambria Math" panose="02040503050406030204" pitchFamily="18" charset="0"/>
                        <a:ea typeface="Calibri" panose="020F0502020204030204" pitchFamily="34" charset="0"/>
                        <a:cs typeface="Times New Roman" panose="02020603050405020304" pitchFamily="18" charset="0"/>
                      </a:rPr>
                      <m:t> </m:t>
                    </m:r>
                    <m:r>
                      <a:rPr lang="en-US" i="1">
                        <a:effectLst/>
                        <a:latin typeface="Cambria Math" panose="02040503050406030204" pitchFamily="18" charset="0"/>
                        <a:ea typeface="Calibri" panose="020F0502020204030204" pitchFamily="34" charset="0"/>
                        <a:cs typeface="Times New Roman" panose="02020603050405020304" pitchFamily="18" charset="0"/>
                      </a:rPr>
                      <m:t>𝜃</m:t>
                    </m:r>
                  </m:oMath>
                </a14:m>
                <a:r>
                  <a:rPr lang="en-US" dirty="0">
                    <a:effectLst/>
                    <a:latin typeface="Calibri" panose="020F0502020204030204" pitchFamily="34" charset="0"/>
                    <a:ea typeface="Times New Roman" panose="02020603050405020304" pitchFamily="18" charset="0"/>
                    <a:cs typeface="Times New Roman" panose="02020603050405020304" pitchFamily="18" charset="0"/>
                  </a:rPr>
                  <a:t>   (9)</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dirty="0">
                    <a:effectLst/>
                    <a:latin typeface="Calibri" panose="020F0502020204030204" pitchFamily="34" charset="0"/>
                    <a:ea typeface="Times New Roman" panose="02020603050405020304" pitchFamily="18" charset="0"/>
                    <a:cs typeface="Times New Roman" panose="02020603050405020304" pitchFamily="18" charset="0"/>
                  </a:rPr>
                  <a:t>Vector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ko’rinishda</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esa</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800"/>
                  </a:spcAft>
                </a:pPr>
                <a:r>
                  <a:rPr lang="en-US" i="1" dirty="0">
                    <a:effectLst/>
                    <a:latin typeface="Calibri" panose="020F0502020204030204" pitchFamily="34" charset="0"/>
                    <a:ea typeface="Times New Roman" panose="02020603050405020304" pitchFamily="18" charset="0"/>
                    <a:cs typeface="Times New Roman" panose="02020603050405020304" pitchFamily="18" charset="0"/>
                  </a:rPr>
                  <a:t>M</a:t>
                </a:r>
                <a:r>
                  <a:rPr lang="en-US" i="1"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i="1" dirty="0">
                    <a:effectLst/>
                    <a:latin typeface="Calibri" panose="020F0502020204030204" pitchFamily="34" charset="0"/>
                    <a:ea typeface="Times New Roman" panose="02020603050405020304" pitchFamily="18" charset="0"/>
                    <a:cs typeface="Times New Roman" panose="02020603050405020304" pitchFamily="18" charset="0"/>
                  </a:rPr>
                  <a:t>Pl*E]</a:t>
                </a:r>
                <a:r>
                  <a:rPr lang="en-US" dirty="0">
                    <a:effectLst/>
                    <a:latin typeface="Calibri" panose="020F0502020204030204" pitchFamily="34" charset="0"/>
                    <a:ea typeface="Times New Roman" panose="02020603050405020304" pitchFamily="18" charset="0"/>
                    <a:cs typeface="Times New Roman" panose="02020603050405020304" pitchFamily="18" charset="0"/>
                  </a:rPr>
                  <a:t>        (10)</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dirty="0" err="1">
                    <a:effectLst/>
                    <a:latin typeface="Calibri" panose="020F0502020204030204" pitchFamily="34" charset="0"/>
                    <a:ea typeface="Times New Roman" panose="02020603050405020304" pitchFamily="18" charset="0"/>
                    <a:cs typeface="Times New Roman" panose="02020603050405020304" pitchFamily="18" charset="0"/>
                  </a:rPr>
                  <a:t>bilan</a:t>
                </a:r>
                <a:r>
                  <a:rPr lang="en-US"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err="1">
                    <a:effectLst/>
                    <a:latin typeface="Calibri" panose="020F0502020204030204" pitchFamily="34" charset="0"/>
                    <a:ea typeface="Times New Roman" panose="02020603050405020304" pitchFamily="18" charset="0"/>
                    <a:cs typeface="Times New Roman" panose="02020603050405020304" pitchFamily="18" charset="0"/>
                  </a:rPr>
                  <a:t>ifodalanadi</a:t>
                </a:r>
                <a:r>
                  <a:rPr lang="en-US" dirty="0">
                    <a:effectLst/>
                    <a:latin typeface="Calibri" panose="020F0502020204030204" pitchFamily="34"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1201479" y="1258500"/>
                <a:ext cx="7378996" cy="3718967"/>
              </a:xfrm>
              <a:prstGeom prst="rect">
                <a:avLst/>
              </a:prstGeom>
              <a:blipFill rotWithShape="0">
                <a:blip r:embed="rId2"/>
                <a:stretch>
                  <a:fillRect l="-248"/>
                </a:stretch>
              </a:blipFill>
            </p:spPr>
            <p:txBody>
              <a:bodyPr/>
              <a:lstStyle/>
              <a:p>
                <a:r>
                  <a:rPr lang="ru-RU">
                    <a:noFill/>
                  </a:rPr>
                  <a:t> </a:t>
                </a:r>
              </a:p>
            </p:txBody>
          </p:sp>
        </mc:Fallback>
      </mc:AlternateContent>
      <p:cxnSp>
        <p:nvCxnSpPr>
          <p:cNvPr id="5" name="Прямая со стрелкой 4"/>
          <p:cNvCxnSpPr/>
          <p:nvPr/>
        </p:nvCxnSpPr>
        <p:spPr>
          <a:xfrm>
            <a:off x="4253023" y="4231758"/>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 name="Прямая со стрелкой 5"/>
          <p:cNvCxnSpPr/>
          <p:nvPr/>
        </p:nvCxnSpPr>
        <p:spPr>
          <a:xfrm>
            <a:off x="4511749" y="4231758"/>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Прямая со стрелкой 6"/>
          <p:cNvCxnSpPr/>
          <p:nvPr/>
        </p:nvCxnSpPr>
        <p:spPr>
          <a:xfrm>
            <a:off x="4789966" y="4231758"/>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Прямая со стрелкой 7"/>
          <p:cNvCxnSpPr/>
          <p:nvPr/>
        </p:nvCxnSpPr>
        <p:spPr>
          <a:xfrm>
            <a:off x="5192232" y="2970028"/>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Прямая со стрелкой 8"/>
          <p:cNvCxnSpPr/>
          <p:nvPr/>
        </p:nvCxnSpPr>
        <p:spPr>
          <a:xfrm>
            <a:off x="4051001" y="2544725"/>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Прямая со стрелкой 9"/>
          <p:cNvCxnSpPr/>
          <p:nvPr/>
        </p:nvCxnSpPr>
        <p:spPr>
          <a:xfrm>
            <a:off x="4391246" y="2544725"/>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Прямая со стрелкой 10"/>
          <p:cNvCxnSpPr/>
          <p:nvPr/>
        </p:nvCxnSpPr>
        <p:spPr>
          <a:xfrm>
            <a:off x="4949455" y="2551814"/>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Прямая со стрелкой 11"/>
          <p:cNvCxnSpPr/>
          <p:nvPr/>
        </p:nvCxnSpPr>
        <p:spPr>
          <a:xfrm>
            <a:off x="5271976" y="2551814"/>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Прямая со стрелкой 12"/>
          <p:cNvCxnSpPr/>
          <p:nvPr/>
        </p:nvCxnSpPr>
        <p:spPr>
          <a:xfrm>
            <a:off x="4511749" y="1396409"/>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Прямая со стрелкой 13"/>
          <p:cNvCxnSpPr/>
          <p:nvPr/>
        </p:nvCxnSpPr>
        <p:spPr>
          <a:xfrm>
            <a:off x="7439247" y="1385776"/>
            <a:ext cx="15948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3566278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18707" y="1339958"/>
            <a:ext cx="8144540" cy="3190617"/>
          </a:xfrm>
          <a:prstGeom prst="rect">
            <a:avLst/>
          </a:prstGeom>
        </p:spPr>
        <p:txBody>
          <a:bodyPr wrap="square">
            <a:spAutoFit/>
          </a:bodyPr>
          <a:lstStyle/>
          <a:p>
            <a:pPr>
              <a:lnSpc>
                <a:spcPct val="150000"/>
              </a:lnSpc>
              <a:spcAft>
                <a:spcPts val="800"/>
              </a:spcAft>
            </a:pPr>
            <a:r>
              <a:rPr lang="en-US" i="1" dirty="0">
                <a:latin typeface="Calibri" panose="020F0502020204030204" pitchFamily="34" charset="0"/>
                <a:ea typeface="Calibri" panose="020F0502020204030204" pitchFamily="34" charset="0"/>
                <a:cs typeface="Times New Roman" panose="02020603050405020304" pitchFamily="18" charset="0"/>
              </a:rPr>
              <a:t>M</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vektor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i="1" dirty="0">
                <a:latin typeface="Calibri" panose="020F0502020204030204" pitchFamily="34" charset="0"/>
                <a:ea typeface="Calibri" panose="020F0502020204030204" pitchFamily="34" charset="0"/>
                <a:cs typeface="Times New Roman" panose="02020603050405020304" pitchFamily="18" charset="0"/>
              </a:rPr>
              <a:t>P</a:t>
            </a:r>
            <a:r>
              <a:rPr lang="en-US" i="1" baseline="-25000" dirty="0">
                <a:latin typeface="Calibri" panose="020F0502020204030204" pitchFamily="34" charset="0"/>
                <a:ea typeface="Calibri" panose="020F0502020204030204" pitchFamily="34" charset="0"/>
                <a:cs typeface="Times New Roman" panose="02020603050405020304" pitchFamily="18" charset="0"/>
              </a:rPr>
              <a:t>l</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va</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i="1" dirty="0">
                <a:latin typeface="Calibri" panose="020F0502020204030204" pitchFamily="34" charset="0"/>
                <a:ea typeface="Calibri" panose="020F0502020204030204" pitchFamily="34" charset="0"/>
                <a:cs typeface="Times New Roman" panose="02020603050405020304" pitchFamily="18" charset="0"/>
              </a:rPr>
              <a:t>E</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vektorlar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yotgan</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tekislikka</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perpendikulyar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bo’lib</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soat</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miliing</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yo’nalishi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bilan</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mos</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tushadi</a:t>
            </a:r>
            <a:r>
              <a:rPr lang="en-US" dirty="0">
                <a:latin typeface="Calibri" panose="020F0502020204030204" pitchFamily="34"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dirty="0" err="1">
                <a:latin typeface="Calibri" panose="020F0502020204030204" pitchFamily="34" charset="0"/>
                <a:ea typeface="Calibri" panose="020F0502020204030204" pitchFamily="34" charset="0"/>
                <a:cs typeface="Times New Roman" panose="02020603050405020304" pitchFamily="18" charset="0"/>
              </a:rPr>
              <a:t>Juft</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kuchlar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momenti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i="1" dirty="0">
                <a:latin typeface="Calibri" panose="020F0502020204030204" pitchFamily="34" charset="0"/>
                <a:ea typeface="Calibri" panose="020F0502020204030204" pitchFamily="34" charset="0"/>
                <a:cs typeface="Times New Roman" panose="02020603050405020304" pitchFamily="18" charset="0"/>
              </a:rPr>
              <a:t>M</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dipolning</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elektr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momenti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i="1" dirty="0">
                <a:latin typeface="Calibri" panose="020F0502020204030204" pitchFamily="34" charset="0"/>
                <a:ea typeface="Calibri" panose="020F0502020204030204" pitchFamily="34" charset="0"/>
                <a:cs typeface="Times New Roman" panose="02020603050405020304" pitchFamily="18" charset="0"/>
              </a:rPr>
              <a:t>P</a:t>
            </a:r>
            <a:r>
              <a:rPr lang="en-US" i="1" baseline="-25000" dirty="0">
                <a:latin typeface="Calibri" panose="020F0502020204030204" pitchFamily="34" charset="0"/>
                <a:ea typeface="Calibri" panose="020F0502020204030204" pitchFamily="34" charset="0"/>
                <a:cs typeface="Times New Roman" panose="02020603050405020304" pitchFamily="18" charset="0"/>
              </a:rPr>
              <a:t>l</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tashqi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elektrostatik</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mayton</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kuchlanganligining</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vektori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i="1" dirty="0">
                <a:latin typeface="Calibri" panose="020F0502020204030204" pitchFamily="34" charset="0"/>
                <a:ea typeface="Calibri" panose="020F0502020204030204" pitchFamily="34" charset="0"/>
                <a:cs typeface="Times New Roman" panose="02020603050405020304" pitchFamily="18" charset="0"/>
              </a:rPr>
              <a:t>E </a:t>
            </a:r>
            <a:r>
              <a:rPr lang="en-US" dirty="0" err="1">
                <a:latin typeface="Calibri" panose="020F0502020204030204" pitchFamily="34" charset="0"/>
                <a:ea typeface="Calibri" panose="020F0502020204030204" pitchFamily="34" charset="0"/>
                <a:cs typeface="Times New Roman" panose="02020603050405020304" pitchFamily="18" charset="0"/>
              </a:rPr>
              <a:t>bilan</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mos</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tushguncha</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ta’sir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qiladi</a:t>
            </a:r>
            <a:r>
              <a:rPr lang="en-US" dirty="0">
                <a:latin typeface="Calibri" panose="020F0502020204030204" pitchFamily="34"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Dipolning</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elektrostatik</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maydon</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bo’ylab</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burilishi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dipolli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qutblanish</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yoki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orientatsiyaviy</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qutblanish</a:t>
            </a:r>
            <a:r>
              <a:rPr lang="en-US" dirty="0">
                <a:latin typeface="Calibri" panose="020F0502020204030204" pitchFamily="34" charset="0"/>
                <a:ea typeface="Calibri" panose="020F0502020204030204" pitchFamily="34" charset="0"/>
                <a:cs typeface="Times New Roman" panose="02020603050405020304" pitchFamily="18" charset="0"/>
              </a:rPr>
              <a:t> deb </a:t>
            </a:r>
            <a:r>
              <a:rPr lang="en-US" dirty="0" err="1">
                <a:latin typeface="Calibri" panose="020F0502020204030204" pitchFamily="34" charset="0"/>
                <a:ea typeface="Calibri" panose="020F0502020204030204" pitchFamily="34" charset="0"/>
                <a:cs typeface="Times New Roman" panose="02020603050405020304" pitchFamily="18" charset="0"/>
              </a:rPr>
              <a:t>ataladi</a:t>
            </a:r>
            <a:r>
              <a:rPr lang="en-US" dirty="0">
                <a:latin typeface="Calibri" panose="020F0502020204030204" pitchFamily="34"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Agar </a:t>
            </a:r>
            <a:r>
              <a:rPr lang="en-US" dirty="0" err="1">
                <a:latin typeface="Calibri" panose="020F0502020204030204" pitchFamily="34" charset="0"/>
                <a:ea typeface="Calibri" panose="020F0502020204030204" pitchFamily="34" charset="0"/>
                <a:cs typeface="Times New Roman" panose="02020603050405020304" pitchFamily="18" charset="0"/>
              </a:rPr>
              <a:t>dipol</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bir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jinsli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bo’lmagan</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i="1" dirty="0" err="1">
                <a:latin typeface="Calibri" panose="020F0502020204030204" pitchFamily="34" charset="0"/>
                <a:ea typeface="Calibri" panose="020F0502020204030204" pitchFamily="34" charset="0"/>
                <a:cs typeface="Times New Roman" panose="02020603050405020304" pitchFamily="18" charset="0"/>
              </a:rPr>
              <a:t>E≠const</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elektrostatik</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maydonga</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kiritilsa</a:t>
            </a:r>
            <a:r>
              <a:rPr lang="en-US" dirty="0">
                <a:latin typeface="Calibri" panose="020F0502020204030204" pitchFamily="34" charset="0"/>
                <a:ea typeface="Calibri" panose="020F0502020204030204" pitchFamily="34" charset="0"/>
                <a:cs typeface="Times New Roman" panose="02020603050405020304" pitchFamily="18" charset="0"/>
              </a:rPr>
              <a:t>, +q </a:t>
            </a:r>
            <a:r>
              <a:rPr lang="en-US" dirty="0" err="1">
                <a:latin typeface="Calibri" panose="020F0502020204030204" pitchFamily="34" charset="0"/>
                <a:ea typeface="Calibri" panose="020F0502020204030204" pitchFamily="34" charset="0"/>
                <a:cs typeface="Times New Roman" panose="02020603050405020304" pitchFamily="18" charset="0"/>
              </a:rPr>
              <a:t>zaryad</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atrofida</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i="1" dirty="0">
                <a:latin typeface="Calibri" panose="020F0502020204030204" pitchFamily="34" charset="0"/>
                <a:ea typeface="Calibri" panose="020F0502020204030204" pitchFamily="34" charset="0"/>
                <a:cs typeface="Times New Roman" panose="02020603050405020304" pitchFamily="18" charset="0"/>
              </a:rPr>
              <a:t>E</a:t>
            </a:r>
            <a:r>
              <a:rPr lang="en-US" i="1" baseline="-25000" dirty="0">
                <a:latin typeface="Calibri" panose="020F0502020204030204" pitchFamily="34" charset="0"/>
                <a:ea typeface="Calibri" panose="020F0502020204030204" pitchFamily="34" charset="0"/>
                <a:cs typeface="Times New Roman" panose="02020603050405020304" pitchFamily="18" charset="0"/>
              </a:rPr>
              <a:t>1</a:t>
            </a:r>
            <a:r>
              <a:rPr lang="en-US" dirty="0">
                <a:latin typeface="Calibri" panose="020F0502020204030204" pitchFamily="34" charset="0"/>
                <a:ea typeface="Calibri" panose="020F0502020204030204" pitchFamily="34" charset="0"/>
                <a:cs typeface="Times New Roman" panose="02020603050405020304" pitchFamily="18" charset="0"/>
              </a:rPr>
              <a:t> –q </a:t>
            </a:r>
            <a:r>
              <a:rPr lang="en-US" dirty="0" err="1">
                <a:latin typeface="Calibri" panose="020F0502020204030204" pitchFamily="34" charset="0"/>
                <a:ea typeface="Calibri" panose="020F0502020204030204" pitchFamily="34" charset="0"/>
                <a:cs typeface="Times New Roman" panose="02020603050405020304" pitchFamily="18" charset="0"/>
              </a:rPr>
              <a:t>zaryad</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atrofida</a:t>
            </a:r>
            <a:r>
              <a:rPr lang="en-US" dirty="0">
                <a:latin typeface="Calibri" panose="020F0502020204030204" pitchFamily="34" charset="0"/>
                <a:ea typeface="Calibri" panose="020F0502020204030204" pitchFamily="34" charset="0"/>
                <a:cs typeface="Times New Roman" panose="02020603050405020304" pitchFamily="18" charset="0"/>
              </a:rPr>
              <a:t> E</a:t>
            </a:r>
            <a:r>
              <a:rPr lang="en-US" baseline="-25000" dirty="0">
                <a:latin typeface="Calibri" panose="020F0502020204030204" pitchFamily="34" charset="0"/>
                <a:ea typeface="Calibri" panose="020F0502020204030204" pitchFamily="34" charset="0"/>
                <a:cs typeface="Times New Roman" panose="02020603050405020304" pitchFamily="18" charset="0"/>
              </a:rPr>
              <a:t>2</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maydon</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kuchlanganliklari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ta’sir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qiladi</a:t>
            </a:r>
            <a:r>
              <a:rPr lang="en-US" dirty="0">
                <a:latin typeface="Calibri" panose="020F0502020204030204" pitchFamily="34"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dirty="0" err="1">
                <a:latin typeface="Calibri" panose="020F0502020204030204" pitchFamily="34" charset="0"/>
                <a:ea typeface="Calibri" panose="020F0502020204030204" pitchFamily="34" charset="0"/>
                <a:cs typeface="Times New Roman" panose="02020603050405020304" pitchFamily="18" charset="0"/>
              </a:rPr>
              <a:t>Juft</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kuchlar</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yig’indisi</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quydagiga</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teng</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bo’ladi</a:t>
            </a:r>
            <a:r>
              <a:rPr lang="en-US" dirty="0">
                <a:latin typeface="Calibri" panose="020F0502020204030204" pitchFamily="34"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800"/>
              </a:spcAft>
            </a:pPr>
            <a:r>
              <a:rPr lang="en-US" i="1" dirty="0">
                <a:latin typeface="Calibri" panose="020F0502020204030204" pitchFamily="34" charset="0"/>
                <a:ea typeface="Calibri" panose="020F0502020204030204" pitchFamily="34" charset="0"/>
                <a:cs typeface="Times New Roman" panose="02020603050405020304" pitchFamily="18" charset="0"/>
              </a:rPr>
              <a:t>F</a:t>
            </a:r>
            <a:r>
              <a:rPr lang="en-US" i="1" dirty="0" smtClean="0">
                <a:latin typeface="Calibri" panose="020F0502020204030204" pitchFamily="34" charset="0"/>
                <a:ea typeface="Calibri" panose="020F0502020204030204" pitchFamily="34" charset="0"/>
                <a:cs typeface="Times New Roman" panose="02020603050405020304" pitchFamily="18" charset="0"/>
              </a:rPr>
              <a:t>=    F</a:t>
            </a:r>
            <a:r>
              <a:rPr lang="en-US" i="1" baseline="-25000" dirty="0" smtClean="0">
                <a:latin typeface="Calibri" panose="020F0502020204030204" pitchFamily="34" charset="0"/>
                <a:ea typeface="Calibri" panose="020F0502020204030204" pitchFamily="34" charset="0"/>
                <a:cs typeface="Times New Roman" panose="02020603050405020304" pitchFamily="18" charset="0"/>
              </a:rPr>
              <a:t>1</a:t>
            </a:r>
            <a:r>
              <a:rPr lang="en-US" i="1" dirty="0" smtClean="0">
                <a:latin typeface="Calibri" panose="020F0502020204030204" pitchFamily="34" charset="0"/>
                <a:ea typeface="Calibri" panose="020F0502020204030204" pitchFamily="34" charset="0"/>
                <a:cs typeface="Times New Roman" panose="02020603050405020304" pitchFamily="18" charset="0"/>
              </a:rPr>
              <a:t>+F</a:t>
            </a:r>
            <a:r>
              <a:rPr lang="en-US" i="1" baseline="-25000" dirty="0" smtClean="0">
                <a:latin typeface="Calibri" panose="020F0502020204030204" pitchFamily="34" charset="0"/>
                <a:ea typeface="Calibri" panose="020F0502020204030204" pitchFamily="34" charset="0"/>
                <a:cs typeface="Times New Roman" panose="02020603050405020304" pitchFamily="18" charset="0"/>
              </a:rPr>
              <a:t>2</a:t>
            </a:r>
            <a:r>
              <a:rPr lang="en-US" i="1" dirty="0" smtClean="0">
                <a:latin typeface="Calibri" panose="020F0502020204030204" pitchFamily="34" charset="0"/>
                <a:ea typeface="Calibri" panose="020F0502020204030204" pitchFamily="34" charset="0"/>
                <a:cs typeface="Times New Roman" panose="02020603050405020304" pitchFamily="18" charset="0"/>
              </a:rPr>
              <a:t>=q(E</a:t>
            </a:r>
            <a:r>
              <a:rPr lang="en-US" i="1" baseline="-25000" dirty="0" smtClean="0">
                <a:latin typeface="Calibri" panose="020F0502020204030204" pitchFamily="34" charset="0"/>
                <a:ea typeface="Calibri" panose="020F0502020204030204" pitchFamily="34" charset="0"/>
                <a:cs typeface="Times New Roman" panose="02020603050405020304" pitchFamily="18" charset="0"/>
              </a:rPr>
              <a:t>1</a:t>
            </a:r>
            <a:r>
              <a:rPr lang="en-US" i="1" dirty="0" smtClean="0">
                <a:latin typeface="Calibri" panose="020F0502020204030204" pitchFamily="34" charset="0"/>
                <a:ea typeface="Calibri" panose="020F0502020204030204" pitchFamily="34" charset="0"/>
                <a:cs typeface="Times New Roman" panose="02020603050405020304" pitchFamily="18" charset="0"/>
              </a:rPr>
              <a:t>-E</a:t>
            </a:r>
            <a:r>
              <a:rPr lang="en-US" i="1" baseline="-25000" dirty="0" smtClean="0">
                <a:latin typeface="Calibri" panose="020F0502020204030204" pitchFamily="34" charset="0"/>
                <a:ea typeface="Calibri" panose="020F0502020204030204" pitchFamily="34" charset="0"/>
                <a:cs typeface="Times New Roman" panose="02020603050405020304" pitchFamily="18" charset="0"/>
              </a:rPr>
              <a:t>2</a:t>
            </a:r>
            <a:r>
              <a:rPr lang="en-US" i="1" dirty="0">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(11)</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4" name="Прямая со стрелкой 3"/>
          <p:cNvCxnSpPr/>
          <p:nvPr/>
        </p:nvCxnSpPr>
        <p:spPr>
          <a:xfrm>
            <a:off x="1977656" y="1446028"/>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 name="Прямая со стрелкой 5"/>
          <p:cNvCxnSpPr/>
          <p:nvPr/>
        </p:nvCxnSpPr>
        <p:spPr>
          <a:xfrm>
            <a:off x="3958857" y="4175051"/>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Прямая со стрелкой 6"/>
          <p:cNvCxnSpPr/>
          <p:nvPr/>
        </p:nvCxnSpPr>
        <p:spPr>
          <a:xfrm>
            <a:off x="4277835" y="4182140"/>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Прямая со стрелкой 7"/>
          <p:cNvCxnSpPr/>
          <p:nvPr/>
        </p:nvCxnSpPr>
        <p:spPr>
          <a:xfrm>
            <a:off x="4522383" y="4185684"/>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Прямая со стрелкой 8"/>
          <p:cNvCxnSpPr/>
          <p:nvPr/>
        </p:nvCxnSpPr>
        <p:spPr>
          <a:xfrm>
            <a:off x="4958317" y="4182140"/>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Прямая со стрелкой 9"/>
          <p:cNvCxnSpPr/>
          <p:nvPr/>
        </p:nvCxnSpPr>
        <p:spPr>
          <a:xfrm>
            <a:off x="5181599" y="4182140"/>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Прямая со стрелкой 10"/>
          <p:cNvCxnSpPr/>
          <p:nvPr/>
        </p:nvCxnSpPr>
        <p:spPr>
          <a:xfrm>
            <a:off x="7520763" y="3033823"/>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Прямая со стрелкой 11"/>
          <p:cNvCxnSpPr/>
          <p:nvPr/>
        </p:nvCxnSpPr>
        <p:spPr>
          <a:xfrm>
            <a:off x="3161414" y="3033823"/>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Прямая со стрелкой 13"/>
          <p:cNvCxnSpPr/>
          <p:nvPr/>
        </p:nvCxnSpPr>
        <p:spPr>
          <a:xfrm>
            <a:off x="8690344" y="1864242"/>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Прямая со стрелкой 14"/>
          <p:cNvCxnSpPr/>
          <p:nvPr/>
        </p:nvCxnSpPr>
        <p:spPr>
          <a:xfrm>
            <a:off x="1513367" y="3342168"/>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Прямая со стрелкой 15"/>
          <p:cNvCxnSpPr/>
          <p:nvPr/>
        </p:nvCxnSpPr>
        <p:spPr>
          <a:xfrm>
            <a:off x="4596811" y="1857154"/>
            <a:ext cx="14885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725622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extBox 1"/>
              <p:cNvSpPr txBox="1"/>
              <p:nvPr/>
            </p:nvSpPr>
            <p:spPr>
              <a:xfrm>
                <a:off x="1298323" y="1438621"/>
                <a:ext cx="6516528" cy="956609"/>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2</m:t>
                          </m:r>
                        </m:sub>
                      </m:sSub>
                      <m:r>
                        <a:rPr lang="en-US" b="0" i="1" smtClean="0">
                          <a:latin typeface="Cambria Math" panose="02040503050406030204" pitchFamily="18" charset="0"/>
                        </a:rPr>
                        <m:t> </m:t>
                      </m:r>
                      <m:r>
                        <a:rPr lang="en-US" b="0" i="1" smtClean="0">
                          <a:latin typeface="Cambria Math" panose="02040503050406030204" pitchFamily="18" charset="0"/>
                        </a:rPr>
                        <m:t>𝑑𝑖𝑝𝑜𝑙𝑛𝑖𝑛𝑔</m:t>
                      </m:r>
                      <m:r>
                        <a:rPr lang="en-US" b="0" i="1" smtClean="0">
                          <a:latin typeface="Cambria Math" panose="02040503050406030204" pitchFamily="18" charset="0"/>
                        </a:rPr>
                        <m:t> </m:t>
                      </m:r>
                      <m:r>
                        <a:rPr lang="en-US" b="0" i="1" smtClean="0">
                          <a:latin typeface="Cambria Math" panose="02040503050406030204" pitchFamily="18" charset="0"/>
                        </a:rPr>
                        <m:t>𝑦𝑒𝑙𝑘𝑎𝑠𝑖</m:t>
                      </m:r>
                      <m:r>
                        <a:rPr lang="en-US" b="0" i="1" smtClean="0">
                          <a:latin typeface="Cambria Math" panose="02040503050406030204" pitchFamily="18" charset="0"/>
                        </a:rPr>
                        <m:t> </m:t>
                      </m:r>
                      <m:r>
                        <a:rPr lang="en-US" b="0" i="1" smtClean="0">
                          <a:latin typeface="Cambria Math" panose="02040503050406030204" pitchFamily="18" charset="0"/>
                        </a:rPr>
                        <m:t>𝑙</m:t>
                      </m:r>
                      <m:r>
                        <a:rPr lang="en-US" b="0" i="1" smtClean="0">
                          <a:latin typeface="Cambria Math" panose="02040503050406030204" pitchFamily="18" charset="0"/>
                        </a:rPr>
                        <m:t> </m:t>
                      </m:r>
                      <m:r>
                        <a:rPr lang="en-US" b="0" i="1" smtClean="0">
                          <a:latin typeface="Cambria Math" panose="02040503050406030204" pitchFamily="18" charset="0"/>
                        </a:rPr>
                        <m:t>𝑏</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𝑜</m:t>
                          </m:r>
                        </m:e>
                        <m:sup>
                          <m:r>
                            <a:rPr lang="en-US" b="0" i="1" smtClean="0">
                              <a:latin typeface="Cambria Math" panose="02040503050406030204" pitchFamily="18" charset="0"/>
                            </a:rPr>
                            <m:t>′</m:t>
                          </m:r>
                        </m:sup>
                      </m:sSup>
                      <m:r>
                        <a:rPr lang="en-US" b="0" i="1" smtClean="0">
                          <a:latin typeface="Cambria Math" panose="02040503050406030204" pitchFamily="18" charset="0"/>
                        </a:rPr>
                        <m:t>𝑦𝑖𝑐h𝑎</m:t>
                      </m:r>
                      <m:r>
                        <a:rPr lang="en-US" b="0" i="1" smtClean="0">
                          <a:latin typeface="Cambria Math" panose="02040503050406030204" pitchFamily="18" charset="0"/>
                        </a:rPr>
                        <m:t>, </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𝑜</m:t>
                          </m:r>
                        </m:e>
                        <m:sup>
                          <m:r>
                            <a:rPr lang="en-US" b="0" i="1" smtClean="0">
                              <a:latin typeface="Cambria Math" panose="02040503050406030204" pitchFamily="18" charset="0"/>
                            </a:rPr>
                            <m:t>′</m:t>
                          </m:r>
                        </m:sup>
                      </m:sSup>
                      <m:r>
                        <a:rPr lang="en-US" b="0" i="1" smtClean="0">
                          <a:latin typeface="Cambria Math" panose="02040503050406030204" pitchFamily="18" charset="0"/>
                        </a:rPr>
                        <m:t>𝑟𝑡𝑎𝑐h𝑎</m:t>
                      </m:r>
                      <m:r>
                        <a:rPr lang="en-US" b="0" i="1" smtClean="0">
                          <a:latin typeface="Cambria Math" panose="02040503050406030204" pitchFamily="18" charset="0"/>
                        </a:rPr>
                        <m:t> </m:t>
                      </m:r>
                      <m:r>
                        <a:rPr lang="en-US" b="0" i="1" smtClean="0">
                          <a:latin typeface="Cambria Math" panose="02040503050406030204" pitchFamily="18" charset="0"/>
                        </a:rPr>
                        <m:t>𝑚𝑎𝑦𝑑𝑜𝑛</m:t>
                      </m:r>
                      <m:r>
                        <a:rPr lang="en-US" b="0" i="1" smtClean="0">
                          <a:latin typeface="Cambria Math" panose="02040503050406030204" pitchFamily="18" charset="0"/>
                        </a:rPr>
                        <m:t> </m:t>
                      </m:r>
                      <m:r>
                        <a:rPr lang="en-US" b="0" i="1" smtClean="0">
                          <a:latin typeface="Cambria Math" panose="02040503050406030204" pitchFamily="18" charset="0"/>
                        </a:rPr>
                        <m:t>𝑘𝑢𝑐h𝑙𝑎𝑛𝑔𝑎𝑛𝑙𝑖𝑔𝑖𝑑𝑖𝑟</m:t>
                      </m:r>
                      <m:r>
                        <a:rPr lang="en-US" b="0" i="1" smtClean="0">
                          <a:latin typeface="Cambria Math" panose="02040503050406030204" pitchFamily="18" charset="0"/>
                        </a:rPr>
                        <m:t>, </m:t>
                      </m:r>
                      <m:r>
                        <a:rPr lang="en-US" b="0" i="1" smtClean="0">
                          <a:latin typeface="Cambria Math" panose="02040503050406030204" pitchFamily="18" charset="0"/>
                        </a:rPr>
                        <m:t>𝑦</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𝑎</m:t>
                          </m:r>
                        </m:e>
                        <m:sup>
                          <m:r>
                            <a:rPr lang="en-US" b="0" i="1" smtClean="0">
                              <a:latin typeface="Cambria Math" panose="02040503050406030204" pitchFamily="18" charset="0"/>
                            </a:rPr>
                            <m:t>′</m:t>
                          </m:r>
                        </m:sup>
                      </m:sSup>
                      <m:r>
                        <a:rPr lang="en-US" b="0" i="1" smtClean="0">
                          <a:latin typeface="Cambria Math" panose="02040503050406030204" pitchFamily="18" charset="0"/>
                        </a:rPr>
                        <m:t>𝑛𝑖</m:t>
                      </m:r>
                    </m:oMath>
                  </m:oMathPara>
                </a14:m>
                <a:endParaRPr lang="en-US" b="0" dirty="0" smtClean="0"/>
              </a:p>
              <a:p>
                <a:endParaRPr lang="en-US" dirty="0" smtClean="0"/>
              </a:p>
              <a:p>
                <a:pPr algn="ctr"/>
                <a14:m>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2</m:t>
                        </m:r>
                      </m:sub>
                    </m:sSub>
                    <m:r>
                      <a:rPr lang="en-US" b="0" i="1" smtClean="0">
                        <a:latin typeface="Cambria Math" panose="02040503050406030204" pitchFamily="18" charset="0"/>
                      </a:rPr>
                      <m:t>=</m:t>
                    </m:r>
                    <m:r>
                      <a:rPr lang="en-US" b="0" i="1" smtClean="0">
                        <a:latin typeface="Cambria Math" panose="02040503050406030204" pitchFamily="18" charset="0"/>
                      </a:rPr>
                      <m:t>𝑙</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𝑑𝐸</m:t>
                        </m:r>
                      </m:num>
                      <m:den>
                        <m:r>
                          <a:rPr lang="en-US" b="0" i="1" smtClean="0">
                            <a:latin typeface="Cambria Math" panose="02040503050406030204" pitchFamily="18" charset="0"/>
                          </a:rPr>
                          <m:t>𝑑𝑙</m:t>
                        </m:r>
                      </m:den>
                    </m:f>
                    <m:r>
                      <a:rPr lang="en-US" b="0" i="1" smtClean="0">
                        <a:latin typeface="Cambria Math" panose="02040503050406030204" pitchFamily="18" charset="0"/>
                      </a:rPr>
                      <m:t>)</m:t>
                    </m:r>
                  </m:oMath>
                </a14:m>
                <a:r>
                  <a:rPr lang="en-US" dirty="0" smtClean="0"/>
                  <a:t>                               (12)</a:t>
                </a:r>
              </a:p>
              <a:p>
                <a:r>
                  <a:rPr lang="en-US" dirty="0" err="1" smtClean="0"/>
                  <a:t>Demak</a:t>
                </a:r>
                <a:r>
                  <a:rPr lang="en-US" dirty="0" smtClean="0"/>
                  <a:t>,</a:t>
                </a:r>
                <a:endParaRPr lang="ru-RU" dirty="0"/>
              </a:p>
            </p:txBody>
          </p:sp>
        </mc:Choice>
        <mc:Fallback>
          <p:sp>
            <p:nvSpPr>
              <p:cNvPr id="2" name="TextBox 1"/>
              <p:cNvSpPr txBox="1">
                <a:spLocks noRot="1" noChangeAspect="1" noMove="1" noResize="1" noEditPoints="1" noAdjustHandles="1" noChangeArrowheads="1" noChangeShapeType="1" noTextEdit="1"/>
              </p:cNvSpPr>
              <p:nvPr/>
            </p:nvSpPr>
            <p:spPr>
              <a:xfrm>
                <a:off x="1298323" y="1438621"/>
                <a:ext cx="6516528" cy="956609"/>
              </a:xfrm>
              <a:prstGeom prst="rect">
                <a:avLst/>
              </a:prstGeom>
              <a:blipFill rotWithShape="0">
                <a:blip r:embed="rId2"/>
                <a:stretch>
                  <a:fillRect l="-1684" b="-10828"/>
                </a:stretch>
              </a:blipFill>
            </p:spPr>
            <p:txBody>
              <a:bodyPr/>
              <a:lstStyle/>
              <a:p>
                <a:r>
                  <a:rPr lang="ru-RU">
                    <a:noFill/>
                  </a:rPr>
                  <a:t> </a:t>
                </a:r>
              </a:p>
            </p:txBody>
          </p:sp>
        </mc:Fallback>
      </mc:AlternateContent>
      <p:cxnSp>
        <p:nvCxnSpPr>
          <p:cNvPr id="4" name="Прямая со стрелкой 3"/>
          <p:cNvCxnSpPr/>
          <p:nvPr/>
        </p:nvCxnSpPr>
        <p:spPr>
          <a:xfrm>
            <a:off x="1392865" y="1438621"/>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Прямая со стрелкой 6"/>
          <p:cNvCxnSpPr/>
          <p:nvPr/>
        </p:nvCxnSpPr>
        <p:spPr>
          <a:xfrm>
            <a:off x="1779182" y="1438621"/>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Прямая со стрелкой 7"/>
          <p:cNvCxnSpPr/>
          <p:nvPr/>
        </p:nvCxnSpPr>
        <p:spPr>
          <a:xfrm>
            <a:off x="2959397" y="1916925"/>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Прямая со стрелкой 8"/>
          <p:cNvCxnSpPr/>
          <p:nvPr/>
        </p:nvCxnSpPr>
        <p:spPr>
          <a:xfrm>
            <a:off x="3320902" y="1916925"/>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mc:Choice xmlns:a14="http://schemas.microsoft.com/office/drawing/2010/main" Requires="a14">
          <p:sp>
            <p:nvSpPr>
              <p:cNvPr id="10" name="TextBox 9"/>
              <p:cNvSpPr txBox="1"/>
              <p:nvPr/>
            </p:nvSpPr>
            <p:spPr>
              <a:xfrm>
                <a:off x="1392865" y="2873534"/>
                <a:ext cx="7356677" cy="1808637"/>
              </a:xfrm>
              <a:prstGeom prst="rect">
                <a:avLst/>
              </a:prstGeom>
              <a:noFill/>
            </p:spPr>
            <p:txBody>
              <a:bodyPr wrap="square" lIns="0" tIns="0" rIns="0" bIns="0" rtlCol="0">
                <a:spAutoFit/>
              </a:bodyPr>
              <a:lstStyle/>
              <a:p>
                <a:pPr algn="ctr"/>
                <a14:m>
                  <m:oMath xmlns:m="http://schemas.openxmlformats.org/officeDocument/2006/math">
                    <m:r>
                      <a:rPr lang="en-US" b="0" i="1" smtClean="0">
                        <a:latin typeface="Cambria Math" panose="02040503050406030204" pitchFamily="18" charset="0"/>
                      </a:rPr>
                      <m:t>𝐹</m:t>
                    </m:r>
                    <m:r>
                      <a:rPr lang="en-US" b="0" i="1" smtClean="0">
                        <a:latin typeface="Cambria Math" panose="02040503050406030204" pitchFamily="18" charset="0"/>
                      </a:rPr>
                      <m:t>=</m:t>
                    </m:r>
                    <m:r>
                      <a:rPr lang="en-US" b="0" i="1" smtClean="0">
                        <a:latin typeface="Cambria Math" panose="02040503050406030204" pitchFamily="18" charset="0"/>
                      </a:rPr>
                      <m:t>𝑞𝑙</m:t>
                    </m:r>
                    <m:r>
                      <a:rPr lang="en-US" b="0" i="1" smtClean="0">
                        <a:latin typeface="Cambria Math" panose="02040503050406030204" pitchFamily="18" charset="0"/>
                      </a:rPr>
                      <m:t>∗</m:t>
                    </m:r>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𝑑𝐸</m:t>
                            </m:r>
                          </m:num>
                          <m:den>
                            <m:r>
                              <a:rPr lang="en-US" b="0" i="1" smtClean="0">
                                <a:latin typeface="Cambria Math" panose="02040503050406030204" pitchFamily="18" charset="0"/>
                              </a:rPr>
                              <m:t>𝑑𝑙</m:t>
                            </m:r>
                          </m:den>
                        </m:f>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𝑃</m:t>
                        </m:r>
                      </m:e>
                      <m:sub>
                        <m:r>
                          <a:rPr lang="en-US" b="0" i="1" smtClean="0">
                            <a:latin typeface="Cambria Math" panose="02040503050406030204" pitchFamily="18" charset="0"/>
                          </a:rPr>
                          <m:t>𝑙</m:t>
                        </m:r>
                      </m:sub>
                    </m:sSub>
                  </m:oMath>
                </a14:m>
                <a:r>
                  <a:rPr lang="en-US" dirty="0" smtClean="0"/>
                  <a:t>*</a:t>
                </a:r>
                <a14:m>
                  <m:oMath xmlns:m="http://schemas.openxmlformats.org/officeDocument/2006/math">
                    <m:r>
                      <a:rPr lang="en-US" b="0" i="0" dirty="0" smtClean="0">
                        <a:latin typeface="Cambria Math" panose="02040503050406030204" pitchFamily="18" charset="0"/>
                      </a:rPr>
                      <m:t>(</m:t>
                    </m:r>
                    <m:f>
                      <m:fPr>
                        <m:ctrlPr>
                          <a:rPr lang="en-US" i="1" dirty="0" smtClean="0">
                            <a:latin typeface="Cambria Math" panose="02040503050406030204" pitchFamily="18" charset="0"/>
                          </a:rPr>
                        </m:ctrlPr>
                      </m:fPr>
                      <m:num>
                        <m:r>
                          <a:rPr lang="en-US" b="0" i="1" dirty="0" smtClean="0">
                            <a:latin typeface="Cambria Math" panose="02040503050406030204" pitchFamily="18" charset="0"/>
                          </a:rPr>
                          <m:t>𝑑𝐸</m:t>
                        </m:r>
                      </m:num>
                      <m:den>
                        <m:r>
                          <a:rPr lang="en-US" b="0" i="1" dirty="0" smtClean="0">
                            <a:latin typeface="Cambria Math" panose="02040503050406030204" pitchFamily="18" charset="0"/>
                          </a:rPr>
                          <m:t>𝑑𝑙</m:t>
                        </m:r>
                      </m:den>
                    </m:f>
                    <m:r>
                      <a:rPr lang="en-US" b="0" i="1" dirty="0" smtClean="0">
                        <a:latin typeface="Cambria Math" panose="02040503050406030204" pitchFamily="18" charset="0"/>
                      </a:rPr>
                      <m:t>)</m:t>
                    </m:r>
                  </m:oMath>
                </a14:m>
                <a:endParaRPr lang="en-US" dirty="0" smtClean="0"/>
              </a:p>
              <a:p>
                <a:r>
                  <a:rPr lang="en-US" dirty="0" err="1" smtClean="0"/>
                  <a:t>Skalyar</a:t>
                </a:r>
                <a:r>
                  <a:rPr lang="en-US" dirty="0" smtClean="0"/>
                  <a:t> </a:t>
                </a:r>
                <a:r>
                  <a:rPr lang="en-US" dirty="0" err="1" smtClean="0"/>
                  <a:t>ko’rinishda</a:t>
                </a:r>
                <a:r>
                  <a:rPr lang="en-US" dirty="0" smtClean="0"/>
                  <a:t> </a:t>
                </a:r>
                <a:r>
                  <a:rPr lang="en-US" dirty="0" err="1" smtClean="0"/>
                  <a:t>esa</a:t>
                </a:r>
                <a:r>
                  <a:rPr lang="en-US" dirty="0" smtClean="0"/>
                  <a:t>,</a:t>
                </a:r>
              </a:p>
              <a:p>
                <a:endParaRPr lang="en-US" dirty="0"/>
              </a:p>
              <a:p>
                <a:pPr algn="ct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𝐹</m:t>
                      </m:r>
                      <m:r>
                        <a:rPr lang="en-US" b="0" i="1" smtClean="0">
                          <a:latin typeface="Cambria Math" panose="02040503050406030204" pitchFamily="18" charset="0"/>
                        </a:rPr>
                        <m:t>=</m:t>
                      </m:r>
                      <m:f>
                        <m:fPr>
                          <m:ctrlPr>
                            <a:rPr lang="en-US" i="1" smtClean="0">
                              <a:latin typeface="Cambria Math" panose="02040503050406030204" pitchFamily="18" charset="0"/>
                            </a:rPr>
                          </m:ctrlPr>
                        </m:fPr>
                        <m:num>
                          <m:r>
                            <a:rPr lang="en-US" b="0" i="1" smtClean="0">
                              <a:latin typeface="Cambria Math" panose="02040503050406030204" pitchFamily="18" charset="0"/>
                            </a:rPr>
                            <m:t>𝑑</m:t>
                          </m:r>
                        </m:num>
                        <m:den>
                          <m:r>
                            <a:rPr lang="en-US" b="0" i="1" smtClean="0">
                              <a:latin typeface="Cambria Math" panose="02040503050406030204" pitchFamily="18" charset="0"/>
                            </a:rPr>
                            <m:t>𝑑𝑙</m:t>
                          </m:r>
                        </m:den>
                      </m:f>
                      <m:d>
                        <m:dPr>
                          <m:ctrlPr>
                            <a:rPr lang="en-US" b="0" i="1" smtClean="0">
                              <a:latin typeface="Cambria Math" panose="02040503050406030204" pitchFamily="18" charset="0"/>
                            </a:rPr>
                          </m:ctrlPr>
                        </m:dPr>
                        <m:e>
                          <m:r>
                            <a:rPr lang="en-US" b="0" i="1" smtClean="0">
                              <a:latin typeface="Cambria Math" panose="02040503050406030204" pitchFamily="18" charset="0"/>
                            </a:rPr>
                            <m:t>𝑃</m:t>
                          </m:r>
                          <m:r>
                            <a:rPr lang="en-US" b="0" i="1" smtClean="0">
                              <a:latin typeface="Cambria Math" panose="02040503050406030204" pitchFamily="18" charset="0"/>
                            </a:rPr>
                            <m:t>∗</m:t>
                          </m:r>
                          <m:r>
                            <a:rPr lang="en-US" b="0" i="1" smtClean="0">
                              <a:latin typeface="Cambria Math" panose="02040503050406030204" pitchFamily="18" charset="0"/>
                            </a:rPr>
                            <m:t>𝐸</m:t>
                          </m:r>
                        </m:e>
                      </m:d>
                    </m:oMath>
                  </m:oMathPara>
                </a14:m>
                <a:endParaRPr lang="en-US" b="0" dirty="0" smtClean="0"/>
              </a:p>
              <a:p>
                <a:r>
                  <a:rPr lang="en-US" dirty="0" err="1" smtClean="0"/>
                  <a:t>ga</a:t>
                </a:r>
                <a:r>
                  <a:rPr lang="en-US" dirty="0" smtClean="0"/>
                  <a:t> </a:t>
                </a:r>
                <a:r>
                  <a:rPr lang="en-US" dirty="0" err="1" smtClean="0"/>
                  <a:t>tengdir</a:t>
                </a:r>
                <a:r>
                  <a:rPr lang="en-US" dirty="0" smtClean="0"/>
                  <a:t>. (24.13)-</a:t>
                </a:r>
                <a:r>
                  <a:rPr lang="en-US" dirty="0" err="1" smtClean="0"/>
                  <a:t>ifodalni</a:t>
                </a:r>
                <a:r>
                  <a:rPr lang="en-US" dirty="0" smtClean="0"/>
                  <a:t> </a:t>
                </a:r>
                <a:r>
                  <a:rPr lang="en-US" dirty="0" err="1" smtClean="0"/>
                  <a:t>quydagicha</a:t>
                </a:r>
                <a:r>
                  <a:rPr lang="en-US" dirty="0" smtClean="0"/>
                  <a:t> </a:t>
                </a:r>
                <a:r>
                  <a:rPr lang="en-US" dirty="0" err="1" smtClean="0"/>
                  <a:t>ifodalashamiz</a:t>
                </a:r>
                <a:r>
                  <a:rPr lang="en-US" dirty="0" smtClean="0"/>
                  <a:t> </a:t>
                </a:r>
                <a:r>
                  <a:rPr lang="en-US" dirty="0" err="1" smtClean="0"/>
                  <a:t>mumkin</a:t>
                </a:r>
                <a:r>
                  <a:rPr lang="en-US" dirty="0" smtClean="0"/>
                  <a:t>.</a:t>
                </a:r>
              </a:p>
              <a:p>
                <a:pPr algn="ctr"/>
                <a:endParaRPr lang="en-US" dirty="0" smtClean="0"/>
              </a:p>
              <a:p>
                <a:pPr algn="ctr"/>
                <a:r>
                  <a:rPr lang="en-US" i="1" dirty="0" smtClean="0"/>
                  <a:t>F=grad(P*E)      </a:t>
                </a:r>
                <a:r>
                  <a:rPr lang="en-US" dirty="0" smtClean="0"/>
                  <a:t>(14)</a:t>
                </a:r>
                <a:endParaRPr lang="ru-RU" i="1" dirty="0"/>
              </a:p>
            </p:txBody>
          </p:sp>
        </mc:Choice>
        <mc:Fallback>
          <p:sp>
            <p:nvSpPr>
              <p:cNvPr id="10" name="TextBox 9"/>
              <p:cNvSpPr txBox="1">
                <a:spLocks noRot="1" noChangeAspect="1" noMove="1" noResize="1" noEditPoints="1" noAdjustHandles="1" noChangeArrowheads="1" noChangeShapeType="1" noTextEdit="1"/>
              </p:cNvSpPr>
              <p:nvPr/>
            </p:nvSpPr>
            <p:spPr>
              <a:xfrm>
                <a:off x="1392865" y="2873534"/>
                <a:ext cx="7356677" cy="1808637"/>
              </a:xfrm>
              <a:prstGeom prst="rect">
                <a:avLst/>
              </a:prstGeom>
              <a:blipFill rotWithShape="0">
                <a:blip r:embed="rId3"/>
                <a:stretch>
                  <a:fillRect l="-1491" b="-5051"/>
                </a:stretch>
              </a:blipFill>
            </p:spPr>
            <p:txBody>
              <a:bodyPr/>
              <a:lstStyle/>
              <a:p>
                <a:r>
                  <a:rPr lang="ru-RU">
                    <a:noFill/>
                  </a:rPr>
                  <a:t> </a:t>
                </a:r>
              </a:p>
            </p:txBody>
          </p:sp>
        </mc:Fallback>
      </mc:AlternateContent>
      <p:cxnSp>
        <p:nvCxnSpPr>
          <p:cNvPr id="11" name="Прямая со стрелкой 10"/>
          <p:cNvCxnSpPr/>
          <p:nvPr/>
        </p:nvCxnSpPr>
        <p:spPr>
          <a:xfrm>
            <a:off x="4182140" y="2890936"/>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Прямая со стрелкой 11"/>
          <p:cNvCxnSpPr/>
          <p:nvPr/>
        </p:nvCxnSpPr>
        <p:spPr>
          <a:xfrm>
            <a:off x="5003864" y="2873534"/>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Прямая со стрелкой 12"/>
          <p:cNvCxnSpPr/>
          <p:nvPr/>
        </p:nvCxnSpPr>
        <p:spPr>
          <a:xfrm>
            <a:off x="5801833" y="2886592"/>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Прямая со стрелкой 13"/>
          <p:cNvCxnSpPr/>
          <p:nvPr/>
        </p:nvCxnSpPr>
        <p:spPr>
          <a:xfrm>
            <a:off x="5173985" y="3702554"/>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Прямая со стрелкой 14"/>
          <p:cNvCxnSpPr/>
          <p:nvPr/>
        </p:nvCxnSpPr>
        <p:spPr>
          <a:xfrm>
            <a:off x="5453976" y="3702554"/>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Прямая со стрелкой 15"/>
          <p:cNvCxnSpPr/>
          <p:nvPr/>
        </p:nvCxnSpPr>
        <p:spPr>
          <a:xfrm>
            <a:off x="4256041" y="4429111"/>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Прямая со стрелкой 16"/>
          <p:cNvCxnSpPr/>
          <p:nvPr/>
        </p:nvCxnSpPr>
        <p:spPr>
          <a:xfrm>
            <a:off x="4897012" y="4429111"/>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Прямая со стрелкой 17"/>
          <p:cNvCxnSpPr/>
          <p:nvPr/>
        </p:nvCxnSpPr>
        <p:spPr>
          <a:xfrm>
            <a:off x="5088924" y="4429111"/>
            <a:ext cx="17012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02117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solidFill>
                  <a:schemeClr val="tx1"/>
                </a:solidFill>
                <a:latin typeface="Times New Roman" panose="02020603050405020304" pitchFamily="18" charset="0"/>
                <a:cs typeface="Times New Roman" panose="02020603050405020304" pitchFamily="18" charset="0"/>
              </a:rPr>
              <a:t>Thank you for attention.</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678819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7951" y="1202077"/>
            <a:ext cx="8548097" cy="3785652"/>
          </a:xfrm>
          <a:prstGeom prst="rect">
            <a:avLst/>
          </a:prstGeom>
        </p:spPr>
        <p:txBody>
          <a:bodyPr wrap="square">
            <a:spAutoFit/>
          </a:bodyPr>
          <a:lstStyle/>
          <a:p>
            <a:pPr algn="ctr"/>
            <a:r>
              <a:rPr lang="en-GB" sz="2000" b="1" dirty="0" err="1">
                <a:solidFill>
                  <a:schemeClr val="tx1"/>
                </a:solidFill>
                <a:latin typeface="Times New Roman" panose="02020603050405020304" pitchFamily="18" charset="0"/>
                <a:ea typeface="Calibri" panose="020F0502020204030204" pitchFamily="34" charset="0"/>
              </a:rPr>
              <a:t>Foydalanil</a:t>
            </a:r>
            <a:r>
              <a:rPr lang="uz-Cyrl-UZ" sz="2000" b="1" dirty="0">
                <a:solidFill>
                  <a:schemeClr val="tx1"/>
                </a:solidFill>
                <a:latin typeface="Times New Roman" panose="02020603050405020304" pitchFamily="18" charset="0"/>
                <a:ea typeface="Calibri" panose="020F0502020204030204" pitchFamily="34" charset="0"/>
              </a:rPr>
              <a:t>adi</a:t>
            </a:r>
            <a:r>
              <a:rPr lang="en-GB" sz="2000" b="1" dirty="0" err="1">
                <a:solidFill>
                  <a:schemeClr val="tx1"/>
                </a:solidFill>
                <a:latin typeface="Times New Roman" panose="02020603050405020304" pitchFamily="18" charset="0"/>
                <a:ea typeface="Calibri" panose="020F0502020204030204" pitchFamily="34" charset="0"/>
              </a:rPr>
              <a:t>gan</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asosiy</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darsliklar</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va</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o’quv</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qo’llanmalar</a:t>
            </a:r>
            <a:r>
              <a:rPr lang="uz-Cyrl-UZ" sz="2000" b="1" dirty="0">
                <a:solidFill>
                  <a:schemeClr val="tx1"/>
                </a:solidFill>
                <a:latin typeface="Times New Roman" panose="02020603050405020304" pitchFamily="18" charset="0"/>
                <a:ea typeface="Calibri" panose="020F0502020204030204" pitchFamily="34" charset="0"/>
              </a:rPr>
              <a:t> ro’yxati </a:t>
            </a:r>
            <a:endParaRPr lang="ru-RU" sz="2000" dirty="0">
              <a:solidFill>
                <a:schemeClr val="tx1"/>
              </a:solidFill>
              <a:latin typeface="Times New Roman" panose="02020603050405020304" pitchFamily="18" charset="0"/>
              <a:ea typeface="Calibri" panose="020F0502020204030204" pitchFamily="34" charset="0"/>
            </a:endParaRPr>
          </a:p>
          <a:p>
            <a:pPr algn="ctr"/>
            <a:r>
              <a:rPr lang="en-US" sz="2000" b="1" dirty="0" smtClean="0">
                <a:solidFill>
                  <a:schemeClr val="tx1"/>
                </a:solidFill>
                <a:latin typeface="Times New Roman" panose="02020603050405020304" pitchFamily="18" charset="0"/>
                <a:ea typeface="Calibri" panose="020F0502020204030204" pitchFamily="34" charset="0"/>
              </a:rPr>
              <a:t>(List </a:t>
            </a:r>
            <a:r>
              <a:rPr lang="en-US" sz="2000" b="1" dirty="0">
                <a:solidFill>
                  <a:schemeClr val="tx1"/>
                </a:solidFill>
                <a:latin typeface="Times New Roman" panose="02020603050405020304" pitchFamily="18" charset="0"/>
                <a:ea typeface="Calibri" panose="020F0502020204030204" pitchFamily="34" charset="0"/>
              </a:rPr>
              <a:t>of basic textbooks and manuals used</a:t>
            </a:r>
            <a:r>
              <a:rPr lang="en-US" sz="2000" b="1" dirty="0" smtClean="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latin typeface="Times New Roman" panose="02020603050405020304" pitchFamily="18" charset="0"/>
              <a:ea typeface="Calibri" panose="020F0502020204030204" pitchFamily="34" charset="0"/>
            </a:endParaRPr>
          </a:p>
          <a:p>
            <a:pPr marL="342900" lvl="0" indent="-342900" algn="just">
              <a:buFont typeface="+mj-lt"/>
              <a:buAutoNum type="arabicPeriod"/>
            </a:pP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Kalashnikov S.G. Umumiy fizika kursi. Elektr. Oliy o’quv yurtlarining fizika ixtisosi bo’yicha darslik.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Toshkent-1979, 615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Д.В.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т.Ш</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Учебное пособие для студентов физических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специалностей</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высших учебных заведений. Наука, М.-1977, 687 стр.</a:t>
            </a:r>
          </a:p>
          <a:p>
            <a:pPr marL="342900" lvl="0" indent="-342900" algn="just">
              <a:buFont typeface="+mj-lt"/>
              <a:buAutoNum type="arabicPeriod"/>
            </a:pP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Volkenshteyn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V.S.Umumiy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fizika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kursidan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masalalar</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to’plami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texnika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yurtlari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qo’llanma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Toshkent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1969, 440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М.</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2004</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uz-Cyrl-UZ" sz="2000" dirty="0">
                <a:solidFill>
                  <a:schemeClr val="tx1"/>
                </a:solidFill>
                <a:latin typeface="Times New Roman" panose="02020603050405020304" pitchFamily="18" charset="0"/>
                <a:ea typeface="Calibri" panose="020F0502020204030204" pitchFamily="34" charset="0"/>
              </a:rPr>
              <a:t>Nurmatov N.A. “Elektr va magnetizm</a:t>
            </a:r>
            <a:r>
              <a:rPr lang="uz-Cyrl-UZ" sz="2000" dirty="0">
                <a:solidFill>
                  <a:schemeClr val="bg1"/>
                </a:solidFill>
                <a:latin typeface="Times New Roman" panose="02020603050405020304" pitchFamily="18" charset="0"/>
                <a:ea typeface="Calibri" panose="020F0502020204030204" pitchFamily="34" charset="0"/>
              </a:rPr>
              <a:t>” fanidan o’quv</a:t>
            </a:r>
            <a:r>
              <a:rPr lang="ru-RU" sz="2000" dirty="0">
                <a:solidFill>
                  <a:schemeClr val="bg1"/>
                </a:solidFill>
                <a:latin typeface="Times New Roman" panose="02020603050405020304" pitchFamily="18" charset="0"/>
                <a:ea typeface="Calibri" panose="020F0502020204030204" pitchFamily="34" charset="0"/>
              </a:rPr>
              <a:t>-</a:t>
            </a:r>
            <a:r>
              <a:rPr lang="uz-Cyrl-UZ" sz="2000" dirty="0">
                <a:solidFill>
                  <a:schemeClr val="bg1"/>
                </a:solidFill>
                <a:latin typeface="Times New Roman" panose="02020603050405020304" pitchFamily="18" charset="0"/>
                <a:ea typeface="Calibri" panose="020F0502020204030204" pitchFamily="34" charset="0"/>
              </a:rPr>
              <a:t>uslubiy majmua, O’zMU, 2011. </a:t>
            </a:r>
            <a:endParaRPr lang="ru-RU" sz="2000" dirty="0">
              <a:solidFill>
                <a:schemeClr val="bg1"/>
              </a:solidFill>
            </a:endParaRPr>
          </a:p>
        </p:txBody>
      </p:sp>
    </p:spTree>
    <p:extLst>
      <p:ext uri="{BB962C8B-B14F-4D97-AF65-F5344CB8AC3E}">
        <p14:creationId xmlns:p14="http://schemas.microsoft.com/office/powerpoint/2010/main" val="29772075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8992" y="886582"/>
            <a:ext cx="8784404" cy="4001095"/>
          </a:xfrm>
          <a:prstGeom prst="rect">
            <a:avLst/>
          </a:prstGeom>
        </p:spPr>
        <p:txBody>
          <a:bodyPr wrap="square">
            <a:spAutoFit/>
          </a:bodyPr>
          <a:lstStyle/>
          <a:p>
            <a:pPr algn="ctr"/>
            <a:r>
              <a:rPr lang="en-US" sz="2000" b="1" dirty="0" err="1">
                <a:solidFill>
                  <a:schemeClr val="tx1"/>
                </a:solidFill>
                <a:latin typeface="Times New Roman" panose="02020603050405020304" pitchFamily="18" charset="0"/>
                <a:cs typeface="Times New Roman" panose="02020603050405020304" pitchFamily="18" charset="0"/>
              </a:rPr>
              <a:t>Qo’shimcha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adabiyotlar</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Additional </a:t>
            </a:r>
            <a:r>
              <a:rPr lang="en-US" sz="2000" b="1" dirty="0" smtClean="0">
                <a:solidFill>
                  <a:schemeClr val="tx1"/>
                </a:solidFill>
                <a:latin typeface="Times New Roman" panose="02020603050405020304" pitchFamily="18" charset="0"/>
                <a:cs typeface="Times New Roman" panose="02020603050405020304" pitchFamily="18" charset="0"/>
              </a:rPr>
              <a:t>Literature)</a:t>
            </a:r>
            <a:endParaRPr lang="en-US" sz="2000" b="1" dirty="0">
              <a:solidFill>
                <a:schemeClr val="tx1"/>
              </a:solidFill>
              <a:latin typeface="Times New Roman" panose="02020603050405020304" pitchFamily="18" charset="0"/>
              <a:cs typeface="Times New Roman" panose="02020603050405020304" pitchFamily="18" charset="0"/>
            </a:endParaRPr>
          </a:p>
          <a:p>
            <a:r>
              <a:rPr lang="en-US" sz="1950" dirty="0" smtClean="0">
                <a:solidFill>
                  <a:schemeClr val="tx1"/>
                </a:solidFill>
                <a:latin typeface="Times New Roman" panose="02020603050405020304" pitchFamily="18" charset="0"/>
                <a:cs typeface="Times New Roman" panose="02020603050405020304" pitchFamily="18" charset="0"/>
              </a:rPr>
              <a:t>1.J.Kamolov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I.Ismoilov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U.Begimqulov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boshqalar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T.: </a:t>
            </a:r>
            <a:r>
              <a:rPr lang="en-US" sz="1950" dirty="0" err="1" smtClean="0">
                <a:solidFill>
                  <a:schemeClr val="tx1"/>
                </a:solidFill>
                <a:latin typeface="Times New Roman" panose="02020603050405020304" pitchFamily="18" charset="0"/>
                <a:cs typeface="Times New Roman" panose="02020603050405020304" pitchFamily="18" charset="0"/>
              </a:rPr>
              <a:t>Iqtisod</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moliya</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2007 y.</a:t>
            </a:r>
          </a:p>
          <a:p>
            <a:r>
              <a:rPr lang="en-US" sz="1950" dirty="0" smtClean="0">
                <a:solidFill>
                  <a:schemeClr val="tx1"/>
                </a:solidFill>
                <a:latin typeface="Times New Roman" panose="02020603050405020304" pitchFamily="18" charset="0"/>
                <a:cs typeface="Times New Roman" panose="02020603050405020304" pitchFamily="18" charset="0"/>
              </a:rPr>
              <a:t>2.</a:t>
            </a:r>
            <a:r>
              <a:rPr lang="ru-RU" sz="1950" dirty="0" err="1" smtClean="0">
                <a:solidFill>
                  <a:schemeClr val="tx1"/>
                </a:solidFill>
                <a:latin typeface="Times New Roman" panose="02020603050405020304" pitchFamily="18" charset="0"/>
                <a:cs typeface="Times New Roman" panose="02020603050405020304" pitchFamily="18" charset="0"/>
              </a:rPr>
              <a:t>Волкенштейн</a:t>
            </a:r>
            <a:r>
              <a:rPr lang="ru-RU" sz="1950" dirty="0" smtClean="0">
                <a:solidFill>
                  <a:schemeClr val="tx1"/>
                </a:solidFill>
                <a:latin typeface="Times New Roman" panose="02020603050405020304" pitchFamily="18" charset="0"/>
                <a:cs typeface="Times New Roman" panose="02020603050405020304" pitchFamily="18" charset="0"/>
              </a:rPr>
              <a:t> </a:t>
            </a:r>
            <a:r>
              <a:rPr lang="ru-RU" sz="1950" dirty="0">
                <a:solidFill>
                  <a:schemeClr val="tx1"/>
                </a:solidFill>
                <a:latin typeface="Times New Roman" panose="02020603050405020304" pitchFamily="18" charset="0"/>
                <a:cs typeface="Times New Roman" panose="02020603050405020304" pitchFamily="18" charset="0"/>
              </a:rPr>
              <a:t>В.</a:t>
            </a:r>
            <a:r>
              <a:rPr lang="en-US" sz="1950" dirty="0">
                <a:solidFill>
                  <a:schemeClr val="tx1"/>
                </a:solidFill>
                <a:latin typeface="Times New Roman" panose="02020603050405020304" pitchFamily="18" charset="0"/>
                <a:cs typeface="Times New Roman" panose="02020603050405020304" pitchFamily="18" charset="0"/>
              </a:rPr>
              <a:t>C </a:t>
            </a:r>
            <a:r>
              <a:rPr lang="ru-RU" sz="1950" dirty="0">
                <a:solidFill>
                  <a:schemeClr val="tx1"/>
                </a:solidFill>
                <a:latin typeface="Times New Roman" panose="02020603050405020304" pitchFamily="18" charset="0"/>
                <a:cs typeface="Times New Roman" panose="02020603050405020304" pitchFamily="18" charset="0"/>
              </a:rPr>
              <a:t>Сборник задач по </a:t>
            </a:r>
            <a:r>
              <a:rPr lang="ru-RU" sz="1950" dirty="0" err="1">
                <a:solidFill>
                  <a:schemeClr val="tx1"/>
                </a:solidFill>
                <a:latin typeface="Times New Roman" panose="02020603050405020304" pitchFamily="18" charset="0"/>
                <a:cs typeface="Times New Roman" panose="02020603050405020304" pitchFamily="18" charset="0"/>
              </a:rPr>
              <a:t>общэму</a:t>
            </a:r>
            <a:r>
              <a:rPr lang="ru-RU" sz="1950" dirty="0">
                <a:solidFill>
                  <a:schemeClr val="tx1"/>
                </a:solidFill>
                <a:latin typeface="Times New Roman" panose="02020603050405020304" pitchFamily="18" charset="0"/>
                <a:cs typeface="Times New Roman" panose="02020603050405020304" pitchFamily="18" charset="0"/>
              </a:rPr>
              <a:t> курсу физики. М.2004</a:t>
            </a:r>
          </a:p>
          <a:p>
            <a:r>
              <a:rPr lang="ru-RU" sz="1950" dirty="0" smtClean="0">
                <a:solidFill>
                  <a:schemeClr val="tx1"/>
                </a:solidFill>
                <a:latin typeface="Times New Roman" panose="02020603050405020304" pitchFamily="18" charset="0"/>
                <a:cs typeface="Times New Roman" panose="02020603050405020304" pitchFamily="18" charset="0"/>
              </a:rPr>
              <a:t>3.</a:t>
            </a:r>
            <a:r>
              <a:rPr lang="en-US" sz="1950" dirty="0" err="1" smtClean="0">
                <a:solidFill>
                  <a:schemeClr val="tx1"/>
                </a:solidFill>
                <a:latin typeface="Times New Roman" panose="02020603050405020304" pitchFamily="18" charset="0"/>
                <a:cs typeface="Times New Roman" panose="02020603050405020304" pitchFamily="18" charset="0"/>
              </a:rPr>
              <a:t>Savelev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I.V. </a:t>
            </a:r>
            <a:r>
              <a:rPr lang="en-US" sz="1950" dirty="0" err="1">
                <a:solidFill>
                  <a:schemeClr val="tx1"/>
                </a:solidFill>
                <a:latin typeface="Times New Roman" panose="02020603050405020304" pitchFamily="18" charset="0"/>
                <a:cs typeface="Times New Roman" panose="02020603050405020304" pitchFamily="18" charset="0"/>
              </a:rPr>
              <a:t>Umumiy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kursi</a:t>
            </a:r>
            <a:r>
              <a:rPr lang="en-US" sz="1950" dirty="0">
                <a:solidFill>
                  <a:schemeClr val="tx1"/>
                </a:solidFill>
                <a:latin typeface="Times New Roman" panose="02020603050405020304" pitchFamily="18" charset="0"/>
                <a:cs typeface="Times New Roman" panose="02020603050405020304" pitchFamily="18" charset="0"/>
              </a:rPr>
              <a:t>. II </a:t>
            </a:r>
            <a:r>
              <a:rPr lang="en-US" sz="1950" dirty="0" err="1">
                <a:solidFill>
                  <a:schemeClr val="tx1"/>
                </a:solidFill>
                <a:latin typeface="Times New Roman" panose="02020603050405020304" pitchFamily="18" charset="0"/>
                <a:cs typeface="Times New Roman" panose="02020603050405020304" pitchFamily="18" charset="0"/>
              </a:rPr>
              <a:t>qism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Oliy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texnika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o’quv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yurtlari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uchun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qo’llanma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O’qituvchi</a:t>
            </a:r>
            <a:r>
              <a:rPr lang="en-US" sz="1950" dirty="0">
                <a:solidFill>
                  <a:schemeClr val="tx1"/>
                </a:solidFill>
                <a:latin typeface="Times New Roman" panose="02020603050405020304" pitchFamily="18" charset="0"/>
                <a:cs typeface="Times New Roman" panose="02020603050405020304" pitchFamily="18" charset="0"/>
              </a:rPr>
              <a:t>, Toshkent-1976 450 bet</a:t>
            </a:r>
          </a:p>
          <a:p>
            <a:r>
              <a:rPr lang="en-US" sz="1950" dirty="0" smtClean="0">
                <a:solidFill>
                  <a:schemeClr val="tx1"/>
                </a:solidFill>
                <a:latin typeface="Times New Roman" panose="02020603050405020304" pitchFamily="18" charset="0"/>
                <a:cs typeface="Times New Roman" panose="02020603050405020304" pitchFamily="18" charset="0"/>
              </a:rPr>
              <a:t>4.</a:t>
            </a:r>
            <a:r>
              <a:rPr lang="ru-RU" sz="1950" dirty="0" smtClean="0">
                <a:solidFill>
                  <a:schemeClr val="tx1"/>
                </a:solidFill>
                <a:latin typeface="Times New Roman" panose="02020603050405020304" pitchFamily="18" charset="0"/>
                <a:cs typeface="Times New Roman" panose="02020603050405020304" pitchFamily="18" charset="0"/>
              </a:rPr>
              <a:t>Зисман </a:t>
            </a:r>
            <a:r>
              <a:rPr lang="ru-RU" sz="1950" dirty="0">
                <a:solidFill>
                  <a:schemeClr val="tx1"/>
                </a:solidFill>
                <a:latin typeface="Times New Roman" panose="02020603050405020304" pitchFamily="18" charset="0"/>
                <a:cs typeface="Times New Roman" panose="02020603050405020304" pitchFamily="18" charset="0"/>
              </a:rPr>
              <a:t>Г.А. Тодес О.М. Курс </a:t>
            </a:r>
            <a:r>
              <a:rPr lang="ru-RU" sz="1950" dirty="0" err="1">
                <a:solidFill>
                  <a:schemeClr val="tx1"/>
                </a:solidFill>
                <a:latin typeface="Times New Roman" panose="02020603050405020304" pitchFamily="18" charset="0"/>
                <a:cs typeface="Times New Roman" panose="02020603050405020304" pitchFamily="18" charset="0"/>
              </a:rPr>
              <a:t>общэй</a:t>
            </a:r>
            <a:r>
              <a:rPr lang="ru-RU" sz="1950" dirty="0">
                <a:solidFill>
                  <a:schemeClr val="tx1"/>
                </a:solidFill>
                <a:latin typeface="Times New Roman" panose="02020603050405020304" pitchFamily="18" charset="0"/>
                <a:cs typeface="Times New Roman" panose="02020603050405020304" pitchFamily="18" charset="0"/>
              </a:rPr>
              <a:t> физики. т.</a:t>
            </a:r>
            <a:r>
              <a:rPr lang="en-US" sz="1950" dirty="0">
                <a:solidFill>
                  <a:schemeClr val="tx1"/>
                </a:solidFill>
                <a:latin typeface="Times New Roman" panose="02020603050405020304" pitchFamily="18" charset="0"/>
                <a:cs typeface="Times New Roman" panose="02020603050405020304" pitchFamily="18" charset="0"/>
              </a:rPr>
              <a:t>II, </a:t>
            </a:r>
            <a:r>
              <a:rPr lang="ru-RU" sz="1950" dirty="0">
                <a:solidFill>
                  <a:schemeClr val="tx1"/>
                </a:solidFill>
                <a:latin typeface="Times New Roman" panose="02020603050405020304" pitchFamily="18" charset="0"/>
                <a:cs typeface="Times New Roman" panose="02020603050405020304" pitchFamily="18" charset="0"/>
              </a:rPr>
              <a:t>Электричество, Учебное пособие для студентов физических </a:t>
            </a:r>
            <a:r>
              <a:rPr lang="ru-RU" sz="1950" dirty="0" err="1">
                <a:solidFill>
                  <a:schemeClr val="tx1"/>
                </a:solidFill>
                <a:latin typeface="Times New Roman" panose="02020603050405020304" pitchFamily="18" charset="0"/>
                <a:cs typeface="Times New Roman" panose="02020603050405020304" pitchFamily="18" charset="0"/>
              </a:rPr>
              <a:t>специалностей</a:t>
            </a:r>
            <a:r>
              <a:rPr lang="ru-RU" sz="1950" dirty="0">
                <a:solidFill>
                  <a:schemeClr val="tx1"/>
                </a:solidFill>
                <a:latin typeface="Times New Roman" panose="02020603050405020304" pitchFamily="18" charset="0"/>
                <a:cs typeface="Times New Roman" panose="02020603050405020304" pitchFamily="18" charset="0"/>
              </a:rPr>
              <a:t> высших учебных заведений. Наука, М.-1972, 360 стр.</a:t>
            </a:r>
          </a:p>
          <a:p>
            <a:r>
              <a:rPr lang="ru-RU" sz="1950" dirty="0" smtClean="0">
                <a:solidFill>
                  <a:schemeClr val="tx1"/>
                </a:solidFill>
                <a:latin typeface="Times New Roman" panose="02020603050405020304" pitchFamily="18" charset="0"/>
                <a:cs typeface="Times New Roman" panose="02020603050405020304" pitchFamily="18" charset="0"/>
              </a:rPr>
              <a:t>5.Матвеев </a:t>
            </a:r>
            <a:r>
              <a:rPr lang="ru-RU" sz="1950" dirty="0">
                <a:solidFill>
                  <a:schemeClr val="tx1"/>
                </a:solidFill>
                <a:latin typeface="Times New Roman" panose="02020603050405020304" pitchFamily="18" charset="0"/>
                <a:cs typeface="Times New Roman" panose="02020603050405020304" pitchFamily="18" charset="0"/>
              </a:rPr>
              <a:t>А.Н. Электричество и магнетизм. Высшая школа. М.-1983</a:t>
            </a:r>
          </a:p>
          <a:p>
            <a:r>
              <a:rPr lang="ru-RU" sz="1950" dirty="0" smtClean="0">
                <a:solidFill>
                  <a:schemeClr val="tx1"/>
                </a:solidFill>
                <a:latin typeface="Times New Roman" panose="02020603050405020304" pitchFamily="18" charset="0"/>
                <a:cs typeface="Times New Roman" panose="02020603050405020304" pitchFamily="18" charset="0"/>
              </a:rPr>
              <a:t>6.</a:t>
            </a:r>
            <a:r>
              <a:rPr lang="en-US" sz="1950" dirty="0" err="1" smtClean="0">
                <a:solidFill>
                  <a:schemeClr val="tx1"/>
                </a:solidFill>
                <a:latin typeface="Times New Roman" panose="02020603050405020304" pitchFamily="18" charset="0"/>
                <a:cs typeface="Times New Roman" panose="02020603050405020304" pitchFamily="18" charset="0"/>
              </a:rPr>
              <a:t>Buribaev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Ma’ruzalar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matni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2000y.</a:t>
            </a:r>
          </a:p>
          <a:p>
            <a:r>
              <a:rPr lang="en-US" sz="1950" dirty="0">
                <a:solidFill>
                  <a:schemeClr val="tx1"/>
                </a:solidFill>
                <a:latin typeface="Times New Roman" panose="02020603050405020304" pitchFamily="18" charset="0"/>
                <a:cs typeface="Times New Roman" panose="02020603050405020304" pitchFamily="18" charset="0"/>
              </a:rPr>
              <a:t>7</a:t>
            </a:r>
            <a:r>
              <a:rPr lang="en-US" sz="1950" dirty="0" smtClean="0">
                <a:solidFill>
                  <a:schemeClr val="tx1"/>
                </a:solidFill>
                <a:latin typeface="Times New Roman" panose="02020603050405020304" pitchFamily="18" charset="0"/>
                <a:cs typeface="Times New Roman" panose="02020603050405020304" pitchFamily="18" charset="0"/>
              </a:rPr>
              <a:t>.«</a:t>
            </a:r>
            <a:r>
              <a:rPr lang="en-US" sz="1950" dirty="0">
                <a:solidFill>
                  <a:schemeClr val="tx1"/>
                </a:solidFill>
                <a:latin typeface="Times New Roman" panose="02020603050405020304" pitchFamily="18" charset="0"/>
                <a:cs typeface="Times New Roman" panose="02020603050405020304" pitchFamily="18" charset="0"/>
              </a:rPr>
              <a:t>Fizikadan </a:t>
            </a:r>
            <a:r>
              <a:rPr lang="en-US" sz="1950" dirty="0" err="1">
                <a:solidFill>
                  <a:schemeClr val="tx1"/>
                </a:solidFill>
                <a:latin typeface="Times New Roman" panose="02020603050405020304" pitchFamily="18" charset="0"/>
                <a:cs typeface="Times New Roman" panose="02020603050405020304" pitchFamily="18" charset="0"/>
              </a:rPr>
              <a:t>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optika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Iveronova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taxriri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ostida</a:t>
            </a:r>
            <a:r>
              <a:rPr lang="en-US" sz="1950" dirty="0">
                <a:solidFill>
                  <a:schemeClr val="tx1"/>
                </a:solidFill>
                <a:latin typeface="Times New Roman" panose="02020603050405020304" pitchFamily="18" charset="0"/>
                <a:cs typeface="Times New Roman" panose="02020603050405020304" pitchFamily="18" charset="0"/>
              </a:rPr>
              <a:t>. T.1968 y.</a:t>
            </a:r>
          </a:p>
          <a:p>
            <a:r>
              <a:rPr lang="en-US" sz="1950" dirty="0" smtClean="0">
                <a:solidFill>
                  <a:schemeClr val="tx1"/>
                </a:solidFill>
                <a:latin typeface="Times New Roman" panose="02020603050405020304" pitchFamily="18" charset="0"/>
                <a:cs typeface="Times New Roman" panose="02020603050405020304" pitchFamily="18" charset="0"/>
              </a:rPr>
              <a:t>8.Buribaev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Karimov</a:t>
            </a:r>
            <a:r>
              <a:rPr lang="en-US" sz="1950" dirty="0">
                <a:solidFill>
                  <a:schemeClr val="tx1"/>
                </a:solidFill>
                <a:latin typeface="Times New Roman" panose="02020603050405020304" pitchFamily="18" charset="0"/>
                <a:cs typeface="Times New Roman" panose="02020603050405020304" pitchFamily="18" charset="0"/>
              </a:rPr>
              <a:t> R.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magnetizmdan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T. 200</a:t>
            </a:r>
          </a:p>
        </p:txBody>
      </p:sp>
    </p:spTree>
    <p:extLst>
      <p:ext uri="{BB962C8B-B14F-4D97-AF65-F5344CB8AC3E}">
        <p14:creationId xmlns:p14="http://schemas.microsoft.com/office/powerpoint/2010/main" val="1875671257"/>
      </p:ext>
    </p:extLst>
  </p:cSld>
  <p:clrMapOvr>
    <a:masterClrMapping/>
  </p:clrMapOvr>
</p:sld>
</file>

<file path=ppt/theme/theme1.xml><?xml version="1.0" encoding="utf-8"?>
<a:theme xmlns:a="http://schemas.openxmlformats.org/drawingml/2006/main" name="Yorick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1848</TotalTime>
  <Words>2356</Words>
  <Application>Microsoft Office PowerPoint</Application>
  <PresentationFormat>Экран (16:9)</PresentationFormat>
  <Paragraphs>177</Paragraphs>
  <Slides>44</Slides>
  <Notes>1</Notes>
  <HiddenSlides>0</HiddenSlides>
  <MMClips>0</MMClips>
  <ScaleCrop>false</ScaleCrop>
  <HeadingPairs>
    <vt:vector size="8" baseType="variant">
      <vt:variant>
        <vt:lpstr>Использованные шрифты</vt:lpstr>
      </vt:variant>
      <vt:variant>
        <vt:i4>8</vt:i4>
      </vt:variant>
      <vt:variant>
        <vt:lpstr>Тема</vt:lpstr>
      </vt:variant>
      <vt:variant>
        <vt:i4>1</vt:i4>
      </vt:variant>
      <vt:variant>
        <vt:lpstr>Внедренные серверы OLE</vt:lpstr>
      </vt:variant>
      <vt:variant>
        <vt:i4>1</vt:i4>
      </vt:variant>
      <vt:variant>
        <vt:lpstr>Заголовки слайдов</vt:lpstr>
      </vt:variant>
      <vt:variant>
        <vt:i4>44</vt:i4>
      </vt:variant>
    </vt:vector>
  </HeadingPairs>
  <TitlesOfParts>
    <vt:vector size="54" baseType="lpstr">
      <vt:lpstr>Arial</vt:lpstr>
      <vt:lpstr>Arial Unicode MS</vt:lpstr>
      <vt:lpstr>Lora</vt:lpstr>
      <vt:lpstr>Playfair Display</vt:lpstr>
      <vt:lpstr>Symbol</vt:lpstr>
      <vt:lpstr>Calibri</vt:lpstr>
      <vt:lpstr>Cambria Math</vt:lpstr>
      <vt:lpstr>Times New Roman</vt:lpstr>
      <vt:lpstr>Yorick template</vt:lpstr>
      <vt:lpstr>Equation.3</vt:lpstr>
      <vt:lpstr>2.1  Elektr maydoni. 2.2 Elektr dipoli.</vt:lpstr>
      <vt:lpstr>Презентация PowerPoint</vt:lpstr>
      <vt:lpstr>Tayanch so’z va iboralar: potentsial, zaryad, ish, elektrostatik maydon.</vt:lpstr>
      <vt:lpstr>Презентация PowerPoint</vt:lpstr>
      <vt:lpstr>  Elektr maydoni 3D</vt:lpstr>
      <vt:lpstr>Презентация PowerPoint</vt:lpstr>
      <vt:lpstr>Презентация PowerPoint</vt:lpstr>
      <vt:lpstr>Презентация PowerPoint</vt:lpstr>
      <vt:lpstr>Презентация PowerPoint</vt:lpstr>
      <vt:lpstr>Презентация PowerPoint</vt:lpstr>
      <vt:lpstr>NUQTAVIY ZARYAD POTENSIALI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CAST IRON, NON-FERROUS METAL AND ALLOYS</dc:title>
  <dc:creator>USER</dc:creator>
  <cp:lastModifiedBy>Gost</cp:lastModifiedBy>
  <cp:revision>114</cp:revision>
  <dcterms:modified xsi:type="dcterms:W3CDTF">2021-04-12T02:04:58Z</dcterms:modified>
</cp:coreProperties>
</file>