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58"/>
  </p:notesMasterIdLst>
  <p:sldIdLst>
    <p:sldId id="256" r:id="rId2"/>
    <p:sldId id="280" r:id="rId3"/>
    <p:sldId id="329" r:id="rId4"/>
    <p:sldId id="281" r:id="rId5"/>
    <p:sldId id="342" r:id="rId6"/>
    <p:sldId id="282" r:id="rId7"/>
    <p:sldId id="283" r:id="rId8"/>
    <p:sldId id="284" r:id="rId9"/>
    <p:sldId id="285" r:id="rId10"/>
    <p:sldId id="333" r:id="rId11"/>
    <p:sldId id="286" r:id="rId12"/>
    <p:sldId id="289" r:id="rId13"/>
    <p:sldId id="290" r:id="rId14"/>
    <p:sldId id="291" r:id="rId15"/>
    <p:sldId id="294" r:id="rId16"/>
    <p:sldId id="295" r:id="rId17"/>
    <p:sldId id="296" r:id="rId18"/>
    <p:sldId id="305" r:id="rId19"/>
    <p:sldId id="306" r:id="rId20"/>
    <p:sldId id="307" r:id="rId21"/>
    <p:sldId id="308" r:id="rId22"/>
    <p:sldId id="334" r:id="rId23"/>
    <p:sldId id="309" r:id="rId24"/>
    <p:sldId id="310" r:id="rId25"/>
    <p:sldId id="311" r:id="rId26"/>
    <p:sldId id="312" r:id="rId27"/>
    <p:sldId id="313" r:id="rId28"/>
    <p:sldId id="314" r:id="rId29"/>
    <p:sldId id="315" r:id="rId30"/>
    <p:sldId id="316" r:id="rId31"/>
    <p:sldId id="317" r:id="rId32"/>
    <p:sldId id="344" r:id="rId33"/>
    <p:sldId id="318" r:id="rId34"/>
    <p:sldId id="298" r:id="rId35"/>
    <p:sldId id="299" r:id="rId36"/>
    <p:sldId id="300" r:id="rId37"/>
    <p:sldId id="301" r:id="rId38"/>
    <p:sldId id="336" r:id="rId39"/>
    <p:sldId id="302" r:id="rId40"/>
    <p:sldId id="303" r:id="rId41"/>
    <p:sldId id="304" r:id="rId42"/>
    <p:sldId id="292" r:id="rId43"/>
    <p:sldId id="293" r:id="rId44"/>
    <p:sldId id="319" r:id="rId45"/>
    <p:sldId id="320" r:id="rId46"/>
    <p:sldId id="338" r:id="rId47"/>
    <p:sldId id="321" r:id="rId48"/>
    <p:sldId id="322" r:id="rId49"/>
    <p:sldId id="323" r:id="rId50"/>
    <p:sldId id="324" r:id="rId51"/>
    <p:sldId id="325" r:id="rId52"/>
    <p:sldId id="328" r:id="rId53"/>
    <p:sldId id="326" r:id="rId54"/>
    <p:sldId id="339" r:id="rId55"/>
    <p:sldId id="340" r:id="rId56"/>
    <p:sldId id="341" r:id="rId57"/>
  </p:sldIdLst>
  <p:sldSz cx="9144000" cy="5143500" type="screen16x9"/>
  <p:notesSz cx="6858000" cy="9144000"/>
  <p:embeddedFontLst>
    <p:embeddedFont>
      <p:font typeface="Lora" panose="020B0604020202020204" charset="-52"/>
      <p:regular r:id="rId59"/>
      <p:bold r:id="rId60"/>
      <p:italic r:id="rId61"/>
      <p:boldItalic r:id="rId62"/>
    </p:embeddedFont>
    <p:embeddedFont>
      <p:font typeface="Playfair Display" panose="020B0604020202020204" charset="-52"/>
      <p:regular r:id="rId63"/>
      <p:bold r:id="rId64"/>
      <p:italic r:id="rId65"/>
      <p:boldItalic r:id="rId66"/>
    </p:embeddedFont>
    <p:embeddedFont>
      <p:font typeface="Batang" panose="02030600000101010101" pitchFamily="18" charset="-127"/>
      <p:regular r:id="rId67"/>
    </p:embeddedFont>
    <p:embeddedFont>
      <p:font typeface="Cambria Math" panose="02040503050406030204" pitchFamily="18" charset="0"/>
      <p:regular r:id="rId68"/>
    </p:embeddedFont>
    <p:embeddedFont>
      <p:font typeface="Calibri" panose="020F0502020204030204" pitchFamily="34" charset="0"/>
      <p:regular r:id="rId69"/>
      <p:bold r:id="rId70"/>
      <p:italic r:id="rId71"/>
      <p:boldItalic r:id="rId7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F7906"/>
    <a:srgbClr val="F9D162"/>
    <a:srgbClr val="CC0000"/>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6" autoAdjust="0"/>
    <p:restoredTop sz="94660"/>
  </p:normalViewPr>
  <p:slideViewPr>
    <p:cSldViewPr snapToGrid="0">
      <p:cViewPr varScale="1">
        <p:scale>
          <a:sx n="93" d="100"/>
          <a:sy n="93" d="100"/>
        </p:scale>
        <p:origin x="7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font" Target="fonts/font10.fntdata"/><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font" Target="fonts/font8.fntdata"/><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font" Target="fonts/font12.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oleObject" Target="../embeddings/oleObject1.bin"/><Relationship Id="rId7" Type="http://schemas.openxmlformats.org/officeDocument/2006/relationships/image" Target="../media/image29.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8.wmf"/><Relationship Id="rId5" Type="http://schemas.openxmlformats.org/officeDocument/2006/relationships/oleObject" Target="../embeddings/oleObject2.bin"/><Relationship Id="rId4" Type="http://schemas.openxmlformats.org/officeDocument/2006/relationships/image" Target="../media/image17.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oleObject" Target="../embeddings/oleObject3.bin"/><Relationship Id="rId7" Type="http://schemas.openxmlformats.org/officeDocument/2006/relationships/image" Target="../media/image38.pn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5.wmf"/><Relationship Id="rId9" Type="http://schemas.openxmlformats.org/officeDocument/2006/relationships/image" Target="../media/image4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50.png"/><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36.wmf"/></Relationships>
</file>

<file path=ppt/slides/_rels/slide4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 Id="rId5" Type="http://schemas.openxmlformats.org/officeDocument/2006/relationships/image" Target="../media/image58.png"/><Relationship Id="rId4" Type="http://schemas.openxmlformats.org/officeDocument/2006/relationships/image" Target="../media/image57.png"/></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5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77.png"/><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46.wm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5" y="1579046"/>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3</a:t>
            </a:r>
            <a:r>
              <a:rPr lang="en-US" sz="4400" dirty="0" smtClean="0">
                <a:solidFill>
                  <a:schemeClr val="tx1"/>
                </a:solidFill>
                <a:latin typeface="Times New Roman" panose="02020603050405020304" pitchFamily="18" charset="0"/>
                <a:cs typeface="Times New Roman" panose="02020603050405020304" pitchFamily="18" charset="0"/>
              </a:rPr>
              <a:t>.1  </a:t>
            </a:r>
            <a:r>
              <a:rPr lang="en-US" sz="4400" dirty="0" err="1">
                <a:solidFill>
                  <a:schemeClr val="tx1"/>
                </a:solidFill>
                <a:latin typeface="Times New Roman" panose="02020603050405020304" pitchFamily="18" charset="0"/>
                <a:cs typeface="Times New Roman" panose="02020603050405020304" pitchFamily="18" charset="0"/>
              </a:rPr>
              <a:t>Elektr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maydonini</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hisoblash</a:t>
            </a:r>
            <a:r>
              <a:rPr lang="en-US" sz="4400" dirty="0">
                <a:solidFill>
                  <a:schemeClr val="tx1"/>
                </a:solidFill>
                <a:latin typeface="Times New Roman" panose="02020603050405020304" pitchFamily="18" charset="0"/>
                <a:cs typeface="Times New Roman" panose="02020603050405020304" pitchFamily="18" charset="0"/>
              </a:rPr>
              <a:t>.</a:t>
            </a:r>
            <a:br>
              <a:rPr lang="en-US" sz="4400" dirty="0">
                <a:solidFill>
                  <a:schemeClr val="tx1"/>
                </a:solidFill>
                <a:latin typeface="Times New Roman" panose="02020603050405020304" pitchFamily="18" charset="0"/>
                <a:cs typeface="Times New Roman" panose="02020603050405020304" pitchFamily="18" charset="0"/>
              </a:rPr>
            </a:br>
            <a:r>
              <a:rPr lang="en-US" sz="4400" dirty="0">
                <a:solidFill>
                  <a:schemeClr val="tx1"/>
                </a:solidFill>
                <a:latin typeface="Times New Roman" panose="02020603050405020304" pitchFamily="18" charset="0"/>
                <a:cs typeface="Times New Roman" panose="02020603050405020304" pitchFamily="18" charset="0"/>
              </a:rPr>
              <a:t>3.2.Elektr </a:t>
            </a:r>
            <a:r>
              <a:rPr lang="en-US" sz="4400" dirty="0" err="1">
                <a:solidFill>
                  <a:schemeClr val="tx1"/>
                </a:solidFill>
                <a:latin typeface="Times New Roman" panose="02020603050405020304" pitchFamily="18" charset="0"/>
                <a:cs typeface="Times New Roman" panose="02020603050405020304" pitchFamily="18" charset="0"/>
              </a:rPr>
              <a:t>sig’im</a:t>
            </a:r>
            <a:r>
              <a:rPr lang="en-US" sz="4400" dirty="0">
                <a:solidFill>
                  <a:schemeClr val="tx1"/>
                </a:solidFill>
                <a:latin typeface="Times New Roman" panose="02020603050405020304" pitchFamily="18" charset="0"/>
                <a:cs typeface="Times New Roman" panose="02020603050405020304" pitchFamily="18" charset="0"/>
              </a:rPr>
              <a:t>. </a:t>
            </a: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732462" y="2865524"/>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smtClean="0">
                <a:solidFill>
                  <a:srgbClr val="00B0F0"/>
                </a:solidFill>
              </a:rPr>
              <a:t>Usmonov</a:t>
            </a:r>
            <a:r>
              <a:rPr lang="en-US" sz="1600" dirty="0" smtClean="0">
                <a:solidFill>
                  <a:srgbClr val="00B0F0"/>
                </a:solidFill>
              </a:rPr>
              <a:t> </a:t>
            </a:r>
            <a:r>
              <a:rPr lang="en-US" sz="1600" dirty="0" err="1" smtClean="0">
                <a:solidFill>
                  <a:srgbClr val="00B0F0"/>
                </a:solidFill>
              </a:rPr>
              <a:t>Johongir</a:t>
            </a:r>
            <a:r>
              <a:rPr lang="en-US" sz="1600" dirty="0" smtClean="0">
                <a:solidFill>
                  <a:srgbClr val="00B0F0"/>
                </a:solidFill>
              </a:rPr>
              <a:t>.</a:t>
            </a:r>
            <a:endParaRPr lang="en-US" sz="1600" dirty="0">
              <a:solidFill>
                <a:srgbClr val="00B0F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4048" y="310896"/>
            <a:ext cx="3035808" cy="987552"/>
          </a:xfrm>
        </p:spPr>
        <p:txBody>
          <a:bodyPr/>
          <a:lstStyle/>
          <a:p>
            <a:r>
              <a:rPr lang="en-US" sz="3000" i="0" dirty="0" smtClean="0">
                <a:solidFill>
                  <a:srgbClr val="FF0000"/>
                </a:solidFill>
              </a:rPr>
              <a:t/>
            </a:r>
            <a:br>
              <a:rPr lang="en-US" sz="3000" i="0" dirty="0" smtClean="0">
                <a:solidFill>
                  <a:srgbClr val="FF0000"/>
                </a:solidFill>
              </a:rPr>
            </a:br>
            <a:r>
              <a:rPr lang="en-US" sz="3000" i="0" dirty="0" smtClean="0">
                <a:solidFill>
                  <a:srgbClr val="FF0000"/>
                </a:solidFill>
              </a:rPr>
              <a:t/>
            </a:r>
            <a:br>
              <a:rPr lang="en-US" sz="3000" i="0" dirty="0" smtClean="0">
                <a:solidFill>
                  <a:srgbClr val="FF0000"/>
                </a:solidFill>
              </a:rPr>
            </a:br>
            <a:endParaRPr lang="ru-RU" sz="3000" dirty="0">
              <a:solidFill>
                <a:srgbClr val="FF0000"/>
              </a:solidFill>
            </a:endParaRPr>
          </a:p>
        </p:txBody>
      </p:sp>
      <p:sp>
        <p:nvSpPr>
          <p:cNvPr id="3" name="Прямоугольник 2"/>
          <p:cNvSpPr/>
          <p:nvPr/>
        </p:nvSpPr>
        <p:spPr>
          <a:xfrm>
            <a:off x="493160" y="1202077"/>
            <a:ext cx="7726166" cy="3108543"/>
          </a:xfrm>
          <a:prstGeom prst="rect">
            <a:avLst/>
          </a:prstGeom>
        </p:spPr>
        <p:txBody>
          <a:bodyPr wrap="square">
            <a:spAutoFit/>
          </a:bodyPr>
          <a:lstStyle/>
          <a:p>
            <a:pPr algn="ctr"/>
            <a:r>
              <a:rPr lang="en-US" sz="2800" b="1" dirty="0" err="1">
                <a:solidFill>
                  <a:schemeClr val="tx1"/>
                </a:solidFill>
                <a:latin typeface="Times New Roman" panose="02020603050405020304" pitchFamily="18" charset="0"/>
                <a:ea typeface="Calibri" panose="020F0502020204030204" pitchFamily="34" charset="0"/>
              </a:rPr>
              <a:t>Reja</a:t>
            </a:r>
            <a:r>
              <a:rPr lang="en-US" sz="2800" b="1" dirty="0">
                <a:solidFill>
                  <a:schemeClr val="tx1"/>
                </a:solidFill>
                <a:latin typeface="Times New Roman" panose="02020603050405020304" pitchFamily="18" charset="0"/>
                <a:ea typeface="Calibri" panose="020F0502020204030204" pitchFamily="34" charset="0"/>
              </a:rPr>
              <a:t> :</a:t>
            </a:r>
            <a:endParaRPr lang="ru-RU" sz="2800" dirty="0">
              <a:solidFill>
                <a:schemeClr val="tx1"/>
              </a:solidFill>
              <a:latin typeface="Times New Roman" panose="02020603050405020304" pitchFamily="18" charset="0"/>
              <a:ea typeface="Calibri" panose="020F0502020204030204" pitchFamily="34" charset="0"/>
            </a:endParaRPr>
          </a:p>
          <a:p>
            <a:pPr lvl="0"/>
            <a:r>
              <a:rPr lang="en-GB" sz="2800" dirty="0" smtClean="0">
                <a:solidFill>
                  <a:schemeClr val="tx1"/>
                </a:solidFill>
                <a:latin typeface="Times New Roman" panose="02020603050405020304" pitchFamily="18" charset="0"/>
                <a:ea typeface="Calibri" panose="020F0502020204030204" pitchFamily="34" charset="0"/>
              </a:rPr>
              <a:t>1.Elektrostatik </a:t>
            </a:r>
            <a:r>
              <a:rPr lang="en-GB" sz="2800" dirty="0" err="1">
                <a:solidFill>
                  <a:schemeClr val="tx1"/>
                </a:solidFill>
                <a:latin typeface="Times New Roman" panose="02020603050405020304" pitchFamily="18" charset="0"/>
                <a:ea typeface="Calibri" panose="020F0502020204030204" pitchFamily="34" charset="0"/>
              </a:rPr>
              <a:t>maydonda</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bajarilgan</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ish</a:t>
            </a:r>
            <a:r>
              <a:rPr lang="en-GB" sz="2800" dirty="0">
                <a:solidFill>
                  <a:schemeClr val="tx1"/>
                </a:solidFill>
                <a:latin typeface="Times New Roman" panose="02020603050405020304" pitchFamily="18" charset="0"/>
                <a:ea typeface="Calibri" panose="020F0502020204030204" pitchFamily="34" charset="0"/>
              </a:rPr>
              <a:t>. </a:t>
            </a:r>
            <a:endParaRPr lang="ru-RU" sz="2800" dirty="0">
              <a:solidFill>
                <a:schemeClr val="tx1"/>
              </a:solidFill>
              <a:latin typeface="Times New Roman" panose="02020603050405020304" pitchFamily="18" charset="0"/>
              <a:ea typeface="Calibri" panose="020F0502020204030204" pitchFamily="34" charset="0"/>
            </a:endParaRPr>
          </a:p>
          <a:p>
            <a:pPr lvl="0"/>
            <a:r>
              <a:rPr lang="en-GB" sz="2800" dirty="0" smtClean="0">
                <a:solidFill>
                  <a:schemeClr val="tx1"/>
                </a:solidFill>
                <a:latin typeface="Times New Roman" panose="02020603050405020304" pitchFamily="18" charset="0"/>
                <a:ea typeface="Calibri" panose="020F0502020204030204" pitchFamily="34" charset="0"/>
              </a:rPr>
              <a:t>2.Potentsial.Potentsiallar </a:t>
            </a:r>
            <a:r>
              <a:rPr lang="en-GB" sz="2800" dirty="0" err="1">
                <a:solidFill>
                  <a:schemeClr val="tx1"/>
                </a:solidFill>
                <a:latin typeface="Times New Roman" panose="02020603050405020304" pitchFamily="18" charset="0"/>
                <a:ea typeface="Calibri" panose="020F0502020204030204" pitchFamily="34" charset="0"/>
              </a:rPr>
              <a:t>farqi</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Potentsiallar</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gradiyenti</a:t>
            </a:r>
            <a:r>
              <a:rPr lang="en-GB" sz="2800" dirty="0">
                <a:solidFill>
                  <a:schemeClr val="tx1"/>
                </a:solidFill>
                <a:latin typeface="Times New Roman" panose="02020603050405020304" pitchFamily="18" charset="0"/>
                <a:ea typeface="Calibri" panose="020F0502020204030204" pitchFamily="34" charset="0"/>
              </a:rPr>
              <a:t>. </a:t>
            </a:r>
            <a:endParaRPr lang="ru-RU" sz="2800" dirty="0">
              <a:solidFill>
                <a:schemeClr val="tx1"/>
              </a:solidFill>
              <a:latin typeface="Times New Roman" panose="02020603050405020304" pitchFamily="18" charset="0"/>
              <a:ea typeface="Calibri" panose="020F0502020204030204" pitchFamily="34" charset="0"/>
            </a:endParaRPr>
          </a:p>
          <a:p>
            <a:pPr lvl="0"/>
            <a:r>
              <a:rPr lang="en-GB" sz="2800" dirty="0" smtClean="0">
                <a:solidFill>
                  <a:schemeClr val="tx1"/>
                </a:solidFill>
                <a:latin typeface="Times New Roman" panose="02020603050405020304" pitchFamily="18" charset="0"/>
                <a:ea typeface="Calibri" panose="020F0502020204030204" pitchFamily="34" charset="0"/>
              </a:rPr>
              <a:t>3.Elektrostatikaning </a:t>
            </a:r>
            <a:r>
              <a:rPr lang="en-GB" sz="2800" dirty="0" err="1">
                <a:solidFill>
                  <a:schemeClr val="tx1"/>
                </a:solidFill>
                <a:latin typeface="Times New Roman" panose="02020603050405020304" pitchFamily="18" charset="0"/>
                <a:ea typeface="Calibri" panose="020F0502020204030204" pitchFamily="34" charset="0"/>
              </a:rPr>
              <a:t>umumiy</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masalasi</a:t>
            </a:r>
            <a:r>
              <a:rPr lang="en-GB" sz="2800" dirty="0">
                <a:solidFill>
                  <a:schemeClr val="tx1"/>
                </a:solidFill>
                <a:latin typeface="Times New Roman" panose="02020603050405020304" pitchFamily="18" charset="0"/>
                <a:ea typeface="Calibri" panose="020F0502020204030204" pitchFamily="34" charset="0"/>
              </a:rPr>
              <a:t>.</a:t>
            </a:r>
            <a:endParaRPr lang="ru-RU" sz="2800" dirty="0">
              <a:solidFill>
                <a:schemeClr val="tx1"/>
              </a:solidFill>
              <a:latin typeface="Times New Roman" panose="02020603050405020304" pitchFamily="18" charset="0"/>
              <a:ea typeface="Calibri" panose="020F0502020204030204" pitchFamily="34" charset="0"/>
            </a:endParaRPr>
          </a:p>
          <a:p>
            <a:pPr lvl="0"/>
            <a:r>
              <a:rPr lang="en-GB" sz="2800" dirty="0" smtClean="0">
                <a:solidFill>
                  <a:schemeClr val="tx1"/>
                </a:solidFill>
                <a:latin typeface="Times New Roman" panose="02020603050405020304" pitchFamily="18" charset="0"/>
                <a:ea typeface="Calibri" panose="020F0502020204030204" pitchFamily="34" charset="0"/>
              </a:rPr>
              <a:t>4.Puasson </a:t>
            </a:r>
            <a:r>
              <a:rPr lang="en-GB" sz="2800" dirty="0" err="1">
                <a:solidFill>
                  <a:schemeClr val="tx1"/>
                </a:solidFill>
                <a:latin typeface="Times New Roman" panose="02020603050405020304" pitchFamily="18" charset="0"/>
                <a:ea typeface="Calibri" panose="020F0502020204030204" pitchFamily="34" charset="0"/>
              </a:rPr>
              <a:t>va</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Laplas</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tenglamalari</a:t>
            </a:r>
            <a:r>
              <a:rPr lang="en-GB" sz="2800" dirty="0">
                <a:solidFill>
                  <a:schemeClr val="tx1"/>
                </a:solidFill>
                <a:latin typeface="Times New Roman" panose="02020603050405020304" pitchFamily="18" charset="0"/>
                <a:ea typeface="Calibri" panose="020F0502020204030204" pitchFamily="34" charset="0"/>
              </a:rPr>
              <a:t>. </a:t>
            </a:r>
            <a:endParaRPr lang="ru-RU" sz="2800" dirty="0">
              <a:solidFill>
                <a:schemeClr val="tx1"/>
              </a:solidFill>
              <a:latin typeface="Times New Roman" panose="02020603050405020304" pitchFamily="18" charset="0"/>
              <a:ea typeface="Calibri" panose="020F0502020204030204" pitchFamily="34" charset="0"/>
            </a:endParaRPr>
          </a:p>
          <a:p>
            <a:pPr lvl="0"/>
            <a:r>
              <a:rPr lang="en-GB" sz="2800" dirty="0" smtClean="0">
                <a:solidFill>
                  <a:schemeClr val="tx1"/>
                </a:solidFill>
                <a:latin typeface="Times New Roman" panose="02020603050405020304" pitchFamily="18" charset="0"/>
                <a:ea typeface="Calibri" panose="020F0502020204030204" pitchFamily="34" charset="0"/>
              </a:rPr>
              <a:t>5.Elektr </a:t>
            </a:r>
            <a:r>
              <a:rPr lang="en-GB" sz="2800" dirty="0" err="1">
                <a:solidFill>
                  <a:schemeClr val="tx1"/>
                </a:solidFill>
                <a:latin typeface="Times New Roman" panose="02020603050405020304" pitchFamily="18" charset="0"/>
                <a:ea typeface="Calibri" panose="020F0502020204030204" pitchFamily="34" charset="0"/>
              </a:rPr>
              <a:t>maydonida</a:t>
            </a:r>
            <a:r>
              <a:rPr lang="en-GB" sz="2800" dirty="0">
                <a:solidFill>
                  <a:schemeClr val="tx1"/>
                </a:solidFill>
                <a:latin typeface="Times New Roman" panose="02020603050405020304" pitchFamily="18" charset="0"/>
                <a:ea typeface="Calibri" panose="020F0502020204030204" pitchFamily="34" charset="0"/>
              </a:rPr>
              <a:t> </a:t>
            </a:r>
            <a:r>
              <a:rPr lang="en-GB" sz="2800" dirty="0" err="1">
                <a:solidFill>
                  <a:schemeClr val="tx1"/>
                </a:solidFill>
                <a:latin typeface="Times New Roman" panose="02020603050405020304" pitchFamily="18" charset="0"/>
                <a:ea typeface="Calibri" panose="020F0502020204030204" pitchFamily="34" charset="0"/>
              </a:rPr>
              <a:t>o’tkazgichlar</a:t>
            </a:r>
            <a:r>
              <a:rPr lang="en-GB" sz="2800" dirty="0">
                <a:solidFill>
                  <a:schemeClr val="tx1"/>
                </a:solidFill>
                <a:latin typeface="Times New Roman" panose="02020603050405020304" pitchFamily="18" charset="0"/>
                <a:ea typeface="Calibri" panose="020F0502020204030204" pitchFamily="34" charset="0"/>
              </a:rPr>
              <a:t>. </a:t>
            </a:r>
            <a:endParaRPr lang="ru-RU" sz="28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6175" y="1479479"/>
            <a:ext cx="8075487" cy="2969231"/>
          </a:xfrm>
        </p:spPr>
        <p:txBody>
          <a:bodyPr/>
          <a:lstStyle/>
          <a:p>
            <a:pPr algn="l"/>
            <a:r>
              <a:rPr lang="en-GB" sz="3600" i="0" dirty="0" err="1" smtClean="0">
                <a:solidFill>
                  <a:srgbClr val="FF0000"/>
                </a:solidFill>
                <a:latin typeface="Times New Roman" panose="02020603050405020304" pitchFamily="18" charset="0"/>
                <a:cs typeface="Times New Roman" panose="02020603050405020304" pitchFamily="18" charset="0"/>
              </a:rPr>
              <a:t>Tayanch</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so’zlar</a:t>
            </a:r>
            <a:r>
              <a:rPr lang="en-GB" sz="3600" b="0" i="0" dirty="0" smtClean="0">
                <a:solidFill>
                  <a:srgbClr val="FF0000"/>
                </a:solidFill>
                <a:latin typeface="Times New Roman" panose="02020603050405020304" pitchFamily="18" charset="0"/>
                <a:cs typeface="Times New Roman" panose="02020603050405020304" pitchFamily="18" charset="0"/>
              </a:rPr>
              <a:t>:</a:t>
            </a:r>
            <a:r>
              <a:rPr lang="en-GB" sz="3600" b="0" i="0" dirty="0" smtClean="0">
                <a:solidFill>
                  <a:schemeClr val="tx1"/>
                </a:solidFill>
                <a:latin typeface="Times New Roman" panose="02020603050405020304" pitchFamily="18" charset="0"/>
                <a:cs typeface="Times New Roman" panose="02020603050405020304" pitchFamily="18" charset="0"/>
              </a:rPr>
              <a:t> </a:t>
            </a:r>
            <a:r>
              <a:rPr lang="en-GB" sz="3600" b="0" i="0" dirty="0" err="1">
                <a:solidFill>
                  <a:schemeClr val="tx1"/>
                </a:solidFill>
                <a:latin typeface="Times New Roman" panose="02020603050405020304" pitchFamily="18" charset="0"/>
                <a:cs typeface="Times New Roman" panose="02020603050405020304" pitchFamily="18" charset="0"/>
              </a:rPr>
              <a:t>maydonda</a:t>
            </a:r>
            <a:r>
              <a:rPr lang="en-GB" sz="3600" b="0" i="0" dirty="0">
                <a:solidFill>
                  <a:schemeClr val="tx1"/>
                </a:solidFill>
                <a:latin typeface="Times New Roman" panose="02020603050405020304" pitchFamily="18" charset="0"/>
                <a:cs typeface="Times New Roman" panose="02020603050405020304" pitchFamily="18" charset="0"/>
              </a:rPr>
              <a:t> </a:t>
            </a:r>
            <a:r>
              <a:rPr lang="en-GB" sz="3600" b="0" i="0" dirty="0" err="1">
                <a:solidFill>
                  <a:schemeClr val="tx1"/>
                </a:solidFill>
                <a:latin typeface="Times New Roman" panose="02020603050405020304" pitchFamily="18" charset="0"/>
                <a:cs typeface="Times New Roman" panose="02020603050405020304" pitchFamily="18" charset="0"/>
              </a:rPr>
              <a:t>bajarilgan</a:t>
            </a:r>
            <a:r>
              <a:rPr lang="en-GB" sz="3600" b="0" i="0" dirty="0">
                <a:solidFill>
                  <a:schemeClr val="tx1"/>
                </a:solidFill>
                <a:latin typeface="Times New Roman" panose="02020603050405020304" pitchFamily="18" charset="0"/>
                <a:cs typeface="Times New Roman" panose="02020603050405020304" pitchFamily="18" charset="0"/>
              </a:rPr>
              <a:t> </a:t>
            </a:r>
            <a:r>
              <a:rPr lang="en-GB" sz="3600" b="0" i="0" dirty="0" err="1">
                <a:solidFill>
                  <a:schemeClr val="tx1"/>
                </a:solidFill>
                <a:latin typeface="Times New Roman" panose="02020603050405020304" pitchFamily="18" charset="0"/>
                <a:cs typeface="Times New Roman" panose="02020603050405020304" pitchFamily="18" charset="0"/>
              </a:rPr>
              <a:t>ish</a:t>
            </a:r>
            <a:r>
              <a:rPr lang="en-GB" sz="3600" b="0" i="0" dirty="0">
                <a:solidFill>
                  <a:schemeClr val="tx1"/>
                </a:solidFill>
                <a:latin typeface="Times New Roman" panose="02020603050405020304" pitchFamily="18" charset="0"/>
                <a:cs typeface="Times New Roman" panose="02020603050405020304" pitchFamily="18" charset="0"/>
              </a:rPr>
              <a:t>,</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a:solidFill>
                  <a:schemeClr val="tx1"/>
                </a:solidFill>
                <a:latin typeface="Times New Roman" panose="02020603050405020304" pitchFamily="18" charset="0"/>
                <a:cs typeface="Times New Roman" panose="02020603050405020304" pitchFamily="18" charset="0"/>
              </a:rPr>
              <a:t>maydonining</a:t>
            </a:r>
            <a:r>
              <a:rPr lang="en-US" sz="3600" b="0" i="0" dirty="0">
                <a:solidFill>
                  <a:schemeClr val="tx1"/>
                </a:solidFill>
                <a:latin typeface="Times New Roman" panose="02020603050405020304" pitchFamily="18" charset="0"/>
                <a:cs typeface="Times New Roman" panose="02020603050405020304" pitchFamily="18" charset="0"/>
              </a:rPr>
              <a:t> </a:t>
            </a:r>
            <a:r>
              <a:rPr lang="en-US" sz="3600" b="0" i="0" dirty="0" err="1" smtClean="0">
                <a:solidFill>
                  <a:schemeClr val="tx1"/>
                </a:solidFill>
                <a:latin typeface="Times New Roman" panose="02020603050405020304" pitchFamily="18" charset="0"/>
                <a:cs typeface="Times New Roman" panose="02020603050405020304" pitchFamily="18" charset="0"/>
              </a:rPr>
              <a:t>uchlanganligi</a:t>
            </a:r>
            <a:r>
              <a:rPr lang="en-US" sz="3600" b="0" i="0" dirty="0" smtClean="0">
                <a:solidFill>
                  <a:schemeClr val="tx1"/>
                </a:solidFill>
                <a:latin typeface="Times New Roman" panose="02020603050405020304" pitchFamily="18" charset="0"/>
                <a:cs typeface="Times New Roman" panose="02020603050405020304" pitchFamily="18" charset="0"/>
              </a:rPr>
              <a:t>,</a:t>
            </a:r>
            <a:r>
              <a:rPr lang="en-GB" sz="3600" b="0" i="0" dirty="0" err="1">
                <a:solidFill>
                  <a:schemeClr val="tx1"/>
                </a:solidFill>
                <a:latin typeface="Times New Roman" panose="02020603050405020304" pitchFamily="18" charset="0"/>
                <a:cs typeface="Times New Roman" panose="02020603050405020304" pitchFamily="18" charset="0"/>
              </a:rPr>
              <a:t>potentsial</a:t>
            </a:r>
            <a:r>
              <a:rPr lang="en-GB" sz="3600" b="0" i="0" dirty="0">
                <a:solidFill>
                  <a:schemeClr val="tx1"/>
                </a:solidFill>
                <a:latin typeface="Times New Roman" panose="02020603050405020304" pitchFamily="18" charset="0"/>
                <a:cs typeface="Times New Roman" panose="02020603050405020304" pitchFamily="18" charset="0"/>
              </a:rPr>
              <a:t>, </a:t>
            </a:r>
            <a:r>
              <a:rPr lang="en-GB" sz="3600" b="0" i="0" dirty="0" err="1">
                <a:solidFill>
                  <a:schemeClr val="tx1"/>
                </a:solidFill>
                <a:latin typeface="Times New Roman" panose="02020603050405020304" pitchFamily="18" charset="0"/>
                <a:cs typeface="Times New Roman" panose="02020603050405020304" pitchFamily="18" charset="0"/>
              </a:rPr>
              <a:t>o’tkazgichlar</a:t>
            </a:r>
            <a:endParaRPr lang="ru-RU" sz="36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7883" y="1690738"/>
            <a:ext cx="8650224" cy="2308324"/>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Zaryadlarning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o’zaro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qonuni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elektrostatikaning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asosiy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qonunidir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o’zaro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dastlab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butun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olam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tortishish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qonuni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rasmiy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o’xshashlik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asosida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tushuntirilardi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Bunda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kuchlar</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butun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olam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tortishish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kuchlari</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oralik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fazoning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hech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kanday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ishtirokisiz</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Uzokdan</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ta’sirlashish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iborat</a:t>
            </a:r>
            <a:r>
              <a:rPr lang="en-US" sz="2400" dirty="0">
                <a:solidFill>
                  <a:schemeClr val="tx1"/>
                </a:solidFill>
                <a:latin typeface="Times New Roman" panose="02020603050405020304" pitchFamily="18" charset="0"/>
                <a:cs typeface="Times New Roman" panose="02020603050405020304" pitchFamily="18" charset="0"/>
              </a:rPr>
              <a:t> deb </a:t>
            </a:r>
            <a:r>
              <a:rPr lang="en-US" sz="2400" dirty="0" err="1">
                <a:solidFill>
                  <a:schemeClr val="tx1"/>
                </a:solidFill>
                <a:latin typeface="Times New Roman" panose="02020603050405020304" pitchFamily="18" charset="0"/>
                <a:cs typeface="Times New Roman" panose="02020603050405020304" pitchFamily="18" charset="0"/>
              </a:rPr>
              <a:t>olinardi</a:t>
            </a:r>
            <a:r>
              <a:rPr lang="en-US" sz="2400" dirty="0">
                <a:solidFill>
                  <a:schemeClr val="tx1"/>
                </a:solidFill>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23981" y="1479479"/>
            <a:ext cx="8301519" cy="2677656"/>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Xaqiqatda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esa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atrof</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fazoda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tortishuvchi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massalar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kabi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kandaydir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fizik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o’zgarishlar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yuzaga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keltiradi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o’zgarishlarni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avvalo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tekshirilayotgan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zaryadlardan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biror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masofa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joylashtirilgan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qanday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mumkin</a:t>
            </a:r>
            <a:r>
              <a:rPr lang="en-US" sz="2400" dirty="0">
                <a:solidFill>
                  <a:schemeClr val="tx1"/>
                </a:solidFill>
                <a:latin typeface="Times New Roman" panose="02020603050405020304" pitchFamily="18" charset="0"/>
                <a:cs typeface="Times New Roman" panose="02020603050405020304" pitchFamily="18" charset="0"/>
              </a:rPr>
              <a:t>. Bu </a:t>
            </a:r>
            <a:r>
              <a:rPr lang="en-US" sz="2400" dirty="0" err="1">
                <a:solidFill>
                  <a:schemeClr val="tx1"/>
                </a:solidFill>
                <a:latin typeface="Times New Roman" panose="02020603050405020304" pitchFamily="18" charset="0"/>
                <a:cs typeface="Times New Roman" panose="02020603050405020304" pitchFamily="18" charset="0"/>
              </a:rPr>
              <a:t>o’zgarishlarning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tabiatini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chiqishga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hozircha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kirishmasdan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turib</a:t>
            </a:r>
            <a:r>
              <a:rPr lang="en-US" sz="2400" dirty="0">
                <a:solidFill>
                  <a:schemeClr val="tx1"/>
                </a:solidFill>
                <a:latin typeface="Times New Roman" panose="02020603050405020304" pitchFamily="18" charset="0"/>
                <a:cs typeface="Times New Roman" panose="02020603050405020304" pitchFamily="18" charset="0"/>
              </a:rPr>
              <a:t>, biz </a:t>
            </a:r>
            <a:r>
              <a:rPr lang="en-US" sz="2400" dirty="0" err="1">
                <a:solidFill>
                  <a:schemeClr val="tx1"/>
                </a:solidFill>
                <a:latin typeface="Times New Roman" panose="02020603050405020304" pitchFamily="18" charset="0"/>
                <a:cs typeface="Times New Roman" panose="02020603050405020304" pitchFamily="18" charset="0"/>
              </a:rPr>
              <a:t>tinch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turgan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o’rab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fazoda</a:t>
            </a:r>
            <a:r>
              <a:rPr lang="en-US" sz="2400" dirty="0">
                <a:solidFill>
                  <a:schemeClr val="tx1"/>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elektrstatik</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maydon</a:t>
            </a:r>
            <a:r>
              <a:rPr lang="en-US" sz="2400" i="1"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vujudga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deymiz</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p>
        </p:txBody>
      </p:sp>
    </p:spTree>
    <p:extLst>
      <p:ext uri="{BB962C8B-B14F-4D97-AF65-F5344CB8AC3E}">
        <p14:creationId xmlns:p14="http://schemas.microsoft.com/office/powerpoint/2010/main" val="3878400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88022" y="1145434"/>
            <a:ext cx="8471044" cy="3554819"/>
          </a:xfrm>
          <a:prstGeom prst="rect">
            <a:avLst/>
          </a:prstGeom>
        </p:spPr>
        <p:txBody>
          <a:bodyPr wrap="square">
            <a:spAutoFit/>
          </a:bodyPr>
          <a:lstStyle/>
          <a:p>
            <a:r>
              <a:rPr lang="en-US" sz="2500" dirty="0" err="1">
                <a:solidFill>
                  <a:schemeClr val="tx1"/>
                </a:solidFill>
                <a:latin typeface="Times New Roman" panose="02020603050405020304" pitchFamily="18" charset="0"/>
                <a:cs typeface="Times New Roman" panose="02020603050405020304" pitchFamily="18" charset="0"/>
              </a:rPr>
              <a:t>Masalan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ikkita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zaryad</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o’zaro</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quyidagicha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ta’sirlashadi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Zaryadlarning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har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biri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o’z</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atrofidagi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fazoda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maydon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hosil</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qiladi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bu</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maydon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ikkinchi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zaryadga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ma’lum</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kuch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bilan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ta’sir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kiladi</a:t>
            </a:r>
            <a:r>
              <a:rPr lang="en-US" sz="2500" dirty="0">
                <a:solidFill>
                  <a:schemeClr val="tx1"/>
                </a:solidFill>
                <a:latin typeface="Times New Roman" panose="02020603050405020304" pitchFamily="18" charset="0"/>
                <a:cs typeface="Times New Roman" panose="02020603050405020304" pitchFamily="18" charset="0"/>
              </a:rPr>
              <a:t>. </a:t>
            </a:r>
            <a:r>
              <a:rPr lang="en-US" sz="2500" b="1" i="1" dirty="0" err="1">
                <a:solidFill>
                  <a:srgbClr val="FF0000"/>
                </a:solidFill>
                <a:latin typeface="Times New Roman" panose="02020603050405020304" pitchFamily="18" charset="0"/>
                <a:cs typeface="Times New Roman" panose="02020603050405020304" pitchFamily="18" charset="0"/>
              </a:rPr>
              <a:t>Elektrostatik</a:t>
            </a:r>
            <a:r>
              <a:rPr lang="en-US" sz="2500" b="1" i="1" dirty="0">
                <a:solidFill>
                  <a:srgbClr val="FF0000"/>
                </a:solidFill>
                <a:latin typeface="Times New Roman" panose="02020603050405020304" pitchFamily="18" charset="0"/>
                <a:cs typeface="Times New Roman" panose="02020603050405020304" pitchFamily="18" charset="0"/>
              </a:rPr>
              <a:t> </a:t>
            </a:r>
            <a:r>
              <a:rPr lang="en-US" sz="2500" b="1" i="1" dirty="0" err="1">
                <a:solidFill>
                  <a:srgbClr val="FF0000"/>
                </a:solidFill>
                <a:latin typeface="Times New Roman" panose="02020603050405020304" pitchFamily="18" charset="0"/>
                <a:cs typeface="Times New Roman" panose="02020603050405020304" pitchFamily="18" charset="0"/>
              </a:rPr>
              <a:t>maydon</a:t>
            </a:r>
            <a:r>
              <a:rPr lang="en-US" sz="2500" b="1" i="1" dirty="0">
                <a:solidFill>
                  <a:srgbClr val="FF0000"/>
                </a:solidFill>
                <a:latin typeface="Times New Roman" panose="02020603050405020304" pitchFamily="18" charset="0"/>
                <a:cs typeface="Times New Roman" panose="02020603050405020304" pitchFamily="18" charset="0"/>
              </a:rPr>
              <a:t> </a:t>
            </a:r>
            <a:r>
              <a:rPr lang="en-US" sz="2500" b="1" i="1" dirty="0" err="1">
                <a:solidFill>
                  <a:srgbClr val="FF0000"/>
                </a:solidFill>
                <a:latin typeface="Times New Roman" panose="02020603050405020304" pitchFamily="18" charset="0"/>
                <a:cs typeface="Times New Roman" panose="02020603050405020304" pitchFamily="18" charset="0"/>
              </a:rPr>
              <a:t>materiyaning</a:t>
            </a:r>
            <a:r>
              <a:rPr lang="en-US" sz="2500" b="1" i="1" dirty="0">
                <a:solidFill>
                  <a:srgbClr val="FF0000"/>
                </a:solidFill>
                <a:latin typeface="Times New Roman" panose="02020603050405020304" pitchFamily="18" charset="0"/>
                <a:cs typeface="Times New Roman" panose="02020603050405020304" pitchFamily="18" charset="0"/>
              </a:rPr>
              <a:t> </a:t>
            </a:r>
            <a:r>
              <a:rPr lang="en-US" sz="2500" b="1" i="1" dirty="0" err="1">
                <a:solidFill>
                  <a:srgbClr val="FF0000"/>
                </a:solidFill>
                <a:latin typeface="Times New Roman" panose="02020603050405020304" pitchFamily="18" charset="0"/>
                <a:cs typeface="Times New Roman" panose="02020603050405020304" pitchFamily="18" charset="0"/>
              </a:rPr>
              <a:t>maxsus</a:t>
            </a:r>
            <a:r>
              <a:rPr lang="en-US" sz="2500" b="1" i="1" dirty="0">
                <a:solidFill>
                  <a:srgbClr val="FF0000"/>
                </a:solidFill>
                <a:latin typeface="Times New Roman" panose="02020603050405020304" pitchFamily="18" charset="0"/>
                <a:cs typeface="Times New Roman" panose="02020603050405020304" pitchFamily="18" charset="0"/>
              </a:rPr>
              <a:t> </a:t>
            </a:r>
            <a:r>
              <a:rPr lang="en-US" sz="2500" b="1" i="1" dirty="0" err="1">
                <a:solidFill>
                  <a:srgbClr val="FF0000"/>
                </a:solidFill>
                <a:latin typeface="Times New Roman" panose="02020603050405020304" pitchFamily="18" charset="0"/>
                <a:cs typeface="Times New Roman" panose="02020603050405020304" pitchFamily="18" charset="0"/>
              </a:rPr>
              <a:t>turidir</a:t>
            </a:r>
            <a:r>
              <a:rPr lang="en-US" sz="2500" i="1" dirty="0">
                <a:solidFill>
                  <a:schemeClr val="bg1"/>
                </a:solidFill>
                <a:latin typeface="Times New Roman" panose="02020603050405020304" pitchFamily="18" charset="0"/>
                <a:cs typeface="Times New Roman" panose="02020603050405020304" pitchFamily="18" charset="0"/>
              </a:rPr>
              <a:t>: </a:t>
            </a:r>
            <a:r>
              <a:rPr lang="en-US" sz="2500" i="1" dirty="0">
                <a:solidFill>
                  <a:schemeClr val="tx1"/>
                </a:solidFill>
                <a:latin typeface="Times New Roman" panose="02020603050405020304" pitchFamily="18" charset="0"/>
                <a:cs typeface="Times New Roman" panose="02020603050405020304" pitchFamily="18" charset="0"/>
              </a:rPr>
              <a:t>u </a:t>
            </a:r>
            <a:r>
              <a:rPr lang="en-US" sz="2500" i="1" dirty="0" err="1">
                <a:solidFill>
                  <a:schemeClr val="tx1"/>
                </a:solidFill>
                <a:latin typeface="Times New Roman" panose="02020603050405020304" pitchFamily="18" charset="0"/>
                <a:cs typeface="Times New Roman" panose="02020603050405020304" pitchFamily="18" charset="0"/>
              </a:rPr>
              <a:t>orkali</a:t>
            </a:r>
            <a:r>
              <a:rPr lang="en-US" sz="2500" i="1" dirty="0">
                <a:solidFill>
                  <a:schemeClr val="tx1"/>
                </a:solidFill>
                <a:latin typeface="Times New Roman" panose="02020603050405020304" pitchFamily="18" charset="0"/>
                <a:cs typeface="Times New Roman" panose="02020603050405020304" pitchFamily="18" charset="0"/>
              </a:rPr>
              <a:t> </a:t>
            </a:r>
            <a:r>
              <a:rPr lang="en-US" sz="2500" i="1" dirty="0" err="1">
                <a:solidFill>
                  <a:schemeClr val="tx1"/>
                </a:solidFill>
                <a:latin typeface="Times New Roman" panose="02020603050405020304" pitchFamily="18" charset="0"/>
                <a:cs typeface="Times New Roman" panose="02020603050405020304" pitchFamily="18" charset="0"/>
              </a:rPr>
              <a:t>bir</a:t>
            </a:r>
            <a:r>
              <a:rPr lang="en-US" sz="2500" i="1" dirty="0">
                <a:solidFill>
                  <a:schemeClr val="tx1"/>
                </a:solidFill>
                <a:latin typeface="Times New Roman" panose="02020603050405020304" pitchFamily="18" charset="0"/>
                <a:cs typeface="Times New Roman" panose="02020603050405020304" pitchFamily="18" charset="0"/>
              </a:rPr>
              <a:t> </a:t>
            </a:r>
            <a:r>
              <a:rPr lang="en-US" sz="2500" i="1" dirty="0" err="1">
                <a:solidFill>
                  <a:srgbClr val="FF0000"/>
                </a:solidFill>
                <a:latin typeface="Times New Roman" panose="02020603050405020304" pitchFamily="18" charset="0"/>
                <a:cs typeface="Times New Roman" panose="02020603050405020304" pitchFamily="18" charset="0"/>
              </a:rPr>
              <a:t>elektrlangan</a:t>
            </a:r>
            <a:r>
              <a:rPr lang="en-US" sz="2500" i="1" dirty="0">
                <a:solidFill>
                  <a:srgbClr val="FF0000"/>
                </a:solidFill>
                <a:latin typeface="Times New Roman" panose="02020603050405020304" pitchFamily="18" charset="0"/>
                <a:cs typeface="Times New Roman" panose="02020603050405020304" pitchFamily="18" charset="0"/>
              </a:rPr>
              <a:t> </a:t>
            </a:r>
            <a:r>
              <a:rPr lang="en-US" sz="2500" i="1" dirty="0" err="1">
                <a:solidFill>
                  <a:srgbClr val="FF0000"/>
                </a:solidFill>
                <a:latin typeface="Times New Roman" panose="02020603050405020304" pitchFamily="18" charset="0"/>
                <a:cs typeface="Times New Roman" panose="02020603050405020304" pitchFamily="18" charset="0"/>
              </a:rPr>
              <a:t>jismning</a:t>
            </a:r>
            <a:r>
              <a:rPr lang="en-US" sz="2500" i="1" dirty="0">
                <a:solidFill>
                  <a:srgbClr val="FF0000"/>
                </a:solidFill>
                <a:latin typeface="Times New Roman" panose="02020603050405020304" pitchFamily="18" charset="0"/>
                <a:cs typeface="Times New Roman" panose="02020603050405020304" pitchFamily="18" charset="0"/>
              </a:rPr>
              <a:t> </a:t>
            </a:r>
            <a:r>
              <a:rPr lang="en-US" sz="2500" i="1" dirty="0" err="1">
                <a:solidFill>
                  <a:schemeClr val="tx1"/>
                </a:solidFill>
                <a:latin typeface="Times New Roman" panose="02020603050405020304" pitchFamily="18" charset="0"/>
                <a:cs typeface="Times New Roman" panose="02020603050405020304" pitchFamily="18" charset="0"/>
              </a:rPr>
              <a:t>ta’siri</a:t>
            </a:r>
            <a:r>
              <a:rPr lang="en-US" sz="2500" i="1" dirty="0">
                <a:solidFill>
                  <a:schemeClr val="tx1"/>
                </a:solidFill>
                <a:latin typeface="Times New Roman" panose="02020603050405020304" pitchFamily="18" charset="0"/>
                <a:cs typeface="Times New Roman" panose="02020603050405020304" pitchFamily="18" charset="0"/>
              </a:rPr>
              <a:t> </a:t>
            </a:r>
            <a:r>
              <a:rPr lang="en-US" sz="2500" i="1" dirty="0" err="1">
                <a:solidFill>
                  <a:schemeClr val="tx1"/>
                </a:solidFill>
                <a:latin typeface="Times New Roman" panose="02020603050405020304" pitchFamily="18" charset="0"/>
                <a:cs typeface="Times New Roman" panose="02020603050405020304" pitchFamily="18" charset="0"/>
              </a:rPr>
              <a:t>boshqa</a:t>
            </a:r>
            <a:r>
              <a:rPr lang="en-US" sz="2500" i="1" dirty="0">
                <a:solidFill>
                  <a:schemeClr val="tx1"/>
                </a:solidFill>
                <a:latin typeface="Times New Roman" panose="02020603050405020304" pitchFamily="18" charset="0"/>
                <a:cs typeface="Times New Roman" panose="02020603050405020304" pitchFamily="18" charset="0"/>
              </a:rPr>
              <a:t> </a:t>
            </a:r>
            <a:r>
              <a:rPr lang="en-US" sz="2500" i="1" dirty="0" err="1">
                <a:solidFill>
                  <a:schemeClr val="tx1"/>
                </a:solidFill>
                <a:latin typeface="Times New Roman" panose="02020603050405020304" pitchFamily="18" charset="0"/>
                <a:cs typeface="Times New Roman" panose="02020603050405020304" pitchFamily="18" charset="0"/>
              </a:rPr>
              <a:t>jismlarga</a:t>
            </a:r>
            <a:r>
              <a:rPr lang="en-US" sz="2500" i="1" dirty="0">
                <a:solidFill>
                  <a:schemeClr val="tx1"/>
                </a:solidFill>
                <a:latin typeface="Times New Roman" panose="02020603050405020304" pitchFamily="18" charset="0"/>
                <a:cs typeface="Times New Roman" panose="02020603050405020304" pitchFamily="18" charset="0"/>
              </a:rPr>
              <a:t> </a:t>
            </a:r>
            <a:r>
              <a:rPr lang="en-US" sz="2500" i="1" dirty="0" err="1">
                <a:solidFill>
                  <a:schemeClr val="tx1"/>
                </a:solidFill>
                <a:latin typeface="Times New Roman" panose="02020603050405020304" pitchFamily="18" charset="0"/>
                <a:cs typeface="Times New Roman" panose="02020603050405020304" pitchFamily="18" charset="0"/>
              </a:rPr>
              <a:t>uzatiladi</a:t>
            </a:r>
            <a:r>
              <a:rPr lang="en-US" sz="2500" i="1"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Maydonning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xossalari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maydonning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zaryadlarga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ta’sir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etuvchi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kuchlari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bo’ysinadigan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qonuniyatlar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asosida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o’rganiladi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Har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bir</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zaryad</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atrof</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fazoda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elektrostatik</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maydon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hosil</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qilishini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yuqorida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ko’rsatib</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o’tgan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edik</a:t>
            </a:r>
            <a:r>
              <a:rPr lang="en-US" sz="2500" dirty="0">
                <a:solidFill>
                  <a:schemeClr val="tx1"/>
                </a:solidFill>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90761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48386" y="1095403"/>
            <a:ext cx="7237375" cy="3836191"/>
          </a:xfrm>
        </p:spPr>
        <p:txBody>
          <a:bodyPr/>
          <a:lstStyle/>
          <a:p>
            <a:r>
              <a:rPr lang="en-US" sz="2400" b="0" i="0" dirty="0" err="1">
                <a:solidFill>
                  <a:schemeClr val="tx1"/>
                </a:solidFill>
                <a:latin typeface="Times New Roman" panose="02020603050405020304" pitchFamily="18" charset="0"/>
                <a:cs typeface="Times New Roman" panose="02020603050405020304" pitchFamily="18" charset="0"/>
              </a:rPr>
              <a:t>Maydon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xususiyatlarini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o’rganish</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uchun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bu</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maydonga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nuqtaviy</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zaryadlarni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joylashtirish</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va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ularga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ta’sir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etuvchi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kuchlarni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kuzatish</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kerak</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Bunda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maydonga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kiritilgan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zaryadlar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shu</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qadar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kichikki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ular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maydonni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hosil</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kilgan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zaryadlarning</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kattaligini</a:t>
            </a:r>
            <a:r>
              <a:rPr lang="en-US" sz="2400" b="0" i="0" dirty="0">
                <a:solidFill>
                  <a:schemeClr val="tx1"/>
                </a:solidFill>
                <a:latin typeface="Times New Roman" panose="02020603050405020304" pitchFamily="18" charset="0"/>
                <a:cs typeface="Times New Roman" panose="02020603050405020304" pitchFamily="18" charset="0"/>
              </a:rPr>
              <a:t> ham, </a:t>
            </a:r>
            <a:r>
              <a:rPr lang="en-US" sz="2400" b="0" i="0" dirty="0" err="1">
                <a:solidFill>
                  <a:schemeClr val="tx1"/>
                </a:solidFill>
                <a:latin typeface="Times New Roman" panose="02020603050405020304" pitchFamily="18" charset="0"/>
                <a:cs typeface="Times New Roman" panose="02020603050405020304" pitchFamily="18" charset="0"/>
              </a:rPr>
              <a:t>joylaShiShini</a:t>
            </a:r>
            <a:r>
              <a:rPr lang="en-US" sz="2400" b="0" i="0" dirty="0">
                <a:solidFill>
                  <a:schemeClr val="tx1"/>
                </a:solidFill>
                <a:latin typeface="Times New Roman" panose="02020603050405020304" pitchFamily="18" charset="0"/>
                <a:cs typeface="Times New Roman" panose="02020603050405020304" pitchFamily="18" charset="0"/>
              </a:rPr>
              <a:t> ham </a:t>
            </a:r>
            <a:r>
              <a:rPr lang="en-US" sz="2400" b="0" i="0" dirty="0" err="1">
                <a:solidFill>
                  <a:schemeClr val="tx1"/>
                </a:solidFill>
                <a:latin typeface="Times New Roman" panose="02020603050405020304" pitchFamily="18" charset="0"/>
                <a:cs typeface="Times New Roman" panose="02020603050405020304" pitchFamily="18" charset="0"/>
              </a:rPr>
              <a:t>uzgartirmaydi</a:t>
            </a:r>
            <a:r>
              <a:rPr lang="en-US" sz="2400" b="0" i="0" dirty="0">
                <a:solidFill>
                  <a:schemeClr val="tx1"/>
                </a:solidFill>
                <a:latin typeface="Times New Roman" panose="02020603050405020304" pitchFamily="18" charset="0"/>
                <a:cs typeface="Times New Roman" panose="02020603050405020304" pitchFamily="18" charset="0"/>
              </a:rPr>
              <a:t>, deb </a:t>
            </a:r>
            <a:r>
              <a:rPr lang="en-US" sz="2400" b="0" i="0" dirty="0" err="1">
                <a:solidFill>
                  <a:schemeClr val="tx1"/>
                </a:solidFill>
                <a:latin typeface="Times New Roman" panose="02020603050405020304" pitchFamily="18" charset="0"/>
                <a:cs typeface="Times New Roman" panose="02020603050405020304" pitchFamily="18" charset="0"/>
              </a:rPr>
              <a:t>olinadi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Qulon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qonunidan</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maydonning</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biror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nuktasiga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joylashtirilgan</a:t>
            </a:r>
            <a:r>
              <a:rPr lang="en-US" sz="2400" b="0" i="0" dirty="0">
                <a:solidFill>
                  <a:schemeClr val="tx1"/>
                </a:solidFill>
                <a:latin typeface="Times New Roman" panose="02020603050405020304" pitchFamily="18" charset="0"/>
                <a:cs typeface="Times New Roman" panose="02020603050405020304" pitchFamily="18" charset="0"/>
              </a:rPr>
              <a:t> q </a:t>
            </a:r>
            <a:r>
              <a:rPr lang="en-US" sz="2400" b="0" i="0" dirty="0" err="1">
                <a:solidFill>
                  <a:schemeClr val="tx1"/>
                </a:solidFill>
                <a:latin typeface="Times New Roman" panose="02020603050405020304" pitchFamily="18" charset="0"/>
                <a:cs typeface="Times New Roman" panose="02020603050405020304" pitchFamily="18" charset="0"/>
              </a:rPr>
              <a:t>musbat</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zaryadga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shu</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zaryad</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kattaligiga</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proportsional</a:t>
            </a:r>
            <a:r>
              <a:rPr lang="en-US" sz="2400" b="0" i="0" dirty="0">
                <a:solidFill>
                  <a:schemeClr val="tx1"/>
                </a:solidFill>
                <a:latin typeface="Times New Roman" panose="02020603050405020304" pitchFamily="18" charset="0"/>
                <a:cs typeface="Times New Roman" panose="02020603050405020304" pitchFamily="18" charset="0"/>
              </a:rPr>
              <a:t> f </a:t>
            </a:r>
            <a:r>
              <a:rPr lang="en-US" sz="2400" b="0" i="0" dirty="0" err="1">
                <a:solidFill>
                  <a:schemeClr val="tx1"/>
                </a:solidFill>
                <a:latin typeface="Times New Roman" panose="02020603050405020304" pitchFamily="18" charset="0"/>
                <a:cs typeface="Times New Roman" panose="02020603050405020304" pitchFamily="18" charset="0"/>
              </a:rPr>
              <a:t>kuch</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ta’sir</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etishi</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kelib</a:t>
            </a:r>
            <a:r>
              <a:rPr lang="en-US" sz="2400" b="0" i="0" dirty="0">
                <a:solidFill>
                  <a:schemeClr val="tx1"/>
                </a:solidFill>
                <a:latin typeface="Times New Roman" panose="02020603050405020304" pitchFamily="18" charset="0"/>
                <a:cs typeface="Times New Roman" panose="02020603050405020304" pitchFamily="18" charset="0"/>
              </a:rPr>
              <a:t> </a:t>
            </a:r>
            <a:r>
              <a:rPr lang="en-US" sz="2400" b="0" i="0" dirty="0" err="1">
                <a:solidFill>
                  <a:schemeClr val="tx1"/>
                </a:solidFill>
                <a:latin typeface="Times New Roman" panose="02020603050405020304" pitchFamily="18" charset="0"/>
                <a:cs typeface="Times New Roman" panose="02020603050405020304" pitchFamily="18" charset="0"/>
              </a:rPr>
              <a:t>chiqadi</a:t>
            </a:r>
            <a:r>
              <a:rPr lang="en-US" sz="2400" b="0" i="0" dirty="0">
                <a:solidFill>
                  <a:schemeClr val="tx1"/>
                </a:solidFill>
                <a:latin typeface="Times New Roman" panose="02020603050405020304" pitchFamily="18" charset="0"/>
                <a:cs typeface="Times New Roman" panose="02020603050405020304" pitchFamily="18" charset="0"/>
              </a:rPr>
              <a:t>.</a:t>
            </a:r>
            <a:endParaRPr lang="ru-RU" sz="24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5335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6853" y="1234827"/>
            <a:ext cx="8887147" cy="3293209"/>
          </a:xfrm>
          <a:prstGeom prst="rect">
            <a:avLst/>
          </a:prstGeom>
        </p:spPr>
        <p:txBody>
          <a:bodyPr wrap="square">
            <a:spAutoFit/>
          </a:bodyPr>
          <a:lstStyle/>
          <a:p>
            <a:r>
              <a:rPr lang="en-US" sz="2600" dirty="0">
                <a:solidFill>
                  <a:schemeClr val="tx1"/>
                </a:solidFill>
                <a:latin typeface="Times New Roman" panose="02020603050405020304" pitchFamily="18" charset="0"/>
                <a:cs typeface="Times New Roman" panose="02020603050405020304" pitchFamily="18" charset="0"/>
              </a:rPr>
              <a:t>Bu </a:t>
            </a:r>
            <a:r>
              <a:rPr lang="en-US" sz="2600" dirty="0" err="1">
                <a:solidFill>
                  <a:schemeClr val="tx1"/>
                </a:solidFill>
                <a:latin typeface="Times New Roman" panose="02020603050405020304" pitchFamily="18" charset="0"/>
                <a:cs typeface="Times New Roman" panose="02020603050405020304" pitchFamily="18" charset="0"/>
              </a:rPr>
              <a:t>kuchning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kattaligi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yo’nalishi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maydonni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hosil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qilgan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zaryadlarning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kattaligi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joylashishi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bilan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belgilanadi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Qulon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qonunidan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yana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shu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narsa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kelib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chiqadiki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zaryadga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ta’sir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etuvchi</a:t>
            </a:r>
            <a:r>
              <a:rPr lang="en-US" sz="2600" dirty="0">
                <a:solidFill>
                  <a:schemeClr val="tx1"/>
                </a:solidFill>
                <a:latin typeface="Times New Roman" panose="02020603050405020304" pitchFamily="18" charset="0"/>
                <a:cs typeface="Times New Roman" panose="02020603050405020304" pitchFamily="18" charset="0"/>
              </a:rPr>
              <a:t> f </a:t>
            </a:r>
            <a:r>
              <a:rPr lang="en-US" sz="2600" dirty="0" err="1">
                <a:solidFill>
                  <a:schemeClr val="tx1"/>
                </a:solidFill>
                <a:latin typeface="Times New Roman" panose="02020603050405020304" pitchFamily="18" charset="0"/>
                <a:cs typeface="Times New Roman" panose="02020603050405020304" pitchFamily="18" charset="0"/>
              </a:rPr>
              <a:t>kuchning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zaryad</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kattaligi</a:t>
            </a:r>
            <a:r>
              <a:rPr lang="en-US" sz="2600" dirty="0">
                <a:solidFill>
                  <a:schemeClr val="tx1"/>
                </a:solidFill>
                <a:latin typeface="Times New Roman" panose="02020603050405020304" pitchFamily="18" charset="0"/>
                <a:cs typeface="Times New Roman" panose="02020603050405020304" pitchFamily="18" charset="0"/>
              </a:rPr>
              <a:t> q </a:t>
            </a:r>
            <a:r>
              <a:rPr lang="en-US" sz="2600" dirty="0" err="1">
                <a:solidFill>
                  <a:schemeClr val="tx1"/>
                </a:solidFill>
                <a:latin typeface="Times New Roman" panose="02020603050405020304" pitchFamily="18" charset="0"/>
                <a:cs typeface="Times New Roman" panose="02020603050405020304" pitchFamily="18" charset="0"/>
              </a:rPr>
              <a:t>ga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nisbatan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zaryadning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kattaligi</a:t>
            </a:r>
            <a:r>
              <a:rPr lang="en-US" sz="2600" dirty="0">
                <a:solidFill>
                  <a:schemeClr val="tx1"/>
                </a:solidFill>
                <a:latin typeface="Times New Roman" panose="02020603050405020304" pitchFamily="18" charset="0"/>
                <a:cs typeface="Times New Roman" panose="02020603050405020304" pitchFamily="18" charset="0"/>
              </a:rPr>
              <a:t> q </a:t>
            </a:r>
            <a:r>
              <a:rPr lang="en-US" sz="2600" dirty="0" err="1">
                <a:solidFill>
                  <a:schemeClr val="tx1"/>
                </a:solidFill>
                <a:latin typeface="Times New Roman" panose="02020603050405020304" pitchFamily="18" charset="0"/>
                <a:cs typeface="Times New Roman" panose="02020603050405020304" pitchFamily="18" charset="0"/>
              </a:rPr>
              <a:t>bog’liq</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bo’lmay</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maydonnning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berilgan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nuqtasini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xarakterlaydi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Shunday</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qilib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maydonning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barcha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nuqtalari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uchun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topilgan</a:t>
            </a:r>
            <a:r>
              <a:rPr lang="en-US" sz="2600" dirty="0">
                <a:solidFill>
                  <a:schemeClr val="tx1"/>
                </a:solidFill>
                <a:latin typeface="Times New Roman" panose="02020603050405020304" pitchFamily="18" charset="0"/>
                <a:cs typeface="Times New Roman" panose="02020603050405020304" pitchFamily="18" charset="0"/>
              </a:rPr>
              <a:t> f/q </a:t>
            </a:r>
            <a:r>
              <a:rPr lang="en-US" sz="2600" dirty="0" err="1">
                <a:solidFill>
                  <a:schemeClr val="tx1"/>
                </a:solidFill>
                <a:latin typeface="Times New Roman" panose="02020603050405020304" pitchFamily="18" charset="0"/>
                <a:cs typeface="Times New Roman" panose="02020603050405020304" pitchFamily="18" charset="0"/>
              </a:rPr>
              <a:t>nisbatan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maydonning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muayyan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ob’ektiv</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xususiyatlarining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fizik</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xarakteristikasini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bildiradi</a:t>
            </a:r>
            <a:r>
              <a:rPr lang="en-US" sz="2600" dirty="0">
                <a:solidFill>
                  <a:schemeClr val="tx1"/>
                </a:solidFill>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39810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8095" y="1263722"/>
            <a:ext cx="7962471" cy="830997"/>
          </a:xfrm>
          <a:prstGeom prst="rect">
            <a:avLst/>
          </a:prstGeom>
        </p:spPr>
        <p:txBody>
          <a:bodyPr wrap="square">
            <a:spAutoFit/>
          </a:bodyPr>
          <a:lstStyle/>
          <a:p>
            <a:r>
              <a:rPr lang="en-US" sz="2400" dirty="0">
                <a:solidFill>
                  <a:schemeClr val="tx1"/>
                </a:solidFill>
                <a:latin typeface="Times New Roman" panose="02020603050405020304" pitchFamily="18" charset="0"/>
                <a:cs typeface="Times New Roman" panose="02020603050405020304" pitchFamily="18" charset="0"/>
              </a:rPr>
              <a:t>Bu </a:t>
            </a:r>
            <a:r>
              <a:rPr lang="en-US" sz="2400" i="1" dirty="0" err="1">
                <a:solidFill>
                  <a:srgbClr val="FF0000"/>
                </a:solidFill>
                <a:latin typeface="Times New Roman" panose="02020603050405020304" pitchFamily="18" charset="0"/>
                <a:cs typeface="Times New Roman" panose="02020603050405020304" pitchFamily="18" charset="0"/>
              </a:rPr>
              <a:t>nisbatan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elektrostatik</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maydon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kuchlanganligi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deb </a:t>
            </a:r>
            <a:r>
              <a:rPr lang="en-US" sz="2400" dirty="0" err="1">
                <a:solidFill>
                  <a:schemeClr val="tx1"/>
                </a:solidFill>
                <a:latin typeface="Times New Roman" panose="02020603050405020304" pitchFamily="18" charset="0"/>
                <a:cs typeface="Times New Roman" panose="02020603050405020304" pitchFamily="18" charset="0"/>
              </a:rPr>
              <a:t>ataluvchi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fizik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kattalikni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ifodalaydi</a:t>
            </a:r>
            <a:r>
              <a:rPr lang="en-US" sz="2400" dirty="0">
                <a:solidFill>
                  <a:schemeClr val="tx1"/>
                </a:solidFill>
                <a:latin typeface="Times New Roman" panose="02020603050405020304" pitchFamily="18" charset="0"/>
                <a:cs typeface="Times New Roman" panose="02020603050405020304" pitchFamily="18" charset="0"/>
              </a:rPr>
              <a:t> E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belgilanadi</a:t>
            </a:r>
            <a:r>
              <a:rPr lang="en-US" sz="2400" dirty="0">
                <a:solidFill>
                  <a:schemeClr val="tx1"/>
                </a:solidFill>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27068" y="3471120"/>
            <a:ext cx="8029255" cy="830997"/>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Agar </a:t>
            </a:r>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formulada</a:t>
            </a:r>
            <a:r>
              <a:rPr lang="en-US" sz="2400" dirty="0">
                <a:solidFill>
                  <a:schemeClr val="tx1"/>
                </a:solidFill>
                <a:latin typeface="Times New Roman" panose="02020603050405020304" pitchFamily="18" charset="0"/>
                <a:ea typeface="Calibri" panose="020F0502020204030204" pitchFamily="34" charset="0"/>
              </a:rPr>
              <a:t> q=+1deb </a:t>
            </a:r>
            <a:r>
              <a:rPr lang="en-US" sz="2400" dirty="0" err="1">
                <a:solidFill>
                  <a:schemeClr val="tx1"/>
                </a:solidFill>
                <a:latin typeface="Times New Roman" panose="02020603050405020304" pitchFamily="18" charset="0"/>
                <a:ea typeface="Calibri" panose="020F0502020204030204" pitchFamily="34" charset="0"/>
              </a:rPr>
              <a:t>olsak</a:t>
            </a:r>
            <a:r>
              <a:rPr lang="en-US" sz="2400" dirty="0">
                <a:solidFill>
                  <a:schemeClr val="tx1"/>
                </a:solidFill>
                <a:latin typeface="Times New Roman" panose="02020603050405020304" pitchFamily="18" charset="0"/>
                <a:ea typeface="Calibri" panose="020F0502020204030204" pitchFamily="34" charset="0"/>
              </a:rPr>
              <a:t>, u </a:t>
            </a:r>
            <a:r>
              <a:rPr lang="en-US" sz="2400" dirty="0" err="1">
                <a:solidFill>
                  <a:schemeClr val="tx1"/>
                </a:solidFill>
                <a:latin typeface="Times New Roman" panose="02020603050405020304" pitchFamily="18" charset="0"/>
                <a:ea typeface="Calibri" panose="020F0502020204030204" pitchFamily="34" charset="0"/>
              </a:rPr>
              <a:t>holda</a:t>
            </a:r>
            <a:r>
              <a:rPr lang="en-US" sz="2400" dirty="0">
                <a:solidFill>
                  <a:schemeClr val="tx1"/>
                </a:solidFill>
                <a:latin typeface="Times New Roman" panose="02020603050405020304" pitchFamily="18" charset="0"/>
                <a:ea typeface="Calibri" panose="020F0502020204030204" pitchFamily="34" charset="0"/>
              </a:rPr>
              <a:t> E </a:t>
            </a:r>
            <a:r>
              <a:rPr lang="en-US" sz="2400" dirty="0" err="1">
                <a:solidFill>
                  <a:schemeClr val="tx1"/>
                </a:solidFill>
                <a:latin typeface="Times New Roman" panose="02020603050405020304" pitchFamily="18" charset="0"/>
                <a:ea typeface="Calibri" panose="020F0502020204030204" pitchFamily="34" charset="0"/>
              </a:rPr>
              <a:t>kattalik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jixatdan</a:t>
            </a:r>
            <a:r>
              <a:rPr lang="en-US" sz="2400" dirty="0">
                <a:solidFill>
                  <a:schemeClr val="tx1"/>
                </a:solidFill>
                <a:latin typeface="Times New Roman" panose="02020603050405020304" pitchFamily="18" charset="0"/>
                <a:ea typeface="Calibri" panose="020F0502020204030204" pitchFamily="34" charset="0"/>
              </a:rPr>
              <a:t> f </a:t>
            </a:r>
            <a:r>
              <a:rPr lang="en-US" sz="2400" dirty="0" err="1">
                <a:solidFill>
                  <a:schemeClr val="tx1"/>
                </a:solidFill>
                <a:latin typeface="Times New Roman" panose="02020603050405020304" pitchFamily="18" charset="0"/>
                <a:ea typeface="Calibri" panose="020F0502020204030204" pitchFamily="34" charset="0"/>
              </a:rPr>
              <a:t>kuch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ndParaRPr>
          </a:p>
        </p:txBody>
      </p:sp>
      <p:sp>
        <p:nvSpPr>
          <p:cNvPr id="6" name="Прямоугольник 5"/>
          <p:cNvSpPr/>
          <p:nvPr/>
        </p:nvSpPr>
        <p:spPr>
          <a:xfrm>
            <a:off x="4950825" y="2500055"/>
            <a:ext cx="482824" cy="400110"/>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Calibri" panose="020F0502020204030204" pitchFamily="34" charset="0"/>
              </a:rPr>
              <a:t>(1)</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3531611" y="2517977"/>
                <a:ext cx="860492" cy="7643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𝐸</m:t>
                      </m:r>
                      <m:r>
                        <a:rPr lang="en-US" sz="2400" b="0" i="1" smtClean="0">
                          <a:latin typeface="Cambria Math" panose="02040503050406030204" pitchFamily="18" charset="0"/>
                        </a:rPr>
                        <m:t>=</m:t>
                      </m:r>
                      <m:f>
                        <m:fPr>
                          <m:ctrlPr>
                            <a:rPr lang="ru-RU" sz="2400" i="1" smtClean="0">
                              <a:latin typeface="Cambria Math" panose="02040503050406030204" pitchFamily="18" charset="0"/>
                            </a:rPr>
                          </m:ctrlPr>
                        </m:fPr>
                        <m:num>
                          <m:r>
                            <a:rPr lang="en-US" sz="2400" b="0" i="1" smtClean="0">
                              <a:latin typeface="Cambria Math" panose="02040503050406030204" pitchFamily="18" charset="0"/>
                            </a:rPr>
                            <m:t>𝑓</m:t>
                          </m:r>
                        </m:num>
                        <m:den>
                          <m:r>
                            <a:rPr lang="en-US" sz="2400" b="0" i="1" smtClean="0">
                              <a:latin typeface="Cambria Math" panose="02040503050406030204" pitchFamily="18" charset="0"/>
                            </a:rPr>
                            <m:t>𝑞</m:t>
                          </m:r>
                        </m:den>
                      </m:f>
                    </m:oMath>
                  </m:oMathPara>
                </a14:m>
                <a:endParaRPr lang="ru-RU" sz="2400" dirty="0">
                  <a:latin typeface="Times New Roman" panose="02020603050405020304" pitchFamily="18" charset="0"/>
                  <a:cs typeface="Times New Roman" panose="02020603050405020304"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531611" y="2517977"/>
                <a:ext cx="860492" cy="764376"/>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7946124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3890" y="133564"/>
            <a:ext cx="6921304" cy="4890499"/>
          </a:xfrm>
          <a:prstGeom prst="rect">
            <a:avLst/>
          </a:prstGeom>
        </p:spPr>
      </p:pic>
    </p:spTree>
    <p:extLst>
      <p:ext uri="{BB962C8B-B14F-4D97-AF65-F5344CB8AC3E}">
        <p14:creationId xmlns:p14="http://schemas.microsoft.com/office/powerpoint/2010/main" val="13977328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6452" y="1186845"/>
            <a:ext cx="8301518" cy="2677656"/>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Shunday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qilib</a:t>
            </a:r>
            <a:r>
              <a:rPr lang="en-US" sz="2400" dirty="0">
                <a:solidFill>
                  <a:schemeClr val="tx1"/>
                </a:solidFill>
                <a:latin typeface="Times New Roman" panose="02020603050405020304" pitchFamily="18" charset="0"/>
                <a:cs typeface="Times New Roman" panose="02020603050405020304" pitchFamily="18" charset="0"/>
              </a:rPr>
              <a:t>, </a:t>
            </a:r>
            <a:r>
              <a:rPr lang="en-US" sz="2400" i="1" dirty="0" err="1">
                <a:solidFill>
                  <a:schemeClr val="tx1"/>
                </a:solidFill>
                <a:latin typeface="Times New Roman" panose="02020603050405020304" pitchFamily="18" charset="0"/>
                <a:cs typeface="Times New Roman" panose="02020603050405020304" pitchFamily="18" charset="0"/>
              </a:rPr>
              <a:t>biror</a:t>
            </a:r>
            <a:r>
              <a:rPr lang="en-US" sz="2400" i="1" dirty="0">
                <a:solidFill>
                  <a:schemeClr val="tx1"/>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nuqtadagi</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elektrostatik</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maydon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kuchlanganligi</a:t>
            </a:r>
            <a:r>
              <a:rPr lang="en-US" sz="2400" i="1" dirty="0">
                <a:solidFill>
                  <a:srgbClr val="FF0000"/>
                </a:solidFill>
                <a:latin typeface="Times New Roman" panose="02020603050405020304" pitchFamily="18" charset="0"/>
                <a:cs typeface="Times New Roman" panose="02020603050405020304" pitchFamily="18" charset="0"/>
              </a:rPr>
              <a:t> son </a:t>
            </a:r>
            <a:r>
              <a:rPr lang="en-US" sz="2400" i="1" dirty="0" err="1">
                <a:solidFill>
                  <a:srgbClr val="FF0000"/>
                </a:solidFill>
                <a:latin typeface="Times New Roman" panose="02020603050405020304" pitchFamily="18" charset="0"/>
                <a:cs typeface="Times New Roman" panose="02020603050405020304" pitchFamily="18" charset="0"/>
              </a:rPr>
              <a:t>jixatdan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shu</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nuqtaga</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joylashtirilgan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musbat</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zaryad</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birligiga</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ta’sir</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etuvchi</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kuchga</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teng</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va</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shu</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kuch</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bilan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bir</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hil</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yo’nalgan</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fizik</a:t>
            </a:r>
            <a:r>
              <a:rPr lang="en-US" sz="2400" i="1" dirty="0">
                <a:solidFill>
                  <a:srgbClr val="FF0000"/>
                </a:solidFill>
                <a:latin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cs typeface="Times New Roman" panose="02020603050405020304" pitchFamily="18" charset="0"/>
              </a:rPr>
              <a:t>kattalikdir</a:t>
            </a:r>
            <a:r>
              <a:rPr lang="en-US" sz="2400" i="1" dirty="0">
                <a:solidFill>
                  <a:schemeClr val="bg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Bu </a:t>
            </a:r>
            <a:r>
              <a:rPr lang="en-US" sz="2400" dirty="0" err="1">
                <a:solidFill>
                  <a:schemeClr val="tx1"/>
                </a:solidFill>
                <a:latin typeface="Times New Roman" panose="02020603050405020304" pitchFamily="18" charset="0"/>
                <a:cs typeface="Times New Roman" panose="02020603050405020304" pitchFamily="18" charset="0"/>
              </a:rPr>
              <a:t>ta’rifdan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vektor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kattalik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ekanligi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chiqadi</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a:p>
            <a:r>
              <a:rPr lang="en-US" sz="2400" b="1" i="1" dirty="0" err="1">
                <a:solidFill>
                  <a:srgbClr val="FF0000"/>
                </a:solidFill>
                <a:latin typeface="Times New Roman" panose="02020603050405020304" pitchFamily="18" charset="0"/>
                <a:cs typeface="Times New Roman" panose="02020603050405020304" pitchFamily="18" charset="0"/>
              </a:rPr>
              <a:t>Kuchlanganlik</a:t>
            </a:r>
            <a:r>
              <a:rPr lang="en-US" sz="2400" b="1" i="1" dirty="0">
                <a:solidFill>
                  <a:srgbClr val="FF0000"/>
                </a:solidFill>
                <a:latin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cs typeface="Times New Roman" panose="02020603050405020304" pitchFamily="18" charset="0"/>
              </a:rPr>
              <a:t>birligi</a:t>
            </a:r>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Shunday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nuqtaning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olinadiki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nuqtada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etadi</a:t>
            </a:r>
            <a:r>
              <a:rPr lang="en-US" sz="2400" dirty="0">
                <a:solidFill>
                  <a:schemeClr val="tx1"/>
                </a:solidFill>
                <a:latin typeface="Times New Roman" panose="02020603050405020304" pitchFamily="18" charset="0"/>
                <a:cs typeface="Times New Roman" panose="02020603050405020304" pitchFamily="18" charset="0"/>
              </a:rPr>
              <a:t>.</a:t>
            </a:r>
            <a:endParaRPr lang="ru-RU" sz="2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08690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49321" y="1248176"/>
            <a:ext cx="8568648" cy="1569660"/>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Demak</a:t>
            </a:r>
            <a:r>
              <a:rPr lang="en-US" sz="2400" dirty="0">
                <a:solidFill>
                  <a:schemeClr val="tx1"/>
                </a:solidFill>
                <a:latin typeface="Times New Roman" panose="02020603050405020304" pitchFamily="18" charset="0"/>
                <a:cs typeface="Times New Roman" panose="02020603050405020304" pitchFamily="18" charset="0"/>
              </a:rPr>
              <a:t>, CGSE </a:t>
            </a:r>
            <a:r>
              <a:rPr lang="en-US" sz="2400" dirty="0" err="1">
                <a:solidFill>
                  <a:schemeClr val="tx1"/>
                </a:solidFill>
                <a:latin typeface="Times New Roman" panose="02020603050405020304" pitchFamily="18" charset="0"/>
                <a:cs typeface="Times New Roman" panose="02020603050405020304" pitchFamily="18" charset="0"/>
              </a:rPr>
              <a:t>sistemada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birligi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elektrostatik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birgina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etadigan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nuqtadagi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olinadi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sistemadagi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o’lchamligini</a:t>
            </a:r>
            <a:r>
              <a:rPr lang="en-US" sz="2400" dirty="0">
                <a:solidFill>
                  <a:schemeClr val="tx1"/>
                </a:solidFill>
                <a:latin typeface="Times New Roman" panose="02020603050405020304" pitchFamily="18" charset="0"/>
                <a:cs typeface="Times New Roman" panose="02020603050405020304" pitchFamily="18" charset="0"/>
              </a:rPr>
              <a:t> (1) </a:t>
            </a:r>
            <a:r>
              <a:rPr lang="en-US" sz="2400" dirty="0" err="1">
                <a:solidFill>
                  <a:schemeClr val="tx1"/>
                </a:solidFill>
                <a:latin typeface="Times New Roman" panose="02020603050405020304" pitchFamily="18" charset="0"/>
                <a:cs typeface="Times New Roman" panose="02020603050405020304" pitchFamily="18" charset="0"/>
              </a:rPr>
              <a:t>formuladan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aniqlaymiz</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2887038" y="281783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628920" y="2817836"/>
            <a:ext cx="543739" cy="461665"/>
          </a:xfrm>
          <a:prstGeom prst="rect">
            <a:avLst/>
          </a:prstGeom>
        </p:spPr>
        <p:txBody>
          <a:bodyPr wrap="none">
            <a:spAutoFit/>
          </a:bodyPr>
          <a:lstStyle/>
          <a:p>
            <a:r>
              <a:rPr lang="en-US" sz="2400" dirty="0">
                <a:solidFill>
                  <a:schemeClr val="bg1"/>
                </a:solidFill>
                <a:latin typeface="Times New Roman" panose="02020603050405020304" pitchFamily="18" charset="0"/>
                <a:ea typeface="Calibri" panose="020F0502020204030204" pitchFamily="34" charset="0"/>
              </a:rPr>
              <a:t>(2)</a:t>
            </a:r>
            <a:endParaRPr lang="ru-RU" sz="2400" dirty="0">
              <a:solidFill>
                <a:schemeClr val="bg1"/>
              </a:solidFill>
            </a:endParaRPr>
          </a:p>
        </p:txBody>
      </p:sp>
      <p:sp>
        <p:nvSpPr>
          <p:cNvPr id="6" name="Прямоугольник 5"/>
          <p:cNvSpPr/>
          <p:nvPr/>
        </p:nvSpPr>
        <p:spPr>
          <a:xfrm>
            <a:off x="349321" y="3802721"/>
            <a:ext cx="8323386" cy="830997"/>
          </a:xfrm>
          <a:prstGeom prst="rect">
            <a:avLst/>
          </a:prstGeom>
        </p:spPr>
        <p:txBody>
          <a:bodyPr wrap="square">
            <a:spAutoFit/>
          </a:bodyPr>
          <a:lstStyle/>
          <a:p>
            <a:pPr algn="just"/>
            <a:r>
              <a:rPr lang="en-US" sz="2400" dirty="0" err="1">
                <a:solidFill>
                  <a:schemeClr val="tx1"/>
                </a:solidFill>
                <a:latin typeface="Times New Roman" panose="02020603050405020304" pitchFamily="18" charset="0"/>
                <a:ea typeface="Calibri" panose="020F0502020204030204" pitchFamily="34" charset="0"/>
              </a:rPr>
              <a:t>Misol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tarikasida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muxim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xususiy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xollar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elektrostatik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hisoblaymiz</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7" name="TextBox 6"/>
              <p:cNvSpPr txBox="1"/>
              <p:nvPr/>
            </p:nvSpPr>
            <p:spPr>
              <a:xfrm>
                <a:off x="2503257" y="3073033"/>
                <a:ext cx="3669402" cy="468077"/>
              </a:xfrm>
              <a:prstGeom prst="rect">
                <a:avLst/>
              </a:prstGeom>
              <a:noFill/>
            </p:spPr>
            <p:txBody>
              <a:bodyPr wrap="none" lIns="0" tIns="0" rIns="0" bIns="0" rtlCol="0">
                <a:spAutoFit/>
              </a:bodyPr>
              <a:lstStyle/>
              <a:p>
                <a:r>
                  <a:rPr lang="en-US" sz="1800" dirty="0" smtClean="0"/>
                  <a:t>[E]=</a:t>
                </a:r>
                <a14:m>
                  <m:oMath xmlns:m="http://schemas.openxmlformats.org/officeDocument/2006/math">
                    <m:f>
                      <m:fPr>
                        <m:ctrlPr>
                          <a:rPr lang="ru-RU" sz="1800" i="1" smtClean="0">
                            <a:latin typeface="Cambria Math" panose="02040503050406030204" pitchFamily="18" charset="0"/>
                          </a:rPr>
                        </m:ctrlPr>
                      </m:fPr>
                      <m:num>
                        <m:r>
                          <a:rPr lang="en-US" sz="1800" b="0" i="1" smtClean="0">
                            <a:latin typeface="Cambria Math" panose="02040503050406030204" pitchFamily="18" charset="0"/>
                          </a:rPr>
                          <m:t>[</m:t>
                        </m:r>
                        <m:r>
                          <a:rPr lang="en-US" sz="1800" b="0" i="1" smtClean="0">
                            <a:latin typeface="Cambria Math" panose="02040503050406030204" pitchFamily="18" charset="0"/>
                          </a:rPr>
                          <m:t>𝑓</m:t>
                        </m:r>
                        <m:r>
                          <a:rPr lang="en-US" sz="1800" b="0" i="1" smtClean="0">
                            <a:latin typeface="Cambria Math" panose="02040503050406030204" pitchFamily="18" charset="0"/>
                          </a:rPr>
                          <m:t>]</m:t>
                        </m:r>
                      </m:num>
                      <m:den>
                        <m:r>
                          <a:rPr lang="en-US" sz="1800" b="0" i="1" smtClean="0">
                            <a:latin typeface="Cambria Math" panose="02040503050406030204" pitchFamily="18" charset="0"/>
                          </a:rPr>
                          <m:t>[</m:t>
                        </m:r>
                        <m:r>
                          <a:rPr lang="en-US" sz="1800" b="0" i="1" smtClean="0">
                            <a:latin typeface="Cambria Math" panose="02040503050406030204" pitchFamily="18" charset="0"/>
                          </a:rPr>
                          <m:t>𝑞</m:t>
                        </m:r>
                        <m:r>
                          <a:rPr lang="en-US" sz="1800" b="0" i="1" smtClean="0">
                            <a:latin typeface="Cambria Math" panose="02040503050406030204" pitchFamily="18" charset="0"/>
                          </a:rPr>
                          <m:t>]</m:t>
                        </m:r>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𝑀𝐿</m:t>
                        </m:r>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𝑇</m:t>
                            </m:r>
                          </m:e>
                          <m:sup>
                            <m:r>
                              <a:rPr lang="en-US" sz="1800" b="0" i="1" smtClean="0">
                                <a:latin typeface="Cambria Math" panose="02040503050406030204" pitchFamily="18" charset="0"/>
                              </a:rPr>
                              <m:t>−2</m:t>
                            </m:r>
                          </m:sup>
                        </m:sSup>
                      </m:num>
                      <m:den>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𝑀</m:t>
                            </m:r>
                          </m:e>
                          <m:sup>
                            <m:r>
                              <a:rPr lang="en-US" sz="1800" b="0" i="1" smtClean="0">
                                <a:latin typeface="Cambria Math" panose="02040503050406030204" pitchFamily="18" charset="0"/>
                              </a:rPr>
                              <m:t>1/2</m:t>
                            </m:r>
                          </m:sup>
                        </m:sSup>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𝐿</m:t>
                            </m:r>
                          </m:e>
                          <m:sup>
                            <m:r>
                              <a:rPr lang="en-US" sz="1800" b="0" i="1" smtClean="0">
                                <a:latin typeface="Cambria Math" panose="02040503050406030204" pitchFamily="18" charset="0"/>
                              </a:rPr>
                              <m:t>3/2</m:t>
                            </m:r>
                          </m:sup>
                        </m:sSup>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𝑇</m:t>
                            </m:r>
                          </m:e>
                          <m:sup>
                            <m:r>
                              <a:rPr lang="en-US" sz="1800" b="0" i="1" smtClean="0">
                                <a:latin typeface="Cambria Math" panose="02040503050406030204" pitchFamily="18" charset="0"/>
                              </a:rPr>
                              <m:t>−2</m:t>
                            </m:r>
                          </m:sup>
                        </m:sSup>
                      </m:den>
                    </m:f>
                    <m:r>
                      <a:rPr lang="en-US" sz="1800" b="0" i="1" smtClean="0">
                        <a:latin typeface="Cambria Math" panose="02040503050406030204" pitchFamily="18" charset="0"/>
                      </a:rPr>
                      <m:t>=</m:t>
                    </m:r>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𝑀</m:t>
                        </m:r>
                      </m:e>
                      <m:sup>
                        <m:r>
                          <a:rPr lang="en-US" sz="1800" b="0" i="1" smtClean="0">
                            <a:latin typeface="Cambria Math" panose="02040503050406030204" pitchFamily="18" charset="0"/>
                          </a:rPr>
                          <m:t>1/2</m:t>
                        </m:r>
                      </m:sup>
                    </m:sSup>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𝐿</m:t>
                        </m:r>
                      </m:e>
                      <m:sup>
                        <m:r>
                          <a:rPr lang="en-US" sz="1800" b="0" i="1" smtClean="0">
                            <a:latin typeface="Cambria Math" panose="02040503050406030204" pitchFamily="18" charset="0"/>
                          </a:rPr>
                          <m:t>−1/2</m:t>
                        </m:r>
                      </m:sup>
                    </m:sSup>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𝑇</m:t>
                        </m:r>
                      </m:e>
                      <m:sup>
                        <m:r>
                          <a:rPr lang="en-US" sz="1800" b="0" i="1" smtClean="0">
                            <a:latin typeface="Cambria Math" panose="02040503050406030204" pitchFamily="18" charset="0"/>
                          </a:rPr>
                          <m:t>−1</m:t>
                        </m:r>
                      </m:sup>
                    </m:sSup>
                  </m:oMath>
                </a14:m>
                <a:endParaRPr lang="ru-RU" sz="1800" dirty="0"/>
              </a:p>
            </p:txBody>
          </p:sp>
        </mc:Choice>
        <mc:Fallback xmlns="">
          <p:sp>
            <p:nvSpPr>
              <p:cNvPr id="7" name="TextBox 6"/>
              <p:cNvSpPr txBox="1">
                <a:spLocks noRot="1" noChangeAspect="1" noMove="1" noResize="1" noEditPoints="1" noAdjustHandles="1" noChangeArrowheads="1" noChangeShapeType="1" noTextEdit="1"/>
              </p:cNvSpPr>
              <p:nvPr/>
            </p:nvSpPr>
            <p:spPr>
              <a:xfrm>
                <a:off x="2503257" y="3073033"/>
                <a:ext cx="3669402" cy="468077"/>
              </a:xfrm>
              <a:prstGeom prst="rect">
                <a:avLst/>
              </a:prstGeom>
              <a:blipFill rotWithShape="0">
                <a:blip r:embed="rId2"/>
                <a:stretch>
                  <a:fillRect l="-3987" b="-9091"/>
                </a:stretch>
              </a:blipFill>
            </p:spPr>
            <p:txBody>
              <a:bodyPr/>
              <a:lstStyle/>
              <a:p>
                <a:r>
                  <a:rPr lang="ru-RU">
                    <a:noFill/>
                  </a:rPr>
                  <a:t> </a:t>
                </a:r>
              </a:p>
            </p:txBody>
          </p:sp>
        </mc:Fallback>
      </mc:AlternateContent>
    </p:spTree>
    <p:extLst>
      <p:ext uri="{BB962C8B-B14F-4D97-AF65-F5344CB8AC3E}">
        <p14:creationId xmlns:p14="http://schemas.microsoft.com/office/powerpoint/2010/main" val="448698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6449" y="1192140"/>
            <a:ext cx="8065214" cy="1631216"/>
          </a:xfrm>
          <a:prstGeom prst="rect">
            <a:avLst/>
          </a:prstGeom>
        </p:spPr>
        <p:txBody>
          <a:bodyPr wrap="square">
            <a:spAutoFit/>
          </a:bodyPr>
          <a:lstStyle/>
          <a:p>
            <a:r>
              <a:rPr lang="en-US" sz="2000" dirty="0">
                <a:solidFill>
                  <a:schemeClr val="tx1"/>
                </a:solidFill>
                <a:latin typeface="Times New Roman" panose="02020603050405020304" pitchFamily="18" charset="0"/>
                <a:cs typeface="Times New Roman" panose="02020603050405020304" pitchFamily="18" charset="0"/>
              </a:rPr>
              <a:t>1. </a:t>
            </a:r>
            <a:r>
              <a:rPr lang="en-US" sz="2000" dirty="0" err="1">
                <a:solidFill>
                  <a:schemeClr val="tx1"/>
                </a:solidFill>
                <a:latin typeface="Times New Roman" panose="02020603050405020304" pitchFamily="18" charset="0"/>
                <a:cs typeface="Times New Roman" panose="02020603050405020304" pitchFamily="18" charset="0"/>
              </a:rPr>
              <a:t>Nuqtaviy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maydonining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kuchlanganligi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Nuqtaviy</a:t>
            </a:r>
            <a:r>
              <a:rPr lang="en-US" sz="2000" dirty="0">
                <a:solidFill>
                  <a:schemeClr val="tx1"/>
                </a:solidFill>
                <a:latin typeface="Times New Roman" panose="02020603050405020304" pitchFamily="18" charset="0"/>
                <a:cs typeface="Times New Roman" panose="02020603050405020304" pitchFamily="18" charset="0"/>
              </a:rPr>
              <a:t> q </a:t>
            </a:r>
            <a:r>
              <a:rPr lang="en-US" sz="2000" dirty="0" err="1">
                <a:solidFill>
                  <a:schemeClr val="tx1"/>
                </a:solidFill>
                <a:latin typeface="Times New Roman" panose="02020603050405020304" pitchFamily="18" charset="0"/>
                <a:cs typeface="Times New Roman" panose="02020603050405020304" pitchFamily="18" charset="0"/>
              </a:rPr>
              <a:t>zaryad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zaryaddan</a:t>
            </a:r>
            <a:r>
              <a:rPr lang="en-US" sz="2000" dirty="0">
                <a:solidFill>
                  <a:schemeClr val="tx1"/>
                </a:solidFill>
                <a:latin typeface="Times New Roman" panose="02020603050405020304" pitchFamily="18" charset="0"/>
                <a:cs typeface="Times New Roman" panose="02020603050405020304" pitchFamily="18" charset="0"/>
              </a:rPr>
              <a:t> r </a:t>
            </a:r>
            <a:r>
              <a:rPr lang="en-US" sz="2000" dirty="0" err="1">
                <a:solidFill>
                  <a:schemeClr val="tx1"/>
                </a:solidFill>
                <a:latin typeface="Times New Roman" panose="02020603050405020304" pitchFamily="18" charset="0"/>
                <a:cs typeface="Times New Roman" panose="02020603050405020304" pitchFamily="18" charset="0"/>
              </a:rPr>
              <a:t>masofada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ixtiyoriy</a:t>
            </a:r>
            <a:r>
              <a:rPr lang="en-US" sz="2000" dirty="0">
                <a:solidFill>
                  <a:schemeClr val="tx1"/>
                </a:solidFill>
                <a:latin typeface="Times New Roman" panose="02020603050405020304" pitchFamily="18" charset="0"/>
                <a:cs typeface="Times New Roman" panose="02020603050405020304" pitchFamily="18" charset="0"/>
              </a:rPr>
              <a:t> A </a:t>
            </a:r>
            <a:r>
              <a:rPr lang="en-US" sz="2000" dirty="0" err="1">
                <a:solidFill>
                  <a:schemeClr val="tx1"/>
                </a:solidFill>
                <a:latin typeface="Times New Roman" panose="02020603050405020304" pitchFamily="18" charset="0"/>
                <a:cs typeface="Times New Roman" panose="02020603050405020304" pitchFamily="18" charset="0"/>
              </a:rPr>
              <a:t>nuqtada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maydon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kuchlanganligini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topamiz</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a:p>
            <a:r>
              <a:rPr lang="en-US" sz="2000" dirty="0" err="1">
                <a:solidFill>
                  <a:schemeClr val="tx1"/>
                </a:solidFill>
                <a:latin typeface="Times New Roman" panose="02020603050405020304" pitchFamily="18" charset="0"/>
                <a:cs typeface="Times New Roman" panose="02020603050405020304" pitchFamily="18" charset="0"/>
              </a:rPr>
              <a:t>Qulon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qonuniga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muvofiq</a:t>
            </a:r>
            <a:r>
              <a:rPr lang="en-US" sz="2000" dirty="0">
                <a:solidFill>
                  <a:schemeClr val="tx1"/>
                </a:solidFill>
                <a:latin typeface="Times New Roman" panose="02020603050405020304" pitchFamily="18" charset="0"/>
                <a:cs typeface="Times New Roman" panose="02020603050405020304" pitchFamily="18" charset="0"/>
              </a:rPr>
              <a:t>, q </a:t>
            </a:r>
            <a:r>
              <a:rPr lang="en-US" sz="2000" dirty="0" err="1">
                <a:solidFill>
                  <a:schemeClr val="tx1"/>
                </a:solidFill>
                <a:latin typeface="Times New Roman" panose="02020603050405020304" pitchFamily="18" charset="0"/>
                <a:cs typeface="Times New Roman" panose="02020603050405020304" pitchFamily="18" charset="0"/>
              </a:rPr>
              <a:t>zaryaddan</a:t>
            </a:r>
            <a:r>
              <a:rPr lang="en-US" sz="2000" dirty="0">
                <a:solidFill>
                  <a:schemeClr val="tx1"/>
                </a:solidFill>
                <a:latin typeface="Times New Roman" panose="02020603050405020304" pitchFamily="18" charset="0"/>
                <a:cs typeface="Times New Roman" panose="02020603050405020304" pitchFamily="18" charset="0"/>
              </a:rPr>
              <a:t> r </a:t>
            </a:r>
            <a:r>
              <a:rPr lang="en-US" sz="2000" dirty="0" err="1">
                <a:solidFill>
                  <a:schemeClr val="tx1"/>
                </a:solidFill>
                <a:latin typeface="Times New Roman" panose="02020603050405020304" pitchFamily="18" charset="0"/>
                <a:cs typeface="Times New Roman" panose="02020603050405020304" pitchFamily="18" charset="0"/>
              </a:rPr>
              <a:t>masofaga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joylashgan</a:t>
            </a:r>
            <a:r>
              <a:rPr lang="en-US" sz="2000" dirty="0">
                <a:solidFill>
                  <a:schemeClr val="tx1"/>
                </a:solidFill>
                <a:latin typeface="Times New Roman" panose="02020603050405020304" pitchFamily="18" charset="0"/>
                <a:cs typeface="Times New Roman" panose="02020603050405020304" pitchFamily="18" charset="0"/>
              </a:rPr>
              <a:t> q</a:t>
            </a:r>
            <a:r>
              <a:rPr lang="en-US" sz="2000" baseline="-25000" dirty="0">
                <a:solidFill>
                  <a:schemeClr val="tx1"/>
                </a:solidFill>
                <a:latin typeface="Times New Roman" panose="02020603050405020304" pitchFamily="18" charset="0"/>
                <a:cs typeface="Times New Roman" panose="02020603050405020304" pitchFamily="18" charset="0"/>
              </a:rPr>
              <a:t>0</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musbat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zaryadga</a:t>
            </a:r>
            <a:r>
              <a:rPr lang="en-US"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3955551" y="270210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5" name="TextBox 4"/>
              <p:cNvSpPr txBox="1"/>
              <p:nvPr/>
            </p:nvSpPr>
            <p:spPr>
              <a:xfrm>
                <a:off x="2964094" y="3308279"/>
                <a:ext cx="2922998" cy="73513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latin typeface="Cambria Math" panose="02040503050406030204" pitchFamily="18" charset="0"/>
                        </a:rPr>
                        <m:t>𝑓</m:t>
                      </m:r>
                      <m:r>
                        <a:rPr lang="en-US" sz="2800" b="0" i="1" smtClean="0">
                          <a:latin typeface="Cambria Math" panose="02040503050406030204" pitchFamily="18" charset="0"/>
                        </a:rPr>
                        <m:t>=</m:t>
                      </m:r>
                      <m:f>
                        <m:fPr>
                          <m:ctrlPr>
                            <a:rPr lang="ru-RU" sz="2800" i="1" smtClean="0">
                              <a:latin typeface="Cambria Math" panose="02040503050406030204" pitchFamily="18" charset="0"/>
                            </a:rPr>
                          </m:ctrlPr>
                        </m:fPr>
                        <m:num>
                          <m:r>
                            <a:rPr lang="en-US" sz="2800" b="0" i="1" smtClean="0">
                              <a:latin typeface="Cambria Math" panose="02040503050406030204" pitchFamily="18" charset="0"/>
                            </a:rPr>
                            <m:t>𝑞</m:t>
                          </m:r>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𝑞</m:t>
                              </m:r>
                            </m:e>
                            <m:sub>
                              <m:r>
                                <a:rPr lang="en-US" sz="2800" b="0" i="1" smtClean="0">
                                  <a:latin typeface="Cambria Math" panose="02040503050406030204" pitchFamily="18" charset="0"/>
                                </a:rPr>
                                <m:t>0</m:t>
                              </m:r>
                            </m:sub>
                          </m:sSub>
                        </m:num>
                        <m:den>
                          <m:sSup>
                            <m:sSupPr>
                              <m:ctrlPr>
                                <a:rPr lang="ru-RU" sz="2800" i="1" smtClean="0">
                                  <a:latin typeface="Cambria Math" panose="02040503050406030204" pitchFamily="18" charset="0"/>
                                </a:rPr>
                              </m:ctrlPr>
                            </m:sSupPr>
                            <m:e>
                              <m:r>
                                <a:rPr lang="en-US" sz="2800" b="0" i="1" smtClean="0">
                                  <a:latin typeface="Cambria Math" panose="02040503050406030204" pitchFamily="18" charset="0"/>
                                </a:rPr>
                                <m:t>𝑟</m:t>
                              </m:r>
                            </m:e>
                            <m:sup>
                              <m:r>
                                <a:rPr lang="en-US" sz="2800" b="0" i="1" smtClean="0">
                                  <a:latin typeface="Cambria Math" panose="02040503050406030204" pitchFamily="18" charset="0"/>
                                </a:rPr>
                                <m:t>2</m:t>
                              </m:r>
                            </m:sup>
                          </m:sSup>
                        </m:den>
                      </m:f>
                    </m:oMath>
                  </m:oMathPara>
                </a14:m>
                <a:endParaRPr lang="ru-RU"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2964094" y="3308279"/>
                <a:ext cx="2922998" cy="735138"/>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04250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1110" y="1214055"/>
            <a:ext cx="7828907" cy="461665"/>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Kuch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Bundan</a:t>
            </a:r>
            <a:r>
              <a:rPr lang="en-US" sz="2400" dirty="0">
                <a:solidFill>
                  <a:schemeClr val="tx1"/>
                </a:solidFill>
                <a:latin typeface="Times New Roman" panose="02020603050405020304" pitchFamily="18" charset="0"/>
                <a:cs typeface="Times New Roman" panose="02020603050405020304" pitchFamily="18" charset="0"/>
              </a:rPr>
              <a:t> A </a:t>
            </a:r>
            <a:r>
              <a:rPr lang="en-US" sz="2400" dirty="0" err="1">
                <a:solidFill>
                  <a:schemeClr val="tx1"/>
                </a:solidFill>
                <a:latin typeface="Times New Roman" panose="02020603050405020304" pitchFamily="18" charset="0"/>
                <a:cs typeface="Times New Roman" panose="02020603050405020304" pitchFamily="18" charset="0"/>
              </a:rPr>
              <a:t>nuqtadagi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a:t>
            </a:r>
            <a:r>
              <a:rPr lang="en-US" sz="2400" dirty="0">
                <a:solidFill>
                  <a:schemeClr val="tx1"/>
                </a:solidFill>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3667874" y="205483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4007052" y="2054831"/>
            <a:ext cx="543739" cy="461665"/>
          </a:xfrm>
          <a:prstGeom prst="rect">
            <a:avLst/>
          </a:prstGeom>
        </p:spPr>
        <p:txBody>
          <a:bodyPr wrap="none">
            <a:spAutoFit/>
          </a:bodyPr>
          <a:lstStyle/>
          <a:p>
            <a:r>
              <a:rPr lang="en-US" sz="2400">
                <a:solidFill>
                  <a:schemeClr val="bg1"/>
                </a:solidFill>
                <a:latin typeface="Times New Roman" panose="02020603050405020304" pitchFamily="18" charset="0"/>
                <a:ea typeface="Calibri" panose="020F0502020204030204" pitchFamily="34" charset="0"/>
              </a:rPr>
              <a:t>(3)</a:t>
            </a:r>
            <a:endParaRPr lang="ru-RU" sz="2400" dirty="0">
              <a:solidFill>
                <a:schemeClr val="bg1"/>
              </a:solidFill>
            </a:endParaRPr>
          </a:p>
        </p:txBody>
      </p:sp>
      <p:sp>
        <p:nvSpPr>
          <p:cNvPr id="6" name="Прямоугольник 5"/>
          <p:cNvSpPr/>
          <p:nvPr/>
        </p:nvSpPr>
        <p:spPr>
          <a:xfrm>
            <a:off x="800065" y="2983253"/>
            <a:ext cx="7501453" cy="1200329"/>
          </a:xfrm>
          <a:prstGeom prst="rect">
            <a:avLst/>
          </a:prstGeom>
        </p:spPr>
        <p:txBody>
          <a:bodyPr wrap="square">
            <a:spAutoFit/>
          </a:bodyPr>
          <a:lstStyle/>
          <a:p>
            <a:r>
              <a:rPr lang="en-US" sz="2400" dirty="0">
                <a:solidFill>
                  <a:schemeClr val="tx1"/>
                </a:solidFill>
                <a:latin typeface="Times New Roman" panose="02020603050405020304" pitchFamily="18" charset="0"/>
                <a:ea typeface="Calibri" panose="020F0502020204030204" pitchFamily="34" charset="0"/>
              </a:rPr>
              <a:t>(3) </a:t>
            </a:r>
            <a:r>
              <a:rPr lang="en-US" sz="2400" dirty="0" err="1">
                <a:solidFill>
                  <a:schemeClr val="tx1"/>
                </a:solidFill>
                <a:latin typeface="Times New Roman" panose="02020603050405020304" pitchFamily="18" charset="0"/>
                <a:ea typeface="Calibri" panose="020F0502020204030204" pitchFamily="34" charset="0"/>
              </a:rPr>
              <a:t>ifoda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kuchlanganlikning</a:t>
            </a:r>
            <a:r>
              <a:rPr lang="en-US" sz="2400" dirty="0">
                <a:solidFill>
                  <a:schemeClr val="tx1"/>
                </a:solidFill>
                <a:latin typeface="Times New Roman" panose="02020603050405020304" pitchFamily="18" charset="0"/>
                <a:ea typeface="Calibri" panose="020F0502020204030204" pitchFamily="34" charset="0"/>
              </a:rPr>
              <a:t> A </a:t>
            </a:r>
            <a:r>
              <a:rPr lang="en-US" sz="2400" dirty="0" err="1">
                <a:solidFill>
                  <a:schemeClr val="tx1"/>
                </a:solidFill>
                <a:latin typeface="Times New Roman" panose="02020603050405020304" pitchFamily="18" charset="0"/>
                <a:ea typeface="Calibri" panose="020F0502020204030204" pitchFamily="34" charset="0"/>
              </a:rPr>
              <a:t>nuqtadagi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kattaligini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ifodalaydi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a:t>
            </a:r>
            <a:r>
              <a:rPr lang="en-US" sz="2400" dirty="0">
                <a:solidFill>
                  <a:schemeClr val="tx1"/>
                </a:solidFill>
                <a:latin typeface="Times New Roman" panose="02020603050405020304" pitchFamily="18" charset="0"/>
                <a:ea typeface="Calibri" panose="020F0502020204030204" pitchFamily="34" charset="0"/>
              </a:rPr>
              <a:t> f </a:t>
            </a:r>
            <a:r>
              <a:rPr lang="en-US" sz="2400" dirty="0" err="1">
                <a:solidFill>
                  <a:schemeClr val="tx1"/>
                </a:solidFill>
                <a:latin typeface="Times New Roman" panose="02020603050405020304" pitchFamily="18" charset="0"/>
                <a:ea typeface="Calibri" panose="020F0502020204030204" pitchFamily="34" charset="0"/>
              </a:rPr>
              <a:t>kuchning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bilan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xil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endParaRPr>
          </a:p>
        </p:txBody>
      </p:sp>
      <mc:AlternateContent xmlns:mc="http://schemas.openxmlformats.org/markup-compatibility/2006" xmlns:a14="http://schemas.microsoft.com/office/drawing/2010/main">
        <mc:Choice Requires="a14">
          <p:sp>
            <p:nvSpPr>
              <p:cNvPr id="7" name="TextBox 6"/>
              <p:cNvSpPr txBox="1"/>
              <p:nvPr/>
            </p:nvSpPr>
            <p:spPr>
              <a:xfrm>
                <a:off x="2545553" y="1994911"/>
                <a:ext cx="2922998" cy="89518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latin typeface="Cambria Math" panose="02040503050406030204" pitchFamily="18" charset="0"/>
                        </a:rPr>
                        <m:t>𝐸</m:t>
                      </m:r>
                      <m:r>
                        <a:rPr lang="en-US" sz="2800" b="0" i="1" smtClean="0">
                          <a:latin typeface="Cambria Math" panose="02040503050406030204" pitchFamily="18" charset="0"/>
                        </a:rPr>
                        <m:t>=</m:t>
                      </m:r>
                      <m:f>
                        <m:fPr>
                          <m:ctrlPr>
                            <a:rPr lang="ru-RU" sz="2800" i="1" smtClean="0">
                              <a:latin typeface="Cambria Math" panose="02040503050406030204" pitchFamily="18" charset="0"/>
                            </a:rPr>
                          </m:ctrlPr>
                        </m:fPr>
                        <m:num>
                          <m:r>
                            <a:rPr lang="en-US" sz="2800" b="0" i="1" smtClean="0">
                              <a:latin typeface="Cambria Math" panose="02040503050406030204" pitchFamily="18" charset="0"/>
                            </a:rPr>
                            <m:t>𝑓</m:t>
                          </m:r>
                        </m:num>
                        <m:den>
                          <m:sSub>
                            <m:sSubPr>
                              <m:ctrlPr>
                                <a:rPr lang="ru-RU" sz="2800" i="1" smtClean="0">
                                  <a:latin typeface="Cambria Math" panose="02040503050406030204" pitchFamily="18" charset="0"/>
                                </a:rPr>
                              </m:ctrlPr>
                            </m:sSubPr>
                            <m:e>
                              <m:r>
                                <a:rPr lang="en-US" sz="2800" b="0" i="1" smtClean="0">
                                  <a:latin typeface="Cambria Math" panose="02040503050406030204" pitchFamily="18" charset="0"/>
                                </a:rPr>
                                <m:t>𝑞</m:t>
                              </m:r>
                            </m:e>
                            <m:sub>
                              <m:r>
                                <a:rPr lang="en-US" sz="2800" b="0" i="1" smtClean="0">
                                  <a:latin typeface="Cambria Math" panose="02040503050406030204" pitchFamily="18" charset="0"/>
                                </a:rPr>
                                <m:t>0</m:t>
                              </m:r>
                            </m:sub>
                          </m:sSub>
                        </m:den>
                      </m:f>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𝑞</m:t>
                          </m:r>
                        </m:num>
                        <m:den>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𝑟</m:t>
                              </m:r>
                            </m:e>
                            <m:sup>
                              <m:r>
                                <a:rPr lang="en-US" sz="2800" b="0" i="1" smtClean="0">
                                  <a:latin typeface="Cambria Math" panose="02040503050406030204" pitchFamily="18" charset="0"/>
                                </a:rPr>
                                <m:t>2</m:t>
                              </m:r>
                            </m:sup>
                          </m:sSup>
                        </m:den>
                      </m:f>
                    </m:oMath>
                  </m:oMathPara>
                </a14:m>
                <a:endParaRPr lang="ru-RU"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2545553" y="1994911"/>
                <a:ext cx="2922998" cy="895181"/>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6611726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59218" y="1242696"/>
            <a:ext cx="8027581" cy="2677656"/>
          </a:xfrm>
          <a:prstGeom prst="rect">
            <a:avLst/>
          </a:prstGeom>
        </p:spPr>
        <p:txBody>
          <a:bodyPr wrap="square">
            <a:spAutoFit/>
          </a:bodyPr>
          <a:lstStyle/>
          <a:p>
            <a:pPr algn="just"/>
            <a:r>
              <a:rPr lang="en-US" sz="2800" dirty="0" err="1">
                <a:solidFill>
                  <a:schemeClr val="tx1"/>
                </a:solidFill>
                <a:latin typeface="Times New Roman" panose="02020603050405020304" pitchFamily="18" charset="0"/>
                <a:ea typeface="Calibri" panose="020F0502020204030204" pitchFamily="34" charset="0"/>
              </a:rPr>
              <a:t>Demak</a:t>
            </a:r>
            <a:r>
              <a:rPr lang="en-US" sz="2800" dirty="0">
                <a:solidFill>
                  <a:schemeClr val="tx1"/>
                </a:solidFill>
                <a:latin typeface="Times New Roman" panose="02020603050405020304" pitchFamily="18" charset="0"/>
                <a:ea typeface="Calibri" panose="020F0502020204030204" pitchFamily="34" charset="0"/>
              </a:rPr>
              <a:t> E, </a:t>
            </a:r>
            <a:r>
              <a:rPr lang="en-US" sz="2800" dirty="0" err="1">
                <a:solidFill>
                  <a:schemeClr val="tx1"/>
                </a:solidFill>
                <a:latin typeface="Times New Roman" panose="02020603050405020304" pitchFamily="18" charset="0"/>
                <a:ea typeface="Calibri" panose="020F0502020204030204" pitchFamily="34" charset="0"/>
              </a:rPr>
              <a:t>vektor</a:t>
            </a:r>
            <a:r>
              <a:rPr lang="en-US" sz="2800" dirty="0">
                <a:solidFill>
                  <a:schemeClr val="tx1"/>
                </a:solidFill>
                <a:latin typeface="Times New Roman" panose="02020603050405020304" pitchFamily="18" charset="0"/>
                <a:ea typeface="Calibri" panose="020F0502020204030204" pitchFamily="34" charset="0"/>
              </a:rPr>
              <a:t> q </a:t>
            </a:r>
            <a:r>
              <a:rPr lang="en-US" sz="2800" dirty="0" err="1">
                <a:solidFill>
                  <a:schemeClr val="tx1"/>
                </a:solidFill>
                <a:latin typeface="Times New Roman" panose="02020603050405020304" pitchFamily="18" charset="0"/>
                <a:ea typeface="Calibri" panose="020F0502020204030204" pitchFamily="34" charset="0"/>
              </a:rPr>
              <a:t>zaryadni</a:t>
            </a:r>
            <a:r>
              <a:rPr lang="en-US" sz="2800" dirty="0">
                <a:solidFill>
                  <a:schemeClr val="tx1"/>
                </a:solidFill>
                <a:latin typeface="Times New Roman" panose="02020603050405020304" pitchFamily="18" charset="0"/>
                <a:ea typeface="Calibri" panose="020F0502020204030204" pitchFamily="34" charset="0"/>
              </a:rPr>
              <a:t> A </a:t>
            </a:r>
            <a:r>
              <a:rPr lang="en-US" sz="2800" dirty="0" err="1">
                <a:solidFill>
                  <a:schemeClr val="tx1"/>
                </a:solidFill>
                <a:latin typeface="Times New Roman" panose="02020603050405020304" pitchFamily="18" charset="0"/>
                <a:ea typeface="Calibri" panose="020F0502020204030204" pitchFamily="34" charset="0"/>
              </a:rPr>
              <a:t>nuqta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bilan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tutashtiruvchi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chiqiz</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bilan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tanishtiruvchi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chiqiz</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bo’ylab</a:t>
            </a:r>
            <a:r>
              <a:rPr lang="en-US" sz="2800" dirty="0">
                <a:solidFill>
                  <a:schemeClr val="tx1"/>
                </a:solidFill>
                <a:latin typeface="Times New Roman" panose="02020603050405020304" pitchFamily="18" charset="0"/>
                <a:ea typeface="Calibri" panose="020F0502020204030204" pitchFamily="34" charset="0"/>
              </a:rPr>
              <a:t> q </a:t>
            </a:r>
            <a:r>
              <a:rPr lang="en-US" sz="2800" dirty="0" err="1">
                <a:solidFill>
                  <a:schemeClr val="tx1"/>
                </a:solidFill>
                <a:latin typeface="Times New Roman" panose="02020603050405020304" pitchFamily="18" charset="0"/>
                <a:ea typeface="Calibri" panose="020F0502020204030204" pitchFamily="34" charset="0"/>
              </a:rPr>
              <a:t>musbat</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bo’lganda</a:t>
            </a:r>
            <a:r>
              <a:rPr lang="en-US" sz="2800" dirty="0">
                <a:solidFill>
                  <a:schemeClr val="tx1"/>
                </a:solidFill>
                <a:latin typeface="Times New Roman" panose="02020603050405020304" pitchFamily="18" charset="0"/>
                <a:ea typeface="Calibri" panose="020F0502020204030204" pitchFamily="34" charset="0"/>
              </a:rPr>
              <a:t> q </a:t>
            </a:r>
            <a:r>
              <a:rPr lang="en-US" sz="2800" dirty="0" err="1">
                <a:solidFill>
                  <a:schemeClr val="tx1"/>
                </a:solidFill>
                <a:latin typeface="Times New Roman" panose="02020603050405020304" pitchFamily="18" charset="0"/>
                <a:ea typeface="Calibri" panose="020F0502020204030204" pitchFamily="34" charset="0"/>
              </a:rPr>
              <a:t>zaryaddan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tashqariga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tomon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va</a:t>
            </a:r>
            <a:r>
              <a:rPr lang="en-US" sz="2800" dirty="0">
                <a:solidFill>
                  <a:schemeClr val="tx1"/>
                </a:solidFill>
                <a:latin typeface="Times New Roman" panose="02020603050405020304" pitchFamily="18" charset="0"/>
                <a:ea typeface="Calibri" panose="020F0502020204030204" pitchFamily="34" charset="0"/>
              </a:rPr>
              <a:t> q </a:t>
            </a:r>
            <a:r>
              <a:rPr lang="en-US" sz="2800" dirty="0" err="1">
                <a:solidFill>
                  <a:schemeClr val="tx1"/>
                </a:solidFill>
                <a:latin typeface="Times New Roman" panose="02020603050405020304" pitchFamily="18" charset="0"/>
                <a:ea typeface="Calibri" panose="020F0502020204030204" pitchFamily="34" charset="0"/>
              </a:rPr>
              <a:t>manfiy</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bo’lganda</a:t>
            </a:r>
            <a:r>
              <a:rPr lang="en-US" sz="2800" dirty="0">
                <a:solidFill>
                  <a:schemeClr val="tx1"/>
                </a:solidFill>
                <a:latin typeface="Times New Roman" panose="02020603050405020304" pitchFamily="18" charset="0"/>
                <a:ea typeface="Calibri" panose="020F0502020204030204" pitchFamily="34" charset="0"/>
              </a:rPr>
              <a:t> q </a:t>
            </a:r>
            <a:r>
              <a:rPr lang="en-US" sz="2800" dirty="0" err="1">
                <a:solidFill>
                  <a:schemeClr val="tx1"/>
                </a:solidFill>
                <a:latin typeface="Times New Roman" panose="02020603050405020304" pitchFamily="18" charset="0"/>
                <a:ea typeface="Calibri" panose="020F0502020204030204" pitchFamily="34" charset="0"/>
              </a:rPr>
              <a:t>zaryadga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tomon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yo’nalgan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bo’ladi</a:t>
            </a:r>
            <a:r>
              <a:rPr lang="en-US" sz="2800" dirty="0">
                <a:solidFill>
                  <a:schemeClr val="tx1"/>
                </a:solidFill>
                <a:latin typeface="Times New Roman" panose="02020603050405020304" pitchFamily="18" charset="0"/>
                <a:ea typeface="Calibri" panose="020F0502020204030204" pitchFamily="34" charset="0"/>
              </a:rPr>
              <a:t>. E </a:t>
            </a:r>
            <a:r>
              <a:rPr lang="en-US" sz="2800" dirty="0" err="1">
                <a:solidFill>
                  <a:schemeClr val="tx1"/>
                </a:solidFill>
                <a:latin typeface="Times New Roman" panose="02020603050405020304" pitchFamily="18" charset="0"/>
                <a:ea typeface="Calibri" panose="020F0502020204030204" pitchFamily="34" charset="0"/>
              </a:rPr>
              <a:t>kuchlanganlik</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vektor</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ko’rinishda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quyidagicha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yoziladi</a:t>
            </a:r>
            <a:r>
              <a:rPr lang="en-US" sz="28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ffectLst/>
              <a:latin typeface="Times New Roman" panose="02020603050405020304" pitchFamily="18" charset="0"/>
              <a:ea typeface="Calibri" panose="020F0502020204030204" pitchFamily="34" charset="0"/>
            </a:endParaRPr>
          </a:p>
        </p:txBody>
      </p:sp>
      <p:sp>
        <p:nvSpPr>
          <p:cNvPr id="4" name="Rectangle 2"/>
          <p:cNvSpPr>
            <a:spLocks noChangeArrowheads="1"/>
          </p:cNvSpPr>
          <p:nvPr/>
        </p:nvSpPr>
        <p:spPr bwMode="auto">
          <a:xfrm>
            <a:off x="3912782" y="2986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2" name="Прямоугольник 1"/>
              <p:cNvSpPr/>
              <p:nvPr/>
            </p:nvSpPr>
            <p:spPr>
              <a:xfrm>
                <a:off x="3785381" y="4064921"/>
                <a:ext cx="1379224" cy="61741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000" i="1" smtClean="0">
                          <a:latin typeface="Cambria Math" panose="02040503050406030204" pitchFamily="18" charset="0"/>
                        </a:rPr>
                        <m:t>𝐸</m:t>
                      </m:r>
                      <m:r>
                        <a:rPr lang="en-US" sz="2000" i="1" smtClean="0">
                          <a:latin typeface="Cambria Math" panose="02040503050406030204" pitchFamily="18" charset="0"/>
                        </a:rPr>
                        <m:t>=</m:t>
                      </m:r>
                      <m:f>
                        <m:fPr>
                          <m:ctrlPr>
                            <a:rPr lang="ru-RU" sz="2000" i="1">
                              <a:latin typeface="Cambria Math" panose="02040503050406030204" pitchFamily="18" charset="0"/>
                            </a:rPr>
                          </m:ctrlPr>
                        </m:fPr>
                        <m:num>
                          <m:r>
                            <a:rPr lang="en-US" sz="2000" b="0" i="1" smtClean="0">
                              <a:latin typeface="Cambria Math" panose="02040503050406030204" pitchFamily="18" charset="0"/>
                            </a:rPr>
                            <m:t>𝑞</m:t>
                          </m:r>
                        </m:num>
                        <m:den>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𝑟</m:t>
                              </m:r>
                            </m:e>
                            <m:sup>
                              <m:r>
                                <a:rPr lang="en-US" sz="2000" b="0" i="1" smtClean="0">
                                  <a:latin typeface="Cambria Math" panose="02040503050406030204" pitchFamily="18" charset="0"/>
                                </a:rPr>
                                <m:t>2</m:t>
                              </m:r>
                            </m:sup>
                          </m:sSup>
                        </m:den>
                      </m:f>
                      <m:r>
                        <a:rPr lang="en-US" sz="2000" b="0" i="1" smtClean="0">
                          <a:latin typeface="Cambria Math" panose="02040503050406030204" pitchFamily="18" charset="0"/>
                        </a:rPr>
                        <m:t>∗</m:t>
                      </m:r>
                      <m:f>
                        <m:fPr>
                          <m:ctrlPr>
                            <a:rPr lang="en-US" sz="2000" i="1">
                              <a:latin typeface="Cambria Math" panose="02040503050406030204" pitchFamily="18" charset="0"/>
                            </a:rPr>
                          </m:ctrlPr>
                        </m:fPr>
                        <m:num>
                          <m:r>
                            <a:rPr lang="en-US" sz="2000" b="0" i="1" smtClean="0">
                              <a:latin typeface="Cambria Math" panose="02040503050406030204" pitchFamily="18" charset="0"/>
                            </a:rPr>
                            <m:t>𝑟</m:t>
                          </m:r>
                        </m:num>
                        <m:den>
                          <m:r>
                            <a:rPr lang="en-US" sz="2000" b="0" i="1" smtClean="0">
                              <a:latin typeface="Cambria Math" panose="02040503050406030204" pitchFamily="18" charset="0"/>
                            </a:rPr>
                            <m:t>𝑟</m:t>
                          </m:r>
                        </m:den>
                      </m:f>
                    </m:oMath>
                  </m:oMathPara>
                </a14:m>
                <a:endParaRPr lang="ru-RU" sz="2000" dirty="0"/>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3785381" y="4064921"/>
                <a:ext cx="1379224" cy="617413"/>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4866026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98296" y="2466984"/>
            <a:ext cx="7751852" cy="1938992"/>
          </a:xfrm>
          <a:prstGeom prst="rect">
            <a:avLst/>
          </a:prstGeom>
        </p:spPr>
        <p:txBody>
          <a:bodyPr wrap="square">
            <a:spAutoFit/>
          </a:bodyPr>
          <a:lstStyle/>
          <a:p>
            <a:pPr algn="just"/>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bunda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nuqtaviy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q-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joylashgan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joydan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maydon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xisoblanayotgan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joyga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o’tkazgich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radius-</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vektor</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2000" dirty="0">
                <a:solidFill>
                  <a:schemeClr val="tx1"/>
                </a:solidFill>
                <a:latin typeface="Times New Roman" panose="02020603050405020304" pitchFamily="18" charset="0"/>
                <a:cs typeface="Times New Roman" panose="02020603050405020304" pitchFamily="18" charset="0"/>
              </a:rPr>
              <a:t>Agar </a:t>
            </a:r>
            <a:r>
              <a:rPr lang="en-US" sz="2000" dirty="0" err="1" smtClean="0">
                <a:solidFill>
                  <a:schemeClr val="tx1"/>
                </a:solidFill>
                <a:latin typeface="Times New Roman" panose="02020603050405020304" pitchFamily="18" charset="0"/>
                <a:cs typeface="Times New Roman" panose="02020603050405020304" pitchFamily="18" charset="0"/>
              </a:rPr>
              <a:t>kuchlanganlikni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nechta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nuqtaviy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vujudga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keltirayotgan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nuqtadagi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natijaviy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kuchlanganlik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aloxida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vujudga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keltirayotgan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kuchlanganliklarning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geometrik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yig’indisi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ifodalanadi</a:t>
            </a:r>
            <a:r>
              <a:rPr lang="en-US"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5"/>
          <p:cNvSpPr>
            <a:spLocks noChangeArrowheads="1"/>
          </p:cNvSpPr>
          <p:nvPr/>
        </p:nvSpPr>
        <p:spPr bwMode="auto">
          <a:xfrm>
            <a:off x="3051425" y="297704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cxnSp>
        <p:nvCxnSpPr>
          <p:cNvPr id="4" name="Прямая со стрелкой 3"/>
          <p:cNvCxnSpPr/>
          <p:nvPr/>
        </p:nvCxnSpPr>
        <p:spPr>
          <a:xfrm>
            <a:off x="4602822" y="1613043"/>
            <a:ext cx="1479479" cy="30822"/>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 name="Прямая со стрелкой 5"/>
          <p:cNvCxnSpPr/>
          <p:nvPr/>
        </p:nvCxnSpPr>
        <p:spPr>
          <a:xfrm flipH="1" flipV="1">
            <a:off x="4818580" y="1900719"/>
            <a:ext cx="1263721" cy="2054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0" name="Прямоугольник 9"/>
          <p:cNvSpPr/>
          <p:nvPr/>
        </p:nvSpPr>
        <p:spPr>
          <a:xfrm>
            <a:off x="1958711" y="1848846"/>
            <a:ext cx="333746" cy="307777"/>
          </a:xfrm>
          <a:prstGeom prst="rect">
            <a:avLst/>
          </a:prstGeom>
        </p:spPr>
        <p:txBody>
          <a:bodyPr wrap="none">
            <a:spAutoFit/>
          </a:bodyPr>
          <a:lstStyle/>
          <a:p>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b)</a:t>
            </a:r>
            <a:endParaRPr lang="ru-RU" dirty="0"/>
          </a:p>
        </p:txBody>
      </p:sp>
      <p:sp>
        <p:nvSpPr>
          <p:cNvPr id="11" name="Прямоугольник 10"/>
          <p:cNvSpPr/>
          <p:nvPr/>
        </p:nvSpPr>
        <p:spPr>
          <a:xfrm>
            <a:off x="2042071" y="1378371"/>
            <a:ext cx="333746" cy="307777"/>
          </a:xfrm>
          <a:prstGeom prst="rect">
            <a:avLst/>
          </a:prstGeom>
        </p:spPr>
        <p:txBody>
          <a:bodyPr wrap="none">
            <a:spAutoFit/>
          </a:bodyPr>
          <a:lstStyle/>
          <a:p>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a:t>
            </a:r>
            <a:endParaRPr lang="ru-RU" dirty="0"/>
          </a:p>
        </p:txBody>
      </p:sp>
      <p:sp>
        <p:nvSpPr>
          <p:cNvPr id="12" name="Прямоугольник 11"/>
          <p:cNvSpPr/>
          <p:nvPr/>
        </p:nvSpPr>
        <p:spPr>
          <a:xfrm>
            <a:off x="4015345" y="1343599"/>
            <a:ext cx="375424" cy="307777"/>
          </a:xfrm>
          <a:prstGeom prst="rect">
            <a:avLst/>
          </a:prstGeom>
        </p:spPr>
        <p:txBody>
          <a:bodyPr wrap="none">
            <a:spAutoFit/>
          </a:bodyPr>
          <a:lstStyle/>
          <a:p>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+q</a:t>
            </a:r>
            <a:endParaRPr lang="ru-RU" dirty="0"/>
          </a:p>
        </p:txBody>
      </p:sp>
      <p:sp>
        <p:nvSpPr>
          <p:cNvPr id="13" name="Прямоугольник 12"/>
          <p:cNvSpPr/>
          <p:nvPr/>
        </p:nvSpPr>
        <p:spPr>
          <a:xfrm>
            <a:off x="6082301" y="1353023"/>
            <a:ext cx="293670" cy="307777"/>
          </a:xfrm>
          <a:prstGeom prst="rect">
            <a:avLst/>
          </a:prstGeom>
        </p:spPr>
        <p:txBody>
          <a:bodyPr wrap="none">
            <a:spAutoFit/>
          </a:bodyPr>
          <a:lstStyle/>
          <a:p>
            <a:r>
              <a:rPr lang="en-US" dirty="0">
                <a:solidFill>
                  <a:schemeClr val="tx1"/>
                </a:solidFill>
                <a:latin typeface="Times New Roman" panose="02020603050405020304" pitchFamily="18" charset="0"/>
                <a:cs typeface="Times New Roman" panose="02020603050405020304" pitchFamily="18" charset="0"/>
              </a:rPr>
              <a:t>E</a:t>
            </a:r>
            <a:endParaRPr lang="ru-RU" dirty="0"/>
          </a:p>
        </p:txBody>
      </p:sp>
      <p:sp>
        <p:nvSpPr>
          <p:cNvPr id="14" name="Прямоугольник 13"/>
          <p:cNvSpPr/>
          <p:nvPr/>
        </p:nvSpPr>
        <p:spPr>
          <a:xfrm>
            <a:off x="4841943" y="1353022"/>
            <a:ext cx="314510" cy="307777"/>
          </a:xfrm>
          <a:prstGeom prst="rect">
            <a:avLst/>
          </a:prstGeom>
        </p:spPr>
        <p:txBody>
          <a:bodyPr wrap="none">
            <a:spAutoFit/>
          </a:bodyPr>
          <a:lstStyle/>
          <a:p>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a:t>
            </a:r>
            <a:endParaRPr lang="ru-RU" dirty="0"/>
          </a:p>
        </p:txBody>
      </p:sp>
      <p:sp>
        <p:nvSpPr>
          <p:cNvPr id="15" name="Прямоугольник 14"/>
          <p:cNvSpPr/>
          <p:nvPr/>
        </p:nvSpPr>
        <p:spPr>
          <a:xfrm>
            <a:off x="6117213" y="1829925"/>
            <a:ext cx="314510" cy="307777"/>
          </a:xfrm>
          <a:prstGeom prst="rect">
            <a:avLst/>
          </a:prstGeom>
        </p:spPr>
        <p:txBody>
          <a:bodyPr wrap="none">
            <a:spAutoFit/>
          </a:bodyPr>
          <a:lstStyle/>
          <a:p>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a:t>
            </a:r>
            <a:endParaRPr lang="ru-RU" dirty="0"/>
          </a:p>
        </p:txBody>
      </p:sp>
      <p:sp>
        <p:nvSpPr>
          <p:cNvPr id="16" name="Прямоугольник 15"/>
          <p:cNvSpPr/>
          <p:nvPr/>
        </p:nvSpPr>
        <p:spPr>
          <a:xfrm>
            <a:off x="4363793" y="2024457"/>
            <a:ext cx="683200" cy="307777"/>
          </a:xfrm>
          <a:prstGeom prst="rect">
            <a:avLst/>
          </a:prstGeom>
        </p:spPr>
        <p:txBody>
          <a:bodyPr wrap="none">
            <a:spAutoFit/>
          </a:bodyPr>
          <a:lstStyle/>
          <a:p>
            <a:r>
              <a:rPr lang="en-US" dirty="0" smtClean="0">
                <a:solidFill>
                  <a:schemeClr val="tx1"/>
                </a:solidFill>
                <a:latin typeface="Times New Roman" panose="02020603050405020304" pitchFamily="18" charset="0"/>
                <a:cs typeface="Times New Roman" panose="02020603050405020304" pitchFamily="18" charset="0"/>
              </a:rPr>
              <a:t>1-rasm</a:t>
            </a:r>
            <a:endParaRPr lang="ru-RU" dirty="0"/>
          </a:p>
        </p:txBody>
      </p:sp>
      <p:sp>
        <p:nvSpPr>
          <p:cNvPr id="17" name="Прямоугольник 16"/>
          <p:cNvSpPr/>
          <p:nvPr/>
        </p:nvSpPr>
        <p:spPr>
          <a:xfrm>
            <a:off x="5288433" y="1896663"/>
            <a:ext cx="293670" cy="307777"/>
          </a:xfrm>
          <a:prstGeom prst="rect">
            <a:avLst/>
          </a:prstGeom>
        </p:spPr>
        <p:txBody>
          <a:bodyPr wrap="none">
            <a:spAutoFit/>
          </a:bodyPr>
          <a:lstStyle/>
          <a:p>
            <a:r>
              <a:rPr lang="en-US" dirty="0">
                <a:solidFill>
                  <a:schemeClr val="tx1"/>
                </a:solidFill>
                <a:latin typeface="Times New Roman" panose="02020603050405020304" pitchFamily="18" charset="0"/>
                <a:cs typeface="Times New Roman" panose="02020603050405020304" pitchFamily="18" charset="0"/>
              </a:rPr>
              <a:t>E</a:t>
            </a:r>
            <a:endParaRPr lang="ru-RU" dirty="0"/>
          </a:p>
        </p:txBody>
      </p:sp>
      <p:sp>
        <p:nvSpPr>
          <p:cNvPr id="18" name="Прямоугольник 17"/>
          <p:cNvSpPr/>
          <p:nvPr/>
        </p:nvSpPr>
        <p:spPr>
          <a:xfrm>
            <a:off x="4337729" y="1724085"/>
            <a:ext cx="333746" cy="307777"/>
          </a:xfrm>
          <a:prstGeom prst="rect">
            <a:avLst/>
          </a:prstGeom>
        </p:spPr>
        <p:txBody>
          <a:bodyPr wrap="none">
            <a:spAutoFit/>
          </a:bodyPr>
          <a:lstStyle/>
          <a:p>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q</a:t>
            </a:r>
            <a:endParaRPr lang="ru-RU" dirty="0"/>
          </a:p>
        </p:txBody>
      </p:sp>
      <mc:AlternateContent xmlns:mc="http://schemas.openxmlformats.org/markup-compatibility/2006" xmlns:a14="http://schemas.microsoft.com/office/drawing/2010/main">
        <mc:Choice Requires="a14">
          <p:sp>
            <p:nvSpPr>
              <p:cNvPr id="20" name="Прямоугольник 19"/>
              <p:cNvSpPr/>
              <p:nvPr/>
            </p:nvSpPr>
            <p:spPr>
              <a:xfrm>
                <a:off x="2985897" y="3128703"/>
                <a:ext cx="1404872"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𝑞</m:t>
                          </m:r>
                        </m:e>
                        <m:sub>
                          <m:r>
                            <a:rPr lang="en-US" b="0" i="1" smtClean="0">
                              <a:solidFill>
                                <a:schemeClr val="tx1"/>
                              </a:solidFill>
                              <a:latin typeface="Cambria Math" panose="02040503050406030204" pitchFamily="18" charset="0"/>
                              <a:cs typeface="Times New Roman" panose="02020603050405020304" pitchFamily="18" charset="0"/>
                            </a:rPr>
                            <m:t>1</m:t>
                          </m:r>
                        </m:sub>
                      </m:sSub>
                      <m:r>
                        <a:rPr lang="en-US" b="0" i="1" smtClean="0">
                          <a:solidFill>
                            <a:schemeClr val="tx1"/>
                          </a:solidFill>
                          <a:latin typeface="Cambria Math" panose="02040503050406030204" pitchFamily="18" charset="0"/>
                          <a:cs typeface="Times New Roman" panose="02020603050405020304" pitchFamily="18" charset="0"/>
                        </a:rPr>
                        <m:t>,</m:t>
                      </m:r>
                      <m:sSub>
                        <m:sSubPr>
                          <m:ctrlPr>
                            <a:rPr lang="en-US" b="0"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𝑞</m:t>
                          </m:r>
                        </m:e>
                        <m:sub>
                          <m:r>
                            <a:rPr lang="en-US" b="0" i="1" smtClean="0">
                              <a:solidFill>
                                <a:schemeClr val="tx1"/>
                              </a:solidFill>
                              <a:latin typeface="Cambria Math" panose="02040503050406030204" pitchFamily="18" charset="0"/>
                              <a:cs typeface="Times New Roman" panose="02020603050405020304" pitchFamily="18" charset="0"/>
                            </a:rPr>
                            <m:t>2</m:t>
                          </m:r>
                        </m:sub>
                      </m:sSub>
                      <m:r>
                        <a:rPr lang="en-US" b="0" i="1" smtClean="0">
                          <a:solidFill>
                            <a:schemeClr val="tx1"/>
                          </a:solidFill>
                          <a:latin typeface="Cambria Math" panose="02040503050406030204" pitchFamily="18" charset="0"/>
                          <a:cs typeface="Times New Roman" panose="02020603050405020304" pitchFamily="18" charset="0"/>
                        </a:rPr>
                        <m:t>,……..</m:t>
                      </m:r>
                      <m:sSub>
                        <m:sSubPr>
                          <m:ctrlPr>
                            <a:rPr lang="en-US" b="0"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𝑞</m:t>
                          </m:r>
                        </m:e>
                        <m:sub>
                          <m:r>
                            <a:rPr lang="en-US" b="0" i="1" smtClean="0">
                              <a:solidFill>
                                <a:schemeClr val="tx1"/>
                              </a:solidFill>
                              <a:latin typeface="Cambria Math" panose="02040503050406030204" pitchFamily="18" charset="0"/>
                              <a:cs typeface="Times New Roman" panose="02020603050405020304" pitchFamily="18" charset="0"/>
                            </a:rPr>
                            <m:t>𝑛</m:t>
                          </m:r>
                        </m:sub>
                      </m:sSub>
                    </m:oMath>
                  </m:oMathPara>
                </a14:m>
                <a:endParaRPr lang="ru-RU" dirty="0"/>
              </a:p>
            </p:txBody>
          </p:sp>
        </mc:Choice>
        <mc:Fallback xmlns="">
          <p:sp>
            <p:nvSpPr>
              <p:cNvPr id="20" name="Прямоугольник 19"/>
              <p:cNvSpPr>
                <a:spLocks noRot="1" noChangeAspect="1" noMove="1" noResize="1" noEditPoints="1" noAdjustHandles="1" noChangeArrowheads="1" noChangeShapeType="1" noTextEdit="1"/>
              </p:cNvSpPr>
              <p:nvPr/>
            </p:nvSpPr>
            <p:spPr>
              <a:xfrm>
                <a:off x="2985897" y="3128703"/>
                <a:ext cx="1404872" cy="307777"/>
              </a:xfrm>
              <a:prstGeom prst="rect">
                <a:avLst/>
              </a:prstGeom>
              <a:blipFill rotWithShape="0">
                <a:blip r:embed="rId2"/>
                <a:stretch>
                  <a:fillRect b="-1961"/>
                </a:stretch>
              </a:blipFill>
            </p:spPr>
            <p:txBody>
              <a:bodyPr/>
              <a:lstStyle/>
              <a:p>
                <a:r>
                  <a:rPr lang="ru-RU">
                    <a:noFill/>
                  </a:rPr>
                  <a:t> </a:t>
                </a:r>
              </a:p>
            </p:txBody>
          </p:sp>
        </mc:Fallback>
      </mc:AlternateContent>
    </p:spTree>
    <p:extLst>
      <p:ext uri="{BB962C8B-B14F-4D97-AF65-F5344CB8AC3E}">
        <p14:creationId xmlns:p14="http://schemas.microsoft.com/office/powerpoint/2010/main" val="4706859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5078" y="1226371"/>
            <a:ext cx="8065213" cy="1107996"/>
          </a:xfrm>
          <a:prstGeom prst="rect">
            <a:avLst/>
          </a:prstGeom>
        </p:spPr>
        <p:txBody>
          <a:bodyPr wrap="square">
            <a:spAutoFit/>
          </a:bodyPr>
          <a:lstStyle/>
          <a:p>
            <a:r>
              <a:rPr lang="en-US" sz="2200" dirty="0">
                <a:solidFill>
                  <a:schemeClr val="tx1"/>
                </a:solidFill>
                <a:latin typeface="Times New Roman" panose="02020603050405020304" pitchFamily="18" charset="0"/>
                <a:cs typeface="Times New Roman" panose="02020603050405020304" pitchFamily="18" charset="0"/>
              </a:rPr>
              <a:t>Bu </a:t>
            </a:r>
            <a:r>
              <a:rPr lang="en-US" sz="2200" dirty="0" err="1">
                <a:solidFill>
                  <a:schemeClr val="tx1"/>
                </a:solidFill>
                <a:latin typeface="Times New Roman" panose="02020603050405020304" pitchFamily="18" charset="0"/>
                <a:cs typeface="Times New Roman" panose="02020603050405020304" pitchFamily="18" charset="0"/>
              </a:rPr>
              <a:t>xoll</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berilgan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nuqtaga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joylashtirilgan</a:t>
            </a:r>
            <a:r>
              <a:rPr lang="en-US" sz="2200" dirty="0">
                <a:solidFill>
                  <a:schemeClr val="tx1"/>
                </a:solidFill>
                <a:latin typeface="Times New Roman" panose="02020603050405020304" pitchFamily="18" charset="0"/>
                <a:cs typeface="Times New Roman" panose="02020603050405020304" pitchFamily="18" charset="0"/>
              </a:rPr>
              <a:t> q</a:t>
            </a:r>
            <a:r>
              <a:rPr lang="en-US" sz="2200" baseline="-25000" dirty="0">
                <a:solidFill>
                  <a:schemeClr val="tx1"/>
                </a:solidFill>
                <a:latin typeface="Times New Roman" panose="02020603050405020304" pitchFamily="18" charset="0"/>
                <a:cs typeface="Times New Roman" panose="02020603050405020304" pitchFamily="18" charset="0"/>
              </a:rPr>
              <a:t>0</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zaryadga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ta’sir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etuvchi</a:t>
            </a:r>
            <a:r>
              <a:rPr lang="en-US" sz="2200" dirty="0">
                <a:solidFill>
                  <a:schemeClr val="tx1"/>
                </a:solidFill>
                <a:latin typeface="Times New Roman" panose="02020603050405020304" pitchFamily="18" charset="0"/>
                <a:cs typeface="Times New Roman" panose="02020603050405020304" pitchFamily="18" charset="0"/>
              </a:rPr>
              <a:t> f </a:t>
            </a:r>
            <a:r>
              <a:rPr lang="en-US" sz="2200" dirty="0" err="1">
                <a:solidFill>
                  <a:schemeClr val="tx1"/>
                </a:solidFill>
                <a:latin typeface="Times New Roman" panose="02020603050405020304" pitchFamily="18" charset="0"/>
                <a:cs typeface="Times New Roman" panose="02020603050405020304" pitchFamily="18" charset="0"/>
              </a:rPr>
              <a:t>kuch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xar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bir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aloxida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zaryad</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tomonidan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hosil</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smtClean="0">
                <a:solidFill>
                  <a:schemeClr val="tx1"/>
                </a:solidFill>
                <a:latin typeface="Times New Roman" panose="02020603050405020304" pitchFamily="18" charset="0"/>
                <a:cs typeface="Times New Roman" panose="02020603050405020304" pitchFamily="18" charset="0"/>
              </a:rPr>
              <a:t>qilingan</a:t>
            </a:r>
            <a:r>
              <a:rPr lang="en-US" sz="2200" dirty="0" smtClean="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kuchlarning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geometrik</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yig’indisiga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teng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ya’ni</a:t>
            </a:r>
            <a:r>
              <a:rPr lang="en-US" sz="2200" dirty="0">
                <a:solidFill>
                  <a:schemeClr val="tx1"/>
                </a:solidFill>
                <a:latin typeface="Times New Roman" panose="02020603050405020304" pitchFamily="18" charset="0"/>
                <a:cs typeface="Times New Roman" panose="02020603050405020304" pitchFamily="18" charset="0"/>
              </a:rPr>
              <a:t> </a:t>
            </a:r>
            <a:endParaRPr lang="ru-RU" sz="22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6133672" y="161304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7"/>
          <p:cNvSpPr>
            <a:spLocks noChangeArrowheads="1"/>
          </p:cNvSpPr>
          <p:nvPr/>
        </p:nvSpPr>
        <p:spPr bwMode="auto">
          <a:xfrm>
            <a:off x="277402" y="24657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652408" y="2948465"/>
            <a:ext cx="7854593" cy="646331"/>
          </a:xfrm>
          <a:prstGeom prst="rect">
            <a:avLst/>
          </a:prstGeom>
        </p:spPr>
        <p:txBody>
          <a:bodyPr wrap="square">
            <a:spAutoFit/>
          </a:bodyPr>
          <a:lstStyle/>
          <a:p>
            <a:pPr algn="just"/>
            <a:r>
              <a:rPr lang="ru-RU" sz="1800" dirty="0" err="1">
                <a:solidFill>
                  <a:schemeClr val="tx1"/>
                </a:solidFill>
                <a:latin typeface="Times New Roman" panose="02020603050405020304" pitchFamily="18" charset="0"/>
                <a:ea typeface="Calibri" panose="020F0502020204030204" pitchFamily="34" charset="0"/>
              </a:rPr>
              <a:t>ekanligidan</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kelib</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chiqadi</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Bu</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tenglikdan</a:t>
            </a:r>
            <a:r>
              <a:rPr lang="ru-RU" sz="1800" dirty="0">
                <a:solidFill>
                  <a:schemeClr val="tx1"/>
                </a:solidFill>
                <a:latin typeface="Times New Roman" panose="02020603050405020304" pitchFamily="18" charset="0"/>
                <a:ea typeface="Calibri" panose="020F0502020204030204" pitchFamily="34" charset="0"/>
              </a:rPr>
              <a:t> f </a:t>
            </a:r>
            <a:r>
              <a:rPr lang="ru-RU" sz="1800" dirty="0" err="1">
                <a:solidFill>
                  <a:schemeClr val="tx1"/>
                </a:solidFill>
                <a:latin typeface="Times New Roman" panose="02020603050405020304" pitchFamily="18" charset="0"/>
                <a:ea typeface="Calibri" panose="020F0502020204030204" pitchFamily="34" charset="0"/>
              </a:rPr>
              <a:t>kuchning</a:t>
            </a:r>
            <a:r>
              <a:rPr lang="ru-RU" sz="1800" dirty="0">
                <a:solidFill>
                  <a:schemeClr val="tx1"/>
                </a:solidFill>
                <a:latin typeface="Times New Roman" panose="02020603050405020304" pitchFamily="18" charset="0"/>
                <a:ea typeface="Calibri" panose="020F0502020204030204" pitchFamily="34" charset="0"/>
              </a:rPr>
              <a:t> q</a:t>
            </a:r>
            <a:r>
              <a:rPr lang="ru-RU" sz="1800" baseline="-25000" dirty="0">
                <a:solidFill>
                  <a:schemeClr val="tx1"/>
                </a:solidFill>
                <a:latin typeface="Times New Roman" panose="02020603050405020304" pitchFamily="18" charset="0"/>
                <a:ea typeface="Calibri" panose="020F0502020204030204" pitchFamily="34" charset="0"/>
              </a:rPr>
              <a:t>0</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zaryadga</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nisbati</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bilan</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o'lchanadigan</a:t>
            </a:r>
            <a:r>
              <a:rPr lang="ru-RU" sz="1800" dirty="0">
                <a:solidFill>
                  <a:schemeClr val="tx1"/>
                </a:solidFill>
                <a:latin typeface="Times New Roman" panose="02020603050405020304" pitchFamily="18" charset="0"/>
                <a:ea typeface="Calibri" panose="020F0502020204030204" pitchFamily="34" charset="0"/>
              </a:rPr>
              <a:t> </a:t>
            </a:r>
            <a:r>
              <a:rPr lang="ru-RU" sz="1800" dirty="0" err="1">
                <a:solidFill>
                  <a:schemeClr val="tx1"/>
                </a:solidFill>
                <a:latin typeface="Times New Roman" panose="02020603050405020304" pitchFamily="18" charset="0"/>
                <a:ea typeface="Calibri" panose="020F0502020204030204" pitchFamily="34" charset="0"/>
              </a:rPr>
              <a:t>kuchlanganlik</a:t>
            </a:r>
            <a:endParaRPr lang="ru-RU" sz="1600" dirty="0">
              <a:solidFill>
                <a:schemeClr val="tx1"/>
              </a:solidFill>
              <a:effectLst/>
              <a:latin typeface="Times New Roman" panose="02020603050405020304" pitchFamily="18" charset="0"/>
              <a:ea typeface="Calibri" panose="020F0502020204030204" pitchFamily="34" charset="0"/>
            </a:endParaRPr>
          </a:p>
        </p:txBody>
      </p:sp>
      <p:sp>
        <p:nvSpPr>
          <p:cNvPr id="11" name="Rectangle 9"/>
          <p:cNvSpPr>
            <a:spLocks noChangeArrowheads="1"/>
          </p:cNvSpPr>
          <p:nvPr/>
        </p:nvSpPr>
        <p:spPr bwMode="auto">
          <a:xfrm>
            <a:off x="2928135" y="347348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3" name="Прямоугольник 12"/>
          <p:cNvSpPr/>
          <p:nvPr/>
        </p:nvSpPr>
        <p:spPr>
          <a:xfrm>
            <a:off x="775315" y="4119812"/>
            <a:ext cx="3448380" cy="369332"/>
          </a:xfrm>
          <a:prstGeom prst="rect">
            <a:avLst/>
          </a:prstGeom>
        </p:spPr>
        <p:txBody>
          <a:bodyPr wrap="non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ifodaga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teng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ekanligi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kelib</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chiqadi</a:t>
            </a:r>
            <a:r>
              <a:rPr lang="en-US" sz="18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5" name="Прямоугольник 4"/>
              <p:cNvSpPr/>
              <p:nvPr/>
            </p:nvSpPr>
            <p:spPr>
              <a:xfrm>
                <a:off x="6571157" y="1612315"/>
                <a:ext cx="1293880"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𝑓</m:t>
                          </m:r>
                        </m:e>
                        <m:sub>
                          <m:r>
                            <a:rPr lang="en-US" i="1">
                              <a:solidFill>
                                <a:schemeClr val="tx1"/>
                              </a:solidFill>
                              <a:latin typeface="Cambria Math" panose="02040503050406030204" pitchFamily="18" charset="0"/>
                              <a:cs typeface="Times New Roman" panose="02020603050405020304" pitchFamily="18" charset="0"/>
                            </a:rPr>
                            <m:t>1</m:t>
                          </m:r>
                        </m:sub>
                      </m:sSub>
                      <m:r>
                        <a:rPr lang="en-US" i="1">
                          <a:solidFill>
                            <a:schemeClr val="tx1"/>
                          </a:solidFill>
                          <a:latin typeface="Cambria Math" panose="02040503050406030204" pitchFamily="18" charset="0"/>
                          <a:cs typeface="Times New Roman" panose="02020603050405020304" pitchFamily="18" charset="0"/>
                        </a:rPr>
                        <m:t>,</m:t>
                      </m:r>
                      <m:sSub>
                        <m:sSubPr>
                          <m:ctrlPr>
                            <a:rPr lang="en-US" i="1">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𝑓</m:t>
                          </m:r>
                        </m:e>
                        <m:sub>
                          <m:r>
                            <a:rPr lang="en-US" i="1">
                              <a:solidFill>
                                <a:schemeClr val="tx1"/>
                              </a:solidFill>
                              <a:latin typeface="Cambria Math" panose="02040503050406030204" pitchFamily="18" charset="0"/>
                              <a:cs typeface="Times New Roman" panose="02020603050405020304" pitchFamily="18" charset="0"/>
                            </a:rPr>
                            <m:t>2</m:t>
                          </m:r>
                        </m:sub>
                      </m:sSub>
                      <m:r>
                        <a:rPr lang="en-US" i="1">
                          <a:solidFill>
                            <a:schemeClr val="tx1"/>
                          </a:solidFill>
                          <a:latin typeface="Cambria Math" panose="02040503050406030204" pitchFamily="18" charset="0"/>
                          <a:cs typeface="Times New Roman" panose="02020603050405020304" pitchFamily="18" charset="0"/>
                        </a:rPr>
                        <m:t>,……..</m:t>
                      </m:r>
                      <m:sSub>
                        <m:sSubPr>
                          <m:ctrlPr>
                            <a:rPr lang="en-US" i="1">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𝑓</m:t>
                          </m:r>
                        </m:e>
                        <m:sub>
                          <m:r>
                            <a:rPr lang="en-US" i="1">
                              <a:solidFill>
                                <a:schemeClr val="tx1"/>
                              </a:solidFill>
                              <a:latin typeface="Cambria Math" panose="02040503050406030204" pitchFamily="18" charset="0"/>
                              <a:cs typeface="Times New Roman" panose="02020603050405020304" pitchFamily="18" charset="0"/>
                            </a:rPr>
                            <m:t>𝑛</m:t>
                          </m:r>
                        </m:sub>
                      </m:sSub>
                    </m:oMath>
                  </m:oMathPara>
                </a14:m>
                <a:endParaRPr lang="ru-RU"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6571157" y="1612315"/>
                <a:ext cx="1293880" cy="307777"/>
              </a:xfrm>
              <a:prstGeom prst="rect">
                <a:avLst/>
              </a:prstGeom>
              <a:blipFill rotWithShape="0">
                <a:blip r:embed="rId2"/>
                <a:stretch>
                  <a:fillRect b="-784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Прямоугольник 13"/>
              <p:cNvSpPr/>
              <p:nvPr/>
            </p:nvSpPr>
            <p:spPr>
              <a:xfrm>
                <a:off x="3148150" y="2407603"/>
                <a:ext cx="208319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a:rPr lang="en-US" sz="2400" b="0" i="1" smtClean="0">
                              <a:solidFill>
                                <a:schemeClr val="tx1"/>
                              </a:solidFill>
                              <a:latin typeface="Cambria Math" panose="02040503050406030204" pitchFamily="18" charset="0"/>
                              <a:cs typeface="Times New Roman" panose="02020603050405020304" pitchFamily="18" charset="0"/>
                            </a:rPr>
                            <m:t>𝑓</m:t>
                          </m:r>
                        </m:e>
                        <m:sub>
                          <m:r>
                            <a:rPr lang="en-US" sz="2400" i="1">
                              <a:solidFill>
                                <a:schemeClr val="tx1"/>
                              </a:solidFill>
                              <a:latin typeface="Cambria Math" panose="02040503050406030204" pitchFamily="18" charset="0"/>
                              <a:cs typeface="Times New Roman" panose="02020603050405020304" pitchFamily="18" charset="0"/>
                            </a:rPr>
                            <m:t>1</m:t>
                          </m:r>
                        </m:sub>
                      </m:sSub>
                      <m:r>
                        <a:rPr lang="en-US" sz="2400" i="1">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smtClean="0">
                              <a:solidFill>
                                <a:schemeClr val="tx1"/>
                              </a:solidFill>
                              <a:latin typeface="Cambria Math" panose="02040503050406030204" pitchFamily="18" charset="0"/>
                              <a:cs typeface="Times New Roman" panose="02020603050405020304" pitchFamily="18" charset="0"/>
                            </a:rPr>
                            <m:t>𝑓</m:t>
                          </m:r>
                        </m:e>
                        <m:sub>
                          <m:r>
                            <a:rPr lang="en-US" sz="2400" i="1">
                              <a:solidFill>
                                <a:schemeClr val="tx1"/>
                              </a:solidFill>
                              <a:latin typeface="Cambria Math" panose="02040503050406030204" pitchFamily="18" charset="0"/>
                              <a:cs typeface="Times New Roman" panose="02020603050405020304" pitchFamily="18" charset="0"/>
                            </a:rPr>
                            <m:t>2</m:t>
                          </m:r>
                        </m:sub>
                      </m:sSub>
                      <m:r>
                        <a:rPr lang="en-US" sz="2400" i="1">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smtClean="0">
                              <a:solidFill>
                                <a:schemeClr val="tx1"/>
                              </a:solidFill>
                              <a:latin typeface="Cambria Math" panose="02040503050406030204" pitchFamily="18" charset="0"/>
                              <a:cs typeface="Times New Roman" panose="02020603050405020304" pitchFamily="18" charset="0"/>
                            </a:rPr>
                            <m:t>𝑓</m:t>
                          </m:r>
                        </m:e>
                        <m:sub>
                          <m:r>
                            <a:rPr lang="en-US" sz="2400" i="1">
                              <a:solidFill>
                                <a:schemeClr val="tx1"/>
                              </a:solidFill>
                              <a:latin typeface="Cambria Math" panose="02040503050406030204" pitchFamily="18" charset="0"/>
                              <a:cs typeface="Times New Roman" panose="02020603050405020304" pitchFamily="18" charset="0"/>
                            </a:rPr>
                            <m:t>𝑛</m:t>
                          </m:r>
                        </m:sub>
                      </m:sSub>
                    </m:oMath>
                  </m:oMathPara>
                </a14:m>
                <a:endParaRPr lang="ru-RU" sz="2400" dirty="0"/>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3148150" y="2407603"/>
                <a:ext cx="2083199" cy="461665"/>
              </a:xfrm>
              <a:prstGeom prst="rect">
                <a:avLst/>
              </a:prstGeom>
              <a:blipFill rotWithShape="0">
                <a:blip r:embed="rId3"/>
                <a:stretch>
                  <a:fillRect b="-1973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5" name="Прямоугольник 14"/>
              <p:cNvSpPr/>
              <p:nvPr/>
            </p:nvSpPr>
            <p:spPr>
              <a:xfrm>
                <a:off x="2888105" y="3568828"/>
                <a:ext cx="2671180" cy="576953"/>
              </a:xfrm>
              <a:prstGeom prst="rect">
                <a:avLst/>
              </a:prstGeom>
            </p:spPr>
            <p:txBody>
              <a:bodyPr wrap="none">
                <a:spAutoFit/>
              </a:bodyPr>
              <a:lstStyle/>
              <a:p>
                <a14:m>
                  <m:oMath xmlns:m="http://schemas.openxmlformats.org/officeDocument/2006/math">
                    <m:r>
                      <a:rPr lang="en-US" sz="2000" b="0" i="1" smtClean="0">
                        <a:solidFill>
                          <a:schemeClr val="tx1"/>
                        </a:solidFill>
                        <a:latin typeface="Cambria Math" panose="02040503050406030204" pitchFamily="18" charset="0"/>
                        <a:cs typeface="Times New Roman" panose="02020603050405020304" pitchFamily="18" charset="0"/>
                      </a:rPr>
                      <m:t>𝐸</m:t>
                    </m:r>
                    <m:r>
                      <a:rPr lang="en-US" sz="2000" b="0" i="1" smtClean="0">
                        <a:solidFill>
                          <a:schemeClr val="tx1"/>
                        </a:solidFill>
                        <a:latin typeface="Cambria Math" panose="02040503050406030204" pitchFamily="18" charset="0"/>
                        <a:cs typeface="Times New Roman" panose="02020603050405020304" pitchFamily="18" charset="0"/>
                      </a:rPr>
                      <m:t>=</m:t>
                    </m:r>
                    <m:f>
                      <m:fPr>
                        <m:ctrlPr>
                          <a:rPr lang="en-US" sz="2000" b="0" i="1" smtClean="0">
                            <a:solidFill>
                              <a:schemeClr val="tx1"/>
                            </a:solidFill>
                            <a:latin typeface="Cambria Math" panose="02040503050406030204" pitchFamily="18" charset="0"/>
                            <a:cs typeface="Times New Roman" panose="02020603050405020304" pitchFamily="18" charset="0"/>
                          </a:rPr>
                        </m:ctrlPr>
                      </m:fPr>
                      <m:num>
                        <m:r>
                          <a:rPr lang="en-US" sz="2000" b="0" i="1" smtClean="0">
                            <a:solidFill>
                              <a:schemeClr val="tx1"/>
                            </a:solidFill>
                            <a:latin typeface="Cambria Math" panose="02040503050406030204" pitchFamily="18" charset="0"/>
                            <a:cs typeface="Times New Roman" panose="02020603050405020304" pitchFamily="18" charset="0"/>
                          </a:rPr>
                          <m:t>𝑓</m:t>
                        </m:r>
                      </m:num>
                      <m:den>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𝑞</m:t>
                            </m:r>
                          </m:e>
                          <m:sub>
                            <m:r>
                              <a:rPr lang="en-US" sz="2000" b="0" i="1" smtClean="0">
                                <a:solidFill>
                                  <a:schemeClr val="tx1"/>
                                </a:solidFill>
                                <a:latin typeface="Cambria Math" panose="02040503050406030204" pitchFamily="18" charset="0"/>
                                <a:cs typeface="Times New Roman" panose="02020603050405020304" pitchFamily="18" charset="0"/>
                              </a:rPr>
                              <m:t>0</m:t>
                            </m:r>
                          </m:sub>
                        </m:sSub>
                      </m:den>
                    </m:f>
                    <m:r>
                      <a:rPr lang="en-US" sz="2000" b="0" i="1" smtClean="0">
                        <a:solidFill>
                          <a:schemeClr val="tx1"/>
                        </a:solidFill>
                        <a:latin typeface="Cambria Math" panose="02040503050406030204" pitchFamily="18" charset="0"/>
                        <a:cs typeface="Times New Roman" panose="02020603050405020304" pitchFamily="18" charset="0"/>
                      </a:rPr>
                      <m:t>=</m:t>
                    </m:r>
                    <m:f>
                      <m:fPr>
                        <m:ctrlPr>
                          <a:rPr lang="en-US" sz="2000" b="0" i="1" smtClean="0">
                            <a:solidFill>
                              <a:schemeClr val="tx1"/>
                            </a:solidFill>
                            <a:latin typeface="Cambria Math" panose="02040503050406030204" pitchFamily="18" charset="0"/>
                            <a:cs typeface="Times New Roman" panose="02020603050405020304" pitchFamily="18" charset="0"/>
                          </a:rPr>
                        </m:ctrlPr>
                      </m:fPr>
                      <m:num>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𝑓</m:t>
                            </m:r>
                          </m:e>
                          <m:sub>
                            <m:r>
                              <a:rPr lang="en-US" sz="2000" b="0" i="1" smtClean="0">
                                <a:solidFill>
                                  <a:schemeClr val="tx1"/>
                                </a:solidFill>
                                <a:latin typeface="Cambria Math" panose="02040503050406030204" pitchFamily="18" charset="0"/>
                                <a:cs typeface="Times New Roman" panose="02020603050405020304" pitchFamily="18" charset="0"/>
                              </a:rPr>
                              <m:t>1</m:t>
                            </m:r>
                          </m:sub>
                        </m:sSub>
                      </m:num>
                      <m:den>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𝑞</m:t>
                            </m:r>
                          </m:e>
                          <m:sub>
                            <m:r>
                              <a:rPr lang="en-US" sz="2000" b="0" i="1" smtClean="0">
                                <a:solidFill>
                                  <a:schemeClr val="tx1"/>
                                </a:solidFill>
                                <a:latin typeface="Cambria Math" panose="02040503050406030204" pitchFamily="18" charset="0"/>
                                <a:cs typeface="Times New Roman" panose="02020603050405020304" pitchFamily="18" charset="0"/>
                              </a:rPr>
                              <m:t>0</m:t>
                            </m:r>
                          </m:sub>
                        </m:sSub>
                      </m:den>
                    </m:f>
                    <m:r>
                      <a:rPr lang="en-US" sz="2000" b="0" i="1" smtClean="0">
                        <a:solidFill>
                          <a:schemeClr val="tx1"/>
                        </a:solidFill>
                        <a:latin typeface="Cambria Math" panose="02040503050406030204" pitchFamily="18" charset="0"/>
                        <a:cs typeface="Times New Roman" panose="02020603050405020304" pitchFamily="18" charset="0"/>
                      </a:rPr>
                      <m:t>+</m:t>
                    </m:r>
                    <m:f>
                      <m:fPr>
                        <m:ctrlPr>
                          <a:rPr lang="en-US" sz="2000" b="0" i="1" smtClean="0">
                            <a:solidFill>
                              <a:schemeClr val="tx1"/>
                            </a:solidFill>
                            <a:latin typeface="Cambria Math" panose="02040503050406030204" pitchFamily="18" charset="0"/>
                            <a:cs typeface="Times New Roman" panose="02020603050405020304" pitchFamily="18" charset="0"/>
                          </a:rPr>
                        </m:ctrlPr>
                      </m:fPr>
                      <m:num>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𝑓</m:t>
                            </m:r>
                          </m:e>
                          <m:sub>
                            <m:r>
                              <a:rPr lang="en-US" sz="2000" b="0" i="1" smtClean="0">
                                <a:solidFill>
                                  <a:schemeClr val="tx1"/>
                                </a:solidFill>
                                <a:latin typeface="Cambria Math" panose="02040503050406030204" pitchFamily="18" charset="0"/>
                                <a:cs typeface="Times New Roman" panose="02020603050405020304" pitchFamily="18" charset="0"/>
                              </a:rPr>
                              <m:t>2</m:t>
                            </m:r>
                          </m:sub>
                        </m:sSub>
                      </m:num>
                      <m:den>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𝑞</m:t>
                            </m:r>
                          </m:e>
                          <m:sub>
                            <m:r>
                              <a:rPr lang="en-US" sz="2000" b="0" i="1" smtClean="0">
                                <a:solidFill>
                                  <a:schemeClr val="tx1"/>
                                </a:solidFill>
                                <a:latin typeface="Cambria Math" panose="02040503050406030204" pitchFamily="18" charset="0"/>
                                <a:cs typeface="Times New Roman" panose="02020603050405020304" pitchFamily="18" charset="0"/>
                              </a:rPr>
                              <m:t>0</m:t>
                            </m:r>
                          </m:sub>
                        </m:sSub>
                      </m:den>
                    </m:f>
                    <m:r>
                      <a:rPr lang="en-US" sz="2000" b="0" i="1" smtClean="0">
                        <a:solidFill>
                          <a:schemeClr val="tx1"/>
                        </a:solidFill>
                        <a:latin typeface="Cambria Math" panose="02040503050406030204" pitchFamily="18" charset="0"/>
                        <a:cs typeface="Times New Roman" panose="02020603050405020304" pitchFamily="18" charset="0"/>
                      </a:rPr>
                      <m:t>+</m:t>
                    </m:r>
                  </m:oMath>
                </a14:m>
                <a:r>
                  <a:rPr lang="en-US" sz="2000" dirty="0" smtClean="0"/>
                  <a:t>…</a:t>
                </a:r>
                <a14:m>
                  <m:oMath xmlns:m="http://schemas.openxmlformats.org/officeDocument/2006/math">
                    <m:f>
                      <m:fPr>
                        <m:ctrlPr>
                          <a:rPr lang="en-US" sz="2000" i="1" dirty="0" smtClean="0">
                            <a:latin typeface="Cambria Math" panose="02040503050406030204" pitchFamily="18" charset="0"/>
                          </a:rPr>
                        </m:ctrlPr>
                      </m:fPr>
                      <m:num>
                        <m:sSub>
                          <m:sSubPr>
                            <m:ctrlPr>
                              <a:rPr lang="en-US" sz="2000" i="1" dirty="0" smtClean="0">
                                <a:latin typeface="Cambria Math" panose="02040503050406030204" pitchFamily="18" charset="0"/>
                              </a:rPr>
                            </m:ctrlPr>
                          </m:sSubPr>
                          <m:e>
                            <m:r>
                              <a:rPr lang="en-US" sz="2000" b="0" i="1" dirty="0" smtClean="0">
                                <a:latin typeface="Cambria Math" panose="02040503050406030204" pitchFamily="18" charset="0"/>
                              </a:rPr>
                              <m:t>𝑓</m:t>
                            </m:r>
                          </m:e>
                          <m:sub>
                            <m:r>
                              <a:rPr lang="en-US" sz="2000" b="0" i="1" dirty="0" smtClean="0">
                                <a:latin typeface="Cambria Math" panose="02040503050406030204" pitchFamily="18" charset="0"/>
                              </a:rPr>
                              <m:t>𝑛</m:t>
                            </m:r>
                          </m:sub>
                        </m:sSub>
                      </m:num>
                      <m:den>
                        <m:sSub>
                          <m:sSubPr>
                            <m:ctrlPr>
                              <a:rPr lang="en-US" sz="2000" i="1" dirty="0" smtClean="0">
                                <a:latin typeface="Cambria Math" panose="02040503050406030204" pitchFamily="18" charset="0"/>
                              </a:rPr>
                            </m:ctrlPr>
                          </m:sSubPr>
                          <m:e>
                            <m:r>
                              <a:rPr lang="en-US" sz="2000" b="0" i="1" dirty="0" smtClean="0">
                                <a:latin typeface="Cambria Math" panose="02040503050406030204" pitchFamily="18" charset="0"/>
                              </a:rPr>
                              <m:t>𝑞</m:t>
                            </m:r>
                          </m:e>
                          <m:sub>
                            <m:r>
                              <a:rPr lang="en-US" sz="2000" b="0" i="1" dirty="0" smtClean="0">
                                <a:latin typeface="Cambria Math" panose="02040503050406030204" pitchFamily="18" charset="0"/>
                              </a:rPr>
                              <m:t>0</m:t>
                            </m:r>
                          </m:sub>
                        </m:sSub>
                      </m:den>
                    </m:f>
                  </m:oMath>
                </a14:m>
                <a:endParaRPr lang="ru-RU" sz="2000" dirty="0"/>
              </a:p>
            </p:txBody>
          </p:sp>
        </mc:Choice>
        <mc:Fallback xmlns="">
          <p:sp>
            <p:nvSpPr>
              <p:cNvPr id="15" name="Прямоугольник 14"/>
              <p:cNvSpPr>
                <a:spLocks noRot="1" noChangeAspect="1" noMove="1" noResize="1" noEditPoints="1" noAdjustHandles="1" noChangeArrowheads="1" noChangeShapeType="1" noTextEdit="1"/>
              </p:cNvSpPr>
              <p:nvPr/>
            </p:nvSpPr>
            <p:spPr>
              <a:xfrm>
                <a:off x="2888105" y="3568828"/>
                <a:ext cx="2671180" cy="576953"/>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206404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9046" y="1191802"/>
            <a:ext cx="8568647" cy="707886"/>
          </a:xfrm>
          <a:prstGeom prst="rect">
            <a:avLst/>
          </a:prstGeom>
        </p:spPr>
        <p:txBody>
          <a:bodyPr wrap="square">
            <a:spAutoFit/>
          </a:bodyPr>
          <a:lstStyle/>
          <a:p>
            <a:r>
              <a:rPr lang="en-US" sz="2000" dirty="0" err="1">
                <a:solidFill>
                  <a:schemeClr val="tx1"/>
                </a:solidFill>
                <a:latin typeface="Times New Roman" panose="02020603050405020304" pitchFamily="18" charset="0"/>
                <a:cs typeface="Times New Roman" panose="02020603050405020304" pitchFamily="18" charset="0"/>
              </a:rPr>
              <a:t>O’ng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tomonda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turgan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xadlar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vujudga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keltirgan</a:t>
            </a:r>
            <a:endParaRPr lang="en-US" sz="2000" dirty="0" smtClean="0">
              <a:solidFill>
                <a:schemeClr val="tx1"/>
              </a:solidFill>
              <a:latin typeface="Times New Roman" panose="02020603050405020304" pitchFamily="18" charset="0"/>
              <a:cs typeface="Times New Roman" panose="02020603050405020304" pitchFamily="18" charset="0"/>
            </a:endParaRPr>
          </a:p>
          <a:p>
            <a:r>
              <a:rPr lang="en-US" sz="2000" dirty="0" err="1">
                <a:solidFill>
                  <a:schemeClr val="tx1"/>
                </a:solidFill>
                <a:latin typeface="Times New Roman" panose="02020603050405020304" pitchFamily="18" charset="0"/>
                <a:cs typeface="Times New Roman" panose="02020603050405020304" pitchFamily="18" charset="0"/>
              </a:rPr>
              <a:t>kuchlanganliklardir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Demak</a:t>
            </a:r>
            <a:r>
              <a:rPr lang="en-US" sz="2000" dirty="0">
                <a:solidFill>
                  <a:schemeClr val="tx1"/>
                </a:solidFill>
                <a:latin typeface="Times New Roman" panose="02020603050405020304" pitchFamily="18" charset="0"/>
                <a:cs typeface="Times New Roman" panose="02020603050405020304" pitchFamily="18" charset="0"/>
              </a:rPr>
              <a:t>,</a:t>
            </a:r>
            <a:r>
              <a:rPr lang="en-US" sz="2000" dirty="0" smtClean="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7460056" y="12946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6"/>
          <p:cNvSpPr>
            <a:spLocks noChangeArrowheads="1"/>
          </p:cNvSpPr>
          <p:nvPr/>
        </p:nvSpPr>
        <p:spPr bwMode="auto">
          <a:xfrm>
            <a:off x="3195874" y="1819721"/>
            <a:ext cx="18473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solidFill>
                <a:schemeClr val="bg1"/>
              </a:solidFill>
            </a:endParaRPr>
          </a:p>
        </p:txBody>
      </p:sp>
      <p:sp>
        <p:nvSpPr>
          <p:cNvPr id="9" name="Прямоугольник 8"/>
          <p:cNvSpPr/>
          <p:nvPr/>
        </p:nvSpPr>
        <p:spPr>
          <a:xfrm>
            <a:off x="5430758" y="1893360"/>
            <a:ext cx="482824" cy="400110"/>
          </a:xfrm>
          <a:prstGeom prst="rect">
            <a:avLst/>
          </a:prstGeom>
        </p:spPr>
        <p:txBody>
          <a:bodyPr wrap="none">
            <a:spAutoFit/>
          </a:bodyPr>
          <a:lstStyle/>
          <a:p>
            <a:pPr algn="ctr"/>
            <a:r>
              <a:rPr lang="en-US" sz="2000" dirty="0">
                <a:solidFill>
                  <a:schemeClr val="bg1"/>
                </a:solidFill>
                <a:latin typeface="Times New Roman" panose="02020603050405020304" pitchFamily="18" charset="0"/>
                <a:ea typeface="Calibri" panose="020F0502020204030204" pitchFamily="34" charset="0"/>
              </a:rPr>
              <a:t>(4)</a:t>
            </a:r>
            <a:endParaRPr lang="ru-RU" sz="1800" dirty="0">
              <a:solidFill>
                <a:schemeClr val="bg1"/>
              </a:solidFill>
              <a:effectLst/>
              <a:latin typeface="Times New Roman" panose="02020603050405020304" pitchFamily="18" charset="0"/>
              <a:ea typeface="Calibri" panose="020F0502020204030204" pitchFamily="34" charset="0"/>
            </a:endParaRPr>
          </a:p>
        </p:txBody>
      </p:sp>
      <p:sp>
        <p:nvSpPr>
          <p:cNvPr id="10" name="Прямоугольник 9"/>
          <p:cNvSpPr/>
          <p:nvPr/>
        </p:nvSpPr>
        <p:spPr>
          <a:xfrm>
            <a:off x="419947" y="2527607"/>
            <a:ext cx="8298540" cy="1631216"/>
          </a:xfrm>
          <a:prstGeom prst="rect">
            <a:avLst/>
          </a:prstGeom>
        </p:spPr>
        <p:txBody>
          <a:bodyPr wrap="square">
            <a:spAutoFit/>
          </a:bodyPr>
          <a:lstStyle/>
          <a:p>
            <a:r>
              <a:rPr lang="en-US" sz="20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Dipol</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maydonining</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kuchlanganligi</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Dipol</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deb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qarama-qarshi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ishorali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ikkita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majmuiga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aytiladi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orasidagi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ulardan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maydon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aniqlanayotgan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nuqtalargacha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masofalarga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nisbatan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kichik</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bo’ladi</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Dipol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o’qidagi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elektrostatik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maydon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kuchlanganligini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aniqlaymiz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ukda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ixtiyoriy</a:t>
            </a:r>
            <a:r>
              <a:rPr lang="en-US" sz="2000" dirty="0">
                <a:solidFill>
                  <a:schemeClr val="tx1"/>
                </a:solidFill>
                <a:latin typeface="Times New Roman" panose="02020603050405020304" pitchFamily="18" charset="0"/>
                <a:cs typeface="Times New Roman" panose="02020603050405020304" pitchFamily="18" charset="0"/>
              </a:rPr>
              <a:t> A </a:t>
            </a:r>
            <a:r>
              <a:rPr lang="en-US" sz="2000" dirty="0" err="1">
                <a:solidFill>
                  <a:schemeClr val="tx1"/>
                </a:solidFill>
                <a:latin typeface="Times New Roman" panose="02020603050405020304" pitchFamily="18" charset="0"/>
                <a:cs typeface="Times New Roman" panose="02020603050405020304" pitchFamily="18" charset="0"/>
              </a:rPr>
              <a:t>nuqtani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olamiz</a:t>
            </a:r>
            <a:r>
              <a:rPr lang="en-US" sz="2000" dirty="0">
                <a:solidFill>
                  <a:schemeClr val="tx1"/>
                </a:solidFill>
                <a:latin typeface="Times New Roman" panose="02020603050405020304" pitchFamily="18" charset="0"/>
                <a:cs typeface="Times New Roman" panose="02020603050405020304" pitchFamily="18" charset="0"/>
              </a:rPr>
              <a:t> (2-rasm).</a:t>
            </a:r>
            <a:endParaRPr lang="ru-RU" sz="2000" dirty="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Прямоугольник 10"/>
              <p:cNvSpPr/>
              <p:nvPr/>
            </p:nvSpPr>
            <p:spPr>
              <a:xfrm>
                <a:off x="3288239" y="1237968"/>
                <a:ext cx="1364796"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a:solidFill>
                                <a:schemeClr val="tx1"/>
                              </a:solidFill>
                              <a:latin typeface="Cambria Math" panose="02040503050406030204" pitchFamily="18" charset="0"/>
                              <a:cs typeface="Times New Roman" panose="02020603050405020304" pitchFamily="18" charset="0"/>
                            </a:rPr>
                          </m:ctrlPr>
                        </m:sSubPr>
                        <m:e>
                          <m:r>
                            <a:rPr lang="en-US" i="1">
                              <a:solidFill>
                                <a:schemeClr val="tx1"/>
                              </a:solidFill>
                              <a:latin typeface="Cambria Math" panose="02040503050406030204" pitchFamily="18" charset="0"/>
                              <a:cs typeface="Times New Roman" panose="02020603050405020304" pitchFamily="18" charset="0"/>
                            </a:rPr>
                            <m:t>𝑞</m:t>
                          </m:r>
                        </m:e>
                        <m:sub>
                          <m:r>
                            <a:rPr lang="en-US" i="1">
                              <a:solidFill>
                                <a:schemeClr val="tx1"/>
                              </a:solidFill>
                              <a:latin typeface="Cambria Math" panose="02040503050406030204" pitchFamily="18" charset="0"/>
                              <a:cs typeface="Times New Roman" panose="02020603050405020304" pitchFamily="18" charset="0"/>
                            </a:rPr>
                            <m:t>1</m:t>
                          </m:r>
                        </m:sub>
                      </m:sSub>
                      <m:r>
                        <a:rPr lang="en-US" i="1">
                          <a:solidFill>
                            <a:schemeClr val="tx1"/>
                          </a:solidFill>
                          <a:latin typeface="Cambria Math" panose="02040503050406030204" pitchFamily="18" charset="0"/>
                          <a:cs typeface="Times New Roman" panose="02020603050405020304" pitchFamily="18" charset="0"/>
                        </a:rPr>
                        <m:t>,</m:t>
                      </m:r>
                      <m:sSub>
                        <m:sSubPr>
                          <m:ctrlPr>
                            <a:rPr lang="en-US" i="1">
                              <a:solidFill>
                                <a:schemeClr val="tx1"/>
                              </a:solidFill>
                              <a:latin typeface="Cambria Math" panose="02040503050406030204" pitchFamily="18" charset="0"/>
                              <a:cs typeface="Times New Roman" panose="02020603050405020304" pitchFamily="18" charset="0"/>
                            </a:rPr>
                          </m:ctrlPr>
                        </m:sSubPr>
                        <m:e>
                          <m:r>
                            <a:rPr lang="en-US" i="1">
                              <a:solidFill>
                                <a:schemeClr val="tx1"/>
                              </a:solidFill>
                              <a:latin typeface="Cambria Math" panose="02040503050406030204" pitchFamily="18" charset="0"/>
                              <a:cs typeface="Times New Roman" panose="02020603050405020304" pitchFamily="18" charset="0"/>
                            </a:rPr>
                            <m:t>𝑞</m:t>
                          </m:r>
                        </m:e>
                        <m:sub>
                          <m:r>
                            <a:rPr lang="en-US" i="1">
                              <a:solidFill>
                                <a:schemeClr val="tx1"/>
                              </a:solidFill>
                              <a:latin typeface="Cambria Math" panose="02040503050406030204" pitchFamily="18" charset="0"/>
                              <a:cs typeface="Times New Roman" panose="02020603050405020304" pitchFamily="18" charset="0"/>
                            </a:rPr>
                            <m:t>2</m:t>
                          </m:r>
                        </m:sub>
                      </m:sSub>
                      <m:r>
                        <a:rPr lang="en-US" i="1">
                          <a:solidFill>
                            <a:schemeClr val="tx1"/>
                          </a:solidFill>
                          <a:latin typeface="Cambria Math" panose="02040503050406030204" pitchFamily="18" charset="0"/>
                          <a:cs typeface="Times New Roman" panose="02020603050405020304" pitchFamily="18" charset="0"/>
                        </a:rPr>
                        <m:t>,……..</m:t>
                      </m:r>
                      <m:sSub>
                        <m:sSubPr>
                          <m:ctrlPr>
                            <a:rPr lang="en-US" i="1">
                              <a:solidFill>
                                <a:schemeClr val="tx1"/>
                              </a:solidFill>
                              <a:latin typeface="Cambria Math" panose="02040503050406030204" pitchFamily="18" charset="0"/>
                              <a:cs typeface="Times New Roman" panose="02020603050405020304" pitchFamily="18" charset="0"/>
                            </a:rPr>
                          </m:ctrlPr>
                        </m:sSubPr>
                        <m:e>
                          <m:r>
                            <a:rPr lang="en-US" i="1">
                              <a:solidFill>
                                <a:schemeClr val="tx1"/>
                              </a:solidFill>
                              <a:latin typeface="Cambria Math" panose="02040503050406030204" pitchFamily="18" charset="0"/>
                              <a:cs typeface="Times New Roman" panose="02020603050405020304" pitchFamily="18" charset="0"/>
                            </a:rPr>
                            <m:t>𝑞</m:t>
                          </m:r>
                        </m:e>
                        <m:sub>
                          <m:r>
                            <a:rPr lang="en-US" i="1">
                              <a:solidFill>
                                <a:schemeClr val="tx1"/>
                              </a:solidFill>
                              <a:latin typeface="Cambria Math" panose="02040503050406030204" pitchFamily="18" charset="0"/>
                              <a:cs typeface="Times New Roman" panose="02020603050405020304" pitchFamily="18" charset="0"/>
                            </a:rPr>
                            <m:t>𝑛</m:t>
                          </m:r>
                        </m:sub>
                      </m:sSub>
                    </m:oMath>
                  </m:oMathPara>
                </a14:m>
                <a:endParaRPr lang="ru-RU" dirty="0"/>
              </a:p>
            </p:txBody>
          </p:sp>
        </mc:Choice>
        <mc:Fallback xmlns="">
          <p:sp>
            <p:nvSpPr>
              <p:cNvPr id="11" name="Прямоугольник 10"/>
              <p:cNvSpPr>
                <a:spLocks noRot="1" noChangeAspect="1" noMove="1" noResize="1" noEditPoints="1" noAdjustHandles="1" noChangeArrowheads="1" noChangeShapeType="1" noTextEdit="1"/>
              </p:cNvSpPr>
              <p:nvPr/>
            </p:nvSpPr>
            <p:spPr>
              <a:xfrm>
                <a:off x="3288239" y="1237968"/>
                <a:ext cx="1364796" cy="307777"/>
              </a:xfrm>
              <a:prstGeom prst="rect">
                <a:avLst/>
              </a:prstGeom>
              <a:blipFill rotWithShape="0">
                <a:blip r:embed="rId2"/>
                <a:stretch>
                  <a:fillRect b="-196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Прямоугольник 12"/>
              <p:cNvSpPr/>
              <p:nvPr/>
            </p:nvSpPr>
            <p:spPr>
              <a:xfrm>
                <a:off x="7353691" y="1237968"/>
                <a:ext cx="1364796"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𝐸</m:t>
                          </m:r>
                        </m:e>
                        <m:sub>
                          <m:r>
                            <a:rPr lang="en-US" i="1">
                              <a:solidFill>
                                <a:schemeClr val="tx1"/>
                              </a:solidFill>
                              <a:latin typeface="Cambria Math" panose="02040503050406030204" pitchFamily="18" charset="0"/>
                              <a:cs typeface="Times New Roman" panose="02020603050405020304" pitchFamily="18" charset="0"/>
                            </a:rPr>
                            <m:t>1</m:t>
                          </m:r>
                        </m:sub>
                      </m:sSub>
                      <m:r>
                        <a:rPr lang="en-US" i="1">
                          <a:solidFill>
                            <a:schemeClr val="tx1"/>
                          </a:solidFill>
                          <a:latin typeface="Cambria Math" panose="02040503050406030204" pitchFamily="18" charset="0"/>
                          <a:cs typeface="Times New Roman" panose="02020603050405020304" pitchFamily="18" charset="0"/>
                        </a:rPr>
                        <m:t>,</m:t>
                      </m:r>
                      <m:r>
                        <a:rPr lang="en-US" b="0" i="1" smtClean="0">
                          <a:solidFill>
                            <a:schemeClr val="tx1"/>
                          </a:solidFill>
                          <a:latin typeface="Cambria Math" panose="02040503050406030204" pitchFamily="18" charset="0"/>
                          <a:cs typeface="Times New Roman" panose="02020603050405020304" pitchFamily="18" charset="0"/>
                        </a:rPr>
                        <m:t>𝐸</m:t>
                      </m:r>
                      <m:r>
                        <a:rPr lang="en-US" i="1">
                          <a:solidFill>
                            <a:schemeClr val="tx1"/>
                          </a:solidFill>
                          <a:latin typeface="Cambria Math" panose="02040503050406030204" pitchFamily="18" charset="0"/>
                          <a:cs typeface="Times New Roman" panose="02020603050405020304" pitchFamily="18" charset="0"/>
                        </a:rPr>
                        <m:t>,……..</m:t>
                      </m:r>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𝐸</m:t>
                          </m:r>
                        </m:e>
                        <m:sub>
                          <m:r>
                            <a:rPr lang="en-US" i="1">
                              <a:solidFill>
                                <a:schemeClr val="tx1"/>
                              </a:solidFill>
                              <a:latin typeface="Cambria Math" panose="02040503050406030204" pitchFamily="18" charset="0"/>
                              <a:cs typeface="Times New Roman" panose="02020603050405020304" pitchFamily="18" charset="0"/>
                            </a:rPr>
                            <m:t>𝑛</m:t>
                          </m:r>
                        </m:sub>
                      </m:sSub>
                    </m:oMath>
                  </m:oMathPara>
                </a14:m>
                <a:endParaRPr lang="ru-RU" dirty="0"/>
              </a:p>
            </p:txBody>
          </p:sp>
        </mc:Choice>
        <mc:Fallback xmlns="">
          <p:sp>
            <p:nvSpPr>
              <p:cNvPr id="13" name="Прямоугольник 12"/>
              <p:cNvSpPr>
                <a:spLocks noRot="1" noChangeAspect="1" noMove="1" noResize="1" noEditPoints="1" noAdjustHandles="1" noChangeArrowheads="1" noChangeShapeType="1" noTextEdit="1"/>
              </p:cNvSpPr>
              <p:nvPr/>
            </p:nvSpPr>
            <p:spPr>
              <a:xfrm>
                <a:off x="7353691" y="1237968"/>
                <a:ext cx="1364796" cy="307777"/>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Прямоугольник 13"/>
              <p:cNvSpPr/>
              <p:nvPr/>
            </p:nvSpPr>
            <p:spPr>
              <a:xfrm>
                <a:off x="3288239" y="2013592"/>
                <a:ext cx="2070888" cy="400110"/>
              </a:xfrm>
              <a:prstGeom prst="rect">
                <a:avLst/>
              </a:prstGeom>
            </p:spPr>
            <p:txBody>
              <a:bodyPr wrap="none">
                <a:spAutoFit/>
              </a:bodyPr>
              <a:lstStyle/>
              <a:p>
                <a:r>
                  <a:rPr lang="en-US" sz="2000" dirty="0" smtClean="0">
                    <a:solidFill>
                      <a:schemeClr val="tx1"/>
                    </a:solidFill>
                    <a:cs typeface="Times New Roman" panose="02020603050405020304" pitchFamily="18" charset="0"/>
                  </a:rPr>
                  <a:t>E=</a:t>
                </a:r>
                <a14:m>
                  <m:oMath xmlns:m="http://schemas.openxmlformats.org/officeDocument/2006/math">
                    <m:sSub>
                      <m:sSubPr>
                        <m:ctrlPr>
                          <a:rPr lang="en-US" sz="200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𝐸</m:t>
                        </m:r>
                      </m:e>
                      <m:sub>
                        <m:r>
                          <a:rPr lang="en-US" sz="2000" i="1">
                            <a:solidFill>
                              <a:schemeClr val="tx1"/>
                            </a:solidFill>
                            <a:latin typeface="Cambria Math" panose="02040503050406030204" pitchFamily="18" charset="0"/>
                            <a:cs typeface="Times New Roman" panose="02020603050405020304" pitchFamily="18" charset="0"/>
                          </a:rPr>
                          <m:t>1</m:t>
                        </m:r>
                      </m:sub>
                    </m:sSub>
                    <m:r>
                      <a:rPr lang="en-US" sz="2000" i="1">
                        <a:solidFill>
                          <a:schemeClr val="tx1"/>
                        </a:solidFill>
                        <a:latin typeface="Cambria Math" panose="02040503050406030204" pitchFamily="18" charset="0"/>
                        <a:cs typeface="Times New Roman" panose="02020603050405020304" pitchFamily="18" charset="0"/>
                      </a:rPr>
                      <m:t>,</m:t>
                    </m:r>
                    <m:r>
                      <a:rPr lang="en-US" sz="2000" b="0" i="1" smtClean="0">
                        <a:solidFill>
                          <a:schemeClr val="tx1"/>
                        </a:solidFill>
                        <a:latin typeface="Cambria Math" panose="02040503050406030204" pitchFamily="18" charset="0"/>
                        <a:cs typeface="Times New Roman" panose="02020603050405020304" pitchFamily="18" charset="0"/>
                      </a:rPr>
                      <m:t>𝐸</m:t>
                    </m:r>
                    <m:r>
                      <a:rPr lang="en-US" sz="2000" i="1">
                        <a:solidFill>
                          <a:schemeClr val="tx1"/>
                        </a:solidFill>
                        <a:latin typeface="Cambria Math" panose="02040503050406030204" pitchFamily="18" charset="0"/>
                        <a:cs typeface="Times New Roman" panose="02020603050405020304" pitchFamily="18" charset="0"/>
                      </a:rPr>
                      <m:t>,……..</m:t>
                    </m:r>
                    <m:sSub>
                      <m:sSubPr>
                        <m:ctrlPr>
                          <a:rPr lang="en-US" sz="200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𝐸</m:t>
                        </m:r>
                      </m:e>
                      <m:sub>
                        <m:r>
                          <a:rPr lang="en-US" sz="2000" i="1">
                            <a:solidFill>
                              <a:schemeClr val="tx1"/>
                            </a:solidFill>
                            <a:latin typeface="Cambria Math" panose="02040503050406030204" pitchFamily="18" charset="0"/>
                            <a:cs typeface="Times New Roman" panose="02020603050405020304" pitchFamily="18" charset="0"/>
                          </a:rPr>
                          <m:t>𝑛</m:t>
                        </m:r>
                      </m:sub>
                    </m:sSub>
                  </m:oMath>
                </a14:m>
                <a:endParaRPr lang="ru-RU" sz="2000" dirty="0"/>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3288239" y="2013592"/>
                <a:ext cx="2070888" cy="400110"/>
              </a:xfrm>
              <a:prstGeom prst="rect">
                <a:avLst/>
              </a:prstGeom>
              <a:blipFill rotWithShape="0">
                <a:blip r:embed="rId4"/>
                <a:stretch>
                  <a:fillRect l="-2941" t="-6061" b="-27273"/>
                </a:stretch>
              </a:blipFill>
            </p:spPr>
            <p:txBody>
              <a:bodyPr/>
              <a:lstStyle/>
              <a:p>
                <a:r>
                  <a:rPr lang="ru-RU">
                    <a:noFill/>
                  </a:rPr>
                  <a:t> </a:t>
                </a:r>
              </a:p>
            </p:txBody>
          </p:sp>
        </mc:Fallback>
      </mc:AlternateContent>
    </p:spTree>
    <p:extLst>
      <p:ext uri="{BB962C8B-B14F-4D97-AF65-F5344CB8AC3E}">
        <p14:creationId xmlns:p14="http://schemas.microsoft.com/office/powerpoint/2010/main" val="14240711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5146" y="1173995"/>
            <a:ext cx="7921376" cy="1323439"/>
          </a:xfrm>
          <a:prstGeom prst="rect">
            <a:avLst/>
          </a:prstGeom>
        </p:spPr>
        <p:txBody>
          <a:bodyPr wrap="square">
            <a:spAutoFit/>
          </a:bodyPr>
          <a:lstStyle/>
          <a:p>
            <a:r>
              <a:rPr lang="en-US" sz="2000" dirty="0">
                <a:solidFill>
                  <a:schemeClr val="tx1"/>
                </a:solidFill>
                <a:latin typeface="Times New Roman" panose="02020603050405020304" pitchFamily="18" charset="0"/>
                <a:cs typeface="Times New Roman" panose="02020603050405020304" pitchFamily="18" charset="0"/>
              </a:rPr>
              <a:t>A </a:t>
            </a:r>
            <a:r>
              <a:rPr lang="en-US" sz="2000" dirty="0" err="1">
                <a:solidFill>
                  <a:schemeClr val="tx1"/>
                </a:solidFill>
                <a:latin typeface="Times New Roman" panose="02020603050405020304" pitchFamily="18" charset="0"/>
                <a:cs typeface="Times New Roman" panose="02020603050405020304" pitchFamily="18" charset="0"/>
              </a:rPr>
              <a:t>nuqtaning</a:t>
            </a:r>
            <a:r>
              <a:rPr lang="en-US" sz="2000" dirty="0">
                <a:solidFill>
                  <a:schemeClr val="tx1"/>
                </a:solidFill>
                <a:latin typeface="Times New Roman" panose="02020603050405020304" pitchFamily="18" charset="0"/>
                <a:cs typeface="Times New Roman" panose="02020603050405020304" pitchFamily="18" charset="0"/>
              </a:rPr>
              <a:t> +q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–q </a:t>
            </a:r>
            <a:r>
              <a:rPr lang="en-US" sz="2000" dirty="0" err="1">
                <a:solidFill>
                  <a:schemeClr val="tx1"/>
                </a:solidFill>
                <a:latin typeface="Times New Roman" panose="02020603050405020304" pitchFamily="18" charset="0"/>
                <a:cs typeface="Times New Roman" panose="02020603050405020304" pitchFamily="18" charset="0"/>
              </a:rPr>
              <a:t>zaryadlardan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uzoqligini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ravishda</a:t>
            </a:r>
            <a:r>
              <a:rPr lang="en-US" sz="2000" dirty="0">
                <a:solidFill>
                  <a:schemeClr val="tx1"/>
                </a:solidFill>
                <a:latin typeface="Times New Roman" panose="02020603050405020304" pitchFamily="18" charset="0"/>
                <a:cs typeface="Times New Roman" panose="02020603050405020304" pitchFamily="18" charset="0"/>
              </a:rPr>
              <a:t> r+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r-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belgilaymiz</a:t>
            </a:r>
            <a:r>
              <a:rPr lang="en-US" sz="2000" dirty="0">
                <a:solidFill>
                  <a:schemeClr val="tx1"/>
                </a:solidFill>
                <a:latin typeface="Times New Roman" panose="02020603050405020304" pitchFamily="18" charset="0"/>
                <a:cs typeface="Times New Roman" panose="02020603050405020304" pitchFamily="18" charset="0"/>
              </a:rPr>
              <a:t>, A </a:t>
            </a:r>
            <a:r>
              <a:rPr lang="en-US" sz="2000" dirty="0" err="1">
                <a:solidFill>
                  <a:schemeClr val="tx1"/>
                </a:solidFill>
                <a:latin typeface="Times New Roman" panose="02020603050405020304" pitchFamily="18" charset="0"/>
                <a:cs typeface="Times New Roman" panose="02020603050405020304" pitchFamily="18" charset="0"/>
              </a:rPr>
              <a:t>nuqtadan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dipolning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nuktasigacha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masofani</a:t>
            </a:r>
            <a:r>
              <a:rPr lang="en-US" sz="2000" dirty="0">
                <a:solidFill>
                  <a:schemeClr val="tx1"/>
                </a:solidFill>
                <a:latin typeface="Times New Roman" panose="02020603050405020304" pitchFamily="18" charset="0"/>
                <a:cs typeface="Times New Roman" panose="02020603050405020304" pitchFamily="18" charset="0"/>
              </a:rPr>
              <a:t> r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belgilaymiz</a:t>
            </a:r>
            <a:r>
              <a:rPr lang="en-US" sz="2000" dirty="0">
                <a:solidFill>
                  <a:schemeClr val="tx1"/>
                </a:solidFill>
                <a:latin typeface="Times New Roman" panose="02020603050405020304" pitchFamily="18" charset="0"/>
                <a:cs typeface="Times New Roman" panose="02020603050405020304" pitchFamily="18" charset="0"/>
              </a:rPr>
              <a:t>, u </a:t>
            </a:r>
            <a:r>
              <a:rPr lang="en-US" sz="2000" dirty="0" err="1">
                <a:solidFill>
                  <a:schemeClr val="tx1"/>
                </a:solidFill>
                <a:latin typeface="Times New Roman" panose="02020603050405020304" pitchFamily="18" charset="0"/>
                <a:cs typeface="Times New Roman" panose="02020603050405020304" pitchFamily="18" charset="0"/>
              </a:rPr>
              <a:t>xolda</a:t>
            </a:r>
            <a:r>
              <a:rPr lang="en-US"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a:p>
            <a:endParaRPr lang="ru-RU" sz="20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3431263" y="1991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 name="Рисунок 4"/>
          <p:cNvPicPr>
            <a:picLocks noChangeAspect="1"/>
          </p:cNvPicPr>
          <p:nvPr/>
        </p:nvPicPr>
        <p:blipFill>
          <a:blip r:embed="rId2"/>
          <a:stretch>
            <a:fillRect/>
          </a:stretch>
        </p:blipFill>
        <p:spPr>
          <a:xfrm>
            <a:off x="964867" y="2984192"/>
            <a:ext cx="6714834" cy="1423421"/>
          </a:xfrm>
          <a:prstGeom prst="rect">
            <a:avLst/>
          </a:prstGeom>
        </p:spPr>
      </p:pic>
      <mc:AlternateContent xmlns:mc="http://schemas.openxmlformats.org/markup-compatibility/2006" xmlns:a14="http://schemas.microsoft.com/office/drawing/2010/main">
        <mc:Choice Requires="a14">
          <p:sp>
            <p:nvSpPr>
              <p:cNvPr id="6" name="Прямоугольник 5"/>
              <p:cNvSpPr/>
              <p:nvPr/>
            </p:nvSpPr>
            <p:spPr>
              <a:xfrm>
                <a:off x="2963248" y="2200388"/>
                <a:ext cx="2697470" cy="6685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sz="200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m:t>
                          </m:r>
                        </m:sub>
                      </m:sSub>
                      <m:r>
                        <a:rPr lang="en-US" sz="2000" b="0" i="1" smtClean="0">
                          <a:latin typeface="Cambria Math" panose="02040503050406030204" pitchFamily="18" charset="0"/>
                        </a:rPr>
                        <m:t>=</m:t>
                      </m:r>
                      <m:r>
                        <a:rPr lang="en-US" sz="2000" b="0" i="1" smtClean="0">
                          <a:latin typeface="Cambria Math" panose="02040503050406030204" pitchFamily="18" charset="0"/>
                        </a:rPr>
                        <m:t>𝑟</m:t>
                      </m:r>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den>
                      </m:f>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m:t>
                          </m:r>
                        </m:sub>
                      </m:sSub>
                      <m:r>
                        <a:rPr lang="en-US" sz="2000" b="0" i="1" smtClean="0">
                          <a:latin typeface="Cambria Math" panose="02040503050406030204" pitchFamily="18" charset="0"/>
                        </a:rPr>
                        <m:t>=</m:t>
                      </m:r>
                      <m:r>
                        <a:rPr lang="en-US" sz="2000" b="0" i="1" smtClean="0">
                          <a:latin typeface="Cambria Math" panose="02040503050406030204" pitchFamily="18" charset="0"/>
                        </a:rPr>
                        <m:t>𝑟</m:t>
                      </m:r>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den>
                      </m:f>
                    </m:oMath>
                  </m:oMathPara>
                </a14:m>
                <a:endParaRPr lang="ru-RU" sz="2000"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2963248" y="2200388"/>
                <a:ext cx="2697470" cy="668516"/>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9721472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2447" y="1217041"/>
            <a:ext cx="7941924" cy="2677656"/>
          </a:xfrm>
          <a:prstGeom prst="rect">
            <a:avLst/>
          </a:prstGeom>
        </p:spPr>
        <p:txBody>
          <a:bodyPr wrap="square">
            <a:spAutoFit/>
          </a:bodyPr>
          <a:lstStyle/>
          <a:p>
            <a:r>
              <a:rPr lang="en-US" sz="2400" dirty="0" smtClean="0">
                <a:solidFill>
                  <a:schemeClr val="tx1"/>
                </a:solidFill>
                <a:latin typeface="Times New Roman" panose="02020603050405020304" pitchFamily="18" charset="0"/>
                <a:cs typeface="Times New Roman" panose="02020603050405020304" pitchFamily="18" charset="0"/>
              </a:rPr>
              <a:t>E </a:t>
            </a:r>
            <a:r>
              <a:rPr lang="en-US" sz="2400" dirty="0" err="1">
                <a:solidFill>
                  <a:schemeClr val="tx1"/>
                </a:solidFill>
                <a:latin typeface="Times New Roman" panose="02020603050405020304" pitchFamily="18" charset="0"/>
                <a:cs typeface="Times New Roman" panose="02020603050405020304" pitchFamily="18" charset="0"/>
              </a:rPr>
              <a:t>kuchlanganlik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xar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aloxida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vujudga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keltirgan</a:t>
            </a:r>
            <a:r>
              <a:rPr lang="en-US" sz="2400" dirty="0">
                <a:solidFill>
                  <a:schemeClr val="tx1"/>
                </a:solidFill>
                <a:latin typeface="Times New Roman" panose="02020603050405020304" pitchFamily="18" charset="0"/>
                <a:cs typeface="Times New Roman" panose="02020603050405020304" pitchFamily="18" charset="0"/>
              </a:rPr>
              <a:t> E</a:t>
            </a:r>
            <a:r>
              <a:rPr lang="en-US" sz="2400" baseline="-250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E</a:t>
            </a:r>
            <a:r>
              <a:rPr lang="en-US" sz="2400" baseline="-250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geometrik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yig’indisiga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teng</a:t>
            </a:r>
            <a:r>
              <a:rPr lang="en-US" sz="2400" dirty="0">
                <a:solidFill>
                  <a:schemeClr val="tx1"/>
                </a:solidFill>
                <a:latin typeface="Times New Roman" panose="02020603050405020304" pitchFamily="18" charset="0"/>
                <a:cs typeface="Times New Roman" panose="02020603050405020304" pitchFamily="18" charset="0"/>
              </a:rPr>
              <a:t>. Biz </a:t>
            </a:r>
            <a:r>
              <a:rPr lang="en-US" sz="2400" dirty="0" err="1">
                <a:solidFill>
                  <a:schemeClr val="tx1"/>
                </a:solidFill>
                <a:latin typeface="Times New Roman" panose="02020603050405020304" pitchFamily="18" charset="0"/>
                <a:cs typeface="Times New Roman" panose="02020603050405020304" pitchFamily="18" charset="0"/>
              </a:rPr>
              <a:t>tekshirayotgan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holda</a:t>
            </a:r>
            <a:r>
              <a:rPr lang="en-US" sz="2400" dirty="0">
                <a:solidFill>
                  <a:schemeClr val="tx1"/>
                </a:solidFill>
                <a:latin typeface="Times New Roman" panose="02020603050405020304" pitchFamily="18" charset="0"/>
                <a:cs typeface="Times New Roman" panose="02020603050405020304" pitchFamily="18" charset="0"/>
              </a:rPr>
              <a:t> E</a:t>
            </a:r>
            <a:r>
              <a:rPr lang="en-US" sz="2400" baseline="-250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E</a:t>
            </a:r>
            <a:r>
              <a:rPr lang="en-US" sz="2400" baseline="-250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kuchlanganliklar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dipol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o’qi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bo’ylab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yo’nalgan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bo’lgani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geometrik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yig’indisi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algebraik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yig’indisiga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keltiriladi</a:t>
            </a:r>
            <a:r>
              <a:rPr lang="en-US" sz="2400" dirty="0" smtClean="0">
                <a:solidFill>
                  <a:schemeClr val="tx1"/>
                </a:solidFill>
                <a:latin typeface="Times New Roman" panose="02020603050405020304" pitchFamily="18" charset="0"/>
                <a:cs typeface="Times New Roman" panose="02020603050405020304" pitchFamily="18" charset="0"/>
              </a:rPr>
              <a:t>:</a:t>
            </a:r>
          </a:p>
          <a:p>
            <a:endParaRPr lang="en-US" sz="2400" dirty="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yoki</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8" name="Прямоугольник 7"/>
              <p:cNvSpPr/>
              <p:nvPr/>
            </p:nvSpPr>
            <p:spPr>
              <a:xfrm>
                <a:off x="1402808" y="3390189"/>
                <a:ext cx="1434432" cy="63030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𝐸</m:t>
                      </m:r>
                      <m:r>
                        <a:rPr lang="en-US" sz="1800" i="1">
                          <a:latin typeface="Cambria Math" panose="02040503050406030204" pitchFamily="18" charset="0"/>
                        </a:rPr>
                        <m:t>=</m:t>
                      </m:r>
                      <m:f>
                        <m:fPr>
                          <m:ctrlPr>
                            <a:rPr lang="en-US" sz="1800" i="1" smtClean="0">
                              <a:latin typeface="Cambria Math" panose="02040503050406030204" pitchFamily="18" charset="0"/>
                            </a:rPr>
                          </m:ctrlPr>
                        </m:fPr>
                        <m:num>
                          <m:r>
                            <a:rPr lang="en-US" sz="1800" b="0" i="1" smtClean="0">
                              <a:latin typeface="Cambria Math" panose="02040503050406030204" pitchFamily="18" charset="0"/>
                            </a:rPr>
                            <m:t>𝑞</m:t>
                          </m:r>
                        </m:num>
                        <m:den>
                          <m:sSubSup>
                            <m:sSubSupPr>
                              <m:ctrlPr>
                                <a:rPr lang="en-US" sz="1800" i="1" smtClean="0">
                                  <a:latin typeface="Cambria Math" panose="02040503050406030204" pitchFamily="18" charset="0"/>
                                </a:rPr>
                              </m:ctrlPr>
                            </m:sSubSup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up>
                              <m:r>
                                <a:rPr lang="en-US" sz="1800" b="0" i="1" smtClean="0">
                                  <a:latin typeface="Cambria Math" panose="02040503050406030204" pitchFamily="18" charset="0"/>
                                </a:rPr>
                                <m:t>2</m:t>
                              </m:r>
                            </m:sup>
                          </m:sSubSup>
                        </m:den>
                      </m:f>
                      <m:r>
                        <a:rPr lang="en-US" sz="1800" b="0" i="1" smtClean="0">
                          <a:latin typeface="Cambria Math" panose="02040503050406030204" pitchFamily="18" charset="0"/>
                        </a:rPr>
                        <m:t>−</m:t>
                      </m:r>
                      <m:f>
                        <m:fPr>
                          <m:ctrlPr>
                            <a:rPr lang="en-US" sz="1800" i="1">
                              <a:latin typeface="Cambria Math" panose="02040503050406030204" pitchFamily="18" charset="0"/>
                            </a:rPr>
                          </m:ctrlPr>
                        </m:fPr>
                        <m:num>
                          <m:r>
                            <a:rPr lang="en-US" sz="1800" i="1">
                              <a:latin typeface="Cambria Math" panose="02040503050406030204" pitchFamily="18" charset="0"/>
                            </a:rPr>
                            <m:t>𝑞</m:t>
                          </m:r>
                        </m:num>
                        <m:den>
                          <m:sSubSup>
                            <m:sSubSupPr>
                              <m:ctrlPr>
                                <a:rPr lang="en-US" sz="1800" i="1">
                                  <a:latin typeface="Cambria Math" panose="02040503050406030204" pitchFamily="18" charset="0"/>
                                </a:rPr>
                              </m:ctrlPr>
                            </m:sSubSupPr>
                            <m:e>
                              <m:r>
                                <a:rPr lang="en-US" sz="1800" i="1">
                                  <a:latin typeface="Cambria Math" panose="02040503050406030204" pitchFamily="18" charset="0"/>
                                </a:rPr>
                                <m:t>𝑟</m:t>
                              </m:r>
                            </m:e>
                            <m:sub>
                              <m:r>
                                <a:rPr lang="en-US" sz="1800" b="0" i="1" smtClean="0">
                                  <a:latin typeface="Cambria Math" panose="02040503050406030204" pitchFamily="18" charset="0"/>
                                </a:rPr>
                                <m:t>−</m:t>
                              </m:r>
                            </m:sub>
                            <m:sup>
                              <m:r>
                                <a:rPr lang="en-US" sz="1800" i="1">
                                  <a:latin typeface="Cambria Math" panose="02040503050406030204" pitchFamily="18" charset="0"/>
                                </a:rPr>
                                <m:t>2</m:t>
                              </m:r>
                            </m:sup>
                          </m:sSubSup>
                        </m:den>
                      </m:f>
                    </m:oMath>
                  </m:oMathPara>
                </a14:m>
                <a:endParaRPr lang="ru-RU" sz="1800"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1402808" y="3390189"/>
                <a:ext cx="1434432" cy="630301"/>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316106" y="3390189"/>
                <a:ext cx="3588611" cy="644472"/>
              </a:xfrm>
              <a:prstGeom prst="rect">
                <a:avLst/>
              </a:prstGeom>
              <a:noFill/>
            </p:spPr>
            <p:txBody>
              <a:bodyPr wrap="none" lIns="0" tIns="0" rIns="0" bIns="0" rtlCol="0">
                <a:spAutoFit/>
              </a:bodyPr>
              <a:lstStyle/>
              <a:p>
                <a14:m>
                  <m:oMath xmlns:m="http://schemas.openxmlformats.org/officeDocument/2006/math">
                    <m:r>
                      <a:rPr lang="en-US" sz="2400" b="0" i="1" smtClean="0">
                        <a:latin typeface="Cambria Math" panose="02040503050406030204" pitchFamily="18" charset="0"/>
                      </a:rPr>
                      <m:t>𝐸</m:t>
                    </m:r>
                    <m:r>
                      <a:rPr lang="en-US" sz="2400" b="0" i="1" smtClean="0">
                        <a:latin typeface="Cambria Math" panose="02040503050406030204" pitchFamily="18" charset="0"/>
                      </a:rPr>
                      <m:t>=</m:t>
                    </m:r>
                    <m:f>
                      <m:fPr>
                        <m:ctrlPr>
                          <a:rPr lang="ru-RU" sz="2400" i="1" smtClean="0">
                            <a:latin typeface="Cambria Math" panose="02040503050406030204" pitchFamily="18" charset="0"/>
                          </a:rPr>
                        </m:ctrlPr>
                      </m:fPr>
                      <m:num>
                        <m:r>
                          <a:rPr lang="en-US" sz="2400" b="0" i="1" smtClean="0">
                            <a:latin typeface="Cambria Math" panose="02040503050406030204" pitchFamily="18" charset="0"/>
                          </a:rPr>
                          <m:t>𝑞</m:t>
                        </m:r>
                        <m:sSubSup>
                          <m:sSubSupPr>
                            <m:ctrlPr>
                              <a:rPr lang="en-US" sz="2400" b="0" i="1" smtClean="0">
                                <a:latin typeface="Cambria Math" panose="02040503050406030204" pitchFamily="18" charset="0"/>
                              </a:rPr>
                            </m:ctrlPr>
                          </m:sSubSupPr>
                          <m:e>
                            <m:r>
                              <a:rPr lang="en-US" sz="2400" b="0" i="1" smtClean="0">
                                <a:latin typeface="Cambria Math" panose="02040503050406030204" pitchFamily="18" charset="0"/>
                              </a:rPr>
                              <m:t>(</m:t>
                            </m:r>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up>
                            <m:r>
                              <a:rPr lang="en-US" sz="2400" b="0" i="1" smtClean="0">
                                <a:latin typeface="Cambria Math" panose="02040503050406030204" pitchFamily="18" charset="0"/>
                              </a:rPr>
                              <m:t>2</m:t>
                            </m:r>
                          </m:sup>
                        </m:sSubSup>
                        <m:r>
                          <a:rPr lang="en-US" sz="2400" b="0" i="1" smtClean="0">
                            <a:latin typeface="Cambria Math" panose="02040503050406030204" pitchFamily="18" charset="0"/>
                          </a:rPr>
                          <m:t>−</m:t>
                        </m:r>
                        <m:sSubSup>
                          <m:sSubSupPr>
                            <m:ctrlPr>
                              <a:rPr lang="en-US" sz="2400" b="0" i="1" smtClean="0">
                                <a:latin typeface="Cambria Math" panose="02040503050406030204" pitchFamily="18" charset="0"/>
                              </a:rPr>
                            </m:ctrlPr>
                          </m:sSubSupPr>
                          <m:e>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up>
                            <m:r>
                              <a:rPr lang="en-US" sz="2400" b="0" i="1" smtClean="0">
                                <a:latin typeface="Cambria Math" panose="02040503050406030204" pitchFamily="18" charset="0"/>
                              </a:rPr>
                              <m:t>2</m:t>
                            </m:r>
                          </m:sup>
                        </m:sSubSup>
                        <m:r>
                          <a:rPr lang="en-US" sz="2400" b="0" i="1" smtClean="0">
                            <a:latin typeface="Cambria Math" panose="02040503050406030204" pitchFamily="18" charset="0"/>
                          </a:rPr>
                          <m:t>)</m:t>
                        </m:r>
                      </m:num>
                      <m:den>
                        <m:sSubSup>
                          <m:sSubSupPr>
                            <m:ctrlPr>
                              <a:rPr lang="ru-RU" sz="2400" i="1" smtClean="0">
                                <a:latin typeface="Cambria Math" panose="02040503050406030204" pitchFamily="18" charset="0"/>
                              </a:rPr>
                            </m:ctrlPr>
                          </m:sSubSupPr>
                          <m:e>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up>
                            <m:r>
                              <a:rPr lang="en-US" sz="2400" b="0" i="1" smtClean="0">
                                <a:latin typeface="Cambria Math" panose="02040503050406030204" pitchFamily="18" charset="0"/>
                              </a:rPr>
                              <m:t>2</m:t>
                            </m:r>
                          </m:sup>
                        </m:sSubSup>
                        <m:r>
                          <a:rPr lang="en-US" sz="2400" b="0" i="1" smtClean="0">
                            <a:latin typeface="Cambria Math" panose="02040503050406030204" pitchFamily="18" charset="0"/>
                          </a:rPr>
                          <m:t>∗</m:t>
                        </m:r>
                        <m:sSubSup>
                          <m:sSubSupPr>
                            <m:ctrlPr>
                              <a:rPr lang="en-US" sz="2400" b="0" i="1" smtClean="0">
                                <a:latin typeface="Cambria Math" panose="02040503050406030204" pitchFamily="18" charset="0"/>
                              </a:rPr>
                            </m:ctrlPr>
                          </m:sSubSupPr>
                          <m:e>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up>
                            <m:r>
                              <a:rPr lang="en-US" sz="2400" b="0" i="1" smtClean="0">
                                <a:latin typeface="Cambria Math" panose="02040503050406030204" pitchFamily="18" charset="0"/>
                              </a:rPr>
                              <m:t>2</m:t>
                            </m:r>
                          </m:sup>
                        </m:sSubSup>
                      </m:den>
                    </m:f>
                  </m:oMath>
                </a14:m>
                <a:r>
                  <a:rPr lang="en-US" sz="2400" dirty="0" smtClean="0"/>
                  <a:t>=</a:t>
                </a:r>
                <a14:m>
                  <m:oMath xmlns:m="http://schemas.openxmlformats.org/officeDocument/2006/math">
                    <m:f>
                      <m:fPr>
                        <m:ctrlPr>
                          <a:rPr lang="ru-RU" sz="2400" i="1">
                            <a:latin typeface="Cambria Math" panose="02040503050406030204" pitchFamily="18" charset="0"/>
                          </a:rPr>
                        </m:ctrlPr>
                      </m:fPr>
                      <m:num>
                        <m:r>
                          <a:rPr lang="en-US" sz="2400" i="1">
                            <a:latin typeface="Cambria Math" panose="02040503050406030204" pitchFamily="18" charset="0"/>
                          </a:rPr>
                          <m:t>𝑞</m:t>
                        </m:r>
                        <m:sSubSup>
                          <m:sSubSupPr>
                            <m:ctrlPr>
                              <a:rPr lang="en-US" sz="2400" i="1">
                                <a:latin typeface="Cambria Math" panose="02040503050406030204" pitchFamily="18" charset="0"/>
                              </a:rPr>
                            </m:ctrlPr>
                          </m:sSubSupPr>
                          <m:e>
                            <m:r>
                              <a:rPr lang="en-US" sz="2400" i="1">
                                <a:latin typeface="Cambria Math" panose="02040503050406030204" pitchFamily="18" charset="0"/>
                              </a:rPr>
                              <m:t>(</m:t>
                            </m:r>
                            <m:r>
                              <a:rPr lang="en-US" sz="2400" i="1">
                                <a:latin typeface="Cambria Math" panose="02040503050406030204" pitchFamily="18" charset="0"/>
                              </a:rPr>
                              <m:t>𝑟</m:t>
                            </m:r>
                          </m:e>
                          <m:sub>
                            <m:r>
                              <a:rPr lang="en-US" sz="2400" i="1">
                                <a:latin typeface="Cambria Math" panose="02040503050406030204" pitchFamily="18" charset="0"/>
                              </a:rPr>
                              <m:t>−</m:t>
                            </m:r>
                          </m:sub>
                          <m:sup>
                            <m:r>
                              <a:rPr lang="en-US" sz="2400" b="0" i="1" smtClean="0">
                                <a:latin typeface="Cambria Math" panose="02040503050406030204" pitchFamily="18" charset="0"/>
                              </a:rPr>
                              <m:t>.</m:t>
                            </m:r>
                          </m:sup>
                        </m:sSubSup>
                        <m:r>
                          <a:rPr lang="en-US" sz="2400" i="1">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𝑟</m:t>
                            </m:r>
                          </m:e>
                          <m:sub>
                            <m:r>
                              <a:rPr lang="en-US" sz="2400" i="1">
                                <a:latin typeface="Cambria Math" panose="02040503050406030204" pitchFamily="18" charset="0"/>
                              </a:rPr>
                              <m:t>+</m:t>
                            </m:r>
                          </m:sub>
                          <m:sup>
                            <m:r>
                              <a:rPr lang="en-US" sz="2400" b="0" i="1" smtClean="0">
                                <a:latin typeface="Cambria Math" panose="02040503050406030204" pitchFamily="18" charset="0"/>
                              </a:rPr>
                              <m:t>.</m:t>
                            </m:r>
                          </m:sup>
                        </m:sSubSup>
                        <m:r>
                          <a:rPr lang="en-US" sz="2400" i="1">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m:t>
                            </m:r>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𝑟</m:t>
                            </m:r>
                          </m:e>
                          <m:sub>
                            <m:r>
                              <a:rPr lang="en-US" sz="2400" b="0" i="1" smtClean="0">
                                <a:latin typeface="Cambria Math" panose="02040503050406030204" pitchFamily="18" charset="0"/>
                              </a:rPr>
                              <m:t>+</m:t>
                            </m:r>
                          </m:sub>
                        </m:sSub>
                        <m:r>
                          <a:rPr lang="en-US" sz="2400" b="0" i="1" smtClean="0">
                            <a:latin typeface="Cambria Math" panose="02040503050406030204" pitchFamily="18" charset="0"/>
                          </a:rPr>
                          <m:t>)</m:t>
                        </m:r>
                      </m:num>
                      <m:den>
                        <m:sSubSup>
                          <m:sSubSupPr>
                            <m:ctrlPr>
                              <a:rPr lang="ru-RU" sz="2400" i="1">
                                <a:latin typeface="Cambria Math" panose="02040503050406030204" pitchFamily="18" charset="0"/>
                              </a:rPr>
                            </m:ctrlPr>
                          </m:sSubSupPr>
                          <m:e>
                            <m:r>
                              <a:rPr lang="en-US" sz="2400" i="1">
                                <a:latin typeface="Cambria Math" panose="02040503050406030204" pitchFamily="18" charset="0"/>
                              </a:rPr>
                              <m:t>𝑟</m:t>
                            </m:r>
                          </m:e>
                          <m:sub>
                            <m:r>
                              <a:rPr lang="en-US" sz="2400" i="1">
                                <a:latin typeface="Cambria Math" panose="02040503050406030204" pitchFamily="18" charset="0"/>
                              </a:rPr>
                              <m:t>+</m:t>
                            </m:r>
                          </m:sub>
                          <m:sup>
                            <m:r>
                              <a:rPr lang="en-US" sz="2400" i="1">
                                <a:latin typeface="Cambria Math" panose="02040503050406030204" pitchFamily="18" charset="0"/>
                              </a:rPr>
                              <m:t>2</m:t>
                            </m:r>
                          </m:sup>
                        </m:sSubSup>
                        <m:r>
                          <a:rPr lang="en-US" sz="2400" i="1">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𝑟</m:t>
                            </m:r>
                          </m:e>
                          <m:sub>
                            <m:r>
                              <a:rPr lang="en-US" sz="2400" b="0" i="1" smtClean="0">
                                <a:latin typeface="Cambria Math" panose="02040503050406030204" pitchFamily="18" charset="0"/>
                              </a:rPr>
                              <m:t>+</m:t>
                            </m:r>
                          </m:sub>
                          <m:sup>
                            <m:r>
                              <a:rPr lang="en-US" sz="2400" i="1">
                                <a:latin typeface="Cambria Math" panose="02040503050406030204" pitchFamily="18" charset="0"/>
                              </a:rPr>
                              <m:t>2</m:t>
                            </m:r>
                          </m:sup>
                        </m:sSubSup>
                      </m:den>
                    </m:f>
                  </m:oMath>
                </a14:m>
                <a:endParaRPr lang="ru-RU" sz="2400" dirty="0"/>
              </a:p>
            </p:txBody>
          </p:sp>
        </mc:Choice>
        <mc:Fallback xmlns="">
          <p:sp>
            <p:nvSpPr>
              <p:cNvPr id="9" name="TextBox 8"/>
              <p:cNvSpPr txBox="1">
                <a:spLocks noRot="1" noChangeAspect="1" noMove="1" noResize="1" noEditPoints="1" noAdjustHandles="1" noChangeArrowheads="1" noChangeShapeType="1" noTextEdit="1"/>
              </p:cNvSpPr>
              <p:nvPr/>
            </p:nvSpPr>
            <p:spPr>
              <a:xfrm>
                <a:off x="4316106" y="3390189"/>
                <a:ext cx="3588611" cy="644472"/>
              </a:xfrm>
              <a:prstGeom prst="rect">
                <a:avLst/>
              </a:prstGeom>
              <a:blipFill rotWithShape="0">
                <a:blip r:embed="rId3"/>
                <a:stretch>
                  <a:fillRect b="-5660"/>
                </a:stretch>
              </a:blipFill>
            </p:spPr>
            <p:txBody>
              <a:bodyPr/>
              <a:lstStyle/>
              <a:p>
                <a:r>
                  <a:rPr lang="ru-RU">
                    <a:noFill/>
                  </a:rPr>
                  <a:t> </a:t>
                </a:r>
              </a:p>
            </p:txBody>
          </p:sp>
        </mc:Fallback>
      </mc:AlternateContent>
    </p:spTree>
    <p:extLst>
      <p:ext uri="{BB962C8B-B14F-4D97-AF65-F5344CB8AC3E}">
        <p14:creationId xmlns:p14="http://schemas.microsoft.com/office/powerpoint/2010/main" val="3110051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0124" y="887928"/>
            <a:ext cx="6193838" cy="3939540"/>
          </a:xfrm>
          <a:prstGeom prst="rect">
            <a:avLst/>
          </a:prstGeom>
        </p:spPr>
        <p:txBody>
          <a:bodyPr wrap="square">
            <a:spAutoFit/>
          </a:bodyPr>
          <a:lstStyle/>
          <a:p>
            <a:pPr algn="just"/>
            <a:r>
              <a:rPr lang="en-US" sz="2000" dirty="0">
                <a:solidFill>
                  <a:schemeClr val="tx1"/>
                </a:solidFill>
                <a:latin typeface="Times New Roman" panose="02020603050405020304" pitchFamily="18" charset="0"/>
                <a:cs typeface="Times New Roman" panose="02020603050405020304" pitchFamily="18" charset="0"/>
              </a:rPr>
              <a:t>Yana </a:t>
            </a:r>
            <a:r>
              <a:rPr lang="en-US" sz="2000" dirty="0" err="1">
                <a:solidFill>
                  <a:schemeClr val="tx1"/>
                </a:solidFill>
                <a:latin typeface="Times New Roman" panose="02020603050405020304" pitchFamily="18" charset="0"/>
                <a:cs typeface="Times New Roman" panose="02020603050405020304" pitchFamily="18" charset="0"/>
              </a:rPr>
              <a:t>quyidagilarga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bo’lamiz</a:t>
            </a:r>
            <a:r>
              <a:rPr lang="en-US" sz="2000" dirty="0" smtClean="0">
                <a:solidFill>
                  <a:schemeClr val="tx1"/>
                </a:solidFill>
                <a:latin typeface="Times New Roman" panose="02020603050405020304" pitchFamily="18" charset="0"/>
                <a:cs typeface="Times New Roman" panose="02020603050405020304" pitchFamily="18" charset="0"/>
              </a:rPr>
              <a:t>:</a:t>
            </a:r>
          </a:p>
          <a:p>
            <a:pPr algn="just"/>
            <a:endParaRPr lang="en-US" sz="2000" dirty="0" smtClean="0">
              <a:solidFill>
                <a:schemeClr val="tx1"/>
              </a:solidFill>
              <a:latin typeface="Times New Roman" panose="02020603050405020304" pitchFamily="18" charset="0"/>
              <a:cs typeface="Times New Roman" panose="02020603050405020304" pitchFamily="18" charset="0"/>
            </a:endParaRPr>
          </a:p>
          <a:p>
            <a:pPr algn="just"/>
            <a:r>
              <a:rPr lang="en-US" sz="2000" dirty="0" err="1">
                <a:solidFill>
                  <a:schemeClr val="tx1"/>
                </a:solidFill>
                <a:latin typeface="Times New Roman" panose="02020603050405020304" pitchFamily="18" charset="0"/>
                <a:cs typeface="Times New Roman" panose="02020603050405020304" pitchFamily="18" charset="0"/>
              </a:rPr>
              <a:t>shartga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a:t>
            </a:r>
            <a:r>
              <a:rPr lang="en-US" sz="2000" dirty="0">
                <a:solidFill>
                  <a:schemeClr val="tx1"/>
                </a:solidFill>
                <a:latin typeface="Times New Roman" panose="02020603050405020304" pitchFamily="18" charset="0"/>
                <a:cs typeface="Times New Roman" panose="02020603050405020304" pitchFamily="18" charset="0"/>
              </a:rPr>
              <a:t> r &gt;&gt;l </a:t>
            </a:r>
            <a:r>
              <a:rPr lang="en-US" sz="2000" dirty="0" err="1">
                <a:solidFill>
                  <a:schemeClr val="tx1"/>
                </a:solidFill>
                <a:latin typeface="Times New Roman" panose="02020603050405020304" pitchFamily="18" charset="0"/>
                <a:cs typeface="Times New Roman" panose="02020603050405020304" pitchFamily="18" charset="0"/>
              </a:rPr>
              <a:t>bo’lgannidan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taqriban</a:t>
            </a:r>
            <a:endParaRPr lang="en-US" sz="2000" dirty="0" smtClean="0">
              <a:solidFill>
                <a:schemeClr val="tx1"/>
              </a:solidFill>
              <a:latin typeface="Times New Roman" panose="02020603050405020304" pitchFamily="18" charset="0"/>
              <a:cs typeface="Times New Roman" panose="02020603050405020304" pitchFamily="18" charset="0"/>
            </a:endParaRPr>
          </a:p>
          <a:p>
            <a:pPr algn="just"/>
            <a:endParaRPr lang="en-US" sz="2000" dirty="0">
              <a:solidFill>
                <a:schemeClr val="tx1"/>
              </a:solidFill>
              <a:latin typeface="Times New Roman" panose="02020603050405020304" pitchFamily="18" charset="0"/>
              <a:cs typeface="Times New Roman" panose="02020603050405020304" pitchFamily="18" charset="0"/>
            </a:endParaRPr>
          </a:p>
          <a:p>
            <a:pPr algn="just"/>
            <a:r>
              <a:rPr lang="en-US" sz="2000" dirty="0">
                <a:solidFill>
                  <a:schemeClr val="tx1"/>
                </a:solidFill>
                <a:latin typeface="Times New Roman" panose="02020603050405020304" pitchFamily="18" charset="0"/>
                <a:cs typeface="Times New Roman" panose="02020603050405020304" pitchFamily="18" charset="0"/>
              </a:rPr>
              <a:t>deb </a:t>
            </a:r>
            <a:r>
              <a:rPr lang="en-US" sz="2000" dirty="0" err="1">
                <a:solidFill>
                  <a:schemeClr val="tx1"/>
                </a:solidFill>
                <a:latin typeface="Times New Roman" panose="02020603050405020304" pitchFamily="18" charset="0"/>
                <a:cs typeface="Times New Roman" panose="02020603050405020304" pitchFamily="18" charset="0"/>
              </a:rPr>
              <a:t>olish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endi</a:t>
            </a:r>
            <a:r>
              <a:rPr lang="en-US" sz="2000" dirty="0">
                <a:solidFill>
                  <a:schemeClr val="tx1"/>
                </a:solidFill>
                <a:latin typeface="Times New Roman" panose="02020603050405020304" pitchFamily="18" charset="0"/>
                <a:cs typeface="Times New Roman" panose="02020603050405020304" pitchFamily="18" charset="0"/>
              </a:rPr>
              <a:t> E </a:t>
            </a:r>
            <a:r>
              <a:rPr lang="en-US" sz="2000" dirty="0" err="1">
                <a:solidFill>
                  <a:schemeClr val="tx1"/>
                </a:solidFill>
                <a:latin typeface="Times New Roman" panose="02020603050405020304" pitchFamily="18" charset="0"/>
                <a:cs typeface="Times New Roman" panose="02020603050405020304" pitchFamily="18" charset="0"/>
              </a:rPr>
              <a:t>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ifodasini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quyidagi</a:t>
            </a:r>
            <a:r>
              <a:rPr lang="en-US" sz="2000" dirty="0">
                <a:solidFill>
                  <a:schemeClr val="tx1"/>
                </a:solidFill>
                <a:latin typeface="Times New Roman" panose="02020603050405020304" pitchFamily="18" charset="0"/>
                <a:cs typeface="Times New Roman" panose="02020603050405020304" pitchFamily="18" charset="0"/>
              </a:rPr>
              <a:t> </a:t>
            </a:r>
            <a:endParaRPr lang="en-US" sz="2000" dirty="0" smtClean="0">
              <a:solidFill>
                <a:schemeClr val="tx1"/>
              </a:solidFill>
              <a:latin typeface="Times New Roman" panose="02020603050405020304" pitchFamily="18" charset="0"/>
              <a:cs typeface="Times New Roman" panose="02020603050405020304" pitchFamily="18" charset="0"/>
            </a:endParaRPr>
          </a:p>
          <a:p>
            <a:pPr algn="just"/>
            <a:r>
              <a:rPr lang="en-US" sz="2000" dirty="0" err="1" smtClean="0">
                <a:solidFill>
                  <a:schemeClr val="tx1"/>
                </a:solidFill>
                <a:latin typeface="Times New Roman" panose="02020603050405020304" pitchFamily="18" charset="0"/>
                <a:cs typeface="Times New Roman" panose="02020603050405020304" pitchFamily="18" charset="0"/>
              </a:rPr>
              <a:t>ko’rinishda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yozish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mumikn</a:t>
            </a:r>
            <a:r>
              <a:rPr lang="en-US" sz="2000" dirty="0" smtClean="0">
                <a:solidFill>
                  <a:schemeClr val="tx1"/>
                </a:solidFill>
                <a:latin typeface="Times New Roman" panose="02020603050405020304" pitchFamily="18" charset="0"/>
                <a:cs typeface="Times New Roman" panose="02020603050405020304" pitchFamily="18" charset="0"/>
              </a:rPr>
              <a:t>:</a:t>
            </a:r>
          </a:p>
          <a:p>
            <a:pPr>
              <a:lnSpc>
                <a:spcPct val="150000"/>
              </a:lnSpc>
            </a:pPr>
            <a:r>
              <a:rPr lang="en-US" sz="2000" dirty="0">
                <a:solidFill>
                  <a:schemeClr val="tx1"/>
                </a:solidFill>
                <a:latin typeface="Times New Roman" panose="02020603050405020304" pitchFamily="18" charset="0"/>
                <a:cs typeface="Times New Roman" panose="02020603050405020304" pitchFamily="18" charset="0"/>
              </a:rPr>
              <a:t>q </a:t>
            </a:r>
            <a:r>
              <a:rPr lang="en-US" sz="2000" dirty="0" err="1">
                <a:solidFill>
                  <a:schemeClr val="tx1"/>
                </a:solidFill>
                <a:latin typeface="Times New Roman" panose="02020603050405020304" pitchFamily="18" charset="0"/>
                <a:cs typeface="Times New Roman" panose="02020603050405020304" pitchFamily="18" charset="0"/>
              </a:rPr>
              <a:t>zaryadning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orasidagi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masofaga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ko’paytmasi</a:t>
            </a:r>
            <a:endParaRPr lang="ru-RU" sz="2000" dirty="0">
              <a:solidFill>
                <a:schemeClr val="tx1"/>
              </a:solidFill>
              <a:latin typeface="Times New Roman" panose="02020603050405020304" pitchFamily="18" charset="0"/>
              <a:cs typeface="Times New Roman" panose="02020603050405020304" pitchFamily="18" charset="0"/>
            </a:endParaRPr>
          </a:p>
          <a:p>
            <a:r>
              <a:rPr lang="en-US" sz="2000" i="1" dirty="0" err="1">
                <a:solidFill>
                  <a:srgbClr val="FF0000"/>
                </a:solidFill>
                <a:latin typeface="Times New Roman" panose="02020603050405020304" pitchFamily="18" charset="0"/>
                <a:cs typeface="Times New Roman" panose="02020603050405020304" pitchFamily="18" charset="0"/>
              </a:rPr>
              <a:t>dipol</a:t>
            </a:r>
            <a:r>
              <a:rPr lang="en-US" sz="2000" i="1" dirty="0">
                <a:solidFill>
                  <a:srgbClr val="FF0000"/>
                </a:solidFill>
                <a:latin typeface="Times New Roman" panose="02020603050405020304" pitchFamily="18" charset="0"/>
                <a:cs typeface="Times New Roman" panose="02020603050405020304" pitchFamily="18" charset="0"/>
              </a:rPr>
              <a:t> </a:t>
            </a:r>
            <a:r>
              <a:rPr lang="en-US" sz="2000" i="1" dirty="0" err="1">
                <a:solidFill>
                  <a:srgbClr val="FF0000"/>
                </a:solidFill>
                <a:latin typeface="Times New Roman" panose="02020603050405020304" pitchFamily="18" charset="0"/>
                <a:cs typeface="Times New Roman" panose="02020603050405020304" pitchFamily="18" charset="0"/>
              </a:rPr>
              <a:t>momenti</a:t>
            </a:r>
            <a:r>
              <a:rPr lang="en-US" sz="2000" i="1" dirty="0">
                <a:solidFill>
                  <a:srgbClr val="FF0000"/>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deyiladi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Oxirgi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formulani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dipolmomenti</a:t>
            </a:r>
            <a:r>
              <a:rPr lang="en-US" sz="2000" dirty="0">
                <a:solidFill>
                  <a:schemeClr val="tx1"/>
                </a:solidFill>
                <a:latin typeface="Times New Roman" panose="02020603050405020304" pitchFamily="18" charset="0"/>
                <a:cs typeface="Times New Roman" panose="02020603050405020304" pitchFamily="18" charset="0"/>
              </a:rPr>
              <a:t> </a:t>
            </a:r>
            <a:endParaRPr lang="en-US" sz="2000" dirty="0" smtClean="0">
              <a:solidFill>
                <a:schemeClr val="tx1"/>
              </a:solidFill>
              <a:latin typeface="Times New Roman" panose="02020603050405020304" pitchFamily="18" charset="0"/>
              <a:cs typeface="Times New Roman" panose="02020603050405020304" pitchFamily="18" charset="0"/>
            </a:endParaRPr>
          </a:p>
          <a:p>
            <a:r>
              <a:rPr lang="en-US" sz="2000" dirty="0" err="1" smtClean="0">
                <a:solidFill>
                  <a:schemeClr val="tx1"/>
                </a:solidFill>
                <a:latin typeface="Times New Roman" panose="02020603050405020304" pitchFamily="18" charset="0"/>
                <a:cs typeface="Times New Roman" panose="02020603050405020304" pitchFamily="18" charset="0"/>
              </a:rPr>
              <a:t>orqali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yozib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nihoyat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quyidagi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ifodani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hosil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qilamiz</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a:p>
            <a:pPr algn="just"/>
            <a:r>
              <a:rPr lang="en-US" sz="2000" dirty="0" smtClean="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a:p>
            <a:pPr algn="just"/>
            <a:endParaRPr lang="ru-RU" sz="2000" dirty="0">
              <a:solidFill>
                <a:schemeClr val="bg1"/>
              </a:solidFill>
              <a:latin typeface="Times New Roman" panose="02020603050405020304" pitchFamily="18" charset="0"/>
              <a:cs typeface="Times New Roman" panose="02020603050405020304" pitchFamily="18" charset="0"/>
            </a:endParaRPr>
          </a:p>
          <a:p>
            <a:pPr algn="just"/>
            <a:endParaRPr lang="ru-RU"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3" name="TextBox 2"/>
              <p:cNvSpPr txBox="1"/>
              <p:nvPr/>
            </p:nvSpPr>
            <p:spPr>
              <a:xfrm>
                <a:off x="6155913" y="932341"/>
                <a:ext cx="2527441"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Sub>
                      <m:r>
                        <a:rPr lang="en-US" sz="1800" b="0" i="1" smtClean="0">
                          <a:latin typeface="Cambria Math" panose="02040503050406030204" pitchFamily="18" charset="0"/>
                        </a:rPr>
                        <m:t>=</m:t>
                      </m:r>
                      <m:r>
                        <a:rPr lang="en-US" sz="1800" b="0" i="1" smtClean="0">
                          <a:latin typeface="Cambria Math" panose="02040503050406030204" pitchFamily="18" charset="0"/>
                        </a:rPr>
                        <m:t>𝑙</m:t>
                      </m:r>
                      <m:r>
                        <a:rPr lang="en-US" sz="1800" b="0" i="1" smtClean="0">
                          <a:latin typeface="Cambria Math" panose="02040503050406030204" pitchFamily="18" charset="0"/>
                        </a:rPr>
                        <m:t>; </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Sub>
                      <m:r>
                        <a:rPr lang="en-US" sz="1800" b="0" i="1" smtClean="0">
                          <a:latin typeface="Cambria Math" panose="02040503050406030204" pitchFamily="18" charset="0"/>
                        </a:rPr>
                        <m:t>=2</m:t>
                      </m:r>
                      <m:r>
                        <a:rPr lang="en-US" sz="1800" b="0" i="1" smtClean="0">
                          <a:latin typeface="Cambria Math" panose="02040503050406030204" pitchFamily="18" charset="0"/>
                        </a:rPr>
                        <m:t>𝑟</m:t>
                      </m:r>
                      <m:r>
                        <a:rPr lang="en-US" sz="1800" b="0" i="1" smtClean="0">
                          <a:latin typeface="Cambria Math" panose="02040503050406030204" pitchFamily="18" charset="0"/>
                        </a:rPr>
                        <m:t>;</m:t>
                      </m:r>
                    </m:oMath>
                  </m:oMathPara>
                </a14:m>
                <a:endParaRPr lang="ru-RU" sz="1800" dirty="0"/>
              </a:p>
            </p:txBody>
          </p:sp>
        </mc:Choice>
        <mc:Fallback xmlns="">
          <p:sp>
            <p:nvSpPr>
              <p:cNvPr id="3" name="TextBox 2"/>
              <p:cNvSpPr txBox="1">
                <a:spLocks noRot="1" noChangeAspect="1" noMove="1" noResize="1" noEditPoints="1" noAdjustHandles="1" noChangeArrowheads="1" noChangeShapeType="1" noTextEdit="1"/>
              </p:cNvSpPr>
              <p:nvPr/>
            </p:nvSpPr>
            <p:spPr>
              <a:xfrm>
                <a:off x="6155913" y="932341"/>
                <a:ext cx="2527441" cy="276999"/>
              </a:xfrm>
              <a:prstGeom prst="rect">
                <a:avLst/>
              </a:prstGeom>
              <a:blipFill rotWithShape="0">
                <a:blip r:embed="rId2"/>
                <a:stretch>
                  <a:fillRect l="-1932" r="-2174" b="-1555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6788049" y="1615696"/>
                <a:ext cx="126316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ru-RU" sz="1800" i="1" smtClean="0">
                              <a:latin typeface="Cambria Math" panose="02040503050406030204" pitchFamily="18" charset="0"/>
                            </a:rPr>
                          </m:ctrlPr>
                        </m:sSubSup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m:t>
                      </m:r>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up>
                          <m:r>
                            <a:rPr lang="en-US" sz="1800" b="0" i="1" smtClean="0">
                              <a:latin typeface="Cambria Math" panose="02040503050406030204" pitchFamily="18" charset="0"/>
                            </a:rPr>
                            <m:t>2</m:t>
                          </m:r>
                        </m:sup>
                      </m:sSubSup>
                      <m:r>
                        <a:rPr lang="en-US" sz="1800" b="0" i="1" smtClean="0">
                          <a:latin typeface="Cambria Math" panose="02040503050406030204" pitchFamily="18" charset="0"/>
                          <a:ea typeface="Cambria Math" panose="02040503050406030204" pitchFamily="18" charset="0"/>
                        </a:rPr>
                        <m:t>≅</m:t>
                      </m:r>
                      <m:sSup>
                        <m:sSupPr>
                          <m:ctrlPr>
                            <a:rPr lang="en-US" sz="1800" b="0" i="1" smtClean="0">
                              <a:latin typeface="Cambria Math" panose="02040503050406030204" pitchFamily="18" charset="0"/>
                              <a:ea typeface="Cambria Math" panose="02040503050406030204" pitchFamily="18" charset="0"/>
                            </a:rPr>
                          </m:ctrlPr>
                        </m:sSupPr>
                        <m:e>
                          <m:r>
                            <a:rPr lang="en-US" sz="1800" b="0" i="1" smtClean="0">
                              <a:latin typeface="Cambria Math" panose="02040503050406030204" pitchFamily="18" charset="0"/>
                              <a:ea typeface="Cambria Math" panose="02040503050406030204" pitchFamily="18" charset="0"/>
                            </a:rPr>
                            <m:t>𝑟</m:t>
                          </m:r>
                        </m:e>
                        <m:sup>
                          <m:r>
                            <a:rPr lang="en-US" sz="1800" b="0" i="1" smtClean="0">
                              <a:latin typeface="Cambria Math" panose="02040503050406030204" pitchFamily="18" charset="0"/>
                              <a:ea typeface="Cambria Math" panose="02040503050406030204" pitchFamily="18" charset="0"/>
                            </a:rPr>
                            <m:t>4</m:t>
                          </m:r>
                        </m:sup>
                      </m:sSup>
                    </m:oMath>
                  </m:oMathPara>
                </a14:m>
                <a:endParaRPr lang="ru-RU" sz="1800" dirty="0"/>
              </a:p>
            </p:txBody>
          </p:sp>
        </mc:Choice>
        <mc:Fallback xmlns="">
          <p:sp>
            <p:nvSpPr>
              <p:cNvPr id="13" name="TextBox 12"/>
              <p:cNvSpPr txBox="1">
                <a:spLocks noRot="1" noChangeAspect="1" noMove="1" noResize="1" noEditPoints="1" noAdjustHandles="1" noChangeArrowheads="1" noChangeShapeType="1" noTextEdit="1"/>
              </p:cNvSpPr>
              <p:nvPr/>
            </p:nvSpPr>
            <p:spPr>
              <a:xfrm>
                <a:off x="6788049" y="1615696"/>
                <a:ext cx="1263166" cy="276999"/>
              </a:xfrm>
              <a:prstGeom prst="rect">
                <a:avLst/>
              </a:prstGeom>
              <a:blipFill rotWithShape="0">
                <a:blip r:embed="rId3"/>
                <a:stretch>
                  <a:fillRect l="-1932" t="-2222" r="-966" b="-1777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6993875" y="2338235"/>
                <a:ext cx="851515"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𝐸</m:t>
                      </m:r>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2</m:t>
                          </m:r>
                          <m:r>
                            <a:rPr lang="en-US" sz="1800" b="0" i="1" smtClean="0">
                              <a:latin typeface="Cambria Math" panose="02040503050406030204" pitchFamily="18" charset="0"/>
                            </a:rPr>
                            <m:t>𝑞𝑙</m:t>
                          </m:r>
                        </m:num>
                        <m:den>
                          <m:sSup>
                            <m:sSupPr>
                              <m:ctrlPr>
                                <a:rPr lang="ru-RU" sz="180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oMath>
                  </m:oMathPara>
                </a14:m>
                <a:endParaRPr lang="ru-RU" sz="1800" dirty="0"/>
              </a:p>
            </p:txBody>
          </p:sp>
        </mc:Choice>
        <mc:Fallback xmlns="">
          <p:sp>
            <p:nvSpPr>
              <p:cNvPr id="14" name="TextBox 13"/>
              <p:cNvSpPr txBox="1">
                <a:spLocks noRot="1" noChangeAspect="1" noMove="1" noResize="1" noEditPoints="1" noAdjustHandles="1" noChangeArrowheads="1" noChangeShapeType="1" noTextEdit="1"/>
              </p:cNvSpPr>
              <p:nvPr/>
            </p:nvSpPr>
            <p:spPr>
              <a:xfrm>
                <a:off x="6993875" y="2338235"/>
                <a:ext cx="851515" cy="524118"/>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6993875" y="3307893"/>
                <a:ext cx="864147" cy="5761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𝐸</m:t>
                      </m:r>
                      <m:r>
                        <a:rPr lang="en-US" sz="2000" b="0" i="1" smtClean="0">
                          <a:latin typeface="Cambria Math" panose="02040503050406030204" pitchFamily="18" charset="0"/>
                        </a:rPr>
                        <m:t>=</m:t>
                      </m:r>
                      <m:f>
                        <m:fPr>
                          <m:ctrlPr>
                            <a:rPr lang="ru-RU" sz="2000" i="1" smtClean="0">
                              <a:latin typeface="Cambria Math" panose="02040503050406030204" pitchFamily="18" charset="0"/>
                            </a:rPr>
                          </m:ctrlPr>
                        </m:fPr>
                        <m:num>
                          <m:r>
                            <a:rPr lang="en-US" sz="2000" b="0" i="1" smtClean="0">
                              <a:latin typeface="Cambria Math" panose="02040503050406030204" pitchFamily="18" charset="0"/>
                            </a:rPr>
                            <m:t>2</m:t>
                          </m:r>
                          <m:r>
                            <a:rPr lang="en-US" sz="2000" b="0" i="1" smtClean="0">
                              <a:latin typeface="Cambria Math" panose="02040503050406030204" pitchFamily="18" charset="0"/>
                            </a:rPr>
                            <m:t>𝑝</m:t>
                          </m:r>
                        </m:num>
                        <m:den>
                          <m:sSup>
                            <m:sSupPr>
                              <m:ctrlPr>
                                <a:rPr lang="ru-RU" sz="2000" i="1" smtClean="0">
                                  <a:latin typeface="Cambria Math" panose="02040503050406030204" pitchFamily="18" charset="0"/>
                                </a:rPr>
                              </m:ctrlPr>
                            </m:sSupPr>
                            <m:e>
                              <m:r>
                                <a:rPr lang="en-US" sz="2000" b="0" i="1" smtClean="0">
                                  <a:latin typeface="Cambria Math" panose="02040503050406030204" pitchFamily="18" charset="0"/>
                                </a:rPr>
                                <m:t>𝑟</m:t>
                              </m:r>
                            </m:e>
                            <m:sup>
                              <m:r>
                                <a:rPr lang="en-US" sz="2000" b="0" i="1" smtClean="0">
                                  <a:latin typeface="Cambria Math" panose="02040503050406030204" pitchFamily="18" charset="0"/>
                                </a:rPr>
                                <m:t>3</m:t>
                              </m:r>
                            </m:sup>
                          </m:sSup>
                        </m:den>
                      </m:f>
                    </m:oMath>
                  </m:oMathPara>
                </a14:m>
                <a:endParaRPr lang="ru-RU" sz="2000" dirty="0"/>
              </a:p>
            </p:txBody>
          </p:sp>
        </mc:Choice>
        <mc:Fallback xmlns="">
          <p:sp>
            <p:nvSpPr>
              <p:cNvPr id="15" name="TextBox 14"/>
              <p:cNvSpPr txBox="1">
                <a:spLocks noRot="1" noChangeAspect="1" noMove="1" noResize="1" noEditPoints="1" noAdjustHandles="1" noChangeArrowheads="1" noChangeShapeType="1" noTextEdit="1"/>
              </p:cNvSpPr>
              <p:nvPr/>
            </p:nvSpPr>
            <p:spPr>
              <a:xfrm>
                <a:off x="6993875" y="3307893"/>
                <a:ext cx="864147" cy="576183"/>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2745630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2335" y="0"/>
            <a:ext cx="5878285" cy="5143500"/>
          </a:xfrm>
          <a:prstGeom prst="rect">
            <a:avLst/>
          </a:prstGeom>
        </p:spPr>
      </p:pic>
    </p:spTree>
    <p:extLst>
      <p:ext uri="{BB962C8B-B14F-4D97-AF65-F5344CB8AC3E}">
        <p14:creationId xmlns:p14="http://schemas.microsoft.com/office/powerpoint/2010/main" val="41529126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0418" y="1366885"/>
            <a:ext cx="8119840" cy="3416320"/>
          </a:xfrm>
          <a:prstGeom prst="rect">
            <a:avLst/>
          </a:prstGeom>
        </p:spPr>
        <p:txBody>
          <a:bodyPr wrap="square">
            <a:spAutoFit/>
          </a:bodyPr>
          <a:lstStyle/>
          <a:p>
            <a:pPr algn="just"/>
            <a:r>
              <a:rPr lang="en-US" sz="2400" dirty="0">
                <a:solidFill>
                  <a:schemeClr val="tx1"/>
                </a:solidFill>
                <a:latin typeface="Times New Roman" panose="02020603050405020304" pitchFamily="18" charset="0"/>
                <a:ea typeface="Calibri" panose="020F0502020204030204" pitchFamily="34" charset="0"/>
              </a:rPr>
              <a:t>A </a:t>
            </a:r>
            <a:r>
              <a:rPr lang="en-US" sz="2400" dirty="0" err="1">
                <a:solidFill>
                  <a:schemeClr val="tx1"/>
                </a:solidFill>
                <a:latin typeface="Times New Roman" panose="02020603050405020304" pitchFamily="18" charset="0"/>
                <a:ea typeface="Calibri" panose="020F0502020204030204" pitchFamily="34" charset="0"/>
              </a:rPr>
              <a:t>nuqtadagi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kuchlanganligi</a:t>
            </a:r>
            <a:r>
              <a:rPr lang="en-US" sz="2400" dirty="0">
                <a:solidFill>
                  <a:schemeClr val="tx1"/>
                </a:solidFill>
                <a:latin typeface="Times New Roman" panose="02020603050405020304" pitchFamily="18" charset="0"/>
                <a:ea typeface="Calibri" panose="020F0502020204030204" pitchFamily="34" charset="0"/>
              </a:rPr>
              <a:t> E </a:t>
            </a:r>
            <a:r>
              <a:rPr lang="en-US" sz="2400" dirty="0" err="1">
                <a:solidFill>
                  <a:schemeClr val="tx1"/>
                </a:solidFill>
                <a:latin typeface="Times New Roman" panose="02020603050405020304" pitchFamily="18" charset="0"/>
                <a:ea typeface="Calibri" panose="020F0502020204030204" pitchFamily="34" charset="0"/>
              </a:rPr>
              <a:t>dipol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o’qidan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o’ngga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yo’nalgan</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latin typeface="Times New Roman" panose="02020603050405020304" pitchFamily="18" charset="0"/>
              <a:ea typeface="Calibri" panose="020F0502020204030204" pitchFamily="34" charset="0"/>
            </a:endParaRPr>
          </a:p>
          <a:p>
            <a:r>
              <a:rPr lang="en-US" sz="2400" dirty="0" err="1">
                <a:solidFill>
                  <a:schemeClr val="tx1"/>
                </a:solidFill>
                <a:latin typeface="Times New Roman" panose="02020603050405020304" pitchFamily="18" charset="0"/>
                <a:ea typeface="Calibri" panose="020F0502020204030204" pitchFamily="34" charset="0"/>
              </a:rPr>
              <a:t>Dipol</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o’qiga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dipolning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o’rtasidan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chiqarilgan</a:t>
            </a:r>
            <a:r>
              <a:rPr lang="en-US" sz="2400" dirty="0">
                <a:solidFill>
                  <a:schemeClr val="tx1"/>
                </a:solidFill>
                <a:latin typeface="Times New Roman" panose="02020603050405020304" pitchFamily="18" charset="0"/>
                <a:ea typeface="Calibri" panose="020F0502020204030204" pitchFamily="34" charset="0"/>
              </a:rPr>
              <a:t> OV </a:t>
            </a:r>
            <a:r>
              <a:rPr lang="en-US" sz="2400" dirty="0" err="1">
                <a:solidFill>
                  <a:schemeClr val="tx1"/>
                </a:solidFill>
                <a:latin typeface="Times New Roman" panose="02020603050405020304" pitchFamily="18" charset="0"/>
                <a:ea typeface="Calibri" panose="020F0502020204030204" pitchFamily="34" charset="0"/>
              </a:rPr>
              <a:t>perpendikulyarda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yotuvchi</a:t>
            </a:r>
            <a:r>
              <a:rPr lang="en-US" sz="2400" dirty="0">
                <a:solidFill>
                  <a:schemeClr val="tx1"/>
                </a:solidFill>
                <a:latin typeface="Times New Roman" panose="02020603050405020304" pitchFamily="18" charset="0"/>
                <a:ea typeface="Calibri" panose="020F0502020204030204" pitchFamily="34" charset="0"/>
              </a:rPr>
              <a:t> V </a:t>
            </a:r>
            <a:r>
              <a:rPr lang="en-US" sz="2400" dirty="0" err="1">
                <a:solidFill>
                  <a:schemeClr val="tx1"/>
                </a:solidFill>
                <a:latin typeface="Times New Roman" panose="02020603050405020304" pitchFamily="18" charset="0"/>
                <a:ea typeface="Calibri" panose="020F0502020204030204" pitchFamily="34" charset="0"/>
              </a:rPr>
              <a:t>nuqtadagi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+q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–q </a:t>
            </a:r>
            <a:r>
              <a:rPr lang="en-US" sz="2400" dirty="0" err="1">
                <a:solidFill>
                  <a:schemeClr val="tx1"/>
                </a:solidFill>
                <a:latin typeface="Times New Roman" panose="02020603050405020304" pitchFamily="18" charset="0"/>
                <a:ea typeface="Calibri" panose="020F0502020204030204" pitchFamily="34" charset="0"/>
              </a:rPr>
              <a:t>zaryadlar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vujudga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keltirgan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kuchlanganliklarning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geometrik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yig’indisidan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iboratdir</a:t>
            </a:r>
            <a:r>
              <a:rPr lang="en-US" sz="2400" dirty="0">
                <a:solidFill>
                  <a:schemeClr val="tx1"/>
                </a:solidFill>
                <a:latin typeface="Times New Roman" panose="02020603050405020304" pitchFamily="18" charset="0"/>
                <a:ea typeface="Calibri" panose="020F0502020204030204" pitchFamily="34" charset="0"/>
              </a:rPr>
              <a:t>. V </a:t>
            </a:r>
            <a:r>
              <a:rPr lang="en-US" sz="2400" dirty="0" err="1">
                <a:solidFill>
                  <a:schemeClr val="tx1"/>
                </a:solidFill>
                <a:latin typeface="Times New Roman" panose="02020603050405020304" pitchFamily="18" charset="0"/>
                <a:ea typeface="Calibri" panose="020F0502020204030204" pitchFamily="34" charset="0"/>
              </a:rPr>
              <a:t>nuktadan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ikala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zaryadgacha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r</a:t>
            </a:r>
            <a:r>
              <a:rPr lang="en-US" sz="2400" baseline="-25000" dirty="0">
                <a:solidFill>
                  <a:schemeClr val="tx1"/>
                </a:solidFill>
                <a:latin typeface="Times New Roman" panose="02020603050405020304" pitchFamily="18" charset="0"/>
                <a:ea typeface="Calibri" panose="020F0502020204030204" pitchFamily="34" charset="0"/>
              </a:rPr>
              <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r</a:t>
            </a:r>
            <a:r>
              <a:rPr lang="en-US" sz="2400" baseline="-25000" dirty="0">
                <a:solidFill>
                  <a:schemeClr val="tx1"/>
                </a:solidFill>
                <a:latin typeface="Times New Roman" panose="02020603050405020304" pitchFamily="18" charset="0"/>
                <a:ea typeface="Calibri" panose="020F0502020204030204" pitchFamily="34" charset="0"/>
              </a:rPr>
              <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masofalar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bo’lganligidan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kuchlanganliklar</a:t>
            </a:r>
            <a:r>
              <a:rPr lang="en-US" sz="2400" dirty="0">
                <a:solidFill>
                  <a:schemeClr val="tx1"/>
                </a:solidFill>
                <a:latin typeface="Times New Roman" panose="02020603050405020304" pitchFamily="18" charset="0"/>
                <a:ea typeface="Calibri" panose="020F0502020204030204" pitchFamily="34" charset="0"/>
              </a:rPr>
              <a:t> son </a:t>
            </a:r>
            <a:r>
              <a:rPr lang="en-US" sz="2400" dirty="0" err="1">
                <a:solidFill>
                  <a:schemeClr val="tx1"/>
                </a:solidFill>
                <a:latin typeface="Times New Roman" panose="02020603050405020304" pitchFamily="18" charset="0"/>
                <a:ea typeface="Calibri" panose="020F0502020204030204" pitchFamily="34" charset="0"/>
              </a:rPr>
              <a:t>jixatdan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ya’ni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bo’ladi</a:t>
            </a:r>
            <a:r>
              <a:rPr lang="en-US" sz="2400" dirty="0">
                <a:solidFill>
                  <a:schemeClr val="tx1"/>
                </a:solidFill>
                <a:latin typeface="Times New Roman" panose="02020603050405020304" pitchFamily="18" charset="0"/>
                <a:ea typeface="Calibri" panose="020F0502020204030204" pitchFamily="34" charset="0"/>
              </a:rPr>
              <a:t>, E</a:t>
            </a:r>
            <a:r>
              <a:rPr lang="en-US" sz="2400" baseline="-25000" dirty="0">
                <a:solidFill>
                  <a:schemeClr val="tx1"/>
                </a:solidFill>
                <a:latin typeface="Times New Roman" panose="02020603050405020304" pitchFamily="18" charset="0"/>
                <a:ea typeface="Calibri" panose="020F0502020204030204" pitchFamily="34" charset="0"/>
              </a:rPr>
              <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E</a:t>
            </a:r>
            <a:r>
              <a:rPr lang="en-US" sz="2400" baseline="-25000" dirty="0">
                <a:solidFill>
                  <a:schemeClr val="tx1"/>
                </a:solidFill>
                <a:latin typeface="Times New Roman" panose="02020603050405020304" pitchFamily="18" charset="0"/>
                <a:ea typeface="Calibri" panose="020F0502020204030204" pitchFamily="34" charset="0"/>
              </a:rPr>
              <a:t>- </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vektorlarining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yo’nalishlari</a:t>
            </a:r>
            <a:r>
              <a:rPr lang="en-US" sz="2400" dirty="0">
                <a:solidFill>
                  <a:schemeClr val="tx1"/>
                </a:solidFill>
                <a:latin typeface="Times New Roman" panose="02020603050405020304" pitchFamily="18" charset="0"/>
                <a:ea typeface="Calibri" panose="020F0502020204030204" pitchFamily="34" charset="0"/>
              </a:rPr>
              <a:t> 3-rasmda </a:t>
            </a:r>
            <a:r>
              <a:rPr lang="en-US" sz="2400" dirty="0" err="1">
                <a:solidFill>
                  <a:schemeClr val="tx1"/>
                </a:solidFill>
                <a:latin typeface="Times New Roman" panose="02020603050405020304" pitchFamily="18" charset="0"/>
                <a:ea typeface="Calibri" panose="020F0502020204030204" pitchFamily="34" charset="0"/>
              </a:rPr>
              <a:t>ko’rsatilgan</a:t>
            </a:r>
            <a:r>
              <a:rPr lang="en-US" sz="2400" dirty="0">
                <a:solidFill>
                  <a:schemeClr val="tx1"/>
                </a:solidFill>
                <a:latin typeface="Times New Roman" panose="02020603050405020304" pitchFamily="18" charset="0"/>
                <a:ea typeface="Calibri" panose="020F0502020204030204" pitchFamily="34" charset="0"/>
              </a:rPr>
              <a:t>. </a:t>
            </a:r>
            <a:endParaRPr lang="ru-RU" sz="2400" dirty="0">
              <a:solidFill>
                <a:schemeClr val="tx1"/>
              </a:solidFill>
            </a:endParaRPr>
          </a:p>
        </p:txBody>
      </p:sp>
    </p:spTree>
    <p:extLst>
      <p:ext uri="{BB962C8B-B14F-4D97-AF65-F5344CB8AC3E}">
        <p14:creationId xmlns:p14="http://schemas.microsoft.com/office/powerpoint/2010/main" val="1946490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5995" y="1379820"/>
            <a:ext cx="7853881" cy="2708434"/>
          </a:xfrm>
          <a:prstGeom prst="rect">
            <a:avLst/>
          </a:prstGeom>
        </p:spPr>
        <p:txBody>
          <a:bodyPr wrap="square">
            <a:spAutoFit/>
          </a:bodyPr>
          <a:lstStyle/>
          <a:p>
            <a:pPr algn="just"/>
            <a:r>
              <a:rPr lang="en-US" sz="2000" dirty="0" err="1">
                <a:solidFill>
                  <a:schemeClr val="tx1"/>
                </a:solidFill>
                <a:latin typeface="Times New Roman" panose="02020603050405020304" pitchFamily="18" charset="0"/>
                <a:ea typeface="Calibri" panose="020F0502020204030204" pitchFamily="34" charset="0"/>
              </a:rPr>
              <a:t>Natijaviy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kuchlanganlik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vektori</a:t>
            </a:r>
            <a:r>
              <a:rPr lang="en-US" sz="2000" dirty="0">
                <a:solidFill>
                  <a:schemeClr val="tx1"/>
                </a:solidFill>
                <a:latin typeface="Times New Roman" panose="02020603050405020304" pitchFamily="18" charset="0"/>
                <a:ea typeface="Calibri" panose="020F0502020204030204" pitchFamily="34" charset="0"/>
              </a:rPr>
              <a:t> E= E</a:t>
            </a:r>
            <a:r>
              <a:rPr lang="en-US" sz="2000" baseline="-25000" dirty="0">
                <a:solidFill>
                  <a:schemeClr val="tx1"/>
                </a:solidFill>
                <a:latin typeface="Times New Roman" panose="02020603050405020304" pitchFamily="18" charset="0"/>
                <a:ea typeface="Calibri" panose="020F0502020204030204" pitchFamily="34" charset="0"/>
              </a:rPr>
              <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E</a:t>
            </a:r>
            <a:r>
              <a:rPr lang="en-US" sz="2000" baseline="-25000" dirty="0">
                <a:solidFill>
                  <a:schemeClr val="tx1"/>
                </a:solidFill>
                <a:latin typeface="Times New Roman" panose="02020603050405020304" pitchFamily="18" charset="0"/>
                <a:ea typeface="Calibri" panose="020F0502020204030204" pitchFamily="34" charset="0"/>
              </a:rPr>
              <a:t>-</a:t>
            </a:r>
            <a:r>
              <a:rPr lang="en-US" sz="2000" dirty="0">
                <a:solidFill>
                  <a:schemeClr val="tx1"/>
                </a:solidFill>
                <a:latin typeface="Times New Roman" panose="02020603050405020304" pitchFamily="18" charset="0"/>
                <a:ea typeface="Calibri" panose="020F0502020204030204" pitchFamily="34" charset="0"/>
              </a:rPr>
              <a:t> 3-rasm </a:t>
            </a:r>
            <a:r>
              <a:rPr lang="en-US" sz="2000" dirty="0" err="1">
                <a:solidFill>
                  <a:schemeClr val="tx1"/>
                </a:solidFill>
                <a:latin typeface="Times New Roman" panose="02020603050405020304" pitchFamily="18" charset="0"/>
                <a:ea typeface="Calibri" panose="020F0502020204030204" pitchFamily="34" charset="0"/>
              </a:rPr>
              <a:t>ko’rinishicha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kattalik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jixatdan</a:t>
            </a:r>
            <a:r>
              <a:rPr lang="en-US" sz="2000" dirty="0" smtClean="0">
                <a:solidFill>
                  <a:schemeClr val="tx1"/>
                </a:solidFill>
                <a:latin typeface="Times New Roman" panose="02020603050405020304" pitchFamily="18" charset="0"/>
                <a:ea typeface="Calibri" panose="020F0502020204030204" pitchFamily="34" charset="0"/>
              </a:rPr>
              <a:t>:</a:t>
            </a:r>
          </a:p>
          <a:p>
            <a:pPr algn="just"/>
            <a:endParaRPr lang="en-US" sz="2000" dirty="0">
              <a:solidFill>
                <a:schemeClr val="tx1"/>
              </a:solidFill>
              <a:effectLst/>
              <a:latin typeface="Times New Roman" panose="02020603050405020304" pitchFamily="18" charset="0"/>
              <a:ea typeface="Calibri" panose="020F0502020204030204" pitchFamily="34" charset="0"/>
            </a:endParaRPr>
          </a:p>
          <a:p>
            <a:pPr algn="ctr">
              <a:lnSpc>
                <a:spcPct val="150000"/>
              </a:lnSpc>
            </a:pPr>
            <a:r>
              <a:rPr lang="en-US" sz="2000" dirty="0" err="1">
                <a:solidFill>
                  <a:schemeClr val="tx1"/>
                </a:solidFill>
                <a:latin typeface="Times New Roman" panose="02020603050405020304" pitchFamily="18" charset="0"/>
                <a:ea typeface="Calibri" panose="020F0502020204030204" pitchFamily="34" charset="0"/>
              </a:rPr>
              <a:t>y</a:t>
            </a:r>
            <a:r>
              <a:rPr lang="en-US" sz="2000" dirty="0" err="1" smtClean="0">
                <a:solidFill>
                  <a:schemeClr val="tx1"/>
                </a:solidFill>
                <a:latin typeface="Times New Roman" panose="02020603050405020304" pitchFamily="18" charset="0"/>
                <a:ea typeface="Calibri" panose="020F0502020204030204" pitchFamily="34" charset="0"/>
              </a:rPr>
              <a:t>oki</a:t>
            </a:r>
            <a:endParaRPr lang="en-US" sz="2000" dirty="0" smtClean="0">
              <a:solidFill>
                <a:schemeClr val="tx1"/>
              </a:solidFill>
              <a:latin typeface="Times New Roman" panose="02020603050405020304" pitchFamily="18" charset="0"/>
              <a:ea typeface="Calibri" panose="020F0502020204030204" pitchFamily="34" charset="0"/>
            </a:endParaRPr>
          </a:p>
          <a:p>
            <a:pPr algn="ctr"/>
            <a:endParaRPr lang="en-US" sz="2000" dirty="0">
              <a:solidFill>
                <a:schemeClr val="tx1"/>
              </a:solidFill>
              <a:effectLst/>
              <a:latin typeface="Times New Roman" panose="02020603050405020304" pitchFamily="18" charset="0"/>
              <a:ea typeface="Calibri" panose="020F0502020204030204" pitchFamily="34" charset="0"/>
            </a:endParaRPr>
          </a:p>
          <a:p>
            <a:pPr algn="ctr"/>
            <a:endParaRPr lang="en-US" sz="2000" dirty="0" smtClean="0">
              <a:solidFill>
                <a:schemeClr val="tx1"/>
              </a:solidFill>
              <a:latin typeface="Times New Roman" panose="02020603050405020304" pitchFamily="18" charset="0"/>
              <a:ea typeface="Calibri" panose="020F0502020204030204" pitchFamily="34" charset="0"/>
            </a:endParaRPr>
          </a:p>
          <a:p>
            <a:pPr algn="ctr"/>
            <a:endParaRPr lang="en-US" sz="2000" dirty="0">
              <a:solidFill>
                <a:schemeClr val="tx1"/>
              </a:solidFill>
              <a:effectLst/>
              <a:latin typeface="Times New Roman" panose="02020603050405020304" pitchFamily="18" charset="0"/>
              <a:ea typeface="Calibri" panose="020F0502020204030204" pitchFamily="34" charset="0"/>
            </a:endParaRPr>
          </a:p>
          <a:p>
            <a:pPr algn="ctr"/>
            <a:r>
              <a:rPr lang="en-US" sz="2000" dirty="0" err="1">
                <a:solidFill>
                  <a:schemeClr val="tx1"/>
                </a:solidFill>
                <a:latin typeface="Times New Roman" panose="02020603050405020304" pitchFamily="18" charset="0"/>
                <a:ea typeface="Calibri" panose="020F0502020204030204" pitchFamily="34" charset="0"/>
              </a:rPr>
              <a:t>g</a:t>
            </a:r>
            <a:r>
              <a:rPr lang="en-US" sz="2000" dirty="0" err="1" smtClean="0">
                <a:solidFill>
                  <a:schemeClr val="tx1"/>
                </a:solidFill>
                <a:latin typeface="Times New Roman" panose="02020603050405020304" pitchFamily="18" charset="0"/>
                <a:ea typeface="Calibri" panose="020F0502020204030204" pitchFamily="34" charset="0"/>
              </a:rPr>
              <a:t>a</a:t>
            </a:r>
            <a:r>
              <a:rPr lang="en-US" sz="2000" dirty="0" smtClean="0">
                <a:solidFill>
                  <a:schemeClr val="tx1"/>
                </a:solidFill>
                <a:latin typeface="Times New Roman" panose="02020603050405020304" pitchFamily="18" charset="0"/>
                <a:ea typeface="Calibri" panose="020F0502020204030204" pitchFamily="34" charset="0"/>
              </a:rPr>
              <a:t> </a:t>
            </a:r>
            <a:r>
              <a:rPr lang="en-US" sz="2000" dirty="0" err="1" smtClean="0">
                <a:solidFill>
                  <a:schemeClr val="tx1"/>
                </a:solidFill>
                <a:latin typeface="Times New Roman" panose="02020603050405020304" pitchFamily="18" charset="0"/>
                <a:ea typeface="Calibri" panose="020F0502020204030204" pitchFamily="34" charset="0"/>
              </a:rPr>
              <a:t>teng</a:t>
            </a:r>
            <a:r>
              <a:rPr lang="en-US" sz="2000" dirty="0" smtClean="0">
                <a:solidFill>
                  <a:schemeClr val="tx1"/>
                </a:solidFill>
                <a:latin typeface="Times New Roman" panose="02020603050405020304" pitchFamily="18" charset="0"/>
                <a:ea typeface="Calibri" panose="020F0502020204030204" pitchFamily="34" charset="0"/>
              </a:rPr>
              <a:t> </a:t>
            </a:r>
            <a:r>
              <a:rPr lang="en-US" sz="2000" dirty="0" err="1" smtClean="0">
                <a:solidFill>
                  <a:schemeClr val="tx1"/>
                </a:solidFill>
                <a:latin typeface="Times New Roman" panose="02020603050405020304" pitchFamily="18" charset="0"/>
                <a:ea typeface="Calibri" panose="020F0502020204030204" pitchFamily="34" charset="0"/>
              </a:rPr>
              <a:t>bo’ladi</a:t>
            </a:r>
            <a:endParaRPr lang="en-US" sz="2000" dirty="0" smtClean="0">
              <a:solidFill>
                <a:schemeClr val="tx1"/>
              </a:solidFill>
              <a:latin typeface="Times New Roman" panose="02020603050405020304" pitchFamily="18" charset="0"/>
              <a:ea typeface="Calibri" panose="020F0502020204030204"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2" name="TextBox 1"/>
              <p:cNvSpPr txBox="1"/>
              <p:nvPr/>
            </p:nvSpPr>
            <p:spPr>
              <a:xfrm>
                <a:off x="2507231" y="1954009"/>
                <a:ext cx="3232231" cy="58400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𝐸</m:t>
                          </m:r>
                          <m:r>
                            <a:rPr lang="en-US" sz="1800" b="0" i="1" smtClean="0">
                              <a:latin typeface="Cambria Math" panose="02040503050406030204" pitchFamily="18" charset="0"/>
                            </a:rPr>
                            <m:t>=</m:t>
                          </m:r>
                          <m:r>
                            <a:rPr lang="en-US" sz="1800" b="0" i="1" smtClean="0">
                              <a:latin typeface="Cambria Math" panose="02040503050406030204" pitchFamily="18" charset="0"/>
                            </a:rPr>
                            <m:t>𝐸</m:t>
                          </m:r>
                        </m:e>
                        <m:sub>
                          <m:r>
                            <a:rPr lang="en-US" sz="1800" b="0" i="1" smtClean="0">
                              <a:latin typeface="Cambria Math" panose="02040503050406030204" pitchFamily="18" charset="0"/>
                            </a:rPr>
                            <m:t>+</m:t>
                          </m:r>
                        </m:sub>
                      </m:sSub>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cos</m:t>
                          </m:r>
                        </m:fName>
                        <m:e>
                          <m:r>
                            <a:rPr lang="en-US" sz="1800" b="0" i="1" smtClean="0">
                              <a:latin typeface="Cambria Math" panose="02040503050406030204" pitchFamily="18" charset="0"/>
                              <a:ea typeface="Cambria Math" panose="02040503050406030204" pitchFamily="18" charset="0"/>
                            </a:rPr>
                            <m:t>𝛼</m:t>
                          </m:r>
                          <m:r>
                            <a:rPr lang="en-US" sz="1800" b="0" i="1" smtClean="0">
                              <a:latin typeface="Cambria Math" panose="02040503050406030204" pitchFamily="18" charset="0"/>
                              <a:ea typeface="Cambria Math" panose="02040503050406030204" pitchFamily="18" charset="0"/>
                            </a:rPr>
                            <m:t>+</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𝐸</m:t>
                              </m:r>
                            </m:e>
                            <m:sub>
                              <m:r>
                                <a:rPr lang="en-US" sz="1800" b="0" i="1" smtClean="0">
                                  <a:latin typeface="Cambria Math" panose="02040503050406030204" pitchFamily="18" charset="0"/>
                                  <a:ea typeface="Cambria Math" panose="02040503050406030204" pitchFamily="18" charset="0"/>
                                </a:rPr>
                                <m:t>𝑐𝑜𝑠</m:t>
                              </m:r>
                              <m:r>
                                <a:rPr lang="en-US" sz="1800" b="0" i="1" smtClean="0">
                                  <a:latin typeface="Cambria Math" panose="02040503050406030204" pitchFamily="18" charset="0"/>
                                  <a:ea typeface="Cambria Math" panose="02040503050406030204" pitchFamily="18" charset="0"/>
                                </a:rPr>
                                <m:t>𝛼</m:t>
                              </m:r>
                            </m:sub>
                          </m:sSub>
                          <m:r>
                            <a:rPr lang="en-US" sz="1800" b="0" i="1" smtClean="0">
                              <a:latin typeface="Cambria Math" panose="02040503050406030204" pitchFamily="18" charset="0"/>
                              <a:ea typeface="Cambria Math" panose="02040503050406030204" pitchFamily="18" charset="0"/>
                            </a:rPr>
                            <m:t>=</m:t>
                          </m:r>
                          <m:f>
                            <m:fPr>
                              <m:ctrlPr>
                                <a:rPr lang="en-US" sz="1800" b="0" i="1" smtClean="0">
                                  <a:latin typeface="Cambria Math" panose="02040503050406030204" pitchFamily="18" charset="0"/>
                                  <a:ea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2</m:t>
                              </m:r>
                              <m:r>
                                <a:rPr lang="en-US" sz="1800" b="0" i="1" smtClean="0">
                                  <a:latin typeface="Cambria Math" panose="02040503050406030204" pitchFamily="18" charset="0"/>
                                  <a:ea typeface="Cambria Math" panose="02040503050406030204" pitchFamily="18" charset="0"/>
                                </a:rPr>
                                <m:t>𝑞</m:t>
                              </m:r>
                            </m:num>
                            <m:den>
                              <m:sSubSup>
                                <m:sSubSupPr>
                                  <m:ctrlPr>
                                    <a:rPr lang="en-US" sz="1800" b="0" i="1" smtClean="0">
                                      <a:latin typeface="Cambria Math" panose="02040503050406030204" pitchFamily="18" charset="0"/>
                                      <a:ea typeface="Cambria Math" panose="02040503050406030204" pitchFamily="18" charset="0"/>
                                    </a:rPr>
                                  </m:ctrlPr>
                                </m:sSubSupPr>
                                <m:e>
                                  <m:r>
                                    <a:rPr lang="en-US" sz="1800" b="0" i="1" smtClean="0">
                                      <a:latin typeface="Cambria Math" panose="02040503050406030204" pitchFamily="18" charset="0"/>
                                      <a:ea typeface="Cambria Math" panose="02040503050406030204" pitchFamily="18" charset="0"/>
                                    </a:rPr>
                                    <m:t>𝑟</m:t>
                                  </m:r>
                                </m:e>
                                <m:sub>
                                  <m:r>
                                    <a:rPr lang="en-US" sz="1800" b="0" i="1" smtClean="0">
                                      <a:latin typeface="Cambria Math" panose="02040503050406030204" pitchFamily="18" charset="0"/>
                                      <a:ea typeface="Cambria Math" panose="02040503050406030204" pitchFamily="18" charset="0"/>
                                    </a:rPr>
                                    <m:t>+</m:t>
                                  </m:r>
                                </m:sub>
                                <m:sup>
                                  <m:r>
                                    <a:rPr lang="en-US" sz="1800" b="0" i="1" smtClean="0">
                                      <a:latin typeface="Cambria Math" panose="02040503050406030204" pitchFamily="18" charset="0"/>
                                      <a:ea typeface="Cambria Math" panose="02040503050406030204" pitchFamily="18" charset="0"/>
                                    </a:rPr>
                                    <m:t>2</m:t>
                                  </m:r>
                                </m:sup>
                              </m:sSubSup>
                            </m:den>
                          </m:f>
                          <m:func>
                            <m:funcPr>
                              <m:ctrlPr>
                                <a:rPr lang="en-US" sz="1800" b="0" i="1" smtClean="0">
                                  <a:latin typeface="Cambria Math" panose="02040503050406030204" pitchFamily="18" charset="0"/>
                                  <a:ea typeface="Cambria Math" panose="02040503050406030204" pitchFamily="18" charset="0"/>
                                </a:rPr>
                              </m:ctrlPr>
                            </m:funcPr>
                            <m:fName>
                              <m:r>
                                <m:rPr>
                                  <m:sty m:val="p"/>
                                </m:rPr>
                                <a:rPr lang="en-US" sz="1800" b="0" i="0" smtClean="0">
                                  <a:latin typeface="Cambria Math" panose="02040503050406030204" pitchFamily="18" charset="0"/>
                                  <a:ea typeface="Cambria Math" panose="02040503050406030204" pitchFamily="18" charset="0"/>
                                </a:rPr>
                                <m:t>cos</m:t>
                              </m:r>
                            </m:fName>
                            <m:e>
                              <m:r>
                                <a:rPr lang="en-US" sz="1800" b="0" i="1" smtClean="0">
                                  <a:latin typeface="Cambria Math" panose="02040503050406030204" pitchFamily="18" charset="0"/>
                                  <a:ea typeface="Cambria Math" panose="02040503050406030204" pitchFamily="18" charset="0"/>
                                </a:rPr>
                                <m:t>𝛼</m:t>
                              </m:r>
                            </m:e>
                          </m:func>
                        </m:e>
                      </m:func>
                    </m:oMath>
                  </m:oMathPara>
                </a14:m>
                <a:endParaRPr lang="ru-RU" sz="1800" dirty="0"/>
              </a:p>
            </p:txBody>
          </p:sp>
        </mc:Choice>
        <mc:Fallback xmlns="">
          <p:sp>
            <p:nvSpPr>
              <p:cNvPr id="2" name="TextBox 1"/>
              <p:cNvSpPr txBox="1">
                <a:spLocks noRot="1" noChangeAspect="1" noMove="1" noResize="1" noEditPoints="1" noAdjustHandles="1" noChangeArrowheads="1" noChangeShapeType="1" noTextEdit="1"/>
              </p:cNvSpPr>
              <p:nvPr/>
            </p:nvSpPr>
            <p:spPr>
              <a:xfrm>
                <a:off x="2507231" y="1954009"/>
                <a:ext cx="3232231" cy="584006"/>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3524011" y="2927644"/>
                <a:ext cx="1737848" cy="77098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𝐸</m:t>
                      </m:r>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2</m:t>
                          </m:r>
                          <m:r>
                            <a:rPr lang="en-US" sz="1800" b="0" i="1" smtClean="0">
                              <a:latin typeface="Cambria Math" panose="02040503050406030204" pitchFamily="18" charset="0"/>
                            </a:rPr>
                            <m:t>𝑞</m:t>
                          </m:r>
                        </m:num>
                        <m:den>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up>
                              <m:r>
                                <a:rPr lang="en-US" sz="1800" b="0" i="1" smtClean="0">
                                  <a:latin typeface="Cambria Math" panose="02040503050406030204" pitchFamily="18" charset="0"/>
                                </a:rPr>
                                <m:t>2</m:t>
                              </m:r>
                            </m:sup>
                          </m:sSubSup>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𝑙</m:t>
                              </m:r>
                            </m:num>
                            <m:den>
                              <m:r>
                                <a:rPr lang="en-US" sz="1800" b="0" i="1" smtClean="0">
                                  <a:latin typeface="Cambria Math" panose="02040503050406030204" pitchFamily="18" charset="0"/>
                                </a:rPr>
                                <m:t>2</m:t>
                              </m:r>
                            </m:den>
                          </m:f>
                        </m:num>
                        <m:den>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Sub>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𝑞𝑙</m:t>
                          </m:r>
                        </m:num>
                        <m:den>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rPr>
                                <m:t>𝑟</m:t>
                              </m:r>
                            </m:e>
                            <m:sub>
                              <m:r>
                                <a:rPr lang="en-US" sz="1800" b="0" i="1" smtClean="0">
                                  <a:latin typeface="Cambria Math" panose="02040503050406030204" pitchFamily="18" charset="0"/>
                                </a:rPr>
                                <m:t>+</m:t>
                              </m:r>
                            </m:sub>
                            <m:sup>
                              <m:r>
                                <a:rPr lang="en-US" sz="1800" b="0" i="1" smtClean="0">
                                  <a:latin typeface="Cambria Math" panose="02040503050406030204" pitchFamily="18" charset="0"/>
                                </a:rPr>
                                <m:t>3</m:t>
                              </m:r>
                            </m:sup>
                          </m:sSubSup>
                        </m:den>
                      </m:f>
                    </m:oMath>
                  </m:oMathPara>
                </a14:m>
                <a:endParaRPr lang="ru-RU" dirty="0"/>
              </a:p>
            </p:txBody>
          </p:sp>
        </mc:Choice>
        <mc:Fallback xmlns="">
          <p:sp>
            <p:nvSpPr>
              <p:cNvPr id="8" name="TextBox 7"/>
              <p:cNvSpPr txBox="1">
                <a:spLocks noRot="1" noChangeAspect="1" noMove="1" noResize="1" noEditPoints="1" noAdjustHandles="1" noChangeArrowheads="1" noChangeShapeType="1" noTextEdit="1"/>
              </p:cNvSpPr>
              <p:nvPr/>
            </p:nvSpPr>
            <p:spPr>
              <a:xfrm>
                <a:off x="3524011" y="2927644"/>
                <a:ext cx="1737848" cy="770980"/>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0681511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38270" y="1350473"/>
            <a:ext cx="8098324" cy="923330"/>
          </a:xfrm>
          <a:prstGeom prst="rect">
            <a:avLst/>
          </a:prstGeom>
        </p:spPr>
        <p:txBody>
          <a:bodyPr wrap="square">
            <a:spAutoFit/>
          </a:bodyPr>
          <a:lstStyle/>
          <a:p>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V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nuqtadan</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dipolning</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o'rtasigacha</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bo’lgan</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masofani</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bilan</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belgilaymiz</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u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holda</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l&lt;&lt;r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bo’lganidan</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taqriban</a:t>
            </a:r>
            <a:r>
              <a:rPr lang="ru-RU"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smtClean="0">
                <a:solidFill>
                  <a:schemeClr val="tx1"/>
                </a:solidFill>
                <a:latin typeface="Times New Roman" panose="02020603050405020304" pitchFamily="18" charset="0"/>
                <a:cs typeface="Times New Roman" panose="02020603050405020304" pitchFamily="18" charset="0"/>
              </a:rPr>
              <a:t>va</a:t>
            </a:r>
            <a:r>
              <a:rPr lang="ru-RU" sz="1800" dirty="0" smtClean="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oxirgi</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formula</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quyidagi</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ko'rinishda</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yoziladi</a:t>
            </a:r>
            <a:r>
              <a:rPr lang="ru-RU" sz="1800" dirty="0">
                <a:solidFill>
                  <a:schemeClr val="tx1"/>
                </a:solidFill>
                <a:latin typeface="Times New Roman" panose="02020603050405020304" pitchFamily="18" charset="0"/>
                <a:cs typeface="Times New Roman" panose="02020603050405020304" pitchFamily="18" charset="0"/>
              </a:rPr>
              <a:t>:</a:t>
            </a:r>
          </a:p>
          <a:p>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2860895" y="171110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978394178"/>
              </p:ext>
            </p:extLst>
          </p:nvPr>
        </p:nvGraphicFramePr>
        <p:xfrm>
          <a:off x="2743201" y="1711105"/>
          <a:ext cx="527270" cy="282028"/>
        </p:xfrm>
        <a:graphic>
          <a:graphicData uri="http://schemas.openxmlformats.org/presentationml/2006/ole">
            <mc:AlternateContent xmlns:mc="http://schemas.openxmlformats.org/markup-compatibility/2006">
              <mc:Choice xmlns:v="urn:schemas-microsoft-com:vml" Requires="v">
                <p:oleObj spid="_x0000_s13404" r:id="rId3" imgW="406048" imgH="215713" progId="Equation.3">
                  <p:embed/>
                </p:oleObj>
              </mc:Choice>
              <mc:Fallback>
                <p:oleObj r:id="rId3" imgW="406048" imgH="2157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1" y="1711105"/>
                        <a:ext cx="527270" cy="282028"/>
                      </a:xfrm>
                      <a:prstGeom prst="rect">
                        <a:avLst/>
                      </a:prstGeom>
                      <a:solidFill>
                        <a:schemeClr val="bg1"/>
                      </a:solid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Прямоугольник 10"/>
          <p:cNvSpPr/>
          <p:nvPr/>
        </p:nvSpPr>
        <p:spPr>
          <a:xfrm>
            <a:off x="638270" y="2544610"/>
            <a:ext cx="5424883"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Nihoyat</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bu</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formulani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a:t>
            </a:r>
            <a:r>
              <a:rPr lang="en-US" sz="1600" dirty="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momenti</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orqali</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ifodalasak</a:t>
            </a:r>
            <a:r>
              <a:rPr lang="en-US" sz="1600" dirty="0" smtClean="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ndParaRPr>
          </a:p>
        </p:txBody>
      </p:sp>
      <p:sp>
        <p:nvSpPr>
          <p:cNvPr id="12"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4175796991"/>
              </p:ext>
            </p:extLst>
          </p:nvPr>
        </p:nvGraphicFramePr>
        <p:xfrm>
          <a:off x="3864712" y="2577667"/>
          <a:ext cx="592539" cy="276518"/>
        </p:xfrm>
        <a:graphic>
          <a:graphicData uri="http://schemas.openxmlformats.org/presentationml/2006/ole">
            <mc:AlternateContent xmlns:mc="http://schemas.openxmlformats.org/markup-compatibility/2006">
              <mc:Choice xmlns:v="urn:schemas-microsoft-com:vml" Requires="v">
                <p:oleObj spid="_x0000_s13405" r:id="rId5" imgW="431613" imgH="203112" progId="Equation.3">
                  <p:embed/>
                </p:oleObj>
              </mc:Choice>
              <mc:Fallback>
                <p:oleObj r:id="rId5" imgW="431613" imgH="203112"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64712" y="2577667"/>
                        <a:ext cx="592539" cy="276518"/>
                      </a:xfrm>
                      <a:prstGeom prst="rect">
                        <a:avLst/>
                      </a:prstGeom>
                      <a:solidFill>
                        <a:schemeClr val="bg1"/>
                      </a:solidFill>
                    </p:spPr>
                  </p:pic>
                </p:oleObj>
              </mc:Fallback>
            </mc:AlternateContent>
          </a:graphicData>
        </a:graphic>
      </p:graphicFrame>
      <p:sp>
        <p:nvSpPr>
          <p:cNvPr id="14"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6" name="Прямоугольник 15"/>
          <p:cNvSpPr/>
          <p:nvPr/>
        </p:nvSpPr>
        <p:spPr>
          <a:xfrm>
            <a:off x="4687432" y="3153971"/>
            <a:ext cx="425116" cy="338554"/>
          </a:xfrm>
          <a:prstGeom prst="rect">
            <a:avLst/>
          </a:prstGeom>
        </p:spPr>
        <p:txBody>
          <a:bodyPr wrap="none">
            <a:spAutoFit/>
          </a:bodyPr>
          <a:lstStyle/>
          <a:p>
            <a:r>
              <a:rPr lang="en-US" sz="1600" dirty="0">
                <a:solidFill>
                  <a:schemeClr val="bg1"/>
                </a:solidFill>
                <a:latin typeface="Times New Roman" panose="02020603050405020304" pitchFamily="18" charset="0"/>
                <a:ea typeface="Calibri" panose="020F0502020204030204" pitchFamily="34" charset="0"/>
              </a:rPr>
              <a:t>(6)</a:t>
            </a:r>
            <a:endParaRPr lang="ru-RU" sz="1600" dirty="0">
              <a:solidFill>
                <a:schemeClr val="bg1"/>
              </a:solidFill>
            </a:endParaRPr>
          </a:p>
        </p:txBody>
      </p:sp>
      <p:sp>
        <p:nvSpPr>
          <p:cNvPr id="17" name="Прямоугольник 16"/>
          <p:cNvSpPr/>
          <p:nvPr/>
        </p:nvSpPr>
        <p:spPr>
          <a:xfrm>
            <a:off x="638270" y="3624275"/>
            <a:ext cx="7727132" cy="830997"/>
          </a:xfrm>
          <a:prstGeom prst="rect">
            <a:avLst/>
          </a:prstGeom>
        </p:spPr>
        <p:txBody>
          <a:bodyPr wrap="square">
            <a:spAutoFit/>
          </a:bodyPr>
          <a:lstStyle/>
          <a:p>
            <a:pPr algn="just"/>
            <a:r>
              <a:rPr lang="en-US" sz="1600" dirty="0">
                <a:solidFill>
                  <a:schemeClr val="tx1"/>
                </a:solidFill>
                <a:latin typeface="Times New Roman" panose="02020603050405020304" pitchFamily="18" charset="0"/>
                <a:ea typeface="Calibri" panose="020F0502020204030204" pitchFamily="34" charset="0"/>
              </a:rPr>
              <a:t>(5) </a:t>
            </a:r>
            <a:r>
              <a:rPr lang="en-US" sz="1600" dirty="0" err="1">
                <a:solidFill>
                  <a:schemeClr val="tx1"/>
                </a:solidFill>
                <a:latin typeface="Times New Roman" panose="02020603050405020304" pitchFamily="18" charset="0"/>
                <a:ea typeface="Calibri" panose="020F0502020204030204" pitchFamily="34" charset="0"/>
              </a:rPr>
              <a:t>va</a:t>
            </a:r>
            <a:r>
              <a:rPr lang="en-US" sz="1600" dirty="0">
                <a:solidFill>
                  <a:schemeClr val="tx1"/>
                </a:solidFill>
                <a:latin typeface="Times New Roman" panose="02020603050405020304" pitchFamily="18" charset="0"/>
                <a:ea typeface="Calibri" panose="020F0502020204030204" pitchFamily="34" charset="0"/>
              </a:rPr>
              <a:t> (6) </a:t>
            </a:r>
            <a:r>
              <a:rPr lang="en-US" sz="1600" dirty="0" err="1">
                <a:solidFill>
                  <a:schemeClr val="tx1"/>
                </a:solidFill>
                <a:latin typeface="Times New Roman" panose="02020603050405020304" pitchFamily="18" charset="0"/>
                <a:ea typeface="Calibri" panose="020F0502020204030204" pitchFamily="34" charset="0"/>
              </a:rPr>
              <a:t>formulalarini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taqqoslab</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maydonining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kuchlanganligi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xar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ikkala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holda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momenti</a:t>
            </a:r>
            <a:r>
              <a:rPr lang="en-US" sz="1600" dirty="0">
                <a:solidFill>
                  <a:schemeClr val="tx1"/>
                </a:solidFill>
                <a:latin typeface="Times New Roman" panose="02020603050405020304" pitchFamily="18" charset="0"/>
                <a:ea typeface="Calibri" panose="020F0502020204030204" pitchFamily="34" charset="0"/>
              </a:rPr>
              <a:t> r </a:t>
            </a:r>
            <a:r>
              <a:rPr lang="en-US" sz="1600" dirty="0" err="1">
                <a:solidFill>
                  <a:schemeClr val="tx1"/>
                </a:solidFill>
                <a:latin typeface="Times New Roman" panose="02020603050405020304" pitchFamily="18" charset="0"/>
                <a:ea typeface="Calibri" panose="020F0502020204030204" pitchFamily="34" charset="0"/>
              </a:rPr>
              <a:t>ga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proportsional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va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dipolgacha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bo’lgan</a:t>
            </a:r>
            <a:r>
              <a:rPr lang="en-US" sz="1600" dirty="0">
                <a:solidFill>
                  <a:schemeClr val="tx1"/>
                </a:solidFill>
                <a:latin typeface="Times New Roman" panose="02020603050405020304" pitchFamily="18" charset="0"/>
                <a:ea typeface="Calibri" panose="020F0502020204030204" pitchFamily="34" charset="0"/>
              </a:rPr>
              <a:t> r </a:t>
            </a:r>
            <a:r>
              <a:rPr lang="en-US" sz="1600" dirty="0" err="1">
                <a:solidFill>
                  <a:schemeClr val="tx1"/>
                </a:solidFill>
                <a:latin typeface="Times New Roman" panose="02020603050405020304" pitchFamily="18" charset="0"/>
                <a:ea typeface="Calibri" panose="020F0502020204030204" pitchFamily="34" charset="0"/>
              </a:rPr>
              <a:t>masofaning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qubiga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teskari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proportsional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ekanligini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ko’ramiz</a:t>
            </a:r>
            <a:r>
              <a:rPr lang="en-US" sz="1600" dirty="0">
                <a:solidFill>
                  <a:schemeClr val="tx1"/>
                </a:solidFill>
                <a:latin typeface="Times New Roman" panose="02020603050405020304" pitchFamily="18" charset="0"/>
                <a:ea typeface="Calibri" panose="020F0502020204030204" pitchFamily="34" charset="0"/>
              </a:rPr>
              <a:t>.</a:t>
            </a:r>
            <a:endParaRPr lang="ru-RU"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3710828" y="1979836"/>
                <a:ext cx="746423"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𝐸</m:t>
                      </m:r>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𝑞𝑙</m:t>
                          </m:r>
                        </m:num>
                        <m:den>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oMath>
                  </m:oMathPara>
                </a14:m>
                <a:endParaRPr lang="ru-RU" sz="1800" dirty="0"/>
              </a:p>
            </p:txBody>
          </p:sp>
        </mc:Choice>
        <mc:Fallback xmlns="">
          <p:sp>
            <p:nvSpPr>
              <p:cNvPr id="2" name="TextBox 1"/>
              <p:cNvSpPr txBox="1">
                <a:spLocks noRot="1" noChangeAspect="1" noMove="1" noResize="1" noEditPoints="1" noAdjustHandles="1" noChangeArrowheads="1" noChangeShapeType="1" noTextEdit="1"/>
              </p:cNvSpPr>
              <p:nvPr/>
            </p:nvSpPr>
            <p:spPr>
              <a:xfrm>
                <a:off x="3710828" y="1979836"/>
                <a:ext cx="746423" cy="524118"/>
              </a:xfrm>
              <a:prstGeom prst="rect">
                <a:avLst/>
              </a:prstGeom>
              <a:blipFill rotWithShape="0">
                <a:blip r:embed="rId7"/>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3710828" y="3085835"/>
                <a:ext cx="746423" cy="47256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𝐸</m:t>
                      </m:r>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𝑝</m:t>
                          </m:r>
                        </m:num>
                        <m:den>
                          <m:sSup>
                            <m:sSupPr>
                              <m:ctrlPr>
                                <a:rPr lang="ru-RU" sz="180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oMath>
                  </m:oMathPara>
                </a14:m>
                <a:endParaRPr lang="ru-RU" sz="1800" dirty="0"/>
              </a:p>
            </p:txBody>
          </p:sp>
        </mc:Choice>
        <mc:Fallback xmlns="">
          <p:sp>
            <p:nvSpPr>
              <p:cNvPr id="18" name="TextBox 17"/>
              <p:cNvSpPr txBox="1">
                <a:spLocks noRot="1" noChangeAspect="1" noMove="1" noResize="1" noEditPoints="1" noAdjustHandles="1" noChangeArrowheads="1" noChangeShapeType="1" noTextEdit="1"/>
              </p:cNvSpPr>
              <p:nvPr/>
            </p:nvSpPr>
            <p:spPr>
              <a:xfrm>
                <a:off x="3710828" y="3085835"/>
                <a:ext cx="746423" cy="472565"/>
              </a:xfrm>
              <a:prstGeom prst="rect">
                <a:avLst/>
              </a:prstGeom>
              <a:blipFill rotWithShape="0">
                <a:blip r:embed="rId8"/>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6501071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92346" y="1242595"/>
            <a:ext cx="7858408" cy="3785652"/>
          </a:xfrm>
          <a:prstGeom prst="rect">
            <a:avLst/>
          </a:prstGeom>
        </p:spPr>
        <p:txBody>
          <a:bodyPr wrap="square">
            <a:spAutoFit/>
          </a:bodyPr>
          <a:lstStyle/>
          <a:p>
            <a:pPr algn="just"/>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Yuqoridagi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misollarning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ko’rsatishicha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natijaviy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kuchlanganlikni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aniqlash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elektr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sistemani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qilgan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nuqtaviy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vujudga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keltirgan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kuchlanganliklarning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geometrik</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yig’indisini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olish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ekan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Biroq</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ko’p</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hollarda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sistesmani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nuqtaviy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zaryadlarning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majmui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sifatida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qarab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borilgan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xisoblashlar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g’oyat</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murakkab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bo’ladi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yoki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bunday</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xisoblashlarni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umuman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bajarib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bo’lmaydi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shuning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ko’p</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kuchlanganlik</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ba’zi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yordamchi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usullar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yordamida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aniqlanadi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usullar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haqida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quyida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gapiramiz</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Dipol</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maydonining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kuchlanganligi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formulasi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(5)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foydalanib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bitta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to’g’ri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chiziq</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bo’ylab</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uz</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o’lchovlariga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nisbatan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katta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r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masofada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joylashgan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ikkita</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qattiq</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dipolning</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o’zaro</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ta’sir</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kuchini</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oson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topish</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08876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2139" y="1198281"/>
            <a:ext cx="7949654" cy="1200329"/>
          </a:xfrm>
          <a:prstGeom prst="rect">
            <a:avLst/>
          </a:prstGeom>
        </p:spPr>
        <p:txBody>
          <a:bodyPr wrap="square">
            <a:spAutoFit/>
          </a:bodyPr>
          <a:lstStyle/>
          <a:p>
            <a:r>
              <a:rPr lang="en-US" sz="1800" dirty="0" err="1">
                <a:solidFill>
                  <a:schemeClr val="tx1"/>
                </a:solidFill>
                <a:latin typeface="Times New Roman" panose="02020603050405020304" pitchFamily="18" charset="0"/>
                <a:cs typeface="Times New Roman" panose="02020603050405020304" pitchFamily="18" charset="0"/>
              </a:rPr>
              <a:t>Bunda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qattiq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dipol</a:t>
            </a:r>
            <a:r>
              <a:rPr lang="en-US" sz="1800" dirty="0">
                <a:solidFill>
                  <a:schemeClr val="tx1"/>
                </a:solidFill>
                <a:latin typeface="Times New Roman" panose="02020603050405020304" pitchFamily="18" charset="0"/>
                <a:cs typeface="Times New Roman" panose="02020603050405020304" pitchFamily="18" charset="0"/>
              </a:rPr>
              <a:t> deb, </a:t>
            </a:r>
            <a:r>
              <a:rPr lang="en-US" sz="1800" dirty="0" err="1">
                <a:solidFill>
                  <a:schemeClr val="tx1"/>
                </a:solidFill>
                <a:latin typeface="Times New Roman" panose="02020603050405020304" pitchFamily="18" charset="0"/>
                <a:cs typeface="Times New Roman" panose="02020603050405020304" pitchFamily="18" charset="0"/>
              </a:rPr>
              <a:t>zaryadlari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orasidagi</a:t>
            </a:r>
            <a:r>
              <a:rPr lang="en-US" sz="1800" dirty="0">
                <a:solidFill>
                  <a:schemeClr val="tx1"/>
                </a:solidFill>
                <a:latin typeface="Times New Roman" panose="02020603050405020304" pitchFamily="18" charset="0"/>
                <a:cs typeface="Times New Roman" panose="02020603050405020304" pitchFamily="18" charset="0"/>
              </a:rPr>
              <a:t> l </a:t>
            </a:r>
            <a:r>
              <a:rPr lang="en-US" sz="1800" dirty="0" err="1">
                <a:solidFill>
                  <a:schemeClr val="tx1"/>
                </a:solidFill>
                <a:latin typeface="Times New Roman" panose="02020603050405020304" pitchFamily="18" charset="0"/>
                <a:cs typeface="Times New Roman" panose="02020603050405020304" pitchFamily="18" charset="0"/>
              </a:rPr>
              <a:t>masofa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tashqi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kuchlar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ta’sirida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o’zgarmaydigan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dipolni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aytiladi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dipolning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ikkala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zaryadi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bir-biri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bg1"/>
                </a:solidFill>
                <a:latin typeface="Times New Roman" panose="02020603050405020304" pitchFamily="18" charset="0"/>
                <a:cs typeface="Times New Roman" panose="02020603050405020304" pitchFamily="18" charset="0"/>
              </a:rPr>
              <a:t>«</a:t>
            </a:r>
            <a:r>
              <a:rPr lang="en-US" sz="1800" dirty="0" err="1">
                <a:solidFill>
                  <a:srgbClr val="FF0000"/>
                </a:solidFill>
                <a:latin typeface="Times New Roman" panose="02020603050405020304" pitchFamily="18" charset="0"/>
                <a:cs typeface="Times New Roman" panose="02020603050405020304" pitchFamily="18" charset="0"/>
              </a:rPr>
              <a:t>mahkam</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bog’langandir</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030067" y="2201543"/>
            <a:ext cx="5604646" cy="1589622"/>
          </a:xfrm>
          <a:prstGeom prst="rect">
            <a:avLst/>
          </a:prstGeom>
        </p:spPr>
      </p:pic>
      <p:sp>
        <p:nvSpPr>
          <p:cNvPr id="4" name="Прямоугольник 3"/>
          <p:cNvSpPr/>
          <p:nvPr/>
        </p:nvSpPr>
        <p:spPr>
          <a:xfrm>
            <a:off x="249597" y="3900839"/>
            <a:ext cx="7876514" cy="923330"/>
          </a:xfrm>
          <a:prstGeom prst="rect">
            <a:avLst/>
          </a:prstGeom>
        </p:spPr>
        <p:txBody>
          <a:bodyPr wrap="squar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Dastlab</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har</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ikkala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dipol</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bir-biriga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turli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ishorali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uchi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bilan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yo’nalgan</a:t>
            </a:r>
            <a:r>
              <a:rPr lang="en-US" sz="1800" dirty="0">
                <a:solidFill>
                  <a:schemeClr val="tx1"/>
                </a:solidFill>
                <a:latin typeface="Times New Roman" panose="02020603050405020304" pitchFamily="18" charset="0"/>
                <a:ea typeface="Calibri" panose="020F0502020204030204" pitchFamily="34" charset="0"/>
              </a:rPr>
              <a:t>. R </a:t>
            </a:r>
            <a:r>
              <a:rPr lang="en-US" sz="1800" dirty="0" err="1">
                <a:solidFill>
                  <a:schemeClr val="tx1"/>
                </a:solidFill>
                <a:latin typeface="Times New Roman" panose="02020603050405020304" pitchFamily="18" charset="0"/>
                <a:ea typeface="Calibri" panose="020F0502020204030204" pitchFamily="34" charset="0"/>
              </a:rPr>
              <a:t>birinchi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dipolning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o’rtasidan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ikkinchi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dipolning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eng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yaqinidagi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zaryad</a:t>
            </a:r>
            <a:r>
              <a:rPr lang="en-US" sz="1800" dirty="0">
                <a:solidFill>
                  <a:schemeClr val="tx1"/>
                </a:solidFill>
                <a:latin typeface="Times New Roman" panose="02020603050405020304" pitchFamily="18" charset="0"/>
                <a:ea typeface="Calibri" panose="020F0502020204030204" pitchFamily="34" charset="0"/>
              </a:rPr>
              <a:t> – q</a:t>
            </a:r>
            <a:r>
              <a:rPr lang="en-US" sz="1800" baseline="-25000" dirty="0">
                <a:solidFill>
                  <a:schemeClr val="tx1"/>
                </a:solidFill>
                <a:latin typeface="Times New Roman" panose="02020603050405020304" pitchFamily="18" charset="0"/>
                <a:ea typeface="Calibri" panose="020F0502020204030204" pitchFamily="34" charset="0"/>
              </a:rPr>
              <a:t>2</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gacha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bo’lgan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masofa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bo’lsin</a:t>
            </a:r>
            <a:r>
              <a:rPr lang="en-US" sz="18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965109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5215" y="1328926"/>
            <a:ext cx="8324460" cy="646331"/>
          </a:xfrm>
          <a:prstGeom prst="rect">
            <a:avLst/>
          </a:prstGeom>
        </p:spPr>
        <p:txBody>
          <a:bodyPr wrap="square">
            <a:spAutoFit/>
          </a:bodyPr>
          <a:lstStyle/>
          <a:p>
            <a:r>
              <a:rPr lang="en-US" sz="1800" dirty="0" err="1">
                <a:solidFill>
                  <a:schemeClr val="tx1"/>
                </a:solidFill>
                <a:latin typeface="Times New Roman" panose="02020603050405020304" pitchFamily="18" charset="0"/>
                <a:cs typeface="Times New Roman" panose="02020603050405020304" pitchFamily="18" charset="0"/>
              </a:rPr>
              <a:t>Birinchi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dipolning</a:t>
            </a:r>
            <a:r>
              <a:rPr lang="en-US" sz="1800" dirty="0">
                <a:solidFill>
                  <a:schemeClr val="tx1"/>
                </a:solidFill>
                <a:latin typeface="Times New Roman" panose="02020603050405020304" pitchFamily="18" charset="0"/>
                <a:cs typeface="Times New Roman" panose="02020603050405020304" pitchFamily="18" charset="0"/>
              </a:rPr>
              <a:t> – q</a:t>
            </a:r>
            <a:r>
              <a:rPr lang="en-US" sz="1800" baseline="-25000" dirty="0">
                <a:solidFill>
                  <a:schemeClr val="tx1"/>
                </a:solidFill>
                <a:latin typeface="Times New Roman" panose="02020603050405020304" pitchFamily="18" charset="0"/>
                <a:cs typeface="Times New Roman" panose="02020603050405020304" pitchFamily="18" charset="0"/>
              </a:rPr>
              <a:t>2</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zaryad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turgan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joyda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hosil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maydon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kuchlanganligi</a:t>
            </a:r>
            <a:r>
              <a:rPr lang="en-US" sz="1800" dirty="0">
                <a:solidFill>
                  <a:schemeClr val="tx1"/>
                </a:solidFill>
                <a:latin typeface="Times New Roman" panose="02020603050405020304" pitchFamily="18" charset="0"/>
                <a:cs typeface="Times New Roman" panose="02020603050405020304" pitchFamily="18" charset="0"/>
              </a:rPr>
              <a:t> E</a:t>
            </a:r>
            <a:r>
              <a:rPr lang="en-US" sz="1800" baseline="-25000" dirty="0">
                <a:solidFill>
                  <a:schemeClr val="tx1"/>
                </a:solidFill>
                <a:latin typeface="Times New Roman" panose="02020603050405020304" pitchFamily="18" charset="0"/>
                <a:cs typeface="Times New Roman" panose="02020603050405020304" pitchFamily="18" charset="0"/>
              </a:rPr>
              <a:t>1</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formulaga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ko’ra</a:t>
            </a:r>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3259247" y="167782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38883" y="2254900"/>
            <a:ext cx="2307042" cy="369332"/>
          </a:xfrm>
          <a:prstGeom prst="rect">
            <a:avLst/>
          </a:prstGeom>
        </p:spPr>
        <p:txBody>
          <a:bodyPr wrap="none">
            <a:spAutoFit/>
          </a:bodyPr>
          <a:lstStyle/>
          <a:p>
            <a:r>
              <a:rPr lang="en-US" sz="1800" dirty="0" err="1">
                <a:solidFill>
                  <a:schemeClr val="tx1"/>
                </a:solidFill>
                <a:latin typeface="Times New Roman" panose="02020603050405020304" pitchFamily="18" charset="0"/>
                <a:ea typeface="Calibri" panose="020F0502020204030204" pitchFamily="34" charset="0"/>
              </a:rPr>
              <a:t>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teng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bo’ladi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bunda</a:t>
            </a:r>
            <a:r>
              <a:rPr lang="en-US" sz="1800" dirty="0">
                <a:solidFill>
                  <a:schemeClr val="tx1"/>
                </a:solidFill>
                <a:latin typeface="Times New Roman" panose="02020603050405020304" pitchFamily="18" charset="0"/>
                <a:ea typeface="Calibri" panose="020F0502020204030204" pitchFamily="34" charset="0"/>
              </a:rPr>
              <a:t> </a:t>
            </a:r>
            <a:endParaRPr lang="ru-RU" sz="1800" dirty="0">
              <a:solidFill>
                <a:schemeClr val="tx1"/>
              </a:solidFill>
            </a:endParaRPr>
          </a:p>
        </p:txBody>
      </p:sp>
      <p:sp>
        <p:nvSpPr>
          <p:cNvPr id="6" name="Rectangle 4"/>
          <p:cNvSpPr>
            <a:spLocks noChangeArrowheads="1"/>
          </p:cNvSpPr>
          <p:nvPr/>
        </p:nvSpPr>
        <p:spPr bwMode="auto">
          <a:xfrm>
            <a:off x="2604864" y="232947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538882" y="2647289"/>
            <a:ext cx="7953267" cy="646331"/>
          </a:xfrm>
          <a:prstGeom prst="rect">
            <a:avLst/>
          </a:prstGeom>
        </p:spPr>
        <p:txBody>
          <a:bodyPr wrap="squar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birinchi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dipolning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momenti</a:t>
            </a:r>
            <a:r>
              <a:rPr lang="en-US" sz="1800" dirty="0">
                <a:solidFill>
                  <a:schemeClr val="tx1"/>
                </a:solidFill>
                <a:latin typeface="Times New Roman" panose="02020603050405020304" pitchFamily="18" charset="0"/>
                <a:ea typeface="Calibri" panose="020F0502020204030204" pitchFamily="34" charset="0"/>
              </a:rPr>
              <a:t>. Shu </a:t>
            </a:r>
            <a:r>
              <a:rPr lang="en-US" sz="1800" dirty="0" err="1">
                <a:solidFill>
                  <a:schemeClr val="tx1"/>
                </a:solidFill>
                <a:latin typeface="Times New Roman" panose="02020603050405020304" pitchFamily="18" charset="0"/>
                <a:ea typeface="Calibri" panose="020F0502020204030204" pitchFamily="34" charset="0"/>
              </a:rPr>
              <a:t>kuchlanganlik</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tufayli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ikkinchi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dipolning</a:t>
            </a:r>
            <a:r>
              <a:rPr lang="en-US" sz="1800" dirty="0">
                <a:solidFill>
                  <a:schemeClr val="tx1"/>
                </a:solidFill>
                <a:latin typeface="Times New Roman" panose="02020603050405020304" pitchFamily="18" charset="0"/>
                <a:ea typeface="Calibri" panose="020F0502020204030204" pitchFamily="34" charset="0"/>
              </a:rPr>
              <a:t>  –q</a:t>
            </a:r>
            <a:r>
              <a:rPr lang="en-US" sz="1800" baseline="-25000" dirty="0">
                <a:solidFill>
                  <a:schemeClr val="tx1"/>
                </a:solidFill>
                <a:latin typeface="Times New Roman" panose="02020603050405020304" pitchFamily="18" charset="0"/>
                <a:ea typeface="Calibri" panose="020F0502020204030204" pitchFamily="34" charset="0"/>
              </a:rPr>
              <a:t>2</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zaryadiga</a:t>
            </a:r>
            <a:r>
              <a:rPr lang="en-US" sz="1800"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ffectLst/>
              <a:latin typeface="Times New Roman" panose="02020603050405020304" pitchFamily="18" charset="0"/>
              <a:ea typeface="Calibri" panose="020F0502020204030204" pitchFamily="34" charset="0"/>
            </a:endParaRPr>
          </a:p>
        </p:txBody>
      </p:sp>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Прямоугольник 10"/>
          <p:cNvSpPr/>
          <p:nvPr/>
        </p:nvSpPr>
        <p:spPr>
          <a:xfrm>
            <a:off x="3010540" y="4140445"/>
            <a:ext cx="1806905" cy="369332"/>
          </a:xfrm>
          <a:prstGeom prst="rect">
            <a:avLst/>
          </a:prstGeom>
        </p:spPr>
        <p:txBody>
          <a:bodyPr wrap="non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kuch</a:t>
            </a:r>
            <a:r>
              <a:rPr lang="en-US" sz="1800" dirty="0">
                <a:solidFill>
                  <a:schemeClr val="tx1"/>
                </a:solidFill>
                <a:latin typeface="Times New Roman" panose="02020603050405020304" pitchFamily="18" charset="0"/>
                <a:ea typeface="Calibri" panose="020F0502020204030204" pitchFamily="34" charset="0"/>
              </a:rPr>
              <a:t> ta</a:t>
            </a:r>
            <a:r>
              <a:rPr lang="ru-RU" sz="1800" dirty="0">
                <a:solidFill>
                  <a:schemeClr val="tx1"/>
                </a:solidFill>
                <a:latin typeface="Times New Roman" panose="02020603050405020304" pitchFamily="18" charset="0"/>
                <a:ea typeface="Calibri" panose="020F0502020204030204" pitchFamily="34" charset="0"/>
              </a:rPr>
              <a:t>’</a:t>
            </a:r>
            <a:r>
              <a:rPr lang="en-US" sz="1800" dirty="0">
                <a:solidFill>
                  <a:schemeClr val="tx1"/>
                </a:solidFill>
                <a:latin typeface="Times New Roman" panose="02020603050405020304" pitchFamily="18" charset="0"/>
                <a:ea typeface="Calibri" panose="020F0502020204030204" pitchFamily="34" charset="0"/>
              </a:rPr>
              <a:t>sir </a:t>
            </a:r>
            <a:r>
              <a:rPr lang="en-US" sz="1800" dirty="0" err="1">
                <a:solidFill>
                  <a:schemeClr val="tx1"/>
                </a:solidFill>
                <a:latin typeface="Times New Roman" panose="02020603050405020304" pitchFamily="18" charset="0"/>
                <a:ea typeface="Calibri" panose="020F0502020204030204" pitchFamily="34" charset="0"/>
              </a:rPr>
              <a:t>qiladi</a:t>
            </a:r>
            <a:r>
              <a:rPr lang="ru-RU" sz="18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12" name="TextBox 11"/>
              <p:cNvSpPr txBox="1"/>
              <p:nvPr/>
            </p:nvSpPr>
            <p:spPr>
              <a:xfrm>
                <a:off x="3259247" y="1684138"/>
                <a:ext cx="736997" cy="4033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1</m:t>
                          </m:r>
                        </m:sub>
                      </m:sSub>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2</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1</m:t>
                              </m:r>
                            </m:sub>
                          </m:sSub>
                        </m:num>
                        <m:den>
                          <m:sSup>
                            <m:sSupPr>
                              <m:ctrlPr>
                                <a:rPr lang="ru-RU"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3</m:t>
                              </m:r>
                            </m:sup>
                          </m:sSup>
                        </m:den>
                      </m:f>
                    </m:oMath>
                  </m:oMathPara>
                </a14:m>
                <a:endParaRPr lang="ru-RU" dirty="0"/>
              </a:p>
            </p:txBody>
          </p:sp>
        </mc:Choice>
        <mc:Fallback xmlns="">
          <p:sp>
            <p:nvSpPr>
              <p:cNvPr id="12" name="TextBox 11"/>
              <p:cNvSpPr txBox="1">
                <a:spLocks noRot="1" noChangeAspect="1" noMove="1" noResize="1" noEditPoints="1" noAdjustHandles="1" noChangeArrowheads="1" noChangeShapeType="1" noTextEdit="1"/>
              </p:cNvSpPr>
              <p:nvPr/>
            </p:nvSpPr>
            <p:spPr>
              <a:xfrm>
                <a:off x="3259247" y="1684138"/>
                <a:ext cx="736997" cy="403316"/>
              </a:xfrm>
              <a:prstGeom prst="rect">
                <a:avLst/>
              </a:prstGeom>
              <a:blipFill rotWithShape="0">
                <a:blip r:embed="rId2"/>
                <a:stretch>
                  <a:fillRect l="-4132" b="-1060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135174" y="2211381"/>
                <a:ext cx="98514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𝑝</m:t>
                          </m:r>
                        </m:e>
                        <m:sub>
                          <m:r>
                            <a:rPr lang="en-US" sz="1800" b="0" i="1" smtClean="0">
                              <a:latin typeface="Cambria Math" panose="02040503050406030204" pitchFamily="18" charset="0"/>
                            </a:rPr>
                            <m:t>1</m:t>
                          </m:r>
                        </m:sub>
                      </m:s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𝑞</m:t>
                          </m:r>
                        </m:e>
                        <m:sub>
                          <m:r>
                            <a:rPr lang="en-US" sz="1800" b="0" i="1" smtClean="0">
                              <a:latin typeface="Cambria Math" panose="02040503050406030204" pitchFamily="18" charset="0"/>
                            </a:rPr>
                            <m:t>1</m:t>
                          </m:r>
                        </m:sub>
                      </m:sSub>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𝑙</m:t>
                          </m:r>
                        </m:e>
                        <m:sub>
                          <m:r>
                            <a:rPr lang="en-US" sz="1800" b="0" i="1" smtClean="0">
                              <a:latin typeface="Cambria Math" panose="02040503050406030204" pitchFamily="18" charset="0"/>
                            </a:rPr>
                            <m:t>1</m:t>
                          </m:r>
                        </m:sub>
                      </m:sSub>
                    </m:oMath>
                  </m:oMathPara>
                </a14:m>
                <a:endParaRPr lang="ru-RU" sz="1800" dirty="0"/>
              </a:p>
            </p:txBody>
          </p:sp>
        </mc:Choice>
        <mc:Fallback xmlns="">
          <p:sp>
            <p:nvSpPr>
              <p:cNvPr id="13" name="TextBox 12"/>
              <p:cNvSpPr txBox="1">
                <a:spLocks noRot="1" noChangeAspect="1" noMove="1" noResize="1" noEditPoints="1" noAdjustHandles="1" noChangeArrowheads="1" noChangeShapeType="1" noTextEdit="1"/>
              </p:cNvSpPr>
              <p:nvPr/>
            </p:nvSpPr>
            <p:spPr>
              <a:xfrm>
                <a:off x="3135174" y="2211381"/>
                <a:ext cx="985141" cy="276999"/>
              </a:xfrm>
              <a:prstGeom prst="rect">
                <a:avLst/>
              </a:prstGeom>
              <a:blipFill rotWithShape="0">
                <a:blip r:embed="rId3"/>
                <a:stretch>
                  <a:fillRect l="-4938" r="-1235" b="-2888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3135174" y="3581571"/>
                <a:ext cx="1387238" cy="5186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𝑓</m:t>
                          </m:r>
                        </m:e>
                        <m:sub>
                          <m:r>
                            <a:rPr lang="en-US" sz="1800" b="0" i="1" smtClean="0">
                              <a:latin typeface="Cambria Math" panose="02040503050406030204" pitchFamily="18" charset="0"/>
                            </a:rPr>
                            <m:t>1</m:t>
                          </m:r>
                        </m:sub>
                      </m:sSub>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2</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𝑝</m:t>
                              </m:r>
                            </m:e>
                            <m:sub>
                              <m:r>
                                <a:rPr lang="en-US" sz="1800" b="0" i="1" smtClean="0">
                                  <a:latin typeface="Cambria Math" panose="02040503050406030204" pitchFamily="18" charset="0"/>
                                </a:rPr>
                                <m:t>1</m:t>
                              </m:r>
                            </m:sub>
                          </m:sSub>
                        </m:num>
                        <m:den>
                          <m:sSup>
                            <m:sSupPr>
                              <m:ctrlPr>
                                <a:rPr lang="ru-RU" sz="180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𝑞</m:t>
                          </m:r>
                        </m:e>
                        <m:sub>
                          <m:r>
                            <a:rPr lang="en-US" sz="1800" b="0" i="1" smtClean="0">
                              <a:latin typeface="Cambria Math" panose="02040503050406030204" pitchFamily="18" charset="0"/>
                            </a:rPr>
                            <m:t>2</m:t>
                          </m:r>
                        </m:sub>
                      </m:sSub>
                    </m:oMath>
                  </m:oMathPara>
                </a14:m>
                <a:endParaRPr lang="ru-RU" sz="1800" dirty="0"/>
              </a:p>
            </p:txBody>
          </p:sp>
        </mc:Choice>
        <mc:Fallback xmlns="">
          <p:sp>
            <p:nvSpPr>
              <p:cNvPr id="14" name="TextBox 13"/>
              <p:cNvSpPr txBox="1">
                <a:spLocks noRot="1" noChangeAspect="1" noMove="1" noResize="1" noEditPoints="1" noAdjustHandles="1" noChangeArrowheads="1" noChangeShapeType="1" noTextEdit="1"/>
              </p:cNvSpPr>
              <p:nvPr/>
            </p:nvSpPr>
            <p:spPr>
              <a:xfrm>
                <a:off x="3135174" y="3581571"/>
                <a:ext cx="1387238" cy="518604"/>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297606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4642" y="1382549"/>
            <a:ext cx="8137134" cy="584775"/>
          </a:xfrm>
          <a:prstGeom prst="rect">
            <a:avLst/>
          </a:prstGeom>
        </p:spPr>
        <p:txBody>
          <a:bodyPr wrap="square">
            <a:spAutoFit/>
          </a:bodyPr>
          <a:lstStyle/>
          <a:p>
            <a:r>
              <a:rPr lang="en-US" sz="1600" dirty="0">
                <a:solidFill>
                  <a:schemeClr val="tx1"/>
                </a:solidFill>
                <a:latin typeface="Times New Roman" panose="02020603050405020304" pitchFamily="18" charset="0"/>
                <a:cs typeface="Times New Roman" panose="02020603050405020304" pitchFamily="18" charset="0"/>
              </a:rPr>
              <a:t>O</a:t>
            </a:r>
            <a:r>
              <a:rPr lang="ru-RU" sz="1600" dirty="0">
                <a:solidFill>
                  <a:schemeClr val="tx1"/>
                </a:solidFill>
                <a:latin typeface="Times New Roman" panose="02020603050405020304" pitchFamily="18" charset="0"/>
                <a:cs typeface="Times New Roman" panose="02020603050405020304" pitchFamily="18" charset="0"/>
              </a:rPr>
              <a:t>’</a:t>
            </a:r>
            <a:r>
              <a:rPr lang="en-US" sz="1600" dirty="0" err="1">
                <a:solidFill>
                  <a:schemeClr val="tx1"/>
                </a:solidFill>
                <a:latin typeface="Times New Roman" panose="02020603050405020304" pitchFamily="18" charset="0"/>
                <a:cs typeface="Times New Roman" panose="02020603050405020304" pitchFamily="18" charset="0"/>
              </a:rPr>
              <a:t>sha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ikkinchi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dipolning</a:t>
            </a:r>
            <a:r>
              <a:rPr lang="ru-RU" sz="1600" dirty="0">
                <a:solidFill>
                  <a:schemeClr val="tx1"/>
                </a:solidFill>
                <a:latin typeface="Times New Roman" panose="02020603050405020304" pitchFamily="18" charset="0"/>
                <a:cs typeface="Times New Roman" panose="02020603050405020304" pitchFamily="18" charset="0"/>
              </a:rPr>
              <a:t>   +</a:t>
            </a:r>
            <a:r>
              <a:rPr lang="en-US" sz="1600" dirty="0">
                <a:solidFill>
                  <a:schemeClr val="tx1"/>
                </a:solidFill>
                <a:latin typeface="Times New Roman" panose="02020603050405020304" pitchFamily="18" charset="0"/>
                <a:cs typeface="Times New Roman" panose="02020603050405020304" pitchFamily="18" charset="0"/>
              </a:rPr>
              <a:t>q</a:t>
            </a:r>
            <a:r>
              <a:rPr lang="ru-RU" sz="1600" baseline="-25000" dirty="0">
                <a:solidFill>
                  <a:schemeClr val="tx1"/>
                </a:solidFill>
                <a:latin typeface="Times New Roman" panose="02020603050405020304" pitchFamily="18" charset="0"/>
                <a:cs typeface="Times New Roman" panose="02020603050405020304" pitchFamily="18" charset="0"/>
              </a:rPr>
              <a:t>2</a:t>
            </a:r>
            <a:r>
              <a:rPr lang="ru-RU"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esa</a:t>
            </a:r>
            <a:endParaRPr lang="ru-RU" sz="1600" dirty="0">
              <a:solidFill>
                <a:schemeClr val="tx1"/>
              </a:solidFill>
              <a:latin typeface="Times New Roman" panose="02020603050405020304" pitchFamily="18" charset="0"/>
              <a:cs typeface="Times New Roman" panose="02020603050405020304" pitchFamily="18" charset="0"/>
            </a:endParaRPr>
          </a:p>
          <a:p>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882966" y="1409628"/>
            <a:ext cx="1632178" cy="338554"/>
          </a:xfrm>
          <a:prstGeom prst="rect">
            <a:avLst/>
          </a:prstGeom>
        </p:spPr>
        <p:txBody>
          <a:bodyPr wrap="none">
            <a:spAutoFit/>
          </a:bodyPr>
          <a:lstStyle/>
          <a:p>
            <a:pPr algn="just"/>
            <a:r>
              <a:rPr lang="en-US" sz="1600" dirty="0" err="1">
                <a:solidFill>
                  <a:schemeClr val="tx1"/>
                </a:solidFill>
                <a:latin typeface="Times New Roman" panose="02020603050405020304" pitchFamily="18" charset="0"/>
                <a:ea typeface="Calibri" panose="020F0502020204030204" pitchFamily="34" charset="0"/>
              </a:rPr>
              <a:t>kuch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ta’sir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qiladi</a:t>
            </a:r>
            <a:r>
              <a:rPr lang="en-US" sz="1600" dirty="0">
                <a:solidFill>
                  <a:schemeClr val="tx1"/>
                </a:solidFill>
                <a:latin typeface="Times New Roman" panose="02020603050405020304" pitchFamily="18" charset="0"/>
                <a:ea typeface="Calibri" panose="020F0502020204030204" pitchFamily="34" charset="0"/>
              </a:rPr>
              <a:t>.</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6" name="Прямоугольник 5"/>
          <p:cNvSpPr/>
          <p:nvPr/>
        </p:nvSpPr>
        <p:spPr>
          <a:xfrm>
            <a:off x="174642" y="1874112"/>
            <a:ext cx="4397358" cy="338554"/>
          </a:xfrm>
          <a:prstGeom prst="rect">
            <a:avLst/>
          </a:prstGeom>
        </p:spPr>
        <p:txBody>
          <a:bodyPr wrap="none">
            <a:spAutoFit/>
          </a:bodyPr>
          <a:lstStyle/>
          <a:p>
            <a:pPr algn="just"/>
            <a:r>
              <a:rPr lang="en-US" sz="1600" dirty="0" err="1">
                <a:solidFill>
                  <a:schemeClr val="tx1"/>
                </a:solidFill>
                <a:latin typeface="Times New Roman" panose="02020603050405020304" pitchFamily="18" charset="0"/>
                <a:ea typeface="Calibri" panose="020F0502020204030204" pitchFamily="34" charset="0"/>
              </a:rPr>
              <a:t>Ikkinchi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butun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dipolga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ta’sir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etuvchi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yig’indi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a:t>
            </a:r>
            <a:r>
              <a:rPr lang="en-US" sz="1600" dirty="0">
                <a:solidFill>
                  <a:schemeClr val="tx1"/>
                </a:solidFill>
                <a:latin typeface="Times New Roman" panose="02020603050405020304" pitchFamily="18" charset="0"/>
                <a:ea typeface="Calibri" panose="020F0502020204030204" pitchFamily="34" charset="0"/>
              </a:rPr>
              <a:t> </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7" name="Rectangle 4"/>
          <p:cNvSpPr>
            <a:spLocks noChangeArrowheads="1"/>
          </p:cNvSpPr>
          <p:nvPr/>
        </p:nvSpPr>
        <p:spPr bwMode="auto">
          <a:xfrm>
            <a:off x="2942376" y="235641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Прямоугольник 8"/>
          <p:cNvSpPr/>
          <p:nvPr/>
        </p:nvSpPr>
        <p:spPr>
          <a:xfrm>
            <a:off x="6928243" y="2549832"/>
            <a:ext cx="819455"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bo’ladi</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ndParaRPr>
          </a:p>
        </p:txBody>
      </p:sp>
      <p:sp>
        <p:nvSpPr>
          <p:cNvPr id="10" name="Прямоугольник 9"/>
          <p:cNvSpPr/>
          <p:nvPr/>
        </p:nvSpPr>
        <p:spPr>
          <a:xfrm>
            <a:off x="241688" y="3248306"/>
            <a:ext cx="5981125"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Shart</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bo’yicha</a:t>
            </a:r>
            <a:r>
              <a:rPr lang="en-US" sz="1600" dirty="0">
                <a:solidFill>
                  <a:schemeClr val="tx1"/>
                </a:solidFill>
                <a:latin typeface="Times New Roman" panose="02020603050405020304" pitchFamily="18" charset="0"/>
                <a:ea typeface="Calibri" panose="020F0502020204030204" pitchFamily="34" charset="0"/>
              </a:rPr>
              <a:t> l&lt;&lt;r, </a:t>
            </a:r>
            <a:r>
              <a:rPr lang="en-US" sz="1600" dirty="0" err="1">
                <a:solidFill>
                  <a:schemeClr val="tx1"/>
                </a:solidFill>
                <a:latin typeface="Times New Roman" panose="02020603050405020304" pitchFamily="18" charset="0"/>
                <a:ea typeface="Calibri" panose="020F0502020204030204" pitchFamily="34" charset="0"/>
              </a:rPr>
              <a:t>shuning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uchun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taqriban</a:t>
            </a:r>
            <a:r>
              <a:rPr lang="en-US" sz="1600" dirty="0" smtClean="0">
                <a:solidFill>
                  <a:schemeClr val="tx1"/>
                </a:solidFill>
                <a:latin typeface="Times New Roman" panose="02020603050405020304" pitchFamily="18" charset="0"/>
                <a:ea typeface="Calibri" panose="020F0502020204030204" pitchFamily="34" charset="0"/>
              </a:rPr>
              <a:t>:                            </a:t>
            </a:r>
            <a:r>
              <a:rPr lang="en-US" sz="1600" dirty="0" err="1" smtClean="0">
                <a:solidFill>
                  <a:schemeClr val="tx1"/>
                </a:solidFill>
                <a:latin typeface="Times New Roman" panose="02020603050405020304" pitchFamily="18" charset="0"/>
                <a:ea typeface="Calibri" panose="020F0502020204030204" pitchFamily="34" charset="0"/>
              </a:rPr>
              <a:t>bundan</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11"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3"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5" name="Прямоугольник 14"/>
          <p:cNvSpPr/>
          <p:nvPr/>
        </p:nvSpPr>
        <p:spPr>
          <a:xfrm>
            <a:off x="372857" y="3892339"/>
            <a:ext cx="550151"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Calibri" panose="020F0502020204030204" pitchFamily="34" charset="0"/>
              </a:rPr>
              <a:t>yoki</a:t>
            </a:r>
            <a:endParaRPr lang="ru-RU" sz="1600" dirty="0">
              <a:solidFill>
                <a:schemeClr val="tx1"/>
              </a:solidFill>
            </a:endParaRPr>
          </a:p>
        </p:txBody>
      </p:sp>
      <p:sp>
        <p:nvSpPr>
          <p:cNvPr id="16"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3710421100"/>
              </p:ext>
            </p:extLst>
          </p:nvPr>
        </p:nvGraphicFramePr>
        <p:xfrm>
          <a:off x="923008" y="3952078"/>
          <a:ext cx="600075" cy="219075"/>
        </p:xfrm>
        <a:graphic>
          <a:graphicData uri="http://schemas.openxmlformats.org/presentationml/2006/ole">
            <mc:AlternateContent xmlns:mc="http://schemas.openxmlformats.org/markup-compatibility/2006">
              <mc:Choice xmlns:v="urn:schemas-microsoft-com:vml" Requires="v">
                <p:oleObj spid="_x0000_s15501" r:id="rId3" imgW="596641" imgH="215806" progId="Equation.3">
                  <p:embed/>
                </p:oleObj>
              </mc:Choice>
              <mc:Fallback>
                <p:oleObj r:id="rId3" imgW="596641" imgH="215806" progId="Equation.3">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008" y="3952078"/>
                        <a:ext cx="600075" cy="219075"/>
                      </a:xfrm>
                      <a:prstGeom prst="rect">
                        <a:avLst/>
                      </a:prstGeom>
                      <a:solidFill>
                        <a:schemeClr val="bg1"/>
                      </a:solidFill>
                    </p:spPr>
                  </p:pic>
                </p:oleObj>
              </mc:Fallback>
            </mc:AlternateContent>
          </a:graphicData>
        </a:graphic>
      </p:graphicFrame>
      <p:sp>
        <p:nvSpPr>
          <p:cNvPr id="18" name="Прямоугольник 17"/>
          <p:cNvSpPr/>
          <p:nvPr/>
        </p:nvSpPr>
        <p:spPr>
          <a:xfrm>
            <a:off x="1523083" y="3892339"/>
            <a:ext cx="4551246" cy="338554"/>
          </a:xfrm>
          <a:prstGeom prst="rect">
            <a:avLst/>
          </a:prstGeom>
        </p:spPr>
        <p:txBody>
          <a:bodyPr wrap="none">
            <a:spAutoFit/>
          </a:bodyPr>
          <a:lstStyle/>
          <a:p>
            <a:r>
              <a:rPr lang="en-US" sz="1600" dirty="0" err="1">
                <a:solidFill>
                  <a:schemeClr val="tx1"/>
                </a:solidFill>
                <a:latin typeface="Times New Roman" panose="02020603050405020304" pitchFamily="18" charset="0"/>
                <a:ea typeface="Batang" panose="02030600000101010101" pitchFamily="18" charset="-127"/>
              </a:rPr>
              <a:t>bo’lganidan</a:t>
            </a:r>
            <a:r>
              <a:rPr lang="en-US" sz="1600" dirty="0">
                <a:solidFill>
                  <a:schemeClr val="tx1"/>
                </a:solidFill>
                <a:latin typeface="Times New Roman" panose="02020603050405020304" pitchFamily="18" charset="0"/>
                <a:ea typeface="Batang" panose="02030600000101010101" pitchFamily="18" charset="-127"/>
              </a:rPr>
              <a:t> (</a:t>
            </a:r>
            <a:r>
              <a:rPr lang="en-US" sz="1600" dirty="0" err="1">
                <a:solidFill>
                  <a:schemeClr val="tx1"/>
                </a:solidFill>
                <a:latin typeface="Times New Roman" panose="02020603050405020304" pitchFamily="18" charset="0"/>
                <a:ea typeface="Batang" panose="02030600000101010101" pitchFamily="18" charset="-127"/>
              </a:rPr>
              <a:t>bunda</a:t>
            </a:r>
            <a:r>
              <a:rPr lang="en-US" sz="1600" dirty="0">
                <a:solidFill>
                  <a:schemeClr val="tx1"/>
                </a:solidFill>
                <a:latin typeface="Times New Roman" panose="02020603050405020304" pitchFamily="18" charset="0"/>
                <a:ea typeface="Calibri" panose="020F0502020204030204" pitchFamily="34" charset="0"/>
              </a:rPr>
              <a:t> r</a:t>
            </a:r>
            <a:r>
              <a:rPr lang="en-US" sz="1600" baseline="-25000" dirty="0">
                <a:solidFill>
                  <a:schemeClr val="tx1"/>
                </a:solidFill>
                <a:latin typeface="Times New Roman" panose="02020603050405020304" pitchFamily="18" charset="0"/>
                <a:ea typeface="Calibri" panose="020F0502020204030204" pitchFamily="34" charset="0"/>
              </a:rPr>
              <a:t>2</a:t>
            </a:r>
            <a:r>
              <a:rPr lang="en-US" sz="1600" dirty="0">
                <a:solidFill>
                  <a:schemeClr val="tx1"/>
                </a:solidFill>
                <a:latin typeface="Times New Roman" panose="02020603050405020304" pitchFamily="18" charset="0"/>
                <a:ea typeface="Calibri" panose="020F0502020204030204" pitchFamily="34" charset="0"/>
              </a:rPr>
              <a:t> – </a:t>
            </a:r>
            <a:r>
              <a:rPr lang="en-US" sz="1600" dirty="0" err="1">
                <a:solidFill>
                  <a:schemeClr val="tx1"/>
                </a:solidFill>
                <a:latin typeface="Times New Roman" panose="02020603050405020304" pitchFamily="18" charset="0"/>
                <a:ea typeface="Calibri" panose="020F0502020204030204" pitchFamily="34" charset="0"/>
              </a:rPr>
              <a:t>ikkinchi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dipolning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momenti</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ndParaRPr>
          </a:p>
        </p:txBody>
      </p:sp>
      <p:sp>
        <p:nvSpPr>
          <p:cNvPr id="19" name="Rectangle 1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1" name="Прямоугольник 20"/>
          <p:cNvSpPr/>
          <p:nvPr/>
        </p:nvSpPr>
        <p:spPr>
          <a:xfrm>
            <a:off x="7514376" y="3952078"/>
            <a:ext cx="393056" cy="307777"/>
          </a:xfrm>
          <a:prstGeom prst="rect">
            <a:avLst/>
          </a:prstGeom>
        </p:spPr>
        <p:txBody>
          <a:bodyPr wrap="none">
            <a:spAutoFit/>
          </a:bodyPr>
          <a:lstStyle/>
          <a:p>
            <a:r>
              <a:rPr lang="en-US" dirty="0" smtClean="0">
                <a:solidFill>
                  <a:schemeClr val="bg1"/>
                </a:solidFill>
                <a:latin typeface="Times New Roman" panose="02020603050405020304" pitchFamily="18" charset="0"/>
                <a:ea typeface="Calibri" panose="020F0502020204030204" pitchFamily="34" charset="0"/>
              </a:rPr>
              <a:t>(7)</a:t>
            </a:r>
            <a:endParaRPr lang="ru-RU" dirty="0">
              <a:solidFill>
                <a:schemeClr val="bg1"/>
              </a:solidFill>
            </a:endParaRPr>
          </a:p>
        </p:txBody>
      </p:sp>
      <mc:AlternateContent xmlns:mc="http://schemas.openxmlformats.org/markup-compatibility/2006" xmlns:a14="http://schemas.microsoft.com/office/drawing/2010/main">
        <mc:Choice Requires="a14">
          <p:sp>
            <p:nvSpPr>
              <p:cNvPr id="22" name="TextBox 21"/>
              <p:cNvSpPr txBox="1"/>
              <p:nvPr/>
            </p:nvSpPr>
            <p:spPr>
              <a:xfrm>
                <a:off x="4396916" y="1364767"/>
                <a:ext cx="1480726" cy="4429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2</m:t>
                          </m:r>
                        </m:sub>
                      </m:sSub>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2</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1</m:t>
                              </m:r>
                            </m:sub>
                          </m:sSub>
                        </m:num>
                        <m:den>
                          <m:sSup>
                            <m:sSupPr>
                              <m:ctrlPr>
                                <a:rPr lang="ru-RU" i="1" smtClean="0">
                                  <a:latin typeface="Cambria Math" panose="02040503050406030204" pitchFamily="18" charset="0"/>
                                </a:rPr>
                              </m:ctrlPr>
                            </m:sSupPr>
                            <m:e>
                              <m:r>
                                <a:rPr lang="en-US" b="0" i="1" smtClean="0">
                                  <a:latin typeface="Cambria Math" panose="02040503050406030204" pitchFamily="18" charset="0"/>
                                </a:rPr>
                                <m:t>(</m:t>
                              </m:r>
                              <m:r>
                                <a:rPr lang="en-US" b="0" i="1" smtClean="0">
                                  <a:latin typeface="Cambria Math" panose="02040503050406030204" pitchFamily="18" charset="0"/>
                                </a:rPr>
                                <m:t>𝑟</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𝑙</m:t>
                                  </m:r>
                                </m:e>
                                <m:sub>
                                  <m:r>
                                    <a:rPr lang="en-US" b="0" i="1" smtClean="0">
                                      <a:latin typeface="Cambria Math" panose="02040503050406030204" pitchFamily="18" charset="0"/>
                                    </a:rPr>
                                    <m:t>2</m:t>
                                  </m:r>
                                </m:sub>
                              </m:sSub>
                              <m:r>
                                <a:rPr lang="en-US" b="0" i="1" smtClean="0">
                                  <a:latin typeface="Cambria Math" panose="02040503050406030204" pitchFamily="18" charset="0"/>
                                </a:rPr>
                                <m:t>)</m:t>
                              </m:r>
                            </m:e>
                            <m:sup>
                              <m:r>
                                <a:rPr lang="en-US" b="0" i="1" smtClean="0">
                                  <a:latin typeface="Cambria Math" panose="02040503050406030204" pitchFamily="18" charset="0"/>
                                </a:rPr>
                                <m:t>3</m:t>
                              </m:r>
                            </m:sup>
                          </m:sSup>
                        </m:den>
                      </m:f>
                      <m:sSub>
                        <m:sSubPr>
                          <m:ctrlPr>
                            <a:rPr lang="ru-RU" i="1" smtClean="0">
                              <a:latin typeface="Cambria Math" panose="02040503050406030204" pitchFamily="18" charset="0"/>
                            </a:rPr>
                          </m:ctrlPr>
                        </m:sSubPr>
                        <m:e>
                          <m:r>
                            <a:rPr lang="en-US" b="0" i="1" smtClean="0">
                              <a:latin typeface="Cambria Math" panose="02040503050406030204" pitchFamily="18" charset="0"/>
                            </a:rPr>
                            <m:t>𝑞</m:t>
                          </m:r>
                        </m:e>
                        <m:sub>
                          <m:r>
                            <a:rPr lang="en-US" b="0" i="1" smtClean="0">
                              <a:latin typeface="Cambria Math" panose="02040503050406030204" pitchFamily="18" charset="0"/>
                            </a:rPr>
                            <m:t>2</m:t>
                          </m:r>
                        </m:sub>
                      </m:sSub>
                    </m:oMath>
                  </m:oMathPara>
                </a14:m>
                <a:endParaRPr lang="ru-RU" dirty="0"/>
              </a:p>
            </p:txBody>
          </p:sp>
        </mc:Choice>
        <mc:Fallback xmlns="">
          <p:sp>
            <p:nvSpPr>
              <p:cNvPr id="22" name="TextBox 21"/>
              <p:cNvSpPr txBox="1">
                <a:spLocks noRot="1" noChangeAspect="1" noMove="1" noResize="1" noEditPoints="1" noAdjustHandles="1" noChangeArrowheads="1" noChangeShapeType="1" noTextEdit="1"/>
              </p:cNvSpPr>
              <p:nvPr/>
            </p:nvSpPr>
            <p:spPr>
              <a:xfrm>
                <a:off x="4396916" y="1364767"/>
                <a:ext cx="1480726" cy="442942"/>
              </a:xfrm>
              <a:prstGeom prst="rect">
                <a:avLst/>
              </a:prstGeom>
              <a:blipFill rotWithShape="0">
                <a:blip r:embed="rId5"/>
                <a:stretch>
                  <a:fillRect l="-3292" b="-1506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1578559" y="2555833"/>
                <a:ext cx="5935817" cy="512641"/>
              </a:xfrm>
              <a:prstGeom prst="rect">
                <a:avLst/>
              </a:prstGeom>
              <a:noFill/>
            </p:spPr>
            <p:txBody>
              <a:bodyPr wrap="square" lIns="0" tIns="0" rIns="0" bIns="0" rtlCol="0">
                <a:spAutoFit/>
              </a:bodyPr>
              <a:lstStyle/>
              <a:p>
                <a:r>
                  <a:rPr lang="en-US" sz="1800" dirty="0" smtClean="0"/>
                  <a:t>f=</a:t>
                </a:r>
                <a14:m>
                  <m:oMath xmlns:m="http://schemas.openxmlformats.org/officeDocument/2006/math">
                    <m:sSub>
                      <m:sSubPr>
                        <m:ctrlPr>
                          <a:rPr lang="en-US" sz="1800" i="1" smtClean="0">
                            <a:latin typeface="Cambria Math" panose="02040503050406030204" pitchFamily="18" charset="0"/>
                          </a:rPr>
                        </m:ctrlPr>
                      </m:sSubPr>
                      <m:e>
                        <m:r>
                          <a:rPr lang="en-US" sz="1800" i="1">
                            <a:latin typeface="Cambria Math" panose="02040503050406030204" pitchFamily="18" charset="0"/>
                          </a:rPr>
                          <m:t>𝑓</m:t>
                        </m:r>
                      </m:e>
                      <m:sub>
                        <m:r>
                          <a:rPr lang="en-US" sz="1800" b="0" i="1" smtClean="0">
                            <a:latin typeface="Cambria Math" panose="02040503050406030204" pitchFamily="18" charset="0"/>
                          </a:rPr>
                          <m:t>1</m:t>
                        </m:r>
                      </m:sub>
                    </m:s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𝑓</m:t>
                        </m:r>
                      </m:e>
                      <m:sub>
                        <m:r>
                          <a:rPr lang="en-US" sz="1800" b="0" i="1" smtClean="0">
                            <a:latin typeface="Cambria Math" panose="02040503050406030204" pitchFamily="18" charset="0"/>
                          </a:rPr>
                          <m:t>2</m:t>
                        </m:r>
                      </m:sub>
                    </m:sSub>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2</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𝑝</m:t>
                            </m:r>
                          </m:e>
                          <m:sub>
                            <m:r>
                              <a:rPr lang="en-US" sz="1800" b="0" i="1" smtClean="0">
                                <a:latin typeface="Cambria Math" panose="02040503050406030204" pitchFamily="18" charset="0"/>
                              </a:rPr>
                              <m:t>1</m:t>
                            </m:r>
                          </m:sub>
                        </m:sSub>
                      </m:num>
                      <m:den>
                        <m:sSup>
                          <m:sSupPr>
                            <m:ctrlPr>
                              <a:rPr lang="ru-RU" sz="180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𝑞</m:t>
                        </m:r>
                      </m:e>
                      <m:sub>
                        <m:r>
                          <a:rPr lang="en-US" sz="1800" b="0" i="1" smtClean="0">
                            <a:latin typeface="Cambria Math" panose="02040503050406030204" pitchFamily="18" charset="0"/>
                          </a:rPr>
                          <m:t>2</m:t>
                        </m:r>
                      </m:sub>
                    </m:sSub>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2</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𝑝</m:t>
                            </m:r>
                          </m:e>
                          <m:sub>
                            <m:r>
                              <a:rPr lang="en-US" sz="1800" b="0" i="1" smtClean="0">
                                <a:latin typeface="Cambria Math" panose="02040503050406030204" pitchFamily="18" charset="0"/>
                              </a:rPr>
                              <m:t>1</m:t>
                            </m:r>
                          </m:sub>
                        </m:sSub>
                      </m:num>
                      <m:den>
                        <m:r>
                          <a:rPr lang="en-US" sz="1800" b="0" i="1" smtClean="0">
                            <a:latin typeface="Cambria Math" panose="02040503050406030204" pitchFamily="18" charset="0"/>
                          </a:rPr>
                          <m:t>(</m:t>
                        </m:r>
                        <m:r>
                          <a:rPr lang="en-US" sz="1800" b="0" i="1" smtClean="0">
                            <a:latin typeface="Cambria Math" panose="02040503050406030204" pitchFamily="18" charset="0"/>
                          </a:rPr>
                          <m:t>𝑟</m:t>
                        </m:r>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𝑙</m:t>
                            </m:r>
                          </m:e>
                          <m:sub>
                            <m:r>
                              <a:rPr lang="en-US" sz="1800" b="0" i="1" smtClean="0">
                                <a:latin typeface="Cambria Math" panose="02040503050406030204" pitchFamily="18" charset="0"/>
                              </a:rPr>
                              <m:t>2</m:t>
                            </m:r>
                          </m:sub>
                        </m:sSub>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m:t>
                            </m:r>
                          </m:e>
                          <m:sup>
                            <m:r>
                              <a:rPr lang="en-US" sz="1800" b="0" i="1" smtClean="0">
                                <a:latin typeface="Cambria Math" panose="02040503050406030204" pitchFamily="18" charset="0"/>
                              </a:rPr>
                              <m:t>3</m:t>
                            </m:r>
                          </m:sup>
                        </m:sSup>
                      </m:den>
                    </m:f>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𝑞</m:t>
                        </m:r>
                      </m:e>
                      <m:sub>
                        <m:r>
                          <a:rPr lang="en-US" sz="1800" b="0" i="1" smtClean="0">
                            <a:latin typeface="Cambria Math" panose="02040503050406030204" pitchFamily="18" charset="0"/>
                          </a:rPr>
                          <m:t>2</m:t>
                        </m:r>
                      </m:sub>
                    </m:sSub>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2</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𝑝</m:t>
                            </m:r>
                          </m:e>
                          <m:sub>
                            <m:r>
                              <a:rPr lang="en-US" sz="1800" b="0" i="1" smtClean="0">
                                <a:latin typeface="Cambria Math" panose="02040503050406030204" pitchFamily="18" charset="0"/>
                              </a:rPr>
                              <m:t>2</m:t>
                            </m:r>
                          </m:sub>
                        </m:sSub>
                      </m:num>
                      <m:den>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𝑟</m:t>
                            </m:r>
                          </m:e>
                          <m:sup>
                            <m:r>
                              <a:rPr lang="en-US" sz="1800" b="0" i="1" smtClean="0">
                                <a:latin typeface="Cambria Math" panose="02040503050406030204" pitchFamily="18" charset="0"/>
                              </a:rPr>
                              <m:t>3</m:t>
                            </m:r>
                          </m:sup>
                        </m:sSup>
                      </m:den>
                    </m:f>
                    <m:r>
                      <a:rPr lang="en-US" sz="1800" b="0" i="1" smtClean="0">
                        <a:latin typeface="Cambria Math" panose="02040503050406030204" pitchFamily="18" charset="0"/>
                      </a:rPr>
                      <m:t>[1−</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1</m:t>
                        </m:r>
                      </m:num>
                      <m:den>
                        <m:r>
                          <a:rPr lang="en-US" sz="1800" b="0" i="1" smtClean="0">
                            <a:latin typeface="Cambria Math" panose="02040503050406030204" pitchFamily="18" charset="0"/>
                          </a:rPr>
                          <m:t>(1+</m:t>
                        </m:r>
                        <m:f>
                          <m:fPr>
                            <m:ctrlPr>
                              <a:rPr lang="en-US" sz="1800" b="0" i="1" smtClean="0">
                                <a:latin typeface="Cambria Math" panose="02040503050406030204" pitchFamily="18" charset="0"/>
                              </a:rPr>
                            </m:ctrlPr>
                          </m:fPr>
                          <m:num>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𝑙</m:t>
                                </m:r>
                              </m:e>
                              <m:sub>
                                <m:r>
                                  <a:rPr lang="en-US" sz="1800" b="0" i="1" smtClean="0">
                                    <a:latin typeface="Cambria Math" panose="02040503050406030204" pitchFamily="18" charset="0"/>
                                  </a:rPr>
                                  <m:t>2</m:t>
                                </m:r>
                              </m:sub>
                            </m:sSub>
                          </m:num>
                          <m:den>
                            <m:r>
                              <a:rPr lang="en-US" sz="1800" b="0" i="1" smtClean="0">
                                <a:latin typeface="Cambria Math" panose="02040503050406030204" pitchFamily="18" charset="0"/>
                              </a:rPr>
                              <m:t>𝑟</m:t>
                            </m:r>
                          </m:den>
                        </m:f>
                        <m:r>
                          <a:rPr lang="en-US" sz="1800" b="0" i="1" smtClean="0">
                            <a:latin typeface="Cambria Math" panose="02040503050406030204" pitchFamily="18" charset="0"/>
                          </a:rPr>
                          <m:t>)</m:t>
                        </m:r>
                      </m:den>
                    </m:f>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𝑞</m:t>
                        </m:r>
                      </m:e>
                      <m:sub>
                        <m:r>
                          <a:rPr lang="en-US" sz="1800" b="0" i="1" smtClean="0">
                            <a:latin typeface="Cambria Math" panose="02040503050406030204" pitchFamily="18" charset="0"/>
                          </a:rPr>
                          <m:t>2</m:t>
                        </m:r>
                      </m:sub>
                    </m:sSub>
                  </m:oMath>
                </a14:m>
                <a:endParaRPr lang="ru-RU" sz="1800" dirty="0"/>
              </a:p>
            </p:txBody>
          </p:sp>
        </mc:Choice>
        <mc:Fallback xmlns="">
          <p:sp>
            <p:nvSpPr>
              <p:cNvPr id="23" name="TextBox 22"/>
              <p:cNvSpPr txBox="1">
                <a:spLocks noRot="1" noChangeAspect="1" noMove="1" noResize="1" noEditPoints="1" noAdjustHandles="1" noChangeArrowheads="1" noChangeShapeType="1" noTextEdit="1"/>
              </p:cNvSpPr>
              <p:nvPr/>
            </p:nvSpPr>
            <p:spPr>
              <a:xfrm>
                <a:off x="1578559" y="2555833"/>
                <a:ext cx="5935817" cy="512641"/>
              </a:xfrm>
              <a:prstGeom prst="rect">
                <a:avLst/>
              </a:prstGeom>
              <a:blipFill rotWithShape="0">
                <a:blip r:embed="rId6"/>
                <a:stretch>
                  <a:fillRect l="-2464" t="-4762" b="-833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6430415" y="3267888"/>
                <a:ext cx="1139350" cy="40761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𝑓</m:t>
                      </m:r>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6</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1</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𝑙</m:t>
                              </m:r>
                            </m:e>
                            <m:sub>
                              <m:r>
                                <a:rPr lang="en-US" b="0" i="1" smtClean="0">
                                  <a:latin typeface="Cambria Math" panose="02040503050406030204" pitchFamily="18" charset="0"/>
                                </a:rPr>
                                <m:t>2</m:t>
                              </m:r>
                            </m:sub>
                          </m:sSub>
                          <m:sSub>
                            <m:sSubPr>
                              <m:ctrlPr>
                                <a:rPr lang="en-US" i="1">
                                  <a:latin typeface="Cambria Math" panose="02040503050406030204" pitchFamily="18" charset="0"/>
                                </a:rPr>
                              </m:ctrlPr>
                            </m:sSubPr>
                            <m:e>
                              <m:r>
                                <a:rPr lang="en-US" b="0" i="1" smtClean="0">
                                  <a:latin typeface="Cambria Math" panose="02040503050406030204" pitchFamily="18" charset="0"/>
                                </a:rPr>
                                <m:t>𝑞</m:t>
                              </m:r>
                            </m:e>
                            <m:sub>
                              <m:r>
                                <a:rPr lang="en-US" i="1">
                                  <a:latin typeface="Cambria Math" panose="02040503050406030204" pitchFamily="18" charset="0"/>
                                </a:rPr>
                                <m:t>2</m:t>
                              </m:r>
                            </m:sub>
                          </m:sSub>
                        </m:num>
                        <m:den>
                          <m:sSup>
                            <m:sSupPr>
                              <m:ctrlPr>
                                <a:rPr lang="ru-RU"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4</m:t>
                              </m:r>
                            </m:sup>
                          </m:sSup>
                        </m:den>
                      </m:f>
                    </m:oMath>
                  </m:oMathPara>
                </a14:m>
                <a:endParaRPr lang="ru-RU" dirty="0"/>
              </a:p>
            </p:txBody>
          </p:sp>
        </mc:Choice>
        <mc:Fallback xmlns="">
          <p:sp>
            <p:nvSpPr>
              <p:cNvPr id="24" name="TextBox 23"/>
              <p:cNvSpPr txBox="1">
                <a:spLocks noRot="1" noChangeAspect="1" noMove="1" noResize="1" noEditPoints="1" noAdjustHandles="1" noChangeArrowheads="1" noChangeShapeType="1" noTextEdit="1"/>
              </p:cNvSpPr>
              <p:nvPr/>
            </p:nvSpPr>
            <p:spPr>
              <a:xfrm>
                <a:off x="6430415" y="3267888"/>
                <a:ext cx="1139350" cy="407612"/>
              </a:xfrm>
              <a:prstGeom prst="rect">
                <a:avLst/>
              </a:prstGeom>
              <a:blipFill rotWithShape="0">
                <a:blip r:embed="rId7"/>
                <a:stretch>
                  <a:fillRect l="-4813" b="-1044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6430415" y="3882617"/>
                <a:ext cx="1001492" cy="4033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𝑓</m:t>
                      </m:r>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6</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1</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2</m:t>
                              </m:r>
                            </m:sub>
                          </m:sSub>
                        </m:num>
                        <m:den>
                          <m:sSup>
                            <m:sSupPr>
                              <m:ctrlPr>
                                <a:rPr lang="ru-RU"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4</m:t>
                              </m:r>
                            </m:sup>
                          </m:sSup>
                        </m:den>
                      </m:f>
                    </m:oMath>
                  </m:oMathPara>
                </a14:m>
                <a:endParaRPr lang="ru-RU" dirty="0"/>
              </a:p>
            </p:txBody>
          </p:sp>
        </mc:Choice>
        <mc:Fallback xmlns="">
          <p:sp>
            <p:nvSpPr>
              <p:cNvPr id="25" name="TextBox 24"/>
              <p:cNvSpPr txBox="1">
                <a:spLocks noRot="1" noChangeAspect="1" noMove="1" noResize="1" noEditPoints="1" noAdjustHandles="1" noChangeArrowheads="1" noChangeShapeType="1" noTextEdit="1"/>
              </p:cNvSpPr>
              <p:nvPr/>
            </p:nvSpPr>
            <p:spPr>
              <a:xfrm>
                <a:off x="6430415" y="3882617"/>
                <a:ext cx="1001492" cy="403316"/>
              </a:xfrm>
              <a:prstGeom prst="rect">
                <a:avLst/>
              </a:prstGeom>
              <a:blipFill rotWithShape="0">
                <a:blip r:embed="rId8"/>
                <a:stretch>
                  <a:fillRect l="-5488" r="-610" b="-909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4116015" y="3237282"/>
                <a:ext cx="1333121" cy="50231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200" i="1" smtClean="0">
                              <a:latin typeface="Cambria Math" panose="02040503050406030204" pitchFamily="18" charset="0"/>
                            </a:rPr>
                          </m:ctrlPr>
                        </m:fPr>
                        <m:num>
                          <m:r>
                            <a:rPr lang="en-US" sz="1200" b="0" i="1" smtClean="0">
                              <a:latin typeface="Cambria Math" panose="02040503050406030204" pitchFamily="18" charset="0"/>
                            </a:rPr>
                            <m:t>1</m:t>
                          </m:r>
                        </m:num>
                        <m:den>
                          <m:r>
                            <a:rPr lang="en-US" sz="1200" b="0" i="1" smtClean="0">
                              <a:latin typeface="Cambria Math" panose="02040503050406030204" pitchFamily="18" charset="0"/>
                            </a:rPr>
                            <m:t>(1+</m:t>
                          </m:r>
                          <m:f>
                            <m:fPr>
                              <m:ctrlPr>
                                <a:rPr lang="en-US" sz="1200" b="0" i="1" smtClean="0">
                                  <a:latin typeface="Cambria Math" panose="02040503050406030204" pitchFamily="18" charset="0"/>
                                </a:rPr>
                              </m:ctrlPr>
                            </m:fPr>
                            <m:num>
                              <m:sSub>
                                <m:sSubPr>
                                  <m:ctrlPr>
                                    <a:rPr lang="en-US" sz="1200" b="0" i="1" smtClean="0">
                                      <a:latin typeface="Cambria Math" panose="02040503050406030204" pitchFamily="18" charset="0"/>
                                    </a:rPr>
                                  </m:ctrlPr>
                                </m:sSubPr>
                                <m:e>
                                  <m:r>
                                    <a:rPr lang="en-US" sz="1200" b="0" i="1" smtClean="0">
                                      <a:latin typeface="Cambria Math" panose="02040503050406030204" pitchFamily="18" charset="0"/>
                                    </a:rPr>
                                    <m:t>𝑙</m:t>
                                  </m:r>
                                </m:e>
                                <m:sub>
                                  <m:r>
                                    <a:rPr lang="en-US" sz="1200" b="0" i="1" smtClean="0">
                                      <a:latin typeface="Cambria Math" panose="02040503050406030204" pitchFamily="18" charset="0"/>
                                    </a:rPr>
                                    <m:t>2</m:t>
                                  </m:r>
                                </m:sub>
                              </m:sSub>
                            </m:num>
                            <m:den>
                              <m:r>
                                <a:rPr lang="en-US" sz="1200" b="0" i="1" smtClean="0">
                                  <a:latin typeface="Cambria Math" panose="02040503050406030204" pitchFamily="18" charset="0"/>
                                </a:rPr>
                                <m:t>𝑟</m:t>
                              </m:r>
                            </m:den>
                          </m:f>
                          <m:sSup>
                            <m:sSupPr>
                              <m:ctrlPr>
                                <a:rPr lang="en-US" sz="1200" b="0" i="1" smtClean="0">
                                  <a:latin typeface="Cambria Math" panose="02040503050406030204" pitchFamily="18" charset="0"/>
                                </a:rPr>
                              </m:ctrlPr>
                            </m:sSupPr>
                            <m:e>
                              <m:r>
                                <a:rPr lang="en-US" sz="1200" b="0" i="1" smtClean="0">
                                  <a:latin typeface="Cambria Math" panose="02040503050406030204" pitchFamily="18" charset="0"/>
                                </a:rPr>
                                <m:t>)</m:t>
                              </m:r>
                            </m:e>
                            <m:sup>
                              <m:r>
                                <a:rPr lang="en-US" sz="1200" b="0" i="1" smtClean="0">
                                  <a:latin typeface="Cambria Math" panose="02040503050406030204" pitchFamily="18" charset="0"/>
                                </a:rPr>
                                <m:t>3</m:t>
                              </m:r>
                            </m:sup>
                          </m:sSup>
                        </m:den>
                      </m:f>
                      <m:r>
                        <a:rPr lang="ru-RU" sz="1200" i="1" smtClean="0">
                          <a:latin typeface="Cambria Math" panose="02040503050406030204" pitchFamily="18" charset="0"/>
                          <a:ea typeface="Cambria Math" panose="02040503050406030204" pitchFamily="18" charset="0"/>
                        </a:rPr>
                        <m:t>≅</m:t>
                      </m:r>
                      <m:r>
                        <a:rPr lang="en-US" sz="1200" b="0" i="1" smtClean="0">
                          <a:latin typeface="Cambria Math" panose="02040503050406030204" pitchFamily="18" charset="0"/>
                          <a:ea typeface="Cambria Math" panose="02040503050406030204" pitchFamily="18" charset="0"/>
                        </a:rPr>
                        <m:t>1−3</m:t>
                      </m:r>
                      <m:f>
                        <m:fPr>
                          <m:ctrlPr>
                            <a:rPr lang="en-US" sz="1200" b="0" i="1" smtClean="0">
                              <a:latin typeface="Cambria Math" panose="02040503050406030204" pitchFamily="18" charset="0"/>
                              <a:ea typeface="Cambria Math" panose="02040503050406030204" pitchFamily="18" charset="0"/>
                            </a:rPr>
                          </m:ctrlPr>
                        </m:fPr>
                        <m:num>
                          <m:sSub>
                            <m:sSubPr>
                              <m:ctrlPr>
                                <a:rPr lang="en-US" sz="1200" b="0" i="1" smtClean="0">
                                  <a:latin typeface="Cambria Math" panose="02040503050406030204" pitchFamily="18" charset="0"/>
                                  <a:ea typeface="Cambria Math" panose="02040503050406030204" pitchFamily="18" charset="0"/>
                                </a:rPr>
                              </m:ctrlPr>
                            </m:sSubPr>
                            <m:e>
                              <m:r>
                                <a:rPr lang="en-US" sz="1200" b="0" i="1" smtClean="0">
                                  <a:latin typeface="Cambria Math" panose="02040503050406030204" pitchFamily="18" charset="0"/>
                                  <a:ea typeface="Cambria Math" panose="02040503050406030204" pitchFamily="18" charset="0"/>
                                </a:rPr>
                                <m:t>𝑙</m:t>
                              </m:r>
                            </m:e>
                            <m:sub>
                              <m:r>
                                <a:rPr lang="en-US" sz="1200" b="0" i="1" smtClean="0">
                                  <a:latin typeface="Cambria Math" panose="02040503050406030204" pitchFamily="18" charset="0"/>
                                  <a:ea typeface="Cambria Math" panose="02040503050406030204" pitchFamily="18" charset="0"/>
                                </a:rPr>
                                <m:t>2</m:t>
                              </m:r>
                            </m:sub>
                          </m:sSub>
                        </m:num>
                        <m:den>
                          <m:r>
                            <a:rPr lang="en-US" sz="1200" b="0" i="1" smtClean="0">
                              <a:latin typeface="Cambria Math" panose="02040503050406030204" pitchFamily="18" charset="0"/>
                              <a:ea typeface="Cambria Math" panose="02040503050406030204" pitchFamily="18" charset="0"/>
                            </a:rPr>
                            <m:t>𝑟</m:t>
                          </m:r>
                        </m:den>
                      </m:f>
                    </m:oMath>
                  </m:oMathPara>
                </a14:m>
                <a:endParaRPr lang="ru-RU" sz="1200" dirty="0"/>
              </a:p>
            </p:txBody>
          </p:sp>
        </mc:Choice>
        <mc:Fallback xmlns="">
          <p:sp>
            <p:nvSpPr>
              <p:cNvPr id="26" name="TextBox 25"/>
              <p:cNvSpPr txBox="1">
                <a:spLocks noRot="1" noChangeAspect="1" noMove="1" noResize="1" noEditPoints="1" noAdjustHandles="1" noChangeArrowheads="1" noChangeShapeType="1" noTextEdit="1"/>
              </p:cNvSpPr>
              <p:nvPr/>
            </p:nvSpPr>
            <p:spPr>
              <a:xfrm>
                <a:off x="4116015" y="3237282"/>
                <a:ext cx="1333121" cy="502317"/>
              </a:xfrm>
              <a:prstGeom prst="rect">
                <a:avLst/>
              </a:prstGeom>
              <a:blipFill rotWithShape="0">
                <a:blip r:embed="rId9"/>
                <a:stretch>
                  <a:fillRect l="-3653" t="-2439" b="-8537"/>
                </a:stretch>
              </a:blipFill>
            </p:spPr>
            <p:txBody>
              <a:bodyPr/>
              <a:lstStyle/>
              <a:p>
                <a:r>
                  <a:rPr lang="ru-RU">
                    <a:noFill/>
                  </a:rPr>
                  <a:t> </a:t>
                </a:r>
              </a:p>
            </p:txBody>
          </p:sp>
        </mc:Fallback>
      </mc:AlternateContent>
    </p:spTree>
    <p:extLst>
      <p:ext uri="{BB962C8B-B14F-4D97-AF65-F5344CB8AC3E}">
        <p14:creationId xmlns:p14="http://schemas.microsoft.com/office/powerpoint/2010/main" val="1652678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5019" y="1277588"/>
            <a:ext cx="7790507" cy="3477875"/>
          </a:xfrm>
          <a:prstGeom prst="rect">
            <a:avLst/>
          </a:prstGeom>
        </p:spPr>
        <p:txBody>
          <a:bodyPr wrap="square">
            <a:spAutoFit/>
          </a:bodyPr>
          <a:lstStyle/>
          <a:p>
            <a:pPr algn="just"/>
            <a:r>
              <a:rPr lang="en-US" sz="2000" dirty="0">
                <a:solidFill>
                  <a:schemeClr val="tx1"/>
                </a:solidFill>
                <a:latin typeface="Times New Roman" panose="02020603050405020304" pitchFamily="18" charset="0"/>
                <a:ea typeface="Calibri" panose="020F0502020204030204" pitchFamily="34" charset="0"/>
              </a:rPr>
              <a:t>Minus </a:t>
            </a:r>
            <a:r>
              <a:rPr lang="en-US" sz="2000" dirty="0" err="1">
                <a:solidFill>
                  <a:schemeClr val="tx1"/>
                </a:solidFill>
                <a:latin typeface="Times New Roman" panose="02020603050405020304" pitchFamily="18" charset="0"/>
                <a:ea typeface="Calibri" panose="020F0502020204030204" pitchFamily="34" charset="0"/>
              </a:rPr>
              <a:t>ishora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natijaviy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tortishish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ekanligini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bildiradi</a:t>
            </a:r>
            <a:r>
              <a:rPr lang="en-US" sz="2000" dirty="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algn="just"/>
            <a:r>
              <a:rPr lang="en-US" sz="2000" dirty="0" smtClean="0">
                <a:solidFill>
                  <a:schemeClr val="tx1"/>
                </a:solidFill>
                <a:latin typeface="Times New Roman" panose="02020603050405020304" pitchFamily="18" charset="0"/>
                <a:ea typeface="Calibri" panose="020F0502020204030204" pitchFamily="34" charset="0"/>
              </a:rPr>
              <a:t>  </a:t>
            </a:r>
            <a:r>
              <a:rPr lang="en-US" sz="2000" dirty="0" err="1" smtClean="0">
                <a:solidFill>
                  <a:schemeClr val="tx1"/>
                </a:solidFill>
                <a:latin typeface="Times New Roman" panose="02020603050405020304" pitchFamily="18" charset="0"/>
                <a:ea typeface="Calibri" panose="020F0502020204030204" pitchFamily="34" charset="0"/>
              </a:rPr>
              <a:t>Har</a:t>
            </a:r>
            <a:r>
              <a:rPr lang="en-US" sz="2000" dirty="0" smtClean="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ikkala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dipol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bir-biriga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nisbatan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xil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ishorali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uchlari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bilan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yo’nalgan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holda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orasidagi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o’zaro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kuchining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kattaligi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avvalgidek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lekin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musbat</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ya’ni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itarish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ekanligiga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oson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ishonish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mumkin</a:t>
            </a:r>
            <a:r>
              <a:rPr lang="en-US" sz="2000" dirty="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algn="just"/>
            <a:r>
              <a:rPr lang="en-US" sz="2000" dirty="0" smtClean="0">
                <a:solidFill>
                  <a:schemeClr val="tx1"/>
                </a:solidFill>
                <a:latin typeface="Times New Roman" panose="02020603050405020304" pitchFamily="18" charset="0"/>
                <a:ea typeface="Calibri" panose="020F0502020204030204" pitchFamily="34" charset="0"/>
              </a:rPr>
              <a:t>  (</a:t>
            </a:r>
            <a:r>
              <a:rPr lang="en-US" sz="2000" dirty="0">
                <a:solidFill>
                  <a:schemeClr val="tx1"/>
                </a:solidFill>
                <a:latin typeface="Times New Roman" panose="02020603050405020304" pitchFamily="18" charset="0"/>
                <a:ea typeface="Calibri" panose="020F0502020204030204" pitchFamily="34" charset="0"/>
              </a:rPr>
              <a:t>7) </a:t>
            </a:r>
            <a:r>
              <a:rPr lang="en-US" sz="2000" dirty="0" err="1">
                <a:solidFill>
                  <a:schemeClr val="tx1"/>
                </a:solidFill>
                <a:latin typeface="Times New Roman" panose="02020603050405020304" pitchFamily="18" charset="0"/>
                <a:ea typeface="Calibri" panose="020F0502020204030204" pitchFamily="34" charset="0"/>
              </a:rPr>
              <a:t>Formulaning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ko’rsatishicha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dipollar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orasidagi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o’zaro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dipollar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momentlari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ko’paytmasiga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proportsional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orasidagi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masofaning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to’rtinchi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darajasiga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teskari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proportsionaldir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Xisoblashlarni</a:t>
            </a:r>
            <a:r>
              <a:rPr lang="en-US" sz="2000" dirty="0">
                <a:solidFill>
                  <a:schemeClr val="tx1"/>
                </a:solidFill>
                <a:latin typeface="Times New Roman" panose="02020603050405020304" pitchFamily="18" charset="0"/>
                <a:ea typeface="Calibri" panose="020F0502020204030204" pitchFamily="34" charset="0"/>
              </a:rPr>
              <a:t> biz </a:t>
            </a:r>
            <a:r>
              <a:rPr lang="en-US" sz="2000" dirty="0" err="1">
                <a:solidFill>
                  <a:schemeClr val="tx1"/>
                </a:solidFill>
                <a:latin typeface="Times New Roman" panose="02020603050405020304" pitchFamily="18" charset="0"/>
                <a:ea typeface="Calibri" panose="020F0502020204030204" pitchFamily="34" charset="0"/>
              </a:rPr>
              <a:t>dipollar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tog’ri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chiqizda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joylashgan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hol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uchun</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bajardik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Dipollar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boshqacha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joylashganlarida</a:t>
            </a:r>
            <a:r>
              <a:rPr lang="en-US" sz="2000" dirty="0">
                <a:solidFill>
                  <a:schemeClr val="tx1"/>
                </a:solidFill>
                <a:latin typeface="Times New Roman" panose="02020603050405020304" pitchFamily="18" charset="0"/>
                <a:ea typeface="Calibri" panose="020F0502020204030204" pitchFamily="34" charset="0"/>
              </a:rPr>
              <a:t> ham </a:t>
            </a:r>
            <a:r>
              <a:rPr lang="en-US" sz="2000" dirty="0" err="1">
                <a:solidFill>
                  <a:schemeClr val="tx1"/>
                </a:solidFill>
                <a:latin typeface="Times New Roman" panose="02020603050405020304" pitchFamily="18" charset="0"/>
                <a:ea typeface="Calibri" panose="020F0502020204030204" pitchFamily="34" charset="0"/>
              </a:rPr>
              <a:t>ular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orasidagi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o’zaro</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ta’sir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kuchi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masofaning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to’rtinchi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darajasiga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teskari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proportsional</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bo’lishini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ko’rsatish</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mumkin</a:t>
            </a:r>
            <a:r>
              <a:rPr lang="en-US" sz="2000" dirty="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97232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3908" y="1837493"/>
            <a:ext cx="3897365" cy="1569660"/>
          </a:xfrm>
          <a:prstGeom prst="rect">
            <a:avLst/>
          </a:prstGeom>
        </p:spPr>
        <p:txBody>
          <a:bodyPr wrap="square">
            <a:spAutoFit/>
          </a:bodyPr>
          <a:lstStyle/>
          <a:p>
            <a:r>
              <a:rPr lang="en-US" sz="1600" dirty="0" err="1">
                <a:solidFill>
                  <a:schemeClr val="tx1"/>
                </a:solidFill>
                <a:latin typeface="Times New Roman" panose="02020603050405020304" pitchFamily="18" charset="0"/>
                <a:cs typeface="Times New Roman" panose="02020603050405020304" pitchFamily="18" charset="0"/>
              </a:rPr>
              <a:t>Elektrstatik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maydonning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nuqtasini</a:t>
            </a:r>
            <a:r>
              <a:rPr lang="en-US" sz="1600" dirty="0">
                <a:solidFill>
                  <a:schemeClr val="tx1"/>
                </a:solidFill>
                <a:latin typeface="Times New Roman" panose="02020603050405020304" pitchFamily="18" charset="0"/>
                <a:cs typeface="Times New Roman" panose="02020603050405020304" pitchFamily="18" charset="0"/>
              </a:rPr>
              <a:t> E </a:t>
            </a:r>
            <a:r>
              <a:rPr lang="en-US" sz="1600" dirty="0" err="1">
                <a:solidFill>
                  <a:schemeClr val="tx1"/>
                </a:solidFill>
                <a:latin typeface="Times New Roman" panose="02020603050405020304" pitchFamily="18" charset="0"/>
                <a:cs typeface="Times New Roman" panose="02020603050405020304" pitchFamily="18" charset="0"/>
              </a:rPr>
              <a:t>kuchlanganlik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vektori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ifodalash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mumkin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ekanligi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aniklangan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Endi</a:t>
            </a:r>
            <a:r>
              <a:rPr lang="en-US" sz="1600" dirty="0">
                <a:solidFill>
                  <a:schemeClr val="tx1"/>
                </a:solidFill>
                <a:latin typeface="Times New Roman" panose="02020603050405020304" pitchFamily="18" charset="0"/>
                <a:cs typeface="Times New Roman" panose="02020603050405020304" pitchFamily="18" charset="0"/>
              </a:rPr>
              <a:t> </a:t>
            </a:r>
            <a:r>
              <a:rPr lang="en-US" sz="1600" i="1" dirty="0" err="1">
                <a:solidFill>
                  <a:srgbClr val="FF0000"/>
                </a:solidFill>
                <a:latin typeface="Times New Roman" panose="02020603050405020304" pitchFamily="18" charset="0"/>
                <a:cs typeface="Times New Roman" panose="02020603050405020304" pitchFamily="18" charset="0"/>
              </a:rPr>
              <a:t>kuchlanganlik</a:t>
            </a:r>
            <a:r>
              <a:rPr lang="en-US" sz="1600" i="1" dirty="0">
                <a:solidFill>
                  <a:srgbClr val="FF0000"/>
                </a:solidFill>
                <a:latin typeface="Times New Roman" panose="02020603050405020304" pitchFamily="18" charset="0"/>
                <a:cs typeface="Times New Roman" panose="02020603050405020304" pitchFamily="18" charset="0"/>
              </a:rPr>
              <a:t> </a:t>
            </a:r>
            <a:r>
              <a:rPr lang="en-US" sz="1600" i="1" dirty="0" err="1">
                <a:solidFill>
                  <a:srgbClr val="FF0000"/>
                </a:solidFill>
                <a:latin typeface="Times New Roman" panose="02020603050405020304" pitchFamily="18" charset="0"/>
                <a:cs typeface="Times New Roman" panose="02020603050405020304" pitchFamily="18" charset="0"/>
              </a:rPr>
              <a:t>chizigi</a:t>
            </a:r>
            <a:r>
              <a:rPr lang="en-US" sz="1600" dirty="0">
                <a:solidFill>
                  <a:srgbClr val="FF0000"/>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tushunchasini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kiritaylik</a:t>
            </a:r>
            <a:r>
              <a:rPr lang="en-US" sz="1600" dirty="0">
                <a:solidFill>
                  <a:schemeClr val="tx1"/>
                </a:solidFill>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a:p>
            <a:endParaRPr lang="ru-RU" sz="1600" dirty="0">
              <a:solidFill>
                <a:schemeClr val="bg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4776188" y="1202077"/>
            <a:ext cx="3675106" cy="2205076"/>
          </a:xfrm>
          <a:prstGeom prst="rect">
            <a:avLst/>
          </a:prstGeom>
        </p:spPr>
      </p:pic>
      <p:sp>
        <p:nvSpPr>
          <p:cNvPr id="5" name="Прямоугольник 4"/>
          <p:cNvSpPr/>
          <p:nvPr/>
        </p:nvSpPr>
        <p:spPr>
          <a:xfrm>
            <a:off x="533908" y="3794911"/>
            <a:ext cx="7618491" cy="1077218"/>
          </a:xfrm>
          <a:prstGeom prst="rect">
            <a:avLst/>
          </a:prstGeom>
        </p:spPr>
        <p:txBody>
          <a:bodyPr wrap="square">
            <a:spAutoFit/>
          </a:bodyPr>
          <a:lstStyle/>
          <a:p>
            <a:pPr algn="just"/>
            <a:r>
              <a:rPr lang="en-US" sz="1600" dirty="0" err="1">
                <a:solidFill>
                  <a:schemeClr val="tx1"/>
                </a:solidFill>
                <a:latin typeface="Times New Roman" panose="02020603050405020304" pitchFamily="18" charset="0"/>
                <a:ea typeface="Calibri" panose="020F0502020204030204" pitchFamily="34" charset="0"/>
              </a:rPr>
              <a:t>Kuchlanganlik</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chiqizlari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chiqizlari</a:t>
            </a:r>
            <a:r>
              <a:rPr lang="en-US" sz="1600" dirty="0">
                <a:solidFill>
                  <a:schemeClr val="tx1"/>
                </a:solidFill>
                <a:latin typeface="Times New Roman" panose="02020603050405020304" pitchFamily="18" charset="0"/>
                <a:ea typeface="Calibri" panose="020F0502020204030204" pitchFamily="34" charset="0"/>
              </a:rPr>
              <a:t> deb ham </a:t>
            </a:r>
            <a:r>
              <a:rPr lang="en-US" sz="1600" dirty="0" err="1">
                <a:solidFill>
                  <a:schemeClr val="tx1"/>
                </a:solidFill>
                <a:latin typeface="Times New Roman" panose="02020603050405020304" pitchFamily="18" charset="0"/>
                <a:ea typeface="Calibri" panose="020F0502020204030204" pitchFamily="34" charset="0"/>
              </a:rPr>
              <a:t>ataladi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Kuchlanganlik</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chizig’i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deganda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shunday</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chiqizni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nazarda</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tutamizki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bu</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chiqizning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har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nuqtasida</a:t>
            </a:r>
            <a:r>
              <a:rPr lang="en-US" sz="1600" dirty="0">
                <a:solidFill>
                  <a:schemeClr val="tx1"/>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kuchlanganlik</a:t>
            </a:r>
            <a:r>
              <a:rPr lang="en-US" sz="1600" i="1" dirty="0">
                <a:solidFill>
                  <a:srgbClr val="FF0000"/>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vektori</a:t>
            </a:r>
            <a:r>
              <a:rPr lang="en-US" sz="1600" i="1" dirty="0">
                <a:solidFill>
                  <a:srgbClr val="FF0000"/>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urinma</a:t>
            </a:r>
            <a:r>
              <a:rPr lang="en-US" sz="1600" i="1" dirty="0">
                <a:solidFill>
                  <a:srgbClr val="FF0000"/>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bo’ylab</a:t>
            </a:r>
            <a:r>
              <a:rPr lang="en-US" sz="1600" i="1" dirty="0">
                <a:solidFill>
                  <a:srgbClr val="FF0000"/>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yo’nalgan</a:t>
            </a:r>
            <a:r>
              <a:rPr lang="en-US" sz="1600" i="1" dirty="0">
                <a:solidFill>
                  <a:srgbClr val="FF0000"/>
                </a:solidFill>
                <a:latin typeface="Times New Roman" panose="02020603050405020304" pitchFamily="18" charset="0"/>
                <a:ea typeface="Calibri" panose="020F0502020204030204" pitchFamily="34" charset="0"/>
              </a:rPr>
              <a:t> </a:t>
            </a:r>
            <a:r>
              <a:rPr lang="en-US" sz="1600" i="1" dirty="0" err="1">
                <a:solidFill>
                  <a:srgbClr val="FF0000"/>
                </a:solidFill>
                <a:latin typeface="Times New Roman" panose="02020603050405020304" pitchFamily="18" charset="0"/>
                <a:ea typeface="Calibri" panose="020F0502020204030204" pitchFamily="34" charset="0"/>
              </a:rPr>
              <a:t>bo’ladi</a:t>
            </a:r>
            <a:r>
              <a:rPr lang="en-US" sz="1600" dirty="0">
                <a:solidFill>
                  <a:srgbClr val="FF0000"/>
                </a:solidFill>
                <a:latin typeface="Times New Roman" panose="02020603050405020304" pitchFamily="18" charset="0"/>
                <a:ea typeface="Calibri" panose="020F0502020204030204" pitchFamily="34" charset="0"/>
              </a:rPr>
              <a:t> </a:t>
            </a:r>
            <a:r>
              <a:rPr lang="en-US" sz="1600" dirty="0">
                <a:solidFill>
                  <a:schemeClr val="tx1"/>
                </a:solidFill>
                <a:latin typeface="Times New Roman" panose="02020603050405020304" pitchFamily="18" charset="0"/>
                <a:ea typeface="Calibri" panose="020F0502020204030204" pitchFamily="34" charset="0"/>
              </a:rPr>
              <a:t>(5-rasm). </a:t>
            </a:r>
            <a:r>
              <a:rPr lang="en-US" sz="1600" dirty="0" err="1">
                <a:solidFill>
                  <a:schemeClr val="tx1"/>
                </a:solidFill>
                <a:latin typeface="Times New Roman" panose="02020603050405020304" pitchFamily="18" charset="0"/>
                <a:ea typeface="Calibri" panose="020F0502020204030204" pitchFamily="34" charset="0"/>
              </a:rPr>
              <a:t>Kuchlanganlik</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chizig’ining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yo’nalishi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chiqizning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har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nuqtasidagi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kuchlanganlik</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vektorining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yo’nalishi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bilan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bir</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xil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bo’ladi</a:t>
            </a:r>
            <a:r>
              <a:rPr lang="en-US" sz="1600" dirty="0">
                <a:solidFill>
                  <a:schemeClr val="bg1"/>
                </a:solidFill>
                <a:latin typeface="Times New Roman" panose="02020603050405020304" pitchFamily="18" charset="0"/>
                <a:ea typeface="Calibri" panose="020F0502020204030204" pitchFamily="34" charset="0"/>
              </a:rPr>
              <a:t>.</a:t>
            </a:r>
            <a:endParaRPr lang="ru-RU" sz="1600" dirty="0">
              <a:solidFill>
                <a:schemeClr val="bg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305615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693" y="1417835"/>
            <a:ext cx="8671388" cy="3046988"/>
          </a:xfrm>
          <a:prstGeom prst="rect">
            <a:avLst/>
          </a:prstGeom>
        </p:spPr>
        <p:txBody>
          <a:bodyPr wrap="square">
            <a:spAutoFit/>
          </a:bodyPr>
          <a:lstStyle/>
          <a:p>
            <a:r>
              <a:rPr lang="en-US" sz="2400" dirty="0" err="1">
                <a:solidFill>
                  <a:schemeClr val="tx1"/>
                </a:solidFill>
                <a:latin typeface="Times New Roman" panose="02020603050405020304" pitchFamily="18" charset="0"/>
                <a:ea typeface="Calibri" panose="020F0502020204030204" pitchFamily="34" charset="0"/>
              </a:rPr>
              <a:t>Shunday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chizig’i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o’zi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nuqtada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kuchlanganligi</a:t>
            </a:r>
            <a:r>
              <a:rPr lang="en-US" sz="2400" dirty="0">
                <a:solidFill>
                  <a:schemeClr val="tx1"/>
                </a:solidFill>
                <a:latin typeface="Times New Roman" panose="02020603050405020304" pitchFamily="18" charset="0"/>
                <a:ea typeface="Calibri" panose="020F0502020204030204" pitchFamily="34" charset="0"/>
              </a:rPr>
              <a:t> E </a:t>
            </a:r>
            <a:r>
              <a:rPr lang="en-US" sz="2400" dirty="0" err="1">
                <a:solidFill>
                  <a:schemeClr val="tx1"/>
                </a:solidFill>
                <a:latin typeface="Times New Roman" panose="02020603050405020304" pitchFamily="18" charset="0"/>
                <a:ea typeface="Calibri" panose="020F0502020204030204" pitchFamily="34" charset="0"/>
              </a:rPr>
              <a:t>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demak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nuqtaga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joylashtirilgan</a:t>
            </a:r>
            <a:r>
              <a:rPr lang="en-US" sz="2400" dirty="0">
                <a:solidFill>
                  <a:schemeClr val="tx1"/>
                </a:solidFill>
                <a:latin typeface="Times New Roman" panose="02020603050405020304" pitchFamily="18" charset="0"/>
                <a:ea typeface="Calibri" panose="020F0502020204030204" pitchFamily="34" charset="0"/>
              </a:rPr>
              <a:t> +q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etuvchi</a:t>
            </a:r>
            <a:r>
              <a:rPr lang="en-US" sz="2400" dirty="0">
                <a:solidFill>
                  <a:schemeClr val="tx1"/>
                </a:solidFill>
                <a:latin typeface="Times New Roman" panose="02020603050405020304" pitchFamily="18" charset="0"/>
                <a:ea typeface="Calibri" panose="020F0502020204030204" pitchFamily="34" charset="0"/>
              </a:rPr>
              <a:t> f </a:t>
            </a:r>
            <a:r>
              <a:rPr lang="en-US" sz="2400" dirty="0" err="1">
                <a:solidFill>
                  <a:schemeClr val="tx1"/>
                </a:solidFill>
                <a:latin typeface="Times New Roman" panose="02020603050405020304" pitchFamily="18" charset="0"/>
                <a:ea typeface="Calibri" panose="020F0502020204030204" pitchFamily="34" charset="0"/>
              </a:rPr>
              <a:t>kuchining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ko’rsatadi</a:t>
            </a:r>
            <a:r>
              <a:rPr lang="en-US" sz="2400" dirty="0">
                <a:solidFill>
                  <a:schemeClr val="tx1"/>
                </a:solidFill>
                <a:latin typeface="Times New Roman" panose="02020603050405020304" pitchFamily="18" charset="0"/>
                <a:ea typeface="Calibri" panose="020F0502020204030204" pitchFamily="34" charset="0"/>
              </a:rPr>
              <a:t>. f </a:t>
            </a:r>
            <a:r>
              <a:rPr lang="en-US" sz="2400" dirty="0" err="1">
                <a:solidFill>
                  <a:schemeClr val="tx1"/>
                </a:solidFill>
                <a:latin typeface="Times New Roman" panose="02020603050405020304" pitchFamily="18" charset="0"/>
                <a:ea typeface="Calibri" panose="020F0502020204030204" pitchFamily="34" charset="0"/>
              </a:rPr>
              <a:t>kuchning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a:t>
            </a:r>
            <a:r>
              <a:rPr lang="en-US" sz="2400" dirty="0">
                <a:solidFill>
                  <a:schemeClr val="tx1"/>
                </a:solidFill>
                <a:latin typeface="Times New Roman" panose="02020603050405020304" pitchFamily="18" charset="0"/>
                <a:ea typeface="Calibri" panose="020F0502020204030204" pitchFamily="34" charset="0"/>
              </a:rPr>
              <a:t> q </a:t>
            </a:r>
            <a:r>
              <a:rPr lang="en-US" sz="2400" dirty="0" err="1">
                <a:solidFill>
                  <a:schemeClr val="tx1"/>
                </a:solidFill>
                <a:latin typeface="Times New Roman" panose="02020603050405020304" pitchFamily="18" charset="0"/>
                <a:ea typeface="Calibri" panose="020F0502020204030204" pitchFamily="34" charset="0"/>
              </a:rPr>
              <a:t>zaryadi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ko’chish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yo’nalishini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emas</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balki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tezlanish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vektorini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ko’rsatadi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Shuning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maydon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ta’sirida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umuman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aytganda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chizig’i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bo’ylab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harakat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qilmay</a:t>
            </a:r>
            <a:endParaRPr lang="ru-RU" sz="2400" dirty="0"/>
          </a:p>
        </p:txBody>
      </p:sp>
    </p:spTree>
    <p:extLst>
      <p:ext uri="{BB962C8B-B14F-4D97-AF65-F5344CB8AC3E}">
        <p14:creationId xmlns:p14="http://schemas.microsoft.com/office/powerpoint/2010/main" val="5026427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2371076" y="1387888"/>
            <a:ext cx="4095750" cy="1336795"/>
          </a:xfrm>
          <a:prstGeom prst="rect">
            <a:avLst/>
          </a:prstGeom>
        </p:spPr>
      </p:pic>
      <p:sp>
        <p:nvSpPr>
          <p:cNvPr id="5" name="Прямоугольник 4"/>
          <p:cNvSpPr/>
          <p:nvPr/>
        </p:nvSpPr>
        <p:spPr>
          <a:xfrm>
            <a:off x="455796" y="2960990"/>
            <a:ext cx="7926309" cy="1938992"/>
          </a:xfrm>
          <a:prstGeom prst="rect">
            <a:avLst/>
          </a:prstGeom>
        </p:spPr>
        <p:txBody>
          <a:bodyPr wrap="square">
            <a:spAutoFit/>
          </a:bodyPr>
          <a:lstStyle/>
          <a:p>
            <a:pPr algn="just"/>
            <a:r>
              <a:rPr lang="en-US" sz="2400" dirty="0" err="1">
                <a:solidFill>
                  <a:schemeClr val="tx1"/>
                </a:solidFill>
                <a:latin typeface="Times New Roman" panose="02020603050405020304" pitchFamily="18" charset="0"/>
                <a:ea typeface="Calibri" panose="020F0502020204030204" pitchFamily="34" charset="0"/>
              </a:rPr>
              <a:t>Elektr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kuchlaridan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tashqari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hech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qanday</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boshqa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ta’sir</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etmayotgan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musbat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zaryadlangan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chizigi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buylab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xarakat</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kiladi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buning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uchun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chizig’i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to’g’ri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chiqiz</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jismning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boshlang’ich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tezligi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kuchlanganlik</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chizig’i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bo’ylab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yo’nalgan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bo’lishi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kerak</a:t>
            </a:r>
            <a:r>
              <a:rPr lang="en-US" sz="2400" dirty="0">
                <a:solidFill>
                  <a:schemeClr val="tx1"/>
                </a:solidFill>
                <a:latin typeface="Times New Roman" panose="02020603050405020304" pitchFamily="18" charset="0"/>
                <a:ea typeface="Calibri" panose="020F0502020204030204" pitchFamily="34" charset="0"/>
              </a:rPr>
              <a:t>.</a:t>
            </a:r>
            <a:endParaRPr lang="ru-RU" sz="24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810359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3735" y="1715784"/>
            <a:ext cx="5332287" cy="830997"/>
          </a:xfrm>
          <a:prstGeom prst="rect">
            <a:avLst/>
          </a:prstGeom>
        </p:spPr>
        <p:txBody>
          <a:bodyPr wrap="square">
            <a:spAutoFit/>
          </a:bodyPr>
          <a:lstStyle/>
          <a:p>
            <a:pPr algn="just"/>
            <a:r>
              <a:rPr lang="en-US" sz="4800" dirty="0" smtClean="0">
                <a:solidFill>
                  <a:schemeClr val="tx1"/>
                </a:solidFill>
                <a:latin typeface="Times New Roman" panose="02020603050405020304" pitchFamily="18" charset="0"/>
                <a:ea typeface="Calibri" panose="020F0502020204030204" pitchFamily="34" charset="0"/>
              </a:rPr>
              <a:t>3.2 </a:t>
            </a:r>
            <a:r>
              <a:rPr lang="en-US" sz="4800" dirty="0" err="1" smtClean="0">
                <a:solidFill>
                  <a:schemeClr val="tx1"/>
                </a:solidFill>
                <a:latin typeface="Times New Roman" panose="02020603050405020304" pitchFamily="18" charset="0"/>
                <a:ea typeface="Calibri" panose="020F0502020204030204" pitchFamily="34" charset="0"/>
              </a:rPr>
              <a:t>Elektr</a:t>
            </a:r>
            <a:r>
              <a:rPr lang="en-US" sz="4800" dirty="0" smtClean="0">
                <a:solidFill>
                  <a:schemeClr val="tx1"/>
                </a:solidFill>
                <a:latin typeface="Times New Roman" panose="02020603050405020304" pitchFamily="18" charset="0"/>
                <a:ea typeface="Calibri" panose="020F0502020204030204" pitchFamily="34" charset="0"/>
              </a:rPr>
              <a:t> </a:t>
            </a:r>
            <a:r>
              <a:rPr lang="en-US" sz="4800" dirty="0" err="1">
                <a:solidFill>
                  <a:schemeClr val="tx1"/>
                </a:solidFill>
                <a:latin typeface="Times New Roman" panose="02020603050405020304" pitchFamily="18" charset="0"/>
                <a:ea typeface="Calibri" panose="020F0502020204030204" pitchFamily="34" charset="0"/>
              </a:rPr>
              <a:t>sig’im</a:t>
            </a:r>
            <a:endParaRPr lang="ru-RU" sz="44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02998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14053" y="1088143"/>
            <a:ext cx="7803223" cy="3862596"/>
          </a:xfrm>
          <a:prstGeom prst="rect">
            <a:avLst/>
          </a:prstGeom>
        </p:spPr>
        <p:txBody>
          <a:bodyPr wrap="square">
            <a:spAutoFit/>
          </a:bodyPr>
          <a:lstStyle/>
          <a:p>
            <a:pPr algn="ctr"/>
            <a:r>
              <a:rPr lang="en-US" sz="3500" b="1" dirty="0" err="1">
                <a:solidFill>
                  <a:schemeClr val="tx1"/>
                </a:solidFill>
                <a:latin typeface="Times New Roman" panose="02020603050405020304" pitchFamily="18" charset="0"/>
                <a:ea typeface="Calibri" panose="020F0502020204030204" pitchFamily="34" charset="0"/>
              </a:rPr>
              <a:t>Reja</a:t>
            </a:r>
            <a:r>
              <a:rPr lang="en-US" sz="3500" b="1" dirty="0">
                <a:solidFill>
                  <a:schemeClr val="tx1"/>
                </a:solidFill>
                <a:latin typeface="Times New Roman" panose="02020603050405020304" pitchFamily="18" charset="0"/>
                <a:ea typeface="Calibri" panose="020F0502020204030204" pitchFamily="34" charset="0"/>
              </a:rPr>
              <a:t>:</a:t>
            </a:r>
            <a:endParaRPr lang="ru-RU" sz="3500" dirty="0">
              <a:solidFill>
                <a:schemeClr val="tx1"/>
              </a:solidFill>
              <a:latin typeface="Times New Roman" panose="02020603050405020304" pitchFamily="18" charset="0"/>
              <a:ea typeface="Calibri" panose="020F0502020204030204" pitchFamily="34" charset="0"/>
            </a:endParaRPr>
          </a:p>
          <a:p>
            <a:pPr lvl="0"/>
            <a:r>
              <a:rPr lang="en-GB" sz="3500" dirty="0" smtClean="0">
                <a:solidFill>
                  <a:schemeClr val="tx1"/>
                </a:solidFill>
                <a:latin typeface="Times New Roman" panose="02020603050405020304" pitchFamily="18" charset="0"/>
                <a:ea typeface="Calibri" panose="020F0502020204030204" pitchFamily="34" charset="0"/>
              </a:rPr>
              <a:t>1.Sig’im </a:t>
            </a:r>
            <a:r>
              <a:rPr lang="en-GB" sz="3500" dirty="0" err="1">
                <a:solidFill>
                  <a:schemeClr val="tx1"/>
                </a:solidFill>
                <a:latin typeface="Times New Roman" panose="02020603050405020304" pitchFamily="18" charset="0"/>
                <a:ea typeface="Calibri" panose="020F0502020204030204" pitchFamily="34" charset="0"/>
              </a:rPr>
              <a:t>birliklari</a:t>
            </a:r>
            <a:r>
              <a:rPr lang="en-GB" sz="3500" dirty="0">
                <a:solidFill>
                  <a:schemeClr val="tx1"/>
                </a:solidFill>
                <a:latin typeface="Times New Roman" panose="02020603050405020304" pitchFamily="18" charset="0"/>
                <a:ea typeface="Calibri" panose="020F0502020204030204" pitchFamily="34" charset="0"/>
              </a:rPr>
              <a:t>. </a:t>
            </a:r>
            <a:endParaRPr lang="ru-RU" sz="3500" dirty="0">
              <a:solidFill>
                <a:schemeClr val="tx1"/>
              </a:solidFill>
              <a:latin typeface="Times New Roman" panose="02020603050405020304" pitchFamily="18" charset="0"/>
              <a:ea typeface="Calibri" panose="020F0502020204030204" pitchFamily="34" charset="0"/>
            </a:endParaRPr>
          </a:p>
          <a:p>
            <a:pPr lvl="0"/>
            <a:r>
              <a:rPr lang="en-GB" sz="3500" dirty="0" smtClean="0">
                <a:solidFill>
                  <a:schemeClr val="tx1"/>
                </a:solidFill>
                <a:latin typeface="Times New Roman" panose="02020603050405020304" pitchFamily="18" charset="0"/>
                <a:ea typeface="Calibri" panose="020F0502020204030204" pitchFamily="34" charset="0"/>
              </a:rPr>
              <a:t>2.Kondensatorlarning </a:t>
            </a:r>
            <a:r>
              <a:rPr lang="en-GB" sz="3500" dirty="0" err="1">
                <a:solidFill>
                  <a:schemeClr val="tx1"/>
                </a:solidFill>
                <a:latin typeface="Times New Roman" panose="02020603050405020304" pitchFamily="18" charset="0"/>
                <a:ea typeface="Calibri" panose="020F0502020204030204" pitchFamily="34" charset="0"/>
              </a:rPr>
              <a:t>sig’imi</a:t>
            </a:r>
            <a:r>
              <a:rPr lang="en-GB" sz="3500" dirty="0">
                <a:solidFill>
                  <a:schemeClr val="tx1"/>
                </a:solidFill>
                <a:latin typeface="Times New Roman" panose="02020603050405020304" pitchFamily="18" charset="0"/>
                <a:ea typeface="Calibri" panose="020F0502020204030204" pitchFamily="34" charset="0"/>
              </a:rPr>
              <a:t>. </a:t>
            </a:r>
            <a:endParaRPr lang="ru-RU" sz="3500" dirty="0">
              <a:solidFill>
                <a:schemeClr val="tx1"/>
              </a:solidFill>
              <a:latin typeface="Times New Roman" panose="02020603050405020304" pitchFamily="18" charset="0"/>
              <a:ea typeface="Calibri" panose="020F0502020204030204" pitchFamily="34" charset="0"/>
            </a:endParaRPr>
          </a:p>
          <a:p>
            <a:pPr lvl="0"/>
            <a:r>
              <a:rPr lang="en-GB" sz="3500" dirty="0" smtClean="0">
                <a:solidFill>
                  <a:schemeClr val="tx1"/>
                </a:solidFill>
                <a:latin typeface="Times New Roman" panose="02020603050405020304" pitchFamily="18" charset="0"/>
                <a:ea typeface="Calibri" panose="020F0502020204030204" pitchFamily="34" charset="0"/>
              </a:rPr>
              <a:t>3.Elektr </a:t>
            </a:r>
            <a:r>
              <a:rPr lang="en-GB" sz="3500" dirty="0" err="1">
                <a:solidFill>
                  <a:schemeClr val="tx1"/>
                </a:solidFill>
                <a:latin typeface="Times New Roman" panose="02020603050405020304" pitchFamily="18" charset="0"/>
                <a:ea typeface="Calibri" panose="020F0502020204030204" pitchFamily="34" charset="0"/>
              </a:rPr>
              <a:t>maydon</a:t>
            </a:r>
            <a:r>
              <a:rPr lang="en-GB" sz="3500" dirty="0">
                <a:solidFill>
                  <a:schemeClr val="tx1"/>
                </a:solidFill>
                <a:latin typeface="Times New Roman" panose="02020603050405020304" pitchFamily="18" charset="0"/>
                <a:ea typeface="Calibri" panose="020F0502020204030204" pitchFamily="34" charset="0"/>
              </a:rPr>
              <a:t> </a:t>
            </a:r>
            <a:r>
              <a:rPr lang="en-GB" sz="3500" dirty="0" err="1">
                <a:solidFill>
                  <a:schemeClr val="tx1"/>
                </a:solidFill>
                <a:latin typeface="Times New Roman" panose="02020603050405020304" pitchFamily="18" charset="0"/>
                <a:ea typeface="Calibri" panose="020F0502020204030204" pitchFamily="34" charset="0"/>
              </a:rPr>
              <a:t>energiyasi</a:t>
            </a:r>
            <a:r>
              <a:rPr lang="en-GB" sz="3500" dirty="0">
                <a:solidFill>
                  <a:schemeClr val="tx1"/>
                </a:solidFill>
                <a:latin typeface="Times New Roman" panose="02020603050405020304" pitchFamily="18" charset="0"/>
                <a:ea typeface="Calibri" panose="020F0502020204030204" pitchFamily="34" charset="0"/>
              </a:rPr>
              <a:t> </a:t>
            </a:r>
            <a:r>
              <a:rPr lang="en-GB" sz="3500" dirty="0" err="1">
                <a:solidFill>
                  <a:schemeClr val="tx1"/>
                </a:solidFill>
                <a:latin typeface="Times New Roman" panose="02020603050405020304" pitchFamily="18" charset="0"/>
                <a:ea typeface="Calibri" panose="020F0502020204030204" pitchFamily="34" charset="0"/>
              </a:rPr>
              <a:t>va</a:t>
            </a:r>
            <a:r>
              <a:rPr lang="en-GB" sz="3500" dirty="0">
                <a:solidFill>
                  <a:schemeClr val="tx1"/>
                </a:solidFill>
                <a:latin typeface="Times New Roman" panose="02020603050405020304" pitchFamily="18" charset="0"/>
                <a:ea typeface="Calibri" panose="020F0502020204030204" pitchFamily="34" charset="0"/>
              </a:rPr>
              <a:t> </a:t>
            </a:r>
            <a:r>
              <a:rPr lang="en-GB" sz="3500" dirty="0" err="1" smtClean="0">
                <a:solidFill>
                  <a:schemeClr val="tx1"/>
                </a:solidFill>
                <a:latin typeface="Times New Roman" panose="02020603050405020304" pitchFamily="18" charset="0"/>
                <a:ea typeface="Calibri" panose="020F0502020204030204" pitchFamily="34" charset="0"/>
              </a:rPr>
              <a:t>uning</a:t>
            </a:r>
            <a:r>
              <a:rPr lang="en-GB" sz="3500" dirty="0" smtClean="0">
                <a:solidFill>
                  <a:schemeClr val="tx1"/>
                </a:solidFill>
                <a:latin typeface="Times New Roman" panose="02020603050405020304" pitchFamily="18" charset="0"/>
                <a:ea typeface="Calibri" panose="020F0502020204030204" pitchFamily="34" charset="0"/>
              </a:rPr>
              <a:t> </a:t>
            </a:r>
            <a:r>
              <a:rPr lang="en-GB" sz="3500" dirty="0" err="1" smtClean="0">
                <a:solidFill>
                  <a:schemeClr val="tx1"/>
                </a:solidFill>
                <a:latin typeface="Times New Roman" panose="02020603050405020304" pitchFamily="18" charset="0"/>
                <a:ea typeface="Calibri" panose="020F0502020204030204" pitchFamily="34" charset="0"/>
              </a:rPr>
              <a:t>zichligi</a:t>
            </a:r>
            <a:r>
              <a:rPr lang="en-GB" sz="3500" dirty="0">
                <a:solidFill>
                  <a:schemeClr val="tx1"/>
                </a:solidFill>
                <a:latin typeface="Times New Roman" panose="02020603050405020304" pitchFamily="18" charset="0"/>
                <a:ea typeface="Calibri" panose="020F0502020204030204" pitchFamily="34" charset="0"/>
              </a:rPr>
              <a:t>. </a:t>
            </a:r>
            <a:endParaRPr lang="ru-RU" sz="3500" dirty="0">
              <a:solidFill>
                <a:schemeClr val="tx1"/>
              </a:solidFill>
              <a:latin typeface="Times New Roman" panose="02020603050405020304" pitchFamily="18" charset="0"/>
              <a:ea typeface="Calibri" panose="020F0502020204030204" pitchFamily="34" charset="0"/>
            </a:endParaRPr>
          </a:p>
          <a:p>
            <a:pPr lvl="0"/>
            <a:r>
              <a:rPr lang="en-GB" sz="3500" dirty="0" smtClean="0">
                <a:solidFill>
                  <a:schemeClr val="tx1"/>
                </a:solidFill>
                <a:latin typeface="Times New Roman" panose="02020603050405020304" pitchFamily="18" charset="0"/>
                <a:ea typeface="Calibri" panose="020F0502020204030204" pitchFamily="34" charset="0"/>
              </a:rPr>
              <a:t>4.Elektr </a:t>
            </a:r>
            <a:r>
              <a:rPr lang="en-GB" sz="3500" dirty="0" err="1">
                <a:solidFill>
                  <a:schemeClr val="tx1"/>
                </a:solidFill>
                <a:latin typeface="Times New Roman" panose="02020603050405020304" pitchFamily="18" charset="0"/>
                <a:ea typeface="Calibri" panose="020F0502020204030204" pitchFamily="34" charset="0"/>
              </a:rPr>
              <a:t>maydonida</a:t>
            </a:r>
            <a:r>
              <a:rPr lang="en-GB" sz="3500" dirty="0">
                <a:solidFill>
                  <a:schemeClr val="tx1"/>
                </a:solidFill>
                <a:latin typeface="Times New Roman" panose="02020603050405020304" pitchFamily="18" charset="0"/>
                <a:ea typeface="Calibri" panose="020F0502020204030204" pitchFamily="34" charset="0"/>
              </a:rPr>
              <a:t> </a:t>
            </a:r>
            <a:r>
              <a:rPr lang="en-GB" sz="3500" dirty="0" err="1">
                <a:solidFill>
                  <a:schemeClr val="tx1"/>
                </a:solidFill>
                <a:latin typeface="Times New Roman" panose="02020603050405020304" pitchFamily="18" charset="0"/>
                <a:ea typeface="Calibri" panose="020F0502020204030204" pitchFamily="34" charset="0"/>
              </a:rPr>
              <a:t>dielektriklar</a:t>
            </a:r>
            <a:r>
              <a:rPr lang="en-GB" sz="3500" dirty="0">
                <a:solidFill>
                  <a:schemeClr val="tx1"/>
                </a:solidFill>
                <a:latin typeface="Times New Roman" panose="02020603050405020304" pitchFamily="18" charset="0"/>
                <a:ea typeface="Calibri" panose="020F0502020204030204" pitchFamily="34" charset="0"/>
              </a:rPr>
              <a:t>. </a:t>
            </a:r>
            <a:endParaRPr lang="ru-RU" sz="3500" dirty="0">
              <a:solidFill>
                <a:schemeClr val="tx1"/>
              </a:solidFill>
              <a:latin typeface="Times New Roman" panose="02020603050405020304" pitchFamily="18" charset="0"/>
              <a:ea typeface="Calibri" panose="020F0502020204030204" pitchFamily="34" charset="0"/>
            </a:endParaRPr>
          </a:p>
          <a:p>
            <a:pPr lvl="0"/>
            <a:r>
              <a:rPr lang="en-GB" sz="3500" dirty="0" smtClean="0">
                <a:solidFill>
                  <a:schemeClr val="tx1"/>
                </a:solidFill>
                <a:latin typeface="Times New Roman" panose="02020603050405020304" pitchFamily="18" charset="0"/>
                <a:ea typeface="Calibri" panose="020F0502020204030204" pitchFamily="34" charset="0"/>
              </a:rPr>
              <a:t>5.Dielektriklarning </a:t>
            </a:r>
            <a:r>
              <a:rPr lang="en-GB" sz="3500" dirty="0" err="1">
                <a:solidFill>
                  <a:schemeClr val="tx1"/>
                </a:solidFill>
                <a:latin typeface="Times New Roman" panose="02020603050405020304" pitchFamily="18" charset="0"/>
                <a:ea typeface="Calibri" panose="020F0502020204030204" pitchFamily="34" charset="0"/>
              </a:rPr>
              <a:t>qutblanishi</a:t>
            </a:r>
            <a:r>
              <a:rPr lang="en-GB" sz="3500" dirty="0">
                <a:solidFill>
                  <a:schemeClr val="tx1"/>
                </a:solidFill>
                <a:latin typeface="Times New Roman" panose="02020603050405020304" pitchFamily="18" charset="0"/>
                <a:ea typeface="Calibri" panose="020F0502020204030204" pitchFamily="34" charset="0"/>
              </a:rPr>
              <a:t>.</a:t>
            </a:r>
            <a:endParaRPr lang="ru-RU" sz="35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04913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1240" y="1775884"/>
            <a:ext cx="8424809" cy="1200329"/>
          </a:xfrm>
          <a:prstGeom prst="rect">
            <a:avLst/>
          </a:prstGeom>
        </p:spPr>
        <p:txBody>
          <a:bodyPr wrap="square">
            <a:spAutoFit/>
          </a:bodyPr>
          <a:lstStyle/>
          <a:p>
            <a:r>
              <a:rPr lang="en-GB" sz="3600" dirty="0" err="1">
                <a:solidFill>
                  <a:srgbClr val="FF0000"/>
                </a:solidFill>
                <a:latin typeface="Times New Roman" panose="02020603050405020304" pitchFamily="18" charset="0"/>
                <a:ea typeface="Calibri" panose="020F0502020204030204" pitchFamily="34" charset="0"/>
              </a:rPr>
              <a:t>Tayanch</a:t>
            </a:r>
            <a:r>
              <a:rPr lang="en-GB" sz="3600" dirty="0">
                <a:solidFill>
                  <a:srgbClr val="FF0000"/>
                </a:solidFill>
                <a:latin typeface="Times New Roman" panose="02020603050405020304" pitchFamily="18" charset="0"/>
                <a:ea typeface="Calibri" panose="020F0502020204030204" pitchFamily="34" charset="0"/>
              </a:rPr>
              <a:t> </a:t>
            </a:r>
            <a:r>
              <a:rPr lang="en-GB" sz="3600" dirty="0" err="1">
                <a:solidFill>
                  <a:srgbClr val="FF0000"/>
                </a:solidFill>
                <a:latin typeface="Times New Roman" panose="02020603050405020304" pitchFamily="18" charset="0"/>
                <a:ea typeface="Calibri" panose="020F0502020204030204" pitchFamily="34" charset="0"/>
              </a:rPr>
              <a:t>so’zlar</a:t>
            </a:r>
            <a:r>
              <a:rPr lang="en-GB" sz="3600" dirty="0">
                <a:solidFill>
                  <a:srgbClr val="FF0000"/>
                </a:solidFill>
                <a:latin typeface="Times New Roman" panose="02020603050405020304" pitchFamily="18" charset="0"/>
                <a:ea typeface="Calibri" panose="020F0502020204030204" pitchFamily="34" charset="0"/>
              </a:rPr>
              <a:t>: </a:t>
            </a:r>
            <a:r>
              <a:rPr lang="en-GB" sz="3600" dirty="0" err="1">
                <a:solidFill>
                  <a:schemeClr val="tx1"/>
                </a:solidFill>
                <a:latin typeface="Times New Roman" panose="02020603050405020304" pitchFamily="18" charset="0"/>
                <a:ea typeface="Calibri" panose="020F0502020204030204" pitchFamily="34" charset="0"/>
              </a:rPr>
              <a:t>Sig’im</a:t>
            </a:r>
            <a:r>
              <a:rPr lang="en-GB" sz="3600" dirty="0">
                <a:solidFill>
                  <a:schemeClr val="tx1"/>
                </a:solidFill>
                <a:latin typeface="Times New Roman" panose="02020603050405020304" pitchFamily="18" charset="0"/>
                <a:ea typeface="Calibri" panose="020F0502020204030204" pitchFamily="34" charset="0"/>
              </a:rPr>
              <a:t>, </a:t>
            </a:r>
            <a:r>
              <a:rPr lang="en-GB" sz="3600" dirty="0" err="1">
                <a:solidFill>
                  <a:schemeClr val="tx1"/>
                </a:solidFill>
                <a:latin typeface="Times New Roman" panose="02020603050405020304" pitchFamily="18" charset="0"/>
                <a:ea typeface="Calibri" panose="020F0502020204030204" pitchFamily="34" charset="0"/>
              </a:rPr>
              <a:t>kondensator</a:t>
            </a:r>
            <a:r>
              <a:rPr lang="en-GB" sz="3600" dirty="0">
                <a:solidFill>
                  <a:schemeClr val="tx1"/>
                </a:solidFill>
                <a:latin typeface="Times New Roman" panose="02020603050405020304" pitchFamily="18" charset="0"/>
                <a:ea typeface="Calibri" panose="020F0502020204030204" pitchFamily="34" charset="0"/>
              </a:rPr>
              <a:t>, </a:t>
            </a:r>
            <a:r>
              <a:rPr lang="en-GB" sz="3600" dirty="0" err="1">
                <a:solidFill>
                  <a:schemeClr val="tx1"/>
                </a:solidFill>
                <a:latin typeface="Times New Roman" panose="02020603050405020304" pitchFamily="18" charset="0"/>
                <a:ea typeface="Calibri" panose="020F0502020204030204" pitchFamily="34" charset="0"/>
              </a:rPr>
              <a:t>energiya</a:t>
            </a:r>
            <a:r>
              <a:rPr lang="en-GB" sz="3600" dirty="0">
                <a:solidFill>
                  <a:schemeClr val="tx1"/>
                </a:solidFill>
                <a:latin typeface="Times New Roman" panose="02020603050405020304" pitchFamily="18" charset="0"/>
                <a:ea typeface="Calibri" panose="020F0502020204030204" pitchFamily="34" charset="0"/>
              </a:rPr>
              <a:t>, </a:t>
            </a:r>
            <a:r>
              <a:rPr lang="en-GB" sz="3600" dirty="0" err="1">
                <a:solidFill>
                  <a:schemeClr val="tx1"/>
                </a:solidFill>
                <a:latin typeface="Times New Roman" panose="02020603050405020304" pitchFamily="18" charset="0"/>
                <a:ea typeface="Calibri" panose="020F0502020204030204" pitchFamily="34" charset="0"/>
              </a:rPr>
              <a:t>dielektrik</a:t>
            </a:r>
            <a:r>
              <a:rPr lang="en-GB" sz="3600" dirty="0">
                <a:solidFill>
                  <a:schemeClr val="tx1"/>
                </a:solidFill>
                <a:latin typeface="Times New Roman" panose="02020603050405020304" pitchFamily="18" charset="0"/>
                <a:ea typeface="Calibri" panose="020F0502020204030204" pitchFamily="34" charset="0"/>
              </a:rPr>
              <a:t>,</a:t>
            </a:r>
            <a:r>
              <a:rPr lang="en-US" sz="3600" dirty="0">
                <a:solidFill>
                  <a:schemeClr val="tx1"/>
                </a:solidFill>
                <a:latin typeface="Times New Roman" panose="02020603050405020304" pitchFamily="18" charset="0"/>
                <a:ea typeface="Calibri" panose="020F0502020204030204" pitchFamily="34" charset="0"/>
              </a:rPr>
              <a:t> </a:t>
            </a:r>
            <a:r>
              <a:rPr lang="en-US" sz="3600" dirty="0" err="1">
                <a:solidFill>
                  <a:schemeClr val="tx1"/>
                </a:solidFill>
                <a:latin typeface="Times New Roman" panose="02020603050405020304" pitchFamily="18" charset="0"/>
                <a:ea typeface="Calibri" panose="020F0502020204030204" pitchFamily="34" charset="0"/>
              </a:rPr>
              <a:t>ekvipotentsial</a:t>
            </a:r>
            <a:r>
              <a:rPr lang="en-US" sz="3600" dirty="0">
                <a:solidFill>
                  <a:schemeClr val="tx1"/>
                </a:solidFill>
                <a:latin typeface="Times New Roman" panose="02020603050405020304" pitchFamily="18" charset="0"/>
                <a:ea typeface="Calibri" panose="020F0502020204030204" pitchFamily="34" charset="0"/>
              </a:rPr>
              <a:t> </a:t>
            </a:r>
            <a:r>
              <a:rPr lang="en-US" sz="3600" dirty="0" err="1">
                <a:solidFill>
                  <a:schemeClr val="tx1"/>
                </a:solidFill>
                <a:latin typeface="Times New Roman" panose="02020603050405020304" pitchFamily="18" charset="0"/>
                <a:ea typeface="Calibri" panose="020F0502020204030204" pitchFamily="34" charset="0"/>
              </a:rPr>
              <a:t>sirt</a:t>
            </a:r>
            <a:r>
              <a:rPr lang="en-US" sz="3600" dirty="0">
                <a:solidFill>
                  <a:schemeClr val="tx1"/>
                </a:solidFill>
                <a:latin typeface="Times New Roman" panose="02020603050405020304" pitchFamily="18" charset="0"/>
                <a:ea typeface="Calibri" panose="020F0502020204030204" pitchFamily="34" charset="0"/>
              </a:rPr>
              <a:t>.</a:t>
            </a:r>
            <a:endParaRPr lang="ru-RU" sz="32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163804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055" y="1246893"/>
            <a:ext cx="7973496" cy="1938992"/>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Yakkalangan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o’tkazgich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zaryadlansa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o’tkazgich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sirti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shakliga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qarab</a:t>
            </a:r>
            <a:r>
              <a:rPr lang="uz-Cyrl-UZ"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xil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sirtqi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zichligi</a:t>
            </a:r>
            <a:r>
              <a:rPr lang="en-US" sz="2400"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ru-RU"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taqsimlanadi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o’tkazgich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nuqtasidagi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sirtqi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zichligi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o’tkazgichdagi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umumiy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zaryad</a:t>
            </a:r>
            <a:r>
              <a:rPr lang="en-US" sz="2400" dirty="0">
                <a:solidFill>
                  <a:schemeClr val="tx1"/>
                </a:solidFill>
                <a:latin typeface="Times New Roman" panose="02020603050405020304" pitchFamily="18" charset="0"/>
                <a:cs typeface="Times New Roman" panose="02020603050405020304" pitchFamily="18" charset="0"/>
              </a:rPr>
              <a:t> </a:t>
            </a:r>
            <a:r>
              <a:rPr lang="en-US" sz="2400" i="1" dirty="0">
                <a:solidFill>
                  <a:schemeClr val="tx1"/>
                </a:solidFill>
                <a:latin typeface="Times New Roman" panose="02020603050405020304" pitchFamily="18" charset="0"/>
                <a:cs typeface="Times New Roman" panose="02020603050405020304" pitchFamily="18" charset="0"/>
              </a:rPr>
              <a:t>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proportsionaldir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ya’ni</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279964" y="3182908"/>
            <a:ext cx="453970" cy="369332"/>
          </a:xfrm>
          <a:prstGeom prst="rect">
            <a:avLst/>
          </a:prstGeom>
        </p:spPr>
        <p:txBody>
          <a:bodyPr wrap="none">
            <a:spAutoFit/>
          </a:bodyPr>
          <a:lstStyle/>
          <a:p>
            <a:pPr algn="ctr"/>
            <a:r>
              <a:rPr lang="en-US" sz="1800">
                <a:solidFill>
                  <a:schemeClr val="bg1"/>
                </a:solidFill>
                <a:latin typeface="Times New Roman" panose="02020603050405020304" pitchFamily="18" charset="0"/>
                <a:ea typeface="Calibri" panose="020F0502020204030204" pitchFamily="34" charset="0"/>
              </a:rPr>
              <a:t>(1)</a:t>
            </a:r>
            <a:endParaRPr lang="ru-RU" sz="1600" dirty="0">
              <a:solidFill>
                <a:schemeClr val="bg1"/>
              </a:solidFill>
              <a:effectLst/>
              <a:latin typeface="Times New Roman" panose="02020603050405020304" pitchFamily="18" charset="0"/>
              <a:ea typeface="Calibri" panose="020F0502020204030204" pitchFamily="34" charset="0"/>
            </a:endParaRPr>
          </a:p>
        </p:txBody>
      </p:sp>
      <p:sp>
        <p:nvSpPr>
          <p:cNvPr id="6" name="Прямоугольник 5"/>
          <p:cNvSpPr/>
          <p:nvPr/>
        </p:nvSpPr>
        <p:spPr>
          <a:xfrm>
            <a:off x="554055" y="3706122"/>
            <a:ext cx="7973496" cy="1200329"/>
          </a:xfrm>
          <a:prstGeom prst="rect">
            <a:avLst/>
          </a:prstGeom>
        </p:spPr>
        <p:txBody>
          <a:bodyPr wrap="square">
            <a:spAutoFit/>
          </a:bodyPr>
          <a:lstStyle/>
          <a:p>
            <a:pPr algn="just"/>
            <a:r>
              <a:rPr lang="en-US" sz="2400" dirty="0" err="1">
                <a:solidFill>
                  <a:schemeClr val="tx1"/>
                </a:solidFill>
                <a:latin typeface="Times New Roman" panose="02020603050405020304" pitchFamily="18" charset="0"/>
                <a:ea typeface="Calibri" panose="020F0502020204030204" pitchFamily="34" charset="0"/>
              </a:rPr>
              <a:t>bu</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yerda</a:t>
            </a:r>
            <a:r>
              <a:rPr lang="en-US" sz="2400" dirty="0">
                <a:solidFill>
                  <a:schemeClr val="tx1"/>
                </a:solidFill>
                <a:latin typeface="Times New Roman" panose="02020603050405020304" pitchFamily="18" charset="0"/>
                <a:ea typeface="Calibri" panose="020F0502020204030204" pitchFamily="34" charset="0"/>
              </a:rPr>
              <a:t> </a:t>
            </a:r>
            <a:r>
              <a:rPr lang="en-US" sz="2400" i="1" dirty="0">
                <a:solidFill>
                  <a:schemeClr val="tx1"/>
                </a:solidFill>
                <a:latin typeface="Times New Roman" panose="02020603050405020304" pitchFamily="18" charset="0"/>
                <a:ea typeface="Calibri" panose="020F0502020204030204" pitchFamily="34" charset="0"/>
              </a:rPr>
              <a:t>k</a:t>
            </a:r>
            <a:r>
              <a:rPr lang="en-US" sz="2400" dirty="0">
                <a:solidFill>
                  <a:schemeClr val="tx1"/>
                </a:solidFill>
                <a:latin typeface="Times New Roman" panose="02020603050405020304" pitchFamily="18" charset="0"/>
                <a:ea typeface="Calibri" panose="020F0502020204030204" pitchFamily="34" charset="0"/>
              </a:rPr>
              <a:t> – </a:t>
            </a:r>
            <a:r>
              <a:rPr lang="en-US" sz="2400" dirty="0" err="1">
                <a:solidFill>
                  <a:schemeClr val="tx1"/>
                </a:solidFill>
                <a:latin typeface="Times New Roman" panose="02020603050405020304" pitchFamily="18" charset="0"/>
                <a:ea typeface="Calibri" panose="020F0502020204030204" pitchFamily="34" charset="0"/>
              </a:rPr>
              <a:t>o’tkazgich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sirtidagi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tekshirilayotgan</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nuqtaning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funktsiyasi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bo’lib</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o’tkazgich</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sirtining</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shakli</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va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o’lchamiga</a:t>
            </a:r>
            <a:r>
              <a:rPr lang="en-US" sz="2400" dirty="0">
                <a:solidFill>
                  <a:schemeClr val="tx1"/>
                </a:solidFill>
                <a:latin typeface="Times New Roman" panose="02020603050405020304" pitchFamily="18" charset="0"/>
                <a:ea typeface="Calibri" panose="020F0502020204030204" pitchFamily="34" charset="0"/>
              </a:rPr>
              <a:t> </a:t>
            </a:r>
            <a:r>
              <a:rPr lang="en-US" sz="2400" dirty="0" err="1">
                <a:solidFill>
                  <a:schemeClr val="tx1"/>
                </a:solidFill>
                <a:latin typeface="Times New Roman" panose="02020603050405020304" pitchFamily="18" charset="0"/>
                <a:ea typeface="Calibri" panose="020F0502020204030204" pitchFamily="34" charset="0"/>
              </a:rPr>
              <a:t>bog’liq</a:t>
            </a:r>
            <a:r>
              <a:rPr lang="en-US" sz="2400" dirty="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7" name="TextBox 6"/>
              <p:cNvSpPr txBox="1"/>
              <p:nvPr/>
            </p:nvSpPr>
            <p:spPr>
              <a:xfrm>
                <a:off x="4005968" y="3139712"/>
                <a:ext cx="705450" cy="400110"/>
              </a:xfrm>
              <a:prstGeom prst="rect">
                <a:avLst/>
              </a:prstGeom>
              <a:noFill/>
            </p:spPr>
            <p:txBody>
              <a:bodyPr wrap="none" lIns="0" tIns="0" rIns="0" bIns="0" rtlCol="0">
                <a:spAutoFit/>
              </a:bodyPr>
              <a:lstStyle/>
              <a:p>
                <a14:m>
                  <m:oMath xmlns:m="http://schemas.openxmlformats.org/officeDocument/2006/math">
                    <m:r>
                      <a:rPr lang="ru-RU" sz="2600" i="1" smtClean="0">
                        <a:latin typeface="Cambria Math" panose="02040503050406030204" pitchFamily="18" charset="0"/>
                        <a:ea typeface="Cambria Math" panose="02040503050406030204" pitchFamily="18" charset="0"/>
                      </a:rPr>
                      <m:t>𝜎</m:t>
                    </m:r>
                  </m:oMath>
                </a14:m>
                <a:r>
                  <a:rPr lang="en-US" sz="2600" dirty="0" smtClean="0">
                    <a:latin typeface="Times New Roman" panose="02020603050405020304" pitchFamily="18" charset="0"/>
                    <a:cs typeface="Times New Roman" panose="02020603050405020304" pitchFamily="18" charset="0"/>
                  </a:rPr>
                  <a:t>=</a:t>
                </a:r>
                <a:r>
                  <a:rPr lang="en-US" sz="2600" i="1" dirty="0" err="1" smtClean="0">
                    <a:latin typeface="Times New Roman" panose="02020603050405020304" pitchFamily="18" charset="0"/>
                    <a:cs typeface="Times New Roman" panose="02020603050405020304" pitchFamily="18" charset="0"/>
                  </a:rPr>
                  <a:t>kq</a:t>
                </a:r>
                <a:endParaRPr lang="ru-RU" sz="2600" i="1" dirty="0">
                  <a:latin typeface="Times New Roman" panose="02020603050405020304" pitchFamily="18" charset="0"/>
                  <a:cs typeface="Times New Roman" panose="02020603050405020304" pitchFamily="18"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4005968" y="3139712"/>
                <a:ext cx="705450" cy="400110"/>
              </a:xfrm>
              <a:prstGeom prst="rect">
                <a:avLst/>
              </a:prstGeom>
              <a:blipFill rotWithShape="0">
                <a:blip r:embed="rId2"/>
                <a:stretch>
                  <a:fillRect t="-25758" r="-26724" b="-48485"/>
                </a:stretch>
              </a:blipFill>
            </p:spPr>
            <p:txBody>
              <a:bodyPr/>
              <a:lstStyle/>
              <a:p>
                <a:r>
                  <a:rPr lang="ru-RU">
                    <a:noFill/>
                  </a:rPr>
                  <a:t> </a:t>
                </a:r>
              </a:p>
            </p:txBody>
          </p:sp>
        </mc:Fallback>
      </mc:AlternateContent>
    </p:spTree>
    <p:extLst>
      <p:ext uri="{BB962C8B-B14F-4D97-AF65-F5344CB8AC3E}">
        <p14:creationId xmlns:p14="http://schemas.microsoft.com/office/powerpoint/2010/main" val="17585595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77" y="787791"/>
            <a:ext cx="9017483" cy="3348110"/>
          </a:xfrm>
          <a:prstGeom prst="rect">
            <a:avLst/>
          </a:prstGeom>
        </p:spPr>
      </p:pic>
    </p:spTree>
    <p:extLst>
      <p:ext uri="{BB962C8B-B14F-4D97-AF65-F5344CB8AC3E}">
        <p14:creationId xmlns:p14="http://schemas.microsoft.com/office/powerpoint/2010/main" val="36726842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59940" y="1175093"/>
            <a:ext cx="7854593" cy="584775"/>
          </a:xfrm>
          <a:prstGeom prst="rect">
            <a:avLst/>
          </a:prstGeom>
        </p:spPr>
        <p:txBody>
          <a:bodyPr wrap="square">
            <a:spAutoFit/>
          </a:bodyPr>
          <a:lstStyle/>
          <a:p>
            <a:r>
              <a:rPr lang="en-US" sz="1600" dirty="0" err="1">
                <a:solidFill>
                  <a:schemeClr val="tx1"/>
                </a:solidFill>
                <a:latin typeface="Times New Roman" panose="02020603050405020304" pitchFamily="18" charset="0"/>
                <a:ea typeface="Calibri" panose="020F0502020204030204" pitchFamily="34" charset="0"/>
              </a:rPr>
              <a:t>Zaryadlangan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o’tkazgich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ekvipotentsial</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sirtining</a:t>
            </a:r>
            <a:r>
              <a:rPr lang="en-US" sz="1600" dirty="0">
                <a:solidFill>
                  <a:schemeClr val="tx1"/>
                </a:solidFill>
                <a:latin typeface="Times New Roman" panose="02020603050405020304" pitchFamily="18" charset="0"/>
                <a:ea typeface="Calibri" panose="020F0502020204030204" pitchFamily="34" charset="0"/>
              </a:rPr>
              <a:t> </a:t>
            </a:r>
            <a:r>
              <a:rPr lang="ru-RU" sz="16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1600" dirty="0">
                <a:solidFill>
                  <a:schemeClr val="tx1"/>
                </a:solidFill>
                <a:latin typeface="Times New Roman" panose="02020603050405020304" pitchFamily="18" charset="0"/>
                <a:ea typeface="Calibri" panose="020F0502020204030204" pitchFamily="34" charset="0"/>
              </a:rPr>
              <a:t> - </a:t>
            </a:r>
            <a:r>
              <a:rPr lang="en-US" sz="1600" dirty="0" err="1">
                <a:solidFill>
                  <a:schemeClr val="tx1"/>
                </a:solidFill>
                <a:latin typeface="Times New Roman" panose="02020603050405020304" pitchFamily="18" charset="0"/>
                <a:ea typeface="Calibri" panose="020F0502020204030204" pitchFamily="34" charset="0"/>
              </a:rPr>
              <a:t>potentsialini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aniqlash</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uchun</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uning</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butun</a:t>
            </a:r>
            <a:r>
              <a:rPr lang="en-US" sz="1600" dirty="0">
                <a:solidFill>
                  <a:schemeClr val="tx1"/>
                </a:solidFill>
                <a:latin typeface="Times New Roman" panose="02020603050405020304" pitchFamily="18" charset="0"/>
                <a:ea typeface="Calibri" panose="020F0502020204030204" pitchFamily="34" charset="0"/>
              </a:rPr>
              <a:t> </a:t>
            </a:r>
            <a:r>
              <a:rPr lang="en-US" sz="1600" i="1" dirty="0">
                <a:solidFill>
                  <a:schemeClr val="tx1"/>
                </a:solidFill>
                <a:latin typeface="Times New Roman" panose="02020603050405020304" pitchFamily="18" charset="0"/>
                <a:ea typeface="Calibri" panose="020F0502020204030204" pitchFamily="34" charset="0"/>
              </a:rPr>
              <a:t>S</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sirti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bo’ylab</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zaryadini</a:t>
            </a:r>
            <a:r>
              <a:rPr lang="en-US" sz="1600" dirty="0">
                <a:solidFill>
                  <a:schemeClr val="tx1"/>
                </a:solidFill>
                <a:latin typeface="Times New Roman" panose="02020603050405020304" pitchFamily="18" charset="0"/>
                <a:ea typeface="Calibri" panose="020F0502020204030204" pitchFamily="34" charset="0"/>
              </a:rPr>
              <a:t> </a:t>
            </a:r>
            <a:r>
              <a:rPr lang="en-US" sz="1600" dirty="0" err="1">
                <a:solidFill>
                  <a:schemeClr val="tx1"/>
                </a:solidFill>
                <a:latin typeface="Times New Roman" panose="02020603050405020304" pitchFamily="18" charset="0"/>
                <a:ea typeface="Calibri" panose="020F0502020204030204" pitchFamily="34" charset="0"/>
              </a:rPr>
              <a:t>aniqlaymiz</a:t>
            </a:r>
            <a:r>
              <a:rPr lang="en-US" sz="1600" dirty="0">
                <a:solidFill>
                  <a:schemeClr val="tx1"/>
                </a:solidFill>
                <a:latin typeface="Times New Roman" panose="02020603050405020304" pitchFamily="18" charset="0"/>
                <a:ea typeface="Calibri" panose="020F0502020204030204" pitchFamily="34" charset="0"/>
              </a:rPr>
              <a:t> (</a:t>
            </a:r>
            <a:r>
              <a:rPr lang="en-US" sz="1600" i="1" dirty="0">
                <a:solidFill>
                  <a:schemeClr val="tx1"/>
                </a:solidFill>
                <a:latin typeface="Times New Roman" panose="02020603050405020304" pitchFamily="18" charset="0"/>
                <a:ea typeface="Calibri" panose="020F0502020204030204" pitchFamily="34" charset="0"/>
              </a:rPr>
              <a:t>1-rasm</a:t>
            </a:r>
            <a:r>
              <a:rPr lang="en-US" sz="1600" dirty="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ndParaRPr>
          </a:p>
        </p:txBody>
      </p:sp>
      <p:pic>
        <p:nvPicPr>
          <p:cNvPr id="17410" name="Рисунок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9751" y="1821423"/>
            <a:ext cx="2343150"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201237" y="3645103"/>
            <a:ext cx="4572000" cy="584775"/>
          </a:xfrm>
          <a:prstGeom prst="rect">
            <a:avLst/>
          </a:prstGeom>
        </p:spPr>
        <p:txBody>
          <a:bodyPr>
            <a:spAutoFit/>
          </a:bodyPr>
          <a:lstStyle/>
          <a:p>
            <a:pPr algn="ctr"/>
            <a:r>
              <a:rPr lang="en-US" sz="1600" i="1">
                <a:solidFill>
                  <a:schemeClr val="tx1"/>
                </a:solidFill>
                <a:latin typeface="Times New Roman" panose="02020603050405020304" pitchFamily="18" charset="0"/>
                <a:ea typeface="Calibri" panose="020F0502020204030204" pitchFamily="34" charset="0"/>
              </a:rPr>
              <a:t>1-</a:t>
            </a:r>
            <a:r>
              <a:rPr lang="uz-Cyrl-UZ" sz="1600" i="1" dirty="0">
                <a:solidFill>
                  <a:schemeClr val="tx1"/>
                </a:solidFill>
                <a:latin typeface="Times New Roman" panose="02020603050405020304" pitchFamily="18" charset="0"/>
                <a:ea typeface="Calibri" panose="020F0502020204030204" pitchFamily="34" charset="0"/>
              </a:rPr>
              <a:t>r</a:t>
            </a:r>
            <a:r>
              <a:rPr lang="en-US" sz="1600" i="1" dirty="0" err="1">
                <a:solidFill>
                  <a:schemeClr val="tx1"/>
                </a:solidFill>
                <a:latin typeface="Times New Roman" panose="02020603050405020304" pitchFamily="18" charset="0"/>
                <a:ea typeface="Calibri" panose="020F0502020204030204" pitchFamily="34" charset="0"/>
              </a:rPr>
              <a:t>asm</a:t>
            </a:r>
            <a:r>
              <a:rPr lang="en-US" sz="1600" i="1" dirty="0">
                <a:solidFill>
                  <a:schemeClr val="tx1"/>
                </a:solidFill>
                <a:latin typeface="Times New Roman" panose="02020603050405020304" pitchFamily="18" charset="0"/>
                <a:ea typeface="Calibri" panose="020F0502020204030204" pitchFamily="34" charset="0"/>
              </a:rPr>
              <a:t>. </a:t>
            </a:r>
            <a:r>
              <a:rPr lang="en-US" sz="1600" i="1" dirty="0" err="1">
                <a:solidFill>
                  <a:schemeClr val="tx1"/>
                </a:solidFill>
                <a:latin typeface="Times New Roman" panose="02020603050405020304" pitchFamily="18" charset="0"/>
                <a:ea typeface="Calibri" panose="020F0502020204030204" pitchFamily="34" charset="0"/>
              </a:rPr>
              <a:t>dq</a:t>
            </a:r>
            <a:r>
              <a:rPr lang="en-US" sz="1600" i="1" dirty="0">
                <a:solidFill>
                  <a:schemeClr val="tx1"/>
                </a:solidFill>
                <a:latin typeface="Times New Roman" panose="02020603050405020304" pitchFamily="18" charset="0"/>
                <a:ea typeface="Calibri" panose="020F0502020204030204" pitchFamily="34" charset="0"/>
              </a:rPr>
              <a:t> - </a:t>
            </a:r>
            <a:r>
              <a:rPr lang="en-US" sz="1600" i="1" dirty="0" err="1">
                <a:solidFill>
                  <a:schemeClr val="tx1"/>
                </a:solidFill>
                <a:latin typeface="Times New Roman" panose="02020603050405020304" pitchFamily="18" charset="0"/>
                <a:ea typeface="Calibri" panose="020F0502020204030204" pitchFamily="34" charset="0"/>
              </a:rPr>
              <a:t>zaryadning</a:t>
            </a:r>
            <a:r>
              <a:rPr lang="en-US" sz="1600" i="1" dirty="0">
                <a:solidFill>
                  <a:schemeClr val="tx1"/>
                </a:solidFill>
                <a:latin typeface="Times New Roman" panose="02020603050405020304" pitchFamily="18" charset="0"/>
                <a:ea typeface="Calibri" panose="020F0502020204030204" pitchFamily="34" charset="0"/>
              </a:rPr>
              <a:t> r </a:t>
            </a:r>
            <a:r>
              <a:rPr lang="en-US" sz="1600" i="1" dirty="0" err="1">
                <a:solidFill>
                  <a:schemeClr val="tx1"/>
                </a:solidFill>
                <a:latin typeface="Times New Roman" panose="02020603050405020304" pitchFamily="18" charset="0"/>
                <a:ea typeface="Calibri" panose="020F0502020204030204" pitchFamily="34" charset="0"/>
              </a:rPr>
              <a:t>masofadagi</a:t>
            </a:r>
            <a:r>
              <a:rPr lang="en-US" sz="1600" i="1" dirty="0">
                <a:solidFill>
                  <a:schemeClr val="tx1"/>
                </a:solidFill>
                <a:latin typeface="Times New Roman" panose="02020603050405020304" pitchFamily="18" charset="0"/>
                <a:ea typeface="Calibri" panose="020F0502020204030204" pitchFamily="34" charset="0"/>
              </a:rPr>
              <a:t> </a:t>
            </a:r>
            <a:r>
              <a:rPr lang="en-US" sz="1600" i="1" dirty="0" err="1">
                <a:solidFill>
                  <a:schemeClr val="tx1"/>
                </a:solidFill>
                <a:latin typeface="Times New Roman" panose="02020603050405020304" pitchFamily="18" charset="0"/>
                <a:ea typeface="Calibri" panose="020F0502020204030204" pitchFamily="34" charset="0"/>
              </a:rPr>
              <a:t>potentsiali</a:t>
            </a:r>
            <a:endParaRPr lang="ru-RU" sz="1600" dirty="0">
              <a:solidFill>
                <a:schemeClr val="tx1"/>
              </a:solidFill>
              <a:latin typeface="Times New Roman" panose="02020603050405020304" pitchFamily="18" charset="0"/>
              <a:ea typeface="Calibri" panose="020F0502020204030204" pitchFamily="34" charset="0"/>
            </a:endParaRPr>
          </a:p>
          <a:p>
            <a:pPr algn="ctr"/>
            <a:r>
              <a:rPr lang="en-US" sz="1600" b="1" dirty="0">
                <a:solidFill>
                  <a:schemeClr val="tx1"/>
                </a:solidFill>
                <a:latin typeface="Times New Roman" panose="02020603050405020304" pitchFamily="18" charset="0"/>
                <a:ea typeface="Calibri" panose="020F0502020204030204" pitchFamily="34" charset="0"/>
              </a:rPr>
              <a:t> </a:t>
            </a:r>
            <a:endParaRPr lang="ru-RU" sz="1600" dirty="0">
              <a:solidFill>
                <a:schemeClr val="tx1"/>
              </a:solidFill>
              <a:effectLst/>
              <a:latin typeface="Times New Roman" panose="02020603050405020304" pitchFamily="18" charset="0"/>
              <a:ea typeface="Calibri" panose="020F0502020204030204" pitchFamily="34" charset="0"/>
            </a:endParaRPr>
          </a:p>
        </p:txBody>
      </p:sp>
      <p:sp>
        <p:nvSpPr>
          <p:cNvPr id="5" name="Прямоугольник 4"/>
          <p:cNvSpPr/>
          <p:nvPr/>
        </p:nvSpPr>
        <p:spPr>
          <a:xfrm>
            <a:off x="608742" y="4075989"/>
            <a:ext cx="7135287" cy="830997"/>
          </a:xfrm>
          <a:prstGeom prst="rect">
            <a:avLst/>
          </a:prstGeom>
        </p:spPr>
        <p:txBody>
          <a:bodyPr wrap="none">
            <a:spAutoFit/>
          </a:bodyPr>
          <a:lstStyle/>
          <a:p>
            <a:r>
              <a:rPr lang="en-US" sz="1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Bu </a:t>
            </a:r>
            <a:r>
              <a:rPr lang="en-US" sz="16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sirtni</a:t>
            </a:r>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smtClean="0">
                <a:solidFill>
                  <a:schemeClr val="tx1"/>
                </a:solidFill>
                <a:latin typeface="Times New Roman" panose="02020603050405020304" pitchFamily="18" charset="0"/>
                <a:cs typeface="Times New Roman" panose="02020603050405020304" pitchFamily="18" charset="0"/>
              </a:rPr>
              <a:t>zaryadga</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bo’lgan</a:t>
            </a:r>
            <a:r>
              <a:rPr lang="en-US" sz="1600" dirty="0">
                <a:solidFill>
                  <a:schemeClr val="tx1"/>
                </a:solidFill>
                <a:latin typeface="Times New Roman" panose="02020603050405020304" pitchFamily="18" charset="0"/>
                <a:cs typeface="Times New Roman" panose="02020603050405020304" pitchFamily="18" charset="0"/>
              </a:rPr>
              <a:t> </a:t>
            </a:r>
            <a:r>
              <a:rPr lang="en-US" sz="1600" i="1" dirty="0" err="1">
                <a:solidFill>
                  <a:schemeClr val="tx1"/>
                </a:solidFill>
                <a:latin typeface="Times New Roman" panose="02020603050405020304" pitchFamily="18" charset="0"/>
                <a:cs typeface="Times New Roman" panose="02020603050405020304" pitchFamily="18" charset="0"/>
              </a:rPr>
              <a:t>dS</a:t>
            </a:r>
            <a:r>
              <a:rPr lang="en-US" sz="1600" dirty="0">
                <a:solidFill>
                  <a:schemeClr val="tx1"/>
                </a:solidFill>
                <a:latin typeface="Times New Roman" panose="02020603050405020304" pitchFamily="18" charset="0"/>
                <a:cs typeface="Times New Roman" panose="02020603050405020304" pitchFamily="18" charset="0"/>
              </a:rPr>
              <a:t> – </a:t>
            </a:r>
            <a:r>
              <a:rPr lang="en-US" sz="1600" dirty="0" err="1">
                <a:solidFill>
                  <a:schemeClr val="tx1"/>
                </a:solidFill>
                <a:latin typeface="Times New Roman" panose="02020603050405020304" pitchFamily="18" charset="0"/>
                <a:cs typeface="Times New Roman" panose="02020603050405020304" pitchFamily="18" charset="0"/>
              </a:rPr>
              <a:t>elementar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yuzachalarga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ajratib</a:t>
            </a:r>
            <a:r>
              <a:rPr lang="en-US" sz="1600" dirty="0">
                <a:solidFill>
                  <a:schemeClr val="tx1"/>
                </a:solidFill>
                <a:latin typeface="Times New Roman" panose="02020603050405020304" pitchFamily="18" charset="0"/>
                <a:cs typeface="Times New Roman" panose="02020603050405020304" pitchFamily="18" charset="0"/>
              </a:rPr>
              <a:t>, </a:t>
            </a:r>
            <a:endParaRPr lang="en-US" sz="1600" dirty="0" smtClean="0">
              <a:solidFill>
                <a:schemeClr val="tx1"/>
              </a:solidFill>
              <a:latin typeface="Times New Roman" panose="02020603050405020304" pitchFamily="18" charset="0"/>
              <a:cs typeface="Times New Roman" panose="02020603050405020304" pitchFamily="18" charset="0"/>
            </a:endParaRPr>
          </a:p>
          <a:p>
            <a:r>
              <a:rPr lang="en-US" sz="1600" i="1" dirty="0" err="1" smtClean="0">
                <a:solidFill>
                  <a:schemeClr val="tx1"/>
                </a:solidFill>
                <a:latin typeface="Times New Roman" panose="02020603050405020304" pitchFamily="18" charset="0"/>
                <a:cs typeface="Times New Roman" panose="02020603050405020304" pitchFamily="18" charset="0"/>
              </a:rPr>
              <a:t>dq</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nuqtaviy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a:t>
            </a:r>
            <a:r>
              <a:rPr lang="en-US" sz="1600" dirty="0">
                <a:solidFill>
                  <a:schemeClr val="tx1"/>
                </a:solidFill>
                <a:latin typeface="Times New Roman" panose="02020603050405020304" pitchFamily="18" charset="0"/>
                <a:cs typeface="Times New Roman" panose="02020603050405020304" pitchFamily="18" charset="0"/>
              </a:rPr>
              <a:t> deb </a:t>
            </a:r>
            <a:r>
              <a:rPr lang="en-US" sz="1600" dirty="0" err="1">
                <a:solidFill>
                  <a:schemeClr val="tx1"/>
                </a:solidFill>
                <a:latin typeface="Times New Roman" panose="02020603050405020304" pitchFamily="18" charset="0"/>
                <a:cs typeface="Times New Roman" panose="02020603050405020304" pitchFamily="18" charset="0"/>
              </a:rPr>
              <a:t>hisoblaymiz</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a:p>
            <a:r>
              <a:rPr lang="en-US" sz="16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p:cNvSpPr/>
              <p:nvPr/>
            </p:nvSpPr>
            <p:spPr>
              <a:xfrm>
                <a:off x="1507491" y="4075989"/>
                <a:ext cx="120283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ea typeface="Cambria Math" panose="02040503050406030204" pitchFamily="18" charset="0"/>
                        </a:rPr>
                        <m:t>𝑑𝑞</m:t>
                      </m:r>
                      <m:r>
                        <a:rPr lang="en-US" sz="1800" b="0" i="1" smtClean="0">
                          <a:latin typeface="Cambria Math" panose="02040503050406030204" pitchFamily="18" charset="0"/>
                          <a:ea typeface="Cambria Math" panose="02040503050406030204" pitchFamily="18" charset="0"/>
                        </a:rPr>
                        <m:t>=</m:t>
                      </m:r>
                      <m:r>
                        <a:rPr lang="ru-RU" sz="1800" i="1">
                          <a:latin typeface="Cambria Math" panose="02040503050406030204" pitchFamily="18" charset="0"/>
                          <a:ea typeface="Cambria Math" panose="02040503050406030204" pitchFamily="18" charset="0"/>
                        </a:rPr>
                        <m:t>𝜎</m:t>
                      </m:r>
                      <m:r>
                        <a:rPr lang="en-US" sz="1800" b="0" i="1" smtClean="0">
                          <a:latin typeface="Cambria Math" panose="02040503050406030204" pitchFamily="18" charset="0"/>
                          <a:ea typeface="Cambria Math" panose="02040503050406030204" pitchFamily="18" charset="0"/>
                        </a:rPr>
                        <m:t>𝑑𝑆</m:t>
                      </m:r>
                    </m:oMath>
                  </m:oMathPara>
                </a14:m>
                <a:endParaRPr lang="ru-RU" sz="1800" i="1" dirty="0">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507491" y="4075989"/>
                <a:ext cx="1202830" cy="369332"/>
              </a:xfrm>
              <a:prstGeom prst="rect">
                <a:avLst/>
              </a:prstGeom>
              <a:blipFill rotWithShape="0">
                <a:blip r:embed="rId3"/>
                <a:stretch>
                  <a:fillRect b="-15000"/>
                </a:stretch>
              </a:blipFill>
            </p:spPr>
            <p:txBody>
              <a:bodyPr/>
              <a:lstStyle/>
              <a:p>
                <a:r>
                  <a:rPr lang="ru-RU">
                    <a:noFill/>
                  </a:rPr>
                  <a:t> </a:t>
                </a:r>
              </a:p>
            </p:txBody>
          </p:sp>
        </mc:Fallback>
      </mc:AlternateContent>
    </p:spTree>
    <p:extLst>
      <p:ext uri="{BB962C8B-B14F-4D97-AF65-F5344CB8AC3E}">
        <p14:creationId xmlns:p14="http://schemas.microsoft.com/office/powerpoint/2010/main" val="20356627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2642" y="1298160"/>
            <a:ext cx="8077200" cy="369332"/>
          </a:xfrm>
          <a:prstGeom prst="rect">
            <a:avLst/>
          </a:prstGeom>
        </p:spPr>
        <p:txBody>
          <a:bodyPr wrap="square">
            <a:spAutoFit/>
          </a:bodyPr>
          <a:lstStyle/>
          <a:p>
            <a:r>
              <a:rPr lang="en-US" sz="1800" dirty="0" err="1">
                <a:solidFill>
                  <a:schemeClr val="tx1"/>
                </a:solidFill>
                <a:latin typeface="Times New Roman" panose="02020603050405020304" pitchFamily="18" charset="0"/>
                <a:cs typeface="Times New Roman" panose="02020603050405020304" pitchFamily="18" charset="0"/>
              </a:rPr>
              <a:t>Nuqtaviy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smtClean="0">
                <a:solidFill>
                  <a:schemeClr val="tx1"/>
                </a:solidFill>
                <a:latin typeface="Times New Roman" panose="02020603050405020304" pitchFamily="18" charset="0"/>
                <a:cs typeface="Times New Roman" panose="02020603050405020304" pitchFamily="18" charset="0"/>
              </a:rPr>
              <a:t>zaryadning</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masofadagi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maydon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potentsiali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quyidagiga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a:t>
            </a:r>
            <a:endParaRPr lang="ru-RU" sz="1800" b="1"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3593804" y="152902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731940803"/>
              </p:ext>
            </p:extLst>
          </p:nvPr>
        </p:nvGraphicFramePr>
        <p:xfrm>
          <a:off x="2884890" y="1419354"/>
          <a:ext cx="161925" cy="200025"/>
        </p:xfrm>
        <a:graphic>
          <a:graphicData uri="http://schemas.openxmlformats.org/presentationml/2006/ole">
            <mc:AlternateContent xmlns:mc="http://schemas.openxmlformats.org/markup-compatibility/2006">
              <mc:Choice xmlns:v="urn:schemas-microsoft-com:vml" Requires="v">
                <p:oleObj spid="_x0000_s18487" r:id="rId3" imgW="139579" imgH="177646" progId="Equation.3">
                  <p:embed/>
                </p:oleObj>
              </mc:Choice>
              <mc:Fallback>
                <p:oleObj r:id="rId3" imgW="139579" imgH="177646"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4890" y="1419354"/>
                        <a:ext cx="161925" cy="200025"/>
                      </a:xfrm>
                      <a:prstGeom prst="rect">
                        <a:avLst/>
                      </a:prstGeom>
                      <a:solidFill>
                        <a:schemeClr val="bg1"/>
                      </a:solidFill>
                    </p:spPr>
                  </p:pic>
                </p:oleObj>
              </mc:Fallback>
            </mc:AlternateContent>
          </a:graphicData>
        </a:graphic>
      </p:graphicFrame>
      <p:sp>
        <p:nvSpPr>
          <p:cNvPr id="5"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5518737" y="1889880"/>
            <a:ext cx="453970" cy="369332"/>
          </a:xfrm>
          <a:prstGeom prst="rect">
            <a:avLst/>
          </a:prstGeom>
        </p:spPr>
        <p:txBody>
          <a:bodyPr wrap="none">
            <a:spAutoFit/>
          </a:bodyPr>
          <a:lstStyle/>
          <a:p>
            <a:r>
              <a:rPr lang="en-US" sz="1800" dirty="0">
                <a:solidFill>
                  <a:schemeClr val="bg1"/>
                </a:solidFill>
                <a:latin typeface="Times New Roman" panose="02020603050405020304" pitchFamily="18" charset="0"/>
                <a:ea typeface="Calibri" panose="020F0502020204030204" pitchFamily="34" charset="0"/>
              </a:rPr>
              <a:t>(2</a:t>
            </a:r>
            <a:r>
              <a:rPr lang="en-US" sz="1800" dirty="0" smtClean="0">
                <a:solidFill>
                  <a:schemeClr val="bg1"/>
                </a:solidFill>
                <a:latin typeface="Times New Roman" panose="02020603050405020304" pitchFamily="18" charset="0"/>
                <a:ea typeface="Calibri" panose="020F0502020204030204" pitchFamily="34" charset="0"/>
              </a:rPr>
              <a:t>)</a:t>
            </a:r>
          </a:p>
        </p:txBody>
      </p:sp>
      <p:sp>
        <p:nvSpPr>
          <p:cNvPr id="8" name="Прямоугольник 7"/>
          <p:cNvSpPr/>
          <p:nvPr/>
        </p:nvSpPr>
        <p:spPr>
          <a:xfrm>
            <a:off x="3781536" y="2269202"/>
            <a:ext cx="595035" cy="369332"/>
          </a:xfrm>
          <a:prstGeom prst="rect">
            <a:avLst/>
          </a:prstGeom>
        </p:spPr>
        <p:txBody>
          <a:bodyPr wrap="non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yoki</a:t>
            </a:r>
            <a:endParaRPr lang="ru-RU" sz="1800" dirty="0">
              <a:solidFill>
                <a:schemeClr val="tx1"/>
              </a:solidFill>
              <a:effectLst/>
              <a:latin typeface="Times New Roman" panose="02020603050405020304" pitchFamily="18" charset="0"/>
              <a:ea typeface="Calibri" panose="020F0502020204030204" pitchFamily="34" charset="0"/>
            </a:endParaRP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Прямоугольник 10"/>
          <p:cNvSpPr/>
          <p:nvPr/>
        </p:nvSpPr>
        <p:spPr>
          <a:xfrm>
            <a:off x="5518737" y="2747192"/>
            <a:ext cx="453970"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Calibri" panose="020F0502020204030204" pitchFamily="34" charset="0"/>
              </a:rPr>
              <a:t>(3)</a:t>
            </a:r>
          </a:p>
        </p:txBody>
      </p:sp>
      <p:sp>
        <p:nvSpPr>
          <p:cNvPr id="12" name="Прямоугольник 11"/>
          <p:cNvSpPr/>
          <p:nvPr/>
        </p:nvSpPr>
        <p:spPr>
          <a:xfrm>
            <a:off x="492642" y="3329266"/>
            <a:ext cx="8076950" cy="646331"/>
          </a:xfrm>
          <a:prstGeom prst="rect">
            <a:avLst/>
          </a:prstGeom>
        </p:spPr>
        <p:txBody>
          <a:bodyPr wrap="square">
            <a:spAutoFit/>
          </a:bodyPr>
          <a:lstStyle/>
          <a:p>
            <a:pPr algn="just"/>
            <a:r>
              <a:rPr lang="en-US" sz="1800" dirty="0">
                <a:solidFill>
                  <a:schemeClr val="tx1"/>
                </a:solidFill>
                <a:latin typeface="Times New Roman" panose="02020603050405020304" pitchFamily="18" charset="0"/>
                <a:ea typeface="Calibri" panose="020F0502020204030204" pitchFamily="34" charset="0"/>
              </a:rPr>
              <a:t>Bu </a:t>
            </a:r>
            <a:r>
              <a:rPr lang="en-US" sz="1800" dirty="0" err="1">
                <a:solidFill>
                  <a:schemeClr val="tx1"/>
                </a:solidFill>
                <a:latin typeface="Times New Roman" panose="02020603050405020304" pitchFamily="18" charset="0"/>
                <a:ea typeface="Calibri" panose="020F0502020204030204" pitchFamily="34" charset="0"/>
              </a:rPr>
              <a:t>ifoda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butun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sirt</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bo’yicha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integrallansa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zaryadlangan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o’tkazgich</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sirtining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potentsiali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ifodasiga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ega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bo’lamiz</a:t>
            </a:r>
            <a:r>
              <a:rPr lang="en-US" sz="1800" dirty="0">
                <a:solidFill>
                  <a:schemeClr val="tx1"/>
                </a:solidFill>
                <a:latin typeface="Times New Roman" panose="02020603050405020304" pitchFamily="18" charset="0"/>
                <a:ea typeface="Calibri" panose="020F0502020204030204" pitchFamily="34" charset="0"/>
              </a:rPr>
              <a:t>.</a:t>
            </a:r>
            <a:endParaRPr lang="ru-RU" sz="1800" dirty="0">
              <a:solidFill>
                <a:schemeClr val="tx1"/>
              </a:solidFill>
              <a:effectLst/>
              <a:latin typeface="Times New Roman" panose="02020603050405020304" pitchFamily="18" charset="0"/>
              <a:ea typeface="Calibri" panose="020F0502020204030204" pitchFamily="34" charset="0"/>
            </a:endParaRPr>
          </a:p>
        </p:txBody>
      </p:sp>
      <p:sp>
        <p:nvSpPr>
          <p:cNvPr id="14" name="Прямоугольник 13"/>
          <p:cNvSpPr/>
          <p:nvPr/>
        </p:nvSpPr>
        <p:spPr>
          <a:xfrm>
            <a:off x="5518737" y="4177826"/>
            <a:ext cx="453970"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Calibri" panose="020F0502020204030204" pitchFamily="34" charset="0"/>
              </a:rPr>
              <a:t>(4)</a:t>
            </a:r>
          </a:p>
        </p:txBody>
      </p:sp>
      <mc:AlternateContent xmlns:mc="http://schemas.openxmlformats.org/markup-compatibility/2006" xmlns:a14="http://schemas.microsoft.com/office/drawing/2010/main">
        <mc:Choice Requires="a14">
          <p:sp>
            <p:nvSpPr>
              <p:cNvPr id="13" name="TextBox 12"/>
              <p:cNvSpPr txBox="1"/>
              <p:nvPr/>
            </p:nvSpPr>
            <p:spPr>
              <a:xfrm>
                <a:off x="3027483" y="1775518"/>
                <a:ext cx="2103140" cy="4455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ea typeface="Cambria Math" panose="02040503050406030204" pitchFamily="18" charset="0"/>
                        </a:rPr>
                        <m:t>𝑑</m:t>
                      </m:r>
                      <m:r>
                        <a:rPr lang="ru-RU" i="1" smtClean="0">
                          <a:latin typeface="Cambria Math" panose="02040503050406030204" pitchFamily="18" charset="0"/>
                          <a:ea typeface="Cambria Math" panose="02040503050406030204" pitchFamily="18" charset="0"/>
                        </a:rPr>
                        <m:t>𝜑</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den>
                      </m:f>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𝑑𝑞</m:t>
                          </m:r>
                        </m:num>
                        <m:den>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𝑟</m:t>
                          </m:r>
                        </m:den>
                      </m:f>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den>
                      </m:f>
                      <m:r>
                        <a:rPr lang="en-US" b="0" i="1" smtClean="0">
                          <a:latin typeface="Cambria Math" panose="02040503050406030204" pitchFamily="18" charset="0"/>
                          <a:ea typeface="Cambria Math" panose="02040503050406030204" pitchFamily="18" charset="0"/>
                        </a:rPr>
                        <m:t> </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𝜎</m:t>
                          </m:r>
                          <m:r>
                            <a:rPr lang="en-US" b="0" i="1" smtClean="0">
                              <a:latin typeface="Cambria Math" panose="02040503050406030204" pitchFamily="18" charset="0"/>
                              <a:ea typeface="Cambria Math" panose="02040503050406030204" pitchFamily="18" charset="0"/>
                            </a:rPr>
                            <m:t>𝑑𝑆</m:t>
                          </m:r>
                        </m:num>
                        <m:den>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𝑟</m:t>
                          </m:r>
                        </m:den>
                      </m:f>
                    </m:oMath>
                  </m:oMathPara>
                </a14:m>
                <a:endParaRPr lang="ru-RU" dirty="0"/>
              </a:p>
            </p:txBody>
          </p:sp>
        </mc:Choice>
        <mc:Fallback xmlns="">
          <p:sp>
            <p:nvSpPr>
              <p:cNvPr id="13" name="TextBox 12"/>
              <p:cNvSpPr txBox="1">
                <a:spLocks noRot="1" noChangeAspect="1" noMove="1" noResize="1" noEditPoints="1" noAdjustHandles="1" noChangeArrowheads="1" noChangeShapeType="1" noTextEdit="1"/>
              </p:cNvSpPr>
              <p:nvPr/>
            </p:nvSpPr>
            <p:spPr>
              <a:xfrm>
                <a:off x="3027483" y="1775518"/>
                <a:ext cx="2103140" cy="445571"/>
              </a:xfrm>
              <a:prstGeom prst="rect">
                <a:avLst/>
              </a:prstGeom>
              <a:blipFill rotWithShape="0">
                <a:blip r:embed="rId5"/>
                <a:stretch>
                  <a:fillRect l="-1449" t="-2740" r="-870" b="-821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3163033" y="2709072"/>
                <a:ext cx="1832040" cy="4455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ea typeface="Cambria Math" panose="02040503050406030204" pitchFamily="18" charset="0"/>
                        </a:rPr>
                        <m:t>𝑑</m:t>
                      </m:r>
                      <m:r>
                        <a:rPr lang="ru-RU" i="1" smtClean="0">
                          <a:latin typeface="Cambria Math" panose="02040503050406030204" pitchFamily="18" charset="0"/>
                          <a:ea typeface="Cambria Math" panose="02040503050406030204" pitchFamily="18" charset="0"/>
                        </a:rPr>
                        <m:t>𝜑</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den>
                      </m:f>
                      <m:r>
                        <a:rPr lang="en-US" b="0" i="1" smtClean="0">
                          <a:latin typeface="Cambria Math" panose="02040503050406030204" pitchFamily="18" charset="0"/>
                          <a:ea typeface="Cambria Math" panose="02040503050406030204" pitchFamily="18" charset="0"/>
                        </a:rPr>
                        <m:t>∗ </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𝑘</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𝑞</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𝑑𝑆</m:t>
                          </m:r>
                        </m:num>
                        <m:den>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𝑟</m:t>
                          </m:r>
                        </m:den>
                      </m:f>
                    </m:oMath>
                  </m:oMathPara>
                </a14:m>
                <a:endParaRPr lang="ru-RU" dirty="0"/>
              </a:p>
            </p:txBody>
          </p:sp>
        </mc:Choice>
        <mc:Fallback xmlns="">
          <p:sp>
            <p:nvSpPr>
              <p:cNvPr id="16" name="TextBox 15"/>
              <p:cNvSpPr txBox="1">
                <a:spLocks noRot="1" noChangeAspect="1" noMove="1" noResize="1" noEditPoints="1" noAdjustHandles="1" noChangeArrowheads="1" noChangeShapeType="1" noTextEdit="1"/>
              </p:cNvSpPr>
              <p:nvPr/>
            </p:nvSpPr>
            <p:spPr>
              <a:xfrm>
                <a:off x="3163033" y="2709072"/>
                <a:ext cx="1832040" cy="445571"/>
              </a:xfrm>
              <a:prstGeom prst="rect">
                <a:avLst/>
              </a:prstGeom>
              <a:blipFill rotWithShape="0">
                <a:blip r:embed="rId6"/>
                <a:stretch>
                  <a:fillRect l="-2000" r="-1333" b="-821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163033" y="4300308"/>
                <a:ext cx="3815359" cy="433324"/>
              </a:xfrm>
              <a:prstGeom prst="rect">
                <a:avLst/>
              </a:prstGeom>
              <a:noFill/>
            </p:spPr>
            <p:txBody>
              <a:bodyPr wrap="square" lIns="0" tIns="0" rIns="0" bIns="0" rtlCol="0">
                <a:spAutoFit/>
              </a:bodyPr>
              <a:lstStyle/>
              <a:p>
                <a14:m>
                  <m:oMath xmlns:m="http://schemas.openxmlformats.org/officeDocument/2006/math">
                    <m:r>
                      <a:rPr lang="ru-RU" sz="1800" i="1" smtClean="0">
                        <a:latin typeface="Cambria Math" panose="02040503050406030204" pitchFamily="18" charset="0"/>
                        <a:ea typeface="Cambria Math" panose="02040503050406030204" pitchFamily="18" charset="0"/>
                      </a:rPr>
                      <m:t>𝜑</m:t>
                    </m:r>
                  </m:oMath>
                </a14:m>
                <a:r>
                  <a:rPr lang="en-US" sz="1800" dirty="0" smtClean="0"/>
                  <a:t>=</a:t>
                </a:r>
                <a14:m>
                  <m:oMath xmlns:m="http://schemas.openxmlformats.org/officeDocument/2006/math">
                    <m:nary>
                      <m:naryPr>
                        <m:chr m:val="∮"/>
                        <m:limLoc m:val="undOvr"/>
                        <m:ctrlPr>
                          <a:rPr lang="en-US" sz="1800" i="1" dirty="0" smtClean="0">
                            <a:latin typeface="Cambria Math" panose="02040503050406030204" pitchFamily="18" charset="0"/>
                          </a:rPr>
                        </m:ctrlPr>
                      </m:naryPr>
                      <m:sub>
                        <m:r>
                          <m:rPr>
                            <m:brk m:alnAt="24"/>
                          </m:rPr>
                          <a:rPr lang="en-US" sz="1800" b="0" i="1" dirty="0" smtClean="0">
                            <a:latin typeface="Cambria Math" panose="02040503050406030204" pitchFamily="18" charset="0"/>
                          </a:rPr>
                          <m:t>𝑠</m:t>
                        </m:r>
                      </m:sub>
                      <m:sup>
                        <m:r>
                          <a:rPr lang="en-US" sz="1800" b="0" i="1" dirty="0" smtClean="0">
                            <a:latin typeface="Cambria Math" panose="02040503050406030204" pitchFamily="18" charset="0"/>
                          </a:rPr>
                          <m:t>.</m:t>
                        </m:r>
                      </m:sup>
                      <m:e>
                        <m:f>
                          <m:fPr>
                            <m:ctrlPr>
                              <a:rPr lang="en-US" sz="1800" i="1" dirty="0" smtClean="0">
                                <a:latin typeface="Cambria Math" panose="02040503050406030204" pitchFamily="18" charset="0"/>
                              </a:rPr>
                            </m:ctrlPr>
                          </m:fPr>
                          <m:num>
                            <m:r>
                              <a:rPr lang="en-US" sz="1800" b="0" i="1" dirty="0" smtClean="0">
                                <a:latin typeface="Cambria Math" panose="02040503050406030204" pitchFamily="18" charset="0"/>
                              </a:rPr>
                              <m:t>𝑘</m:t>
                            </m:r>
                            <m:r>
                              <a:rPr lang="en-US" sz="1800" b="0" i="1" dirty="0" smtClean="0">
                                <a:latin typeface="Cambria Math" panose="02040503050406030204" pitchFamily="18" charset="0"/>
                              </a:rPr>
                              <m:t>∗</m:t>
                            </m:r>
                            <m:r>
                              <a:rPr lang="en-US" sz="1800" b="0" i="1" dirty="0" smtClean="0">
                                <a:latin typeface="Cambria Math" panose="02040503050406030204" pitchFamily="18" charset="0"/>
                              </a:rPr>
                              <m:t>𝑞</m:t>
                            </m:r>
                            <m:r>
                              <a:rPr lang="en-US" sz="1800" b="0" i="1" dirty="0" smtClean="0">
                                <a:latin typeface="Cambria Math" panose="02040503050406030204" pitchFamily="18" charset="0"/>
                              </a:rPr>
                              <m:t>∗</m:t>
                            </m:r>
                            <m:r>
                              <a:rPr lang="en-US" sz="1800" b="0" i="1" dirty="0" smtClean="0">
                                <a:latin typeface="Cambria Math" panose="02040503050406030204" pitchFamily="18" charset="0"/>
                              </a:rPr>
                              <m:t>𝑑𝑆</m:t>
                            </m:r>
                          </m:num>
                          <m:den>
                            <m:r>
                              <a:rPr lang="en-US" sz="1800" b="0" i="1" dirty="0" smtClean="0">
                                <a:latin typeface="Cambria Math" panose="02040503050406030204" pitchFamily="18" charset="0"/>
                              </a:rPr>
                              <m:t>4</m:t>
                            </m:r>
                            <m:r>
                              <a:rPr lang="en-US" sz="1800" b="0" i="1" dirty="0" smtClean="0">
                                <a:latin typeface="Cambria Math" panose="02040503050406030204" pitchFamily="18" charset="0"/>
                                <a:ea typeface="Cambria Math" panose="02040503050406030204" pitchFamily="18" charset="0"/>
                              </a:rPr>
                              <m:t>𝜋</m:t>
                            </m:r>
                            <m:sSub>
                              <m:sSubPr>
                                <m:ctrlPr>
                                  <a:rPr lang="en-US" sz="1800" b="0" i="1" dirty="0" smtClean="0">
                                    <a:latin typeface="Cambria Math" panose="02040503050406030204" pitchFamily="18" charset="0"/>
                                    <a:ea typeface="Cambria Math" panose="02040503050406030204" pitchFamily="18" charset="0"/>
                                  </a:rPr>
                                </m:ctrlPr>
                              </m:sSubPr>
                              <m:e>
                                <m:r>
                                  <a:rPr lang="en-US" sz="1800" b="0" i="1" dirty="0" smtClean="0">
                                    <a:latin typeface="Cambria Math" panose="02040503050406030204" pitchFamily="18" charset="0"/>
                                    <a:ea typeface="Cambria Math" panose="02040503050406030204" pitchFamily="18" charset="0"/>
                                  </a:rPr>
                                  <m:t>𝜀</m:t>
                                </m:r>
                              </m:e>
                              <m:sub>
                                <m:r>
                                  <a:rPr lang="en-US" sz="1800" b="0" i="1" dirty="0" smtClean="0">
                                    <a:latin typeface="Cambria Math" panose="02040503050406030204" pitchFamily="18" charset="0"/>
                                    <a:ea typeface="Cambria Math" panose="02040503050406030204" pitchFamily="18" charset="0"/>
                                  </a:rPr>
                                  <m:t>0</m:t>
                                </m:r>
                              </m:sub>
                            </m:sSub>
                            <m:r>
                              <a:rPr lang="en-US" sz="1800" b="0" i="1" dirty="0" smtClean="0">
                                <a:latin typeface="Cambria Math" panose="02040503050406030204" pitchFamily="18" charset="0"/>
                                <a:ea typeface="Cambria Math" panose="02040503050406030204" pitchFamily="18" charset="0"/>
                              </a:rPr>
                              <m:t>𝜀</m:t>
                            </m:r>
                            <m:r>
                              <a:rPr lang="en-US" sz="1800" b="0" i="1" dirty="0" smtClean="0">
                                <a:latin typeface="Cambria Math" panose="02040503050406030204" pitchFamily="18" charset="0"/>
                                <a:ea typeface="Cambria Math" panose="02040503050406030204" pitchFamily="18" charset="0"/>
                              </a:rPr>
                              <m:t>𝑟</m:t>
                            </m:r>
                          </m:den>
                        </m:f>
                      </m:e>
                    </m:nary>
                    <m:r>
                      <a:rPr lang="en-US" sz="1800" b="0" i="1" dirty="0" smtClean="0">
                        <a:latin typeface="Cambria Math" panose="02040503050406030204" pitchFamily="18" charset="0"/>
                      </a:rPr>
                      <m:t>=</m:t>
                    </m:r>
                    <m:f>
                      <m:fPr>
                        <m:ctrlPr>
                          <a:rPr lang="en-US" sz="1800" b="0" i="1" dirty="0" smtClean="0">
                            <a:latin typeface="Cambria Math" panose="02040503050406030204" pitchFamily="18" charset="0"/>
                          </a:rPr>
                        </m:ctrlPr>
                      </m:fPr>
                      <m:num>
                        <m:r>
                          <a:rPr lang="en-US" sz="1800" b="0" i="1" dirty="0" smtClean="0">
                            <a:latin typeface="Cambria Math" panose="02040503050406030204" pitchFamily="18" charset="0"/>
                          </a:rPr>
                          <m:t>𝑞</m:t>
                        </m:r>
                      </m:num>
                      <m:den>
                        <m:r>
                          <a:rPr lang="en-US" sz="1800" b="0" i="1" dirty="0" smtClean="0">
                            <a:latin typeface="Cambria Math" panose="02040503050406030204" pitchFamily="18" charset="0"/>
                          </a:rPr>
                          <m:t>4</m:t>
                        </m:r>
                        <m:r>
                          <a:rPr lang="en-US" sz="1800" b="0" i="1" dirty="0" smtClean="0">
                            <a:latin typeface="Cambria Math" panose="02040503050406030204" pitchFamily="18" charset="0"/>
                            <a:ea typeface="Cambria Math" panose="02040503050406030204" pitchFamily="18" charset="0"/>
                          </a:rPr>
                          <m:t>𝜋</m:t>
                        </m:r>
                        <m:sSub>
                          <m:sSubPr>
                            <m:ctrlPr>
                              <a:rPr lang="en-US" sz="1800" b="0" i="1" dirty="0" smtClean="0">
                                <a:latin typeface="Cambria Math" panose="02040503050406030204" pitchFamily="18" charset="0"/>
                                <a:ea typeface="Cambria Math" panose="02040503050406030204" pitchFamily="18" charset="0"/>
                              </a:rPr>
                            </m:ctrlPr>
                          </m:sSubPr>
                          <m:e>
                            <m:r>
                              <a:rPr lang="en-US" sz="1800" b="0" i="1" dirty="0" smtClean="0">
                                <a:latin typeface="Cambria Math" panose="02040503050406030204" pitchFamily="18" charset="0"/>
                                <a:ea typeface="Cambria Math" panose="02040503050406030204" pitchFamily="18" charset="0"/>
                              </a:rPr>
                              <m:t>𝜀</m:t>
                            </m:r>
                          </m:e>
                          <m:sub>
                            <m:r>
                              <a:rPr lang="en-US" sz="1800" b="0" i="1" dirty="0" smtClean="0">
                                <a:latin typeface="Cambria Math" panose="02040503050406030204" pitchFamily="18" charset="0"/>
                                <a:ea typeface="Cambria Math" panose="02040503050406030204" pitchFamily="18" charset="0"/>
                              </a:rPr>
                              <m:t>0</m:t>
                            </m:r>
                          </m:sub>
                        </m:sSub>
                        <m:r>
                          <a:rPr lang="en-US" sz="1800" b="0" i="1" dirty="0" smtClean="0">
                            <a:latin typeface="Cambria Math" panose="02040503050406030204" pitchFamily="18" charset="0"/>
                            <a:ea typeface="Cambria Math" panose="02040503050406030204" pitchFamily="18" charset="0"/>
                          </a:rPr>
                          <m:t>𝜀</m:t>
                        </m:r>
                      </m:den>
                    </m:f>
                    <m:nary>
                      <m:naryPr>
                        <m:chr m:val="∮"/>
                        <m:limLoc m:val="undOvr"/>
                        <m:ctrlPr>
                          <a:rPr lang="en-US" sz="1800" b="0" i="1" dirty="0" smtClean="0">
                            <a:latin typeface="Cambria Math" panose="02040503050406030204" pitchFamily="18" charset="0"/>
                          </a:rPr>
                        </m:ctrlPr>
                      </m:naryPr>
                      <m:sub>
                        <m:r>
                          <m:rPr>
                            <m:brk m:alnAt="24"/>
                          </m:rPr>
                          <a:rPr lang="en-US" sz="1800" b="0" i="1" dirty="0" smtClean="0">
                            <a:latin typeface="Cambria Math" panose="02040503050406030204" pitchFamily="18" charset="0"/>
                          </a:rPr>
                          <m:t>𝑠</m:t>
                        </m:r>
                      </m:sub>
                      <m:sup>
                        <m:r>
                          <a:rPr lang="en-US" sz="1800" b="0" i="1" dirty="0" smtClean="0">
                            <a:latin typeface="Cambria Math" panose="02040503050406030204" pitchFamily="18" charset="0"/>
                          </a:rPr>
                          <m:t>.</m:t>
                        </m:r>
                      </m:sup>
                      <m:e>
                        <m:f>
                          <m:fPr>
                            <m:ctrlPr>
                              <a:rPr lang="en-US" sz="1800" b="0" i="1" dirty="0" smtClean="0">
                                <a:latin typeface="Cambria Math" panose="02040503050406030204" pitchFamily="18" charset="0"/>
                              </a:rPr>
                            </m:ctrlPr>
                          </m:fPr>
                          <m:num>
                            <m:r>
                              <a:rPr lang="en-US" sz="1800" b="0" i="1" dirty="0" smtClean="0">
                                <a:latin typeface="Cambria Math" panose="02040503050406030204" pitchFamily="18" charset="0"/>
                              </a:rPr>
                              <m:t>𝑘</m:t>
                            </m:r>
                            <m:r>
                              <a:rPr lang="en-US" sz="1800" b="0" i="1" dirty="0" smtClean="0">
                                <a:latin typeface="Cambria Math" panose="02040503050406030204" pitchFamily="18" charset="0"/>
                              </a:rPr>
                              <m:t>∗</m:t>
                            </m:r>
                            <m:r>
                              <a:rPr lang="en-US" sz="1800" b="0" i="1" dirty="0" smtClean="0">
                                <a:latin typeface="Cambria Math" panose="02040503050406030204" pitchFamily="18" charset="0"/>
                              </a:rPr>
                              <m:t>𝑑𝑆</m:t>
                            </m:r>
                          </m:num>
                          <m:den>
                            <m:r>
                              <a:rPr lang="en-US" sz="1800" b="0" i="1" dirty="0" smtClean="0">
                                <a:latin typeface="Cambria Math" panose="02040503050406030204" pitchFamily="18" charset="0"/>
                              </a:rPr>
                              <m:t>𝑟</m:t>
                            </m:r>
                          </m:den>
                        </m:f>
                      </m:e>
                    </m:nary>
                  </m:oMath>
                </a14:m>
                <a:endParaRPr lang="ru-RU" sz="18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163033" y="4300308"/>
                <a:ext cx="3815359" cy="433324"/>
              </a:xfrm>
              <a:prstGeom prst="rect">
                <a:avLst/>
              </a:prstGeom>
              <a:blipFill rotWithShape="0">
                <a:blip r:embed="rId7"/>
                <a:stretch>
                  <a:fillRect l="-5591" t="-120833" b="-179167"/>
                </a:stretch>
              </a:blipFill>
            </p:spPr>
            <p:txBody>
              <a:bodyPr/>
              <a:lstStyle/>
              <a:p>
                <a:r>
                  <a:rPr lang="ru-RU">
                    <a:noFill/>
                  </a:rPr>
                  <a:t> </a:t>
                </a:r>
              </a:p>
            </p:txBody>
          </p:sp>
        </mc:Fallback>
      </mc:AlternateContent>
    </p:spTree>
    <p:extLst>
      <p:ext uri="{BB962C8B-B14F-4D97-AF65-F5344CB8AC3E}">
        <p14:creationId xmlns:p14="http://schemas.microsoft.com/office/powerpoint/2010/main" val="12725622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6959" y="1254769"/>
            <a:ext cx="8264704" cy="923330"/>
          </a:xfrm>
          <a:prstGeom prst="rect">
            <a:avLst/>
          </a:prstGeom>
        </p:spPr>
        <p:txBody>
          <a:bodyPr wrap="square">
            <a:spAutoFit/>
          </a:bodyPr>
          <a:lstStyle/>
          <a:p>
            <a:r>
              <a:rPr lang="en-US" sz="1800" dirty="0" err="1">
                <a:solidFill>
                  <a:schemeClr val="tx1"/>
                </a:solidFill>
                <a:latin typeface="Times New Roman" panose="02020603050405020304" pitchFamily="18" charset="0"/>
                <a:cs typeface="Times New Roman" panose="02020603050405020304" pitchFamily="18" charset="0"/>
              </a:rPr>
              <a:t>O’tkazgichning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potentsiali</a:t>
            </a:r>
            <a:r>
              <a:rPr lang="en-US" sz="1800" dirty="0">
                <a:solidFill>
                  <a:schemeClr val="tx1"/>
                </a:solidFill>
                <a:latin typeface="Times New Roman" panose="02020603050405020304" pitchFamily="18" charset="0"/>
                <a:cs typeface="Times New Roman" panose="02020603050405020304" pitchFamily="18" charset="0"/>
              </a:rPr>
              <a:t> q </a:t>
            </a:r>
            <a:r>
              <a:rPr lang="en-US" sz="1800" dirty="0" err="1">
                <a:solidFill>
                  <a:schemeClr val="tx1"/>
                </a:solidFill>
                <a:latin typeface="Times New Roman" panose="02020603050405020304" pitchFamily="18" charset="0"/>
                <a:cs typeface="Times New Roman" panose="02020603050405020304" pitchFamily="18" charset="0"/>
              </a:rPr>
              <a:t>zaryadga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proportsional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t>
            </a:r>
            <a:r>
              <a:rPr lang="uz-Cyrl-UZ" sz="1800" dirty="0">
                <a:solidFill>
                  <a:schemeClr val="tx1"/>
                </a:solidFill>
                <a:latin typeface="Times New Roman" panose="02020603050405020304" pitchFamily="18" charset="0"/>
                <a:cs typeface="Times New Roman" panose="02020603050405020304" pitchFamily="18" charset="0"/>
              </a:rPr>
              <a:t>adi. Sh</a:t>
            </a:r>
            <a:r>
              <a:rPr lang="en-US" sz="1800" dirty="0">
                <a:solidFill>
                  <a:schemeClr val="tx1"/>
                </a:solidFill>
                <a:latin typeface="Times New Roman" panose="02020603050405020304" pitchFamily="18" charset="0"/>
                <a:cs typeface="Times New Roman" panose="02020603050405020304" pitchFamily="18" charset="0"/>
              </a:rPr>
              <a:t>u </a:t>
            </a:r>
            <a:r>
              <a:rPr lang="en-US" sz="1800" dirty="0" err="1">
                <a:solidFill>
                  <a:schemeClr val="tx1"/>
                </a:solidFill>
                <a:latin typeface="Times New Roman" panose="02020603050405020304" pitchFamily="18" charset="0"/>
                <a:cs typeface="Times New Roman" panose="02020603050405020304" pitchFamily="18" charset="0"/>
              </a:rPr>
              <a:t>zaryadning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potentsialga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nisbati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o’zgarmas</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kattalikdir</a:t>
            </a:r>
            <a:r>
              <a:rPr lang="en-US" sz="1800" dirty="0">
                <a:solidFill>
                  <a:schemeClr val="tx1"/>
                </a:solidFill>
                <a:latin typeface="Times New Roman" panose="02020603050405020304" pitchFamily="18" charset="0"/>
                <a:cs typeface="Times New Roman" panose="02020603050405020304" pitchFamily="18" charset="0"/>
              </a:rPr>
              <a:t>, u </a:t>
            </a:r>
            <a:r>
              <a:rPr lang="en-US" sz="1800" dirty="0" err="1">
                <a:solidFill>
                  <a:schemeClr val="tx1"/>
                </a:solidFill>
                <a:latin typeface="Times New Roman" panose="02020603050405020304" pitchFamily="18" charset="0"/>
                <a:cs typeface="Times New Roman" panose="02020603050405020304" pitchFamily="18" charset="0"/>
              </a:rPr>
              <a:t>o’tkazgichning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zaryad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to’plash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xususiyatini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belgilaydi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o’tkazgichning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elektr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sig’imi</a:t>
            </a:r>
            <a:r>
              <a:rPr lang="en-US" sz="1800" dirty="0">
                <a:solidFill>
                  <a:schemeClr val="tx1"/>
                </a:solidFill>
                <a:latin typeface="Times New Roman" panose="02020603050405020304" pitchFamily="18" charset="0"/>
                <a:cs typeface="Times New Roman" panose="02020603050405020304" pitchFamily="18" charset="0"/>
              </a:rPr>
              <a:t> deb </a:t>
            </a:r>
            <a:r>
              <a:rPr lang="en-US" sz="1800" dirty="0" err="1">
                <a:solidFill>
                  <a:schemeClr val="tx1"/>
                </a:solidFill>
                <a:latin typeface="Times New Roman" panose="02020603050405020304" pitchFamily="18" charset="0"/>
                <a:cs typeface="Times New Roman" panose="02020603050405020304" pitchFamily="18" charset="0"/>
              </a:rPr>
              <a:t>ataladi</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084389" y="2475042"/>
            <a:ext cx="453970" cy="369332"/>
          </a:xfrm>
          <a:prstGeom prst="rect">
            <a:avLst/>
          </a:prstGeom>
        </p:spPr>
        <p:txBody>
          <a:bodyPr wrap="none">
            <a:spAutoFit/>
          </a:bodyPr>
          <a:lstStyle/>
          <a:p>
            <a:r>
              <a:rPr lang="en-US" sz="1800" dirty="0">
                <a:solidFill>
                  <a:schemeClr val="bg1"/>
                </a:solidFill>
                <a:latin typeface="Times New Roman" panose="02020603050405020304" pitchFamily="18" charset="0"/>
                <a:ea typeface="Calibri" panose="020F0502020204030204" pitchFamily="34" charset="0"/>
              </a:rPr>
              <a:t>(5)</a:t>
            </a:r>
            <a:endParaRPr lang="ru-RU" sz="1800" dirty="0">
              <a:solidFill>
                <a:schemeClr val="bg1"/>
              </a:solidFill>
            </a:endParaRPr>
          </a:p>
        </p:txBody>
      </p:sp>
      <p:sp>
        <p:nvSpPr>
          <p:cNvPr id="4" name="Прямоугольник 3"/>
          <p:cNvSpPr/>
          <p:nvPr/>
        </p:nvSpPr>
        <p:spPr>
          <a:xfrm>
            <a:off x="541730" y="3335089"/>
            <a:ext cx="8015162" cy="923330"/>
          </a:xfrm>
          <a:prstGeom prst="rect">
            <a:avLst/>
          </a:prstGeom>
        </p:spPr>
        <p:txBody>
          <a:bodyPr wrap="square">
            <a:spAutoFit/>
          </a:bodyPr>
          <a:lstStyle/>
          <a:p>
            <a:pPr algn="just"/>
            <a:r>
              <a:rPr lang="en-US" sz="1800" dirty="0" err="1">
                <a:solidFill>
                  <a:schemeClr val="tx1"/>
                </a:solidFill>
                <a:latin typeface="Times New Roman" panose="02020603050405020304" pitchFamily="18" charset="0"/>
                <a:ea typeface="Calibri" panose="020F0502020204030204" pitchFamily="34" charset="0"/>
              </a:rPr>
              <a:t>Shunday</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qilib</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yakkalangan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o’tkazgichning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elektr</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sig'imi</a:t>
            </a:r>
            <a:r>
              <a:rPr lang="en-US" sz="1800" dirty="0">
                <a:solidFill>
                  <a:schemeClr val="tx1"/>
                </a:solidFill>
                <a:latin typeface="Times New Roman" panose="02020603050405020304" pitchFamily="18" charset="0"/>
                <a:ea typeface="Calibri" panose="020F0502020204030204" pitchFamily="34" charset="0"/>
              </a:rPr>
              <a:t> deb, </a:t>
            </a:r>
            <a:r>
              <a:rPr lang="en-US" sz="1800" dirty="0" err="1">
                <a:solidFill>
                  <a:schemeClr val="tx1"/>
                </a:solidFill>
                <a:latin typeface="Times New Roman" panose="02020603050405020304" pitchFamily="18" charset="0"/>
                <a:ea typeface="Calibri" panose="020F0502020204030204" pitchFamily="34" charset="0"/>
              </a:rPr>
              <a:t>uning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potentsialini</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bir</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birlikka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o’zgartirish</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uchun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zarur</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bo’lgan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zaryadga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miqdor</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jihatdan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teng</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fizik</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kattalikka</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aytiladi</a:t>
            </a:r>
            <a:r>
              <a:rPr lang="en-US" sz="1800" dirty="0" smtClean="0">
                <a:solidFill>
                  <a:schemeClr val="tx1"/>
                </a:solidFill>
                <a:latin typeface="Times New Roman" panose="02020603050405020304" pitchFamily="18" charset="0"/>
                <a:ea typeface="Calibri" panose="020F0502020204030204" pitchFamily="34" charset="0"/>
              </a:rPr>
              <a:t>.</a:t>
            </a:r>
            <a:endParaRPr lang="ru-RU" sz="1800" dirty="0">
              <a:solidFill>
                <a:schemeClr val="tx1"/>
              </a:solidFill>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5" name="TextBox 4"/>
              <p:cNvSpPr txBox="1"/>
              <p:nvPr/>
            </p:nvSpPr>
            <p:spPr>
              <a:xfrm>
                <a:off x="3412265" y="2456608"/>
                <a:ext cx="1800108" cy="74661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𝐶</m:t>
                      </m:r>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𝑞</m:t>
                          </m:r>
                        </m:num>
                        <m:den>
                          <m:r>
                            <a:rPr lang="ru-RU" sz="1800" i="1" smtClean="0">
                              <a:latin typeface="Cambria Math" panose="02040503050406030204" pitchFamily="18" charset="0"/>
                              <a:ea typeface="Cambria Math" panose="02040503050406030204" pitchFamily="18" charset="0"/>
                            </a:rPr>
                            <m:t>𝜑</m:t>
                          </m:r>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4</m:t>
                          </m:r>
                          <m:r>
                            <a:rPr lang="en-US" sz="1800" b="0" i="1" smtClean="0">
                              <a:latin typeface="Cambria Math" panose="02040503050406030204" pitchFamily="18" charset="0"/>
                              <a:ea typeface="Cambria Math" panose="02040503050406030204" pitchFamily="18" charset="0"/>
                            </a:rPr>
                            <m:t>𝜋</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ea typeface="Cambria Math" panose="02040503050406030204" pitchFamily="18" charset="0"/>
                                </a:rPr>
                                <m:t>0</m:t>
                              </m:r>
                            </m:sub>
                          </m:sSub>
                          <m:r>
                            <a:rPr lang="en-US" sz="1800" b="0" i="1" smtClean="0">
                              <a:latin typeface="Cambria Math" panose="02040503050406030204" pitchFamily="18" charset="0"/>
                              <a:ea typeface="Cambria Math" panose="02040503050406030204" pitchFamily="18" charset="0"/>
                            </a:rPr>
                            <m:t>𝜀</m:t>
                          </m:r>
                        </m:num>
                        <m:den>
                          <m:nary>
                            <m:naryPr>
                              <m:chr m:val="∮"/>
                              <m:ctrlPr>
                                <a:rPr lang="en-US" sz="1800" b="0" i="1" smtClean="0">
                                  <a:latin typeface="Cambria Math" panose="02040503050406030204" pitchFamily="18" charset="0"/>
                                </a:rPr>
                              </m:ctrlPr>
                            </m:naryPr>
                            <m:sub>
                              <m:r>
                                <m:rPr>
                                  <m:brk m:alnAt="23"/>
                                </m:rPr>
                                <a:rPr lang="en-US" sz="1800" b="0" i="1" smtClean="0">
                                  <a:latin typeface="Cambria Math" panose="02040503050406030204" pitchFamily="18" charset="0"/>
                                </a:rPr>
                                <m:t>𝑠</m:t>
                              </m:r>
                            </m:sub>
                            <m:sup>
                              <m:r>
                                <a:rPr lang="en-US" sz="1800" b="0" i="1" smtClean="0">
                                  <a:latin typeface="Cambria Math" panose="02040503050406030204" pitchFamily="18" charset="0"/>
                                </a:rPr>
                                <m:t>.</m:t>
                              </m:r>
                            </m:sup>
                            <m:e>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𝑘</m:t>
                                  </m:r>
                                  <m:r>
                                    <a:rPr lang="en-US" sz="1800" b="0" i="1" smtClean="0">
                                      <a:latin typeface="Cambria Math" panose="02040503050406030204" pitchFamily="18" charset="0"/>
                                    </a:rPr>
                                    <m:t>∗</m:t>
                                  </m:r>
                                  <m:r>
                                    <a:rPr lang="en-US" sz="1800" b="0" i="1" smtClean="0">
                                      <a:latin typeface="Cambria Math" panose="02040503050406030204" pitchFamily="18" charset="0"/>
                                    </a:rPr>
                                    <m:t>𝑑𝑆</m:t>
                                  </m:r>
                                </m:num>
                                <m:den>
                                  <m:r>
                                    <a:rPr lang="en-US" sz="1800" b="0" i="1" smtClean="0">
                                      <a:latin typeface="Cambria Math" panose="02040503050406030204" pitchFamily="18" charset="0"/>
                                    </a:rPr>
                                    <m:t>𝑟</m:t>
                                  </m:r>
                                </m:den>
                              </m:f>
                            </m:e>
                          </m:nary>
                        </m:den>
                      </m:f>
                    </m:oMath>
                  </m:oMathPara>
                </a14:m>
                <a:endParaRPr lang="ru-RU" sz="1800" dirty="0"/>
              </a:p>
            </p:txBody>
          </p:sp>
        </mc:Choice>
        <mc:Fallback xmlns="">
          <p:sp>
            <p:nvSpPr>
              <p:cNvPr id="5" name="TextBox 4"/>
              <p:cNvSpPr txBox="1">
                <a:spLocks noRot="1" noChangeAspect="1" noMove="1" noResize="1" noEditPoints="1" noAdjustHandles="1" noChangeArrowheads="1" noChangeShapeType="1" noTextEdit="1"/>
              </p:cNvSpPr>
              <p:nvPr/>
            </p:nvSpPr>
            <p:spPr>
              <a:xfrm>
                <a:off x="3412265" y="2456608"/>
                <a:ext cx="1800108" cy="746615"/>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02117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2120" y="1193923"/>
            <a:ext cx="8010526" cy="430887"/>
          </a:xfrm>
          <a:prstGeom prst="rect">
            <a:avLst/>
          </a:prstGeom>
        </p:spPr>
        <p:txBody>
          <a:bodyPr wrap="square">
            <a:spAutoFit/>
          </a:bodyPr>
          <a:lstStyle/>
          <a:p>
            <a:pPr algn="just"/>
            <a:r>
              <a:rPr lang="en-US" sz="2200" dirty="0" smtClean="0">
                <a:solidFill>
                  <a:schemeClr val="tx1"/>
                </a:solidFill>
                <a:latin typeface="Times New Roman" panose="02020603050405020304" pitchFamily="18" charset="0"/>
                <a:ea typeface="Calibri" panose="020F0502020204030204" pitchFamily="34" charset="0"/>
              </a:rPr>
              <a:t>R </a:t>
            </a:r>
            <a:r>
              <a:rPr lang="en-US" sz="2200" dirty="0" err="1">
                <a:solidFill>
                  <a:schemeClr val="tx1"/>
                </a:solidFill>
                <a:latin typeface="Times New Roman" panose="02020603050405020304" pitchFamily="18" charset="0"/>
                <a:ea typeface="Calibri" panose="020F0502020204030204" pitchFamily="34" charset="0"/>
              </a:rPr>
              <a:t>radiusli</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yakkalangan</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shar</a:t>
            </a:r>
            <a:r>
              <a:rPr lang="en-US" sz="2200" dirty="0">
                <a:solidFill>
                  <a:schemeClr val="tx1"/>
                </a:solidFill>
                <a:latin typeface="Times New Roman" panose="02020603050405020304" pitchFamily="18" charset="0"/>
                <a:ea typeface="Calibri" panose="020F0502020204030204" pitchFamily="34" charset="0"/>
              </a:rPr>
              <a:t> </a:t>
            </a:r>
            <a:r>
              <a:rPr lang="en-US" sz="2200" i="1" dirty="0">
                <a:solidFill>
                  <a:schemeClr val="tx1"/>
                </a:solidFill>
                <a:latin typeface="Times New Roman" panose="02020603050405020304" pitchFamily="18" charset="0"/>
                <a:ea typeface="Calibri" panose="020F0502020204030204" pitchFamily="34" charset="0"/>
              </a:rPr>
              <a:t>q</a:t>
            </a:r>
            <a:r>
              <a:rPr lang="en-US" sz="2200" dirty="0">
                <a:solidFill>
                  <a:schemeClr val="tx1"/>
                </a:solidFill>
                <a:latin typeface="Times New Roman" panose="02020603050405020304" pitchFamily="18" charset="0"/>
                <a:ea typeface="Calibri" panose="020F0502020204030204" pitchFamily="34" charset="0"/>
              </a:rPr>
              <a:t> – </a:t>
            </a:r>
            <a:r>
              <a:rPr lang="en-US" sz="2200" dirty="0" err="1">
                <a:solidFill>
                  <a:schemeClr val="tx1"/>
                </a:solidFill>
                <a:latin typeface="Times New Roman" panose="02020603050405020304" pitchFamily="18" charset="0"/>
                <a:ea typeface="Calibri" panose="020F0502020204030204" pitchFamily="34" charset="0"/>
              </a:rPr>
              <a:t>zaryadga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ega</a:t>
            </a:r>
            <a:r>
              <a:rPr lang="en-US" sz="2200" dirty="0">
                <a:solidFill>
                  <a:schemeClr val="tx1"/>
                </a:solidFill>
                <a:latin typeface="Times New Roman" panose="02020603050405020304" pitchFamily="18" charset="0"/>
                <a:ea typeface="Calibri" panose="020F0502020204030204" pitchFamily="34" charset="0"/>
              </a:rPr>
              <a:t> </a:t>
            </a:r>
            <a:r>
              <a:rPr lang="en-US" sz="2200" dirty="0" err="1">
                <a:solidFill>
                  <a:schemeClr val="tx1"/>
                </a:solidFill>
                <a:latin typeface="Times New Roman" panose="02020603050405020304" pitchFamily="18" charset="0"/>
                <a:ea typeface="Calibri" panose="020F0502020204030204" pitchFamily="34" charset="0"/>
              </a:rPr>
              <a:t>bo’lsin</a:t>
            </a:r>
            <a:r>
              <a:rPr lang="en-US" sz="2200" dirty="0">
                <a:solidFill>
                  <a:schemeClr val="tx1"/>
                </a:solidFill>
                <a:latin typeface="Times New Roman" panose="02020603050405020304" pitchFamily="18" charset="0"/>
                <a:ea typeface="Calibri" panose="020F0502020204030204" pitchFamily="34" charset="0"/>
              </a:rPr>
              <a:t> (</a:t>
            </a:r>
            <a:r>
              <a:rPr lang="en-US" sz="2200" i="1" dirty="0">
                <a:solidFill>
                  <a:schemeClr val="tx1"/>
                </a:solidFill>
                <a:latin typeface="Times New Roman" panose="02020603050405020304" pitchFamily="18" charset="0"/>
                <a:ea typeface="Calibri" panose="020F0502020204030204" pitchFamily="34" charset="0"/>
              </a:rPr>
              <a:t>39-rasm</a:t>
            </a:r>
            <a:r>
              <a:rPr lang="en-US" sz="2200" dirty="0">
                <a:solidFill>
                  <a:schemeClr val="tx1"/>
                </a:solidFill>
                <a:latin typeface="Times New Roman" panose="02020603050405020304" pitchFamily="18" charset="0"/>
                <a:ea typeface="Calibri" panose="020F0502020204030204" pitchFamily="34" charset="0"/>
              </a:rPr>
              <a:t>).</a:t>
            </a:r>
            <a:endParaRPr lang="ru-RU" sz="2200" dirty="0">
              <a:solidFill>
                <a:schemeClr val="tx1"/>
              </a:solidFill>
              <a:latin typeface="Times New Roman" panose="02020603050405020304" pitchFamily="18" charset="0"/>
              <a:ea typeface="Calibri" panose="020F0502020204030204" pitchFamily="34" charset="0"/>
            </a:endParaRPr>
          </a:p>
        </p:txBody>
      </p:sp>
      <p:pic>
        <p:nvPicPr>
          <p:cNvPr id="20482" name="Рисунок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0849" y="1994724"/>
            <a:ext cx="17526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738956" y="3799658"/>
            <a:ext cx="4572000" cy="769441"/>
          </a:xfrm>
          <a:prstGeom prst="rect">
            <a:avLst/>
          </a:prstGeom>
        </p:spPr>
        <p:txBody>
          <a:bodyPr>
            <a:spAutoFit/>
          </a:bodyPr>
          <a:lstStyle/>
          <a:p>
            <a:pPr algn="ctr"/>
            <a:r>
              <a:rPr lang="en-US" sz="2200" i="1" dirty="0">
                <a:solidFill>
                  <a:schemeClr val="tx1"/>
                </a:solidFill>
                <a:latin typeface="Times New Roman" panose="02020603050405020304" pitchFamily="18" charset="0"/>
                <a:ea typeface="Calibri" panose="020F0502020204030204" pitchFamily="34" charset="0"/>
              </a:rPr>
              <a:t>2-</a:t>
            </a:r>
            <a:r>
              <a:rPr lang="uz-Cyrl-UZ" sz="2200" i="1" dirty="0">
                <a:solidFill>
                  <a:schemeClr val="tx1"/>
                </a:solidFill>
                <a:latin typeface="Times New Roman" panose="02020603050405020304" pitchFamily="18" charset="0"/>
                <a:ea typeface="Calibri" panose="020F0502020204030204" pitchFamily="34" charset="0"/>
              </a:rPr>
              <a:t>r</a:t>
            </a:r>
            <a:r>
              <a:rPr lang="en-US" sz="2200" i="1" dirty="0" err="1">
                <a:solidFill>
                  <a:schemeClr val="tx1"/>
                </a:solidFill>
                <a:latin typeface="Times New Roman" panose="02020603050405020304" pitchFamily="18" charset="0"/>
                <a:ea typeface="Calibri" panose="020F0502020204030204" pitchFamily="34" charset="0"/>
              </a:rPr>
              <a:t>asm</a:t>
            </a:r>
            <a:r>
              <a:rPr lang="en-US" sz="2200" i="1" dirty="0">
                <a:solidFill>
                  <a:schemeClr val="tx1"/>
                </a:solidFill>
                <a:latin typeface="Times New Roman" panose="02020603050405020304" pitchFamily="18" charset="0"/>
                <a:ea typeface="Calibri" panose="020F0502020204030204" pitchFamily="34" charset="0"/>
              </a:rPr>
              <a:t>. R </a:t>
            </a:r>
            <a:r>
              <a:rPr lang="en-US" sz="2200" i="1" dirty="0" err="1">
                <a:solidFill>
                  <a:schemeClr val="tx1"/>
                </a:solidFill>
                <a:latin typeface="Times New Roman" panose="02020603050405020304" pitchFamily="18" charset="0"/>
                <a:ea typeface="Calibri" panose="020F0502020204030204" pitchFamily="34" charset="0"/>
              </a:rPr>
              <a:t>radiusli</a:t>
            </a:r>
            <a:r>
              <a:rPr lang="en-US" sz="2200" i="1" dirty="0">
                <a:solidFill>
                  <a:schemeClr val="tx1"/>
                </a:solidFill>
                <a:latin typeface="Times New Roman" panose="02020603050405020304" pitchFamily="18" charset="0"/>
                <a:ea typeface="Calibri" panose="020F0502020204030204" pitchFamily="34" charset="0"/>
              </a:rPr>
              <a:t> </a:t>
            </a:r>
            <a:r>
              <a:rPr lang="en-US" sz="2200" i="1" dirty="0" err="1">
                <a:solidFill>
                  <a:schemeClr val="tx1"/>
                </a:solidFill>
                <a:latin typeface="Times New Roman" panose="02020603050405020304" pitchFamily="18" charset="0"/>
                <a:ea typeface="Calibri" panose="020F0502020204030204" pitchFamily="34" charset="0"/>
              </a:rPr>
              <a:t>yakkalangan</a:t>
            </a:r>
            <a:r>
              <a:rPr lang="en-US" sz="2200" i="1" dirty="0">
                <a:solidFill>
                  <a:schemeClr val="tx1"/>
                </a:solidFill>
                <a:latin typeface="Times New Roman" panose="02020603050405020304" pitchFamily="18" charset="0"/>
                <a:ea typeface="Calibri" panose="020F0502020204030204" pitchFamily="34" charset="0"/>
              </a:rPr>
              <a:t> </a:t>
            </a:r>
            <a:r>
              <a:rPr lang="en-US" sz="2200" i="1" dirty="0" err="1">
                <a:solidFill>
                  <a:schemeClr val="tx1"/>
                </a:solidFill>
                <a:latin typeface="Times New Roman" panose="02020603050405020304" pitchFamily="18" charset="0"/>
                <a:ea typeface="Calibri" panose="020F0502020204030204" pitchFamily="34" charset="0"/>
              </a:rPr>
              <a:t>Shar</a:t>
            </a:r>
            <a:endParaRPr lang="ru-RU" sz="2200" dirty="0">
              <a:solidFill>
                <a:schemeClr val="tx1"/>
              </a:solidFill>
              <a:latin typeface="Times New Roman" panose="02020603050405020304" pitchFamily="18" charset="0"/>
              <a:ea typeface="Calibri" panose="020F0502020204030204" pitchFamily="34" charset="0"/>
            </a:endParaRPr>
          </a:p>
          <a:p>
            <a:pPr algn="ctr"/>
            <a:r>
              <a:rPr lang="en-US" sz="2200" b="1" i="1" dirty="0">
                <a:solidFill>
                  <a:schemeClr val="tx1"/>
                </a:solidFill>
                <a:latin typeface="Times New Roman" panose="02020603050405020304" pitchFamily="18" charset="0"/>
                <a:ea typeface="Calibri" panose="020F0502020204030204" pitchFamily="34" charset="0"/>
              </a:rPr>
              <a:t> </a:t>
            </a:r>
            <a:endParaRPr lang="ru-RU" sz="2200"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80968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8953" y="1210834"/>
            <a:ext cx="7972425" cy="461665"/>
          </a:xfrm>
          <a:prstGeom prst="rect">
            <a:avLst/>
          </a:prstGeom>
        </p:spPr>
        <p:txBody>
          <a:bodyPr wrap="square">
            <a:spAutoFit/>
          </a:bodyPr>
          <a:lstStyle/>
          <a:p>
            <a:r>
              <a:rPr lang="en-US" sz="2400" dirty="0" err="1">
                <a:solidFill>
                  <a:schemeClr val="tx1"/>
                </a:solidFill>
                <a:latin typeface="Times New Roman" panose="02020603050405020304" pitchFamily="18" charset="0"/>
                <a:cs typeface="Times New Roman" panose="02020603050405020304" pitchFamily="18" charset="0"/>
              </a:rPr>
              <a:t>Uning</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sirtidagi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potentsiali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quyidagiga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bo’ladi</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3257511" y="2287823"/>
            <a:ext cx="1074333" cy="400110"/>
          </a:xfrm>
          <a:prstGeom prst="rect">
            <a:avLst/>
          </a:prstGeom>
        </p:spPr>
        <p:txBody>
          <a:bodyPr wrap="none">
            <a:spAutoFit/>
          </a:bodyPr>
          <a:lstStyle/>
          <a:p>
            <a:r>
              <a:rPr lang="en-US" sz="2000" dirty="0" err="1">
                <a:solidFill>
                  <a:schemeClr val="tx1"/>
                </a:solidFill>
                <a:latin typeface="Times New Roman" panose="02020603050405020304" pitchFamily="18" charset="0"/>
                <a:ea typeface="Calibri" panose="020F0502020204030204" pitchFamily="34" charset="0"/>
              </a:rPr>
              <a:t>bu</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yerda</a:t>
            </a:r>
            <a:endParaRPr lang="ru-RU" sz="2000" dirty="0">
              <a:solidFill>
                <a:schemeClr val="tx1"/>
              </a:solidFill>
            </a:endParaRPr>
          </a:p>
        </p:txBody>
      </p:sp>
      <p:sp>
        <p:nvSpPr>
          <p:cNvPr id="6" name="Rectangle 4"/>
          <p:cNvSpPr>
            <a:spLocks noChangeArrowheads="1"/>
          </p:cNvSpPr>
          <p:nvPr/>
        </p:nvSpPr>
        <p:spPr bwMode="auto">
          <a:xfrm>
            <a:off x="328773" y="362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5485081" y="2802947"/>
            <a:ext cx="453970" cy="369332"/>
          </a:xfrm>
          <a:prstGeom prst="rect">
            <a:avLst/>
          </a:prstGeom>
        </p:spPr>
        <p:txBody>
          <a:bodyPr wrap="none">
            <a:spAutoFit/>
          </a:bodyPr>
          <a:lstStyle/>
          <a:p>
            <a:r>
              <a:rPr lang="en-US" sz="1800" dirty="0">
                <a:solidFill>
                  <a:schemeClr val="bg1"/>
                </a:solidFill>
                <a:latin typeface="Times New Roman" panose="02020603050405020304" pitchFamily="18" charset="0"/>
                <a:ea typeface="Calibri" panose="020F0502020204030204" pitchFamily="34" charset="0"/>
              </a:rPr>
              <a:t>(6)</a:t>
            </a:r>
            <a:endParaRPr lang="ru-RU" sz="1800" dirty="0">
              <a:solidFill>
                <a:schemeClr val="bg1"/>
              </a:solidFill>
            </a:endParaRPr>
          </a:p>
        </p:txBody>
      </p:sp>
      <p:sp>
        <p:nvSpPr>
          <p:cNvPr id="9" name="Прямоугольник 8"/>
          <p:cNvSpPr/>
          <p:nvPr/>
        </p:nvSpPr>
        <p:spPr>
          <a:xfrm>
            <a:off x="568953" y="3818381"/>
            <a:ext cx="7474450" cy="707886"/>
          </a:xfrm>
          <a:prstGeom prst="rect">
            <a:avLst/>
          </a:prstGeom>
        </p:spPr>
        <p:txBody>
          <a:bodyPr wrap="square">
            <a:spAutoFit/>
          </a:bodyPr>
          <a:lstStyle/>
          <a:p>
            <a:r>
              <a:rPr lang="en-US" sz="2000">
                <a:solidFill>
                  <a:schemeClr val="tx1"/>
                </a:solidFill>
                <a:latin typeface="Times New Roman" panose="02020603050405020304" pitchFamily="18" charset="0"/>
                <a:ea typeface="Calibri" panose="020F0502020204030204" pitchFamily="34" charset="0"/>
              </a:rPr>
              <a:t>Shunday</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qilib</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sharning</a:t>
            </a:r>
            <a:r>
              <a:rPr lang="en-US" sz="2000" dirty="0">
                <a:solidFill>
                  <a:schemeClr val="tx1"/>
                </a:solidFill>
                <a:latin typeface="Times New Roman" panose="02020603050405020304" pitchFamily="18" charset="0"/>
                <a:ea typeface="Calibri" panose="020F0502020204030204" pitchFamily="34" charset="0"/>
              </a:rPr>
              <a:t> </a:t>
            </a:r>
            <a:r>
              <a:rPr lang="en-US" sz="2000" i="1" dirty="0">
                <a:solidFill>
                  <a:schemeClr val="tx1"/>
                </a:solidFill>
                <a:latin typeface="Times New Roman" panose="02020603050405020304" pitchFamily="18" charset="0"/>
                <a:ea typeface="Calibri" panose="020F0502020204030204" pitchFamily="34" charset="0"/>
              </a:rPr>
              <a:t>S</a:t>
            </a:r>
            <a:r>
              <a:rPr lang="en-US" sz="2000" dirty="0">
                <a:solidFill>
                  <a:schemeClr val="tx1"/>
                </a:solidFill>
                <a:latin typeface="Times New Roman" panose="02020603050405020304" pitchFamily="18" charset="0"/>
                <a:ea typeface="Calibri" panose="020F0502020204030204" pitchFamily="34" charset="0"/>
              </a:rPr>
              <a:t> – </a:t>
            </a:r>
            <a:r>
              <a:rPr lang="en-US" sz="2000" dirty="0" err="1">
                <a:solidFill>
                  <a:schemeClr val="tx1"/>
                </a:solidFill>
                <a:latin typeface="Times New Roman" panose="02020603050405020304" pitchFamily="18" charset="0"/>
                <a:ea typeface="Calibri" panose="020F0502020204030204" pitchFamily="34" charset="0"/>
              </a:rPr>
              <a:t>elektr</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sig’imi</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sharning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radiusiga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va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muhitning</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dielektrik</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singdiruvchanligi</a:t>
            </a:r>
            <a:r>
              <a:rPr lang="en-US" sz="2000" dirty="0">
                <a:solidFill>
                  <a:schemeClr val="tx1"/>
                </a:solidFill>
                <a:latin typeface="Times New Roman" panose="02020603050405020304" pitchFamily="18" charset="0"/>
                <a:ea typeface="Calibri" panose="020F0502020204030204" pitchFamily="34" charset="0"/>
              </a:rPr>
              <a:t> </a:t>
            </a:r>
            <a:r>
              <a:rPr lang="ru-RU"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ru-RU"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ga</a:t>
            </a:r>
            <a:r>
              <a:rPr lang="en-US" sz="2000" dirty="0">
                <a:solidFill>
                  <a:schemeClr val="tx1"/>
                </a:solidFill>
                <a:latin typeface="Times New Roman" panose="02020603050405020304" pitchFamily="18" charset="0"/>
                <a:ea typeface="Calibri" panose="020F0502020204030204" pitchFamily="34" charset="0"/>
              </a:rPr>
              <a:t> </a:t>
            </a:r>
            <a:r>
              <a:rPr lang="en-US" sz="2000" dirty="0" err="1">
                <a:solidFill>
                  <a:schemeClr val="tx1"/>
                </a:solidFill>
                <a:latin typeface="Times New Roman" panose="02020603050405020304" pitchFamily="18" charset="0"/>
                <a:ea typeface="Calibri" panose="020F0502020204030204" pitchFamily="34" charset="0"/>
              </a:rPr>
              <a:t>proportsionaldir</a:t>
            </a:r>
            <a:r>
              <a:rPr lang="en-US" sz="2000" dirty="0">
                <a:solidFill>
                  <a:schemeClr val="tx1"/>
                </a:solidFill>
                <a:latin typeface="Times New Roman" panose="02020603050405020304" pitchFamily="18" charset="0"/>
                <a:ea typeface="Calibri" panose="020F0502020204030204" pitchFamily="34" charset="0"/>
              </a:rPr>
              <a:t>.</a:t>
            </a:r>
            <a:endParaRPr lang="ru-RU" sz="2000" dirty="0">
              <a:solidFill>
                <a:schemeClr val="tx1"/>
              </a:solidFill>
            </a:endParaRPr>
          </a:p>
        </p:txBody>
      </p:sp>
      <mc:AlternateContent xmlns:mc="http://schemas.openxmlformats.org/markup-compatibility/2006" xmlns:a14="http://schemas.microsoft.com/office/drawing/2010/main">
        <mc:Choice Requires="a14">
          <p:sp>
            <p:nvSpPr>
              <p:cNvPr id="10" name="TextBox 9"/>
              <p:cNvSpPr txBox="1"/>
              <p:nvPr/>
            </p:nvSpPr>
            <p:spPr>
              <a:xfrm>
                <a:off x="2711647" y="3087086"/>
                <a:ext cx="3473396" cy="474553"/>
              </a:xfrm>
              <a:prstGeom prst="rect">
                <a:avLst/>
              </a:prstGeom>
              <a:noFill/>
            </p:spPr>
            <p:txBody>
              <a:bodyPr wrap="square" lIns="0" tIns="0" rIns="0" bIns="0" rtlCol="0">
                <a:spAutoFit/>
              </a:bodyPr>
              <a:lstStyle/>
              <a:p>
                <a:r>
                  <a:rPr lang="en-US" sz="2000" dirty="0" smtClean="0"/>
                  <a:t>C=</a:t>
                </a:r>
                <a14:m>
                  <m:oMath xmlns:m="http://schemas.openxmlformats.org/officeDocument/2006/math">
                    <m:f>
                      <m:fPr>
                        <m:ctrlPr>
                          <a:rPr lang="ru-RU" sz="2000" i="1" smtClean="0">
                            <a:latin typeface="Cambria Math" panose="02040503050406030204" pitchFamily="18" charset="0"/>
                          </a:rPr>
                        </m:ctrlPr>
                      </m:fPr>
                      <m:num>
                        <m:r>
                          <a:rPr lang="en-US" sz="2000" b="0" i="1" smtClean="0">
                            <a:latin typeface="Cambria Math" panose="02040503050406030204" pitchFamily="18" charset="0"/>
                          </a:rPr>
                          <m:t>𝑞</m:t>
                        </m:r>
                      </m:num>
                      <m:den>
                        <m:r>
                          <a:rPr lang="ru-RU" sz="2000" i="1" smtClean="0">
                            <a:latin typeface="Cambria Math" panose="02040503050406030204" pitchFamily="18" charset="0"/>
                            <a:ea typeface="Cambria Math" panose="02040503050406030204" pitchFamily="18" charset="0"/>
                          </a:rPr>
                          <m:t>𝜑</m:t>
                        </m:r>
                      </m:den>
                    </m:f>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𝑞</m:t>
                        </m:r>
                        <m:r>
                          <a:rPr lang="en-US" sz="2000" b="0" i="1" smtClean="0">
                            <a:latin typeface="Cambria Math" panose="02040503050406030204" pitchFamily="18" charset="0"/>
                          </a:rPr>
                          <m:t>4</m:t>
                        </m:r>
                        <m:r>
                          <a:rPr lang="en-US" sz="2000" b="0" i="1" smtClean="0">
                            <a:latin typeface="Cambria Math" panose="02040503050406030204" pitchFamily="18" charset="0"/>
                            <a:ea typeface="Cambria Math" panose="02040503050406030204" pitchFamily="18" charset="0"/>
                          </a:rPr>
                          <m:t>𝜋</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𝜀</m:t>
                            </m:r>
                          </m:e>
                          <m:sub>
                            <m:r>
                              <a:rPr lang="en-US" sz="2000" b="0" i="1" smtClean="0">
                                <a:latin typeface="Cambria Math" panose="02040503050406030204" pitchFamily="18" charset="0"/>
                                <a:ea typeface="Cambria Math" panose="02040503050406030204" pitchFamily="18" charset="0"/>
                              </a:rPr>
                              <m:t>0</m:t>
                            </m:r>
                          </m:sub>
                        </m:sSub>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𝑅</m:t>
                        </m:r>
                      </m:num>
                      <m:den>
                        <m:r>
                          <a:rPr lang="en-US" sz="2000" b="0" i="1" smtClean="0">
                            <a:latin typeface="Cambria Math" panose="02040503050406030204" pitchFamily="18" charset="0"/>
                          </a:rPr>
                          <m:t>𝑞</m:t>
                        </m:r>
                      </m:den>
                    </m:f>
                    <m:r>
                      <a:rPr lang="en-US" sz="2000" b="0" i="1" smtClean="0">
                        <a:latin typeface="Cambria Math" panose="02040503050406030204" pitchFamily="18" charset="0"/>
                      </a:rPr>
                      <m:t>=4</m:t>
                    </m:r>
                    <m:r>
                      <a:rPr lang="en-US" sz="2000" b="0" i="1" smtClean="0">
                        <a:latin typeface="Cambria Math" panose="02040503050406030204" pitchFamily="18" charset="0"/>
                        <a:ea typeface="Cambria Math" panose="02040503050406030204" pitchFamily="18" charset="0"/>
                      </a:rPr>
                      <m:t>𝜋</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𝜀</m:t>
                        </m:r>
                      </m:e>
                      <m:sub>
                        <m:r>
                          <a:rPr lang="en-US" sz="2000" b="0" i="1" smtClean="0">
                            <a:latin typeface="Cambria Math" panose="02040503050406030204" pitchFamily="18" charset="0"/>
                            <a:ea typeface="Cambria Math" panose="02040503050406030204" pitchFamily="18" charset="0"/>
                          </a:rPr>
                          <m:t>0</m:t>
                        </m:r>
                      </m:sub>
                    </m:sSub>
                    <m:r>
                      <a:rPr lang="en-US" sz="2000" b="0" i="1" smtClean="0">
                        <a:latin typeface="Cambria Math" panose="02040503050406030204" pitchFamily="18" charset="0"/>
                        <a:ea typeface="Cambria Math" panose="02040503050406030204" pitchFamily="18" charset="0"/>
                      </a:rPr>
                      <m:t>𝜀</m:t>
                    </m:r>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𝑅</m:t>
                    </m:r>
                  </m:oMath>
                </a14:m>
                <a:endParaRPr lang="ru-RU" sz="2000" dirty="0"/>
              </a:p>
            </p:txBody>
          </p:sp>
        </mc:Choice>
        <mc:Fallback xmlns="">
          <p:sp>
            <p:nvSpPr>
              <p:cNvPr id="10" name="TextBox 9"/>
              <p:cNvSpPr txBox="1">
                <a:spLocks noRot="1" noChangeAspect="1" noMove="1" noResize="1" noEditPoints="1" noAdjustHandles="1" noChangeArrowheads="1" noChangeShapeType="1" noTextEdit="1"/>
              </p:cNvSpPr>
              <p:nvPr/>
            </p:nvSpPr>
            <p:spPr>
              <a:xfrm>
                <a:off x="2711647" y="3087086"/>
                <a:ext cx="3473396" cy="474553"/>
              </a:xfrm>
              <a:prstGeom prst="rect">
                <a:avLst/>
              </a:prstGeom>
              <a:blipFill rotWithShape="0">
                <a:blip r:embed="rId2"/>
                <a:stretch>
                  <a:fillRect l="-4561" t="-3846" b="-1025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3304158" y="1811397"/>
                <a:ext cx="981038" cy="40549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ea typeface="Cambria Math" panose="02040503050406030204" pitchFamily="18" charset="0"/>
                        </a:rPr>
                        <m:t>𝜑</m:t>
                      </m:r>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𝑞</m:t>
                          </m:r>
                        </m:num>
                        <m:den>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𝑅</m:t>
                          </m:r>
                        </m:den>
                      </m:f>
                    </m:oMath>
                  </m:oMathPara>
                </a14:m>
                <a:endParaRPr lang="ru-RU" dirty="0"/>
              </a:p>
            </p:txBody>
          </p:sp>
        </mc:Choice>
        <mc:Fallback xmlns="">
          <p:sp>
            <p:nvSpPr>
              <p:cNvPr id="11" name="TextBox 10"/>
              <p:cNvSpPr txBox="1">
                <a:spLocks noRot="1" noChangeAspect="1" noMove="1" noResize="1" noEditPoints="1" noAdjustHandles="1" noChangeArrowheads="1" noChangeShapeType="1" noTextEdit="1"/>
              </p:cNvSpPr>
              <p:nvPr/>
            </p:nvSpPr>
            <p:spPr>
              <a:xfrm>
                <a:off x="3304158" y="1811397"/>
                <a:ext cx="981038" cy="405496"/>
              </a:xfrm>
              <a:prstGeom prst="rect">
                <a:avLst/>
              </a:prstGeom>
              <a:blipFill rotWithShape="0">
                <a:blip r:embed="rId3"/>
                <a:stretch>
                  <a:fillRect l="-3106" t="-1493" r="-1863" b="-7463"/>
                </a:stretch>
              </a:blipFill>
            </p:spPr>
            <p:txBody>
              <a:bodyPr/>
              <a:lstStyle/>
              <a:p>
                <a:r>
                  <a:rPr lang="ru-RU">
                    <a:noFill/>
                  </a:rPr>
                  <a:t> </a:t>
                </a:r>
              </a:p>
            </p:txBody>
          </p:sp>
        </mc:Fallback>
      </mc:AlternateContent>
    </p:spTree>
    <p:extLst>
      <p:ext uri="{BB962C8B-B14F-4D97-AF65-F5344CB8AC3E}">
        <p14:creationId xmlns:p14="http://schemas.microsoft.com/office/powerpoint/2010/main" val="1266417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0534" y="1264748"/>
            <a:ext cx="8822931" cy="307777"/>
          </a:xfrm>
          <a:prstGeom prst="rect">
            <a:avLst/>
          </a:prstGeom>
        </p:spPr>
        <p:txBody>
          <a:bodyPr wrap="square">
            <a:spAutoFit/>
          </a:bodyPr>
          <a:lstStyle/>
          <a:p>
            <a:r>
              <a:rPr lang="en-US" dirty="0">
                <a:solidFill>
                  <a:schemeClr val="tx1"/>
                </a:solidFill>
                <a:latin typeface="Times New Roman" panose="02020603050405020304" pitchFamily="18" charset="0"/>
                <a:cs typeface="Times New Roman" panose="02020603050405020304" pitchFamily="18" charset="0"/>
              </a:rPr>
              <a:t>(6) – </a:t>
            </a:r>
            <a:r>
              <a:rPr lang="en-US" dirty="0" err="1">
                <a:solidFill>
                  <a:schemeClr val="tx1"/>
                </a:solidFill>
                <a:latin typeface="Times New Roman" panose="02020603050405020304" pitchFamily="18" charset="0"/>
                <a:cs typeface="Times New Roman" panose="02020603050405020304" pitchFamily="18" charset="0"/>
              </a:rPr>
              <a:t>ifodadan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muhitning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dielektrik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singdiruvchanligini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aniqlaymiz</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011516" y="1611804"/>
            <a:ext cx="393056" cy="307777"/>
          </a:xfrm>
          <a:prstGeom prst="rect">
            <a:avLst/>
          </a:prstGeom>
        </p:spPr>
        <p:txBody>
          <a:bodyPr wrap="none">
            <a:spAutoFit/>
          </a:bodyPr>
          <a:lstStyle/>
          <a:p>
            <a:r>
              <a:rPr lang="en-US" dirty="0">
                <a:solidFill>
                  <a:schemeClr val="bg1"/>
                </a:solidFill>
                <a:latin typeface="Times New Roman" panose="02020603050405020304" pitchFamily="18" charset="0"/>
                <a:ea typeface="Calibri" panose="020F0502020204030204" pitchFamily="34" charset="0"/>
              </a:rPr>
              <a:t>(7)</a:t>
            </a:r>
            <a:endParaRPr lang="ru-RU" dirty="0">
              <a:solidFill>
                <a:schemeClr val="bg1"/>
              </a:solidFill>
            </a:endParaRPr>
          </a:p>
        </p:txBody>
      </p:sp>
      <p:sp>
        <p:nvSpPr>
          <p:cNvPr id="6" name="Прямоугольник 5"/>
          <p:cNvSpPr/>
          <p:nvPr/>
        </p:nvSpPr>
        <p:spPr>
          <a:xfrm>
            <a:off x="160534" y="1804678"/>
            <a:ext cx="7839181" cy="307777"/>
          </a:xfrm>
          <a:prstGeom prst="rect">
            <a:avLst/>
          </a:prstGeom>
        </p:spPr>
        <p:txBody>
          <a:bodyPr wrap="square">
            <a:spAutoFit/>
          </a:bodyPr>
          <a:lstStyle/>
          <a:p>
            <a:r>
              <a:rPr lang="en-US" dirty="0" err="1">
                <a:solidFill>
                  <a:schemeClr val="tx1"/>
                </a:solidFill>
                <a:latin typeface="Times New Roman" panose="02020603050405020304" pitchFamily="18" charset="0"/>
                <a:ea typeface="Calibri" panose="020F0502020204030204" pitchFamily="34" charset="0"/>
              </a:rPr>
              <a:t>Elektr</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sig’imi</a:t>
            </a:r>
            <a:r>
              <a:rPr lang="en-US" dirty="0">
                <a:solidFill>
                  <a:schemeClr val="tx1"/>
                </a:solidFill>
                <a:latin typeface="Times New Roman" panose="02020603050405020304" pitchFamily="18" charset="0"/>
                <a:ea typeface="Calibri" panose="020F0502020204030204" pitchFamily="34" charset="0"/>
              </a:rPr>
              <a:t> XB </a:t>
            </a:r>
            <a:r>
              <a:rPr lang="en-US" dirty="0" err="1">
                <a:solidFill>
                  <a:schemeClr val="tx1"/>
                </a:solidFill>
                <a:latin typeface="Times New Roman" panose="02020603050405020304" pitchFamily="18" charset="0"/>
                <a:ea typeface="Calibri" panose="020F0502020204030204" pitchFamily="34" charset="0"/>
              </a:rPr>
              <a:t>tizimida</a:t>
            </a:r>
            <a:r>
              <a:rPr lang="en-US" dirty="0">
                <a:solidFill>
                  <a:schemeClr val="tx1"/>
                </a:solidFill>
                <a:latin typeface="Times New Roman" panose="02020603050405020304" pitchFamily="18" charset="0"/>
                <a:ea typeface="Calibri" panose="020F0502020204030204" pitchFamily="34" charset="0"/>
              </a:rPr>
              <a:t> </a:t>
            </a:r>
            <a:r>
              <a:rPr lang="uz-Cyrl-UZ" dirty="0">
                <a:solidFill>
                  <a:schemeClr val="tx1"/>
                </a:solidFill>
                <a:latin typeface="Times New Roman" panose="02020603050405020304" pitchFamily="18" charset="0"/>
                <a:ea typeface="Calibri" panose="020F0502020204030204" pitchFamily="34" charset="0"/>
              </a:rPr>
              <a:t>F</a:t>
            </a:r>
            <a:r>
              <a:rPr lang="en-US" dirty="0" err="1">
                <a:solidFill>
                  <a:schemeClr val="tx1"/>
                </a:solidFill>
                <a:latin typeface="Times New Roman" panose="02020603050405020304" pitchFamily="18" charset="0"/>
                <a:ea typeface="Calibri" panose="020F0502020204030204" pitchFamily="34" charset="0"/>
              </a:rPr>
              <a:t>arada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bilan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o’lchanadi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va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bu</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birlik</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juda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katta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o’lchov</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birligi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hisoblanadi</a:t>
            </a:r>
            <a:endParaRPr lang="ru-RU" dirty="0">
              <a:solidFill>
                <a:schemeClr val="tx1"/>
              </a:solidFill>
            </a:endParaRPr>
          </a:p>
        </p:txBody>
      </p:sp>
      <p:sp>
        <p:nvSpPr>
          <p:cNvPr id="7" name="Прямоугольник 6"/>
          <p:cNvSpPr/>
          <p:nvPr/>
        </p:nvSpPr>
        <p:spPr>
          <a:xfrm>
            <a:off x="530908" y="2190719"/>
            <a:ext cx="3119764" cy="307777"/>
          </a:xfrm>
          <a:prstGeom prst="rect">
            <a:avLst/>
          </a:prstGeom>
        </p:spPr>
        <p:txBody>
          <a:bodyPr wrap="none">
            <a:spAutoFit/>
          </a:bodyPr>
          <a:lstStyle/>
          <a:p>
            <a:pPr algn="ctr"/>
            <a:r>
              <a:rPr lang="ru-RU" i="1" dirty="0">
                <a:solidFill>
                  <a:schemeClr val="tx1"/>
                </a:solidFill>
                <a:latin typeface="Times New Roman" panose="02020603050405020304" pitchFamily="18" charset="0"/>
                <a:ea typeface="Calibri" panose="020F0502020204030204" pitchFamily="34" charset="0"/>
              </a:rPr>
              <a:t>S </a:t>
            </a:r>
            <a:r>
              <a:rPr lang="ru-RU" dirty="0">
                <a:solidFill>
                  <a:schemeClr val="tx1"/>
                </a:solidFill>
                <a:latin typeface="Times New Roman" panose="02020603050405020304" pitchFamily="18" charset="0"/>
                <a:ea typeface="Calibri" panose="020F0502020204030204" pitchFamily="34" charset="0"/>
              </a:rPr>
              <a:t>= 1 </a:t>
            </a:r>
            <a:r>
              <a:rPr lang="ru-RU" i="1" dirty="0">
                <a:solidFill>
                  <a:schemeClr val="tx1"/>
                </a:solidFill>
                <a:latin typeface="Times New Roman" panose="02020603050405020304" pitchFamily="18" charset="0"/>
                <a:ea typeface="Calibri" panose="020F0502020204030204" pitchFamily="34" charset="0"/>
              </a:rPr>
              <a:t>F</a:t>
            </a:r>
            <a:r>
              <a:rPr lang="ru-RU" dirty="0">
                <a:solidFill>
                  <a:schemeClr val="tx1"/>
                </a:solidFill>
                <a:latin typeface="Times New Roman" panose="02020603050405020304" pitchFamily="18" charset="0"/>
                <a:ea typeface="Calibri" panose="020F0502020204030204" pitchFamily="34" charset="0"/>
              </a:rPr>
              <a:t>  </a:t>
            </a:r>
            <a:r>
              <a:rPr lang="ru-RU" dirty="0" err="1">
                <a:solidFill>
                  <a:schemeClr val="tx1"/>
                </a:solidFill>
                <a:latin typeface="Times New Roman" panose="02020603050405020304" pitchFamily="18" charset="0"/>
                <a:ea typeface="Calibri" panose="020F0502020204030204" pitchFamily="34" charset="0"/>
              </a:rPr>
              <a:t>deb</a:t>
            </a:r>
            <a:r>
              <a:rPr lang="ru-RU" dirty="0">
                <a:solidFill>
                  <a:schemeClr val="tx1"/>
                </a:solidFill>
                <a:latin typeface="Times New Roman" panose="02020603050405020304" pitchFamily="18" charset="0"/>
                <a:ea typeface="Calibri" panose="020F0502020204030204" pitchFamily="34" charset="0"/>
              </a:rPr>
              <a:t> </a:t>
            </a:r>
            <a:r>
              <a:rPr lang="ru-RU" dirty="0" err="1">
                <a:solidFill>
                  <a:schemeClr val="tx1"/>
                </a:solidFill>
                <a:latin typeface="Times New Roman" panose="02020603050405020304" pitchFamily="18" charset="0"/>
                <a:ea typeface="Calibri" panose="020F0502020204030204" pitchFamily="34" charset="0"/>
              </a:rPr>
              <a:t>hisoblasak</a:t>
            </a:r>
            <a:r>
              <a:rPr lang="ru-RU" dirty="0">
                <a:solidFill>
                  <a:schemeClr val="tx1"/>
                </a:solidFill>
                <a:latin typeface="Times New Roman" panose="02020603050405020304" pitchFamily="18" charset="0"/>
                <a:ea typeface="Calibri" panose="020F0502020204030204" pitchFamily="34" charset="0"/>
              </a:rPr>
              <a:t>,  </a:t>
            </a:r>
            <a:r>
              <a:rPr lang="ru-RU" i="1" dirty="0">
                <a:solidFill>
                  <a:schemeClr val="tx1"/>
                </a:solidFill>
                <a:latin typeface="Times New Roman" panose="02020603050405020304" pitchFamily="18" charset="0"/>
                <a:ea typeface="Calibri" panose="020F0502020204030204" pitchFamily="34" charset="0"/>
                <a:sym typeface="Symbol" panose="05050102010706020507" pitchFamily="18" charset="2"/>
              </a:rPr>
              <a:t></a:t>
            </a:r>
            <a:r>
              <a:rPr lang="ru-RU" i="1" dirty="0">
                <a:solidFill>
                  <a:schemeClr val="tx1"/>
                </a:solidFill>
                <a:latin typeface="Times New Roman" panose="02020603050405020304" pitchFamily="18" charset="0"/>
                <a:ea typeface="Calibri" panose="020F0502020204030204" pitchFamily="34" charset="0"/>
              </a:rPr>
              <a:t> </a:t>
            </a:r>
            <a:r>
              <a:rPr lang="ru-RU" dirty="0">
                <a:solidFill>
                  <a:schemeClr val="tx1"/>
                </a:solidFill>
                <a:latin typeface="Times New Roman" panose="02020603050405020304" pitchFamily="18" charset="0"/>
                <a:ea typeface="Calibri" panose="020F0502020204030204" pitchFamily="34" charset="0"/>
              </a:rPr>
              <a:t>= 1 </a:t>
            </a:r>
            <a:r>
              <a:rPr lang="ru-RU" dirty="0" err="1">
                <a:solidFill>
                  <a:schemeClr val="tx1"/>
                </a:solidFill>
                <a:latin typeface="Times New Roman" panose="02020603050405020304" pitchFamily="18" charset="0"/>
                <a:ea typeface="Calibri" panose="020F0502020204030204" pitchFamily="34" charset="0"/>
              </a:rPr>
              <a:t>bo’lganda</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3346601" y="3032467"/>
            <a:ext cx="808235" cy="307777"/>
          </a:xfrm>
          <a:prstGeom prst="rect">
            <a:avLst/>
          </a:prstGeom>
        </p:spPr>
        <p:txBody>
          <a:bodyPr wrap="none">
            <a:spAutoFit/>
          </a:bodyPr>
          <a:lstStyle/>
          <a:p>
            <a:pPr algn="ctr"/>
            <a:r>
              <a:rPr lang="ru-RU" dirty="0" err="1">
                <a:solidFill>
                  <a:schemeClr val="tx1"/>
                </a:solidFill>
                <a:latin typeface="Times New Roman" panose="02020603050405020304" pitchFamily="18" charset="0"/>
                <a:ea typeface="Calibri" panose="020F0502020204030204" pitchFamily="34" charset="0"/>
              </a:rPr>
              <a:t>bu</a:t>
            </a:r>
            <a:r>
              <a:rPr lang="ru-RU" dirty="0">
                <a:solidFill>
                  <a:schemeClr val="tx1"/>
                </a:solidFill>
                <a:latin typeface="Times New Roman" panose="02020603050405020304" pitchFamily="18" charset="0"/>
                <a:ea typeface="Calibri" panose="020F0502020204030204" pitchFamily="34" charset="0"/>
              </a:rPr>
              <a:t> </a:t>
            </a:r>
            <a:r>
              <a:rPr lang="ru-RU" dirty="0" err="1">
                <a:solidFill>
                  <a:schemeClr val="tx1"/>
                </a:solidFill>
                <a:latin typeface="Times New Roman" panose="02020603050405020304" pitchFamily="18" charset="0"/>
                <a:ea typeface="Calibri" panose="020F0502020204030204" pitchFamily="34" charset="0"/>
              </a:rPr>
              <a:t>yerda</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11"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3" name="Прямоугольник 12"/>
          <p:cNvSpPr/>
          <p:nvPr/>
        </p:nvSpPr>
        <p:spPr>
          <a:xfrm>
            <a:off x="5404572" y="3542110"/>
            <a:ext cx="1830950" cy="307777"/>
          </a:xfrm>
          <a:prstGeom prst="rect">
            <a:avLst/>
          </a:prstGeom>
        </p:spPr>
        <p:txBody>
          <a:bodyPr wrap="none">
            <a:spAutoFit/>
          </a:bodyPr>
          <a:lstStyle/>
          <a:p>
            <a:pPr algn="just"/>
            <a:r>
              <a:rPr lang="en-US" dirty="0" err="1">
                <a:solidFill>
                  <a:schemeClr val="tx1"/>
                </a:solidFill>
                <a:latin typeface="Times New Roman" panose="02020603050405020304" pitchFamily="18" charset="0"/>
                <a:ea typeface="Calibri" panose="020F0502020204030204" pitchFamily="34" charset="0"/>
              </a:rPr>
              <a:t>ga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teng</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bo’lgan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uchun</a:t>
            </a:r>
            <a:endParaRPr lang="ru-RU" sz="1200" dirty="0">
              <a:solidFill>
                <a:schemeClr val="tx1"/>
              </a:solidFill>
              <a:effectLst/>
              <a:latin typeface="Times New Roman" panose="02020603050405020304" pitchFamily="18" charset="0"/>
              <a:ea typeface="Calibri" panose="020F0502020204030204" pitchFamily="34" charset="0"/>
            </a:endParaRPr>
          </a:p>
        </p:txBody>
      </p:sp>
      <p:sp>
        <p:nvSpPr>
          <p:cNvPr id="14"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6" name="Прямоугольник 15"/>
          <p:cNvSpPr/>
          <p:nvPr/>
        </p:nvSpPr>
        <p:spPr>
          <a:xfrm>
            <a:off x="5404572" y="4400731"/>
            <a:ext cx="798617" cy="307777"/>
          </a:xfrm>
          <a:prstGeom prst="rect">
            <a:avLst/>
          </a:prstGeom>
        </p:spPr>
        <p:txBody>
          <a:bodyPr wrap="none">
            <a:spAutoFit/>
          </a:bodyPr>
          <a:lstStyle/>
          <a:p>
            <a:r>
              <a:rPr lang="en-US" dirty="0" err="1">
                <a:solidFill>
                  <a:schemeClr val="tx1"/>
                </a:solidFill>
                <a:latin typeface="Times New Roman" panose="02020603050405020304" pitchFamily="18" charset="0"/>
                <a:ea typeface="Calibri" panose="020F0502020204030204" pitchFamily="34" charset="0"/>
              </a:rPr>
              <a:t>ga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teng</a:t>
            </a:r>
            <a:r>
              <a:rPr lang="en-US" dirty="0">
                <a:solidFill>
                  <a:schemeClr val="tx1"/>
                </a:solidFill>
                <a:latin typeface="Times New Roman" panose="02020603050405020304" pitchFamily="18" charset="0"/>
                <a:ea typeface="Calibri" panose="020F0502020204030204" pitchFamily="34" charset="0"/>
              </a:rPr>
              <a:t>. </a:t>
            </a:r>
            <a:endParaRPr lang="ru-RU" dirty="0">
              <a:solidFill>
                <a:schemeClr val="tx1"/>
              </a:solidFill>
            </a:endParaRPr>
          </a:p>
        </p:txBody>
      </p:sp>
      <mc:AlternateContent xmlns:mc="http://schemas.openxmlformats.org/markup-compatibility/2006" xmlns:a14="http://schemas.microsoft.com/office/drawing/2010/main">
        <mc:Choice Requires="a14">
          <p:sp>
            <p:nvSpPr>
              <p:cNvPr id="17" name="TextBox 16"/>
              <p:cNvSpPr txBox="1"/>
              <p:nvPr/>
            </p:nvSpPr>
            <p:spPr>
              <a:xfrm>
                <a:off x="5570931" y="1212353"/>
                <a:ext cx="749116" cy="434606"/>
              </a:xfrm>
              <a:prstGeom prst="rect">
                <a:avLst/>
              </a:prstGeom>
              <a:noFill/>
            </p:spPr>
            <p:txBody>
              <a:bodyPr wrap="none" lIns="0" tIns="0" rIns="0" bIns="0" rtlCol="0">
                <a:spAutoFit/>
              </a:bodyPr>
              <a:lstStyle/>
              <a:p>
                <a14:m>
                  <m:oMath xmlns:m="http://schemas.openxmlformats.org/officeDocument/2006/math">
                    <m:r>
                      <a:rPr lang="ru-RU" sz="1800" i="1" smtClean="0">
                        <a:latin typeface="Cambria Math" panose="02040503050406030204" pitchFamily="18" charset="0"/>
                        <a:ea typeface="Cambria Math" panose="02040503050406030204" pitchFamily="18" charset="0"/>
                      </a:rPr>
                      <m:t>𝜀</m:t>
                    </m:r>
                  </m:oMath>
                </a14:m>
                <a:r>
                  <a:rPr lang="ru-RU" sz="1800" dirty="0" smtClean="0"/>
                  <a:t>=</a:t>
                </a:r>
                <a14:m>
                  <m:oMath xmlns:m="http://schemas.openxmlformats.org/officeDocument/2006/math">
                    <m:f>
                      <m:fPr>
                        <m:ctrlPr>
                          <a:rPr lang="ru-RU" sz="1800" i="1" dirty="0" smtClean="0">
                            <a:latin typeface="Cambria Math" panose="02040503050406030204" pitchFamily="18" charset="0"/>
                          </a:rPr>
                        </m:ctrlPr>
                      </m:fPr>
                      <m:num>
                        <m:r>
                          <a:rPr lang="ru-RU" sz="1800" b="0" i="1" dirty="0" smtClean="0">
                            <a:latin typeface="Cambria Math" panose="02040503050406030204" pitchFamily="18" charset="0"/>
                          </a:rPr>
                          <m:t>С</m:t>
                        </m:r>
                      </m:num>
                      <m:den>
                        <m:r>
                          <a:rPr lang="ru-RU" sz="1800" b="0" i="1" dirty="0" smtClean="0">
                            <a:latin typeface="Cambria Math" panose="02040503050406030204" pitchFamily="18" charset="0"/>
                          </a:rPr>
                          <m:t>4</m:t>
                        </m:r>
                        <m:r>
                          <a:rPr lang="ru-RU" sz="1800" b="0" i="1" dirty="0" smtClean="0">
                            <a:latin typeface="Cambria Math" panose="02040503050406030204" pitchFamily="18" charset="0"/>
                            <a:ea typeface="Cambria Math" panose="02040503050406030204" pitchFamily="18" charset="0"/>
                          </a:rPr>
                          <m:t>𝜋</m:t>
                        </m:r>
                        <m:sSub>
                          <m:sSubPr>
                            <m:ctrlPr>
                              <a:rPr lang="ru-RU" sz="1800" b="0" i="1" dirty="0" smtClean="0">
                                <a:latin typeface="Cambria Math" panose="02040503050406030204" pitchFamily="18" charset="0"/>
                                <a:ea typeface="Cambria Math" panose="02040503050406030204" pitchFamily="18" charset="0"/>
                              </a:rPr>
                            </m:ctrlPr>
                          </m:sSubPr>
                          <m:e>
                            <m:r>
                              <a:rPr lang="ru-RU" sz="1800" b="0" i="1" dirty="0" smtClean="0">
                                <a:latin typeface="Cambria Math" panose="02040503050406030204" pitchFamily="18" charset="0"/>
                                <a:ea typeface="Cambria Math" panose="02040503050406030204" pitchFamily="18" charset="0"/>
                              </a:rPr>
                              <m:t>𝜀</m:t>
                            </m:r>
                          </m:e>
                          <m:sub>
                            <m:r>
                              <a:rPr lang="ru-RU" sz="1800" b="0" i="1" dirty="0" smtClean="0">
                                <a:latin typeface="Cambria Math" panose="02040503050406030204" pitchFamily="18" charset="0"/>
                                <a:ea typeface="Cambria Math" panose="02040503050406030204" pitchFamily="18" charset="0"/>
                              </a:rPr>
                              <m:t>0</m:t>
                            </m:r>
                          </m:sub>
                        </m:sSub>
                        <m:r>
                          <a:rPr lang="en-US" sz="1800" b="0" i="1" dirty="0" smtClean="0">
                            <a:latin typeface="Cambria Math" panose="02040503050406030204" pitchFamily="18" charset="0"/>
                            <a:ea typeface="Cambria Math" panose="02040503050406030204" pitchFamily="18" charset="0"/>
                          </a:rPr>
                          <m:t>𝑅</m:t>
                        </m:r>
                      </m:den>
                    </m:f>
                  </m:oMath>
                </a14:m>
                <a:endParaRPr lang="ru-RU" sz="1800" dirty="0"/>
              </a:p>
            </p:txBody>
          </p:sp>
        </mc:Choice>
        <mc:Fallback xmlns="">
          <p:sp>
            <p:nvSpPr>
              <p:cNvPr id="17" name="TextBox 16"/>
              <p:cNvSpPr txBox="1">
                <a:spLocks noRot="1" noChangeAspect="1" noMove="1" noResize="1" noEditPoints="1" noAdjustHandles="1" noChangeArrowheads="1" noChangeShapeType="1" noTextEdit="1"/>
              </p:cNvSpPr>
              <p:nvPr/>
            </p:nvSpPr>
            <p:spPr>
              <a:xfrm>
                <a:off x="5570931" y="1212353"/>
                <a:ext cx="749116" cy="434606"/>
              </a:xfrm>
              <a:prstGeom prst="rect">
                <a:avLst/>
              </a:prstGeom>
              <a:blipFill rotWithShape="0">
                <a:blip r:embed="rId2"/>
                <a:stretch>
                  <a:fillRect l="-8130" t="-4225" r="-6504" b="-985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2359474" y="2575834"/>
                <a:ext cx="3211457" cy="4687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1</m:t>
                          </m:r>
                          <m:r>
                            <a:rPr lang="ru-RU" b="0" i="1" smtClean="0">
                              <a:latin typeface="Cambria Math" panose="02040503050406030204" pitchFamily="18" charset="0"/>
                            </a:rPr>
                            <m:t>Ф</m:t>
                          </m:r>
                        </m:sub>
                      </m:sSub>
                      <m:r>
                        <a:rPr lang="en-US" b="0" i="1" smtClean="0">
                          <a:latin typeface="Cambria Math" panose="02040503050406030204" pitchFamily="18" charset="0"/>
                        </a:rPr>
                        <m:t>=</m:t>
                      </m:r>
                      <m:f>
                        <m:fPr>
                          <m:ctrlPr>
                            <a:rPr lang="ru-RU" i="1" smtClean="0">
                              <a:latin typeface="Cambria Math" panose="02040503050406030204" pitchFamily="18" charset="0"/>
                            </a:rPr>
                          </m:ctrlPr>
                        </m:fPr>
                        <m:num>
                          <m:r>
                            <a:rPr lang="en-US" b="0" i="1" smtClean="0">
                              <a:latin typeface="Cambria Math" panose="02040503050406030204" pitchFamily="18" charset="0"/>
                            </a:rPr>
                            <m:t>𝐶</m:t>
                          </m:r>
                        </m:num>
                        <m:den>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r>
                            <a:rPr lang="ru-RU" b="0" i="1" smtClean="0">
                              <a:latin typeface="Cambria Math" panose="02040503050406030204" pitchFamily="18" charset="0"/>
                            </a:rPr>
                            <m:t>Ф</m:t>
                          </m:r>
                        </m:num>
                        <m:den>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∗1</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∗9∗1</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0</m:t>
                              </m:r>
                            </m:e>
                            <m:sup>
                              <m:r>
                                <a:rPr lang="en-US" b="0" i="1" smtClean="0">
                                  <a:latin typeface="Cambria Math" panose="02040503050406030204" pitchFamily="18" charset="0"/>
                                  <a:ea typeface="Cambria Math" panose="02040503050406030204" pitchFamily="18" charset="0"/>
                                </a:rPr>
                                <m:t>9</m:t>
                              </m:r>
                            </m:sup>
                          </m:sSup>
                        </m:num>
                        <m:den>
                          <m:r>
                            <a:rPr lang="en-US" b="0" i="1" smtClean="0">
                              <a:latin typeface="Cambria Math" panose="02040503050406030204" pitchFamily="18" charset="0"/>
                            </a:rPr>
                            <m:t>1</m:t>
                          </m:r>
                        </m:den>
                      </m:f>
                      <m:r>
                        <a:rPr lang="en-US" b="0" i="1" smtClean="0">
                          <a:latin typeface="Cambria Math" panose="02040503050406030204" pitchFamily="18" charset="0"/>
                        </a:rPr>
                        <m:t>∗ </m:t>
                      </m:r>
                      <m:f>
                        <m:fPr>
                          <m:ctrlPr>
                            <a:rPr lang="en-US" b="0" i="1" smtClean="0">
                              <a:latin typeface="Cambria Math" panose="02040503050406030204" pitchFamily="18" charset="0"/>
                            </a:rPr>
                          </m:ctrlPr>
                        </m:fPr>
                        <m:num>
                          <m:r>
                            <a:rPr lang="ru-RU" b="0" i="1" smtClean="0">
                              <a:latin typeface="Cambria Math" panose="02040503050406030204" pitchFamily="18" charset="0"/>
                            </a:rPr>
                            <m:t>м</m:t>
                          </m:r>
                        </m:num>
                        <m:den>
                          <m:r>
                            <a:rPr lang="ru-RU" b="0" i="1" smtClean="0">
                              <a:latin typeface="Cambria Math" panose="02040503050406030204" pitchFamily="18" charset="0"/>
                            </a:rPr>
                            <m:t>Ф</m:t>
                          </m:r>
                        </m:den>
                      </m:f>
                      <m:r>
                        <a:rPr lang="en-US" b="0" i="1" smtClean="0">
                          <a:latin typeface="Cambria Math" panose="02040503050406030204" pitchFamily="18" charset="0"/>
                        </a:rPr>
                        <m:t>)</m:t>
                      </m:r>
                    </m:oMath>
                  </m:oMathPara>
                </a14:m>
                <a:endParaRPr lang="ru-RU" dirty="0"/>
              </a:p>
            </p:txBody>
          </p:sp>
        </mc:Choice>
        <mc:Fallback xmlns="">
          <p:sp>
            <p:nvSpPr>
              <p:cNvPr id="18" name="TextBox 17"/>
              <p:cNvSpPr txBox="1">
                <a:spLocks noRot="1" noChangeAspect="1" noMove="1" noResize="1" noEditPoints="1" noAdjustHandles="1" noChangeArrowheads="1" noChangeShapeType="1" noTextEdit="1"/>
              </p:cNvSpPr>
              <p:nvPr/>
            </p:nvSpPr>
            <p:spPr>
              <a:xfrm>
                <a:off x="2359474" y="2575834"/>
                <a:ext cx="3211457" cy="468783"/>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2773083" y="4493064"/>
                <a:ext cx="2238433"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𝑅</m:t>
                          </m:r>
                        </m:e>
                        <m:sub>
                          <m:r>
                            <a:rPr lang="ru-RU" b="0" i="1" smtClean="0">
                              <a:latin typeface="Cambria Math" panose="02040503050406030204" pitchFamily="18" charset="0"/>
                            </a:rPr>
                            <m:t>1Ф</m:t>
                          </m:r>
                        </m:sub>
                      </m:sSub>
                      <m:r>
                        <a:rPr lang="en-US" b="0" i="0" smtClean="0">
                          <a:latin typeface="Cambria Math" panose="02040503050406030204" pitchFamily="18" charset="0"/>
                        </a:rPr>
                        <m:t>=9∗</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9</m:t>
                          </m:r>
                        </m:sup>
                      </m:sSup>
                      <m:r>
                        <a:rPr lang="ru-RU" b="0" i="1" smtClean="0">
                          <a:latin typeface="Cambria Math" panose="02040503050406030204" pitchFamily="18" charset="0"/>
                        </a:rPr>
                        <m:t>м</m:t>
                      </m:r>
                      <m:r>
                        <a:rPr lang="en-US" b="0" i="1" smtClean="0">
                          <a:latin typeface="Cambria Math" panose="02040503050406030204" pitchFamily="18" charset="0"/>
                        </a:rPr>
                        <m:t>=9∗1</m:t>
                      </m:r>
                      <m:sSup>
                        <m:sSupPr>
                          <m:ctrlPr>
                            <a:rPr lang="en-US" b="0" i="1" smtClean="0">
                              <a:latin typeface="Cambria Math" panose="02040503050406030204" pitchFamily="18" charset="0"/>
                            </a:rPr>
                          </m:ctrlPr>
                        </m:sSupPr>
                        <m:e>
                          <m:r>
                            <a:rPr lang="en-US" b="0" i="1" smtClean="0">
                              <a:latin typeface="Cambria Math" panose="02040503050406030204" pitchFamily="18" charset="0"/>
                            </a:rPr>
                            <m:t>0</m:t>
                          </m:r>
                        </m:e>
                        <m:sup>
                          <m:r>
                            <a:rPr lang="en-US" b="0" i="1" smtClean="0">
                              <a:latin typeface="Cambria Math" panose="02040503050406030204" pitchFamily="18" charset="0"/>
                            </a:rPr>
                            <m:t>6</m:t>
                          </m:r>
                        </m:sup>
                      </m:sSup>
                      <m:r>
                        <a:rPr lang="ru-RU" b="0" i="1" smtClean="0">
                          <a:latin typeface="Cambria Math" panose="02040503050406030204" pitchFamily="18" charset="0"/>
                        </a:rPr>
                        <m:t>км</m:t>
                      </m:r>
                    </m:oMath>
                  </m:oMathPara>
                </a14:m>
                <a:endParaRPr lang="ru-RU" dirty="0"/>
              </a:p>
            </p:txBody>
          </p:sp>
        </mc:Choice>
        <mc:Fallback xmlns="">
          <p:sp>
            <p:nvSpPr>
              <p:cNvPr id="19" name="TextBox 18"/>
              <p:cNvSpPr txBox="1">
                <a:spLocks noRot="1" noChangeAspect="1" noMove="1" noResize="1" noEditPoints="1" noAdjustHandles="1" noChangeArrowheads="1" noChangeShapeType="1" noTextEdit="1"/>
              </p:cNvSpPr>
              <p:nvPr/>
            </p:nvSpPr>
            <p:spPr>
              <a:xfrm>
                <a:off x="2773083" y="4493064"/>
                <a:ext cx="2238433" cy="215444"/>
              </a:xfrm>
              <a:prstGeom prst="rect">
                <a:avLst/>
              </a:prstGeom>
              <a:blipFill rotWithShape="0">
                <a:blip r:embed="rId4"/>
                <a:stretch>
                  <a:fillRect l="-1090" r="-545" b="-20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2304685" y="3501250"/>
                <a:ext cx="3175228" cy="4082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ru-RU" i="1" smtClean="0">
                              <a:latin typeface="Cambria Math" panose="02040503050406030204" pitchFamily="18" charset="0"/>
                              <a:ea typeface="Cambria Math" panose="02040503050406030204" pitchFamily="18" charset="0"/>
                            </a:rPr>
                            <m:t>𝜀</m:t>
                          </m:r>
                        </m:e>
                        <m:sub>
                          <m:r>
                            <a:rPr lang="ru-RU" b="0" i="1" smtClean="0">
                              <a:latin typeface="Cambria Math" panose="02040503050406030204" pitchFamily="18" charset="0"/>
                            </a:rPr>
                            <m:t>0</m:t>
                          </m:r>
                        </m:sub>
                      </m:sSub>
                      <m:r>
                        <a:rPr lang="ru-RU" b="0" i="1" smtClean="0">
                          <a:latin typeface="Cambria Math" panose="02040503050406030204" pitchFamily="18" charset="0"/>
                        </a:rPr>
                        <m:t>=</m:t>
                      </m:r>
                      <m:f>
                        <m:fPr>
                          <m:ctrlPr>
                            <a:rPr lang="ru-RU" b="0" i="1" smtClean="0">
                              <a:latin typeface="Cambria Math" panose="02040503050406030204" pitchFamily="18" charset="0"/>
                            </a:rPr>
                          </m:ctrlPr>
                        </m:fPr>
                        <m:num>
                          <m:r>
                            <a:rPr lang="ru-RU" b="0" i="1" smtClean="0">
                              <a:latin typeface="Cambria Math" panose="02040503050406030204" pitchFamily="18" charset="0"/>
                            </a:rPr>
                            <m:t>1</m:t>
                          </m:r>
                        </m:num>
                        <m:den>
                          <m:r>
                            <a:rPr lang="ru-RU" b="0" i="1" smtClean="0">
                              <a:latin typeface="Cambria Math" panose="02040503050406030204" pitchFamily="18" charset="0"/>
                            </a:rPr>
                            <m:t>4</m:t>
                          </m:r>
                          <m:r>
                            <a:rPr lang="ru-RU" b="0" i="1" smtClean="0">
                              <a:latin typeface="Cambria Math" panose="02040503050406030204" pitchFamily="18" charset="0"/>
                              <a:ea typeface="Cambria Math" panose="02040503050406030204" pitchFamily="18" charset="0"/>
                            </a:rPr>
                            <m:t>𝜋</m:t>
                          </m:r>
                          <m:r>
                            <a:rPr lang="ru-RU" b="0" i="1" smtClean="0">
                              <a:latin typeface="Cambria Math" panose="02040503050406030204" pitchFamily="18" charset="0"/>
                              <a:ea typeface="Cambria Math" panose="02040503050406030204" pitchFamily="18" charset="0"/>
                            </a:rPr>
                            <m:t>∗9∗</m:t>
                          </m:r>
                          <m:sSup>
                            <m:sSupPr>
                              <m:ctrlPr>
                                <a:rPr lang="ru-RU" b="0" i="1" smtClean="0">
                                  <a:latin typeface="Cambria Math" panose="02040503050406030204" pitchFamily="18" charset="0"/>
                                  <a:ea typeface="Cambria Math" panose="02040503050406030204" pitchFamily="18" charset="0"/>
                                </a:rPr>
                              </m:ctrlPr>
                            </m:sSupPr>
                            <m:e>
                              <m:r>
                                <a:rPr lang="ru-RU" b="0" i="1" smtClean="0">
                                  <a:latin typeface="Cambria Math" panose="02040503050406030204" pitchFamily="18" charset="0"/>
                                  <a:ea typeface="Cambria Math" panose="02040503050406030204" pitchFamily="18" charset="0"/>
                                </a:rPr>
                                <m:t>10</m:t>
                              </m:r>
                            </m:e>
                            <m:sup>
                              <m:r>
                                <a:rPr lang="ru-RU" b="0" i="1" smtClean="0">
                                  <a:latin typeface="Cambria Math" panose="02040503050406030204" pitchFamily="18" charset="0"/>
                                  <a:ea typeface="Cambria Math" panose="02040503050406030204" pitchFamily="18" charset="0"/>
                                </a:rPr>
                                <m:t>9</m:t>
                              </m:r>
                            </m:sup>
                          </m:sSup>
                        </m:den>
                      </m:f>
                      <m:f>
                        <m:fPr>
                          <m:ctrlPr>
                            <a:rPr lang="ru-RU" b="0" i="1" smtClean="0">
                              <a:latin typeface="Cambria Math" panose="02040503050406030204" pitchFamily="18" charset="0"/>
                            </a:rPr>
                          </m:ctrlPr>
                        </m:fPr>
                        <m:num>
                          <m:r>
                            <a:rPr lang="ru-RU" b="0" i="1" smtClean="0">
                              <a:latin typeface="Cambria Math" panose="02040503050406030204" pitchFamily="18" charset="0"/>
                            </a:rPr>
                            <m:t>Ф</m:t>
                          </m:r>
                        </m:num>
                        <m:den>
                          <m:r>
                            <a:rPr lang="ru-RU" b="0" i="1" smtClean="0">
                              <a:latin typeface="Cambria Math" panose="02040503050406030204" pitchFamily="18" charset="0"/>
                            </a:rPr>
                            <m:t>М</m:t>
                          </m:r>
                        </m:den>
                      </m:f>
                      <m:r>
                        <a:rPr lang="ru-RU" b="0" i="1" smtClean="0">
                          <a:latin typeface="Cambria Math" panose="02040503050406030204" pitchFamily="18" charset="0"/>
                        </a:rPr>
                        <m:t>=0</m:t>
                      </m:r>
                      <m:r>
                        <a:rPr lang="en-US" b="0" i="1" smtClean="0">
                          <a:latin typeface="Cambria Math" panose="02040503050406030204" pitchFamily="18" charset="0"/>
                        </a:rPr>
                        <m:t>,885∗</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−11</m:t>
                          </m:r>
                        </m:sup>
                      </m:sSup>
                      <m:r>
                        <a:rPr lang="ru-RU" b="0" i="1" smtClean="0">
                          <a:latin typeface="Cambria Math" panose="02040503050406030204" pitchFamily="18" charset="0"/>
                        </a:rPr>
                        <m:t>Ф</m:t>
                      </m:r>
                      <m:r>
                        <a:rPr lang="en-US" b="0" i="1" smtClean="0">
                          <a:latin typeface="Cambria Math" panose="02040503050406030204" pitchFamily="18" charset="0"/>
                        </a:rPr>
                        <m:t>/</m:t>
                      </m:r>
                      <m:r>
                        <a:rPr lang="ru-RU" b="0" i="1" smtClean="0">
                          <a:latin typeface="Cambria Math" panose="02040503050406030204" pitchFamily="18" charset="0"/>
                        </a:rPr>
                        <m:t>м</m:t>
                      </m:r>
                    </m:oMath>
                  </m:oMathPara>
                </a14:m>
                <a:endParaRPr lang="ru-RU" dirty="0"/>
              </a:p>
            </p:txBody>
          </p:sp>
        </mc:Choice>
        <mc:Fallback xmlns="">
          <p:sp>
            <p:nvSpPr>
              <p:cNvPr id="20" name="TextBox 19"/>
              <p:cNvSpPr txBox="1">
                <a:spLocks noRot="1" noChangeAspect="1" noMove="1" noResize="1" noEditPoints="1" noAdjustHandles="1" noChangeArrowheads="1" noChangeShapeType="1" noTextEdit="1"/>
              </p:cNvSpPr>
              <p:nvPr/>
            </p:nvSpPr>
            <p:spPr>
              <a:xfrm>
                <a:off x="2304685" y="3501250"/>
                <a:ext cx="3175228" cy="408253"/>
              </a:xfrm>
              <a:prstGeom prst="rect">
                <a:avLst/>
              </a:prstGeom>
              <a:blipFill rotWithShape="0">
                <a:blip r:embed="rId5"/>
                <a:stretch>
                  <a:fillRect r="-384" b="-13433"/>
                </a:stretch>
              </a:blipFill>
            </p:spPr>
            <p:txBody>
              <a:bodyPr/>
              <a:lstStyle/>
              <a:p>
                <a:r>
                  <a:rPr lang="ru-RU">
                    <a:noFill/>
                  </a:rPr>
                  <a:t> </a:t>
                </a:r>
              </a:p>
            </p:txBody>
          </p:sp>
        </mc:Fallback>
      </mc:AlternateContent>
    </p:spTree>
    <p:extLst>
      <p:ext uri="{BB962C8B-B14F-4D97-AF65-F5344CB8AC3E}">
        <p14:creationId xmlns:p14="http://schemas.microsoft.com/office/powerpoint/2010/main" val="30857235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0143" y="1241942"/>
            <a:ext cx="7551506" cy="523220"/>
          </a:xfrm>
          <a:prstGeom prst="rect">
            <a:avLst/>
          </a:prstGeom>
        </p:spPr>
        <p:txBody>
          <a:bodyPr wrap="square">
            <a:spAutoFit/>
          </a:bodyPr>
          <a:lstStyle/>
          <a:p>
            <a:pPr algn="just"/>
            <a:r>
              <a:rPr lang="en-US" dirty="0">
                <a:solidFill>
                  <a:schemeClr val="tx1"/>
                </a:solidFill>
                <a:latin typeface="Times New Roman" panose="02020603050405020304" pitchFamily="18" charset="0"/>
                <a:ea typeface="Calibri" panose="020F0502020204030204" pitchFamily="34" charset="0"/>
              </a:rPr>
              <a:t>Bu Oy </a:t>
            </a:r>
            <a:r>
              <a:rPr lang="en-US" dirty="0" err="1">
                <a:solidFill>
                  <a:schemeClr val="tx1"/>
                </a:solidFill>
                <a:latin typeface="Times New Roman" panose="02020603050405020304" pitchFamily="18" charset="0"/>
                <a:ea typeface="Calibri" panose="020F0502020204030204" pitchFamily="34" charset="0"/>
              </a:rPr>
              <a:t>bilan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Yer</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orasidagi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masofaga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nisbatan</a:t>
            </a:r>
            <a:r>
              <a:rPr lang="en-US" dirty="0">
                <a:solidFill>
                  <a:schemeClr val="tx1"/>
                </a:solidFill>
                <a:latin typeface="Times New Roman" panose="02020603050405020304" pitchFamily="18" charset="0"/>
                <a:ea typeface="Calibri" panose="020F0502020204030204" pitchFamily="34" charset="0"/>
              </a:rPr>
              <a:t> 23 </a:t>
            </a:r>
            <a:r>
              <a:rPr lang="en-US" dirty="0" err="1">
                <a:solidFill>
                  <a:schemeClr val="tx1"/>
                </a:solidFill>
                <a:latin typeface="Times New Roman" panose="02020603050405020304" pitchFamily="18" charset="0"/>
                <a:ea typeface="Calibri" panose="020F0502020204030204" pitchFamily="34" charset="0"/>
              </a:rPr>
              <a:t>marta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kattadir</a:t>
            </a:r>
            <a:r>
              <a:rPr lang="en-US" dirty="0">
                <a:solidFill>
                  <a:schemeClr val="tx1"/>
                </a:solidFill>
                <a:latin typeface="Times New Roman" panose="02020603050405020304" pitchFamily="18" charset="0"/>
                <a:ea typeface="Calibri" panose="020F0502020204030204" pitchFamily="34" charset="0"/>
              </a:rPr>
              <a:t>.</a:t>
            </a:r>
            <a:endParaRPr lang="ru-RU" dirty="0">
              <a:solidFill>
                <a:schemeClr val="tx1"/>
              </a:solidFill>
              <a:latin typeface="Times New Roman" panose="02020603050405020304" pitchFamily="18" charset="0"/>
              <a:ea typeface="Calibri" panose="020F0502020204030204" pitchFamily="34" charset="0"/>
            </a:endParaRPr>
          </a:p>
          <a:p>
            <a:pPr algn="just"/>
            <a:r>
              <a:rPr lang="en-US" dirty="0" err="1">
                <a:solidFill>
                  <a:schemeClr val="tx1"/>
                </a:solidFill>
                <a:latin typeface="Times New Roman" panose="02020603050405020304" pitchFamily="18" charset="0"/>
                <a:ea typeface="Calibri" panose="020F0502020204030204" pitchFamily="34" charset="0"/>
              </a:rPr>
              <a:t>Farada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katta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o’lchov</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birligi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bo’lganligi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uchun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quyidagi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kichik</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birliklar</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ishlatiladi</a:t>
            </a:r>
            <a:r>
              <a:rPr lang="en-US" dirty="0">
                <a:solidFill>
                  <a:schemeClr val="tx1"/>
                </a:solidFill>
                <a:latin typeface="Times New Roman" panose="02020603050405020304" pitchFamily="18" charset="0"/>
                <a:ea typeface="Calibri" panose="020F0502020204030204" pitchFamily="34" charset="0"/>
              </a:rPr>
              <a:t>:</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Прямоугольник 5"/>
          <p:cNvSpPr/>
          <p:nvPr/>
        </p:nvSpPr>
        <p:spPr>
          <a:xfrm>
            <a:off x="542501" y="2592522"/>
            <a:ext cx="1401346" cy="307777"/>
          </a:xfrm>
          <a:prstGeom prst="rect">
            <a:avLst/>
          </a:prstGeom>
        </p:spPr>
        <p:txBody>
          <a:bodyPr wrap="none">
            <a:spAutoFit/>
          </a:bodyPr>
          <a:lstStyle/>
          <a:p>
            <a:pPr algn="just"/>
            <a:r>
              <a:rPr lang="en-US" b="1" dirty="0" err="1">
                <a:solidFill>
                  <a:srgbClr val="FF0000"/>
                </a:solidFill>
                <a:latin typeface="Times New Roman" panose="02020603050405020304" pitchFamily="18" charset="0"/>
                <a:ea typeface="Calibri" panose="020F0502020204030204" pitchFamily="34" charset="0"/>
              </a:rPr>
              <a:t>Kondensatorlar</a:t>
            </a:r>
            <a:endParaRPr lang="ru-RU" sz="1200" dirty="0">
              <a:solidFill>
                <a:srgbClr val="FF0000"/>
              </a:solidFill>
              <a:effectLst/>
              <a:latin typeface="Times New Roman" panose="02020603050405020304" pitchFamily="18" charset="0"/>
              <a:ea typeface="Calibri" panose="020F0502020204030204" pitchFamily="34" charset="0"/>
            </a:endParaRPr>
          </a:p>
        </p:txBody>
      </p:sp>
      <p:sp>
        <p:nvSpPr>
          <p:cNvPr id="7" name="Прямоугольник 6"/>
          <p:cNvSpPr/>
          <p:nvPr/>
        </p:nvSpPr>
        <p:spPr>
          <a:xfrm>
            <a:off x="1943847" y="2795026"/>
            <a:ext cx="5987802" cy="307777"/>
          </a:xfrm>
          <a:prstGeom prst="rect">
            <a:avLst/>
          </a:prstGeom>
        </p:spPr>
        <p:txBody>
          <a:bodyPr wrap="square">
            <a:spAutoFit/>
          </a:bodyPr>
          <a:lstStyle/>
          <a:p>
            <a:r>
              <a:rPr lang="en-US">
                <a:solidFill>
                  <a:schemeClr val="tx1"/>
                </a:solidFill>
                <a:latin typeface="Times New Roman" panose="02020603050405020304" pitchFamily="18" charset="0"/>
                <a:ea typeface="Calibri" panose="020F0502020204030204" pitchFamily="34" charset="0"/>
              </a:rPr>
              <a:t>Elektr</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sig'imining</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formulasi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quyidagidan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iborat</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bo’lgani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uchun</a:t>
            </a:r>
            <a:endParaRPr lang="ru-RU" dirty="0">
              <a:solidFill>
                <a:schemeClr val="tx1"/>
              </a:solidFill>
            </a:endParaRPr>
          </a:p>
        </p:txBody>
      </p:sp>
      <p:sp>
        <p:nvSpPr>
          <p:cNvPr id="8"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542501" y="3930163"/>
            <a:ext cx="7389148" cy="523220"/>
          </a:xfrm>
          <a:prstGeom prst="rect">
            <a:avLst/>
          </a:prstGeom>
        </p:spPr>
        <p:txBody>
          <a:bodyPr wrap="square">
            <a:spAutoFit/>
          </a:bodyPr>
          <a:lstStyle/>
          <a:p>
            <a:pPr algn="just"/>
            <a:r>
              <a:rPr lang="en-US" dirty="0" err="1">
                <a:solidFill>
                  <a:schemeClr val="tx1"/>
                </a:solidFill>
                <a:latin typeface="Times New Roman" panose="02020603050405020304" pitchFamily="18" charset="0"/>
                <a:ea typeface="Calibri" panose="020F0502020204030204" pitchFamily="34" charset="0"/>
              </a:rPr>
              <a:t>sig’im</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asosan</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o’tkazgichning</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shakli</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va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o’lchamlariga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hamda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muhitning</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dielektrik</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singdiruvchanligiga</a:t>
            </a:r>
            <a:r>
              <a:rPr lang="en-US" dirty="0">
                <a:solidFill>
                  <a:schemeClr val="tx1"/>
                </a:solidFill>
                <a:latin typeface="Times New Roman" panose="02020603050405020304" pitchFamily="18" charset="0"/>
                <a:ea typeface="Calibri" panose="020F0502020204030204" pitchFamily="34" charset="0"/>
              </a:rPr>
              <a:t> </a:t>
            </a:r>
            <a:r>
              <a:rPr lang="en-US" dirty="0" err="1">
                <a:solidFill>
                  <a:schemeClr val="tx1"/>
                </a:solidFill>
                <a:latin typeface="Times New Roman" panose="02020603050405020304" pitchFamily="18" charset="0"/>
                <a:ea typeface="Calibri" panose="020F0502020204030204" pitchFamily="34" charset="0"/>
              </a:rPr>
              <a:t>proportsionaldir</a:t>
            </a:r>
            <a:r>
              <a:rPr lang="en-US" dirty="0">
                <a:solidFill>
                  <a:schemeClr val="tx1"/>
                </a:solidFill>
                <a:latin typeface="Times New Roman" panose="02020603050405020304" pitchFamily="18" charset="0"/>
                <a:ea typeface="Calibri" panose="020F0502020204030204" pitchFamily="34" charset="0"/>
              </a:rPr>
              <a:t>.</a:t>
            </a:r>
            <a:endParaRPr lang="ru-RU" sz="12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3711995" y="3296250"/>
                <a:ext cx="675506" cy="5212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𝐶</m:t>
                      </m:r>
                      <m:r>
                        <a:rPr lang="en-US" sz="1800" b="0" i="1" smtClean="0">
                          <a:latin typeface="Cambria Math" panose="02040503050406030204" pitchFamily="18" charset="0"/>
                        </a:rPr>
                        <m:t>=</m:t>
                      </m:r>
                      <m:f>
                        <m:fPr>
                          <m:ctrlPr>
                            <a:rPr lang="ru-RU" sz="1800" i="1" smtClean="0">
                              <a:latin typeface="Cambria Math" panose="02040503050406030204" pitchFamily="18" charset="0"/>
                            </a:rPr>
                          </m:ctrlPr>
                        </m:fPr>
                        <m:num>
                          <m:r>
                            <a:rPr lang="en-US" sz="1800" b="0" i="1" smtClean="0">
                              <a:latin typeface="Cambria Math" panose="02040503050406030204" pitchFamily="18" charset="0"/>
                            </a:rPr>
                            <m:t>𝑞</m:t>
                          </m:r>
                        </m:num>
                        <m:den>
                          <m:r>
                            <a:rPr lang="ru-RU" sz="1800" i="1" smtClean="0">
                              <a:latin typeface="Cambria Math" panose="02040503050406030204" pitchFamily="18" charset="0"/>
                              <a:ea typeface="Cambria Math" panose="02040503050406030204" pitchFamily="18" charset="0"/>
                            </a:rPr>
                            <m:t>𝜑</m:t>
                          </m:r>
                        </m:den>
                      </m:f>
                    </m:oMath>
                  </m:oMathPara>
                </a14:m>
                <a:endParaRPr lang="ru-RU" sz="1800" dirty="0"/>
              </a:p>
            </p:txBody>
          </p:sp>
        </mc:Choice>
        <mc:Fallback xmlns="">
          <p:sp>
            <p:nvSpPr>
              <p:cNvPr id="2" name="TextBox 1"/>
              <p:cNvSpPr txBox="1">
                <a:spLocks noRot="1" noChangeAspect="1" noMove="1" noResize="1" noEditPoints="1" noAdjustHandles="1" noChangeArrowheads="1" noChangeShapeType="1" noTextEdit="1"/>
              </p:cNvSpPr>
              <p:nvPr/>
            </p:nvSpPr>
            <p:spPr>
              <a:xfrm>
                <a:off x="3711995" y="3296250"/>
                <a:ext cx="675506" cy="521233"/>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951755" y="1923274"/>
                <a:ext cx="2570640" cy="1077218"/>
              </a:xfrm>
              <a:prstGeom prst="rect">
                <a:avLst/>
              </a:prstGeom>
              <a:noFill/>
            </p:spPr>
            <p:txBody>
              <a:bodyPr wrap="none" lIns="0" tIns="0" rIns="0" bIns="0" rtlCol="0">
                <a:spAutoFit/>
              </a:bodyPr>
              <a:lstStyle/>
              <a:p>
                <a14:m>
                  <m:oMath xmlns:m="http://schemas.openxmlformats.org/officeDocument/2006/math">
                    <m:r>
                      <a:rPr lang="en-US" b="0" i="1" smtClean="0">
                        <a:latin typeface="Cambria Math" panose="02040503050406030204" pitchFamily="18" charset="0"/>
                      </a:rPr>
                      <m:t>1 </m:t>
                    </m:r>
                    <m:r>
                      <a:rPr lang="ru-RU" b="0" i="1" smtClean="0">
                        <a:latin typeface="Cambria Math" panose="02040503050406030204" pitchFamily="18" charset="0"/>
                      </a:rPr>
                      <m:t>микрофарада</m:t>
                    </m:r>
                  </m:oMath>
                </a14:m>
                <a:r>
                  <a:rPr lang="ru-RU" i="1" dirty="0" smtClean="0"/>
                  <a:t> (МКФ)  = </a:t>
                </a:r>
                <a14:m>
                  <m:oMath xmlns:m="http://schemas.openxmlformats.org/officeDocument/2006/math">
                    <m:sSup>
                      <m:sSupPr>
                        <m:ctrlPr>
                          <a:rPr lang="ru-RU" i="1" smtClean="0">
                            <a:latin typeface="Cambria Math" panose="02040503050406030204" pitchFamily="18" charset="0"/>
                          </a:rPr>
                        </m:ctrlPr>
                      </m:sSupPr>
                      <m:e>
                        <m:r>
                          <a:rPr lang="ru-RU" b="0" i="1" smtClean="0">
                            <a:latin typeface="Cambria Math" panose="02040503050406030204" pitchFamily="18" charset="0"/>
                          </a:rPr>
                          <m:t>10</m:t>
                        </m:r>
                      </m:e>
                      <m:sup>
                        <m:r>
                          <a:rPr lang="ru-RU" b="0" i="1" smtClean="0">
                            <a:latin typeface="Cambria Math" panose="02040503050406030204" pitchFamily="18" charset="0"/>
                          </a:rPr>
                          <m:t>−6</m:t>
                        </m:r>
                      </m:sup>
                    </m:sSup>
                    <m:r>
                      <a:rPr lang="ru-RU" b="0" i="1" smtClean="0">
                        <a:latin typeface="Cambria Math" panose="02040503050406030204" pitchFamily="18" charset="0"/>
                      </a:rPr>
                      <m:t>Ф</m:t>
                    </m:r>
                  </m:oMath>
                </a14:m>
                <a:endParaRPr lang="ru-RU" b="0" i="1" dirty="0" smtClean="0"/>
              </a:p>
              <a:p>
                <a14:m>
                  <m:oMath xmlns:m="http://schemas.openxmlformats.org/officeDocument/2006/math">
                    <m:r>
                      <a:rPr lang="en-US" i="1">
                        <a:latin typeface="Cambria Math" panose="02040503050406030204" pitchFamily="18" charset="0"/>
                      </a:rPr>
                      <m:t>1 </m:t>
                    </m:r>
                    <m:r>
                      <a:rPr lang="ru-RU" b="0" i="1" smtClean="0">
                        <a:latin typeface="Cambria Math" panose="02040503050406030204" pitchFamily="18" charset="0"/>
                      </a:rPr>
                      <m:t>нан</m:t>
                    </m:r>
                    <m:r>
                      <a:rPr lang="ru-RU" i="1">
                        <a:latin typeface="Cambria Math" panose="02040503050406030204" pitchFamily="18" charset="0"/>
                      </a:rPr>
                      <m:t>офарада</m:t>
                    </m:r>
                  </m:oMath>
                </a14:m>
                <a:r>
                  <a:rPr lang="ru-RU" i="1" dirty="0"/>
                  <a:t> </a:t>
                </a:r>
                <a:r>
                  <a:rPr lang="ru-RU" i="1" dirty="0" smtClean="0"/>
                  <a:t>(НФ</a:t>
                </a:r>
                <a:r>
                  <a:rPr lang="ru-RU" i="1" dirty="0"/>
                  <a:t>)  = </a:t>
                </a:r>
                <a14:m>
                  <m:oMath xmlns:m="http://schemas.openxmlformats.org/officeDocument/2006/math">
                    <m:sSup>
                      <m:sSupPr>
                        <m:ctrlPr>
                          <a:rPr lang="ru-RU" i="1">
                            <a:latin typeface="Cambria Math" panose="02040503050406030204" pitchFamily="18" charset="0"/>
                          </a:rPr>
                        </m:ctrlPr>
                      </m:sSupPr>
                      <m:e>
                        <m:r>
                          <a:rPr lang="ru-RU" i="1">
                            <a:latin typeface="Cambria Math" panose="02040503050406030204" pitchFamily="18" charset="0"/>
                          </a:rPr>
                          <m:t>10</m:t>
                        </m:r>
                      </m:e>
                      <m:sup>
                        <m:r>
                          <a:rPr lang="ru-RU" i="1">
                            <a:latin typeface="Cambria Math" panose="02040503050406030204" pitchFamily="18" charset="0"/>
                          </a:rPr>
                          <m:t>−</m:t>
                        </m:r>
                        <m:r>
                          <a:rPr lang="ru-RU" b="0" i="1" smtClean="0">
                            <a:latin typeface="Cambria Math" panose="02040503050406030204" pitchFamily="18" charset="0"/>
                          </a:rPr>
                          <m:t>9</m:t>
                        </m:r>
                      </m:sup>
                    </m:sSup>
                    <m:r>
                      <a:rPr lang="ru-RU" i="1">
                        <a:latin typeface="Cambria Math" panose="02040503050406030204" pitchFamily="18" charset="0"/>
                      </a:rPr>
                      <m:t>Ф</m:t>
                    </m:r>
                  </m:oMath>
                </a14:m>
                <a:endParaRPr lang="ru-RU" i="1" dirty="0" smtClean="0"/>
              </a:p>
              <a:p>
                <a14:m>
                  <m:oMath xmlns:m="http://schemas.openxmlformats.org/officeDocument/2006/math">
                    <m:r>
                      <a:rPr lang="en-US" i="1">
                        <a:latin typeface="Cambria Math" panose="02040503050406030204" pitchFamily="18" charset="0"/>
                      </a:rPr>
                      <m:t>1 </m:t>
                    </m:r>
                    <m:r>
                      <a:rPr lang="ru-RU" b="0" i="1" smtClean="0">
                        <a:latin typeface="Cambria Math" panose="02040503050406030204" pitchFamily="18" charset="0"/>
                      </a:rPr>
                      <m:t>пикт</m:t>
                    </m:r>
                    <m:r>
                      <a:rPr lang="ru-RU" i="1">
                        <a:latin typeface="Cambria Math" panose="02040503050406030204" pitchFamily="18" charset="0"/>
                      </a:rPr>
                      <m:t>офарада</m:t>
                    </m:r>
                  </m:oMath>
                </a14:m>
                <a:r>
                  <a:rPr lang="ru-RU" i="1" dirty="0"/>
                  <a:t> </a:t>
                </a:r>
                <a:r>
                  <a:rPr lang="ru-RU" i="1" dirty="0" smtClean="0"/>
                  <a:t>(ПФ</a:t>
                </a:r>
                <a:r>
                  <a:rPr lang="ru-RU" i="1" dirty="0"/>
                  <a:t>)  = </a:t>
                </a:r>
                <a14:m>
                  <m:oMath xmlns:m="http://schemas.openxmlformats.org/officeDocument/2006/math">
                    <m:sSup>
                      <m:sSupPr>
                        <m:ctrlPr>
                          <a:rPr lang="ru-RU" i="1">
                            <a:latin typeface="Cambria Math" panose="02040503050406030204" pitchFamily="18" charset="0"/>
                          </a:rPr>
                        </m:ctrlPr>
                      </m:sSupPr>
                      <m:e>
                        <m:r>
                          <a:rPr lang="ru-RU" i="1">
                            <a:latin typeface="Cambria Math" panose="02040503050406030204" pitchFamily="18" charset="0"/>
                          </a:rPr>
                          <m:t>10</m:t>
                        </m:r>
                      </m:e>
                      <m:sup>
                        <m:r>
                          <a:rPr lang="ru-RU" i="1">
                            <a:latin typeface="Cambria Math" panose="02040503050406030204" pitchFamily="18" charset="0"/>
                          </a:rPr>
                          <m:t>−</m:t>
                        </m:r>
                        <m:r>
                          <a:rPr lang="ru-RU" b="0" i="1" smtClean="0">
                            <a:latin typeface="Cambria Math" panose="02040503050406030204" pitchFamily="18" charset="0"/>
                          </a:rPr>
                          <m:t>12</m:t>
                        </m:r>
                      </m:sup>
                    </m:sSup>
                    <m:r>
                      <a:rPr lang="ru-RU" i="1">
                        <a:latin typeface="Cambria Math" panose="02040503050406030204" pitchFamily="18" charset="0"/>
                      </a:rPr>
                      <m:t>Ф</m:t>
                    </m:r>
                  </m:oMath>
                </a14:m>
                <a:endParaRPr lang="ru-RU" i="1" dirty="0"/>
              </a:p>
              <a:p>
                <a:endParaRPr lang="ru-RU" i="1" dirty="0"/>
              </a:p>
              <a:p>
                <a:endParaRPr lang="ru-RU" i="1" dirty="0"/>
              </a:p>
            </p:txBody>
          </p:sp>
        </mc:Choice>
        <mc:Fallback xmlns="">
          <p:sp>
            <p:nvSpPr>
              <p:cNvPr id="11" name="TextBox 10"/>
              <p:cNvSpPr txBox="1">
                <a:spLocks noRot="1" noChangeAspect="1" noMove="1" noResize="1" noEditPoints="1" noAdjustHandles="1" noChangeArrowheads="1" noChangeShapeType="1" noTextEdit="1"/>
              </p:cNvSpPr>
              <p:nvPr/>
            </p:nvSpPr>
            <p:spPr>
              <a:xfrm>
                <a:off x="2951755" y="1923274"/>
                <a:ext cx="2570640" cy="1077218"/>
              </a:xfrm>
              <a:prstGeom prst="rect">
                <a:avLst/>
              </a:prstGeom>
              <a:blipFill rotWithShape="0">
                <a:blip r:embed="rId3"/>
                <a:stretch>
                  <a:fillRect l="-2370" t="-5085" r="-1896"/>
                </a:stretch>
              </a:blipFill>
            </p:spPr>
            <p:txBody>
              <a:bodyPr/>
              <a:lstStyle/>
              <a:p>
                <a:r>
                  <a:rPr lang="ru-RU">
                    <a:noFill/>
                  </a:rPr>
                  <a:t> </a:t>
                </a:r>
              </a:p>
            </p:txBody>
          </p:sp>
        </mc:Fallback>
      </mc:AlternateContent>
    </p:spTree>
    <p:extLst>
      <p:ext uri="{BB962C8B-B14F-4D97-AF65-F5344CB8AC3E}">
        <p14:creationId xmlns:p14="http://schemas.microsoft.com/office/powerpoint/2010/main" val="25256739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t="24616"/>
          <a:stretch/>
        </p:blipFill>
        <p:spPr>
          <a:xfrm>
            <a:off x="601582" y="28136"/>
            <a:ext cx="7828293" cy="3877408"/>
          </a:xfrm>
          <a:prstGeom prst="rect">
            <a:avLst/>
          </a:prstGeom>
        </p:spPr>
      </p:pic>
      <p:sp>
        <p:nvSpPr>
          <p:cNvPr id="4" name="Прямоугольник 3"/>
          <p:cNvSpPr/>
          <p:nvPr/>
        </p:nvSpPr>
        <p:spPr>
          <a:xfrm>
            <a:off x="1654207" y="4007511"/>
            <a:ext cx="5723042" cy="861774"/>
          </a:xfrm>
          <a:prstGeom prst="rect">
            <a:avLst/>
          </a:prstGeom>
        </p:spPr>
        <p:txBody>
          <a:bodyPr wrap="none">
            <a:spAutoFit/>
          </a:bodyPr>
          <a:lstStyle/>
          <a:p>
            <a:r>
              <a:rPr lang="en-US" sz="5000" b="1" dirty="0" err="1" smtClean="0">
                <a:latin typeface="Times New Roman" panose="02020603050405020304" pitchFamily="18" charset="0"/>
                <a:cs typeface="Times New Roman" panose="02020603050405020304" pitchFamily="18" charset="0"/>
              </a:rPr>
              <a:t>Kondensator</a:t>
            </a:r>
            <a:r>
              <a:rPr lang="en-US" sz="5000" b="1" dirty="0" smtClean="0">
                <a:latin typeface="Times New Roman" panose="02020603050405020304" pitchFamily="18" charset="0"/>
                <a:cs typeface="Times New Roman" panose="02020603050405020304" pitchFamily="18" charset="0"/>
              </a:rPr>
              <a:t> </a:t>
            </a:r>
            <a:r>
              <a:rPr lang="en-US" sz="5000" b="1" dirty="0" err="1" smtClean="0">
                <a:latin typeface="Times New Roman" panose="02020603050405020304" pitchFamily="18" charset="0"/>
                <a:cs typeface="Times New Roman" panose="02020603050405020304" pitchFamily="18" charset="0"/>
              </a:rPr>
              <a:t>turlari</a:t>
            </a:r>
            <a:endParaRPr lang="ru-RU"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3594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2221" y="1231175"/>
            <a:ext cx="7677151" cy="3477875"/>
          </a:xfrm>
          <a:prstGeom prst="rect">
            <a:avLst/>
          </a:prstGeom>
        </p:spPr>
        <p:txBody>
          <a:bodyPr wrap="square">
            <a:spAutoFit/>
          </a:bodyPr>
          <a:lstStyle/>
          <a:p>
            <a:r>
              <a:rPr lang="en-US" sz="2000" dirty="0" err="1">
                <a:solidFill>
                  <a:schemeClr val="tx1"/>
                </a:solidFill>
                <a:latin typeface="Times New Roman" panose="02020603050405020304" pitchFamily="18" charset="0"/>
                <a:cs typeface="Times New Roman" panose="02020603050405020304" pitchFamily="18" charset="0"/>
              </a:rPr>
              <a:t>Amalda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nisbatan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kichik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o’lchamlariga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qaramay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yetarlicha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o’zida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qurilmalar</a:t>
            </a:r>
            <a:r>
              <a:rPr lang="en-US" sz="2000" dirty="0">
                <a:solidFill>
                  <a:schemeClr val="tx1"/>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kondensatorlar</a:t>
            </a:r>
            <a:r>
              <a:rPr lang="en-US"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deb </a:t>
            </a:r>
            <a:r>
              <a:rPr lang="en-US" sz="2000" dirty="0" err="1">
                <a:solidFill>
                  <a:schemeClr val="tx1"/>
                </a:solidFill>
                <a:latin typeface="Times New Roman" panose="02020603050405020304" pitchFamily="18" charset="0"/>
                <a:cs typeface="Times New Roman" panose="02020603050405020304" pitchFamily="18" charset="0"/>
              </a:rPr>
              <a:t>ataladi</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Kondensator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parallel </a:t>
            </a:r>
            <a:r>
              <a:rPr lang="en-US" sz="2000" dirty="0" err="1">
                <a:solidFill>
                  <a:schemeClr val="tx1"/>
                </a:solidFill>
                <a:latin typeface="Times New Roman" panose="02020603050405020304" pitchFamily="18" charset="0"/>
                <a:cs typeface="Times New Roman" panose="02020603050405020304" pitchFamily="18" charset="0"/>
              </a:rPr>
              <a:t>o’tkazgich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qatlamidan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iborat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qarama-qarshi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ishorali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zaryadlar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to’planadi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dielektrik</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moddasi </a:t>
            </a:r>
            <a:r>
              <a:rPr lang="en-US" sz="2000" dirty="0" err="1">
                <a:solidFill>
                  <a:schemeClr val="tx1"/>
                </a:solidFill>
                <a:latin typeface="Times New Roman" panose="02020603050405020304" pitchFamily="18" charset="0"/>
                <a:cs typeface="Times New Roman" panose="02020603050405020304" pitchFamily="18" charset="0"/>
              </a:rPr>
              <a:t>bo’ladi</a:t>
            </a:r>
            <a:r>
              <a:rPr lang="en-US" sz="2000" dirty="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Kondensator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qoplamalari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yassi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plastinkadan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koaksial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tsilindrdan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kontsentrik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sferadan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iborat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shakliga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binoan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yassi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silindrik</a:t>
            </a:r>
            <a:r>
              <a:rPr lang="en-US" sz="2000" b="1"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b="1"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sferik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kondensatorla</a:t>
            </a:r>
            <a:r>
              <a:rPr lang="en-US" sz="2000" b="1" dirty="0" err="1">
                <a:solidFill>
                  <a:schemeClr val="tx1"/>
                </a:solidFill>
                <a:latin typeface="Times New Roman" panose="02020603050405020304" pitchFamily="18" charset="0"/>
                <a:cs typeface="Times New Roman" panose="02020603050405020304" pitchFamily="18" charset="0"/>
              </a:rPr>
              <a:t>r</a:t>
            </a:r>
            <a:r>
              <a:rPr lang="en-US" sz="2000" dirty="0">
                <a:solidFill>
                  <a:schemeClr val="tx1"/>
                </a:solidFill>
                <a:latin typeface="Times New Roman" panose="02020603050405020304" pitchFamily="18" charset="0"/>
                <a:cs typeface="Times New Roman" panose="02020603050405020304" pitchFamily="18" charset="0"/>
              </a:rPr>
              <a:t> deb </a:t>
            </a:r>
            <a:r>
              <a:rPr lang="en-US" sz="2000" dirty="0" err="1">
                <a:solidFill>
                  <a:schemeClr val="tx1"/>
                </a:solidFill>
                <a:latin typeface="Times New Roman" panose="02020603050405020304" pitchFamily="18" charset="0"/>
                <a:cs typeface="Times New Roman" panose="02020603050405020304" pitchFamily="18" charset="0"/>
              </a:rPr>
              <a:t>ataladi</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Odatda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kondensatordagi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maydon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chiziqlari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qoplamada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boshlanib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ikkinchisida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tugaydi</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8378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2529" y="1342856"/>
            <a:ext cx="7981950" cy="584775"/>
          </a:xfrm>
          <a:prstGeom prst="rect">
            <a:avLst/>
          </a:prstGeom>
        </p:spPr>
        <p:txBody>
          <a:bodyPr wrap="square">
            <a:spAutoFit/>
          </a:bodyPr>
          <a:lstStyle/>
          <a:p>
            <a:r>
              <a:rPr lang="en-US" sz="1600" dirty="0" err="1">
                <a:solidFill>
                  <a:schemeClr val="tx1"/>
                </a:solidFill>
                <a:latin typeface="Times New Roman" panose="02020603050405020304" pitchFamily="18" charset="0"/>
                <a:cs typeface="Times New Roman" panose="02020603050405020304" pitchFamily="18" charset="0"/>
              </a:rPr>
              <a:t>Kondensator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sig’imi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qoplamalardagi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zaryad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miqdoriga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to’g’ri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proportsional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qoplamalar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orasidagi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potentsiallar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farqiga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teskari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proportsionaldir</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016988" y="2035679"/>
            <a:ext cx="425117" cy="338554"/>
          </a:xfrm>
          <a:prstGeom prst="rect">
            <a:avLst/>
          </a:prstGeom>
        </p:spPr>
        <p:txBody>
          <a:bodyPr wrap="none">
            <a:spAutoFit/>
          </a:bodyPr>
          <a:lstStyle/>
          <a:p>
            <a:pPr algn="ctr"/>
            <a:r>
              <a:rPr lang="ru-RU" sz="1600" dirty="0">
                <a:solidFill>
                  <a:schemeClr val="bg1"/>
                </a:solidFill>
                <a:latin typeface="Times New Roman" panose="02020603050405020304" pitchFamily="18" charset="0"/>
                <a:ea typeface="Calibri" panose="020F0502020204030204" pitchFamily="34" charset="0"/>
              </a:rPr>
              <a:t>(8)</a:t>
            </a:r>
            <a:endParaRPr lang="ru-RU" dirty="0">
              <a:solidFill>
                <a:schemeClr val="bg1"/>
              </a:solidFill>
              <a:effectLst/>
              <a:latin typeface="Times New Roman" panose="02020603050405020304" pitchFamily="18" charset="0"/>
              <a:ea typeface="Calibri" panose="020F0502020204030204" pitchFamily="34" charset="0"/>
            </a:endParaRPr>
          </a:p>
        </p:txBody>
      </p:sp>
      <p:sp>
        <p:nvSpPr>
          <p:cNvPr id="6" name="Прямоугольник 5"/>
          <p:cNvSpPr/>
          <p:nvPr/>
        </p:nvSpPr>
        <p:spPr>
          <a:xfrm>
            <a:off x="3291536" y="2513309"/>
            <a:ext cx="1697901" cy="338554"/>
          </a:xfrm>
          <a:prstGeom prst="rect">
            <a:avLst/>
          </a:prstGeom>
        </p:spPr>
        <p:txBody>
          <a:bodyPr wrap="none">
            <a:spAutoFit/>
          </a:bodyPr>
          <a:lstStyle/>
          <a:p>
            <a:pPr algn="ctr"/>
            <a:r>
              <a:rPr lang="ru-RU" sz="1600" dirty="0" err="1">
                <a:solidFill>
                  <a:schemeClr val="tx1"/>
                </a:solidFill>
                <a:latin typeface="Times New Roman" panose="02020603050405020304" pitchFamily="18" charset="0"/>
                <a:ea typeface="Calibri" panose="020F0502020204030204" pitchFamily="34" charset="0"/>
              </a:rPr>
              <a:t>Yassi</a:t>
            </a:r>
            <a:r>
              <a:rPr lang="ru-RU" sz="1600" dirty="0">
                <a:solidFill>
                  <a:schemeClr val="tx1"/>
                </a:solidFill>
                <a:latin typeface="Times New Roman" panose="02020603050405020304" pitchFamily="18" charset="0"/>
                <a:ea typeface="Calibri" panose="020F0502020204030204" pitchFamily="34" charset="0"/>
              </a:rPr>
              <a:t> </a:t>
            </a:r>
            <a:r>
              <a:rPr lang="ru-RU" sz="1600" dirty="0" err="1">
                <a:solidFill>
                  <a:schemeClr val="tx1"/>
                </a:solidFill>
                <a:latin typeface="Times New Roman" panose="02020603050405020304" pitchFamily="18" charset="0"/>
                <a:ea typeface="Calibri" panose="020F0502020204030204" pitchFamily="34" charset="0"/>
              </a:rPr>
              <a:t>kondensator</a:t>
            </a:r>
            <a:endParaRPr lang="ru-RU" dirty="0">
              <a:solidFill>
                <a:schemeClr val="tx1"/>
              </a:solidFill>
              <a:effectLst/>
              <a:latin typeface="Times New Roman" panose="02020603050405020304" pitchFamily="18" charset="0"/>
              <a:ea typeface="Calibri" panose="020F0502020204030204" pitchFamily="34" charset="0"/>
            </a:endParaRPr>
          </a:p>
        </p:txBody>
      </p:sp>
      <p:pic>
        <p:nvPicPr>
          <p:cNvPr id="24579" name="Рисунок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6998" y="2851863"/>
            <a:ext cx="246697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3130895" y="4606665"/>
            <a:ext cx="2098651" cy="307777"/>
          </a:xfrm>
          <a:prstGeom prst="rect">
            <a:avLst/>
          </a:prstGeom>
        </p:spPr>
        <p:txBody>
          <a:bodyPr wrap="none">
            <a:spAutoFit/>
          </a:bodyPr>
          <a:lstStyle/>
          <a:p>
            <a:pPr algn="ctr"/>
            <a:r>
              <a:rPr lang="en-US" i="1" dirty="0">
                <a:solidFill>
                  <a:schemeClr val="tx1"/>
                </a:solidFill>
                <a:latin typeface="Times New Roman" panose="02020603050405020304" pitchFamily="18" charset="0"/>
                <a:ea typeface="Calibri" panose="020F0502020204030204" pitchFamily="34" charset="0"/>
              </a:rPr>
              <a:t>3-</a:t>
            </a:r>
            <a:r>
              <a:rPr lang="uz-Cyrl-UZ" i="1" dirty="0">
                <a:solidFill>
                  <a:schemeClr val="tx1"/>
                </a:solidFill>
                <a:latin typeface="Times New Roman" panose="02020603050405020304" pitchFamily="18" charset="0"/>
                <a:ea typeface="Calibri" panose="020F0502020204030204" pitchFamily="34" charset="0"/>
              </a:rPr>
              <a:t>r</a:t>
            </a:r>
            <a:r>
              <a:rPr lang="en-US" i="1" dirty="0" err="1">
                <a:solidFill>
                  <a:schemeClr val="tx1"/>
                </a:solidFill>
                <a:latin typeface="Times New Roman" panose="02020603050405020304" pitchFamily="18" charset="0"/>
                <a:ea typeface="Calibri" panose="020F0502020204030204" pitchFamily="34" charset="0"/>
              </a:rPr>
              <a:t>asm</a:t>
            </a:r>
            <a:r>
              <a:rPr lang="en-US" i="1" dirty="0">
                <a:solidFill>
                  <a:schemeClr val="tx1"/>
                </a:solidFill>
                <a:latin typeface="Times New Roman" panose="02020603050405020304" pitchFamily="18" charset="0"/>
                <a:ea typeface="Calibri" panose="020F0502020204030204" pitchFamily="34" charset="0"/>
              </a:rPr>
              <a:t>. </a:t>
            </a:r>
            <a:r>
              <a:rPr lang="en-US" i="1" dirty="0" err="1">
                <a:solidFill>
                  <a:schemeClr val="tx1"/>
                </a:solidFill>
                <a:latin typeface="Times New Roman" panose="02020603050405020304" pitchFamily="18" charset="0"/>
                <a:ea typeface="Calibri" panose="020F0502020204030204" pitchFamily="34" charset="0"/>
              </a:rPr>
              <a:t>Yassi</a:t>
            </a:r>
            <a:r>
              <a:rPr lang="en-US" i="1" dirty="0">
                <a:solidFill>
                  <a:schemeClr val="tx1"/>
                </a:solidFill>
                <a:latin typeface="Times New Roman" panose="02020603050405020304" pitchFamily="18" charset="0"/>
                <a:ea typeface="Calibri" panose="020F0502020204030204" pitchFamily="34" charset="0"/>
              </a:rPr>
              <a:t> </a:t>
            </a:r>
            <a:r>
              <a:rPr lang="en-US" i="1" dirty="0" err="1">
                <a:solidFill>
                  <a:schemeClr val="tx1"/>
                </a:solidFill>
                <a:latin typeface="Times New Roman" panose="02020603050405020304" pitchFamily="18" charset="0"/>
                <a:ea typeface="Calibri" panose="020F0502020204030204" pitchFamily="34" charset="0"/>
              </a:rPr>
              <a:t>kondensator</a:t>
            </a:r>
            <a:endParaRPr lang="ru-RU" sz="1200" dirty="0">
              <a:solidFill>
                <a:schemeClr val="tx1"/>
              </a:solidFill>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8" name="TextBox 7"/>
              <p:cNvSpPr txBox="1"/>
              <p:nvPr/>
            </p:nvSpPr>
            <p:spPr>
              <a:xfrm>
                <a:off x="3553131" y="2035679"/>
                <a:ext cx="1018869" cy="4054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𝐶</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𝑞</m:t>
                          </m:r>
                        </m:num>
                        <m:den>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rPr>
                                <m:t>2</m:t>
                              </m:r>
                            </m:sub>
                          </m:sSub>
                        </m:den>
                      </m:f>
                    </m:oMath>
                  </m:oMathPara>
                </a14:m>
                <a:endParaRPr lang="ru-RU" dirty="0"/>
              </a:p>
            </p:txBody>
          </p:sp>
        </mc:Choice>
        <mc:Fallback xmlns="">
          <p:sp>
            <p:nvSpPr>
              <p:cNvPr id="8" name="TextBox 7"/>
              <p:cNvSpPr txBox="1">
                <a:spLocks noRot="1" noChangeAspect="1" noMove="1" noResize="1" noEditPoints="1" noAdjustHandles="1" noChangeArrowheads="1" noChangeShapeType="1" noTextEdit="1"/>
              </p:cNvSpPr>
              <p:nvPr/>
            </p:nvSpPr>
            <p:spPr>
              <a:xfrm>
                <a:off x="3553131" y="2035679"/>
                <a:ext cx="1018869" cy="405432"/>
              </a:xfrm>
              <a:prstGeom prst="rect">
                <a:avLst/>
              </a:prstGeom>
              <a:blipFill rotWithShape="0">
                <a:blip r:embed="rId3"/>
                <a:stretch>
                  <a:fillRect l="-2994" t="-3030" r="-599" b="-13636"/>
                </a:stretch>
              </a:blipFill>
            </p:spPr>
            <p:txBody>
              <a:bodyPr/>
              <a:lstStyle/>
              <a:p>
                <a:r>
                  <a:rPr lang="ru-RU">
                    <a:noFill/>
                  </a:rPr>
                  <a:t> </a:t>
                </a:r>
              </a:p>
            </p:txBody>
          </p:sp>
        </mc:Fallback>
      </mc:AlternateContent>
    </p:spTree>
    <p:extLst>
      <p:ext uri="{BB962C8B-B14F-4D97-AF65-F5344CB8AC3E}">
        <p14:creationId xmlns:p14="http://schemas.microsoft.com/office/powerpoint/2010/main" val="38839016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2816" y="1189692"/>
            <a:ext cx="7486650" cy="1477328"/>
          </a:xfrm>
          <a:prstGeom prst="rect">
            <a:avLst/>
          </a:prstGeom>
        </p:spPr>
        <p:txBody>
          <a:bodyPr wrap="square">
            <a:spAutoFit/>
          </a:bodyPr>
          <a:lstStyle/>
          <a:p>
            <a:r>
              <a:rPr lang="en-US" sz="1800" i="1" dirty="0">
                <a:solidFill>
                  <a:schemeClr val="tx1"/>
                </a:solidFill>
                <a:latin typeface="Times New Roman" panose="02020603050405020304" pitchFamily="18" charset="0"/>
                <a:cs typeface="Times New Roman" panose="02020603050405020304" pitchFamily="18" charset="0"/>
              </a:rPr>
              <a:t>S</a:t>
            </a:r>
            <a:r>
              <a:rPr lang="en-US" sz="1800" dirty="0">
                <a:solidFill>
                  <a:schemeClr val="tx1"/>
                </a:solidFill>
                <a:latin typeface="Times New Roman" panose="02020603050405020304" pitchFamily="18" charset="0"/>
                <a:cs typeface="Times New Roman" panose="02020603050405020304" pitchFamily="18" charset="0"/>
              </a:rPr>
              <a:t> – </a:t>
            </a:r>
            <a:r>
              <a:rPr lang="en-US" sz="1800" dirty="0" err="1">
                <a:solidFill>
                  <a:schemeClr val="tx1"/>
                </a:solidFill>
                <a:latin typeface="Times New Roman" panose="02020603050405020304" pitchFamily="18" charset="0"/>
                <a:cs typeface="Times New Roman" panose="02020603050405020304" pitchFamily="18" charset="0"/>
              </a:rPr>
              <a:t>yuzali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ikkita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yassi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metall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plastinkalar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orasidagi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masofa</a:t>
            </a:r>
            <a:r>
              <a:rPr lang="uz-Cyrl-UZ" sz="1800" dirty="0">
                <a:solidFill>
                  <a:schemeClr val="tx1"/>
                </a:solidFill>
                <a:latin typeface="Times New Roman" panose="02020603050405020304" pitchFamily="18" charset="0"/>
                <a:cs typeface="Times New Roman" panose="02020603050405020304" pitchFamily="18" charset="0"/>
              </a:rPr>
              <a:t>ni  </a:t>
            </a:r>
            <a:r>
              <a:rPr lang="en-US" sz="1800" i="1" dirty="0">
                <a:solidFill>
                  <a:schemeClr val="tx1"/>
                </a:solidFill>
                <a:latin typeface="Times New Roman" panose="02020603050405020304" pitchFamily="18" charset="0"/>
                <a:cs typeface="Times New Roman" panose="02020603050405020304" pitchFamily="18" charset="0"/>
              </a:rPr>
              <a:t>d </a:t>
            </a:r>
            <a:r>
              <a:rPr lang="uz-Cyrl-UZ" sz="1800" dirty="0">
                <a:solidFill>
                  <a:schemeClr val="tx1"/>
                </a:solidFill>
                <a:latin typeface="Times New Roman" panose="02020603050405020304" pitchFamily="18" charset="0"/>
                <a:cs typeface="Times New Roman" panose="02020603050405020304" pitchFamily="18" charset="0"/>
              </a:rPr>
              <a:t>ga teng deb hisoblaymiz, </a:t>
            </a:r>
            <a:r>
              <a:rPr lang="en-US" sz="1800" dirty="0" err="1">
                <a:solidFill>
                  <a:schemeClr val="tx1"/>
                </a:solidFill>
                <a:latin typeface="Times New Roman" panose="02020603050405020304" pitchFamily="18" charset="0"/>
                <a:cs typeface="Times New Roman" panose="02020603050405020304" pitchFamily="18" charset="0"/>
              </a:rPr>
              <a:t>qoplamalarda</a:t>
            </a:r>
            <a:r>
              <a:rPr lang="en-US" sz="1800" dirty="0">
                <a:solidFill>
                  <a:schemeClr val="tx1"/>
                </a:solidFill>
                <a:latin typeface="Times New Roman" panose="02020603050405020304" pitchFamily="18" charset="0"/>
                <a:cs typeface="Times New Roman" panose="02020603050405020304" pitchFamily="18" charset="0"/>
              </a:rPr>
              <a:t> </a:t>
            </a:r>
            <a:r>
              <a:rPr lang="uz-Cyrl-UZ" sz="1800" dirty="0">
                <a:solidFill>
                  <a:schemeClr val="tx1"/>
                </a:solidFill>
                <a:latin typeface="Times New Roman" panose="02020603050405020304" pitchFamily="18" charset="0"/>
                <a:cs typeface="Times New Roman" panose="02020603050405020304" pitchFamily="18" charset="0"/>
              </a:rPr>
              <a:t>esa</a:t>
            </a:r>
            <a:r>
              <a:rPr lang="en-US" sz="1800" dirty="0">
                <a:solidFill>
                  <a:schemeClr val="tx1"/>
                </a:solidFill>
                <a:latin typeface="Times New Roman" panose="02020603050405020304" pitchFamily="18" charset="0"/>
                <a:cs typeface="Times New Roman" panose="02020603050405020304" pitchFamily="18" charset="0"/>
              </a:rPr>
              <a:t> -</a:t>
            </a:r>
            <a:r>
              <a:rPr lang="en-US" sz="1800" i="1" dirty="0">
                <a:solidFill>
                  <a:schemeClr val="tx1"/>
                </a:solidFill>
                <a:latin typeface="Times New Roman" panose="02020603050405020304" pitchFamily="18" charset="0"/>
                <a:cs typeface="Times New Roman" panose="02020603050405020304" pitchFamily="18" charset="0"/>
              </a:rPr>
              <a:t>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i="1" dirty="0">
                <a:solidFill>
                  <a:schemeClr val="tx1"/>
                </a:solidFill>
                <a:latin typeface="Times New Roman" panose="02020603050405020304" pitchFamily="18" charset="0"/>
                <a:cs typeface="Times New Roman" panose="02020603050405020304" pitchFamily="18" charset="0"/>
              </a:rPr>
              <a:t>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sirt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zaryadlari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induktsiyalangan</a:t>
            </a:r>
            <a:r>
              <a:rPr lang="en-US" sz="1800" dirty="0">
                <a:solidFill>
                  <a:schemeClr val="tx1"/>
                </a:solidFill>
                <a:latin typeface="Times New Roman" panose="02020603050405020304" pitchFamily="18" charset="0"/>
                <a:cs typeface="Times New Roman" panose="02020603050405020304" pitchFamily="18" charset="0"/>
              </a:rPr>
              <a:t> </a:t>
            </a:r>
            <a:r>
              <a:rPr lang="uz-Cyrl-UZ" sz="1800" dirty="0">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Qoplamalar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orasidagi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elektr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maydonini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jinsli</a:t>
            </a:r>
            <a:r>
              <a:rPr lang="en-US" sz="1800" dirty="0">
                <a:solidFill>
                  <a:schemeClr val="tx1"/>
                </a:solidFill>
                <a:latin typeface="Times New Roman" panose="02020603050405020304" pitchFamily="18" charset="0"/>
                <a:cs typeface="Times New Roman" panose="02020603050405020304" pitchFamily="18" charset="0"/>
              </a:rPr>
              <a:t> deb </a:t>
            </a:r>
            <a:r>
              <a:rPr lang="en-US" sz="1800" dirty="0" err="1">
                <a:solidFill>
                  <a:schemeClr val="tx1"/>
                </a:solidFill>
                <a:latin typeface="Times New Roman" panose="02020603050405020304" pitchFamily="18" charset="0"/>
                <a:cs typeface="Times New Roman" panose="02020603050405020304" pitchFamily="18" charset="0"/>
              </a:rPr>
              <a:t>hisoblaymiz</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Qoplamalar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orasida</a:t>
            </a:r>
            <a:r>
              <a:rPr lang="en-US" sz="1800" dirty="0">
                <a:solidFill>
                  <a:schemeClr val="tx1"/>
                </a:solidFill>
                <a:latin typeface="Times New Roman" panose="02020603050405020304" pitchFamily="18" charset="0"/>
                <a:cs typeface="Times New Roman" panose="02020603050405020304" pitchFamily="18" charset="0"/>
              </a:rPr>
              <a:t> </a:t>
            </a:r>
            <a:r>
              <a:rPr lang="ru-RU" sz="1800" i="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ru-RU"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dielekrik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singdiruvchanlikka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modda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bo’lsa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potentsiallar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farqi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quyidagiga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2958957" y="2758655"/>
            <a:ext cx="2587996" cy="369332"/>
          </a:xfrm>
          <a:prstGeom prst="rect">
            <a:avLst/>
          </a:prstGeom>
        </p:spPr>
        <p:txBody>
          <a:bodyPr wrap="square">
            <a:spAutoFit/>
          </a:bodyPr>
          <a:lstStyle/>
          <a:p>
            <a:r>
              <a:rPr lang="en-US" sz="1800" dirty="0">
                <a:solidFill>
                  <a:schemeClr val="bg1"/>
                </a:solidFill>
                <a:latin typeface="Times New Roman" panose="02020603050405020304" pitchFamily="18" charset="0"/>
                <a:ea typeface="Calibri" panose="020F0502020204030204" pitchFamily="34" charset="0"/>
              </a:rPr>
              <a:t> </a:t>
            </a:r>
            <a:r>
              <a:rPr lang="en-US" sz="1800" dirty="0" smtClean="0">
                <a:solidFill>
                  <a:schemeClr val="bg1"/>
                </a:solidFill>
                <a:latin typeface="Times New Roman" panose="02020603050405020304" pitchFamily="18" charset="0"/>
                <a:ea typeface="Calibri" panose="020F0502020204030204" pitchFamily="34" charset="0"/>
              </a:rPr>
              <a:t>                                   </a:t>
            </a:r>
            <a:r>
              <a:rPr lang="en-US" sz="1800" dirty="0">
                <a:solidFill>
                  <a:schemeClr val="bg1"/>
                </a:solidFill>
                <a:latin typeface="Times New Roman" panose="02020603050405020304" pitchFamily="18" charset="0"/>
                <a:ea typeface="Calibri" panose="020F0502020204030204" pitchFamily="34" charset="0"/>
              </a:rPr>
              <a:t>(9)</a:t>
            </a:r>
            <a:endParaRPr lang="ru-RU" sz="1800" dirty="0">
              <a:solidFill>
                <a:schemeClr val="bg1"/>
              </a:solidFill>
            </a:endParaRPr>
          </a:p>
        </p:txBody>
      </p:sp>
      <p:sp>
        <p:nvSpPr>
          <p:cNvPr id="6" name="Прямоугольник 5"/>
          <p:cNvSpPr/>
          <p:nvPr/>
        </p:nvSpPr>
        <p:spPr>
          <a:xfrm>
            <a:off x="878886" y="3366784"/>
            <a:ext cx="8244565" cy="646331"/>
          </a:xfrm>
          <a:prstGeom prst="rect">
            <a:avLst/>
          </a:prstGeom>
        </p:spPr>
        <p:txBody>
          <a:bodyPr wrap="none">
            <a:spAutoFit/>
          </a:bodyPr>
          <a:lstStyle/>
          <a:p>
            <a:r>
              <a:rPr lang="en-US"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bu</a:t>
            </a:r>
            <a:r>
              <a:rPr lang="en-US"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yerda</a:t>
            </a:r>
            <a:r>
              <a:rPr lang="en-US"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1800" i="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1800" dirty="0">
                <a:solidFill>
                  <a:schemeClr val="tx1"/>
                </a:solidFill>
                <a:latin typeface="Times New Roman" panose="02020603050405020304" pitchFamily="18" charset="0"/>
                <a:cs typeface="Times New Roman" panose="02020603050405020304" pitchFamily="18" charset="0"/>
              </a:rPr>
              <a:t> - </a:t>
            </a:r>
            <a:r>
              <a:rPr lang="en-US" sz="1800" dirty="0" err="1">
                <a:solidFill>
                  <a:schemeClr val="tx1"/>
                </a:solidFill>
                <a:latin typeface="Times New Roman" panose="02020603050405020304" pitchFamily="18" charset="0"/>
                <a:cs typeface="Times New Roman" panose="02020603050405020304" pitchFamily="18" charset="0"/>
              </a:rPr>
              <a:t>sirt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zaryadi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zichligi</a:t>
            </a:r>
            <a:r>
              <a:rPr lang="en-US" sz="1800" dirty="0">
                <a:solidFill>
                  <a:schemeClr val="tx1"/>
                </a:solidFill>
                <a:latin typeface="Times New Roman" panose="02020603050405020304" pitchFamily="18" charset="0"/>
                <a:cs typeface="Times New Roman" panose="02020603050405020304" pitchFamily="18" charset="0"/>
              </a:rPr>
              <a:t>, </a:t>
            </a:r>
            <a:endParaRPr lang="en-US" sz="1800" dirty="0" smtClean="0">
              <a:solidFill>
                <a:schemeClr val="tx1"/>
              </a:solidFill>
              <a:latin typeface="Times New Roman" panose="02020603050405020304" pitchFamily="18" charset="0"/>
              <a:cs typeface="Times New Roman" panose="02020603050405020304" pitchFamily="18" charset="0"/>
            </a:endParaRPr>
          </a:p>
          <a:p>
            <a:r>
              <a:rPr lang="en-US" sz="1800" i="1" dirty="0" smtClean="0">
                <a:solidFill>
                  <a:schemeClr val="tx1"/>
                </a:solidFill>
                <a:latin typeface="Times New Roman" panose="02020603050405020304" pitchFamily="18" charset="0"/>
                <a:cs typeface="Times New Roman" panose="02020603050405020304" pitchFamily="18" charset="0"/>
              </a:rPr>
              <a:t>S</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qoplamalar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yuzasi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Natijada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yassi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kondensator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sig’imi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quyidagiga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a:t>
            </a:r>
            <a:r>
              <a:rPr lang="en-US" sz="1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6"/>
          <p:cNvSpPr>
            <a:spLocks noChangeArrowheads="1"/>
          </p:cNvSpPr>
          <p:nvPr/>
        </p:nvSpPr>
        <p:spPr bwMode="auto">
          <a:xfrm>
            <a:off x="3030876" y="394753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Прямоугольник 10"/>
          <p:cNvSpPr/>
          <p:nvPr/>
        </p:nvSpPr>
        <p:spPr>
          <a:xfrm>
            <a:off x="3513762" y="4029570"/>
            <a:ext cx="2587996" cy="369332"/>
          </a:xfrm>
          <a:prstGeom prst="rect">
            <a:avLst/>
          </a:prstGeom>
        </p:spPr>
        <p:txBody>
          <a:bodyPr wrap="square">
            <a:spAutoFit/>
          </a:bodyPr>
          <a:lstStyle/>
          <a:p>
            <a:r>
              <a:rPr lang="en-US" sz="1800" dirty="0">
                <a:solidFill>
                  <a:schemeClr val="bg1"/>
                </a:solidFill>
                <a:latin typeface="Times New Roman" panose="02020603050405020304" pitchFamily="18" charset="0"/>
                <a:ea typeface="Calibri" panose="020F0502020204030204" pitchFamily="34" charset="0"/>
              </a:rPr>
              <a:t> </a:t>
            </a:r>
            <a:r>
              <a:rPr lang="en-US" sz="1800" dirty="0" smtClean="0">
                <a:solidFill>
                  <a:schemeClr val="bg1"/>
                </a:solidFill>
                <a:latin typeface="Times New Roman" panose="02020603050405020304" pitchFamily="18" charset="0"/>
                <a:ea typeface="Calibri" panose="020F0502020204030204" pitchFamily="34" charset="0"/>
              </a:rPr>
              <a:t>                                  (10)</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2" name="TextBox 11"/>
              <p:cNvSpPr txBox="1"/>
              <p:nvPr/>
            </p:nvSpPr>
            <p:spPr>
              <a:xfrm>
                <a:off x="3815103" y="2682416"/>
                <a:ext cx="1262076" cy="4455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ru-RU" i="1" smtClean="0">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rPr>
                            <m:t>2</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𝜎</m:t>
                          </m:r>
                          <m:r>
                            <a:rPr lang="en-US" b="0" i="1" smtClean="0">
                              <a:latin typeface="Cambria Math" panose="02040503050406030204" pitchFamily="18" charset="0"/>
                              <a:ea typeface="Cambria Math" panose="02040503050406030204" pitchFamily="18" charset="0"/>
                            </a:rPr>
                            <m:t>𝑑</m:t>
                          </m:r>
                        </m:num>
                        <m:den>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den>
                      </m:f>
                    </m:oMath>
                  </m:oMathPara>
                </a14:m>
                <a:endParaRPr lang="ru-RU" dirty="0"/>
              </a:p>
            </p:txBody>
          </p:sp>
        </mc:Choice>
        <mc:Fallback xmlns="">
          <p:sp>
            <p:nvSpPr>
              <p:cNvPr id="12" name="TextBox 11"/>
              <p:cNvSpPr txBox="1">
                <a:spLocks noRot="1" noChangeAspect="1" noMove="1" noResize="1" noEditPoints="1" noAdjustHandles="1" noChangeArrowheads="1" noChangeShapeType="1" noTextEdit="1"/>
              </p:cNvSpPr>
              <p:nvPr/>
            </p:nvSpPr>
            <p:spPr>
              <a:xfrm>
                <a:off x="3815103" y="2682416"/>
                <a:ext cx="1262076" cy="445571"/>
              </a:xfrm>
              <a:prstGeom prst="rect">
                <a:avLst/>
              </a:prstGeom>
              <a:blipFill rotWithShape="0">
                <a:blip r:embed="rId2"/>
                <a:stretch>
                  <a:fillRect l="-2899" r="-483" b="-821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138370" y="4135592"/>
                <a:ext cx="2867260" cy="5266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𝐶</m:t>
                      </m:r>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𝜀</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ea typeface="Cambria Math" panose="02040503050406030204" pitchFamily="18" charset="0"/>
                                </a:rPr>
                                <m:t>0</m:t>
                              </m:r>
                            </m:sub>
                          </m:sSub>
                          <m:r>
                            <a:rPr lang="en-US" sz="1800" b="0" i="1" smtClean="0">
                              <a:latin typeface="Cambria Math" panose="02040503050406030204" pitchFamily="18" charset="0"/>
                              <a:ea typeface="Cambria Math" panose="02040503050406030204" pitchFamily="18" charset="0"/>
                            </a:rPr>
                            <m:t>𝑞</m:t>
                          </m:r>
                        </m:num>
                        <m:den>
                          <m:r>
                            <a:rPr lang="en-US" sz="1800" b="0" i="1" smtClean="0">
                              <a:latin typeface="Cambria Math" panose="02040503050406030204" pitchFamily="18" charset="0"/>
                              <a:ea typeface="Cambria Math" panose="02040503050406030204" pitchFamily="18" charset="0"/>
                            </a:rPr>
                            <m:t>𝜎</m:t>
                          </m:r>
                          <m:r>
                            <a:rPr lang="en-US" sz="1800" b="0" i="1" smtClean="0">
                              <a:latin typeface="Cambria Math" panose="02040503050406030204" pitchFamily="18" charset="0"/>
                              <a:ea typeface="Cambria Math" panose="02040503050406030204" pitchFamily="18" charset="0"/>
                            </a:rPr>
                            <m:t>𝑑</m:t>
                          </m:r>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𝜀</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ea typeface="Cambria Math" panose="02040503050406030204" pitchFamily="18" charset="0"/>
                                </a:rPr>
                                <m:t>0</m:t>
                              </m:r>
                            </m:sub>
                          </m:sSub>
                          <m:r>
                            <a:rPr lang="en-US" sz="1800" b="0" i="1" smtClean="0">
                              <a:latin typeface="Cambria Math" panose="02040503050406030204" pitchFamily="18" charset="0"/>
                              <a:ea typeface="Cambria Math" panose="02040503050406030204" pitchFamily="18" charset="0"/>
                            </a:rPr>
                            <m:t>𝛿</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𝑆</m:t>
                          </m:r>
                        </m:num>
                        <m:den>
                          <m:r>
                            <a:rPr lang="en-US" sz="1800" b="0" i="1" smtClean="0">
                              <a:latin typeface="Cambria Math" panose="02040503050406030204" pitchFamily="18" charset="0"/>
                              <a:ea typeface="Cambria Math" panose="02040503050406030204" pitchFamily="18" charset="0"/>
                            </a:rPr>
                            <m:t>𝜎</m:t>
                          </m:r>
                          <m:r>
                            <a:rPr lang="en-US" sz="1800" b="0" i="1" smtClean="0">
                              <a:latin typeface="Cambria Math" panose="02040503050406030204" pitchFamily="18" charset="0"/>
                              <a:ea typeface="Cambria Math" panose="02040503050406030204" pitchFamily="18" charset="0"/>
                            </a:rPr>
                            <m:t>𝑑</m:t>
                          </m:r>
                        </m:den>
                      </m:f>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rPr>
                            <m:t>0</m:t>
                          </m:r>
                        </m:sub>
                      </m:sSub>
                      <m:r>
                        <a:rPr lang="en-US" sz="1800" b="0" i="1" smtClean="0">
                          <a:latin typeface="Cambria Math" panose="02040503050406030204" pitchFamily="18" charset="0"/>
                          <a:ea typeface="Cambria Math" panose="02040503050406030204" pitchFamily="18" charset="0"/>
                        </a:rPr>
                        <m:t>𝜀</m:t>
                      </m:r>
                      <m:f>
                        <m:fPr>
                          <m:ctrlPr>
                            <a:rPr lang="en-US" sz="1800" b="0" i="1" smtClean="0">
                              <a:latin typeface="Cambria Math" panose="02040503050406030204" pitchFamily="18" charset="0"/>
                              <a:ea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𝑆</m:t>
                          </m:r>
                        </m:num>
                        <m:den>
                          <m:r>
                            <a:rPr lang="en-US" sz="1800" b="0" i="1" smtClean="0">
                              <a:latin typeface="Cambria Math" panose="02040503050406030204" pitchFamily="18" charset="0"/>
                              <a:ea typeface="Cambria Math" panose="02040503050406030204" pitchFamily="18" charset="0"/>
                            </a:rPr>
                            <m:t>𝑑</m:t>
                          </m:r>
                        </m:den>
                      </m:f>
                    </m:oMath>
                  </m:oMathPara>
                </a14:m>
                <a:endParaRPr lang="ru-RU" sz="1800" dirty="0"/>
              </a:p>
            </p:txBody>
          </p:sp>
        </mc:Choice>
        <mc:Fallback xmlns="">
          <p:sp>
            <p:nvSpPr>
              <p:cNvPr id="13" name="TextBox 12"/>
              <p:cNvSpPr txBox="1">
                <a:spLocks noRot="1" noChangeAspect="1" noMove="1" noResize="1" noEditPoints="1" noAdjustHandles="1" noChangeArrowheads="1" noChangeShapeType="1" noTextEdit="1"/>
              </p:cNvSpPr>
              <p:nvPr/>
            </p:nvSpPr>
            <p:spPr>
              <a:xfrm>
                <a:off x="3138370" y="4135592"/>
                <a:ext cx="2867260" cy="526619"/>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2019258" y="3474505"/>
                <a:ext cx="785793"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𝑄</m:t>
                      </m:r>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𝜎</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oMath>
                  </m:oMathPara>
                </a14:m>
                <a:endParaRPr lang="ru-RU" dirty="0"/>
              </a:p>
            </p:txBody>
          </p:sp>
        </mc:Choice>
        <mc:Fallback xmlns="">
          <p:sp>
            <p:nvSpPr>
              <p:cNvPr id="14" name="TextBox 13"/>
              <p:cNvSpPr txBox="1">
                <a:spLocks noRot="1" noChangeAspect="1" noMove="1" noResize="1" noEditPoints="1" noAdjustHandles="1" noChangeArrowheads="1" noChangeShapeType="1" noTextEdit="1"/>
              </p:cNvSpPr>
              <p:nvPr/>
            </p:nvSpPr>
            <p:spPr>
              <a:xfrm>
                <a:off x="2019258" y="3474505"/>
                <a:ext cx="785793" cy="215444"/>
              </a:xfrm>
              <a:prstGeom prst="rect">
                <a:avLst/>
              </a:prstGeom>
              <a:blipFill rotWithShape="0">
                <a:blip r:embed="rId4"/>
                <a:stretch>
                  <a:fillRect l="-6202" r="-3101" b="-34286"/>
                </a:stretch>
              </a:blipFill>
            </p:spPr>
            <p:txBody>
              <a:bodyPr/>
              <a:lstStyle/>
              <a:p>
                <a:r>
                  <a:rPr lang="ru-RU">
                    <a:noFill/>
                  </a:rPr>
                  <a:t> </a:t>
                </a:r>
              </a:p>
            </p:txBody>
          </p:sp>
        </mc:Fallback>
      </mc:AlternateContent>
    </p:spTree>
    <p:extLst>
      <p:ext uri="{BB962C8B-B14F-4D97-AF65-F5344CB8AC3E}">
        <p14:creationId xmlns:p14="http://schemas.microsoft.com/office/powerpoint/2010/main" val="27630613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06175" y="1226373"/>
            <a:ext cx="7736441" cy="646331"/>
          </a:xfrm>
          <a:prstGeom prst="rect">
            <a:avLst/>
          </a:prstGeom>
        </p:spPr>
        <p:txBody>
          <a:bodyPr wrap="square">
            <a:spAutoFit/>
          </a:bodyPr>
          <a:lstStyle/>
          <a:p>
            <a:pPr algn="ctr"/>
            <a:r>
              <a:rPr lang="en-US" sz="1800" dirty="0" err="1">
                <a:solidFill>
                  <a:schemeClr val="tx1"/>
                </a:solidFill>
                <a:latin typeface="Times New Roman" panose="02020603050405020304" pitchFamily="18" charset="0"/>
                <a:ea typeface="Calibri" panose="020F0502020204030204" pitchFamily="34" charset="0"/>
              </a:rPr>
              <a:t>Sferik</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kondensator</a:t>
            </a:r>
            <a:endParaRPr lang="ru-RU" sz="1800" dirty="0">
              <a:solidFill>
                <a:schemeClr val="tx1"/>
              </a:solidFill>
              <a:latin typeface="Times New Roman" panose="02020603050405020304" pitchFamily="18" charset="0"/>
              <a:ea typeface="Calibri" panose="020F0502020204030204" pitchFamily="34" charset="0"/>
            </a:endParaRPr>
          </a:p>
          <a:p>
            <a:pPr algn="just"/>
            <a:r>
              <a:rPr lang="en-US" sz="1800" dirty="0" err="1" smtClean="0">
                <a:solidFill>
                  <a:schemeClr val="tx1"/>
                </a:solidFill>
                <a:latin typeface="Times New Roman" panose="02020603050405020304" pitchFamily="18" charset="0"/>
                <a:ea typeface="Calibri" panose="020F0502020204030204" pitchFamily="34" charset="0"/>
              </a:rPr>
              <a:t>Qoplamalar</a:t>
            </a:r>
            <a:r>
              <a:rPr lang="en-US" sz="1800" dirty="0" smtClean="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radiusi</a:t>
            </a:r>
            <a:r>
              <a:rPr lang="en-US" sz="1800" dirty="0">
                <a:solidFill>
                  <a:schemeClr val="tx1"/>
                </a:solidFill>
                <a:latin typeface="Times New Roman" panose="02020603050405020304" pitchFamily="18" charset="0"/>
                <a:ea typeface="Calibri" panose="020F0502020204030204" pitchFamily="34" charset="0"/>
              </a:rPr>
              <a:t> </a:t>
            </a:r>
            <a:r>
              <a:rPr lang="en-US" sz="1800" i="1" dirty="0">
                <a:solidFill>
                  <a:schemeClr val="tx1"/>
                </a:solidFill>
                <a:latin typeface="Times New Roman" panose="02020603050405020304" pitchFamily="18" charset="0"/>
                <a:ea typeface="Calibri" panose="020F0502020204030204" pitchFamily="34" charset="0"/>
              </a:rPr>
              <a:t>r</a:t>
            </a:r>
            <a:r>
              <a:rPr lang="en-US" sz="1800" baseline="-25000" dirty="0">
                <a:solidFill>
                  <a:schemeClr val="tx1"/>
                </a:solidFill>
                <a:latin typeface="Times New Roman" panose="02020603050405020304" pitchFamily="18" charset="0"/>
                <a:ea typeface="Calibri" panose="020F0502020204030204" pitchFamily="34" charset="0"/>
              </a:rPr>
              <a:t>1</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va</a:t>
            </a:r>
            <a:r>
              <a:rPr lang="en-US" sz="1800" dirty="0">
                <a:solidFill>
                  <a:schemeClr val="tx1"/>
                </a:solidFill>
                <a:latin typeface="Times New Roman" panose="02020603050405020304" pitchFamily="18" charset="0"/>
                <a:ea typeface="Calibri" panose="020F0502020204030204" pitchFamily="34" charset="0"/>
              </a:rPr>
              <a:t> </a:t>
            </a:r>
            <a:r>
              <a:rPr lang="en-US" sz="1800" i="1" dirty="0">
                <a:solidFill>
                  <a:schemeClr val="tx1"/>
                </a:solidFill>
                <a:latin typeface="Times New Roman" panose="02020603050405020304" pitchFamily="18" charset="0"/>
                <a:ea typeface="Calibri" panose="020F0502020204030204" pitchFamily="34" charset="0"/>
              </a:rPr>
              <a:t>r</a:t>
            </a:r>
            <a:r>
              <a:rPr lang="en-US" sz="1800" baseline="-25000" dirty="0">
                <a:solidFill>
                  <a:schemeClr val="tx1"/>
                </a:solidFill>
                <a:latin typeface="Times New Roman" panose="02020603050405020304" pitchFamily="18" charset="0"/>
                <a:ea typeface="Calibri" panose="020F0502020204030204" pitchFamily="34" charset="0"/>
              </a:rPr>
              <a:t>2</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bo’lgan</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sferik</a:t>
            </a:r>
            <a:r>
              <a:rPr lang="en-US" sz="1800" dirty="0">
                <a:solidFill>
                  <a:schemeClr val="tx1"/>
                </a:solidFill>
                <a:latin typeface="Times New Roman" panose="02020603050405020304" pitchFamily="18" charset="0"/>
                <a:ea typeface="Calibri" panose="020F0502020204030204" pitchFamily="34" charset="0"/>
              </a:rPr>
              <a:t> </a:t>
            </a:r>
            <a:r>
              <a:rPr lang="en-US" sz="1800" dirty="0" err="1">
                <a:solidFill>
                  <a:schemeClr val="tx1"/>
                </a:solidFill>
                <a:latin typeface="Times New Roman" panose="02020603050405020304" pitchFamily="18" charset="0"/>
                <a:ea typeface="Calibri" panose="020F0502020204030204" pitchFamily="34" charset="0"/>
              </a:rPr>
              <a:t>kondensator</a:t>
            </a:r>
            <a:r>
              <a:rPr lang="en-US" sz="1800" dirty="0">
                <a:solidFill>
                  <a:schemeClr val="tx1"/>
                </a:solidFill>
                <a:latin typeface="Times New Roman" panose="02020603050405020304" pitchFamily="18" charset="0"/>
                <a:ea typeface="Calibri" panose="020F0502020204030204" pitchFamily="34" charset="0"/>
              </a:rPr>
              <a:t> 41-rasmda </a:t>
            </a:r>
            <a:r>
              <a:rPr lang="en-US" sz="1800" dirty="0" err="1">
                <a:solidFill>
                  <a:schemeClr val="tx1"/>
                </a:solidFill>
                <a:latin typeface="Times New Roman" panose="02020603050405020304" pitchFamily="18" charset="0"/>
                <a:ea typeface="Calibri" panose="020F0502020204030204" pitchFamily="34" charset="0"/>
              </a:rPr>
              <a:t>tasvirlangan</a:t>
            </a:r>
            <a:r>
              <a:rPr lang="en-US" sz="1800" dirty="0">
                <a:solidFill>
                  <a:schemeClr val="tx1"/>
                </a:solidFill>
                <a:latin typeface="Times New Roman" panose="02020603050405020304" pitchFamily="18" charset="0"/>
                <a:ea typeface="Calibri" panose="020F0502020204030204" pitchFamily="34" charset="0"/>
              </a:rPr>
              <a:t>.</a:t>
            </a:r>
            <a:endParaRPr lang="ru-RU" sz="1800" dirty="0">
              <a:solidFill>
                <a:schemeClr val="tx1"/>
              </a:solidFill>
              <a:effectLst/>
              <a:latin typeface="Times New Roman" panose="02020603050405020304" pitchFamily="18" charset="0"/>
              <a:ea typeface="Calibri" panose="020F0502020204030204" pitchFamily="34" charset="0"/>
            </a:endParaRPr>
          </a:p>
        </p:txBody>
      </p:sp>
      <p:pic>
        <p:nvPicPr>
          <p:cNvPr id="26634" name="Рисунок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3316" y="1968714"/>
            <a:ext cx="18288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3028891" y="3985599"/>
            <a:ext cx="2417650" cy="338554"/>
          </a:xfrm>
          <a:prstGeom prst="rect">
            <a:avLst/>
          </a:prstGeom>
        </p:spPr>
        <p:txBody>
          <a:bodyPr wrap="none">
            <a:spAutoFit/>
          </a:bodyPr>
          <a:lstStyle/>
          <a:p>
            <a:pPr algn="ctr"/>
            <a:r>
              <a:rPr lang="en-US" sz="1600" i="1" dirty="0">
                <a:solidFill>
                  <a:schemeClr val="tx1"/>
                </a:solidFill>
                <a:latin typeface="Times New Roman" panose="02020603050405020304" pitchFamily="18" charset="0"/>
                <a:ea typeface="Calibri" panose="020F0502020204030204" pitchFamily="34" charset="0"/>
              </a:rPr>
              <a:t>4-</a:t>
            </a:r>
            <a:r>
              <a:rPr lang="uz-Cyrl-UZ" sz="1600" i="1" dirty="0">
                <a:solidFill>
                  <a:schemeClr val="tx1"/>
                </a:solidFill>
                <a:latin typeface="Times New Roman" panose="02020603050405020304" pitchFamily="18" charset="0"/>
                <a:ea typeface="Calibri" panose="020F0502020204030204" pitchFamily="34" charset="0"/>
              </a:rPr>
              <a:t>r</a:t>
            </a:r>
            <a:r>
              <a:rPr lang="en-US" sz="1600" i="1" dirty="0" err="1">
                <a:solidFill>
                  <a:schemeClr val="tx1"/>
                </a:solidFill>
                <a:latin typeface="Times New Roman" panose="02020603050405020304" pitchFamily="18" charset="0"/>
                <a:ea typeface="Calibri" panose="020F0502020204030204" pitchFamily="34" charset="0"/>
              </a:rPr>
              <a:t>asm</a:t>
            </a:r>
            <a:r>
              <a:rPr lang="en-US" sz="1600" i="1" dirty="0">
                <a:solidFill>
                  <a:schemeClr val="tx1"/>
                </a:solidFill>
                <a:latin typeface="Times New Roman" panose="02020603050405020304" pitchFamily="18" charset="0"/>
                <a:ea typeface="Calibri" panose="020F0502020204030204" pitchFamily="34" charset="0"/>
              </a:rPr>
              <a:t>. </a:t>
            </a:r>
            <a:r>
              <a:rPr lang="en-US" sz="1600" i="1" dirty="0" err="1">
                <a:solidFill>
                  <a:schemeClr val="tx1"/>
                </a:solidFill>
                <a:latin typeface="Times New Roman" panose="02020603050405020304" pitchFamily="18" charset="0"/>
                <a:ea typeface="Calibri" panose="020F0502020204030204" pitchFamily="34" charset="0"/>
              </a:rPr>
              <a:t>Sferik</a:t>
            </a:r>
            <a:r>
              <a:rPr lang="en-US" sz="1600" i="1" dirty="0">
                <a:solidFill>
                  <a:schemeClr val="tx1"/>
                </a:solidFill>
                <a:latin typeface="Times New Roman" panose="02020603050405020304" pitchFamily="18" charset="0"/>
                <a:ea typeface="Calibri" panose="020F0502020204030204" pitchFamily="34" charset="0"/>
              </a:rPr>
              <a:t> </a:t>
            </a:r>
            <a:r>
              <a:rPr lang="en-US" sz="1600" i="1" dirty="0" err="1">
                <a:solidFill>
                  <a:schemeClr val="tx1"/>
                </a:solidFill>
                <a:latin typeface="Times New Roman" panose="02020603050405020304" pitchFamily="18" charset="0"/>
                <a:ea typeface="Calibri" panose="020F0502020204030204" pitchFamily="34" charset="0"/>
              </a:rPr>
              <a:t>kondensator</a:t>
            </a:r>
            <a:endParaRPr lang="ru-RU" dirty="0">
              <a:solidFill>
                <a:schemeClr val="tx1"/>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9610984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17067" y="1211818"/>
            <a:ext cx="7453900" cy="584775"/>
          </a:xfrm>
          <a:prstGeom prst="rect">
            <a:avLst/>
          </a:prstGeom>
        </p:spPr>
        <p:txBody>
          <a:bodyPr wrap="square">
            <a:spAutoFit/>
          </a:bodyPr>
          <a:lstStyle/>
          <a:p>
            <a:pPr indent="449580" algn="just"/>
            <a:r>
              <a:rPr lang="uz-Cyrl-UZ" sz="1600" dirty="0">
                <a:solidFill>
                  <a:schemeClr val="tx1"/>
                </a:solidFill>
                <a:latin typeface="Times New Roman" panose="02020603050405020304" pitchFamily="18" charset="0"/>
                <a:ea typeface="Calibri" panose="020F0502020204030204" pitchFamily="34" charset="0"/>
              </a:rPr>
              <a:t>Kondensator qoplamalarida </a:t>
            </a:r>
            <a:r>
              <a:rPr lang="uz-Cyrl-UZ" sz="1600" i="1" dirty="0">
                <a:solidFill>
                  <a:schemeClr val="tx1"/>
                </a:solidFill>
                <a:latin typeface="Times New Roman" panose="02020603050405020304" pitchFamily="18" charset="0"/>
                <a:ea typeface="Calibri" panose="020F0502020204030204" pitchFamily="34" charset="0"/>
              </a:rPr>
              <a:t>q</a:t>
            </a:r>
            <a:r>
              <a:rPr lang="uz-Cyrl-UZ" sz="1600" dirty="0">
                <a:solidFill>
                  <a:schemeClr val="tx1"/>
                </a:solidFill>
                <a:latin typeface="Times New Roman" panose="02020603050405020304" pitchFamily="18" charset="0"/>
                <a:ea typeface="Calibri" panose="020F0502020204030204" pitchFamily="34" charset="0"/>
              </a:rPr>
              <a:t> zaryad induktsiyalangan bo’lganda, ular orasidagi potentsiallar farqi quyidagicha ifodalanadi : </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5316907" y="2179682"/>
            <a:ext cx="527709" cy="338554"/>
          </a:xfrm>
          <a:prstGeom prst="rect">
            <a:avLst/>
          </a:prstGeom>
        </p:spPr>
        <p:txBody>
          <a:bodyPr wrap="none">
            <a:spAutoFit/>
          </a:bodyPr>
          <a:lstStyle/>
          <a:p>
            <a:r>
              <a:rPr lang="en-US" sz="1600" dirty="0">
                <a:solidFill>
                  <a:schemeClr val="bg1"/>
                </a:solidFill>
                <a:latin typeface="Times New Roman" panose="02020603050405020304" pitchFamily="18" charset="0"/>
                <a:ea typeface="Calibri" panose="020F0502020204030204" pitchFamily="34" charset="0"/>
              </a:rPr>
              <a:t>(11)</a:t>
            </a:r>
            <a:endParaRPr lang="ru-RU" sz="1600" dirty="0">
              <a:solidFill>
                <a:schemeClr val="bg1"/>
              </a:solidFill>
            </a:endParaRPr>
          </a:p>
        </p:txBody>
      </p:sp>
      <p:sp>
        <p:nvSpPr>
          <p:cNvPr id="13" name="Прямоугольник 12"/>
          <p:cNvSpPr/>
          <p:nvPr/>
        </p:nvSpPr>
        <p:spPr>
          <a:xfrm>
            <a:off x="377988" y="2370138"/>
            <a:ext cx="7690206" cy="584775"/>
          </a:xfrm>
          <a:prstGeom prst="rect">
            <a:avLst/>
          </a:prstGeom>
        </p:spPr>
        <p:txBody>
          <a:bodyPr wrap="square">
            <a:spAutoFit/>
          </a:bodyPr>
          <a:lstStyle/>
          <a:p>
            <a:pPr algn="just"/>
            <a:r>
              <a:rPr lang="uz-Cyrl-UZ" sz="1600" dirty="0">
                <a:solidFill>
                  <a:schemeClr val="tx1"/>
                </a:solidFill>
                <a:latin typeface="Times New Roman" panose="02020603050405020304" pitchFamily="18" charset="0"/>
                <a:ea typeface="Calibri" panose="020F0502020204030204" pitchFamily="34" charset="0"/>
              </a:rPr>
              <a:t>bu yerda </a:t>
            </a:r>
            <a:r>
              <a:rPr lang="en-US" sz="1600" i="1" dirty="0">
                <a:solidFill>
                  <a:schemeClr val="tx1"/>
                </a:solidFill>
                <a:latin typeface="Times New Roman" panose="02020603050405020304" pitchFamily="18" charset="0"/>
                <a:ea typeface="Calibri" panose="020F0502020204030204" pitchFamily="34" charset="0"/>
              </a:rPr>
              <a:t>r</a:t>
            </a:r>
            <a:r>
              <a:rPr lang="uz-Cyrl-UZ" sz="1600" baseline="-25000" dirty="0">
                <a:solidFill>
                  <a:schemeClr val="tx1"/>
                </a:solidFill>
                <a:latin typeface="Times New Roman" panose="02020603050405020304" pitchFamily="18" charset="0"/>
                <a:ea typeface="Calibri" panose="020F0502020204030204" pitchFamily="34" charset="0"/>
              </a:rPr>
              <a:t>1</a:t>
            </a:r>
            <a:r>
              <a:rPr lang="uz-Cyrl-UZ" sz="1600" dirty="0">
                <a:solidFill>
                  <a:schemeClr val="tx1"/>
                </a:solidFill>
                <a:latin typeface="Times New Roman" panose="02020603050405020304" pitchFamily="18" charset="0"/>
                <a:ea typeface="Calibri" panose="020F0502020204030204" pitchFamily="34" charset="0"/>
              </a:rPr>
              <a:t> va </a:t>
            </a:r>
            <a:r>
              <a:rPr lang="en-US" sz="1600" i="1" dirty="0">
                <a:solidFill>
                  <a:schemeClr val="tx1"/>
                </a:solidFill>
                <a:latin typeface="Times New Roman" panose="02020603050405020304" pitchFamily="18" charset="0"/>
                <a:ea typeface="Calibri" panose="020F0502020204030204" pitchFamily="34" charset="0"/>
              </a:rPr>
              <a:t>r</a:t>
            </a:r>
            <a:r>
              <a:rPr lang="uz-Cyrl-UZ" sz="1600" baseline="-25000" dirty="0">
                <a:solidFill>
                  <a:schemeClr val="tx1"/>
                </a:solidFill>
                <a:latin typeface="Times New Roman" panose="02020603050405020304" pitchFamily="18" charset="0"/>
                <a:ea typeface="Calibri" panose="020F0502020204030204" pitchFamily="34" charset="0"/>
              </a:rPr>
              <a:t>2</a:t>
            </a:r>
            <a:r>
              <a:rPr lang="uz-Cyrl-UZ" sz="1600" dirty="0">
                <a:solidFill>
                  <a:schemeClr val="tx1"/>
                </a:solidFill>
                <a:latin typeface="Times New Roman" panose="02020603050405020304" pitchFamily="18" charset="0"/>
                <a:ea typeface="Calibri" panose="020F0502020204030204" pitchFamily="34" charset="0"/>
              </a:rPr>
              <a:t> ichki va taShqi s</a:t>
            </a:r>
            <a:r>
              <a:rPr lang="en-US" sz="1600" dirty="0" err="1">
                <a:solidFill>
                  <a:schemeClr val="tx1"/>
                </a:solidFill>
                <a:latin typeface="Times New Roman" panose="02020603050405020304" pitchFamily="18" charset="0"/>
                <a:ea typeface="Calibri" panose="020F0502020204030204" pitchFamily="34" charset="0"/>
              </a:rPr>
              <a:t>ferik</a:t>
            </a:r>
            <a:r>
              <a:rPr lang="en-US" sz="1600" dirty="0">
                <a:solidFill>
                  <a:schemeClr val="tx1"/>
                </a:solidFill>
                <a:latin typeface="Times New Roman" panose="02020603050405020304" pitchFamily="18" charset="0"/>
                <a:ea typeface="Calibri" panose="020F0502020204030204" pitchFamily="34" charset="0"/>
              </a:rPr>
              <a:t> </a:t>
            </a:r>
            <a:r>
              <a:rPr lang="uz-Cyrl-UZ" sz="1600" dirty="0">
                <a:solidFill>
                  <a:schemeClr val="tx1"/>
                </a:solidFill>
                <a:latin typeface="Times New Roman" panose="02020603050405020304" pitchFamily="18" charset="0"/>
                <a:ea typeface="Calibri" panose="020F0502020204030204" pitchFamily="34" charset="0"/>
              </a:rPr>
              <a:t>qoplamalar radiuslaridir. Shuning uchun sig’im quyidagicha ifodalanadi</a:t>
            </a:r>
            <a:endParaRPr lang="ru-RU" dirty="0">
              <a:solidFill>
                <a:schemeClr val="tx1"/>
              </a:solidFill>
              <a:effectLst/>
              <a:latin typeface="Times New Roman" panose="02020603050405020304" pitchFamily="18" charset="0"/>
              <a:ea typeface="Calibri" panose="020F0502020204030204" pitchFamily="34" charset="0"/>
            </a:endParaRPr>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6" name="Прямоугольник 15"/>
          <p:cNvSpPr/>
          <p:nvPr/>
        </p:nvSpPr>
        <p:spPr>
          <a:xfrm>
            <a:off x="5580761" y="1883428"/>
            <a:ext cx="527709" cy="338554"/>
          </a:xfrm>
          <a:prstGeom prst="rect">
            <a:avLst/>
          </a:prstGeom>
        </p:spPr>
        <p:txBody>
          <a:bodyPr wrap="none">
            <a:spAutoFit/>
          </a:bodyPr>
          <a:lstStyle/>
          <a:p>
            <a:pPr algn="ctr"/>
            <a:r>
              <a:rPr lang="en-US" sz="1600" dirty="0">
                <a:latin typeface="Times New Roman" panose="02020603050405020304" pitchFamily="18" charset="0"/>
                <a:ea typeface="Calibri" panose="020F0502020204030204" pitchFamily="34" charset="0"/>
              </a:rPr>
              <a:t>(11)</a:t>
            </a:r>
            <a:endParaRPr lang="ru-RU" dirty="0">
              <a:effectLst/>
              <a:latin typeface="Times New Roman" panose="02020603050405020304" pitchFamily="18" charset="0"/>
              <a:ea typeface="Calibri" panose="020F0502020204030204" pitchFamily="34" charset="0"/>
            </a:endParaRPr>
          </a:p>
        </p:txBody>
      </p:sp>
      <p:sp>
        <p:nvSpPr>
          <p:cNvPr id="27" name="Прямоугольник 26"/>
          <p:cNvSpPr/>
          <p:nvPr/>
        </p:nvSpPr>
        <p:spPr>
          <a:xfrm>
            <a:off x="5580759" y="2933734"/>
            <a:ext cx="527710" cy="338554"/>
          </a:xfrm>
          <a:prstGeom prst="rect">
            <a:avLst/>
          </a:prstGeom>
        </p:spPr>
        <p:txBody>
          <a:bodyPr wrap="none">
            <a:spAutoFit/>
          </a:bodyPr>
          <a:lstStyle/>
          <a:p>
            <a:pPr algn="ctr"/>
            <a:r>
              <a:rPr lang="en-US" sz="1600" dirty="0" smtClean="0">
                <a:latin typeface="Times New Roman" panose="02020603050405020304" pitchFamily="18" charset="0"/>
                <a:ea typeface="Calibri" panose="020F0502020204030204" pitchFamily="34" charset="0"/>
              </a:rPr>
              <a:t>(12)</a:t>
            </a:r>
            <a:endParaRPr lang="ru-RU" dirty="0">
              <a:effectLst/>
              <a:latin typeface="Times New Roman" panose="02020603050405020304" pitchFamily="18" charset="0"/>
              <a:ea typeface="Calibri" panose="020F0502020204030204" pitchFamily="34" charset="0"/>
            </a:endParaRPr>
          </a:p>
        </p:txBody>
      </p:sp>
      <p:sp>
        <p:nvSpPr>
          <p:cNvPr id="17" name="Прямоугольник 16"/>
          <p:cNvSpPr/>
          <p:nvPr/>
        </p:nvSpPr>
        <p:spPr>
          <a:xfrm>
            <a:off x="417067" y="3452117"/>
            <a:ext cx="7494998" cy="307777"/>
          </a:xfrm>
          <a:prstGeom prst="rect">
            <a:avLst/>
          </a:prstGeom>
        </p:spPr>
        <p:txBody>
          <a:bodyPr wrap="square">
            <a:spAutoFit/>
          </a:bodyPr>
          <a:lstStyle/>
          <a:p>
            <a:pPr algn="just"/>
            <a:r>
              <a:rPr lang="uz-Cyrl-UZ" dirty="0">
                <a:latin typeface="Times New Roman" panose="02020603050405020304" pitchFamily="18" charset="0"/>
                <a:ea typeface="Calibri" panose="020F0502020204030204" pitchFamily="34" charset="0"/>
              </a:rPr>
              <a:t>Agarda </a:t>
            </a:r>
            <a:r>
              <a:rPr lang="uz-Cyrl-UZ" i="1" dirty="0">
                <a:latin typeface="Times New Roman" panose="02020603050405020304" pitchFamily="18" charset="0"/>
                <a:ea typeface="Calibri" panose="020F0502020204030204" pitchFamily="34" charset="0"/>
              </a:rPr>
              <a:t>r</a:t>
            </a:r>
            <a:r>
              <a:rPr lang="uz-Cyrl-UZ" baseline="-25000" dirty="0">
                <a:latin typeface="Times New Roman" panose="02020603050405020304" pitchFamily="18" charset="0"/>
                <a:ea typeface="Calibri" panose="020F0502020204030204" pitchFamily="34" charset="0"/>
              </a:rPr>
              <a:t>2</a:t>
            </a:r>
            <a:r>
              <a:rPr lang="uz-Cyrl-UZ" dirty="0">
                <a:latin typeface="Times New Roman" panose="02020603050405020304" pitchFamily="18" charset="0"/>
                <a:ea typeface="Calibri" panose="020F0502020204030204" pitchFamily="34" charset="0"/>
              </a:rPr>
              <a:t> taShqi radius va </a:t>
            </a:r>
            <a:r>
              <a:rPr lang="uz-Cyrl-UZ" i="1" dirty="0">
                <a:latin typeface="Times New Roman" panose="02020603050405020304" pitchFamily="18" charset="0"/>
                <a:ea typeface="Calibri" panose="020F0502020204030204" pitchFamily="34" charset="0"/>
              </a:rPr>
              <a:t>r</a:t>
            </a:r>
            <a:r>
              <a:rPr lang="uz-Cyrl-UZ" baseline="-25000" dirty="0">
                <a:latin typeface="Times New Roman" panose="02020603050405020304" pitchFamily="18" charset="0"/>
                <a:ea typeface="Calibri" panose="020F0502020204030204" pitchFamily="34" charset="0"/>
              </a:rPr>
              <a:t>1</a:t>
            </a:r>
            <a:r>
              <a:rPr lang="uz-Cyrl-UZ" dirty="0">
                <a:latin typeface="Times New Roman" panose="02020603050405020304" pitchFamily="18" charset="0"/>
                <a:ea typeface="Calibri" panose="020F0502020204030204" pitchFamily="34" charset="0"/>
              </a:rPr>
              <a:t> ichki radiusdan juda katta bo’lsa, (12) – ifoda soddalashadi:</a:t>
            </a:r>
            <a:endParaRPr lang="ru-RU" sz="1200" dirty="0">
              <a:effectLst/>
              <a:latin typeface="Times New Roman" panose="02020603050405020304" pitchFamily="18" charset="0"/>
              <a:ea typeface="Calibri" panose="020F0502020204030204" pitchFamily="34" charset="0"/>
            </a:endParaRPr>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1" name="Прямоугольник 30"/>
          <p:cNvSpPr/>
          <p:nvPr/>
        </p:nvSpPr>
        <p:spPr>
          <a:xfrm>
            <a:off x="5589652" y="3931685"/>
            <a:ext cx="527710" cy="338554"/>
          </a:xfrm>
          <a:prstGeom prst="rect">
            <a:avLst/>
          </a:prstGeom>
        </p:spPr>
        <p:txBody>
          <a:bodyPr wrap="none">
            <a:spAutoFit/>
          </a:bodyPr>
          <a:lstStyle/>
          <a:p>
            <a:pPr algn="ctr"/>
            <a:r>
              <a:rPr lang="en-US" sz="1600" dirty="0" smtClean="0">
                <a:latin typeface="Times New Roman" panose="02020603050405020304" pitchFamily="18" charset="0"/>
                <a:ea typeface="Calibri" panose="020F0502020204030204" pitchFamily="34" charset="0"/>
              </a:rPr>
              <a:t>(13)</a:t>
            </a:r>
            <a:endParaRPr lang="ru-RU" dirty="0">
              <a:effectLst/>
              <a:latin typeface="Times New Roman" panose="02020603050405020304" pitchFamily="18" charset="0"/>
              <a:ea typeface="Calibri" panose="020F0502020204030204" pitchFamily="34" charset="0"/>
            </a:endParaRPr>
          </a:p>
        </p:txBody>
      </p:sp>
      <p:sp>
        <p:nvSpPr>
          <p:cNvPr id="20" name="Прямоугольник 19"/>
          <p:cNvSpPr/>
          <p:nvPr/>
        </p:nvSpPr>
        <p:spPr>
          <a:xfrm>
            <a:off x="417066" y="4279346"/>
            <a:ext cx="7791985" cy="523220"/>
          </a:xfrm>
          <a:prstGeom prst="rect">
            <a:avLst/>
          </a:prstGeom>
        </p:spPr>
        <p:txBody>
          <a:bodyPr wrap="square">
            <a:spAutoFit/>
          </a:bodyPr>
          <a:lstStyle/>
          <a:p>
            <a:pPr algn="just"/>
            <a:r>
              <a:rPr lang="uz-Cyrl-UZ" dirty="0">
                <a:latin typeface="Times New Roman" panose="02020603050405020304" pitchFamily="18" charset="0"/>
                <a:ea typeface="Calibri" panose="020F0502020204030204" pitchFamily="34" charset="0"/>
              </a:rPr>
              <a:t>Bu natija tashqi qoplama sferik bo’lmaganda ham o’rinli bo’lgani uchun, (13) – ifodani yakkalangan shar sig’imi deb hisoblanadi.</a:t>
            </a:r>
            <a:endParaRPr lang="ru-RU" sz="1200" dirty="0">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Прямоугольник 1"/>
              <p:cNvSpPr/>
              <p:nvPr/>
            </p:nvSpPr>
            <p:spPr>
              <a:xfrm>
                <a:off x="3236690" y="1746191"/>
                <a:ext cx="2212144" cy="5336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ru-RU" i="1">
                              <a:latin typeface="Cambria Math" panose="02040503050406030204" pitchFamily="18" charset="0"/>
                              <a:ea typeface="Cambria Math" panose="02040503050406030204" pitchFamily="18" charset="0"/>
                            </a:rPr>
                            <m:t>𝜑</m:t>
                          </m:r>
                        </m:e>
                        <m:sub>
                          <m:r>
                            <a:rPr lang="en-US" i="1">
                              <a:latin typeface="Cambria Math" panose="02040503050406030204" pitchFamily="18" charset="0"/>
                            </a:rPr>
                            <m:t>1</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𝜑</m:t>
                          </m:r>
                        </m:e>
                        <m:sub>
                          <m:r>
                            <a:rPr lang="en-US" i="1">
                              <a:latin typeface="Cambria Math" panose="02040503050406030204" pitchFamily="18" charset="0"/>
                            </a:rPr>
                            <m:t>2</m:t>
                          </m:r>
                        </m:sub>
                      </m:sSub>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𝑞</m:t>
                          </m:r>
                        </m:num>
                        <m:den>
                          <m:r>
                            <a:rPr lang="en-US" b="0" i="1" smtClean="0">
                              <a:latin typeface="Cambria Math" panose="02040503050406030204" pitchFamily="18" charset="0"/>
                            </a:rPr>
                            <m:t>4</m:t>
                          </m:r>
                          <m:r>
                            <a:rPr lang="en-US" i="1">
                              <a:latin typeface="Cambria Math" panose="02040503050406030204" pitchFamily="18" charset="0"/>
                              <a:ea typeface="Cambria Math" panose="02040503050406030204" pitchFamily="18" charset="0"/>
                            </a:rPr>
                            <m:t>𝜋</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𝜀</m:t>
                              </m:r>
                            </m:e>
                            <m:sub>
                              <m:r>
                                <a:rPr lang="en-US" i="1">
                                  <a:latin typeface="Cambria Math" panose="02040503050406030204" pitchFamily="18" charset="0"/>
                                  <a:ea typeface="Cambria Math" panose="02040503050406030204" pitchFamily="18" charset="0"/>
                                </a:rPr>
                                <m:t>0</m:t>
                              </m:r>
                            </m:sub>
                          </m:sSub>
                          <m:r>
                            <a:rPr lang="en-US" i="1">
                              <a:latin typeface="Cambria Math" panose="02040503050406030204" pitchFamily="18" charset="0"/>
                              <a:ea typeface="Cambria Math" panose="02040503050406030204" pitchFamily="18" charset="0"/>
                            </a:rPr>
                            <m:t>𝜀</m:t>
                          </m:r>
                        </m:den>
                      </m:f>
                      <m:r>
                        <a:rPr lang="en-US" b="0" i="1" smtClean="0">
                          <a:latin typeface="Cambria Math" panose="02040503050406030204" pitchFamily="18" charset="0"/>
                          <a:ea typeface="Cambria Math" panose="02040503050406030204" pitchFamily="18" charset="0"/>
                        </a:rPr>
                        <m:t>(</m:t>
                      </m:r>
                      <m:f>
                        <m:fPr>
                          <m:ctrlPr>
                            <a:rPr lang="en-US" i="1">
                              <a:latin typeface="Cambria Math" panose="02040503050406030204" pitchFamily="18" charset="0"/>
                            </a:rPr>
                          </m:ctrlPr>
                        </m:fPr>
                        <m:num>
                          <m:r>
                            <a:rPr lang="en-US" b="0" i="1" smtClean="0">
                              <a:latin typeface="Cambria Math" panose="02040503050406030204" pitchFamily="18" charset="0"/>
                            </a:rPr>
                            <m:t>1</m:t>
                          </m:r>
                        </m:num>
                        <m:den>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1</m:t>
                              </m:r>
                            </m:sub>
                          </m:sSub>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sSub>
                            <m:sSubPr>
                              <m:ctrlPr>
                                <a:rPr lang="en-US" b="0" i="1" smtClean="0">
                                  <a:latin typeface="Cambria Math" panose="02040503050406030204" pitchFamily="18" charset="0"/>
                                </a:rPr>
                              </m:ctrlPr>
                            </m:sSubPr>
                            <m:e>
                              <m:r>
                                <a:rPr lang="en-US" b="0" i="1" smtClean="0">
                                  <a:latin typeface="Cambria Math" panose="02040503050406030204" pitchFamily="18" charset="0"/>
                                </a:rPr>
                                <m:t>𝑟</m:t>
                              </m:r>
                            </m:e>
                            <m:sub>
                              <m:r>
                                <a:rPr lang="en-US" b="0" i="1" smtClean="0">
                                  <a:latin typeface="Cambria Math" panose="02040503050406030204" pitchFamily="18" charset="0"/>
                                </a:rPr>
                                <m:t>2</m:t>
                              </m:r>
                            </m:sub>
                          </m:sSub>
                        </m:den>
                      </m:f>
                      <m:r>
                        <a:rPr lang="en-US" b="0" i="1" smtClean="0">
                          <a:latin typeface="Cambria Math" panose="02040503050406030204" pitchFamily="18" charset="0"/>
                        </a:rPr>
                        <m:t>)</m:t>
                      </m:r>
                    </m:oMath>
                  </m:oMathPara>
                </a14:m>
                <a:endParaRPr lang="ru-RU" dirty="0"/>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3236690" y="1746191"/>
                <a:ext cx="2212144" cy="53360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1" name="Прямоугольник 20"/>
              <p:cNvSpPr/>
              <p:nvPr/>
            </p:nvSpPr>
            <p:spPr>
              <a:xfrm>
                <a:off x="3331459" y="2850166"/>
                <a:ext cx="2117375" cy="406843"/>
              </a:xfrm>
              <a:prstGeom prst="rect">
                <a:avLst/>
              </a:prstGeom>
            </p:spPr>
            <p:txBody>
              <a:bodyPr wrap="none">
                <a:spAutoFit/>
              </a:bodyPr>
              <a:lstStyle/>
              <a:p>
                <a:r>
                  <a:rPr lang="en-US" dirty="0" smtClean="0"/>
                  <a:t>C</a:t>
                </a:r>
                <a14:m>
                  <m:oMath xmlns:m="http://schemas.openxmlformats.org/officeDocument/2006/math">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𝑞</m:t>
                        </m:r>
                      </m:num>
                      <m:den>
                        <m:sSub>
                          <m:sSubPr>
                            <m:ctrlPr>
                              <a:rPr lang="en-US" i="1">
                                <a:latin typeface="Cambria Math" panose="02040503050406030204" pitchFamily="18" charset="0"/>
                                <a:ea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ea typeface="Cambria Math" panose="02040503050406030204" pitchFamily="18" charset="0"/>
                              </a:rPr>
                              <m:t>1</m:t>
                            </m:r>
                          </m:sub>
                        </m:sSub>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𝜑</m:t>
                            </m:r>
                          </m:e>
                          <m:sub>
                            <m:r>
                              <a:rPr lang="en-US" b="0" i="1" smtClean="0">
                                <a:latin typeface="Cambria Math" panose="02040503050406030204" pitchFamily="18" charset="0"/>
                                <a:ea typeface="Cambria Math" panose="02040503050406030204" pitchFamily="18" charset="0"/>
                              </a:rPr>
                              <m:t>2</m:t>
                            </m:r>
                          </m:sub>
                        </m:sSub>
                      </m:den>
                    </m:f>
                    <m:r>
                      <a:rPr lang="en-US" b="0" i="1" smtClean="0">
                        <a:latin typeface="Cambria Math" panose="02040503050406030204" pitchFamily="18" charset="0"/>
                        <a:ea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m:t>
                    </m:r>
                    <m:f>
                      <m:fPr>
                        <m:ctrlPr>
                          <a:rPr lang="en-US" i="1">
                            <a:latin typeface="Cambria Math" panose="02040503050406030204" pitchFamily="18" charset="0"/>
                          </a:rPr>
                        </m:ctrlPr>
                      </m:fPr>
                      <m:num>
                        <m:sSub>
                          <m:sSubPr>
                            <m:ctrlPr>
                              <a:rPr lang="en-US" i="1" smtClean="0">
                                <a:latin typeface="Cambria Math" panose="02040503050406030204" pitchFamily="18" charset="0"/>
                              </a:rPr>
                            </m:ctrlPr>
                          </m:sSubPr>
                          <m:e>
                            <m:r>
                              <a:rPr lang="en-US" b="0" i="1" smtClean="0">
                                <a:latin typeface="Cambria Math" panose="02040503050406030204" pitchFamily="18" charset="0"/>
                              </a:rPr>
                              <m:t>𝑟</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𝑟</m:t>
                            </m:r>
                          </m:e>
                          <m:sub>
                            <m:r>
                              <a:rPr lang="en-US" b="0" i="1" smtClean="0">
                                <a:latin typeface="Cambria Math" panose="02040503050406030204" pitchFamily="18" charset="0"/>
                              </a:rPr>
                              <m:t>2</m:t>
                            </m:r>
                          </m:sub>
                        </m:sSub>
                      </m:num>
                      <m:den>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b="0" i="1" smtClean="0">
                                <a:latin typeface="Cambria Math" panose="02040503050406030204" pitchFamily="18" charset="0"/>
                              </a:rPr>
                              <m:t>2</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𝑟</m:t>
                            </m:r>
                          </m:e>
                          <m:sub>
                            <m:r>
                              <a:rPr lang="en-US" b="0" i="1" smtClean="0">
                                <a:latin typeface="Cambria Math" panose="02040503050406030204" pitchFamily="18" charset="0"/>
                              </a:rPr>
                              <m:t>1</m:t>
                            </m:r>
                          </m:sub>
                        </m:sSub>
                      </m:den>
                    </m:f>
                    <m:r>
                      <a:rPr lang="en-US" b="0" i="1" smtClean="0">
                        <a:latin typeface="Cambria Math" panose="02040503050406030204" pitchFamily="18" charset="0"/>
                      </a:rPr>
                      <m:t>)</m:t>
                    </m:r>
                  </m:oMath>
                </a14:m>
                <a:endParaRPr lang="ru-RU" dirty="0"/>
              </a:p>
            </p:txBody>
          </p:sp>
        </mc:Choice>
        <mc:Fallback xmlns="">
          <p:sp>
            <p:nvSpPr>
              <p:cNvPr id="21" name="Прямоугольник 20"/>
              <p:cNvSpPr>
                <a:spLocks noRot="1" noChangeAspect="1" noMove="1" noResize="1" noEditPoints="1" noAdjustHandles="1" noChangeArrowheads="1" noChangeShapeType="1" noTextEdit="1"/>
              </p:cNvSpPr>
              <p:nvPr/>
            </p:nvSpPr>
            <p:spPr>
              <a:xfrm>
                <a:off x="3331459" y="2850166"/>
                <a:ext cx="2117375" cy="406843"/>
              </a:xfrm>
              <a:prstGeom prst="rect">
                <a:avLst/>
              </a:prstGeom>
              <a:blipFill rotWithShape="0">
                <a:blip r:embed="rId3"/>
                <a:stretch>
                  <a:fillRect l="-57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889592" y="3971056"/>
                <a:ext cx="1001107"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𝐶</m:t>
                      </m:r>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𝑟</m:t>
                          </m:r>
                        </m:e>
                        <m:sub>
                          <m:r>
                            <a:rPr lang="en-US" b="0" i="1" smtClean="0">
                              <a:latin typeface="Cambria Math" panose="02040503050406030204" pitchFamily="18" charset="0"/>
                              <a:ea typeface="Cambria Math" panose="02040503050406030204" pitchFamily="18" charset="0"/>
                            </a:rPr>
                            <m:t>1</m:t>
                          </m:r>
                        </m:sub>
                      </m:sSub>
                    </m:oMath>
                  </m:oMathPara>
                </a14:m>
                <a:endParaRPr lang="ru-RU" dirty="0"/>
              </a:p>
            </p:txBody>
          </p:sp>
        </mc:Choice>
        <mc:Fallback xmlns="">
          <p:sp>
            <p:nvSpPr>
              <p:cNvPr id="3" name="TextBox 2"/>
              <p:cNvSpPr txBox="1">
                <a:spLocks noRot="1" noChangeAspect="1" noMove="1" noResize="1" noEditPoints="1" noAdjustHandles="1" noChangeArrowheads="1" noChangeShapeType="1" noTextEdit="1"/>
              </p:cNvSpPr>
              <p:nvPr/>
            </p:nvSpPr>
            <p:spPr>
              <a:xfrm>
                <a:off x="3889592" y="3971056"/>
                <a:ext cx="1001107" cy="215444"/>
              </a:xfrm>
              <a:prstGeom prst="rect">
                <a:avLst/>
              </a:prstGeom>
              <a:blipFill rotWithShape="0">
                <a:blip r:embed="rId4"/>
                <a:stretch>
                  <a:fillRect l="-3049" r="-610" b="-13889"/>
                </a:stretch>
              </a:blipFill>
            </p:spPr>
            <p:txBody>
              <a:bodyPr/>
              <a:lstStyle/>
              <a:p>
                <a:r>
                  <a:rPr lang="ru-RU">
                    <a:noFill/>
                  </a:rPr>
                  <a:t> </a:t>
                </a:r>
              </a:p>
            </p:txBody>
          </p:sp>
        </mc:Fallback>
      </mc:AlternateContent>
    </p:spTree>
    <p:extLst>
      <p:ext uri="{BB962C8B-B14F-4D97-AF65-F5344CB8AC3E}">
        <p14:creationId xmlns:p14="http://schemas.microsoft.com/office/powerpoint/2010/main" val="309022436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90763" y="1385466"/>
            <a:ext cx="7864867" cy="584775"/>
          </a:xfrm>
          <a:prstGeom prst="rect">
            <a:avLst/>
          </a:prstGeom>
        </p:spPr>
        <p:txBody>
          <a:bodyPr wrap="square">
            <a:spAutoFit/>
          </a:bodyPr>
          <a:lstStyle/>
          <a:p>
            <a:r>
              <a:rPr lang="uz-Cyrl-UZ" sz="1600" dirty="0">
                <a:solidFill>
                  <a:schemeClr val="tx1"/>
                </a:solidFill>
                <a:latin typeface="Times New Roman" panose="02020603050405020304" pitchFamily="18" charset="0"/>
                <a:ea typeface="Calibri" panose="020F0502020204030204" pitchFamily="34" charset="0"/>
              </a:rPr>
              <a:t>Agarda </a:t>
            </a:r>
            <a:r>
              <a:rPr lang="uz-Cyrl-UZ" sz="1600" i="1" dirty="0">
                <a:solidFill>
                  <a:schemeClr val="tx1"/>
                </a:solidFill>
                <a:latin typeface="Times New Roman" panose="02020603050405020304" pitchFamily="18" charset="0"/>
                <a:ea typeface="Calibri" panose="020F0502020204030204" pitchFamily="34" charset="0"/>
              </a:rPr>
              <a:t>r</a:t>
            </a:r>
            <a:r>
              <a:rPr lang="uz-Cyrl-UZ" sz="1600" baseline="-25000" dirty="0">
                <a:solidFill>
                  <a:schemeClr val="tx1"/>
                </a:solidFill>
                <a:latin typeface="Times New Roman" panose="02020603050405020304" pitchFamily="18" charset="0"/>
                <a:ea typeface="Calibri" panose="020F0502020204030204" pitchFamily="34" charset="0"/>
              </a:rPr>
              <a:t>1</a:t>
            </a:r>
            <a:r>
              <a:rPr lang="uz-Cyrl-UZ" sz="1600" dirty="0">
                <a:solidFill>
                  <a:schemeClr val="tx1"/>
                </a:solidFill>
                <a:latin typeface="Times New Roman" panose="02020603050405020304" pitchFamily="18" charset="0"/>
                <a:ea typeface="Calibri" panose="020F0502020204030204" pitchFamily="34" charset="0"/>
              </a:rPr>
              <a:t> - </a:t>
            </a:r>
            <a:r>
              <a:rPr lang="uz-Cyrl-UZ" sz="1600" i="1" dirty="0">
                <a:solidFill>
                  <a:schemeClr val="tx1"/>
                </a:solidFill>
                <a:latin typeface="Times New Roman" panose="02020603050405020304" pitchFamily="18" charset="0"/>
                <a:ea typeface="Calibri" panose="020F0502020204030204" pitchFamily="34" charset="0"/>
              </a:rPr>
              <a:t>r</a:t>
            </a:r>
            <a:r>
              <a:rPr lang="uz-Cyrl-UZ" sz="1600" baseline="-25000" dirty="0">
                <a:solidFill>
                  <a:schemeClr val="tx1"/>
                </a:solidFill>
                <a:latin typeface="Times New Roman" panose="02020603050405020304" pitchFamily="18" charset="0"/>
                <a:ea typeface="Calibri" panose="020F0502020204030204" pitchFamily="34" charset="0"/>
              </a:rPr>
              <a:t>2</a:t>
            </a:r>
            <a:r>
              <a:rPr lang="uz-Cyrl-UZ" sz="1600" dirty="0">
                <a:solidFill>
                  <a:schemeClr val="tx1"/>
                </a:solidFill>
                <a:latin typeface="Times New Roman" panose="02020603050405020304" pitchFamily="18" charset="0"/>
                <a:ea typeface="Calibri" panose="020F0502020204030204" pitchFamily="34" charset="0"/>
              </a:rPr>
              <a:t> = </a:t>
            </a:r>
            <a:r>
              <a:rPr lang="uz-Cyrl-UZ" sz="1600" i="1" dirty="0">
                <a:solidFill>
                  <a:schemeClr val="tx1"/>
                </a:solidFill>
                <a:latin typeface="Times New Roman" panose="02020603050405020304" pitchFamily="18" charset="0"/>
                <a:ea typeface="Calibri" panose="020F0502020204030204" pitchFamily="34" charset="0"/>
              </a:rPr>
              <a:t>d</a:t>
            </a:r>
            <a:r>
              <a:rPr lang="uz-Cyrl-UZ" sz="1600" dirty="0">
                <a:solidFill>
                  <a:schemeClr val="tx1"/>
                </a:solidFill>
                <a:latin typeface="Times New Roman" panose="02020603050405020304" pitchFamily="18" charset="0"/>
                <a:ea typeface="Calibri" panose="020F0502020204030204" pitchFamily="34" charset="0"/>
              </a:rPr>
              <a:t> – qoplamalar orasidagi masofa qoplamalarning o’rtacha radiusidan juda kichik bo’lsa</a:t>
            </a:r>
            <a:r>
              <a:rPr lang="uz-Cyrl-UZ" sz="1600" dirty="0" smtClean="0">
                <a:solidFill>
                  <a:schemeClr val="tx1"/>
                </a:solidFill>
                <a:latin typeface="Times New Roman" panose="02020603050405020304" pitchFamily="18" charset="0"/>
                <a:ea typeface="Calibri" panose="020F0502020204030204" pitchFamily="34" charset="0"/>
              </a:rPr>
              <a:t>,</a:t>
            </a:r>
            <a:endParaRPr lang="ru-RU" sz="1600" dirty="0">
              <a:solidFill>
                <a:schemeClr val="tx1"/>
              </a:solidFill>
            </a:endParaRPr>
          </a:p>
        </p:txBody>
      </p:sp>
      <p:sp>
        <p:nvSpPr>
          <p:cNvPr id="5" name="Rectangle 2"/>
          <p:cNvSpPr>
            <a:spLocks noChangeArrowheads="1"/>
          </p:cNvSpPr>
          <p:nvPr/>
        </p:nvSpPr>
        <p:spPr bwMode="auto">
          <a:xfrm>
            <a:off x="2301411" y="176715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590763" y="2351931"/>
            <a:ext cx="4572000" cy="523220"/>
          </a:xfrm>
          <a:prstGeom prst="rect">
            <a:avLst/>
          </a:prstGeom>
        </p:spPr>
        <p:txBody>
          <a:bodyPr>
            <a:spAutoFit/>
          </a:bodyPr>
          <a:lstStyle/>
          <a:p>
            <a:pPr algn="just"/>
            <a:r>
              <a:rPr lang="uz-Cyrl-UZ" dirty="0">
                <a:latin typeface="Times New Roman" panose="02020603050405020304" pitchFamily="18" charset="0"/>
                <a:ea typeface="Calibri" panose="020F0502020204030204" pitchFamily="34" charset="0"/>
              </a:rPr>
              <a:t>bu yerda </a:t>
            </a:r>
            <a:r>
              <a:rPr lang="en-US" i="1" dirty="0">
                <a:latin typeface="Times New Roman" panose="02020603050405020304" pitchFamily="18" charset="0"/>
                <a:ea typeface="Calibri" panose="020F0502020204030204" pitchFamily="34" charset="0"/>
              </a:rPr>
              <a:t>S</a:t>
            </a:r>
            <a:r>
              <a:rPr lang="en-US" dirty="0">
                <a:latin typeface="Times New Roman" panose="02020603050405020304" pitchFamily="18" charset="0"/>
                <a:ea typeface="Calibri" panose="020F0502020204030204" pitchFamily="34" charset="0"/>
              </a:rPr>
              <a:t> = </a:t>
            </a:r>
            <a:r>
              <a:rPr lang="en-US" dirty="0" smtClean="0">
                <a:latin typeface="Times New Roman" panose="02020603050405020304" pitchFamily="18" charset="0"/>
                <a:ea typeface="Calibri" panose="020F0502020204030204" pitchFamily="34" charset="0"/>
              </a:rPr>
              <a:t>4</a:t>
            </a:r>
            <a:r>
              <a:rPr lang="en-US" i="1" dirty="0">
                <a:latin typeface="Times New Roman" panose="02020603050405020304" pitchFamily="18" charset="0"/>
                <a:ea typeface="Calibri" panose="020F0502020204030204" pitchFamily="34" charset="0"/>
                <a:sym typeface="Symbol" panose="05050102010706020507" pitchFamily="18" charset="2"/>
              </a:rPr>
              <a:t></a:t>
            </a:r>
            <a:r>
              <a:rPr lang="en-US" i="1" dirty="0">
                <a:latin typeface="Times New Roman" panose="02020603050405020304" pitchFamily="18" charset="0"/>
                <a:ea typeface="Calibri" panose="020F0502020204030204" pitchFamily="34" charset="0"/>
              </a:rPr>
              <a:t>r</a:t>
            </a:r>
            <a:r>
              <a:rPr lang="en-US" baseline="30000" dirty="0">
                <a:latin typeface="Times New Roman" panose="02020603050405020304" pitchFamily="18" charset="0"/>
                <a:ea typeface="Calibri" panose="020F0502020204030204" pitchFamily="34" charset="0"/>
              </a:rPr>
              <a:t>2</a:t>
            </a:r>
            <a:r>
              <a:rPr lang="en-US" dirty="0">
                <a:latin typeface="Times New Roman" panose="02020603050405020304" pitchFamily="18" charset="0"/>
                <a:ea typeface="Calibri" panose="020F0502020204030204" pitchFamily="34" charset="0"/>
              </a:rPr>
              <a:t> – </a:t>
            </a:r>
            <a:r>
              <a:rPr lang="uz-Cyrl-UZ" dirty="0">
                <a:latin typeface="Times New Roman" panose="02020603050405020304" pitchFamily="18" charset="0"/>
                <a:ea typeface="Calibri" panose="020F0502020204030204" pitchFamily="34" charset="0"/>
              </a:rPr>
              <a:t>qoplamalar sirti yuzasidir.</a:t>
            </a:r>
            <a:endParaRPr lang="ru-RU" sz="1200" dirty="0">
              <a:latin typeface="Times New Roman" panose="02020603050405020304" pitchFamily="18" charset="0"/>
              <a:ea typeface="Calibri" panose="020F0502020204030204" pitchFamily="34" charset="0"/>
            </a:endParaRPr>
          </a:p>
          <a:p>
            <a:pPr algn="just"/>
            <a:r>
              <a:rPr lang="en-US" dirty="0">
                <a:latin typeface="Times New Roman" panose="02020603050405020304" pitchFamily="18" charset="0"/>
                <a:ea typeface="Calibri" panose="020F0502020204030204" pitchFamily="34" charset="0"/>
              </a:rPr>
              <a:t> </a:t>
            </a:r>
            <a:endParaRPr lang="ru-RU" sz="1200" dirty="0">
              <a:effectLst/>
              <a:latin typeface="Times New Roman" panose="02020603050405020304" pitchFamily="18" charset="0"/>
              <a:ea typeface="Calibri" panose="020F0502020204030204" pitchFamily="34" charset="0"/>
            </a:endParaRPr>
          </a:p>
        </p:txBody>
      </p:sp>
      <p:sp>
        <p:nvSpPr>
          <p:cNvPr id="8" name="Прямоугольник 7"/>
          <p:cNvSpPr/>
          <p:nvPr/>
        </p:nvSpPr>
        <p:spPr>
          <a:xfrm>
            <a:off x="590763" y="2770792"/>
            <a:ext cx="7947062" cy="1169551"/>
          </a:xfrm>
          <a:prstGeom prst="rect">
            <a:avLst/>
          </a:prstGeom>
        </p:spPr>
        <p:txBody>
          <a:bodyPr wrap="square">
            <a:spAutoFit/>
          </a:bodyPr>
          <a:lstStyle/>
          <a:p>
            <a:pPr algn="ctr"/>
            <a:r>
              <a:rPr lang="uz-Cyrl-UZ" dirty="0">
                <a:latin typeface="Times New Roman" panose="02020603050405020304" pitchFamily="18" charset="0"/>
                <a:ea typeface="Calibri" panose="020F0502020204030204" pitchFamily="34" charset="0"/>
              </a:rPr>
              <a:t>Silindrik kondensator</a:t>
            </a:r>
            <a:endParaRPr lang="ru-RU" sz="1200" dirty="0">
              <a:latin typeface="Times New Roman" panose="02020603050405020304" pitchFamily="18" charset="0"/>
              <a:ea typeface="Calibri" panose="020F0502020204030204" pitchFamily="34" charset="0"/>
            </a:endParaRPr>
          </a:p>
          <a:p>
            <a:pPr algn="just"/>
            <a:endParaRPr lang="ru-RU" sz="1200" dirty="0">
              <a:latin typeface="Times New Roman" panose="02020603050405020304" pitchFamily="18" charset="0"/>
              <a:ea typeface="Calibri" panose="020F0502020204030204" pitchFamily="34" charset="0"/>
            </a:endParaRPr>
          </a:p>
          <a:p>
            <a:pPr algn="just"/>
            <a:r>
              <a:rPr lang="uz-Cyrl-UZ" dirty="0" smtClean="0">
                <a:latin typeface="Times New Roman" panose="02020603050405020304" pitchFamily="18" charset="0"/>
                <a:ea typeface="Calibri" panose="020F0502020204030204" pitchFamily="34" charset="0"/>
              </a:rPr>
              <a:t>Bu </a:t>
            </a:r>
            <a:r>
              <a:rPr lang="uz-Cyrl-UZ" dirty="0">
                <a:latin typeface="Times New Roman" panose="02020603050405020304" pitchFamily="18" charset="0"/>
                <a:ea typeface="Calibri" panose="020F0502020204030204" pitchFamily="34" charset="0"/>
              </a:rPr>
              <a:t>holda kondensatorni radiuslari </a:t>
            </a:r>
            <a:r>
              <a:rPr lang="uz-Cyrl-UZ" i="1" dirty="0">
                <a:latin typeface="Times New Roman" panose="02020603050405020304" pitchFamily="18" charset="0"/>
                <a:ea typeface="Calibri" panose="020F0502020204030204" pitchFamily="34" charset="0"/>
              </a:rPr>
              <a:t>r</a:t>
            </a:r>
            <a:r>
              <a:rPr lang="uz-Cyrl-UZ" baseline="-25000" dirty="0">
                <a:latin typeface="Times New Roman" panose="02020603050405020304" pitchFamily="18" charset="0"/>
                <a:ea typeface="Calibri" panose="020F0502020204030204" pitchFamily="34" charset="0"/>
              </a:rPr>
              <a:t>1</a:t>
            </a:r>
            <a:r>
              <a:rPr lang="uz-Cyrl-UZ" dirty="0">
                <a:latin typeface="Times New Roman" panose="02020603050405020304" pitchFamily="18" charset="0"/>
                <a:ea typeface="Calibri" panose="020F0502020204030204" pitchFamily="34" charset="0"/>
              </a:rPr>
              <a:t> (ichki) va </a:t>
            </a:r>
            <a:r>
              <a:rPr lang="uz-Cyrl-UZ" i="1" dirty="0">
                <a:latin typeface="Times New Roman" panose="02020603050405020304" pitchFamily="18" charset="0"/>
                <a:ea typeface="Calibri" panose="020F0502020204030204" pitchFamily="34" charset="0"/>
              </a:rPr>
              <a:t>r</a:t>
            </a:r>
            <a:r>
              <a:rPr lang="uz-Cyrl-UZ" baseline="-25000" dirty="0">
                <a:latin typeface="Times New Roman" panose="02020603050405020304" pitchFamily="18" charset="0"/>
                <a:ea typeface="Calibri" panose="020F0502020204030204" pitchFamily="34" charset="0"/>
              </a:rPr>
              <a:t>2</a:t>
            </a:r>
            <a:r>
              <a:rPr lang="uz-Cyrl-UZ" dirty="0">
                <a:latin typeface="Times New Roman" panose="02020603050405020304" pitchFamily="18" charset="0"/>
                <a:ea typeface="Calibri" panose="020F0502020204030204" pitchFamily="34" charset="0"/>
              </a:rPr>
              <a:t> (tashqi)  ikkita koaksial silindrdan iborat bo’ladi, deb hisoblaymiz. Silindrlarning uzunligi ular orasidagi masofadan juda katta deb </a:t>
            </a:r>
            <a:r>
              <a:rPr lang="uz-Cyrl-UZ" dirty="0" smtClean="0">
                <a:latin typeface="Times New Roman" panose="02020603050405020304" pitchFamily="18" charset="0"/>
                <a:ea typeface="Calibri" panose="020F0502020204030204" pitchFamily="34" charset="0"/>
              </a:rPr>
              <a:t>hisoblanadi.Qoplamalar </a:t>
            </a:r>
            <a:r>
              <a:rPr lang="uz-Cyrl-UZ" dirty="0">
                <a:latin typeface="Times New Roman" panose="02020603050405020304" pitchFamily="18" charset="0"/>
                <a:ea typeface="Calibri" panose="020F0502020204030204" pitchFamily="34" charset="0"/>
              </a:rPr>
              <a:t>orasidagi potentsiallar farqi quyidagidan iborat bo’ladi:</a:t>
            </a:r>
            <a:endParaRPr lang="ru-RU" sz="1200" dirty="0">
              <a:effectLst/>
              <a:latin typeface="Times New Roman" panose="02020603050405020304" pitchFamily="18" charset="0"/>
              <a:ea typeface="Calibri" panose="020F0502020204030204" pitchFamily="34" charset="0"/>
            </a:endParaRPr>
          </a:p>
        </p:txBody>
      </p:sp>
      <p:sp>
        <p:nvSpPr>
          <p:cNvPr id="9"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Прямоугольник 10"/>
          <p:cNvSpPr/>
          <p:nvPr/>
        </p:nvSpPr>
        <p:spPr>
          <a:xfrm>
            <a:off x="5162763" y="4318983"/>
            <a:ext cx="936795" cy="307777"/>
          </a:xfrm>
          <a:prstGeom prst="rect">
            <a:avLst/>
          </a:prstGeom>
        </p:spPr>
        <p:txBody>
          <a:bodyPr wrap="none">
            <a:spAutoFit/>
          </a:bodyPr>
          <a:lstStyle/>
          <a:p>
            <a:pPr indent="449580" algn="ctr"/>
            <a:r>
              <a:rPr lang="en-US" dirty="0" smtClean="0">
                <a:latin typeface="Times New Roman" panose="02020603050405020304" pitchFamily="18" charset="0"/>
                <a:ea typeface="Calibri" panose="020F0502020204030204" pitchFamily="34" charset="0"/>
              </a:rPr>
              <a:t>(14</a:t>
            </a:r>
            <a:r>
              <a:rPr lang="uz-Cyrl-UZ" dirty="0" smtClean="0">
                <a:latin typeface="Times New Roman" panose="02020603050405020304" pitchFamily="18" charset="0"/>
                <a:ea typeface="Calibri" panose="020F0502020204030204" pitchFamily="34" charset="0"/>
              </a:rPr>
              <a:t>)</a:t>
            </a:r>
            <a:endParaRPr lang="ru-RU" sz="1200" dirty="0">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2752519" y="1826267"/>
                <a:ext cx="3099888" cy="4674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𝐶</m:t>
                      </m:r>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𝑟</m:t>
                              </m:r>
                            </m:e>
                            <m:sub>
                              <m:r>
                                <a:rPr lang="en-US" b="0" i="1" smtClean="0">
                                  <a:latin typeface="Cambria Math" panose="02040503050406030204" pitchFamily="18" charset="0"/>
                                  <a:ea typeface="Cambria Math" panose="02040503050406030204" pitchFamily="18" charset="0"/>
                                </a:rPr>
                                <m:t>1</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𝑟</m:t>
                              </m:r>
                            </m:e>
                            <m:sub>
                              <m:r>
                                <a:rPr lang="en-US" b="0" i="1" smtClean="0">
                                  <a:latin typeface="Cambria Math" panose="02040503050406030204" pitchFamily="18" charset="0"/>
                                  <a:ea typeface="Cambria Math" panose="02040503050406030204" pitchFamily="18" charset="0"/>
                                </a:rPr>
                                <m:t>2</m:t>
                              </m:r>
                            </m:sub>
                          </m:sSub>
                        </m:num>
                        <m:den>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𝑟</m:t>
                              </m:r>
                            </m:e>
                            <m:sub>
                              <m:r>
                                <a:rPr lang="en-US" b="0" i="1" smtClean="0">
                                  <a:latin typeface="Cambria Math" panose="02040503050406030204" pitchFamily="18" charset="0"/>
                                  <a:ea typeface="Cambria Math" panose="02040503050406030204" pitchFamily="18" charset="0"/>
                                </a:rPr>
                                <m:t>2</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𝑟</m:t>
                              </m:r>
                            </m:e>
                            <m:sub>
                              <m:r>
                                <a:rPr lang="en-US" b="0" i="1" smtClean="0">
                                  <a:latin typeface="Cambria Math" panose="02040503050406030204" pitchFamily="18" charset="0"/>
                                  <a:ea typeface="Cambria Math" panose="02040503050406030204" pitchFamily="18" charset="0"/>
                                </a:rPr>
                                <m:t>1</m:t>
                              </m:r>
                            </m:sub>
                          </m:sSub>
                        </m:den>
                      </m:f>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f>
                        <m:fPr>
                          <m:ctrlPr>
                            <a:rPr lang="en-US" b="0" i="1" smtClean="0">
                              <a:latin typeface="Cambria Math" panose="02040503050406030204" pitchFamily="18" charset="0"/>
                              <a:ea typeface="Cambria Math" panose="02040503050406030204" pitchFamily="18" charset="0"/>
                            </a:rPr>
                          </m:ctrlPr>
                        </m:fPr>
                        <m:num>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𝑟</m:t>
                              </m:r>
                            </m:e>
                            <m:sup>
                              <m:r>
                                <a:rPr lang="en-US" b="0" i="1" smtClean="0">
                                  <a:latin typeface="Cambria Math" panose="02040503050406030204" pitchFamily="18" charset="0"/>
                                  <a:ea typeface="Cambria Math" panose="02040503050406030204" pitchFamily="18" charset="0"/>
                                </a:rPr>
                                <m:t>2</m:t>
                              </m:r>
                            </m:sup>
                          </m:sSup>
                        </m:num>
                        <m:den>
                          <m:r>
                            <a:rPr lang="en-US" b="0" i="1" smtClean="0">
                              <a:latin typeface="Cambria Math" panose="02040503050406030204" pitchFamily="18" charset="0"/>
                              <a:ea typeface="Cambria Math" panose="02040503050406030204" pitchFamily="18" charset="0"/>
                            </a:rPr>
                            <m:t>𝑑</m:t>
                          </m:r>
                        </m:den>
                      </m:f>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ea typeface="Cambria Math" panose="02040503050406030204" pitchFamily="18" charset="0"/>
                            </a:rPr>
                            <m:t>0</m:t>
                          </m:r>
                        </m:sub>
                      </m:sSub>
                      <m:r>
                        <a:rPr lang="en-US" b="0" i="1" smtClean="0">
                          <a:latin typeface="Cambria Math" panose="02040503050406030204" pitchFamily="18" charset="0"/>
                          <a:ea typeface="Cambria Math" panose="02040503050406030204" pitchFamily="18" charset="0"/>
                        </a:rPr>
                        <m:t>𝜀</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𝑆</m:t>
                          </m:r>
                        </m:num>
                        <m:den>
                          <m:r>
                            <a:rPr lang="en-US" b="0" i="1" smtClean="0">
                              <a:latin typeface="Cambria Math" panose="02040503050406030204" pitchFamily="18" charset="0"/>
                              <a:ea typeface="Cambria Math" panose="02040503050406030204" pitchFamily="18" charset="0"/>
                            </a:rPr>
                            <m:t>𝑑</m:t>
                          </m:r>
                        </m:den>
                      </m:f>
                    </m:oMath>
                  </m:oMathPara>
                </a14:m>
                <a:endParaRPr lang="ru-RU" dirty="0"/>
              </a:p>
            </p:txBody>
          </p:sp>
        </mc:Choice>
        <mc:Fallback xmlns="">
          <p:sp>
            <p:nvSpPr>
              <p:cNvPr id="2" name="TextBox 1"/>
              <p:cNvSpPr txBox="1">
                <a:spLocks noRot="1" noChangeAspect="1" noMove="1" noResize="1" noEditPoints="1" noAdjustHandles="1" noChangeArrowheads="1" noChangeShapeType="1" noTextEdit="1"/>
              </p:cNvSpPr>
              <p:nvPr/>
            </p:nvSpPr>
            <p:spPr>
              <a:xfrm>
                <a:off x="2752519" y="1826267"/>
                <a:ext cx="3099888" cy="467436"/>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017611" y="4212160"/>
                <a:ext cx="2305568" cy="5214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latin typeface="Cambria Math" panose="02040503050406030204" pitchFamily="18" charset="0"/>
                            </a:rPr>
                          </m:ctrlPr>
                        </m:sSubPr>
                        <m:e>
                          <m:r>
                            <a:rPr lang="ru-RU" sz="1800" i="1" smtClean="0">
                              <a:latin typeface="Cambria Math" panose="02040503050406030204" pitchFamily="18" charset="0"/>
                              <a:ea typeface="Cambria Math" panose="02040503050406030204" pitchFamily="18" charset="0"/>
                            </a:rPr>
                            <m:t>𝜑</m:t>
                          </m:r>
                        </m:e>
                        <m:sub>
                          <m:r>
                            <a:rPr lang="en-US" sz="1800" b="0" i="1" smtClean="0">
                              <a:latin typeface="Cambria Math" panose="02040503050406030204" pitchFamily="18" charset="0"/>
                            </a:rPr>
                            <m:t>1</m:t>
                          </m:r>
                        </m:sub>
                      </m:s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𝜑</m:t>
                          </m:r>
                        </m:e>
                        <m:sub>
                          <m:r>
                            <a:rPr lang="en-US" sz="1800" b="0" i="1" smtClean="0">
                              <a:latin typeface="Cambria Math" panose="02040503050406030204" pitchFamily="18" charset="0"/>
                            </a:rPr>
                            <m:t>2</m:t>
                          </m:r>
                        </m:sub>
                      </m:sSub>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𝑞</m:t>
                          </m:r>
                        </m:num>
                        <m:den>
                          <m:r>
                            <a:rPr lang="en-US" sz="1800" b="0" i="1" smtClean="0">
                              <a:latin typeface="Cambria Math" panose="02040503050406030204" pitchFamily="18" charset="0"/>
                            </a:rPr>
                            <m:t>2</m:t>
                          </m:r>
                          <m:r>
                            <a:rPr lang="en-US" sz="1800" b="0" i="1" smtClean="0">
                              <a:latin typeface="Cambria Math" panose="02040503050406030204" pitchFamily="18" charset="0"/>
                              <a:ea typeface="Cambria Math" panose="02040503050406030204" pitchFamily="18" charset="0"/>
                            </a:rPr>
                            <m:t>𝜋</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ea typeface="Cambria Math" panose="02040503050406030204" pitchFamily="18" charset="0"/>
                                </a:rPr>
                                <m:t>0</m:t>
                              </m:r>
                            </m:sub>
                          </m:sSub>
                          <m:r>
                            <a:rPr lang="en-US" sz="1800" b="0" i="1" smtClean="0">
                              <a:latin typeface="Cambria Math" panose="02040503050406030204" pitchFamily="18" charset="0"/>
                              <a:ea typeface="Cambria Math" panose="02040503050406030204" pitchFamily="18" charset="0"/>
                            </a:rPr>
                            <m:t>𝜀</m:t>
                          </m:r>
                          <m:r>
                            <a:rPr lang="en-US" sz="1800" b="0" i="1" smtClean="0">
                              <a:latin typeface="Cambria Math" panose="02040503050406030204" pitchFamily="18" charset="0"/>
                              <a:ea typeface="Cambria Math" panose="02040503050406030204" pitchFamily="18" charset="0"/>
                            </a:rPr>
                            <m:t>𝑙</m:t>
                          </m:r>
                        </m:den>
                      </m:f>
                      <m:r>
                        <a:rPr lang="en-US" sz="1800" b="0" i="1" smtClean="0">
                          <a:latin typeface="Cambria Math" panose="02040503050406030204" pitchFamily="18" charset="0"/>
                        </a:rPr>
                        <m:t>𝑙𝑛</m:t>
                      </m:r>
                      <m:f>
                        <m:fPr>
                          <m:ctrlPr>
                            <a:rPr lang="en-US" sz="1800" b="0" i="1" smtClean="0">
                              <a:latin typeface="Cambria Math" panose="02040503050406030204" pitchFamily="18" charset="0"/>
                            </a:rPr>
                          </m:ctrlPr>
                        </m:fPr>
                        <m:num>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2</m:t>
                              </m:r>
                            </m:sub>
                          </m:sSub>
                        </m:num>
                        <m:den>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𝑟</m:t>
                              </m:r>
                            </m:e>
                            <m:sub>
                              <m:r>
                                <a:rPr lang="en-US" sz="1800" b="0" i="1" smtClean="0">
                                  <a:latin typeface="Cambria Math" panose="02040503050406030204" pitchFamily="18" charset="0"/>
                                </a:rPr>
                                <m:t>1</m:t>
                              </m:r>
                            </m:sub>
                          </m:sSub>
                        </m:den>
                      </m:f>
                    </m:oMath>
                  </m:oMathPara>
                </a14:m>
                <a:endParaRPr lang="ru-RU" sz="1800" dirty="0"/>
              </a:p>
            </p:txBody>
          </p:sp>
        </mc:Choice>
        <mc:Fallback xmlns="">
          <p:sp>
            <p:nvSpPr>
              <p:cNvPr id="3" name="TextBox 2"/>
              <p:cNvSpPr txBox="1">
                <a:spLocks noRot="1" noChangeAspect="1" noMove="1" noResize="1" noEditPoints="1" noAdjustHandles="1" noChangeArrowheads="1" noChangeShapeType="1" noTextEdit="1"/>
              </p:cNvSpPr>
              <p:nvPr/>
            </p:nvSpPr>
            <p:spPr>
              <a:xfrm>
                <a:off x="3017611" y="4212160"/>
                <a:ext cx="2305568" cy="521425"/>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843248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175" y="1595929"/>
            <a:ext cx="5859296" cy="307777"/>
          </a:xfrm>
          <a:prstGeom prst="rect">
            <a:avLst/>
          </a:prstGeom>
        </p:spPr>
        <p:txBody>
          <a:bodyPr wrap="none">
            <a:spAutoFit/>
          </a:bodyPr>
          <a:lstStyle/>
          <a:p>
            <a:r>
              <a:rPr lang="uz-Cyrl-UZ" dirty="0">
                <a:latin typeface="Times New Roman" panose="02020603050405020304" pitchFamily="18" charset="0"/>
                <a:ea typeface="Calibri" panose="020F0502020204030204" pitchFamily="34" charset="0"/>
              </a:rPr>
              <a:t>bu yerda </a:t>
            </a:r>
            <a:r>
              <a:rPr lang="uz-Cyrl-UZ" i="1" dirty="0">
                <a:latin typeface="Times New Roman" panose="02020603050405020304" pitchFamily="18" charset="0"/>
                <a:ea typeface="Calibri" panose="020F0502020204030204" pitchFamily="34" charset="0"/>
              </a:rPr>
              <a:t>q</a:t>
            </a:r>
            <a:r>
              <a:rPr lang="uz-Cyrl-UZ" dirty="0">
                <a:latin typeface="Times New Roman" panose="02020603050405020304" pitchFamily="18" charset="0"/>
                <a:ea typeface="Calibri" panose="020F0502020204030204" pitchFamily="34" charset="0"/>
              </a:rPr>
              <a:t> - tsilindr uzunligidagi zaryad</a:t>
            </a:r>
            <a:r>
              <a:rPr lang="uz-Cyrl-UZ" dirty="0" smtClean="0">
                <a:latin typeface="Times New Roman" panose="02020603050405020304" pitchFamily="18" charset="0"/>
                <a:ea typeface="Calibri" panose="020F0502020204030204" pitchFamily="34" charset="0"/>
              </a:rPr>
              <a:t>,</a:t>
            </a:r>
            <a:r>
              <a:rPr lang="en-US" dirty="0" smtClean="0">
                <a:latin typeface="Times New Roman" panose="02020603050405020304" pitchFamily="18" charset="0"/>
                <a:ea typeface="Calibri" panose="020F0502020204030204" pitchFamily="34" charset="0"/>
              </a:rPr>
              <a:t>         </a:t>
            </a:r>
            <a:r>
              <a:rPr lang="uz-Cyrl-UZ" dirty="0" smtClean="0"/>
              <a:t>- </a:t>
            </a:r>
            <a:r>
              <a:rPr lang="uz-Cyrl-UZ" dirty="0"/>
              <a:t>birlik uzunlikdagi zaryad va </a:t>
            </a:r>
            <a:r>
              <a:rPr lang="uz-Cyrl-UZ" dirty="0" smtClean="0">
                <a:latin typeface="Times New Roman" panose="02020603050405020304" pitchFamily="18" charset="0"/>
                <a:ea typeface="Calibri" panose="020F0502020204030204" pitchFamily="34" charset="0"/>
              </a:rPr>
              <a:t> </a:t>
            </a:r>
            <a:endParaRPr lang="ru-RU"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023752195"/>
              </p:ext>
            </p:extLst>
          </p:nvPr>
        </p:nvGraphicFramePr>
        <p:xfrm>
          <a:off x="6329496" y="1616467"/>
          <a:ext cx="180975" cy="266700"/>
        </p:xfrm>
        <a:graphic>
          <a:graphicData uri="http://schemas.openxmlformats.org/presentationml/2006/ole">
            <mc:AlternateContent xmlns:mc="http://schemas.openxmlformats.org/markup-compatibility/2006">
              <mc:Choice xmlns:v="urn:schemas-microsoft-com:vml" Requires="v">
                <p:oleObj spid="_x0000_s29760" r:id="rId3" imgW="126890" imgH="190335" progId="Equation.3">
                  <p:embed/>
                </p:oleObj>
              </mc:Choice>
              <mc:Fallback>
                <p:oleObj r:id="rId3" imgW="126890" imgH="190335"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9496" y="1616467"/>
                        <a:ext cx="180975"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Прямоугольник 14"/>
          <p:cNvSpPr/>
          <p:nvPr/>
        </p:nvSpPr>
        <p:spPr>
          <a:xfrm>
            <a:off x="6437911" y="1575390"/>
            <a:ext cx="1624163" cy="307777"/>
          </a:xfrm>
          <a:prstGeom prst="rect">
            <a:avLst/>
          </a:prstGeom>
        </p:spPr>
        <p:txBody>
          <a:bodyPr wrap="none">
            <a:spAutoFit/>
          </a:bodyPr>
          <a:lstStyle/>
          <a:p>
            <a:pPr algn="just"/>
            <a:r>
              <a:rPr lang="uz-Cyrl-UZ" dirty="0">
                <a:latin typeface="Times New Roman" panose="02020603050405020304" pitchFamily="18" charset="0"/>
                <a:ea typeface="Calibri" panose="020F0502020204030204" pitchFamily="34" charset="0"/>
              </a:rPr>
              <a:t>- silindr uzunligidir.</a:t>
            </a:r>
            <a:endParaRPr lang="ru-RU" sz="1200" dirty="0">
              <a:effectLst/>
              <a:latin typeface="Times New Roman" panose="02020603050405020304" pitchFamily="18" charset="0"/>
              <a:ea typeface="Calibri" panose="020F0502020204030204" pitchFamily="34" charset="0"/>
            </a:endParaRPr>
          </a:p>
        </p:txBody>
      </p:sp>
      <p:sp>
        <p:nvSpPr>
          <p:cNvPr id="16" name="Прямоугольник 15"/>
          <p:cNvSpPr/>
          <p:nvPr/>
        </p:nvSpPr>
        <p:spPr>
          <a:xfrm>
            <a:off x="651174" y="2056106"/>
            <a:ext cx="7410899" cy="307777"/>
          </a:xfrm>
          <a:prstGeom prst="rect">
            <a:avLst/>
          </a:prstGeom>
        </p:spPr>
        <p:txBody>
          <a:bodyPr wrap="square">
            <a:spAutoFit/>
          </a:bodyPr>
          <a:lstStyle/>
          <a:p>
            <a:pPr indent="449580" algn="just"/>
            <a:r>
              <a:rPr lang="uz-Cyrl-UZ" dirty="0">
                <a:latin typeface="Times New Roman" panose="02020603050405020304" pitchFamily="18" charset="0"/>
                <a:ea typeface="Calibri" panose="020F0502020204030204" pitchFamily="34" charset="0"/>
              </a:rPr>
              <a:t>Birlik uzunlikka to’g’ri keluvchi silindrik kondensator sig’imi quyidagidan iboratdir: </a:t>
            </a:r>
            <a:endParaRPr lang="ru-RU" sz="1200" dirty="0">
              <a:effectLst/>
              <a:latin typeface="Times New Roman" panose="02020603050405020304" pitchFamily="18" charset="0"/>
              <a:ea typeface="Calibri" panose="020F0502020204030204" pitchFamily="34" charset="0"/>
            </a:endParaRPr>
          </a:p>
        </p:txBody>
      </p:sp>
      <p:sp>
        <p:nvSpPr>
          <p:cNvPr id="17"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9" name="Прямоугольник 18"/>
          <p:cNvSpPr/>
          <p:nvPr/>
        </p:nvSpPr>
        <p:spPr>
          <a:xfrm>
            <a:off x="4905941" y="2536822"/>
            <a:ext cx="482824" cy="307777"/>
          </a:xfrm>
          <a:prstGeom prst="rect">
            <a:avLst/>
          </a:prstGeom>
        </p:spPr>
        <p:txBody>
          <a:bodyPr wrap="none">
            <a:spAutoFit/>
          </a:bodyPr>
          <a:lstStyle/>
          <a:p>
            <a:r>
              <a:rPr lang="uz-Cyrl-UZ" dirty="0" smtClean="0">
                <a:latin typeface="Times New Roman" panose="02020603050405020304" pitchFamily="18" charset="0"/>
                <a:ea typeface="Calibri" panose="020F0502020204030204" pitchFamily="34" charset="0"/>
              </a:rPr>
              <a:t>(15)</a:t>
            </a:r>
            <a:endParaRPr lang="ru-RU" dirty="0"/>
          </a:p>
        </p:txBody>
      </p:sp>
      <p:sp>
        <p:nvSpPr>
          <p:cNvPr id="20" name="Прямоугольник 19"/>
          <p:cNvSpPr/>
          <p:nvPr/>
        </p:nvSpPr>
        <p:spPr>
          <a:xfrm>
            <a:off x="651174" y="3109763"/>
            <a:ext cx="7695344" cy="738664"/>
          </a:xfrm>
          <a:prstGeom prst="rect">
            <a:avLst/>
          </a:prstGeom>
        </p:spPr>
        <p:txBody>
          <a:bodyPr wrap="square">
            <a:spAutoFit/>
          </a:bodyPr>
          <a:lstStyle/>
          <a:p>
            <a:pPr indent="449580" algn="just"/>
            <a:r>
              <a:rPr lang="uz-Cyrl-UZ" dirty="0">
                <a:latin typeface="Times New Roman" panose="02020603050405020304" pitchFamily="18" charset="0"/>
                <a:ea typeface="Calibri" panose="020F0502020204030204" pitchFamily="34" charset="0"/>
              </a:rPr>
              <a:t>Boshqa tarafdan, (15) – ifoda metall sim izolyator qatlami bilan o’ralgan kabel sig’imini eslatadi. Qoplamalar orasidagi masofa d, silindrlar radiuslariga nisbatan juda kichik bo’lsa, bu holda silindrik kondensator sig’imi quyidagidan iborat bo’ladi:</a:t>
            </a:r>
            <a:endParaRPr lang="ru-RU" sz="1200" dirty="0">
              <a:effectLst/>
              <a:latin typeface="Times New Roman" panose="02020603050405020304" pitchFamily="18" charset="0"/>
              <a:ea typeface="Calibri" panose="020F0502020204030204" pitchFamily="34" charset="0"/>
            </a:endParaRPr>
          </a:p>
        </p:txBody>
      </p:sp>
      <p:sp>
        <p:nvSpPr>
          <p:cNvPr id="21"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3" name="Прямоугольник 22"/>
          <p:cNvSpPr/>
          <p:nvPr/>
        </p:nvSpPr>
        <p:spPr>
          <a:xfrm>
            <a:off x="4905941" y="4022377"/>
            <a:ext cx="482824" cy="307777"/>
          </a:xfrm>
          <a:prstGeom prst="rect">
            <a:avLst/>
          </a:prstGeom>
        </p:spPr>
        <p:txBody>
          <a:bodyPr wrap="none">
            <a:spAutoFit/>
          </a:bodyPr>
          <a:lstStyle/>
          <a:p>
            <a:r>
              <a:rPr lang="uz-Cyrl-UZ" dirty="0" smtClean="0">
                <a:latin typeface="Times New Roman" panose="02020603050405020304" pitchFamily="18" charset="0"/>
                <a:ea typeface="Calibri" panose="020F0502020204030204" pitchFamily="34" charset="0"/>
              </a:rPr>
              <a:t>(1</a:t>
            </a:r>
            <a:r>
              <a:rPr lang="en-US" dirty="0" smtClean="0">
                <a:latin typeface="Times New Roman" panose="02020603050405020304" pitchFamily="18" charset="0"/>
                <a:ea typeface="Calibri" panose="020F0502020204030204" pitchFamily="34" charset="0"/>
              </a:rPr>
              <a:t>6</a:t>
            </a:r>
            <a:r>
              <a:rPr lang="uz-Cyrl-UZ" dirty="0" smtClean="0">
                <a:latin typeface="Times New Roman" panose="02020603050405020304" pitchFamily="18" charset="0"/>
                <a:ea typeface="Calibri" panose="020F0502020204030204" pitchFamily="34" charset="0"/>
              </a:rPr>
              <a:t>)</a:t>
            </a:r>
            <a:endParaRPr lang="ru-RU" dirty="0"/>
          </a:p>
        </p:txBody>
      </p:sp>
      <mc:AlternateContent xmlns:mc="http://schemas.openxmlformats.org/markup-compatibility/2006" xmlns:a14="http://schemas.microsoft.com/office/drawing/2010/main">
        <mc:Choice Requires="a14">
          <p:sp>
            <p:nvSpPr>
              <p:cNvPr id="3" name="TextBox 2"/>
              <p:cNvSpPr txBox="1"/>
              <p:nvPr/>
            </p:nvSpPr>
            <p:spPr>
              <a:xfrm>
                <a:off x="3580823" y="3887179"/>
                <a:ext cx="1126270" cy="578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𝐶</m:t>
                      </m:r>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𝜀</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𝜀</m:t>
                          </m:r>
                        </m:e>
                        <m:sub>
                          <m:r>
                            <a:rPr lang="en-US" sz="2000" b="0" i="1" smtClean="0">
                              <a:latin typeface="Cambria Math" panose="02040503050406030204" pitchFamily="18" charset="0"/>
                              <a:ea typeface="Cambria Math" panose="02040503050406030204" pitchFamily="18" charset="0"/>
                            </a:rPr>
                            <m:t>0</m:t>
                          </m:r>
                        </m:sub>
                      </m:sSub>
                      <m:f>
                        <m:fPr>
                          <m:ctrlPr>
                            <a:rPr lang="en-US" sz="2000" b="0" i="1" smtClean="0">
                              <a:latin typeface="Cambria Math" panose="02040503050406030204" pitchFamily="18" charset="0"/>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𝑆</m:t>
                          </m:r>
                        </m:num>
                        <m:den>
                          <m:r>
                            <a:rPr lang="en-US" sz="2000" b="0" i="1" smtClean="0">
                              <a:latin typeface="Cambria Math" panose="02040503050406030204" pitchFamily="18" charset="0"/>
                              <a:ea typeface="Cambria Math" panose="02040503050406030204" pitchFamily="18" charset="0"/>
                            </a:rPr>
                            <m:t>𝑑</m:t>
                          </m:r>
                        </m:den>
                      </m:f>
                    </m:oMath>
                  </m:oMathPara>
                </a14:m>
                <a:endParaRPr lang="ru-RU" sz="2000" dirty="0"/>
              </a:p>
            </p:txBody>
          </p:sp>
        </mc:Choice>
        <mc:Fallback xmlns="">
          <p:sp>
            <p:nvSpPr>
              <p:cNvPr id="3" name="TextBox 2"/>
              <p:cNvSpPr txBox="1">
                <a:spLocks noRot="1" noChangeAspect="1" noMove="1" noResize="1" noEditPoints="1" noAdjustHandles="1" noChangeArrowheads="1" noChangeShapeType="1" noTextEdit="1"/>
              </p:cNvSpPr>
              <p:nvPr/>
            </p:nvSpPr>
            <p:spPr>
              <a:xfrm>
                <a:off x="3580823" y="3887179"/>
                <a:ext cx="1126270" cy="578172"/>
              </a:xfrm>
              <a:prstGeom prst="rect">
                <a:avLst/>
              </a:prstGeom>
              <a:blipFill rotWithShape="0">
                <a:blip r:embed="rId5"/>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662448" y="2448599"/>
                <a:ext cx="1044645" cy="66569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𝐶</m:t>
                      </m:r>
                      <m:r>
                        <a:rPr lang="en-US" sz="1600" b="0" i="1" smtClean="0">
                          <a:latin typeface="Cambria Math" panose="02040503050406030204" pitchFamily="18" charset="0"/>
                        </a:rPr>
                        <m:t>=</m:t>
                      </m:r>
                      <m:f>
                        <m:fPr>
                          <m:ctrlPr>
                            <a:rPr lang="en-US" sz="1600" b="0" i="1" smtClean="0">
                              <a:latin typeface="Cambria Math" panose="02040503050406030204" pitchFamily="18" charset="0"/>
                              <a:ea typeface="Cambria Math" panose="02040503050406030204" pitchFamily="18" charset="0"/>
                            </a:rPr>
                          </m:ctrlPr>
                        </m:fPr>
                        <m:num>
                          <m:r>
                            <a:rPr lang="en-US" sz="1600" b="0" i="1" smtClean="0">
                              <a:latin typeface="Cambria Math" panose="02040503050406030204" pitchFamily="18" charset="0"/>
                              <a:ea typeface="Cambria Math" panose="02040503050406030204" pitchFamily="18" charset="0"/>
                            </a:rPr>
                            <m:t>2</m:t>
                          </m:r>
                          <m:r>
                            <a:rPr lang="en-US" sz="1600" b="0" i="1" smtClean="0">
                              <a:latin typeface="Cambria Math" panose="02040503050406030204" pitchFamily="18" charset="0"/>
                              <a:ea typeface="Cambria Math" panose="02040503050406030204" pitchFamily="18" charset="0"/>
                            </a:rPr>
                            <m:t>𝜋</m:t>
                          </m:r>
                          <m:sSub>
                            <m:sSubPr>
                              <m:ctrlPr>
                                <a:rPr lang="en-US" sz="1600" b="0" i="1" smtClean="0">
                                  <a:latin typeface="Cambria Math" panose="02040503050406030204" pitchFamily="18" charset="0"/>
                                  <a:ea typeface="Cambria Math" panose="02040503050406030204" pitchFamily="18" charset="0"/>
                                </a:rPr>
                              </m:ctrlPr>
                            </m:sSubPr>
                            <m:e>
                              <m:r>
                                <a:rPr lang="en-US" sz="1600" b="0" i="1" smtClean="0">
                                  <a:latin typeface="Cambria Math" panose="02040503050406030204" pitchFamily="18" charset="0"/>
                                  <a:ea typeface="Cambria Math" panose="02040503050406030204" pitchFamily="18" charset="0"/>
                                </a:rPr>
                                <m:t>𝜀</m:t>
                              </m:r>
                            </m:e>
                            <m:sub>
                              <m:r>
                                <a:rPr lang="en-US" sz="1600" b="0" i="1" smtClean="0">
                                  <a:latin typeface="Cambria Math" panose="02040503050406030204" pitchFamily="18" charset="0"/>
                                  <a:ea typeface="Cambria Math" panose="02040503050406030204" pitchFamily="18" charset="0"/>
                                </a:rPr>
                                <m:t>0</m:t>
                              </m:r>
                            </m:sub>
                          </m:sSub>
                          <m:r>
                            <a:rPr lang="en-US" sz="1600" b="0" i="1" smtClean="0">
                              <a:latin typeface="Cambria Math" panose="02040503050406030204" pitchFamily="18" charset="0"/>
                              <a:ea typeface="Cambria Math" panose="02040503050406030204" pitchFamily="18" charset="0"/>
                            </a:rPr>
                            <m:t>𝜀</m:t>
                          </m:r>
                          <m:r>
                            <a:rPr lang="en-US" sz="1600" b="0" i="1" smtClean="0">
                              <a:latin typeface="Cambria Math" panose="02040503050406030204" pitchFamily="18" charset="0"/>
                              <a:ea typeface="Cambria Math" panose="02040503050406030204" pitchFamily="18" charset="0"/>
                            </a:rPr>
                            <m:t>𝑙</m:t>
                          </m:r>
                        </m:num>
                        <m:den>
                          <m:r>
                            <a:rPr lang="en-US" sz="1600" b="0" i="1" smtClean="0">
                              <a:latin typeface="Cambria Math" panose="02040503050406030204" pitchFamily="18" charset="0"/>
                              <a:ea typeface="Cambria Math" panose="02040503050406030204" pitchFamily="18" charset="0"/>
                            </a:rPr>
                            <m:t>𝑙𝑛</m:t>
                          </m:r>
                          <m:f>
                            <m:fPr>
                              <m:ctrlPr>
                                <a:rPr lang="en-US" sz="1600" b="0" i="1" smtClean="0">
                                  <a:latin typeface="Cambria Math" panose="02040503050406030204" pitchFamily="18" charset="0"/>
                                  <a:ea typeface="Cambria Math" panose="02040503050406030204" pitchFamily="18" charset="0"/>
                                </a:rPr>
                              </m:ctrlPr>
                            </m:fPr>
                            <m:num>
                              <m:sSub>
                                <m:sSubPr>
                                  <m:ctrlPr>
                                    <a:rPr lang="en-US" sz="1600" b="0" i="1" smtClean="0">
                                      <a:latin typeface="Cambria Math" panose="02040503050406030204" pitchFamily="18" charset="0"/>
                                      <a:ea typeface="Cambria Math" panose="02040503050406030204" pitchFamily="18" charset="0"/>
                                    </a:rPr>
                                  </m:ctrlPr>
                                </m:sSubPr>
                                <m:e>
                                  <m:r>
                                    <a:rPr lang="en-US" sz="1600" b="0" i="1" smtClean="0">
                                      <a:latin typeface="Cambria Math" panose="02040503050406030204" pitchFamily="18" charset="0"/>
                                      <a:ea typeface="Cambria Math" panose="02040503050406030204" pitchFamily="18" charset="0"/>
                                    </a:rPr>
                                    <m:t>𝑟</m:t>
                                  </m:r>
                                </m:e>
                                <m:sub>
                                  <m:r>
                                    <a:rPr lang="en-US" sz="1600" b="0" i="1" smtClean="0">
                                      <a:latin typeface="Cambria Math" panose="02040503050406030204" pitchFamily="18" charset="0"/>
                                      <a:ea typeface="Cambria Math" panose="02040503050406030204" pitchFamily="18" charset="0"/>
                                    </a:rPr>
                                    <m:t>2</m:t>
                                  </m:r>
                                </m:sub>
                              </m:sSub>
                            </m:num>
                            <m:den>
                              <m:sSub>
                                <m:sSubPr>
                                  <m:ctrlPr>
                                    <a:rPr lang="en-US" sz="1600" b="0" i="1" smtClean="0">
                                      <a:latin typeface="Cambria Math" panose="02040503050406030204" pitchFamily="18" charset="0"/>
                                      <a:ea typeface="Cambria Math" panose="02040503050406030204" pitchFamily="18" charset="0"/>
                                    </a:rPr>
                                  </m:ctrlPr>
                                </m:sSubPr>
                                <m:e>
                                  <m:r>
                                    <a:rPr lang="en-US" sz="1600" b="0" i="1" smtClean="0">
                                      <a:latin typeface="Cambria Math" panose="02040503050406030204" pitchFamily="18" charset="0"/>
                                      <a:ea typeface="Cambria Math" panose="02040503050406030204" pitchFamily="18" charset="0"/>
                                    </a:rPr>
                                    <m:t>𝑟</m:t>
                                  </m:r>
                                </m:e>
                                <m:sub>
                                  <m:r>
                                    <a:rPr lang="en-US" sz="1600" b="0" i="1" smtClean="0">
                                      <a:latin typeface="Cambria Math" panose="02040503050406030204" pitchFamily="18" charset="0"/>
                                      <a:ea typeface="Cambria Math" panose="02040503050406030204" pitchFamily="18" charset="0"/>
                                    </a:rPr>
                                    <m:t>1</m:t>
                                  </m:r>
                                </m:sub>
                              </m:sSub>
                            </m:den>
                          </m:f>
                        </m:den>
                      </m:f>
                    </m:oMath>
                  </m:oMathPara>
                </a14:m>
                <a:endParaRPr lang="ru-RU" sz="1600" dirty="0"/>
              </a:p>
            </p:txBody>
          </p:sp>
        </mc:Choice>
        <mc:Fallback xmlns="">
          <p:sp>
            <p:nvSpPr>
              <p:cNvPr id="24" name="TextBox 23"/>
              <p:cNvSpPr txBox="1">
                <a:spLocks noRot="1" noChangeAspect="1" noMove="1" noResize="1" noEditPoints="1" noAdjustHandles="1" noChangeArrowheads="1" noChangeShapeType="1" noTextEdit="1"/>
              </p:cNvSpPr>
              <p:nvPr/>
            </p:nvSpPr>
            <p:spPr>
              <a:xfrm>
                <a:off x="3662448" y="2448599"/>
                <a:ext cx="1044645" cy="665695"/>
              </a:xfrm>
              <a:prstGeom prst="rect">
                <a:avLst/>
              </a:prstGeom>
              <a:blipFill rotWithShape="0">
                <a:blip r:embed="rId6"/>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770997" y="1549480"/>
                <a:ext cx="201594" cy="4219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600" i="1" smtClean="0">
                              <a:latin typeface="Cambria Math" panose="02040503050406030204" pitchFamily="18" charset="0"/>
                            </a:rPr>
                          </m:ctrlPr>
                        </m:fPr>
                        <m:num>
                          <m:r>
                            <a:rPr lang="ru-RU" sz="1600" i="1" smtClean="0">
                              <a:latin typeface="Cambria Math" panose="02040503050406030204" pitchFamily="18" charset="0"/>
                              <a:ea typeface="Cambria Math" panose="02040503050406030204" pitchFamily="18" charset="0"/>
                            </a:rPr>
                            <m:t>𝜑</m:t>
                          </m:r>
                        </m:num>
                        <m:den>
                          <m:r>
                            <a:rPr lang="en-US" sz="1600" b="0" i="1" smtClean="0">
                              <a:latin typeface="Cambria Math" panose="02040503050406030204" pitchFamily="18" charset="0"/>
                            </a:rPr>
                            <m:t>𝑙</m:t>
                          </m:r>
                        </m:den>
                      </m:f>
                    </m:oMath>
                  </m:oMathPara>
                </a14:m>
                <a:endParaRPr lang="ru-RU" sz="1600" dirty="0"/>
              </a:p>
            </p:txBody>
          </p:sp>
        </mc:Choice>
        <mc:Fallback xmlns="">
          <p:sp>
            <p:nvSpPr>
              <p:cNvPr id="6" name="TextBox 5"/>
              <p:cNvSpPr txBox="1">
                <a:spLocks noRot="1" noChangeAspect="1" noMove="1" noResize="1" noEditPoints="1" noAdjustHandles="1" noChangeArrowheads="1" noChangeShapeType="1" noTextEdit="1"/>
              </p:cNvSpPr>
              <p:nvPr/>
            </p:nvSpPr>
            <p:spPr>
              <a:xfrm>
                <a:off x="3770997" y="1549480"/>
                <a:ext cx="201594" cy="421910"/>
              </a:xfrm>
              <a:prstGeom prst="rect">
                <a:avLst/>
              </a:prstGeom>
              <a:blipFill rotWithShape="0">
                <a:blip r:embed="rId7"/>
                <a:stretch>
                  <a:fillRect l="-21212" t="-1449" r="-18182" b="-15942"/>
                </a:stretch>
              </a:blipFill>
            </p:spPr>
            <p:txBody>
              <a:bodyPr/>
              <a:lstStyle/>
              <a:p>
                <a:r>
                  <a:rPr lang="ru-RU">
                    <a:noFill/>
                  </a:rPr>
                  <a:t> </a:t>
                </a:r>
              </a:p>
            </p:txBody>
          </p:sp>
        </mc:Fallback>
      </mc:AlternateContent>
    </p:spTree>
    <p:extLst>
      <p:ext uri="{BB962C8B-B14F-4D97-AF65-F5344CB8AC3E}">
        <p14:creationId xmlns:p14="http://schemas.microsoft.com/office/powerpoint/2010/main" val="29656969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a:t>
            </a:r>
            <a:r>
              <a:rPr lang="en-US" smtClean="0">
                <a:solidFill>
                  <a:schemeClr val="tx1"/>
                </a:solidFill>
                <a:latin typeface="Times New Roman" panose="02020603050405020304" pitchFamily="18" charset="0"/>
                <a:cs typeface="Times New Roman" panose="02020603050405020304" pitchFamily="18" charset="0"/>
              </a:rPr>
              <a:t>for attention</a:t>
            </a:r>
            <a:endParaRPr lang="ru-RU">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60651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9866073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591762732"/>
      </p:ext>
    </p:extLst>
  </p:cSld>
  <p:clrMapOvr>
    <a:masterClrMapping/>
  </p:clrMapOvr>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1027</TotalTime>
  <Words>2587</Words>
  <Application>Microsoft Office PowerPoint</Application>
  <PresentationFormat>Экран (16:9)</PresentationFormat>
  <Paragraphs>259</Paragraphs>
  <Slides>56</Slides>
  <Notes>1</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1</vt:i4>
      </vt:variant>
      <vt:variant>
        <vt:lpstr>Заголовки слайдов</vt:lpstr>
      </vt:variant>
      <vt:variant>
        <vt:i4>56</vt:i4>
      </vt:variant>
    </vt:vector>
  </HeadingPairs>
  <TitlesOfParts>
    <vt:vector size="66" baseType="lpstr">
      <vt:lpstr>Times New Roman</vt:lpstr>
      <vt:lpstr>Lora</vt:lpstr>
      <vt:lpstr>Arial</vt:lpstr>
      <vt:lpstr>Playfair Display</vt:lpstr>
      <vt:lpstr>Batang</vt:lpstr>
      <vt:lpstr>Cambria Math</vt:lpstr>
      <vt:lpstr>Symbol</vt:lpstr>
      <vt:lpstr>Calibri</vt:lpstr>
      <vt:lpstr>Yorick template</vt:lpstr>
      <vt:lpstr>Equation.3</vt:lpstr>
      <vt:lpstr>3.1  Elektr maydonini hisoblash. 3.2.Elektr sig’im. </vt:lpstr>
      <vt:lpstr>  </vt:lpstr>
      <vt:lpstr>Tayanch so’zlar: maydonda bajarilgan ish, maydonining uchlanganligi,potentsial, o’tkazgichlar</vt:lpstr>
      <vt:lpstr>Презентация PowerPoint</vt:lpstr>
      <vt:lpstr>Презентация PowerPoint</vt:lpstr>
      <vt:lpstr>Презентация PowerPoint</vt:lpstr>
      <vt:lpstr>Maydon xususiyatlarini o’rganish uchun bu maydonga nuqtaviy zaryadlarni joylashtirish va ularga ta’sir etuvchi kuchlarni kuzatish kerak. Bunda maydonga kiritilgan zaryadlar shu qadar kichikki, ular maydonni hosil kilgan zaryadlarning kattaligini ham, joylaShiShini ham uzgartirmaydi, deb olinadi. Qulon qonunidan maydonning biror nuktasiga joylashtirilgan q musbat zaryadga shu zaryad kattaligiga proportsional f kuch ta’sir etishi kelib chiqadi.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95</cp:revision>
  <dcterms:modified xsi:type="dcterms:W3CDTF">2021-04-11T03:20:46Z</dcterms:modified>
</cp:coreProperties>
</file>