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42"/>
  </p:notesMasterIdLst>
  <p:sldIdLst>
    <p:sldId id="256" r:id="rId2"/>
    <p:sldId id="280" r:id="rId3"/>
    <p:sldId id="329" r:id="rId4"/>
    <p:sldId id="281" r:id="rId5"/>
    <p:sldId id="282" r:id="rId6"/>
    <p:sldId id="283" r:id="rId7"/>
    <p:sldId id="284" r:id="rId8"/>
    <p:sldId id="285" r:id="rId9"/>
    <p:sldId id="331" r:id="rId10"/>
    <p:sldId id="286" r:id="rId11"/>
    <p:sldId id="289" r:id="rId12"/>
    <p:sldId id="333" r:id="rId13"/>
    <p:sldId id="290" r:id="rId14"/>
    <p:sldId id="291" r:id="rId15"/>
    <p:sldId id="294" r:id="rId16"/>
    <p:sldId id="295" r:id="rId17"/>
    <p:sldId id="296" r:id="rId18"/>
    <p:sldId id="305" r:id="rId19"/>
    <p:sldId id="306" r:id="rId20"/>
    <p:sldId id="307" r:id="rId21"/>
    <p:sldId id="308" r:id="rId22"/>
    <p:sldId id="309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32" r:id="rId31"/>
    <p:sldId id="334" r:id="rId32"/>
    <p:sldId id="292" r:id="rId33"/>
    <p:sldId id="293" r:id="rId34"/>
    <p:sldId id="319" r:id="rId35"/>
    <p:sldId id="320" r:id="rId36"/>
    <p:sldId id="321" r:id="rId37"/>
    <p:sldId id="335" r:id="rId38"/>
    <p:sldId id="336" r:id="rId39"/>
    <p:sldId id="337" r:id="rId40"/>
    <p:sldId id="338" r:id="rId41"/>
  </p:sldIdLst>
  <p:sldSz cx="9144000" cy="5143500" type="screen16x9"/>
  <p:notesSz cx="6858000" cy="9144000"/>
  <p:embeddedFontLst>
    <p:embeddedFont>
      <p:font typeface="Playfair Display" panose="020B0604020202020204" charset="-52"/>
      <p:regular r:id="rId43"/>
      <p:bold r:id="rId44"/>
      <p:italic r:id="rId45"/>
      <p:boldItalic r:id="rId46"/>
    </p:embeddedFont>
    <p:embeddedFont>
      <p:font typeface="Cambria Math" panose="02040503050406030204" pitchFamily="18" charset="0"/>
      <p:regular r:id="rId47"/>
    </p:embeddedFont>
    <p:embeddedFont>
      <p:font typeface="Lora" panose="020B0604020202020204" charset="-52"/>
      <p:regular r:id="rId48"/>
      <p:bold r:id="rId49"/>
      <p:italic r:id="rId50"/>
      <p:boldItalic r:id="rId51"/>
    </p:embeddedFont>
    <p:embeddedFont>
      <p:font typeface="Calibri" panose="020F0502020204030204" pitchFamily="34" charset="0"/>
      <p:regular r:id="rId52"/>
      <p:bold r:id="rId53"/>
      <p:italic r:id="rId54"/>
      <p:boldItalic r:id="rId5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BF7906"/>
    <a:srgbClr val="F9D162"/>
    <a:srgbClr val="CC0000"/>
    <a:srgbClr val="F9ED6D"/>
    <a:srgbClr val="111111"/>
    <a:srgbClr val="7DA2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E38BBD2-443F-452F-A6A3-68A0FD771EAC}">
  <a:tblStyle styleId="{AE38BBD2-443F-452F-A6A3-68A0FD771EA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6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148983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30731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598400" y="1763225"/>
            <a:ext cx="5947200" cy="115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 b="1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3239978" y="-11"/>
            <a:ext cx="2664079" cy="1326980"/>
            <a:chOff x="3578850" y="-50"/>
            <a:chExt cx="1816500" cy="904800"/>
          </a:xfrm>
        </p:grpSpPr>
        <p:sp>
          <p:nvSpPr>
            <p:cNvPr id="12" name="Google Shape;12;p2"/>
            <p:cNvSpPr/>
            <p:nvPr/>
          </p:nvSpPr>
          <p:spPr>
            <a:xfrm rot="10800000">
              <a:off x="3578850" y="-50"/>
              <a:ext cx="1816500" cy="904800"/>
            </a:xfrm>
            <a:prstGeom prst="triangle">
              <a:avLst>
                <a:gd name="adj" fmla="val 50000"/>
              </a:avLst>
            </a:prstGeom>
            <a:solidFill>
              <a:srgbClr val="CC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>
              <a:off x="4487250" y="-50"/>
              <a:ext cx="908100" cy="904800"/>
            </a:xfrm>
            <a:prstGeom prst="triangle">
              <a:avLst>
                <a:gd name="adj" fmla="val 100000"/>
              </a:avLst>
            </a:prstGeom>
            <a:solidFill>
              <a:srgbClr val="99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31425" y="750150"/>
            <a:ext cx="7081200" cy="5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Font typeface="Playfair Display"/>
              <a:buNone/>
              <a:defRPr sz="1800" i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31425" y="1351100"/>
            <a:ext cx="7081200" cy="34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CC0000"/>
              </a:buClr>
              <a:buSzPts val="2400"/>
              <a:buFont typeface="Lora"/>
              <a:buChar char="◈"/>
              <a:defRPr sz="2400">
                <a:latin typeface="Lora"/>
                <a:ea typeface="Lora"/>
                <a:cs typeface="Lora"/>
                <a:sym typeface="Lora"/>
              </a:defRPr>
            </a:lvl1pPr>
            <a:lvl2pPr marL="914400" lvl="1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⬥"/>
              <a:defRPr sz="2000">
                <a:latin typeface="Lora"/>
                <a:ea typeface="Lora"/>
                <a:cs typeface="Lora"/>
                <a:sym typeface="Lora"/>
              </a:defRPr>
            </a:lvl2pPr>
            <a:lvl3pPr marL="1371600" lvl="2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⬦"/>
              <a:defRPr sz="2000">
                <a:latin typeface="Lora"/>
                <a:ea typeface="Lora"/>
                <a:cs typeface="Lora"/>
                <a:sym typeface="Lora"/>
              </a:defRPr>
            </a:lvl3pPr>
            <a:lvl4pPr marL="1828800" lvl="3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4pPr>
            <a:lvl5pPr marL="2286000" lvl="4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5pPr>
            <a:lvl6pPr marL="2743200" lvl="5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6pPr>
            <a:lvl7pPr marL="3200400" lvl="6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CC0000"/>
              </a:buClr>
              <a:buSzPts val="2000"/>
              <a:buFont typeface="Lora"/>
              <a:buChar char="⬩"/>
              <a:defRPr sz="2000">
                <a:latin typeface="Lora"/>
                <a:ea typeface="Lora"/>
                <a:cs typeface="Lora"/>
                <a:sym typeface="Lora"/>
              </a:defRPr>
            </a:lvl7pPr>
            <a:lvl8pPr marL="3657600" lvl="7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○"/>
              <a:defRPr sz="2000">
                <a:latin typeface="Lora"/>
                <a:ea typeface="Lora"/>
                <a:cs typeface="Lora"/>
                <a:sym typeface="Lora"/>
              </a:defRPr>
            </a:lvl8pPr>
            <a:lvl9pPr marL="4114800" lvl="8" indent="-355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000"/>
              <a:buFont typeface="Lora"/>
              <a:buChar char="■"/>
              <a:defRPr sz="2000">
                <a:latin typeface="Lora"/>
                <a:ea typeface="Lora"/>
                <a:cs typeface="Lora"/>
                <a:sym typeface="Lora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-125" y="4813400"/>
            <a:ext cx="9144000" cy="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buNone/>
              <a:defRPr sz="1200">
                <a:solidFill>
                  <a:srgbClr val="CC0000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7.bin"/><Relationship Id="rId4" Type="http://schemas.openxmlformats.org/officeDocument/2006/relationships/image" Target="../media/image10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5.png"/><Relationship Id="rId4" Type="http://schemas.openxmlformats.org/officeDocument/2006/relationships/image" Target="../media/image14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9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9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32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35.png"/><Relationship Id="rId4" Type="http://schemas.openxmlformats.org/officeDocument/2006/relationships/image" Target="../media/image34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ctrTitle"/>
          </p:nvPr>
        </p:nvSpPr>
        <p:spPr>
          <a:xfrm>
            <a:off x="591255" y="1579046"/>
            <a:ext cx="7960983" cy="25729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4.1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Qutblanish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4.2.Elektr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xarakteristikalari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62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63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b="1" i="1" smtClean="0">
                          <a:solidFill>
                            <a:srgbClr val="FF0000"/>
                          </a:solidFill>
                          <a:effectLst>
                            <a:outerShdw blurRad="50800" dist="38100" algn="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1800" b="1" i="1" dirty="0">
                  <a:solidFill>
                    <a:srgbClr val="FF0000"/>
                  </a:solidFill>
                  <a:effectLst>
                    <a:outerShdw blurRad="50800" dist="38100" algn="l" rotWithShape="0">
                      <a:prstClr val="black">
                        <a:alpha val="40000"/>
                      </a:prstClr>
                    </a:outerShdw>
                  </a:effectLst>
                  <a:latin typeface="Playfair Display" panose="020B0604020202020204" charset="0"/>
                  <a:cs typeface="Playfair Display" panose="020B0604020202020204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103" y="4152002"/>
                <a:ext cx="3437286" cy="36933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Google Shape;69;p16"/>
          <p:cNvSpPr txBox="1">
            <a:spLocks/>
          </p:cNvSpPr>
          <p:nvPr/>
        </p:nvSpPr>
        <p:spPr>
          <a:xfrm>
            <a:off x="4732462" y="2865524"/>
            <a:ext cx="4294597" cy="168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1600" dirty="0" smtClean="0">
                <a:solidFill>
                  <a:srgbClr val="00B0F0"/>
                </a:solidFill>
              </a:rPr>
              <a:t>Submitted by </a:t>
            </a:r>
            <a:r>
              <a:rPr lang="en-US" sz="1600" dirty="0" err="1" smtClean="0">
                <a:solidFill>
                  <a:srgbClr val="00B0F0"/>
                </a:solidFill>
              </a:rPr>
              <a:t>Usmonov</a:t>
            </a:r>
            <a:r>
              <a:rPr lang="en-US" sz="1600" dirty="0" smtClean="0">
                <a:solidFill>
                  <a:srgbClr val="00B0F0"/>
                </a:solidFill>
              </a:rPr>
              <a:t> </a:t>
            </a:r>
            <a:r>
              <a:rPr lang="en-US" sz="1600" dirty="0" err="1" smtClean="0">
                <a:solidFill>
                  <a:srgbClr val="00B0F0"/>
                </a:solidFill>
              </a:rPr>
              <a:t>Johongir</a:t>
            </a:r>
            <a:r>
              <a:rPr lang="en-US" sz="1600" dirty="0" smtClean="0">
                <a:solidFill>
                  <a:srgbClr val="00B0F0"/>
                </a:solidFill>
              </a:rPr>
              <a:t>.</a:t>
            </a:r>
            <a:endParaRPr lang="en-US" sz="16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4048" y="310896"/>
            <a:ext cx="3035808" cy="987552"/>
          </a:xfrm>
        </p:spPr>
        <p:txBody>
          <a:bodyPr/>
          <a:lstStyle/>
          <a:p>
            <a:r>
              <a:rPr lang="en-US" sz="3000" i="0" dirty="0" smtClean="0">
                <a:solidFill>
                  <a:srgbClr val="FF0000"/>
                </a:solidFill>
              </a:rPr>
              <a:t/>
            </a:r>
            <a:br>
              <a:rPr lang="en-US" sz="3000" i="0" dirty="0" smtClean="0">
                <a:solidFill>
                  <a:srgbClr val="FF0000"/>
                </a:solidFill>
              </a:rPr>
            </a:br>
            <a:r>
              <a:rPr lang="en-US" sz="3000" i="0" dirty="0" smtClean="0">
                <a:solidFill>
                  <a:srgbClr val="FF0000"/>
                </a:solidFill>
              </a:rPr>
              <a:t/>
            </a:r>
            <a:br>
              <a:rPr lang="en-US" sz="3000" i="0" dirty="0" smtClean="0">
                <a:solidFill>
                  <a:srgbClr val="FF0000"/>
                </a:solidFill>
              </a:rPr>
            </a:br>
            <a:endParaRPr lang="ru-RU" sz="30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3160" y="1171255"/>
            <a:ext cx="772616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1.Muhitning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dielektrik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singdiruvchanligi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qiluvchanligi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2.Ikki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dielektrik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chegarasida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qutblanish</a:t>
            </a:r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induktsiya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vektorlari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3.Elektr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kuchlanganligi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chiziqlarini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sinishi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4.Dielektrik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kristallarning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37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5209" y="1479479"/>
            <a:ext cx="8486453" cy="2969231"/>
          </a:xfrm>
        </p:spPr>
        <p:txBody>
          <a:bodyPr/>
          <a:lstStyle/>
          <a:p>
            <a:pPr algn="l"/>
            <a:r>
              <a:rPr lang="en-US" sz="4400" b="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Tayanch</a:t>
            </a:r>
            <a:r>
              <a:rPr lang="en-US" sz="4400" b="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0" i="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atamalar</a:t>
            </a:r>
            <a:r>
              <a:rPr lang="en-US" sz="4400" b="0" i="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0" i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GB" sz="4400" b="0" i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ielektrik,kristall</a:t>
            </a:r>
            <a:r>
              <a:rPr lang="en-GB" sz="44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44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induktsiya</a:t>
            </a:r>
            <a:r>
              <a:rPr lang="en-GB" sz="44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44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en-GB" sz="44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4400" b="0" i="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vektorlari</a:t>
            </a:r>
            <a:r>
              <a:rPr lang="en-GB" sz="4400" b="0" i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b="0" i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23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2046" y="1380172"/>
            <a:ext cx="84561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Induktsiyasi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bo’lgan magnit maydoniga, uzunligi </a:t>
            </a:r>
            <a:r>
              <a:rPr lang="uz-Cyrl-UZ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,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ko’ndalang kesim yuzasi </a:t>
            </a:r>
            <a:r>
              <a:rPr lang="uz-Cyrl-UZ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tok o’tayotgan o’tkazgich joylashtirilgan bo’lsin (</a:t>
            </a:r>
            <a:r>
              <a:rPr lang="uz-Cyrl-UZ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1-rasm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5059535"/>
              </p:ext>
            </p:extLst>
          </p:nvPr>
        </p:nvGraphicFramePr>
        <p:xfrm>
          <a:off x="1683396" y="1415702"/>
          <a:ext cx="219075" cy="25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1" r:id="rId3" imgW="164885" imgH="215619" progId="Equation.3">
                  <p:embed/>
                </p:oleObj>
              </mc:Choice>
              <mc:Fallback>
                <p:oleObj r:id="rId3" imgW="164885" imgH="215619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3396" y="1415702"/>
                        <a:ext cx="219075" cy="257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3183493"/>
              </p:ext>
            </p:extLst>
          </p:nvPr>
        </p:nvGraphicFramePr>
        <p:xfrm>
          <a:off x="5251427" y="1455300"/>
          <a:ext cx="24765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2" r:id="rId5" imgW="215713" imgH="190335" progId="Equation.3">
                  <p:embed/>
                </p:oleObj>
              </mc:Choice>
              <mc:Fallback>
                <p:oleObj r:id="rId5" imgW="215713" imgH="190335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1427" y="1455300"/>
                        <a:ext cx="24765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8" name="Рисунок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3077" y="2101631"/>
            <a:ext cx="22860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055926" y="4272259"/>
            <a:ext cx="50321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V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35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762000" y="1439128"/>
                <a:ext cx="7600950" cy="31813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O’tkazgichning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birlik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hajmida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</a:t>
                </a:r>
                <a:r>
                  <a:rPr lang="en-US" sz="1800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0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elektronlar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bo’lib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ular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o’rtacha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v-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tezlik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bilan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harakatlanayotgan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bo’lsa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ularning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har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biriga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shunday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kuchlar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ta’sir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qiladi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en-US" sz="1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𝑓</m:t>
                    </m:r>
                    <m:r>
                      <a:rPr lang="en-US" sz="1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=−</m:t>
                    </m:r>
                    <m:r>
                      <a:rPr lang="en-US" sz="1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𝑒</m:t>
                    </m:r>
                    <m:r>
                      <a:rPr lang="en-US" sz="1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[</m:t>
                    </m:r>
                    <m:r>
                      <a:rPr lang="en-US" sz="1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𝑣</m:t>
                    </m:r>
                    <m:r>
                      <a:rPr lang="en-US" sz="1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1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18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]</m:t>
                    </m:r>
                  </m:oMath>
                </a14:m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         (1)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Barcha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elektronlarga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ta’sir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etuvchi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kuch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𝑑𝐹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ru-RU" sz="18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18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𝑆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∗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𝑑𝑙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∗</m:t>
                      </m:r>
                      <m:d>
                        <m:dPr>
                          <m:begChr m:val="["/>
                          <m:endChr m:val="]"/>
                          <m:ctrlPr>
                            <a:rPr lang="ru-RU" sz="18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1800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18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∗</m:t>
                      </m:r>
                      <m:r>
                        <a:rPr lang="en-US" sz="1800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𝑒</m:t>
                      </m:r>
                    </m:oMath>
                  </m:oMathPara>
                </a14:m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Agarda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dl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vektori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v-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tezlik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yo’nalishiga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teskari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deb </a:t>
                </a: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hisoblasak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 err="1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dF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=+n</a:t>
                </a:r>
                <a:r>
                  <a:rPr lang="en-US" sz="1800" baseline="-250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en-US" sz="18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Sve[dl*B]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amper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qonunining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differntsiaaal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ko’rinishidir</a:t>
                </a:r>
                <a:r>
                  <a:rPr lang="en-US" sz="18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18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0" y="1439128"/>
                <a:ext cx="7600950" cy="3181384"/>
              </a:xfrm>
              <a:prstGeom prst="rect">
                <a:avLst/>
              </a:prstGeom>
              <a:blipFill rotWithShape="0">
                <a:blip r:embed="rId2"/>
                <a:stretch>
                  <a:fillRect l="-642" t="-766" r="-321" b="-17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 стрелкой 4"/>
          <p:cNvCxnSpPr/>
          <p:nvPr/>
        </p:nvCxnSpPr>
        <p:spPr>
          <a:xfrm>
            <a:off x="4877549" y="3827227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5191874" y="3827227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3858374" y="3827227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3354293" y="3050363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059268" y="3059888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5468843" y="3059888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543300" y="2238050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286250" y="2238050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562475" y="2238050"/>
            <a:ext cx="14287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9076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6815" y="1216144"/>
            <a:ext cx="819166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to’g’ri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chiqizli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butun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1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const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o’tkazgichga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2717813"/>
              </p:ext>
            </p:extLst>
          </p:nvPr>
        </p:nvGraphicFramePr>
        <p:xfrm>
          <a:off x="5188430" y="1507818"/>
          <a:ext cx="161925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76" r:id="rId3" imgW="126890" imgH="190335" progId="Equation.3">
                  <p:embed/>
                </p:oleObj>
              </mc:Choice>
              <mc:Fallback>
                <p:oleObj r:id="rId3" imgW="126890" imgH="190335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88430" y="1507818"/>
                        <a:ext cx="161925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502648" y="1762997"/>
            <a:ext cx="4251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(4)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8569" y="2047141"/>
            <a:ext cx="79881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Amper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integral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ifodasidir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2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Lorents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chap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qoidasi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parma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qoidasi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</a:rPr>
              <a:t>2-rasm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31749" name="Рисунок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9231" y="2888746"/>
            <a:ext cx="2807947" cy="178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846292" y="4581055"/>
            <a:ext cx="61629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825750" algn="ctr"/>
                <a:tab pos="3479165" algn="l"/>
              </a:tabLst>
            </a:pP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2-Rasm. Chap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qo’l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qoidasi</a:t>
            </a:r>
            <a:r>
              <a:rPr lang="en-US" sz="16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1600" i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6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3520843" y="1728756"/>
                <a:ext cx="946220" cy="4062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F=I[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𝑙</m:t>
                    </m:r>
                  </m:oMath>
                </a14:m>
                <a:r>
                  <a:rPr lang="en-US" sz="2000" dirty="0" smtClean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,B</a:t>
                </a:r>
                <a: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]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0843" y="1728756"/>
                <a:ext cx="946220" cy="406265"/>
              </a:xfrm>
              <a:prstGeom prst="rect">
                <a:avLst/>
              </a:prstGeom>
              <a:blipFill rotWithShape="0">
                <a:blip r:embed="rId6"/>
                <a:stretch>
                  <a:fillRect l="-7097" t="-7576" r="-6452" b="-272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Прямая со стрелкой 12"/>
          <p:cNvCxnSpPr/>
          <p:nvPr/>
        </p:nvCxnSpPr>
        <p:spPr>
          <a:xfrm>
            <a:off x="3629025" y="1801097"/>
            <a:ext cx="1333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158114" y="1801969"/>
            <a:ext cx="1333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3993953" y="1801969"/>
            <a:ext cx="1333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953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8839362"/>
              </p:ext>
            </p:extLst>
          </p:nvPr>
        </p:nvGraphicFramePr>
        <p:xfrm>
          <a:off x="513706" y="1345915"/>
          <a:ext cx="20002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5" r:id="rId3" imgW="177569" imgH="253670" progId="Equation.3">
                  <p:embed/>
                </p:oleObj>
              </mc:Choice>
              <mc:Fallback>
                <p:oleObj r:id="rId3" imgW="177569" imgH="25367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3706" y="1345915"/>
                        <a:ext cx="20002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00691" y="1366463"/>
            <a:ext cx="802411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chap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qo’lning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kaftiga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tik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zaryadning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ko’rsatkich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barmoq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zaryadga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Lorents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bosh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barmoq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yo’nalishida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10438" y="1971786"/>
            <a:ext cx="38491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maydonidagi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9632" y="2392444"/>
            <a:ext cx="75440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vektori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jinsli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2-rasm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1225481"/>
              </p:ext>
            </p:extLst>
          </p:nvPr>
        </p:nvGraphicFramePr>
        <p:xfrm>
          <a:off x="1920699" y="2370267"/>
          <a:ext cx="200025" cy="295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6" r:id="rId5" imgW="177569" imgH="253670" progId="Equation.3">
                  <p:embed/>
                </p:oleObj>
              </mc:Choice>
              <mc:Fallback>
                <p:oleObj r:id="rId5" imgW="177569" imgH="25367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0699" y="2370267"/>
                        <a:ext cx="200025" cy="295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469632" y="2790925"/>
            <a:ext cx="8036373" cy="1264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1-hol. 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tekisligiga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paralleldir.O’tkazgichning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dl</a:t>
            </a:r>
            <a:r>
              <a:rPr lang="en-US" sz="1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dl</a:t>
            </a:r>
            <a:r>
              <a:rPr lang="en-US" sz="18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kesmalar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dh,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olaylik.Amper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aonuniga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binoan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qarama-qarshi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yo’nalgan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juft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ta'sir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Kesmalarga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98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25661" y="1281339"/>
            <a:ext cx="4251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(5)</a:t>
            </a:r>
            <a:endParaRPr lang="ru-RU" sz="1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815387" y="1681537"/>
            <a:ext cx="4251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(5)</a:t>
            </a:r>
            <a:endParaRPr lang="ru-RU" sz="1600" dirty="0"/>
          </a:p>
        </p:txBody>
      </p:sp>
      <p:pic>
        <p:nvPicPr>
          <p:cNvPr id="1042" name="Рисунок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417" y="2240185"/>
            <a:ext cx="5219700" cy="21224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208998" y="4373796"/>
            <a:ext cx="5101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3-</a:t>
            </a:r>
            <a:r>
              <a:rPr lang="uz-Cyrl-UZ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Yassi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tekisligiga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992875" y="1320642"/>
                <a:ext cx="2507161" cy="4062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i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dF</a:t>
                </a:r>
                <a:r>
                  <a:rPr lang="en-US" sz="2000" i="1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000" i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=IBdl</a:t>
                </a:r>
                <a:r>
                  <a:rPr lang="en-US" sz="2000" i="1" baseline="-25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</a:t>
                </a:r>
                <a:r>
                  <a:rPr lang="en-US" sz="2000" i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sin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𝛼</m:t>
                    </m:r>
                  </m:oMath>
                </a14:m>
                <a:r>
                  <a:rPr lang="en-US" sz="2000" i="1" baseline="-25000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000" i="1" dirty="0"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=IB*dh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2875" y="1320642"/>
                <a:ext cx="2507161" cy="406265"/>
              </a:xfrm>
              <a:prstGeom prst="rect">
                <a:avLst/>
              </a:prstGeom>
              <a:blipFill rotWithShape="0">
                <a:blip r:embed="rId3"/>
                <a:stretch>
                  <a:fillRect l="-2676" t="-7576" r="-2190" b="-272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2992875" y="1685378"/>
                <a:ext cx="2598532" cy="3994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i="1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dF</a:t>
                </a:r>
                <a:r>
                  <a:rPr lang="en-US" sz="2000" i="1" baseline="-25000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i="1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=IBdl</a:t>
                </a:r>
                <a:r>
                  <a:rPr lang="en-US" sz="2000" i="1" baseline="-25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i="1" dirty="0" smtClean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i="1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sin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𝛼</m:t>
                    </m:r>
                  </m:oMath>
                </a14:m>
                <a:r>
                  <a:rPr lang="en-US" sz="2000" i="1" baseline="-25000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 i="1" dirty="0" smtClean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=IBdh</a:t>
                </a:r>
                <a:endParaRPr lang="ru-RU" sz="20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2875" y="1685378"/>
                <a:ext cx="2598532" cy="399405"/>
              </a:xfrm>
              <a:prstGeom prst="rect">
                <a:avLst/>
              </a:prstGeom>
              <a:blipFill rotWithShape="0">
                <a:blip r:embed="rId4"/>
                <a:stretch>
                  <a:fillRect l="-2113" t="-7576" r="-2113" b="-257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461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6103" y="1375192"/>
            <a:ext cx="76285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qarama-qarshi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yo’nalgan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aylanish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momentini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juft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kuchlardir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16103" y="2305474"/>
            <a:ext cx="80189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bo’lakning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uzunligi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dS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-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Agar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yuzasini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parallel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bo’lakchalarga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bo’lsak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juft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momentlarini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chiqsak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butun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qo’yilgan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natijaviy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qilamiz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164146" y="3734019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(7)</a:t>
            </a:r>
            <a:endParaRPr lang="ru-RU" sz="1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16103" y="4314058"/>
            <a:ext cx="81217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2-hol.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tekisligiga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perpendikulyar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joylashgan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34506" y="1845296"/>
            <a:ext cx="2933816" cy="3687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=dF</a:t>
            </a:r>
            <a:r>
              <a:rPr lang="en-US" sz="1800" i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*b=IB*b*Dh=IB*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2687040" y="3718193"/>
                <a:ext cx="3477106" cy="4345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1800" i="1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M=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ru-RU" sz="18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18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𝐼𝐵</m:t>
                        </m:r>
                        <m:r>
                          <a:rPr lang="en-US" sz="18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∗</m:t>
                        </m:r>
                        <m:r>
                          <a:rPr lang="en-US" sz="18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𝑑𝑆</m:t>
                        </m:r>
                        <m:r>
                          <a:rPr lang="en-US" sz="18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=</m:t>
                        </m:r>
                        <m:r>
                          <a:rPr lang="en-US" sz="18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𝐼𝐵</m:t>
                        </m:r>
                        <m:r>
                          <a:rPr lang="en-US" sz="18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∗</m:t>
                        </m:r>
                        <m:nary>
                          <m:naryPr>
                            <m:limLoc m:val="undOvr"/>
                            <m:subHide m:val="on"/>
                            <m:supHide m:val="on"/>
                            <m:ctrlPr>
                              <a:rPr lang="ru-RU" sz="18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18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𝑑𝑆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𝐼𝐵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∗</m:t>
                            </m:r>
                            <m:r>
                              <a:rPr lang="en-US" sz="1800" i="1">
                                <a:latin typeface="Cambria Math" panose="02040503050406030204" pitchFamily="18" charset="0"/>
                                <a:ea typeface="Calibri" panose="020F0502020204030204" pitchFamily="34" charset="0"/>
                                <a:cs typeface="Times New Roman" panose="02020603050405020304" pitchFamily="18" charset="0"/>
                              </a:rPr>
                              <m:t>𝑆</m:t>
                            </m:r>
                          </m:e>
                        </m:nary>
                      </m:e>
                    </m:nary>
                  </m:oMath>
                </a14:m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7040" y="3718193"/>
                <a:ext cx="3477106" cy="434543"/>
              </a:xfrm>
              <a:prstGeom prst="rect">
                <a:avLst/>
              </a:prstGeom>
              <a:blipFill rotWithShape="0">
                <a:blip r:embed="rId2"/>
                <a:stretch>
                  <a:fillRect l="-2632" t="-121127" b="-18450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8858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Рисунок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31" y="1711870"/>
            <a:ext cx="4167552" cy="2182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96246" y="4074584"/>
            <a:ext cx="78340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4-</a:t>
            </a:r>
            <a:r>
              <a:rPr lang="uz-Cyrl-UZ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Yassi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konturga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tekisligiga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perpendikulyar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en-US" sz="16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92086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762579" y="1431543"/>
            <a:ext cx="6702476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Konturning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istalgan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bo’lagi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154858" y="2397411"/>
            <a:ext cx="604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(8)</a:t>
            </a:r>
            <a:endParaRPr lang="ru-RU" sz="28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792256" y="3265859"/>
            <a:ext cx="7559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normal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bo’laklarga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aylantirmay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cho’zadi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endParaRPr lang="ru-RU" sz="2400" dirty="0"/>
          </a:p>
        </p:txBody>
      </p:sp>
      <p:sp>
        <p:nvSpPr>
          <p:cNvPr id="18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457184" y="1469573"/>
            <a:ext cx="628698" cy="4608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(dl)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648325" y="1514475"/>
            <a:ext cx="2762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3091472" y="2398372"/>
            <a:ext cx="2063386" cy="5222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dF</a:t>
            </a: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I[dl*B]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698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0088" y="2542555"/>
            <a:ext cx="196399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78226" y="2552858"/>
            <a:ext cx="386997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konturga</a:t>
            </a:r>
            <a:endParaRPr lang="ru-RU" sz="2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145006" y="3065775"/>
            <a:ext cx="5506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95698" y="3111841"/>
            <a:ext cx="28825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burchak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qilsa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324395" y="3548231"/>
            <a:ext cx="589616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ikkita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etuvchiga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ajratamiz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7237343"/>
              </p:ext>
            </p:extLst>
          </p:nvPr>
        </p:nvGraphicFramePr>
        <p:xfrm>
          <a:off x="936375" y="3609268"/>
          <a:ext cx="255428" cy="37037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21" r:id="rId3" imgW="164957" imgH="241091" progId="Equation.3">
                  <p:embed/>
                </p:oleObj>
              </mc:Choice>
              <mc:Fallback>
                <p:oleObj r:id="rId3" imgW="164957" imgH="2410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6375" y="3609268"/>
                        <a:ext cx="255428" cy="37037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0473918"/>
              </p:ext>
            </p:extLst>
          </p:nvPr>
        </p:nvGraphicFramePr>
        <p:xfrm>
          <a:off x="2714087" y="2554941"/>
          <a:ext cx="285750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22" r:id="rId5" imgW="164957" imgH="241091" progId="Equation.3">
                  <p:embed/>
                </p:oleObj>
              </mc:Choice>
              <mc:Fallback>
                <p:oleObj r:id="rId5" imgW="164957" imgH="2410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4087" y="2554941"/>
                        <a:ext cx="285750" cy="4143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46870" y="3081063"/>
            <a:ext cx="354456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o’tkazilgan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normal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6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46870" y="1260196"/>
            <a:ext cx="7051216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qarama-qarshi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o’zgartirsa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kuchlarning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o’zgarib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, 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konturni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siqadi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08203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Рисунок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981" y="1349089"/>
            <a:ext cx="3709987" cy="263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74341" y="4108118"/>
            <a:ext cx="62004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5-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stalgan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yo’nalishdagi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maydonining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ya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ssi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turga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ta’sir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5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857250" y="1370818"/>
                <a:ext cx="7677150" cy="32514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Induksiya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vektorining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normal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tashkil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etuvchisi</a:t>
                </a:r>
                <a:r>
                  <a:rPr lang="en-US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US" baseline="-25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B cos α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konturni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cho’zishi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yoki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siqilishi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mumkin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Induksiy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vektorining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tangentsial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tashkil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etuvchisi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</a:t>
                </a:r>
                <a:r>
                  <a:rPr lang="en-US" baseline="-25000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=B sin α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konturga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ta’sir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etuvchi</a:t>
                </a:r>
                <a:endParaRPr lang="ru-RU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Aylanma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momenti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hosil</a:t>
                </a:r>
                <a:r>
                  <a:rPr lang="en-US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qiladi</a:t>
                </a:r>
                <a:endParaRPr lang="ru-RU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M=I*B sin α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Vektor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ko’rinishida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quydagicha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ifodalaymiz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M=I*S [n*B] = [P</a:t>
                </a:r>
                <a:r>
                  <a:rPr lang="en-US" baseline="-25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* B]   (9)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yerda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 normal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yo’naalishdagi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birlik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vektori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P</a:t>
                </a:r>
                <a:r>
                  <a:rPr lang="en-US" baseline="-25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=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–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tokning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magnit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momentidir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M=[P</a:t>
                </a:r>
                <a:r>
                  <a:rPr lang="en-US" baseline="-25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*B]-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umumiy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hol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bo’lib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undan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1-va 2-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xususiy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hollarni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olish</a:t>
                </a:r>
                <a:r>
                  <a:rPr lang="en-US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mumkin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𝜋</m:t>
                          </m:r>
                        </m:num>
                        <m:den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𝑣𝑎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250" y="1370818"/>
                <a:ext cx="7677150" cy="3251468"/>
              </a:xfrm>
              <a:prstGeom prst="rect">
                <a:avLst/>
              </a:prstGeom>
              <a:blipFill rotWithShape="0">
                <a:blip r:embed="rId2"/>
                <a:stretch>
                  <a:fillRect l="-238" t="-3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Прямая со стрелкой 3"/>
          <p:cNvCxnSpPr/>
          <p:nvPr/>
        </p:nvCxnSpPr>
        <p:spPr>
          <a:xfrm>
            <a:off x="3724275" y="3057525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4219575" y="3057525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4476750" y="3048000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4772025" y="3048000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143500" y="3048000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942975" y="3724275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1228725" y="3724275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1476375" y="3724275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305300" y="1389868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648200" y="1370818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476750" y="1752600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772025" y="1743075"/>
            <a:ext cx="1714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117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524250" y="2877135"/>
                <a:ext cx="1417376" cy="4396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𝑚𝑎𝑥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    (10)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4250" y="2877135"/>
                <a:ext cx="1417376" cy="439672"/>
              </a:xfrm>
              <a:prstGeom prst="rect">
                <a:avLst/>
              </a:prstGeom>
              <a:blipFill rotWithShape="0">
                <a:blip r:embed="rId2"/>
                <a:stretch>
                  <a:fillRect l="-2146" r="-3433" b="-555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Прямоугольник 3"/>
          <p:cNvSpPr/>
          <p:nvPr/>
        </p:nvSpPr>
        <p:spPr>
          <a:xfrm>
            <a:off x="703001" y="1312508"/>
            <a:ext cx="7886700" cy="3568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momenti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en-US" sz="18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kichik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tokli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konturni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muvozanat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holatida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(P</a:t>
            </a:r>
            <a:r>
              <a:rPr lang="en-US" sz="18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*B)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maydonidagi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nuqtaga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joylashtiramiz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kontur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tekisligida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yotuvchi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ixtiyoriy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o’q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atrofida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90</a:t>
            </a:r>
            <a:r>
              <a:rPr lang="en-US" sz="1800" baseline="30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0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burcakka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buramiz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ta’sit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aylantiruvchi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moment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qiymatga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erishadi</a:t>
            </a:r>
            <a:r>
              <a:rPr lang="en-US" sz="1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baseline="-25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max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US" sz="1800" baseline="-25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</a:t>
            </a:r>
            <a:endParaRPr lang="en-US" sz="18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Muvozanat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yo’nalishi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kontur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tekisligiga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normal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bo’yicha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yo’nalgan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vektori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B-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kuchlanganligi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E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maydonning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xarakteristikasidir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660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5829" y="1452405"/>
            <a:ext cx="82758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kuchlanganligi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o’xshash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chiziqlari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grafik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usulda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tavirlash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mumkin.Magnit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chiziqlariga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urinma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bo’y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yo’naladi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55-rasm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4705435"/>
              </p:ext>
            </p:extLst>
          </p:nvPr>
        </p:nvGraphicFramePr>
        <p:xfrm>
          <a:off x="7428217" y="1744748"/>
          <a:ext cx="209550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9" r:id="rId3" imgW="177646" imgH="241091" progId="Equation.3">
                  <p:embed/>
                </p:oleObj>
              </mc:Choice>
              <mc:Fallback>
                <p:oleObj r:id="rId3" imgW="177646" imgH="241091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8217" y="1744748"/>
                        <a:ext cx="209550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62" name="Рисунок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374" y="2499795"/>
            <a:ext cx="3537051" cy="1780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247390" y="4279798"/>
            <a:ext cx="3416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5-</a:t>
            </a:r>
            <a:r>
              <a:rPr lang="uz-Cyrl-UZ" sz="1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68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392" y="1354958"/>
            <a:ext cx="80908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tushunchasi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Elementar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Rectangle 4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705077" y="2334933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(11)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91666" y="2986645"/>
            <a:ext cx="3409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S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to’liq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6" name="Rectangle 4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959637" y="3870245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(12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ru-RU" sz="1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716381" y="2323425"/>
            <a:ext cx="3736920" cy="399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BdS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cos α = 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2000" i="1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=(B*</a:t>
            </a:r>
            <a:r>
              <a:rPr lang="en-US" sz="20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dS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*n</a:t>
            </a:r>
            <a:r>
              <a:rPr lang="en-US" sz="2000" i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20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429250" y="2334933"/>
            <a:ext cx="152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6048375" y="2334933"/>
            <a:ext cx="152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452441" y="3663522"/>
                <a:ext cx="4507196" cy="78277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800" b="0" i="1" smtClean="0">
                          <a:latin typeface="Cambria Math" panose="02040503050406030204" pitchFamily="18" charset="0"/>
                        </a:rPr>
                        <m:t>Ф= </m:t>
                      </m:r>
                      <m:nary>
                        <m:naryPr>
                          <m:limLoc m:val="undOvr"/>
                          <m:ctrlPr>
                            <a:rPr lang="ru-RU" sz="1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b>
                        <m:sup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𝐵𝑑𝑆𝑐𝑜𝑠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 </m:t>
                          </m:r>
                          <m:nary>
                            <m:naryPr>
                              <m:limLoc m:val="undOvr"/>
                              <m:ctrlP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4"/>
                                </m:rP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𝑆</m:t>
                              </m:r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)</m:t>
                              </m:r>
                            </m:sub>
                            <m:sup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.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𝐵</m:t>
                                  </m:r>
                                </m:e>
                                <m:sub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  <m:r>
                                <a:rPr lang="en-US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</m:t>
                              </m:r>
                              <m:nary>
                                <m:naryPr>
                                  <m:limLoc m:val="undOvr"/>
                                  <m:ctrlP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4"/>
                                    </m:rP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𝑆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sub>
                                <m:sup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.</m:t>
                                  </m:r>
                                </m:sup>
                                <m:e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(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𝐵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∗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𝑑𝑆</m:t>
                                  </m:r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∗</m:t>
                                  </m:r>
                                  <m:sSub>
                                    <m:sSubPr>
                                      <m:ctrlPr>
                                        <a:rPr lang="en-US" sz="1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1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a:rPr lang="en-US" sz="1800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  <m:r>
                                    <a:rPr lang="en-US" sz="1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e>
                              </m:nary>
                            </m:e>
                          </m:nary>
                        </m:e>
                      </m:nary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2441" y="3663522"/>
                <a:ext cx="4507196" cy="782778"/>
              </a:xfrm>
              <a:prstGeom prst="rect">
                <a:avLst/>
              </a:prstGeom>
              <a:blipFill rotWithShape="0">
                <a:blip r:embed="rId2"/>
                <a:stretch>
                  <a:fillRect b="-7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Прямая со стрелкой 9"/>
          <p:cNvCxnSpPr/>
          <p:nvPr/>
        </p:nvCxnSpPr>
        <p:spPr>
          <a:xfrm>
            <a:off x="5800725" y="3871421"/>
            <a:ext cx="152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6628877" y="3871421"/>
            <a:ext cx="152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640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16103" y="1339389"/>
            <a:ext cx="8275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farqli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tabiatda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bo’lmagani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oxiri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8229" name="Рисунок 3" descr="Рис. 2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263" y="2159161"/>
            <a:ext cx="3247334" cy="1981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430825" y="4313926"/>
            <a:ext cx="35702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7-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07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65424" y="1416289"/>
            <a:ext cx="76080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Shu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ham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65424" y="2633896"/>
            <a:ext cx="78237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Bu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Gauss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teoremasidir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XB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eberlarda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o’lchanadi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1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77310" y="1945400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(13)</a:t>
            </a:r>
            <a:endParaRPr lang="ru-RU" sz="1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363057" y="3730660"/>
            <a:ext cx="3431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Vb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=1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Tl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2400" baseline="30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=1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sz="2400" i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573542" y="1879052"/>
                <a:ext cx="1010598" cy="6088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∮"/>
                          <m:limLoc m:val="undOvr"/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4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.</m:t>
                          </m:r>
                        </m:sup>
                        <m:e>
                          <m:sSub>
                            <m:sSubPr>
                              <m:ctrlPr>
                                <a:rPr lang="ru-RU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𝑑𝑆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nary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3542" y="1879052"/>
                <a:ext cx="1010598" cy="60882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214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08813" y="1503461"/>
            <a:ext cx="73789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TSilindr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Shaklidagi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uzunlikka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tokli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induktsiyaga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maydonida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parallel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uz-Cyrl-U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etuvchi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2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6342478"/>
              </p:ext>
            </p:extLst>
          </p:nvPr>
        </p:nvGraphicFramePr>
        <p:xfrm>
          <a:off x="2566130" y="1543005"/>
          <a:ext cx="199311" cy="2989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6" r:id="rId3" imgW="126835" imgH="202936" progId="Equation.3">
                  <p:embed/>
                </p:oleObj>
              </mc:Choice>
              <mc:Fallback>
                <p:oleObj r:id="rId3" imgW="126835" imgH="202936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6130" y="1543005"/>
                        <a:ext cx="199311" cy="29896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715839" y="2731779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(14)</a:t>
            </a:r>
            <a:endParaRPr lang="ru-RU" sz="1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523713" y="3698660"/>
            <a:ext cx="51924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mper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masofaga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siljisin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8-rasm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).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51794" y="2703790"/>
            <a:ext cx="1220206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US" sz="2400" baseline="-25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=I*l*B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0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09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4669" y="1348714"/>
            <a:ext cx="6308083" cy="3278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660127" y="4626806"/>
            <a:ext cx="55771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8-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Tokli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tsilindr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o’tkazgichga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magnit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56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075256" y="1357636"/>
                <a:ext cx="7134224" cy="28079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 </a:t>
                </a:r>
                <a:r>
                  <a:rPr lang="en-US" sz="20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kuchning</a:t>
                </a:r>
                <a: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bajarilgan</a:t>
                </a:r>
                <a: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ishi</a:t>
                </a:r>
                <a: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quydagicha</a:t>
                </a:r>
                <a: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ifodalanadi</a:t>
                </a:r>
                <a:r>
                  <a:rPr lang="en-US" sz="2000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              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A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Fdb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I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l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Bdb</m:t>
                      </m:r>
                      <m: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I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</m:t>
                      </m:r>
                      <m:r>
                        <m:rPr>
                          <m:sty m:val="p"/>
                        </m:rPr>
                        <a:rPr lang="en-US" sz="2000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B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∗∆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𝑆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𝐼</m:t>
                      </m:r>
                      <m:r>
                        <a:rPr lang="en-US" sz="2000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∗∆Ф       (15)</m:t>
                      </m:r>
                    </m:oMath>
                  </m:oMathPara>
                </a14:m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bu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yerda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∆ 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𝑆</m:t>
                    </m:r>
                  </m:oMath>
                </a14:m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–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magnit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induktsiya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chiziqlarini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tokli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o’tkazgich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kesib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o’tgan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yuza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∆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n-US" sz="20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Shu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yuzani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kesib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o’tuvchi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magnit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induksiya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vektori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oqimining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o’zgarishidir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Bu formula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har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qanday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zanjirda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magnit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oqimi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o’zgrishi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natijasida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sodir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bo’ldigan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o’zgarishlaar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dirty="0" err="1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o’rinlidir</a:t>
                </a:r>
                <a:r>
                  <a:rPr lang="en-US" sz="20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256" y="1357636"/>
                <a:ext cx="7134224" cy="2807948"/>
              </a:xfrm>
              <a:prstGeom prst="rect">
                <a:avLst/>
              </a:prstGeom>
              <a:blipFill rotWithShape="0">
                <a:blip r:embed="rId2"/>
                <a:stretch>
                  <a:fillRect l="-854" t="-1087" b="-260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4649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2899" y="1674687"/>
            <a:ext cx="68734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4.2</a:t>
            </a:r>
            <a:r>
              <a:rPr lang="en-US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 </a:t>
            </a:r>
            <a:r>
              <a:rPr lang="en-US" sz="54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5400" b="1" i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tokining</a:t>
            </a:r>
            <a:r>
              <a:rPr lang="en-US" sz="54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i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xarakteristikalari</a:t>
            </a:r>
            <a:r>
              <a:rPr lang="en-US" sz="5400" b="1" i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4800" b="1" i="1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3" name="Google Shape;62;p13"/>
          <p:cNvGrpSpPr/>
          <p:nvPr/>
        </p:nvGrpSpPr>
        <p:grpSpPr>
          <a:xfrm>
            <a:off x="4411033" y="332492"/>
            <a:ext cx="321429" cy="523991"/>
            <a:chOff x="6730350" y="2315900"/>
            <a:chExt cx="257700" cy="420100"/>
          </a:xfrm>
        </p:grpSpPr>
        <p:sp>
          <p:nvSpPr>
            <p:cNvPr id="4" name="Google Shape;63;p13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" name="Google Shape;64;p13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" name="Google Shape;65;p13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66;p13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67;p13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299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2682" y="1478561"/>
            <a:ext cx="78032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1.O’tkazuvchanlik.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arshilik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temperaturaga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bog’liqligi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91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1240" y="1775884"/>
            <a:ext cx="84248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Tayanch</a:t>
            </a:r>
            <a:r>
              <a:rPr lang="en-GB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so’zlar</a:t>
            </a:r>
            <a:r>
              <a:rPr lang="en-GB" sz="36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O’tkazuvchanlik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uz-Cyrl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arshilik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temperatura</a:t>
            </a:r>
            <a:endParaRPr lang="ru-RU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38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621585" y="1401034"/>
            <a:ext cx="79470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Dielektrikning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qutblanganlik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darajasini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xarakterlash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qutblanish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vektori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fizik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tushunchasi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08916" y="2088808"/>
            <a:ext cx="765424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deb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dielektrikning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hajmidagi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dipollar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momentlarining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vektor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yig’indisiga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miqdor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kattalikka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ya’ni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hajmdagi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 ta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dipolning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momentlari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yig’indisini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745341" y="3238247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(1)</a:t>
            </a:r>
            <a:endParaRPr lang="ru-RU" sz="1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29465" y="3763442"/>
            <a:ext cx="55515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qutblangan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molekulaning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momenti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852648" y="2136949"/>
                <a:ext cx="245901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𝑙𝑖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648" y="2136949"/>
                <a:ext cx="245901" cy="215444"/>
              </a:xfrm>
              <a:prstGeom prst="rect">
                <a:avLst/>
              </a:prstGeom>
              <a:blipFill rotWithShape="0">
                <a:blip r:embed="rId2"/>
                <a:stretch>
                  <a:fillRect l="-15000" b="-171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Прямая со стрелкой 17"/>
          <p:cNvCxnSpPr/>
          <p:nvPr/>
        </p:nvCxnSpPr>
        <p:spPr>
          <a:xfrm>
            <a:off x="868039" y="2136949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538448" y="3870499"/>
                <a:ext cx="245901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𝑙𝑖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8448" y="3870499"/>
                <a:ext cx="245901" cy="215444"/>
              </a:xfrm>
              <a:prstGeom prst="rect">
                <a:avLst/>
              </a:prstGeom>
              <a:blipFill rotWithShape="0">
                <a:blip r:embed="rId3"/>
                <a:stretch>
                  <a:fillRect l="-14634" b="-171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Прямая со стрелкой 19"/>
          <p:cNvCxnSpPr/>
          <p:nvPr/>
        </p:nvCxnSpPr>
        <p:spPr>
          <a:xfrm>
            <a:off x="1553839" y="3870499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382775" y="3171485"/>
                <a:ext cx="1153264" cy="59195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𝑙𝑖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2775" y="3171485"/>
                <a:ext cx="1153264" cy="591957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Прямая со стрелкой 21"/>
          <p:cNvCxnSpPr/>
          <p:nvPr/>
        </p:nvCxnSpPr>
        <p:spPr>
          <a:xfrm>
            <a:off x="3401714" y="3318049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855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393" y="1447111"/>
            <a:ext cx="81319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Agar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qutbsiz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izotrop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dielektriklar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jinsli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dipolning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800" dirty="0"/>
          </a:p>
        </p:txBody>
      </p:sp>
      <p:sp>
        <p:nvSpPr>
          <p:cNvPr id="6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405348" y="1724110"/>
            <a:ext cx="39677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026204" y="2275547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(2)</a:t>
            </a:r>
            <a:endParaRPr lang="ru-RU" sz="1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39393" y="2719949"/>
            <a:ext cx="796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dielektrikning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xajmidagi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molekulalar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kontsentratsiyasidir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9392" y="3225904"/>
            <a:ext cx="78340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Demak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qutbsiz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induktsiyalangan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dipolning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momenti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ifodalanadi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052853" y="3958543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(3)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762181" y="2155799"/>
                <a:ext cx="2345642" cy="5881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 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𝑙𝑖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  <m:t>𝑙𝑖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den>
                          </m:f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𝑙𝑖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2181" y="2155799"/>
                <a:ext cx="2345642" cy="58817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Прямая со стрелкой 4"/>
          <p:cNvCxnSpPr/>
          <p:nvPr/>
        </p:nvCxnSpPr>
        <p:spPr>
          <a:xfrm>
            <a:off x="2781231" y="2313647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4845160" y="2313647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3753958" y="2313647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4275370" y="2203424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071973" y="1810491"/>
                <a:ext cx="245901" cy="2154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𝑙𝑖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973" y="1810491"/>
                <a:ext cx="245901" cy="215444"/>
              </a:xfrm>
              <a:prstGeom prst="rect">
                <a:avLst/>
              </a:prstGeom>
              <a:blipFill rotWithShape="0">
                <a:blip r:embed="rId3"/>
                <a:stretch>
                  <a:fillRect l="-15000" b="-171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194923" y="4017216"/>
                <a:ext cx="179453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𝑙𝑖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</a:rPr>
                        <m:t>∗</m:t>
                      </m:r>
                      <m:sSub>
                        <m:sSubPr>
                          <m:ctrlPr>
                            <a:rPr lang="en-US" sz="1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𝜀</m:t>
                          </m:r>
                        </m:e>
                        <m:sub>
                          <m:r>
                            <a:rPr lang="en-US" sz="1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4923" y="4017216"/>
                <a:ext cx="1794530" cy="276999"/>
              </a:xfrm>
              <a:prstGeom prst="rect">
                <a:avLst/>
              </a:prstGeom>
              <a:blipFill rotWithShape="0">
                <a:blip r:embed="rId4"/>
                <a:stretch>
                  <a:fillRect l="-2041" r="-2381" b="-20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Прямая со стрелкой 21"/>
          <p:cNvCxnSpPr/>
          <p:nvPr/>
        </p:nvCxnSpPr>
        <p:spPr>
          <a:xfrm>
            <a:off x="3224304" y="4017216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759366" y="4017216"/>
            <a:ext cx="18104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566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10201" y="2579059"/>
            <a:ext cx="74680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 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Dielektrik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qiluvchanlik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deb,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hajmdagi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dielektrik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molekulalarining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qutblanuvchanligiga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miqdor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jihatdan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fizik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kattalikka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aytiladi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o’tkazgichlar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        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Erkin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ionlarga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moddalar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chunki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ionlar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harakat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24231" y="1319858"/>
            <a:ext cx="84289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                     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belgilasak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atomning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qutblanuvchanligi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9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356510" y="1656170"/>
            <a:ext cx="5480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dielektrikning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dielektrik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qabul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qiluvchanligini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bildiradi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22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5623191" y="2289300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(4)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2343832" y="2117959"/>
                <a:ext cx="3506344" cy="6155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sz="40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4000" i="1" smtClean="0">
                              <a:latin typeface="Cambria Math" panose="02040503050406030204" pitchFamily="18" charset="0"/>
                            </a:rPr>
                            <m:t>ᵡ</m:t>
                          </m:r>
                        </m:e>
                        <m:sub>
                          <m:r>
                            <a:rPr lang="en-US" sz="4000" b="0" i="1" smtClean="0">
                              <a:latin typeface="Cambria Math" panose="02040503050406030204" pitchFamily="18" charset="0"/>
                            </a:rPr>
                            <m:t>𝑙</m:t>
                          </m:r>
                        </m:sub>
                      </m:sSub>
                      <m:r>
                        <a:rPr lang="en-US" sz="4000" b="0" i="1" smtClean="0">
                          <a:latin typeface="Cambria Math" panose="02040503050406030204" pitchFamily="18" charset="0"/>
                        </a:rPr>
                        <m:t>=4</m:t>
                      </m:r>
                      <m:r>
                        <a:rPr lang="en-US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sSup>
                        <m:sSupPr>
                          <m:ctrlP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  <m:sup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sSub>
                        <m:sSubPr>
                          <m:ctrlP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4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4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</m:oMath>
                  </m:oMathPara>
                </a14:m>
                <a:endParaRPr lang="ru-RU" sz="4000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3832" y="2117959"/>
                <a:ext cx="3506344" cy="615553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1425672" y="1341285"/>
                <a:ext cx="118865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1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𝑛</m:t>
                          </m:r>
                        </m:e>
                        <m:sub>
                          <m:r>
                            <a:rPr lang="en-US" sz="1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∗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en-US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 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5672" y="1341285"/>
                <a:ext cx="1188659" cy="369332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Прямоугольник 5"/>
              <p:cNvSpPr/>
              <p:nvPr/>
            </p:nvSpPr>
            <p:spPr>
              <a:xfrm>
                <a:off x="996411" y="1700929"/>
                <a:ext cx="385875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sz="16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1600" i="1">
                              <a:latin typeface="Cambria Math" panose="02040503050406030204" pitchFamily="18" charset="0"/>
                            </a:rPr>
                            <m:t>ᵡ</m:t>
                          </m:r>
                        </m:e>
                        <m:sub>
                          <m:r>
                            <a:rPr lang="en-US" sz="1600" i="1">
                              <a:latin typeface="Cambria Math" panose="02040503050406030204" pitchFamily="18" charset="0"/>
                            </a:rPr>
                            <m:t>𝑙</m:t>
                          </m:r>
                        </m:sub>
                      </m:sSub>
                    </m:oMath>
                  </m:oMathPara>
                </a14:m>
                <a:endParaRPr lang="ru-RU" sz="1600" dirty="0"/>
              </a:p>
            </p:txBody>
          </p:sp>
        </mc:Choice>
        <mc:Fallback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6411" y="1700929"/>
                <a:ext cx="385875" cy="338554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Прямоугольник 6"/>
              <p:cNvSpPr/>
              <p:nvPr/>
            </p:nvSpPr>
            <p:spPr>
              <a:xfrm>
                <a:off x="2434281" y="1392372"/>
                <a:ext cx="360099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i="1">
                              <a:latin typeface="Cambria Math" panose="02040503050406030204" pitchFamily="18" charset="0"/>
                            </a:rPr>
                            <m:t>ᵡ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𝑙</m:t>
                          </m:r>
                        </m:sub>
                      </m:sSub>
                    </m:oMath>
                  </m:oMathPara>
                </a14:m>
                <a:endParaRPr lang="ru-RU" dirty="0"/>
              </a:p>
            </p:txBody>
          </p:sp>
        </mc:Choice>
        <mc:Fallback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4281" y="1392372"/>
                <a:ext cx="360099" cy="307777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256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459768" y="1385780"/>
            <a:ext cx="8224463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Agar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zaryadlarga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maydonga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joylaShtirilsa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ta’sirida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o’tkazgichdagi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erkin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kuchlanganligining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vektori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qarama-qarshi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siljiydi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o’tkazgichning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ishorali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yetiShmaydigan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zaryadlanadi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1966630"/>
              </p:ext>
            </p:extLst>
          </p:nvPr>
        </p:nvGraphicFramePr>
        <p:xfrm>
          <a:off x="4253501" y="2590113"/>
          <a:ext cx="324065" cy="4212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3" r:id="rId3" imgW="164885" imgH="215619" progId="Equation.3">
                  <p:embed/>
                </p:oleObj>
              </mc:Choice>
              <mc:Fallback>
                <p:oleObj r:id="rId3" imgW="164885" imgH="21561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53501" y="2590113"/>
                        <a:ext cx="324065" cy="4212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021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95902" y="1596557"/>
            <a:ext cx="807548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elektrostatik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o’tkazgichdagi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sirt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zaryadlarga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hodisasi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elektrostatik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induktsiya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deyiladi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zaryadlar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induktsiyalangan</a:t>
            </a:r>
            <a:r>
              <a:rPr 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zaryadlar</a:t>
            </a:r>
            <a:r>
              <a:rPr lang="en-US" sz="2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deb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5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01" y="342019"/>
            <a:ext cx="8853854" cy="442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81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98469" y="1246922"/>
            <a:ext cx="79470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Elektrostatik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kiritilgan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o’tkazgichdagi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induktsiyalangan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zaryadlar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manzarasi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o’zgar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tir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1-rasmda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jinsli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elektrostatik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maydonga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sharning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maydonni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deformatsiyalashi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tasvirlangan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7865863"/>
              </p:ext>
            </p:extLst>
          </p:nvPr>
        </p:nvGraphicFramePr>
        <p:xfrm>
          <a:off x="6048911" y="1569403"/>
          <a:ext cx="1047750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6" r:id="rId3" imgW="850531" imgH="266584" progId="Equation.3">
                  <p:embed/>
                </p:oleObj>
              </mc:Choice>
              <mc:Fallback>
                <p:oleObj r:id="rId3" imgW="850531" imgH="266584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8911" y="1569403"/>
                        <a:ext cx="1047750" cy="32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6867" name="Рисунок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461" y="2195194"/>
            <a:ext cx="2279290" cy="2136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83106" y="43319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1-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Metall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sharning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deformatsiyalashi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9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708915" y="1407583"/>
            <a:ext cx="759260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2-rasmda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nuqtaviy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deformatsiyalashi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ekvipotentsial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t</a:t>
            </a:r>
            <a:r>
              <a:rPr lang="uz-Cyrl-UZ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i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shakliga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bog’liq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Ammo,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kiruvchi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chiqayotgan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algebralik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yig’indisi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nolga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18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o’tkazgichda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siljishi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hosil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ekvipotentsial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paydo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bo’lguncha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41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57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3085" y="1252025"/>
            <a:ext cx="3770295" cy="226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243921" y="3676603"/>
            <a:ext cx="64308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2-</a:t>
            </a:r>
            <a:r>
              <a:rPr lang="uz-Cyrl-UZ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r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asm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O’tkazgichning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nuqtaviy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maydonini</a:t>
            </a:r>
            <a:r>
              <a:rPr lang="en-US" sz="1800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deformatsiyalashi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572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8165" y="1555460"/>
            <a:ext cx="7433353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maydonning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induktsiyalangan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tugaydi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yana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sirtqi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etadi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 Ammo,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chiziqlari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yo’q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bo’lmaydi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673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3088" y="1191512"/>
            <a:ext cx="845049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qutblar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h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induktsiya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hodisasi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bo’lmasligi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taqsimlanganidan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elektrostatik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himoya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moddalarning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ekranlashishi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deb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Sirtqi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zaryadlarning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o’tkazgich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bo’lmasligiga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tashqi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maydon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ta’sirini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yo’qqa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83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48" y="1324144"/>
            <a:ext cx="4253130" cy="38193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586" y="112542"/>
            <a:ext cx="4561669" cy="3924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25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33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7951" y="1202077"/>
            <a:ext cx="854809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adi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gan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darsliklar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o’quv</a:t>
            </a:r>
            <a:r>
              <a:rPr lang="en-GB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qo’llanmalar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ro’yxati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(List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of basic textbooks and manuals used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.)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lvl="0" indent="-342900" algn="just">
              <a:buFont typeface="+mj-lt"/>
              <a:buAutoNum type="arabicPeriod"/>
            </a:pP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Kalashnikov S.G. Umumiy fizika kursi. Elektr. Oliy o’quv yurtlarining fizika ixtisosi bo’yicha darslik.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Toshkent-1979, 615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Д.В.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т.Ш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Электричество, Учебное пособие для студентов физических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специалностей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высших учебных заведений. Наука, М.-1977, 687 стр.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Volkenshteyn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V.S.Umumiy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kursidan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to’plami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Oliy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yurtlari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qo’llanma</a:t>
            </a:r>
            <a:r>
              <a:rPr lang="en-GB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O’qituvchi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Toshkent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1969, 440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Сивухин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Электричество, Курс общ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й физики М.</a:t>
            </a:r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2004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Nurmatov N.A. “Elektr va magnetizm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” fanidan o’quv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uz-Cyrl-UZ" sz="20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uslubiy majmua, O’zMU, 2011.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00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38992" y="886582"/>
            <a:ext cx="878440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Qo’shimcha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(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Additional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Literature)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1.J.Kamolov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I.Ismoilov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U.Begimqulov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T.: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2007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Волкенштейн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Сборник задач по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общэму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курсу физики. М.2004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Savelev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I.V.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II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qo’llanma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O’qituvchi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Toshkent-1976 450 bet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Зисман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Г.А. Тодес О.М. Курс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общэй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физики. т.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II,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Электричество, Учебное пособие для студентов физических </a:t>
            </a:r>
            <a:r>
              <a:rPr lang="ru-RU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специалностей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высших учебных заведений. Наука, М.-1972, 360 стр.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5.Матвеев </a:t>
            </a:r>
            <a:r>
              <a:rPr lang="ru-RU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А.Н. Электричество и магнетизм. Высшая школа. М.-1983</a:t>
            </a:r>
          </a:p>
          <a:p>
            <a:r>
              <a:rPr lang="ru-RU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195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Buribaev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Ma’ruzalar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2000y.</a:t>
            </a:r>
          </a:p>
          <a:p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.«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Fizikadan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optika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Iveronova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taxriri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T.1968 y.</a:t>
            </a:r>
          </a:p>
          <a:p>
            <a:r>
              <a:rPr lang="en-US" sz="19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8.Buribaev 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I.,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magnetizmdan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fizpraktikum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5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Universitet</a:t>
            </a:r>
            <a:r>
              <a:rPr lang="en-US" sz="195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T. 200</a:t>
            </a:r>
          </a:p>
        </p:txBody>
      </p:sp>
    </p:spTree>
    <p:extLst>
      <p:ext uri="{BB962C8B-B14F-4D97-AF65-F5344CB8AC3E}">
        <p14:creationId xmlns:p14="http://schemas.microsoft.com/office/powerpoint/2010/main" val="234732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orick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1063</TotalTime>
  <Words>1494</Words>
  <Application>Microsoft Office PowerPoint</Application>
  <PresentationFormat>Экран (16:9)</PresentationFormat>
  <Paragraphs>168</Paragraphs>
  <Slides>40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9" baseType="lpstr">
      <vt:lpstr>Playfair Display</vt:lpstr>
      <vt:lpstr>Times New Roman</vt:lpstr>
      <vt:lpstr>Arial</vt:lpstr>
      <vt:lpstr>Cambria Math</vt:lpstr>
      <vt:lpstr>Lora</vt:lpstr>
      <vt:lpstr>Symbol</vt:lpstr>
      <vt:lpstr>Calibri</vt:lpstr>
      <vt:lpstr>Yorick template</vt:lpstr>
      <vt:lpstr>Equation.3</vt:lpstr>
      <vt:lpstr>4.1.  Qutblanish vektori.  4.2.Elektr tokining xarakteristikalari.</vt:lpstr>
      <vt:lpstr>  </vt:lpstr>
      <vt:lpstr>Tayanch atamalar: dielektrik,kristall, induktsiya, muhit, vektorlari.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Thank you for attention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CAST IRON, NON-FERROUS METAL AND ALLOYS</dc:title>
  <dc:creator>USER</dc:creator>
  <cp:lastModifiedBy>Gost</cp:lastModifiedBy>
  <cp:revision>100</cp:revision>
  <dcterms:modified xsi:type="dcterms:W3CDTF">2021-04-12T23:33:11Z</dcterms:modified>
</cp:coreProperties>
</file>