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9" r:id="rId1"/>
  </p:sldMasterIdLst>
  <p:notesMasterIdLst>
    <p:notesMasterId r:id="rId43"/>
  </p:notesMasterIdLst>
  <p:sldIdLst>
    <p:sldId id="256" r:id="rId2"/>
    <p:sldId id="280" r:id="rId3"/>
    <p:sldId id="329" r:id="rId4"/>
    <p:sldId id="335" r:id="rId5"/>
    <p:sldId id="336" r:id="rId6"/>
    <p:sldId id="337" r:id="rId7"/>
    <p:sldId id="338" r:id="rId8"/>
    <p:sldId id="339" r:id="rId9"/>
    <p:sldId id="340" r:id="rId10"/>
    <p:sldId id="341" r:id="rId11"/>
    <p:sldId id="342" r:id="rId12"/>
    <p:sldId id="343" r:id="rId13"/>
    <p:sldId id="344" r:id="rId14"/>
    <p:sldId id="281" r:id="rId15"/>
    <p:sldId id="282" r:id="rId16"/>
    <p:sldId id="283" r:id="rId17"/>
    <p:sldId id="284" r:id="rId18"/>
    <p:sldId id="285" r:id="rId19"/>
    <p:sldId id="331" r:id="rId20"/>
    <p:sldId id="286" r:id="rId21"/>
    <p:sldId id="289" r:id="rId22"/>
    <p:sldId id="333" r:id="rId23"/>
    <p:sldId id="298" r:id="rId24"/>
    <p:sldId id="299" r:id="rId25"/>
    <p:sldId id="300" r:id="rId26"/>
    <p:sldId id="345" r:id="rId27"/>
    <p:sldId id="346" r:id="rId28"/>
    <p:sldId id="347" r:id="rId29"/>
    <p:sldId id="301" r:id="rId30"/>
    <p:sldId id="302" r:id="rId31"/>
    <p:sldId id="303" r:id="rId32"/>
    <p:sldId id="304" r:id="rId33"/>
    <p:sldId id="332" r:id="rId34"/>
    <p:sldId id="292" r:id="rId35"/>
    <p:sldId id="293" r:id="rId36"/>
    <p:sldId id="334" r:id="rId37"/>
    <p:sldId id="319" r:id="rId38"/>
    <p:sldId id="320" r:id="rId39"/>
    <p:sldId id="348" r:id="rId40"/>
    <p:sldId id="349" r:id="rId41"/>
    <p:sldId id="350" r:id="rId42"/>
  </p:sldIdLst>
  <p:sldSz cx="9144000" cy="5143500" type="screen16x9"/>
  <p:notesSz cx="6858000" cy="9144000"/>
  <p:embeddedFontLst>
    <p:embeddedFont>
      <p:font typeface="Playfair Display" panose="020B0604020202020204" charset="-52"/>
      <p:regular r:id="rId44"/>
      <p:bold r:id="rId45"/>
      <p:italic r:id="rId46"/>
      <p:boldItalic r:id="rId47"/>
    </p:embeddedFont>
    <p:embeddedFont>
      <p:font typeface="Lora" panose="020B0604020202020204" charset="-52"/>
      <p:regular r:id="rId48"/>
      <p:bold r:id="rId49"/>
      <p:italic r:id="rId50"/>
      <p:boldItalic r:id="rId51"/>
    </p:embeddedFont>
    <p:embeddedFont>
      <p:font typeface="Cambria Math" panose="02040503050406030204" pitchFamily="18" charset="0"/>
      <p:regular r:id="rId52"/>
    </p:embeddedFont>
    <p:embeddedFont>
      <p:font typeface="Calibri" panose="020F0502020204030204" pitchFamily="34" charset="0"/>
      <p:regular r:id="rId53"/>
      <p:bold r:id="rId54"/>
      <p:italic r:id="rId55"/>
      <p:boldItalic r:id="rId5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BF7906"/>
    <a:srgbClr val="F9D162"/>
    <a:srgbClr val="CC0000"/>
    <a:srgbClr val="F9ED6D"/>
    <a:srgbClr val="111111"/>
    <a:srgbClr val="7DA2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AE38BBD2-443F-452F-A6A3-68A0FD771EAC}">
  <a:tblStyle styleId="{AE38BBD2-443F-452F-A6A3-68A0FD771EA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56" autoAdjust="0"/>
    <p:restoredTop sz="94660"/>
  </p:normalViewPr>
  <p:slideViewPr>
    <p:cSldViewPr snapToGrid="0">
      <p:cViewPr varScale="1">
        <p:scale>
          <a:sx n="93" d="100"/>
          <a:sy n="93" d="100"/>
        </p:scale>
        <p:origin x="72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4.fntdata"/><Relationship Id="rId50" Type="http://schemas.openxmlformats.org/officeDocument/2006/relationships/font" Target="fonts/font7.fntdata"/><Relationship Id="rId55" Type="http://schemas.openxmlformats.org/officeDocument/2006/relationships/font" Target="fonts/font1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3.fntdata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2.fntdata"/><Relationship Id="rId53" Type="http://schemas.openxmlformats.org/officeDocument/2006/relationships/font" Target="fonts/font10.fntdata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6.fntdata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1.fntdata"/><Relationship Id="rId52" Type="http://schemas.openxmlformats.org/officeDocument/2006/relationships/font" Target="fonts/font9.fntdata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font" Target="fonts/font5.fntdata"/><Relationship Id="rId56" Type="http://schemas.openxmlformats.org/officeDocument/2006/relationships/font" Target="fonts/font13.fntdata"/><Relationship Id="rId8" Type="http://schemas.openxmlformats.org/officeDocument/2006/relationships/slide" Target="slides/slide7.xml"/><Relationship Id="rId51" Type="http://schemas.openxmlformats.org/officeDocument/2006/relationships/font" Target="fonts/font8.fntdata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314898399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307312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507024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1598400" y="1763225"/>
            <a:ext cx="5947200" cy="1159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 b="1">
                <a:solidFill>
                  <a:srgbClr val="FFFFFF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grpSp>
        <p:nvGrpSpPr>
          <p:cNvPr id="11" name="Google Shape;11;p2"/>
          <p:cNvGrpSpPr/>
          <p:nvPr/>
        </p:nvGrpSpPr>
        <p:grpSpPr>
          <a:xfrm>
            <a:off x="3239978" y="-11"/>
            <a:ext cx="2664079" cy="1326980"/>
            <a:chOff x="3578850" y="-50"/>
            <a:chExt cx="1816500" cy="904800"/>
          </a:xfrm>
        </p:grpSpPr>
        <p:sp>
          <p:nvSpPr>
            <p:cNvPr id="12" name="Google Shape;12;p2"/>
            <p:cNvSpPr/>
            <p:nvPr/>
          </p:nvSpPr>
          <p:spPr>
            <a:xfrm rot="10800000">
              <a:off x="3578850" y="-50"/>
              <a:ext cx="1816500" cy="904800"/>
            </a:xfrm>
            <a:prstGeom prst="triangle">
              <a:avLst>
                <a:gd name="adj" fmla="val 50000"/>
              </a:avLst>
            </a:prstGeom>
            <a:solidFill>
              <a:srgbClr val="CC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10800000">
              <a:off x="4487250" y="-50"/>
              <a:ext cx="908100" cy="904800"/>
            </a:xfrm>
            <a:prstGeom prst="triangle">
              <a:avLst>
                <a:gd name="adj" fmla="val 100000"/>
              </a:avLst>
            </a:prstGeom>
            <a:solidFill>
              <a:srgbClr val="99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rgbClr val="FFFFFF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031425" y="750150"/>
            <a:ext cx="7081200" cy="53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Font typeface="Playfair Display"/>
              <a:buNone/>
              <a:defRPr sz="1800" i="1"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031425" y="1351100"/>
            <a:ext cx="7081200" cy="346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8100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CC0000"/>
              </a:buClr>
              <a:buSzPts val="2400"/>
              <a:buFont typeface="Lora"/>
              <a:buChar char="◈"/>
              <a:defRPr sz="2400">
                <a:latin typeface="Lora"/>
                <a:ea typeface="Lora"/>
                <a:cs typeface="Lora"/>
                <a:sym typeface="Lora"/>
              </a:defRPr>
            </a:lvl1pPr>
            <a:lvl2pPr marL="914400" lvl="1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000"/>
              <a:buFont typeface="Lora"/>
              <a:buChar char="⬥"/>
              <a:defRPr sz="2000">
                <a:latin typeface="Lora"/>
                <a:ea typeface="Lora"/>
                <a:cs typeface="Lora"/>
                <a:sym typeface="Lora"/>
              </a:defRPr>
            </a:lvl2pPr>
            <a:lvl3pPr marL="1371600" lvl="2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000"/>
              <a:buFont typeface="Lora"/>
              <a:buChar char="⬦"/>
              <a:defRPr sz="2000">
                <a:latin typeface="Lora"/>
                <a:ea typeface="Lora"/>
                <a:cs typeface="Lora"/>
                <a:sym typeface="Lora"/>
              </a:defRPr>
            </a:lvl3pPr>
            <a:lvl4pPr marL="1828800" lvl="3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000"/>
              <a:buFont typeface="Lora"/>
              <a:buChar char="⬩"/>
              <a:defRPr sz="2000">
                <a:latin typeface="Lora"/>
                <a:ea typeface="Lora"/>
                <a:cs typeface="Lora"/>
                <a:sym typeface="Lora"/>
              </a:defRPr>
            </a:lvl4pPr>
            <a:lvl5pPr marL="2286000" lvl="4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000"/>
              <a:buFont typeface="Lora"/>
              <a:buChar char="⬩"/>
              <a:defRPr sz="2000">
                <a:latin typeface="Lora"/>
                <a:ea typeface="Lora"/>
                <a:cs typeface="Lora"/>
                <a:sym typeface="Lora"/>
              </a:defRPr>
            </a:lvl5pPr>
            <a:lvl6pPr marL="2743200" lvl="5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000"/>
              <a:buFont typeface="Lora"/>
              <a:buChar char="⬩"/>
              <a:defRPr sz="2000">
                <a:latin typeface="Lora"/>
                <a:ea typeface="Lora"/>
                <a:cs typeface="Lora"/>
                <a:sym typeface="Lora"/>
              </a:defRPr>
            </a:lvl6pPr>
            <a:lvl7pPr marL="3200400" lvl="6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000"/>
              <a:buFont typeface="Lora"/>
              <a:buChar char="⬩"/>
              <a:defRPr sz="2000">
                <a:latin typeface="Lora"/>
                <a:ea typeface="Lora"/>
                <a:cs typeface="Lora"/>
                <a:sym typeface="Lora"/>
              </a:defRPr>
            </a:lvl7pPr>
            <a:lvl8pPr marL="3657600" lvl="7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Font typeface="Lora"/>
              <a:buChar char="○"/>
              <a:defRPr sz="2000">
                <a:latin typeface="Lora"/>
                <a:ea typeface="Lora"/>
                <a:cs typeface="Lora"/>
                <a:sym typeface="Lora"/>
              </a:defRPr>
            </a:lvl8pPr>
            <a:lvl9pPr marL="4114800" lvl="8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Font typeface="Lora"/>
              <a:buChar char="■"/>
              <a:defRPr sz="2000">
                <a:latin typeface="Lora"/>
                <a:ea typeface="Lora"/>
                <a:cs typeface="Lora"/>
                <a:sym typeface="Lora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-125" y="4813400"/>
            <a:ext cx="9144000" cy="33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0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3"/>
          <p:cNvSpPr txBox="1">
            <a:spLocks noGrp="1"/>
          </p:cNvSpPr>
          <p:nvPr>
            <p:ph type="ctrTitle"/>
          </p:nvPr>
        </p:nvSpPr>
        <p:spPr>
          <a:xfrm>
            <a:off x="591255" y="1579046"/>
            <a:ext cx="7960983" cy="257295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5.1.Om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qonunining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differentsial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ko’rinishi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5.2.Kirxgof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qoidalari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5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2" name="Google Shape;62;p13"/>
          <p:cNvGrpSpPr/>
          <p:nvPr/>
        </p:nvGrpSpPr>
        <p:grpSpPr>
          <a:xfrm>
            <a:off x="4411033" y="332492"/>
            <a:ext cx="321429" cy="523991"/>
            <a:chOff x="6730350" y="2315900"/>
            <a:chExt cx="257700" cy="420100"/>
          </a:xfrm>
        </p:grpSpPr>
        <p:sp>
          <p:nvSpPr>
            <p:cNvPr id="63" name="Google Shape;63;p13"/>
            <p:cNvSpPr/>
            <p:nvPr/>
          </p:nvSpPr>
          <p:spPr>
            <a:xfrm>
              <a:off x="6807900" y="26712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64;p13"/>
            <p:cNvSpPr/>
            <p:nvPr/>
          </p:nvSpPr>
          <p:spPr>
            <a:xfrm>
              <a:off x="6807900" y="26364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65;p13"/>
            <p:cNvSpPr/>
            <p:nvPr/>
          </p:nvSpPr>
          <p:spPr>
            <a:xfrm>
              <a:off x="6807900" y="2706075"/>
              <a:ext cx="102600" cy="29925"/>
            </a:xfrm>
            <a:custGeom>
              <a:avLst/>
              <a:gdLst/>
              <a:ahLst/>
              <a:cxnLst/>
              <a:rect l="l" t="t" r="r" b="b"/>
              <a:pathLst>
                <a:path w="4104" h="1197" extrusionOk="0">
                  <a:moveTo>
                    <a:pt x="1" y="0"/>
                  </a:moveTo>
                  <a:lnTo>
                    <a:pt x="1" y="171"/>
                  </a:lnTo>
                  <a:lnTo>
                    <a:pt x="25" y="318"/>
                  </a:lnTo>
                  <a:lnTo>
                    <a:pt x="98" y="464"/>
                  </a:lnTo>
                  <a:lnTo>
                    <a:pt x="196" y="586"/>
                  </a:lnTo>
                  <a:lnTo>
                    <a:pt x="343" y="660"/>
                  </a:lnTo>
                  <a:lnTo>
                    <a:pt x="1881" y="1172"/>
                  </a:lnTo>
                  <a:lnTo>
                    <a:pt x="2052" y="1197"/>
                  </a:lnTo>
                  <a:lnTo>
                    <a:pt x="2223" y="1172"/>
                  </a:lnTo>
                  <a:lnTo>
                    <a:pt x="3762" y="660"/>
                  </a:lnTo>
                  <a:lnTo>
                    <a:pt x="3908" y="586"/>
                  </a:lnTo>
                  <a:lnTo>
                    <a:pt x="4006" y="464"/>
                  </a:lnTo>
                  <a:lnTo>
                    <a:pt x="4079" y="318"/>
                  </a:lnTo>
                  <a:lnTo>
                    <a:pt x="4104" y="171"/>
                  </a:lnTo>
                  <a:lnTo>
                    <a:pt x="410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66;p13"/>
            <p:cNvSpPr/>
            <p:nvPr/>
          </p:nvSpPr>
          <p:spPr>
            <a:xfrm>
              <a:off x="6811575" y="2463675"/>
              <a:ext cx="95275" cy="160600"/>
            </a:xfrm>
            <a:custGeom>
              <a:avLst/>
              <a:gdLst/>
              <a:ahLst/>
              <a:cxnLst/>
              <a:rect l="l" t="t" r="r" b="b"/>
              <a:pathLst>
                <a:path w="3811" h="6424" extrusionOk="0">
                  <a:moveTo>
                    <a:pt x="1905" y="0"/>
                  </a:moveTo>
                  <a:lnTo>
                    <a:pt x="928" y="831"/>
                  </a:lnTo>
                  <a:lnTo>
                    <a:pt x="855" y="879"/>
                  </a:lnTo>
                  <a:lnTo>
                    <a:pt x="782" y="904"/>
                  </a:lnTo>
                  <a:lnTo>
                    <a:pt x="684" y="879"/>
                  </a:lnTo>
                  <a:lnTo>
                    <a:pt x="611" y="831"/>
                  </a:lnTo>
                  <a:lnTo>
                    <a:pt x="0" y="318"/>
                  </a:lnTo>
                  <a:lnTo>
                    <a:pt x="1319" y="6423"/>
                  </a:lnTo>
                  <a:lnTo>
                    <a:pt x="2491" y="6423"/>
                  </a:lnTo>
                  <a:lnTo>
                    <a:pt x="3810" y="318"/>
                  </a:lnTo>
                  <a:lnTo>
                    <a:pt x="3200" y="831"/>
                  </a:lnTo>
                  <a:lnTo>
                    <a:pt x="3126" y="879"/>
                  </a:lnTo>
                  <a:lnTo>
                    <a:pt x="3029" y="904"/>
                  </a:lnTo>
                  <a:lnTo>
                    <a:pt x="2955" y="879"/>
                  </a:lnTo>
                  <a:lnTo>
                    <a:pt x="2882" y="831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67;p13"/>
            <p:cNvSpPr/>
            <p:nvPr/>
          </p:nvSpPr>
          <p:spPr>
            <a:xfrm>
              <a:off x="6730350" y="2315900"/>
              <a:ext cx="257700" cy="308375"/>
            </a:xfrm>
            <a:custGeom>
              <a:avLst/>
              <a:gdLst/>
              <a:ahLst/>
              <a:cxnLst/>
              <a:rect l="l" t="t" r="r" b="b"/>
              <a:pathLst>
                <a:path w="10308" h="12335" extrusionOk="0">
                  <a:moveTo>
                    <a:pt x="5154" y="1"/>
                  </a:moveTo>
                  <a:lnTo>
                    <a:pt x="4617" y="25"/>
                  </a:lnTo>
                  <a:lnTo>
                    <a:pt x="4128" y="98"/>
                  </a:lnTo>
                  <a:lnTo>
                    <a:pt x="3615" y="245"/>
                  </a:lnTo>
                  <a:lnTo>
                    <a:pt x="3151" y="416"/>
                  </a:lnTo>
                  <a:lnTo>
                    <a:pt x="2712" y="636"/>
                  </a:lnTo>
                  <a:lnTo>
                    <a:pt x="2272" y="880"/>
                  </a:lnTo>
                  <a:lnTo>
                    <a:pt x="1881" y="1173"/>
                  </a:lnTo>
                  <a:lnTo>
                    <a:pt x="1515" y="1515"/>
                  </a:lnTo>
                  <a:lnTo>
                    <a:pt x="1198" y="1881"/>
                  </a:lnTo>
                  <a:lnTo>
                    <a:pt x="880" y="2272"/>
                  </a:lnTo>
                  <a:lnTo>
                    <a:pt x="636" y="2687"/>
                  </a:lnTo>
                  <a:lnTo>
                    <a:pt x="416" y="3151"/>
                  </a:lnTo>
                  <a:lnTo>
                    <a:pt x="245" y="3615"/>
                  </a:lnTo>
                  <a:lnTo>
                    <a:pt x="123" y="4104"/>
                  </a:lnTo>
                  <a:lnTo>
                    <a:pt x="50" y="4617"/>
                  </a:lnTo>
                  <a:lnTo>
                    <a:pt x="1" y="5154"/>
                  </a:lnTo>
                  <a:lnTo>
                    <a:pt x="25" y="5423"/>
                  </a:lnTo>
                  <a:lnTo>
                    <a:pt x="50" y="5691"/>
                  </a:lnTo>
                  <a:lnTo>
                    <a:pt x="123" y="6204"/>
                  </a:lnTo>
                  <a:lnTo>
                    <a:pt x="245" y="6693"/>
                  </a:lnTo>
                  <a:lnTo>
                    <a:pt x="416" y="7132"/>
                  </a:lnTo>
                  <a:lnTo>
                    <a:pt x="636" y="7572"/>
                  </a:lnTo>
                  <a:lnTo>
                    <a:pt x="856" y="7963"/>
                  </a:lnTo>
                  <a:lnTo>
                    <a:pt x="1100" y="8353"/>
                  </a:lnTo>
                  <a:lnTo>
                    <a:pt x="1369" y="8744"/>
                  </a:lnTo>
                  <a:lnTo>
                    <a:pt x="1906" y="9526"/>
                  </a:lnTo>
                  <a:lnTo>
                    <a:pt x="2150" y="9941"/>
                  </a:lnTo>
                  <a:lnTo>
                    <a:pt x="2394" y="10356"/>
                  </a:lnTo>
                  <a:lnTo>
                    <a:pt x="2614" y="10796"/>
                  </a:lnTo>
                  <a:lnTo>
                    <a:pt x="2810" y="11284"/>
                  </a:lnTo>
                  <a:lnTo>
                    <a:pt x="2980" y="11797"/>
                  </a:lnTo>
                  <a:lnTo>
                    <a:pt x="3103" y="12334"/>
                  </a:lnTo>
                  <a:lnTo>
                    <a:pt x="4079" y="12334"/>
                  </a:lnTo>
                  <a:lnTo>
                    <a:pt x="3249" y="8500"/>
                  </a:lnTo>
                  <a:lnTo>
                    <a:pt x="2663" y="5642"/>
                  </a:lnTo>
                  <a:lnTo>
                    <a:pt x="2663" y="5520"/>
                  </a:lnTo>
                  <a:lnTo>
                    <a:pt x="2712" y="5423"/>
                  </a:lnTo>
                  <a:lnTo>
                    <a:pt x="2785" y="5374"/>
                  </a:lnTo>
                  <a:lnTo>
                    <a:pt x="2883" y="5349"/>
                  </a:lnTo>
                  <a:lnTo>
                    <a:pt x="2956" y="5349"/>
                  </a:lnTo>
                  <a:lnTo>
                    <a:pt x="3054" y="5398"/>
                  </a:lnTo>
                  <a:lnTo>
                    <a:pt x="4031" y="6253"/>
                  </a:lnTo>
                  <a:lnTo>
                    <a:pt x="4983" y="5398"/>
                  </a:lnTo>
                  <a:lnTo>
                    <a:pt x="5081" y="5349"/>
                  </a:lnTo>
                  <a:lnTo>
                    <a:pt x="5227" y="5349"/>
                  </a:lnTo>
                  <a:lnTo>
                    <a:pt x="5325" y="5398"/>
                  </a:lnTo>
                  <a:lnTo>
                    <a:pt x="6278" y="6253"/>
                  </a:lnTo>
                  <a:lnTo>
                    <a:pt x="7254" y="5398"/>
                  </a:lnTo>
                  <a:lnTo>
                    <a:pt x="7352" y="5349"/>
                  </a:lnTo>
                  <a:lnTo>
                    <a:pt x="7425" y="5349"/>
                  </a:lnTo>
                  <a:lnTo>
                    <a:pt x="7523" y="5374"/>
                  </a:lnTo>
                  <a:lnTo>
                    <a:pt x="7596" y="5423"/>
                  </a:lnTo>
                  <a:lnTo>
                    <a:pt x="7645" y="5520"/>
                  </a:lnTo>
                  <a:lnTo>
                    <a:pt x="7645" y="5642"/>
                  </a:lnTo>
                  <a:lnTo>
                    <a:pt x="7059" y="8500"/>
                  </a:lnTo>
                  <a:lnTo>
                    <a:pt x="6229" y="12334"/>
                  </a:lnTo>
                  <a:lnTo>
                    <a:pt x="7206" y="12334"/>
                  </a:lnTo>
                  <a:lnTo>
                    <a:pt x="7328" y="11797"/>
                  </a:lnTo>
                  <a:lnTo>
                    <a:pt x="7499" y="11284"/>
                  </a:lnTo>
                  <a:lnTo>
                    <a:pt x="7694" y="10796"/>
                  </a:lnTo>
                  <a:lnTo>
                    <a:pt x="7914" y="10356"/>
                  </a:lnTo>
                  <a:lnTo>
                    <a:pt x="8158" y="9941"/>
                  </a:lnTo>
                  <a:lnTo>
                    <a:pt x="8402" y="9526"/>
                  </a:lnTo>
                  <a:lnTo>
                    <a:pt x="8940" y="8744"/>
                  </a:lnTo>
                  <a:lnTo>
                    <a:pt x="9208" y="8353"/>
                  </a:lnTo>
                  <a:lnTo>
                    <a:pt x="9453" y="7963"/>
                  </a:lnTo>
                  <a:lnTo>
                    <a:pt x="9672" y="7572"/>
                  </a:lnTo>
                  <a:lnTo>
                    <a:pt x="9892" y="7132"/>
                  </a:lnTo>
                  <a:lnTo>
                    <a:pt x="10063" y="6693"/>
                  </a:lnTo>
                  <a:lnTo>
                    <a:pt x="10185" y="6204"/>
                  </a:lnTo>
                  <a:lnTo>
                    <a:pt x="10259" y="5691"/>
                  </a:lnTo>
                  <a:lnTo>
                    <a:pt x="10283" y="5423"/>
                  </a:lnTo>
                  <a:lnTo>
                    <a:pt x="10307" y="5154"/>
                  </a:lnTo>
                  <a:lnTo>
                    <a:pt x="10259" y="4617"/>
                  </a:lnTo>
                  <a:lnTo>
                    <a:pt x="10185" y="4104"/>
                  </a:lnTo>
                  <a:lnTo>
                    <a:pt x="10063" y="3615"/>
                  </a:lnTo>
                  <a:lnTo>
                    <a:pt x="9892" y="3151"/>
                  </a:lnTo>
                  <a:lnTo>
                    <a:pt x="9672" y="2687"/>
                  </a:lnTo>
                  <a:lnTo>
                    <a:pt x="9428" y="2272"/>
                  </a:lnTo>
                  <a:lnTo>
                    <a:pt x="9111" y="1881"/>
                  </a:lnTo>
                  <a:lnTo>
                    <a:pt x="8793" y="1515"/>
                  </a:lnTo>
                  <a:lnTo>
                    <a:pt x="8427" y="1173"/>
                  </a:lnTo>
                  <a:lnTo>
                    <a:pt x="8036" y="880"/>
                  </a:lnTo>
                  <a:lnTo>
                    <a:pt x="7596" y="636"/>
                  </a:lnTo>
                  <a:lnTo>
                    <a:pt x="7157" y="416"/>
                  </a:lnTo>
                  <a:lnTo>
                    <a:pt x="6693" y="245"/>
                  </a:lnTo>
                  <a:lnTo>
                    <a:pt x="6180" y="98"/>
                  </a:lnTo>
                  <a:lnTo>
                    <a:pt x="5691" y="25"/>
                  </a:lnTo>
                  <a:lnTo>
                    <a:pt x="515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Прямоугольник 8"/>
              <p:cNvSpPr/>
              <p:nvPr/>
            </p:nvSpPr>
            <p:spPr>
              <a:xfrm>
                <a:off x="5541103" y="4152002"/>
                <a:ext cx="3437286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b="1" i="1" smtClean="0">
                          <a:solidFill>
                            <a:srgbClr val="FF0000"/>
                          </a:solidFill>
                          <a:effectLst>
                            <a:outerShdw blurRad="50800" dist="38100" algn="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sz="1800" b="1" i="1" dirty="0">
                  <a:solidFill>
                    <a:srgbClr val="FF0000"/>
                  </a:solidFill>
                  <a:effectLst>
                    <a:outerShdw blurRad="50800" dist="38100" algn="l" rotWithShape="0">
                      <a:prstClr val="black">
                        <a:alpha val="40000"/>
                      </a:prstClr>
                    </a:outerShdw>
                  </a:effectLst>
                  <a:latin typeface="Playfair Display" panose="020B0604020202020204" charset="0"/>
                  <a:cs typeface="Playfair Display" panose="020B0604020202020204" charset="0"/>
                </a:endParaRPr>
              </a:p>
            </p:txBody>
          </p:sp>
        </mc:Choice>
        <mc:Fallback xmlns="">
          <p:sp>
            <p:nvSpPr>
              <p:cNvPr id="9" name="Прямоугольник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41103" y="4152002"/>
                <a:ext cx="3437286" cy="369332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Google Shape;69;p16"/>
          <p:cNvSpPr txBox="1">
            <a:spLocks/>
          </p:cNvSpPr>
          <p:nvPr/>
        </p:nvSpPr>
        <p:spPr>
          <a:xfrm>
            <a:off x="4732462" y="2586589"/>
            <a:ext cx="4294597" cy="168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1600" dirty="0" smtClean="0">
                <a:solidFill>
                  <a:srgbClr val="00B0F0"/>
                </a:solidFill>
              </a:rPr>
              <a:t>Submitted by </a:t>
            </a:r>
            <a:r>
              <a:rPr lang="en-US" sz="1600" dirty="0" err="1" smtClean="0">
                <a:solidFill>
                  <a:srgbClr val="00B0F0"/>
                </a:solidFill>
              </a:rPr>
              <a:t>Usmonov</a:t>
            </a:r>
            <a:r>
              <a:rPr lang="en-US" sz="1600" dirty="0" smtClean="0">
                <a:solidFill>
                  <a:srgbClr val="00B0F0"/>
                </a:solidFill>
              </a:rPr>
              <a:t> </a:t>
            </a:r>
            <a:r>
              <a:rPr lang="en-US" sz="1600" dirty="0" err="1" smtClean="0">
                <a:solidFill>
                  <a:srgbClr val="00B0F0"/>
                </a:solidFill>
              </a:rPr>
              <a:t>Johongir</a:t>
            </a:r>
            <a:r>
              <a:rPr lang="en-US" sz="1600" dirty="0" smtClean="0">
                <a:solidFill>
                  <a:srgbClr val="00B0F0"/>
                </a:solidFill>
              </a:rPr>
              <a:t>.</a:t>
            </a:r>
            <a:endParaRPr lang="en-US" sz="16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93160" y="1397287"/>
            <a:ext cx="772616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1.Berk </a:t>
            </a:r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zanjir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Om </a:t>
            </a:r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qonuni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2.Elektr </a:t>
            </a:r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yurituvchi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3.Tarmoqlangan </a:t>
            </a:r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zanjirlar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1377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2063" y="1592494"/>
            <a:ext cx="8229599" cy="2969231"/>
          </a:xfrm>
        </p:spPr>
        <p:txBody>
          <a:bodyPr/>
          <a:lstStyle/>
          <a:p>
            <a:r>
              <a:rPr lang="en-US" sz="4400" b="0" i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Tayanch</a:t>
            </a:r>
            <a:r>
              <a:rPr lang="en-US" sz="4400" b="0" i="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0" i="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atamalar</a:t>
            </a:r>
            <a:r>
              <a:rPr lang="en-US" sz="4400" b="0" i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4400" b="0" i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i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Om </a:t>
            </a:r>
            <a:r>
              <a:rPr lang="en-GB" sz="4400" i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qonuni</a:t>
            </a:r>
            <a:r>
              <a:rPr lang="en-GB" sz="4400" i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4400" i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GB" sz="4400" i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i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yurituvchi</a:t>
            </a:r>
            <a:r>
              <a:rPr lang="en-GB" sz="4400" i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i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lang="en-GB" sz="4400" i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4400" i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zanjir</a:t>
            </a:r>
            <a:r>
              <a:rPr lang="en-GB" sz="4400" i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40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6230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1376738" y="1396806"/>
                <a:ext cx="6477856" cy="332276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b="1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O’zgarmas</a:t>
                </a:r>
                <a:r>
                  <a:rPr lang="en-US" b="1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elektr</a:t>
                </a:r>
                <a:r>
                  <a:rPr lang="en-US" b="1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toki</a:t>
                </a:r>
                <a:r>
                  <a:rPr lang="en-US" b="1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endParaRPr lang="ru-RU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b="1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Elektr</a:t>
                </a:r>
                <a:r>
                  <a:rPr lang="en-US" b="1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toki</a:t>
                </a:r>
                <a:endParaRPr lang="ru-RU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O’tkzagichda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elektr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maydon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hosil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bo’lganda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zaryad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tashuchilarning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tartibli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haraakati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ya’ni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musbat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zaryadlarning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maydon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yo’nalishi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bo’yicha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manfiy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zaryadlarning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qarama-qarshu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yo’nalgan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harakati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vujudgaa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keladi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Zaryadlarning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taribli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harakati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elektr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toki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deyiladi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Agarda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o’tkazgichning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∆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</m:t>
                    </m:r>
                  </m:oMath>
                </a14:m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ko’ngdalang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kesimida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∆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𝑡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&gt;  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𝑑𝑡</m:t>
                    </m:r>
                  </m:oMath>
                </a14:m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Vaqtda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∆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𝑞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→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𝑑𝑞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zaryad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o’tsa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tok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kuchi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skalyar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kattalik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)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quydgich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aniqlanadi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𝑖</m:t>
                      </m:r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𝑑𝑞</m:t>
                          </m:r>
                        </m:num>
                        <m:den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𝑑𝑡</m:t>
                          </m:r>
                        </m:den>
                      </m:f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 (1)</m:t>
                      </m:r>
                    </m:oMath>
                  </m:oMathPara>
                </a14:m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6738" y="1396806"/>
                <a:ext cx="6477856" cy="3322769"/>
              </a:xfrm>
              <a:prstGeom prst="rect">
                <a:avLst/>
              </a:prstGeom>
              <a:blipFill rotWithShape="0">
                <a:blip r:embed="rId2"/>
                <a:stretch>
                  <a:fillRect l="-282" t="-18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20932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277402" y="1286952"/>
                <a:ext cx="8620018" cy="362663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Elektr</a:t>
                </a:r>
                <a:r>
                  <a:rPr lang="en-US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toki</a:t>
                </a:r>
                <a:r>
                  <a:rPr lang="en-US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(+)  </a:t>
                </a:r>
                <a:r>
                  <a:rPr lang="en-US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va</a:t>
                </a:r>
                <a:r>
                  <a:rPr lang="en-US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(-) </a:t>
                </a:r>
                <a:r>
                  <a:rPr lang="en-US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zaryad</a:t>
                </a:r>
                <a:r>
                  <a:rPr lang="en-US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taashuvchularining</a:t>
                </a:r>
                <a:r>
                  <a:rPr lang="en-US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 smtClean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harakatidan</a:t>
                </a:r>
                <a:r>
                  <a:rPr lang="en-US" dirty="0" smtClean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 smtClean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yuzaga</a:t>
                </a:r>
                <a:r>
                  <a:rPr lang="en-US" dirty="0" smtClean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kelishi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mumkin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Qarama-qarshu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yo’nalishdagi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(+)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va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smtClean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(-) </a:t>
                </a:r>
                <a:r>
                  <a:rPr lang="en-US" dirty="0" err="1" smtClean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Zaryadlar</a:t>
                </a:r>
                <a:r>
                  <a:rPr lang="en-US" dirty="0" smtClean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ko’chishidaa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ekvivalentdir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U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vaaqtda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dq</a:t>
                </a:r>
                <a:r>
                  <a:rPr lang="en-US" baseline="30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+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va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dq</a:t>
                </a:r>
                <a:r>
                  <a:rPr lang="en-US" baseline="30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-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 smtClean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ta'sirida</a:t>
                </a:r>
                <a:r>
                  <a:rPr lang="en-US" dirty="0" smtClean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o’tkazgichdan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o’tayotgan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tok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</a:t>
                </a:r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𝑖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𝑑</m:t>
                        </m:r>
                        <m:sSup>
                          <m:sSupPr>
                            <m:ctrlPr>
                              <a:rPr lang="ru-RU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𝑞</m:t>
                            </m:r>
                          </m:e>
                          <m:sup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</m:sup>
                        </m:sSup>
                      </m:num>
                      <m:den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𝑑𝑡</m:t>
                        </m:r>
                      </m:den>
                    </m:f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f>
                      <m:f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𝑑</m:t>
                        </m:r>
                        <m:sSup>
                          <m:sSupPr>
                            <m:ctrlPr>
                              <a:rPr lang="ru-RU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𝑞</m:t>
                            </m:r>
                          </m:e>
                          <m:sup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−</m:t>
                            </m:r>
                          </m:sup>
                        </m:sSup>
                      </m:num>
                      <m:den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𝑑𝑡</m:t>
                        </m:r>
                      </m:den>
                    </m:f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    (2)</m:t>
                    </m:r>
                  </m:oMath>
                </a14:m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bo'ladi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(+)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Zaryad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tashuvchilarning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yo’nalishi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tokning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yo’nalishi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deb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qabul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qilingan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lvl="0" indent="-342900">
                  <a:lnSpc>
                    <a:spcPct val="107000"/>
                  </a:lnSpc>
                  <a:buFont typeface="+mj-lt"/>
                  <a:buAutoNum type="alphaLcParenR"/>
                </a:pP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Elektr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maydon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bo’lmaganda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molekulalar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issiqlik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harakatida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zaryad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tashuvchilar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holati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smtClean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tezlik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bilan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harakatlanadi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lvl="0" indent="-342900">
                  <a:lnSpc>
                    <a:spcPct val="107000"/>
                  </a:lnSpc>
                  <a:buFont typeface="+mj-lt"/>
                  <a:buAutoNum type="alphaLcParenR"/>
                </a:pP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Maydon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ulanganda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u </a:t>
                </a:r>
                <a:r>
                  <a:rPr lang="en-US" b="1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artibli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tezlik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qo’shiladi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 Ammo v=0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bo’lganligi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sababli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zaryd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tashuvchilarning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o’rt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yig’indisi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u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ga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teng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bo’ladi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>
                  <a:lnSpc>
                    <a:spcPct val="107000"/>
                  </a:lnSpc>
                </a:pP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v+u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v+v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=v         (</a:t>
                </a:r>
                <a:r>
                  <a:rPr lang="en-US" dirty="0" smtClean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3)</a:t>
                </a:r>
              </a:p>
              <a:p>
                <a:pPr marL="457200">
                  <a:lnSpc>
                    <a:spcPct val="107000"/>
                  </a:lnSpc>
                </a:pPr>
                <a:endParaRPr lang="en-US" dirty="0" smtClean="0"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>
                  <a:lnSpc>
                    <a:spcPct val="107000"/>
                  </a:lnSpc>
                </a:pPr>
                <a:r>
                  <a:rPr lang="en-US" dirty="0" err="1" smtClean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Elektr</a:t>
                </a:r>
                <a:r>
                  <a:rPr lang="en-US" dirty="0" smtClean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toki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zichligi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quydagicha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topiladi</a:t>
                </a:r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402" y="1286952"/>
                <a:ext cx="8620018" cy="3626634"/>
              </a:xfrm>
              <a:prstGeom prst="rect">
                <a:avLst/>
              </a:prstGeom>
              <a:blipFill rotWithShape="0">
                <a:blip r:embed="rId2"/>
                <a:stretch>
                  <a:fillRect l="-283" t="-16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53613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441790" y="177448"/>
            <a:ext cx="8075488" cy="478111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en-US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</a:t>
            </a:r>
            <a:r>
              <a:rPr lang="en-US" baseline="30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+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yo’nalishi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J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vektorning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yo’nalishi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deb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qilinadi.O’tkazgichning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nuqtasidagi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zichligi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vektorini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bilgan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istlgan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sirtdan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o’tuvchi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kuchi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quyidagicha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Agarda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birlik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hajmda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</a:t>
            </a:r>
            <a:r>
              <a:rPr lang="en-US" baseline="30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+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</a:t>
            </a:r>
            <a:r>
              <a:rPr lang="en-US" baseline="30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zaryd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tashuvchilar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unga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zaryd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miqdori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</a:t>
            </a:r>
            <a:r>
              <a:rPr lang="en-US" baseline="30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+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ye</a:t>
            </a:r>
            <a:r>
              <a:rPr lang="en-US" baseline="30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Maydon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ta’sirida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zaryad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tashuvchilar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U</a:t>
            </a:r>
            <a:r>
              <a:rPr lang="en-US" baseline="30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+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U</a:t>
            </a:r>
            <a:r>
              <a:rPr lang="en-US" baseline="30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tezlikka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bo’ladi.Tok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zichligi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quyidagicha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J=ye</a:t>
            </a:r>
            <a:r>
              <a:rPr lang="en-US" baseline="30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+ </a:t>
            </a:r>
            <a:r>
              <a:rPr lang="en-US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en-US" baseline="30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+ </a:t>
            </a:r>
            <a:r>
              <a:rPr lang="en-US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</a:t>
            </a:r>
            <a:r>
              <a:rPr lang="en-US" baseline="30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+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+</a:t>
            </a:r>
            <a:r>
              <a:rPr lang="en-US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en-US" baseline="30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en-US" baseline="30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 </a:t>
            </a:r>
            <a:r>
              <a:rPr lang="en-US" baseline="30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   </a:t>
            </a:r>
            <a:r>
              <a:rPr lang="en-US" baseline="30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(6)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o’tishi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o’zgarmaydign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o’zgarmas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deyiladi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O’zgaruvchan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belgisini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saqlab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o’zgarmas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kuchini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hari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belgilaymiz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I=q/t         (7)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H,B-da I=1</a:t>
            </a:r>
            <a:r>
              <a:rPr lang="en-US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K/</a:t>
            </a:r>
            <a:r>
              <a:rPr lang="en-US" baseline="-25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sek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=1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amper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1K=3*10</a:t>
            </a:r>
            <a:r>
              <a:rPr lang="en-US" baseline="30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9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sgs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kuchi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birligi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625918" y="1363925"/>
                <a:ext cx="1268296" cy="58131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limLoc m:val="undOvr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4"/>
                            </m:rPr>
                            <a:rPr lang="en-US" b="0" i="1" smtClean="0">
                              <a:latin typeface="Cambria Math" panose="02040503050406030204" pitchFamily="18" charset="0"/>
                            </a:rPr>
                            <m:t>𝑆</m:t>
                          </m:r>
                        </m:sub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.</m:t>
                          </m:r>
                        </m:sup>
                        <m:e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𝑗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𝑑𝑆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  </m:t>
                          </m:r>
                        </m:e>
                      </m:nary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 (5)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25918" y="1363925"/>
                <a:ext cx="1268296" cy="581313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3736300" y="303123"/>
                <a:ext cx="1047531" cy="46756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b="0" i="1" smtClean="0">
                          <a:latin typeface="Cambria Math" panose="02040503050406030204" pitchFamily="18" charset="0"/>
                        </a:rPr>
                        <m:t>𝐽</m:t>
                      </m:r>
                      <m:r>
                        <a:rPr lang="en-US" sz="16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600" b="0" i="1" smtClean="0">
                              <a:latin typeface="Cambria Math" panose="02040503050406030204" pitchFamily="18" charset="0"/>
                            </a:rPr>
                            <m:t>𝑑𝑖</m:t>
                          </m:r>
                        </m:num>
                        <m:den>
                          <m:r>
                            <a:rPr lang="en-US" sz="1600" b="0" i="1" smtClean="0">
                              <a:latin typeface="Cambria Math" panose="02040503050406030204" pitchFamily="18" charset="0"/>
                            </a:rPr>
                            <m:t>𝑑𝑆</m:t>
                          </m:r>
                        </m:den>
                      </m:f>
                      <m:r>
                        <a:rPr lang="en-US" sz="1600" b="0" i="1" smtClean="0">
                          <a:latin typeface="Cambria Math" panose="02040503050406030204" pitchFamily="18" charset="0"/>
                        </a:rPr>
                        <m:t>  (4)</m:t>
                      </m:r>
                    </m:oMath>
                  </m:oMathPara>
                </a14:m>
                <a:endParaRPr lang="ru-RU" sz="16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6300" y="303123"/>
                <a:ext cx="1047531" cy="467564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12446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991457" y="1411167"/>
                <a:ext cx="7279240" cy="317971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b="1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Om </a:t>
                </a:r>
                <a:r>
                  <a:rPr lang="en-US" b="1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qonuni</a:t>
                </a:r>
                <a:r>
                  <a:rPr lang="en-US" b="1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  <a:r>
                  <a:rPr lang="en-US" b="1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O’tkazgichning</a:t>
                </a:r>
                <a:r>
                  <a:rPr lang="en-US" b="1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qarshiligi</a:t>
                </a:r>
                <a:endParaRPr lang="ru-RU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I=U/R</a:t>
                </a:r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𝑈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𝜑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𝜑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ga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teng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kuchlanish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deyiladi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 R-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o’tkazgichning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elektr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qarshiligi</a:t>
                </a:r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H,B-da  I=1 v/Om  = 1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amper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bo’ladi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1 Om = 1 V/A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ru-RU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300</m:t>
                            </m:r>
                          </m:den>
                        </m:f>
                      </m:num>
                      <m:den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3∗</m:t>
                        </m:r>
                        <m:sSup>
                          <m:sSupPr>
                            <m:ctrlPr>
                              <a:rPr lang="ru-RU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9</m:t>
                            </m:r>
                          </m:sup>
                        </m:sSup>
                      </m:den>
                    </m:f>
                    <m:r>
                      <a:rPr lang="ru-RU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сгсэ=</m:t>
                    </m:r>
                    <m:f>
                      <m:f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9∗</m:t>
                        </m:r>
                        <m:sSup>
                          <m:sSupPr>
                            <m:ctrlPr>
                              <a:rPr lang="ru-RU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ru-RU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ru-RU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4</m:t>
                            </m:r>
                          </m:sup>
                        </m:sSup>
                      </m:den>
                    </m:f>
                    <m:r>
                      <a:rPr lang="ru-RU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сгсэ 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𝑞𝑎𝑟𝑠h𝑖𝑙𝑖𝑘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𝑏𝑖𝑟𝑙𝑖𝑔𝑖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1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sgse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qarshilik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birligi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 9*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10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11</m:t>
                        </m:r>
                      </m:sup>
                    </m:sSup>
                  </m:oMath>
                </a14:m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Om</a:t>
                </a:r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Bir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jinsli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silindrsimon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o’tkazgich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uchun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R=P*L/S    (2)</a:t>
                </a:r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1457" y="1411167"/>
                <a:ext cx="7279240" cy="3179717"/>
              </a:xfrm>
              <a:prstGeom prst="rect">
                <a:avLst/>
              </a:prstGeom>
              <a:blipFill rotWithShape="0">
                <a:blip r:embed="rId2"/>
                <a:stretch>
                  <a:fillRect l="-25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6396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41285" t="64034" r="30433" b="15153"/>
          <a:stretch/>
        </p:blipFill>
        <p:spPr>
          <a:xfrm>
            <a:off x="2907586" y="3406959"/>
            <a:ext cx="3610650" cy="149381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1099336" y="940166"/>
                <a:ext cx="8044664" cy="28805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Bu </a:t>
                </a:r>
                <a:r>
                  <a:rPr lang="en-US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yerda</a:t>
                </a:r>
                <a:r>
                  <a:rPr lang="en-US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solishtirma</a:t>
                </a:r>
                <a:r>
                  <a:rPr lang="en-US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qarshilik</a:t>
                </a:r>
                <a:r>
                  <a:rPr lang="en-US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</a:t>
                </a:r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𝜌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𝑅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∗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/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𝑙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(3)</a:t>
                </a:r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P= 1  (om*mm</a:t>
                </a:r>
                <a:r>
                  <a:rPr lang="en-US" baseline="300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)/2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bo’adi</a:t>
                </a:r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Om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qonunini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differensial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ko’rinishda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 smtClean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yozamiz</a:t>
                </a:r>
                <a:r>
                  <a:rPr lang="en-US" dirty="0" smtClean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 I=</a:t>
                </a:r>
                <a:r>
                  <a:rPr lang="en-US" dirty="0" err="1" smtClean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jdS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, 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𝑅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𝜌</m:t>
                    </m:r>
                    <m:f>
                      <m:f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𝑑𝐿</m:t>
                        </m:r>
                      </m:num>
                      <m:den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𝑑𝑆</m:t>
                        </m:r>
                      </m:den>
                    </m:f>
                  </m:oMath>
                </a14:m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U=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Edl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Shulaarni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birinchisiga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qo’ysak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jdS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dS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*E*dl/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pdl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(4)</a:t>
                </a:r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yoki</a:t>
                </a:r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𝑗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𝜌</m:t>
                        </m:r>
                      </m:den>
                    </m:f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𝐸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𝛿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∗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𝐸</m:t>
                    </m:r>
                  </m:oMath>
                </a14:m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(5)</a:t>
                </a:r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9336" y="940166"/>
                <a:ext cx="8044664" cy="2880597"/>
              </a:xfrm>
              <a:prstGeom prst="rect">
                <a:avLst/>
              </a:prstGeom>
              <a:blipFill rotWithShape="0">
                <a:blip r:embed="rId3"/>
                <a:stretch>
                  <a:fillRect l="-227" t="-21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96474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33596" t="31577" r="12809" b="41269"/>
          <a:stretch/>
        </p:blipFill>
        <p:spPr>
          <a:xfrm>
            <a:off x="92466" y="2147776"/>
            <a:ext cx="9051534" cy="2578335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08917" y="1232503"/>
            <a:ext cx="8167955" cy="1482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8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1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yurituvchi</a:t>
            </a:r>
            <a:r>
              <a:rPr lang="en-US" sz="1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kuch</a:t>
            </a:r>
            <a:endParaRPr lang="ru-RU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kuchlarning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birlik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(+)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zaryadni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ko’chirishda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bajargan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ishga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EYuK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deyiladi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5790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1273996" y="1423312"/>
                <a:ext cx="6673065" cy="297664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1800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Demak</a:t>
                </a:r>
                <a:r>
                  <a:rPr lang="en-US" sz="18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q </a:t>
                </a:r>
                <a:r>
                  <a:rPr lang="en-US" sz="1800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zaryd</a:t>
                </a:r>
                <a:r>
                  <a:rPr lang="en-US" sz="18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ustida</a:t>
                </a:r>
                <a:r>
                  <a:rPr lang="en-US" sz="18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bajarilgan</a:t>
                </a:r>
                <a:r>
                  <a:rPr lang="en-US" sz="18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ish</a:t>
                </a:r>
                <a:r>
                  <a:rPr lang="en-US" sz="18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A:</a:t>
                </a:r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000" b="1" i="1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E=A/q   </a:t>
                </a:r>
                <a:r>
                  <a:rPr lang="en-US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(1)</a:t>
                </a:r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 </a:t>
                </a:r>
                <a:r>
                  <a:rPr lang="en-US" sz="20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zaryadga</a:t>
                </a:r>
                <a:r>
                  <a:rPr lang="en-US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ta’sir</a:t>
                </a:r>
                <a:r>
                  <a:rPr lang="en-US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etuvchi</a:t>
                </a:r>
                <a:r>
                  <a:rPr lang="en-US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𝑓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𝑇</m:t>
                        </m:r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.</m:t>
                        </m:r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𝐾</m:t>
                        </m:r>
                      </m:sub>
                    </m:sSub>
                  </m:oMath>
                </a14:m>
                <a:r>
                  <a:rPr lang="en-US" sz="20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tashqi</a:t>
                </a:r>
                <a:r>
                  <a:rPr lang="en-US" sz="20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kuch</a:t>
                </a:r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0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𝑇</m:t>
                          </m:r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/</m:t>
                          </m:r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𝐾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ru-RU" sz="20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𝐸</m:t>
                          </m:r>
                        </m:e>
                        <m:sup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∗</m:t>
                          </m:r>
                        </m:sup>
                      </m:sSup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𝑞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(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𝑟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000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teng</a:t>
                </a:r>
                <a:r>
                  <a:rPr lang="en-US" sz="20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bo’ladi</a:t>
                </a:r>
                <a:r>
                  <a:rPr lang="en-US" sz="20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000" dirty="0" smtClean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Ye vector </a:t>
                </a:r>
                <a:r>
                  <a:rPr lang="en-US" sz="2000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kattlik</a:t>
                </a:r>
                <a:r>
                  <a:rPr lang="en-US" sz="20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tashqi</a:t>
                </a:r>
                <a:r>
                  <a:rPr lang="en-US" sz="20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kuchlar</a:t>
                </a:r>
                <a:r>
                  <a:rPr lang="en-US" sz="20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maydonining</a:t>
                </a:r>
                <a:r>
                  <a:rPr lang="en-US" sz="20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kuchlanganligi</a:t>
                </a:r>
                <a:r>
                  <a:rPr lang="en-US" sz="20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1800" b="1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3996" y="1423312"/>
                <a:ext cx="6673065" cy="2976649"/>
              </a:xfrm>
              <a:prstGeom prst="rect">
                <a:avLst/>
              </a:prstGeom>
              <a:blipFill rotWithShape="0">
                <a:blip r:embed="rId2"/>
                <a:stretch>
                  <a:fillRect t="-81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81960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45180" t="70969" r="13489" b="21600"/>
          <a:stretch/>
        </p:blipFill>
        <p:spPr>
          <a:xfrm>
            <a:off x="2147777" y="4199860"/>
            <a:ext cx="5890437" cy="59542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42827" y="1296476"/>
            <a:ext cx="7135402" cy="23292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Zanjirning</a:t>
            </a:r>
            <a:r>
              <a:rPr lang="en-US" sz="1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jinsli</a:t>
            </a:r>
            <a:r>
              <a:rPr lang="en-US" sz="1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bo’lamagan</a:t>
            </a:r>
            <a:r>
              <a:rPr lang="en-US" sz="1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lang="en-US" sz="1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Om </a:t>
            </a:r>
            <a:r>
              <a:rPr lang="en-US" sz="1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qonuni</a:t>
            </a:r>
            <a:endParaRPr lang="ru-RU" sz="16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jinsli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ya’ni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yurituchi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etmaydigan</a:t>
            </a:r>
            <a:r>
              <a:rPr lang="en-US" sz="1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Om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qonuni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quydagicha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I=U/R    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(1)</a:t>
            </a:r>
            <a:endParaRPr lang="ru-RU" sz="1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jinsli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Om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qonunining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ifodasi</a:t>
            </a:r>
            <a:r>
              <a:rPr lang="en-US" sz="1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saqlanish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qonunidan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qilamiz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4415319" y="3625703"/>
                <a:ext cx="1306320" cy="61555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b="0" i="1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en-US" sz="4000" b="0" i="1" smtClean="0">
                          <a:latin typeface="Cambria Math" panose="02040503050406030204" pitchFamily="18" charset="0"/>
                        </a:rPr>
                        <m:t>&gt;0</m:t>
                      </m:r>
                    </m:oMath>
                  </m:oMathPara>
                </a14:m>
                <a:endParaRPr lang="ru-RU" sz="40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15319" y="3625703"/>
                <a:ext cx="1306320" cy="615553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Прямая со стрелкой 5"/>
          <p:cNvCxnSpPr/>
          <p:nvPr/>
        </p:nvCxnSpPr>
        <p:spPr>
          <a:xfrm>
            <a:off x="4037744" y="3995482"/>
            <a:ext cx="349321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551397" y="4241256"/>
                <a:ext cx="501932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ru-RU" sz="28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𝜑</m:t>
                          </m:r>
                        </m:e>
                        <m:sub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51397" y="4241256"/>
                <a:ext cx="501932" cy="430887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8083629" y="4241255"/>
                <a:ext cx="510204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ru-RU" sz="28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𝜑</m:t>
                          </m:r>
                        </m:e>
                        <m:sub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83629" y="4241255"/>
                <a:ext cx="510204" cy="430887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9636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703778" y="1090904"/>
                <a:ext cx="7690209" cy="36426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000" dirty="0" smtClean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  <a:endParaRPr lang="ru-RU" sz="1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0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Agard</a:t>
                </a:r>
                <a:r>
                  <a:rPr lang="en-US" sz="2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qism</a:t>
                </a:r>
                <a:r>
                  <a:rPr lang="en-US" sz="2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uchlarida</a:t>
                </a:r>
                <a:r>
                  <a:rPr lang="en-US" sz="2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000" i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φ</m:t>
                        </m:r>
                      </m:e>
                      <m:sub>
                        <m:r>
                          <a:rPr lang="en-US" sz="2000" i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000" i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lang="ru-RU" sz="2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000" i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φ</m:t>
                        </m:r>
                      </m:e>
                      <m:sub>
                        <m:r>
                          <a:rPr lang="en-US" sz="2000" i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2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potensiallar</a:t>
                </a:r>
                <a:r>
                  <a:rPr lang="en-US" sz="2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ayrimasi</a:t>
                </a:r>
                <a:r>
                  <a:rPr lang="en-US" sz="2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mavjud</a:t>
                </a:r>
                <a:r>
                  <a:rPr lang="en-US" sz="20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bo'lsa</a:t>
                </a:r>
                <a:r>
                  <a:rPr lang="en-US" sz="2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20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qismda</a:t>
                </a:r>
                <a:r>
                  <a:rPr lang="en-US" sz="2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ta’sir</a:t>
                </a:r>
                <a:r>
                  <a:rPr lang="en-US" sz="2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etuvchi</a:t>
                </a:r>
                <a:r>
                  <a:rPr lang="en-US" sz="2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EYuK</a:t>
                </a:r>
                <a:r>
                  <a:rPr lang="en-US" sz="2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ni</a:t>
                </a:r>
                <a:r>
                  <a:rPr lang="en-US" sz="2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Ye</a:t>
                </a:r>
                <a:r>
                  <a:rPr lang="en-US" sz="2000" baseline="-25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12</a:t>
                </a:r>
                <a:r>
                  <a:rPr lang="en-US" sz="2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deb </a:t>
                </a:r>
                <a:r>
                  <a:rPr lang="en-US" sz="20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belilaymiz</a:t>
                </a:r>
                <a:r>
                  <a:rPr lang="en-US" sz="20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sz="20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Agarda</a:t>
                </a:r>
                <a:r>
                  <a:rPr lang="en-US" sz="20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I </a:t>
                </a:r>
                <a:r>
                  <a:rPr lang="en-US" sz="20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tok</a:t>
                </a:r>
                <a:r>
                  <a:rPr lang="en-US" sz="20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000" b="0" i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E</m:t>
                          </m:r>
                        </m:e>
                        <m:sub>
                          <m:r>
                            <a:rPr lang="en-US" sz="2000" b="0" i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sz="2000" b="0" i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EYuK</m:t>
                      </m:r>
                      <m:r>
                        <a:rPr lang="en-US" sz="2000" b="0" i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000" b="0" i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strelka</m:t>
                      </m:r>
                      <m:r>
                        <a:rPr lang="en-US" sz="2000" b="0" i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000" b="0" i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y</m:t>
                      </m:r>
                      <m:sSup>
                        <m:sSupPr>
                          <m:ctrlPr>
                            <a:rPr lang="en-US" sz="20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000" b="0" i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o</m:t>
                          </m:r>
                        </m:e>
                        <m:sup>
                          <m:r>
                            <a:rPr lang="en-US" sz="2000" b="0" i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r>
                        <m:rPr>
                          <m:sty m:val="p"/>
                        </m:rPr>
                        <a:rPr lang="en-US" sz="2000" b="0" i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nalishida</m:t>
                      </m:r>
                      <m:r>
                        <a:rPr lang="en-US" sz="2000" b="0" i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000" b="0" i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b</m:t>
                      </m:r>
                      <m:sSup>
                        <m:sSupPr>
                          <m:ctrlPr>
                            <a:rPr lang="en-US" sz="20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000" b="0" i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o</m:t>
                          </m:r>
                        </m:e>
                        <m:sup>
                          <m:r>
                            <a:rPr lang="en-US" sz="2000" b="0" i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r>
                        <m:rPr>
                          <m:sty m:val="p"/>
                        </m:rPr>
                        <a:rPr lang="en-US" sz="2000" b="0" i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lsa</m:t>
                      </m:r>
                      <m:r>
                        <a:rPr lang="en-US" sz="2000" b="0" i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000" b="0" i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I</m:t>
                      </m:r>
                      <m:r>
                        <a:rPr lang="en-US" sz="2000" b="0" i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000" b="0" i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va</m:t>
                      </m:r>
                      <m:r>
                        <a:rPr lang="en-US" sz="2000" b="0" i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0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ε</m:t>
                      </m:r>
                      <m:r>
                        <a:rPr lang="en-US" sz="20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0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ni</m:t>
                      </m:r>
                      <m:r>
                        <a:rPr lang="en-US" sz="20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0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musbat</m:t>
                      </m:r>
                      <m:r>
                        <a:rPr lang="en-US" sz="20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, </m:t>
                      </m:r>
                      <m:r>
                        <m:rPr>
                          <m:sty m:val="p"/>
                        </m:rPr>
                        <a:rPr lang="en-US" sz="20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deb</m:t>
                      </m:r>
                      <m:r>
                        <a:rPr lang="en-US" sz="20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0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strelka</m:t>
                      </m:r>
                      <m:r>
                        <a:rPr lang="en-US" sz="20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 </m:t>
                      </m:r>
                    </m:oMath>
                  </m:oMathPara>
                </a14:m>
                <a:endParaRPr lang="en-US" sz="2000" b="0" dirty="0" smtClean="0"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0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y</m:t>
                      </m:r>
                      <m:sSup>
                        <m:sSupPr>
                          <m:ctrlPr>
                            <a:rPr lang="en-US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0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o</m:t>
                          </m:r>
                        </m:e>
                        <m:sup>
                          <m:r>
                            <a:rPr lang="en-US" sz="20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r>
                        <m:rPr>
                          <m:sty m:val="p"/>
                        </m:rPr>
                        <a:rPr lang="en-US" sz="20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nalishiga</m:t>
                      </m:r>
                      <m:r>
                        <a:rPr lang="en-US" sz="20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0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qarama</m:t>
                      </m:r>
                      <m:r>
                        <a:rPr lang="en-US" sz="20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m:rPr>
                          <m:sty m:val="p"/>
                        </m:rPr>
                        <a:rPr lang="en-US" sz="20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qarshi</m:t>
                      </m:r>
                      <m:r>
                        <a:rPr lang="en-US" sz="20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0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b</m:t>
                      </m:r>
                      <m:sSup>
                        <m:sSupPr>
                          <m:ctrlPr>
                            <a:rPr lang="en-US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0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o</m:t>
                          </m:r>
                        </m:e>
                        <m:sup>
                          <m:r>
                            <a:rPr lang="en-US" sz="20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r>
                        <m:rPr>
                          <m:sty m:val="p"/>
                        </m:rPr>
                        <a:rPr lang="en-US" sz="20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lsa</m:t>
                      </m:r>
                      <m:r>
                        <a:rPr lang="en-US" sz="20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, </m:t>
                      </m:r>
                      <m:r>
                        <m:rPr>
                          <m:sty m:val="p"/>
                        </m:rPr>
                        <a:rPr lang="en-US" sz="20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I</m:t>
                      </m:r>
                      <m:r>
                        <a:rPr lang="en-US" sz="20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0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va</m:t>
                      </m:r>
                      <m:r>
                        <a:rPr lang="en-US" sz="20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0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ε</m:t>
                      </m:r>
                      <m:r>
                        <a:rPr lang="en-US" sz="20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0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ni</m:t>
                      </m:r>
                      <m:r>
                        <a:rPr lang="en-US" sz="20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0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manfiy</m:t>
                      </m:r>
                      <m:r>
                        <a:rPr lang="en-US" sz="20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0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deb</m:t>
                      </m:r>
                      <m:r>
                        <a:rPr lang="en-US" sz="20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0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qaraladi</m:t>
                      </m:r>
                      <m:r>
                        <a:rPr lang="en-US" sz="20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. </m:t>
                      </m:r>
                    </m:oMath>
                  </m:oMathPara>
                </a14:m>
                <a:endParaRPr lang="en-US" sz="2000" b="0" dirty="0" smtClean="0"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1600" dirty="0" err="1" smtClean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O’tkazgichdan</a:t>
                </a:r>
                <a:r>
                  <a:rPr lang="en-US" sz="1600" dirty="0" smtClean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600" dirty="0" err="1" smtClean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dt</a:t>
                </a:r>
                <a:r>
                  <a:rPr lang="en-US" sz="1600" dirty="0" smtClean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600" dirty="0" err="1" smtClean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vaqtda</a:t>
                </a:r>
                <a:r>
                  <a:rPr lang="en-US" sz="1600" dirty="0" smtClean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</a:t>
                </a: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400" dirty="0" err="1" smtClean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dq</a:t>
                </a:r>
                <a:r>
                  <a:rPr lang="en-US" sz="2400" dirty="0" smtClean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=I*</a:t>
                </a:r>
                <a:r>
                  <a:rPr lang="en-US" sz="2400" dirty="0" err="1" smtClean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dt</a:t>
                </a:r>
                <a:r>
                  <a:rPr lang="en-US" sz="2400" dirty="0" smtClean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 (2)</a:t>
                </a: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endParaRPr lang="en-US" sz="1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1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z</a:t>
                </a:r>
                <a:r>
                  <a:rPr lang="en-US" sz="1600" dirty="0" err="1" smtClean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aryad</a:t>
                </a:r>
                <a:r>
                  <a:rPr lang="en-US" sz="1600" dirty="0" smtClean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600" dirty="0" err="1" smtClean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oqib</a:t>
                </a:r>
                <a:r>
                  <a:rPr lang="en-US" sz="1600" dirty="0" smtClean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600" dirty="0" err="1" smtClean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o’tadi</a:t>
                </a:r>
                <a:endParaRPr lang="ru-RU" sz="1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3778" y="1090904"/>
                <a:ext cx="7690209" cy="3642664"/>
              </a:xfrm>
              <a:prstGeom prst="rect">
                <a:avLst/>
              </a:prstGeom>
              <a:blipFill rotWithShape="0">
                <a:blip r:embed="rId2"/>
                <a:stretch>
                  <a:fillRect l="-792" b="-66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37839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970908" y="1403760"/>
                <a:ext cx="7320338" cy="334995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𝐼</m:t>
                      </m:r>
                      <m:r>
                        <a:rPr lang="en-US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𝜑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ru-RU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𝜑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ru-RU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𝐸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12</m:t>
                              </m:r>
                            </m:sub>
                          </m:sSub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𝑅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      (6)</m:t>
                      </m:r>
                    </m:oMath>
                  </m:oMathPara>
                </a14:m>
                <a:endParaRPr lang="ru-RU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 </a:t>
                </a:r>
                <a:endParaRPr lang="ru-RU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Bu </a:t>
                </a:r>
                <a:r>
                  <a:rPr lang="en-US" dirty="0" err="1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zanjirning</a:t>
                </a:r>
                <a:r>
                  <a:rPr lang="en-US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bir</a:t>
                </a:r>
                <a:r>
                  <a:rPr lang="en-US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jinsli</a:t>
                </a:r>
                <a:r>
                  <a:rPr lang="en-US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bo’lmagan</a:t>
                </a:r>
                <a:r>
                  <a:rPr lang="en-US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qismi</a:t>
                </a:r>
                <a:r>
                  <a:rPr lang="en-US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uchun</a:t>
                </a:r>
                <a:r>
                  <a:rPr lang="en-US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Om </a:t>
                </a:r>
                <a:r>
                  <a:rPr lang="en-US" dirty="0" err="1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qonuni</a:t>
                </a:r>
                <a:r>
                  <a:rPr lang="en-US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 (5)</a:t>
                </a:r>
                <a:r>
                  <a:rPr lang="en-US" dirty="0" err="1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dan</a:t>
                </a:r>
                <a:r>
                  <a:rPr lang="en-US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ru-RU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𝐸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12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≠0,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𝜑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𝜑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en-US" dirty="0" err="1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bo’lsa</a:t>
                </a:r>
                <a:r>
                  <a:rPr lang="en-US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zanjirning</a:t>
                </a:r>
                <a:r>
                  <a:rPr lang="en-US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bir</a:t>
                </a:r>
                <a:r>
                  <a:rPr lang="en-US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jinsli</a:t>
                </a:r>
                <a:r>
                  <a:rPr lang="en-US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qismi</a:t>
                </a:r>
                <a:r>
                  <a:rPr lang="en-US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uchun</a:t>
                </a:r>
                <a:r>
                  <a:rPr lang="en-US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Om </a:t>
                </a:r>
                <a:r>
                  <a:rPr lang="en-US" dirty="0" err="1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qonuni</a:t>
                </a:r>
                <a:r>
                  <a:rPr lang="en-US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yoki</a:t>
                </a:r>
                <a:r>
                  <a:rPr lang="en-US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zanjir</a:t>
                </a:r>
                <a:r>
                  <a:rPr lang="en-US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uchun</a:t>
                </a:r>
                <a:r>
                  <a:rPr lang="en-US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Om </a:t>
                </a:r>
                <a:r>
                  <a:rPr lang="en-US" dirty="0" err="1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qonuni</a:t>
                </a:r>
                <a:endParaRPr lang="ru-RU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𝐼</m:t>
                      </m:r>
                      <m:r>
                        <a:rPr lang="en-US" i="1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𝜀</m:t>
                          </m:r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𝑅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     (7)</m:t>
                      </m:r>
                    </m:oMath>
                  </m:oMathPara>
                </a14:m>
                <a:endParaRPr lang="ru-RU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 err="1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bo’ladi</a:t>
                </a:r>
                <a:r>
                  <a:rPr lang="en-US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ru-RU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(4) </a:t>
                </a:r>
                <a:r>
                  <a:rPr lang="en-US" dirty="0" err="1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Tashqi</a:t>
                </a:r>
                <a:r>
                  <a:rPr lang="en-US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kuchlar</a:t>
                </a:r>
                <a:r>
                  <a:rPr lang="en-US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mavjud</a:t>
                </a:r>
                <a:r>
                  <a:rPr lang="en-US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bo’lganda</a:t>
                </a:r>
                <a:r>
                  <a:rPr lang="en-US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Om </a:t>
                </a:r>
                <a:r>
                  <a:rPr lang="en-US" dirty="0" err="1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qonunining</a:t>
                </a:r>
                <a:r>
                  <a:rPr lang="en-US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differensial</a:t>
                </a:r>
                <a:r>
                  <a:rPr lang="en-US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ko’rinishi</a:t>
                </a:r>
                <a:r>
                  <a:rPr lang="en-US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quydagicha</a:t>
                </a:r>
                <a:r>
                  <a:rPr lang="en-US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yoziladi</a:t>
                </a:r>
                <a:r>
                  <a:rPr lang="en-US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endParaRPr lang="ru-RU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𝐽</m:t>
                    </m:r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=б(</m:t>
                    </m:r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𝐸</m:t>
                    </m:r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sSup>
                      <m:sSupPr>
                        <m:ctrlPr>
                          <a:rPr lang="ru-RU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𝐸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(9) </a:t>
                </a:r>
                <a:endParaRPr lang="ru-RU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  <a:endParaRPr lang="ru-RU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0908" y="1403760"/>
                <a:ext cx="7320338" cy="3349956"/>
              </a:xfrm>
              <a:prstGeom prst="rect">
                <a:avLst/>
              </a:prstGeom>
              <a:blipFill rotWithShape="0">
                <a:blip r:embed="rId2"/>
                <a:stretch>
                  <a:fillRect l="-25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758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5556" y="1303272"/>
            <a:ext cx="83477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kuchlar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etmaydigan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zanjirning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qismi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jinsli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deb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ataladi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800" dirty="0"/>
          </a:p>
        </p:txBody>
      </p:sp>
      <p:pic>
        <p:nvPicPr>
          <p:cNvPr id="30735" name="Рисунок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0777" y="1761328"/>
            <a:ext cx="3384121" cy="2283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647809" y="4133647"/>
            <a:ext cx="54168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1-</a:t>
            </a:r>
            <a:r>
              <a:rPr lang="uz-Cyrl-UZ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asm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Ikkita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jinsli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qarshilikdan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iborat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zanjiri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5355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3362" y="1452405"/>
            <a:ext cx="8152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Om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qonuniga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asosan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jinsli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o’tkazgichdan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o’tayotgan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kuchlanishga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to’g’ri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proportsional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qarshiligiga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teskari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proportsionaldir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19606" y="3713546"/>
            <a:ext cx="82237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yerda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–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qarshiligi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jinsli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tsilindrik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3338480" y="2458069"/>
                <a:ext cx="2102307" cy="8961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𝐼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𝑈</m:t>
                          </m:r>
                        </m:num>
                        <m:den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𝑅</m:t>
                          </m:r>
                        </m:den>
                      </m:f>
                      <m:r>
                        <a:rPr lang="en-US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(1)</m:t>
                      </m:r>
                    </m:oMath>
                  </m:oMathPara>
                </a14:m>
                <a:endParaRPr lang="en-US" sz="2800" b="0" dirty="0" smtClean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8480" y="2458069"/>
                <a:ext cx="2102307" cy="896143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39076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56" name="Рисунок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0285" y="1434457"/>
            <a:ext cx="4320658" cy="2364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37184" y="4113098"/>
            <a:ext cx="36792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2-</a:t>
            </a:r>
            <a:r>
              <a:rPr lang="uz-Cyrl-UZ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asm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jinsli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tsilindrik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9533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218233" y="2669604"/>
            <a:ext cx="870753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yerda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     </a:t>
            </a:r>
            <a:r>
              <a:rPr lang="en-US" sz="2800" dirty="0"/>
              <a:t>- </a:t>
            </a:r>
            <a:r>
              <a:rPr lang="en-US" sz="2800" dirty="0" err="1"/>
              <a:t>o’tkazgich</a:t>
            </a:r>
            <a:r>
              <a:rPr lang="en-US" sz="2800" dirty="0"/>
              <a:t> </a:t>
            </a:r>
            <a:r>
              <a:rPr lang="en-US" sz="2800" dirty="0" err="1"/>
              <a:t>uzunligi</a:t>
            </a:r>
            <a:r>
              <a:rPr lang="en-US" sz="2800" dirty="0"/>
              <a:t>, </a:t>
            </a:r>
            <a:r>
              <a:rPr lang="en-US" sz="2800" i="1" dirty="0"/>
              <a:t>S</a:t>
            </a:r>
            <a:r>
              <a:rPr lang="en-US" sz="2800" dirty="0"/>
              <a:t> – </a:t>
            </a:r>
            <a:r>
              <a:rPr lang="en-US" sz="2800" dirty="0" err="1"/>
              <a:t>uning</a:t>
            </a:r>
            <a:r>
              <a:rPr lang="en-US" sz="2800" dirty="0"/>
              <a:t> </a:t>
            </a:r>
            <a:r>
              <a:rPr lang="en-US" sz="2800" dirty="0" err="1"/>
              <a:t>ko’ndalang</a:t>
            </a:r>
            <a:r>
              <a:rPr lang="en-US" sz="2800" dirty="0"/>
              <a:t> </a:t>
            </a:r>
            <a:r>
              <a:rPr lang="en-US" sz="2800" dirty="0" err="1"/>
              <a:t>kesimi</a:t>
            </a:r>
            <a:r>
              <a:rPr lang="en-US" sz="2800" dirty="0"/>
              <a:t> </a:t>
            </a:r>
            <a:r>
              <a:rPr lang="en-US" sz="2800" dirty="0" err="1"/>
              <a:t>yuzasi</a:t>
            </a:r>
            <a:r>
              <a:rPr lang="en-US" sz="2800" dirty="0"/>
              <a:t>,  </a:t>
            </a:r>
            <a:endParaRPr lang="en-US" sz="2800" dirty="0" smtClean="0"/>
          </a:p>
          <a:p>
            <a:r>
              <a:rPr lang="ru-RU" sz="2800" i="1" dirty="0" smtClean="0">
                <a:sym typeface="Symbol" panose="05050102010706020507" pitchFamily="18" charset="2"/>
              </a:rPr>
              <a:t></a:t>
            </a:r>
            <a:r>
              <a:rPr lang="en-US" sz="2800" dirty="0" smtClean="0"/>
              <a:t> </a:t>
            </a:r>
            <a:r>
              <a:rPr lang="en-US" sz="2800" dirty="0"/>
              <a:t>- </a:t>
            </a:r>
            <a:r>
              <a:rPr lang="en-US" sz="2800" dirty="0" err="1"/>
              <a:t>o’tkazgichning</a:t>
            </a:r>
            <a:r>
              <a:rPr lang="en-US" sz="2800" dirty="0"/>
              <a:t> </a:t>
            </a:r>
            <a:r>
              <a:rPr lang="en-US" sz="2800" dirty="0" err="1"/>
              <a:t>solishtirma</a:t>
            </a:r>
            <a:r>
              <a:rPr lang="en-US" sz="2800" dirty="0"/>
              <a:t> </a:t>
            </a:r>
            <a:r>
              <a:rPr lang="en-US" sz="2800" dirty="0" err="1"/>
              <a:t>elektr</a:t>
            </a:r>
            <a:r>
              <a:rPr lang="en-US" sz="2800" dirty="0"/>
              <a:t> </a:t>
            </a:r>
            <a:r>
              <a:rPr lang="en-US" sz="2800" dirty="0" err="1"/>
              <a:t>qarshiligidir</a:t>
            </a:r>
            <a:r>
              <a:rPr lang="en-US" sz="2800" dirty="0"/>
              <a:t>.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Прямоугольник 6"/>
              <p:cNvSpPr/>
              <p:nvPr/>
            </p:nvSpPr>
            <p:spPr>
              <a:xfrm>
                <a:off x="3310159" y="1538417"/>
                <a:ext cx="2325893" cy="91057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𝑅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sz="2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f>
                        <m:fPr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</m:num>
                        <m:den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𝑆</m:t>
                          </m:r>
                        </m:den>
                      </m:f>
                      <m:r>
                        <a:rPr lang="en-US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(2)</m:t>
                      </m:r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7" name="Прямоуголь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10159" y="1538417"/>
                <a:ext cx="2325893" cy="910570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1682907" y="2669604"/>
                <a:ext cx="409279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𝑙</m:t>
                      </m:r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2907" y="2669604"/>
                <a:ext cx="409279" cy="523220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43981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7507" y="1338183"/>
            <a:ext cx="84689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zichligi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-     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maydon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kuchlanganligi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E  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yo’nalishlari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2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7" name="Rectangle 3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337507" y="2653355"/>
            <a:ext cx="750718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 teng. </a:t>
            </a:r>
            <a:r>
              <a:rPr lang="en-US" sz="1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O’tkazgichning qarshiligini                va undagi kuchlanish tushishini</a:t>
            </a:r>
            <a:endParaRPr lang="ru-RU" sz="18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80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3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2" name="Rectangle 3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376751" y="3725924"/>
            <a:ext cx="58080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deb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olsak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holda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Om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qonunini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shunday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ifodalasak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25" name="Rectangle 3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4227791" y="4336828"/>
            <a:ext cx="6527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800" dirty="0"/>
          </a:p>
        </p:txBody>
      </p:sp>
      <p:sp>
        <p:nvSpPr>
          <p:cNvPr id="28" name="Rectangle 4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886762" y="1958137"/>
                <a:ext cx="1113510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i="1" smtClean="0">
                          <a:latin typeface="Cambria Math" panose="02040503050406030204" pitchFamily="18" charset="0"/>
                        </a:rPr>
                        <m:t>𝑰</m:t>
                      </m:r>
                      <m:r>
                        <a:rPr lang="en-US" sz="2400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1" i="1" smtClean="0">
                          <a:latin typeface="Cambria Math" panose="02040503050406030204" pitchFamily="18" charset="0"/>
                        </a:rPr>
                        <m:t>𝒋𝒅𝑺</m:t>
                      </m:r>
                    </m:oMath>
                  </m:oMathPara>
                </a14:m>
                <a:endParaRPr lang="ru-RU" sz="2400" b="1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6762" y="1958137"/>
                <a:ext cx="1113510" cy="369332"/>
              </a:xfrm>
              <a:prstGeom prst="rect">
                <a:avLst/>
              </a:prstGeom>
              <a:blipFill rotWithShape="0">
                <a:blip r:embed="rId2"/>
                <a:stretch>
                  <a:fillRect l="-5495" r="-8791" b="-377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Прямоугольник 6"/>
              <p:cNvSpPr/>
              <p:nvPr/>
            </p:nvSpPr>
            <p:spPr>
              <a:xfrm>
                <a:off x="2845222" y="1322794"/>
                <a:ext cx="352532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0" i="1">
                          <a:latin typeface="Cambria Math" panose="02040503050406030204" pitchFamily="18" charset="0"/>
                        </a:rPr>
                        <m:t>𝑗</m:t>
                      </m:r>
                    </m:oMath>
                  </m:oMathPara>
                </a14:m>
                <a:endParaRPr lang="ru-RU" sz="2000" dirty="0"/>
              </a:p>
            </p:txBody>
          </p:sp>
        </mc:Choice>
        <mc:Fallback xmlns="">
          <p:sp>
            <p:nvSpPr>
              <p:cNvPr id="7" name="Прямоуголь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5222" y="1322794"/>
                <a:ext cx="352532" cy="400110"/>
              </a:xfrm>
              <a:prstGeom prst="rect">
                <a:avLst/>
              </a:prstGeom>
              <a:blipFill rotWithShape="0">
                <a:blip r:embed="rId3"/>
                <a:stretch>
                  <a:fillRect b="-1515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Прямая со стрелкой 8"/>
          <p:cNvCxnSpPr/>
          <p:nvPr/>
        </p:nvCxnSpPr>
        <p:spPr>
          <a:xfrm>
            <a:off x="3021350" y="1338183"/>
            <a:ext cx="10199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>
            <a:off x="5803934" y="1339013"/>
            <a:ext cx="10199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Прямоугольник 10"/>
              <p:cNvSpPr/>
              <p:nvPr/>
            </p:nvSpPr>
            <p:spPr>
              <a:xfrm>
                <a:off x="3755097" y="3243510"/>
                <a:ext cx="945387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1800" dirty="0" smtClean="0"/>
                  <a:t>U</a:t>
                </a:r>
                <a14:m>
                  <m:oMath xmlns:m="http://schemas.openxmlformats.org/officeDocument/2006/math">
                    <m:r>
                      <a:rPr lang="en-US" sz="1800" b="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𝐸</m:t>
                    </m:r>
                    <m:r>
                      <a:rPr lang="en-US" sz="1800" b="0" i="1">
                        <a:latin typeface="Cambria Math" panose="02040503050406030204" pitchFamily="18" charset="0"/>
                      </a:rPr>
                      <m:t>𝑑</m:t>
                    </m:r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𝑙</m:t>
                    </m:r>
                  </m:oMath>
                </a14:m>
                <a:endParaRPr lang="ru-RU" sz="1800" dirty="0"/>
              </a:p>
            </p:txBody>
          </p:sp>
        </mc:Choice>
        <mc:Fallback xmlns="">
          <p:sp>
            <p:nvSpPr>
              <p:cNvPr id="11" name="Прямоугольник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55097" y="3243510"/>
                <a:ext cx="945387" cy="369332"/>
              </a:xfrm>
              <a:prstGeom prst="rect">
                <a:avLst/>
              </a:prstGeom>
              <a:blipFill rotWithShape="0">
                <a:blip r:embed="rId4"/>
                <a:stretch>
                  <a:fillRect l="-5806" t="-8197" b="-2459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Прямоугольник 30"/>
              <p:cNvSpPr/>
              <p:nvPr/>
            </p:nvSpPr>
            <p:spPr>
              <a:xfrm>
                <a:off x="3755097" y="2486075"/>
                <a:ext cx="855619" cy="63664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∗</m:t>
                      </m:r>
                      <m:f>
                        <m:fPr>
                          <m:ctrlP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𝑑𝑙</m:t>
                          </m:r>
                        </m:num>
                        <m:den>
                          <m: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𝑑𝑆</m:t>
                          </m:r>
                        </m:den>
                      </m:f>
                    </m:oMath>
                  </m:oMathPara>
                </a14:m>
                <a:endParaRPr lang="ru-RU" sz="1800" dirty="0"/>
              </a:p>
            </p:txBody>
          </p:sp>
        </mc:Choice>
        <mc:Fallback xmlns="">
          <p:sp>
            <p:nvSpPr>
              <p:cNvPr id="31" name="Прямоугольник 3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55097" y="2486075"/>
                <a:ext cx="855619" cy="636649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Прямоугольник 31"/>
              <p:cNvSpPr/>
              <p:nvPr/>
            </p:nvSpPr>
            <p:spPr>
              <a:xfrm>
                <a:off x="5046491" y="4191692"/>
                <a:ext cx="1138260" cy="65960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𝑗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1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𝜌</m:t>
                          </m:r>
                        </m:den>
                      </m:f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∗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𝐸</m:t>
                      </m:r>
                    </m:oMath>
                  </m:oMathPara>
                </a14:m>
                <a:endParaRPr lang="ru-RU" sz="1800" dirty="0"/>
              </a:p>
            </p:txBody>
          </p:sp>
        </mc:Choice>
        <mc:Fallback xmlns="">
          <p:sp>
            <p:nvSpPr>
              <p:cNvPr id="32" name="Прямоугольник 3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6491" y="4191692"/>
                <a:ext cx="1138260" cy="659604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Прямоугольник 32"/>
              <p:cNvSpPr/>
              <p:nvPr/>
            </p:nvSpPr>
            <p:spPr>
              <a:xfrm>
                <a:off x="2681213" y="4218382"/>
                <a:ext cx="1501693" cy="66511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𝑗𝑑𝑆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𝐸𝑑𝑙𝑑𝑆</m:t>
                          </m:r>
                        </m:num>
                        <m:den>
                          <m:r>
                            <a:rPr lang="en-US" sz="1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𝜌</m:t>
                          </m:r>
                          <m: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𝑑𝑙</m:t>
                          </m:r>
                        </m:den>
                      </m:f>
                    </m:oMath>
                  </m:oMathPara>
                </a14:m>
                <a:endParaRPr lang="ru-RU" sz="1800" dirty="0"/>
              </a:p>
            </p:txBody>
          </p:sp>
        </mc:Choice>
        <mc:Fallback xmlns="">
          <p:sp>
            <p:nvSpPr>
              <p:cNvPr id="33" name="Прямоугольник 3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1213" y="4218382"/>
                <a:ext cx="1501693" cy="665118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94612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474" y="1352467"/>
            <a:ext cx="829638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zichligi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kuchlanganligi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yo’nalishlari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xil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11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4926490" y="1983308"/>
            <a:ext cx="48282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(3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)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67474" y="2644927"/>
            <a:ext cx="79269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yerda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1800" i="1" dirty="0">
                <a:latin typeface="Times New Roman" panose="02020603050405020304" pitchFamily="18" charset="0"/>
                <a:ea typeface="Calibri" panose="020F0502020204030204" pitchFamily="34" charset="0"/>
                <a:sym typeface="Symbol" panose="05050102010706020507" pitchFamily="18" charset="2"/>
              </a:rPr>
              <a:t>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-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solishtirma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o’tkazuvchanligi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 Bu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ifoda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Om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qonunining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differentsial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ko’rinishi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deb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ataladi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uz-Cyrl-UZ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Tok kuchi qarShilikdan o’tayotganda, uning energiyasi o’tkazgichni qizitishga sarf bo’ladi</a:t>
            </a:r>
            <a:endParaRPr lang="ru-RU" sz="1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uz-Cyrl-UZ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800" dirty="0"/>
          </a:p>
        </p:txBody>
      </p:sp>
      <p:sp>
        <p:nvSpPr>
          <p:cNvPr id="15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5762483" y="3641737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(4)</a:t>
            </a:r>
            <a:endParaRPr lang="ru-RU" sz="1800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550830" y="4106765"/>
            <a:ext cx="37753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ifoda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Joul</a:t>
            </a:r>
            <a:r>
              <a:rPr lang="en-US" sz="18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-Lents </a:t>
            </a:r>
            <a:r>
              <a:rPr lang="en-US" sz="18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qonuni</a:t>
            </a:r>
            <a:r>
              <a:rPr lang="en-US" sz="1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deb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ataladi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3125745" y="1822442"/>
                <a:ext cx="1918923" cy="72263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𝐽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𝜌</m:t>
                          </m:r>
                        </m:den>
                      </m:f>
                      <m:r>
                        <m:rPr>
                          <m:sty m:val="p"/>
                        </m:rPr>
                        <a:rPr lang="en-US" sz="20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E</m:t>
                      </m:r>
                      <m:r>
                        <a:rPr lang="en-US" sz="20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l-GR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σ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∗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𝐸</m:t>
                      </m:r>
                    </m:oMath>
                  </m:oMathPara>
                </a14:m>
                <a:endParaRPr lang="en-US" sz="2000" b="0" dirty="0" smtClean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5745" y="1822442"/>
                <a:ext cx="1918923" cy="722634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Прямая со стрелкой 4"/>
          <p:cNvCxnSpPr/>
          <p:nvPr/>
        </p:nvCxnSpPr>
        <p:spPr>
          <a:xfrm>
            <a:off x="3287730" y="1983308"/>
            <a:ext cx="14383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4782651" y="1983308"/>
            <a:ext cx="14383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>
            <a:off x="2976334" y="3641737"/>
            <a:ext cx="2866490" cy="3994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Q=I*U*t=I*I*R*t=I</a:t>
            </a:r>
            <a:r>
              <a:rPr lang="en-US" sz="2000" baseline="30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*R*t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8581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77747" y="1462678"/>
            <a:ext cx="7936787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Agar,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vaqt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bo’yicha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o’zgarsa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, u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holda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i="1" dirty="0"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–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vaqt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ichida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ajralib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chiqayotgan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issiqlik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miqdori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quyidagicha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hisoblanadi</a:t>
            </a:r>
            <a:endParaRPr lang="ru-RU" sz="2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3312111" y="3232318"/>
                <a:ext cx="2268057" cy="110850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limLoc m:val="undOvr"/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4"/>
                            </m:rP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p>
                        <m:e>
                          <m:sSup>
                            <m:sSup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𝐼</m:t>
                              </m:r>
                            </m:e>
                            <m:sup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𝑅𝑑𝑡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 (5)</m:t>
                          </m:r>
                        </m:e>
                      </m:nary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12111" y="3232318"/>
                <a:ext cx="2268057" cy="1108509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20869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85786" y="1534285"/>
            <a:ext cx="763702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Elementar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hajmda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ajralib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chiqayotgan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issiqlik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quyidagicha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36"/>
          <p:cNvSpPr>
            <a:spLocks noChangeArrowheads="1"/>
          </p:cNvSpPr>
          <p:nvPr/>
        </p:nvSpPr>
        <p:spPr bwMode="auto">
          <a:xfrm>
            <a:off x="0" y="523982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Rectangle 3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Rectangle 4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3196643" y="1631053"/>
                <a:ext cx="1784015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𝑑𝑉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𝑑𝑙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∗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𝑑𝑆</m:t>
                      </m:r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96643" y="1631053"/>
                <a:ext cx="1784015" cy="369332"/>
              </a:xfrm>
              <a:prstGeom prst="rect">
                <a:avLst/>
              </a:prstGeom>
              <a:blipFill rotWithShape="0">
                <a:blip r:embed="rId2"/>
                <a:stretch>
                  <a:fillRect l="-3413" r="-2730" b="-1166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Прямоугольник 10"/>
              <p:cNvSpPr/>
              <p:nvPr/>
            </p:nvSpPr>
            <p:spPr>
              <a:xfrm>
                <a:off x="2050356" y="2794753"/>
                <a:ext cx="5245218" cy="61831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𝑑𝑄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𝑅</m:t>
                      </m:r>
                      <m:sSup>
                        <m:sSupPr>
                          <m:ctrlP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𝐼</m:t>
                          </m:r>
                        </m:e>
                        <m:sup>
                          <m: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𝑑𝑡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f>
                        <m:fPr>
                          <m:ctrlP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𝑑𝐿</m:t>
                          </m:r>
                        </m:num>
                        <m:den>
                          <m: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𝑑𝑆</m:t>
                          </m:r>
                        </m:den>
                      </m:f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(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𝑗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∗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𝑑𝑆</m:t>
                      </m:r>
                      <m:sSup>
                        <m:sSupPr>
                          <m:ctrlP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∗</m:t>
                      </m:r>
                      <m:r>
                        <m:rPr>
                          <m:sty m:val="p"/>
                        </m:rPr>
                        <a:rPr lang="en-US" sz="18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dt</m:t>
                      </m:r>
                      <m:r>
                        <a:rPr lang="en-US" sz="18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l-GR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ρ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𝑑𝑙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∗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𝑑𝑆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∗</m:t>
                      </m:r>
                      <m:sSup>
                        <m:sSupPr>
                          <m:ctrlP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𝑗</m:t>
                          </m:r>
                        </m:e>
                        <m:sup>
                          <m: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𝑑𝑡</m:t>
                      </m:r>
                    </m:oMath>
                  </m:oMathPara>
                </a14:m>
                <a:endParaRPr lang="ru-RU" sz="1800" dirty="0"/>
              </a:p>
            </p:txBody>
          </p:sp>
        </mc:Choice>
        <mc:Fallback xmlns="">
          <p:sp>
            <p:nvSpPr>
              <p:cNvPr id="11" name="Прямоугольник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0356" y="2794753"/>
                <a:ext cx="5245218" cy="618311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Прямоугольник 11"/>
              <p:cNvSpPr/>
              <p:nvPr/>
            </p:nvSpPr>
            <p:spPr>
              <a:xfrm>
                <a:off x="2865130" y="3905517"/>
                <a:ext cx="361567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𝑑𝑄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∗</m:t>
                      </m:r>
                      <m:sSup>
                        <m:sSupPr>
                          <m:ctrlP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𝑗</m:t>
                          </m:r>
                        </m:e>
                        <m:sup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∗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𝑑𝑉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∗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𝑑𝑡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(6)</m:t>
                      </m:r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12" name="Прямоугольник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65130" y="3905517"/>
                <a:ext cx="3615670" cy="461665"/>
              </a:xfrm>
              <a:prstGeom prst="rect">
                <a:avLst/>
              </a:prstGeom>
              <a:blipFill rotWithShape="0">
                <a:blip r:embed="rId4"/>
                <a:stretch>
                  <a:fillRect b="-2133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48698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03779" y="1375191"/>
            <a:ext cx="759773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Bu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yerdan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birlik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xajmdan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birlik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vaqt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ichida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ajralib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chiqayotgan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issiqlik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miqdorini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topamiz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4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1646738" y="4129570"/>
            <a:ext cx="57118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1800">
                <a:latin typeface="Times New Roman" panose="02020603050405020304" pitchFamily="18" charset="0"/>
                <a:ea typeface="Calibri" panose="020F0502020204030204" pitchFamily="34" charset="0"/>
              </a:rPr>
              <a:t>Bu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ifoda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Djoul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-Lents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qonunining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differentsial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ko’rinishidir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2845727" y="2401751"/>
                <a:ext cx="3933193" cy="52597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1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ru-RU" sz="1800" b="0" i="1" smtClean="0">
                              <a:latin typeface="Cambria Math" panose="02040503050406030204" pitchFamily="18" charset="0"/>
                            </a:rPr>
                            <m:t>сол</m:t>
                          </m:r>
                        </m:sub>
                      </m:sSub>
                      <m:r>
                        <a:rPr lang="en-US" sz="1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𝑑𝑄</m:t>
                          </m:r>
                        </m:num>
                        <m:den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𝑑𝑉</m:t>
                          </m:r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∗</m:t>
                          </m:r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  <m:r>
                        <a:rPr lang="en-US" sz="18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∗</m:t>
                      </m:r>
                      <m:sSup>
                        <m:sSupPr>
                          <m:ctrlP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𝑗</m:t>
                          </m:r>
                        </m:e>
                        <m:sup>
                          <m: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∗(</m:t>
                      </m:r>
                      <m:sSup>
                        <m:sSupPr>
                          <m:ctrlP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𝜎</m:t>
                          </m:r>
                        </m:e>
                        <m:sup>
                          <m: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∗</m:t>
                      </m:r>
                      <m:sSup>
                        <m:sSupPr>
                          <m:ctrlP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𝐸</m:t>
                          </m:r>
                        </m:e>
                        <m:sup>
                          <m: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ru-RU" sz="18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5727" y="2401751"/>
                <a:ext cx="3933193" cy="525978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3511834" y="3396712"/>
                <a:ext cx="2285947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ru-RU" sz="2400" b="0" i="1" smtClean="0">
                              <a:latin typeface="Cambria Math" panose="02040503050406030204" pitchFamily="18" charset="0"/>
                            </a:rPr>
                            <m:t>сол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𝜎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∗</m:t>
                      </m:r>
                      <m:sSup>
                        <m:sSupPr>
                          <m:ctrlP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𝐸</m:t>
                          </m:r>
                        </m:e>
                        <m:sup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(7)</m:t>
                      </m:r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11834" y="3396712"/>
                <a:ext cx="2285947" cy="369332"/>
              </a:xfrm>
              <a:prstGeom prst="rect">
                <a:avLst/>
              </a:prstGeom>
              <a:blipFill rotWithShape="0">
                <a:blip r:embed="rId3"/>
                <a:stretch>
                  <a:fillRect l="-3467" r="-4267" b="-377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82033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32899" y="1674687"/>
            <a:ext cx="687341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b="1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5.2.Kirxgof </a:t>
            </a:r>
            <a:r>
              <a:rPr lang="en-US" sz="5400" b="1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qoidalari</a:t>
            </a:r>
            <a:r>
              <a:rPr lang="en-US" sz="5400" b="1" i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4800" b="1" i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grpSp>
        <p:nvGrpSpPr>
          <p:cNvPr id="3" name="Google Shape;62;p13"/>
          <p:cNvGrpSpPr/>
          <p:nvPr/>
        </p:nvGrpSpPr>
        <p:grpSpPr>
          <a:xfrm>
            <a:off x="4411033" y="332492"/>
            <a:ext cx="321429" cy="523991"/>
            <a:chOff x="6730350" y="2315900"/>
            <a:chExt cx="257700" cy="420100"/>
          </a:xfrm>
        </p:grpSpPr>
        <p:sp>
          <p:nvSpPr>
            <p:cNvPr id="4" name="Google Shape;63;p13"/>
            <p:cNvSpPr/>
            <p:nvPr/>
          </p:nvSpPr>
          <p:spPr>
            <a:xfrm>
              <a:off x="6807900" y="26712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" name="Google Shape;64;p13"/>
            <p:cNvSpPr/>
            <p:nvPr/>
          </p:nvSpPr>
          <p:spPr>
            <a:xfrm>
              <a:off x="6807900" y="26364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" name="Google Shape;65;p13"/>
            <p:cNvSpPr/>
            <p:nvPr/>
          </p:nvSpPr>
          <p:spPr>
            <a:xfrm>
              <a:off x="6807900" y="2706075"/>
              <a:ext cx="102600" cy="29925"/>
            </a:xfrm>
            <a:custGeom>
              <a:avLst/>
              <a:gdLst/>
              <a:ahLst/>
              <a:cxnLst/>
              <a:rect l="l" t="t" r="r" b="b"/>
              <a:pathLst>
                <a:path w="4104" h="1197" extrusionOk="0">
                  <a:moveTo>
                    <a:pt x="1" y="0"/>
                  </a:moveTo>
                  <a:lnTo>
                    <a:pt x="1" y="171"/>
                  </a:lnTo>
                  <a:lnTo>
                    <a:pt x="25" y="318"/>
                  </a:lnTo>
                  <a:lnTo>
                    <a:pt x="98" y="464"/>
                  </a:lnTo>
                  <a:lnTo>
                    <a:pt x="196" y="586"/>
                  </a:lnTo>
                  <a:lnTo>
                    <a:pt x="343" y="660"/>
                  </a:lnTo>
                  <a:lnTo>
                    <a:pt x="1881" y="1172"/>
                  </a:lnTo>
                  <a:lnTo>
                    <a:pt x="2052" y="1197"/>
                  </a:lnTo>
                  <a:lnTo>
                    <a:pt x="2223" y="1172"/>
                  </a:lnTo>
                  <a:lnTo>
                    <a:pt x="3762" y="660"/>
                  </a:lnTo>
                  <a:lnTo>
                    <a:pt x="3908" y="586"/>
                  </a:lnTo>
                  <a:lnTo>
                    <a:pt x="4006" y="464"/>
                  </a:lnTo>
                  <a:lnTo>
                    <a:pt x="4079" y="318"/>
                  </a:lnTo>
                  <a:lnTo>
                    <a:pt x="4104" y="171"/>
                  </a:lnTo>
                  <a:lnTo>
                    <a:pt x="410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" name="Google Shape;66;p13"/>
            <p:cNvSpPr/>
            <p:nvPr/>
          </p:nvSpPr>
          <p:spPr>
            <a:xfrm>
              <a:off x="6811575" y="2463675"/>
              <a:ext cx="95275" cy="160600"/>
            </a:xfrm>
            <a:custGeom>
              <a:avLst/>
              <a:gdLst/>
              <a:ahLst/>
              <a:cxnLst/>
              <a:rect l="l" t="t" r="r" b="b"/>
              <a:pathLst>
                <a:path w="3811" h="6424" extrusionOk="0">
                  <a:moveTo>
                    <a:pt x="1905" y="0"/>
                  </a:moveTo>
                  <a:lnTo>
                    <a:pt x="928" y="831"/>
                  </a:lnTo>
                  <a:lnTo>
                    <a:pt x="855" y="879"/>
                  </a:lnTo>
                  <a:lnTo>
                    <a:pt x="782" y="904"/>
                  </a:lnTo>
                  <a:lnTo>
                    <a:pt x="684" y="879"/>
                  </a:lnTo>
                  <a:lnTo>
                    <a:pt x="611" y="831"/>
                  </a:lnTo>
                  <a:lnTo>
                    <a:pt x="0" y="318"/>
                  </a:lnTo>
                  <a:lnTo>
                    <a:pt x="1319" y="6423"/>
                  </a:lnTo>
                  <a:lnTo>
                    <a:pt x="2491" y="6423"/>
                  </a:lnTo>
                  <a:lnTo>
                    <a:pt x="3810" y="318"/>
                  </a:lnTo>
                  <a:lnTo>
                    <a:pt x="3200" y="831"/>
                  </a:lnTo>
                  <a:lnTo>
                    <a:pt x="3126" y="879"/>
                  </a:lnTo>
                  <a:lnTo>
                    <a:pt x="3029" y="904"/>
                  </a:lnTo>
                  <a:lnTo>
                    <a:pt x="2955" y="879"/>
                  </a:lnTo>
                  <a:lnTo>
                    <a:pt x="2882" y="831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" name="Google Shape;67;p13"/>
            <p:cNvSpPr/>
            <p:nvPr/>
          </p:nvSpPr>
          <p:spPr>
            <a:xfrm>
              <a:off x="6730350" y="2315900"/>
              <a:ext cx="257700" cy="308375"/>
            </a:xfrm>
            <a:custGeom>
              <a:avLst/>
              <a:gdLst/>
              <a:ahLst/>
              <a:cxnLst/>
              <a:rect l="l" t="t" r="r" b="b"/>
              <a:pathLst>
                <a:path w="10308" h="12335" extrusionOk="0">
                  <a:moveTo>
                    <a:pt x="5154" y="1"/>
                  </a:moveTo>
                  <a:lnTo>
                    <a:pt x="4617" y="25"/>
                  </a:lnTo>
                  <a:lnTo>
                    <a:pt x="4128" y="98"/>
                  </a:lnTo>
                  <a:lnTo>
                    <a:pt x="3615" y="245"/>
                  </a:lnTo>
                  <a:lnTo>
                    <a:pt x="3151" y="416"/>
                  </a:lnTo>
                  <a:lnTo>
                    <a:pt x="2712" y="636"/>
                  </a:lnTo>
                  <a:lnTo>
                    <a:pt x="2272" y="880"/>
                  </a:lnTo>
                  <a:lnTo>
                    <a:pt x="1881" y="1173"/>
                  </a:lnTo>
                  <a:lnTo>
                    <a:pt x="1515" y="1515"/>
                  </a:lnTo>
                  <a:lnTo>
                    <a:pt x="1198" y="1881"/>
                  </a:lnTo>
                  <a:lnTo>
                    <a:pt x="880" y="2272"/>
                  </a:lnTo>
                  <a:lnTo>
                    <a:pt x="636" y="2687"/>
                  </a:lnTo>
                  <a:lnTo>
                    <a:pt x="416" y="3151"/>
                  </a:lnTo>
                  <a:lnTo>
                    <a:pt x="245" y="3615"/>
                  </a:lnTo>
                  <a:lnTo>
                    <a:pt x="123" y="4104"/>
                  </a:lnTo>
                  <a:lnTo>
                    <a:pt x="50" y="4617"/>
                  </a:lnTo>
                  <a:lnTo>
                    <a:pt x="1" y="5154"/>
                  </a:lnTo>
                  <a:lnTo>
                    <a:pt x="25" y="5423"/>
                  </a:lnTo>
                  <a:lnTo>
                    <a:pt x="50" y="5691"/>
                  </a:lnTo>
                  <a:lnTo>
                    <a:pt x="123" y="6204"/>
                  </a:lnTo>
                  <a:lnTo>
                    <a:pt x="245" y="6693"/>
                  </a:lnTo>
                  <a:lnTo>
                    <a:pt x="416" y="7132"/>
                  </a:lnTo>
                  <a:lnTo>
                    <a:pt x="636" y="7572"/>
                  </a:lnTo>
                  <a:lnTo>
                    <a:pt x="856" y="7963"/>
                  </a:lnTo>
                  <a:lnTo>
                    <a:pt x="1100" y="8353"/>
                  </a:lnTo>
                  <a:lnTo>
                    <a:pt x="1369" y="8744"/>
                  </a:lnTo>
                  <a:lnTo>
                    <a:pt x="1906" y="9526"/>
                  </a:lnTo>
                  <a:lnTo>
                    <a:pt x="2150" y="9941"/>
                  </a:lnTo>
                  <a:lnTo>
                    <a:pt x="2394" y="10356"/>
                  </a:lnTo>
                  <a:lnTo>
                    <a:pt x="2614" y="10796"/>
                  </a:lnTo>
                  <a:lnTo>
                    <a:pt x="2810" y="11284"/>
                  </a:lnTo>
                  <a:lnTo>
                    <a:pt x="2980" y="11797"/>
                  </a:lnTo>
                  <a:lnTo>
                    <a:pt x="3103" y="12334"/>
                  </a:lnTo>
                  <a:lnTo>
                    <a:pt x="4079" y="12334"/>
                  </a:lnTo>
                  <a:lnTo>
                    <a:pt x="3249" y="8500"/>
                  </a:lnTo>
                  <a:lnTo>
                    <a:pt x="2663" y="5642"/>
                  </a:lnTo>
                  <a:lnTo>
                    <a:pt x="2663" y="5520"/>
                  </a:lnTo>
                  <a:lnTo>
                    <a:pt x="2712" y="5423"/>
                  </a:lnTo>
                  <a:lnTo>
                    <a:pt x="2785" y="5374"/>
                  </a:lnTo>
                  <a:lnTo>
                    <a:pt x="2883" y="5349"/>
                  </a:lnTo>
                  <a:lnTo>
                    <a:pt x="2956" y="5349"/>
                  </a:lnTo>
                  <a:lnTo>
                    <a:pt x="3054" y="5398"/>
                  </a:lnTo>
                  <a:lnTo>
                    <a:pt x="4031" y="6253"/>
                  </a:lnTo>
                  <a:lnTo>
                    <a:pt x="4983" y="5398"/>
                  </a:lnTo>
                  <a:lnTo>
                    <a:pt x="5081" y="5349"/>
                  </a:lnTo>
                  <a:lnTo>
                    <a:pt x="5227" y="5349"/>
                  </a:lnTo>
                  <a:lnTo>
                    <a:pt x="5325" y="5398"/>
                  </a:lnTo>
                  <a:lnTo>
                    <a:pt x="6278" y="6253"/>
                  </a:lnTo>
                  <a:lnTo>
                    <a:pt x="7254" y="5398"/>
                  </a:lnTo>
                  <a:lnTo>
                    <a:pt x="7352" y="5349"/>
                  </a:lnTo>
                  <a:lnTo>
                    <a:pt x="7425" y="5349"/>
                  </a:lnTo>
                  <a:lnTo>
                    <a:pt x="7523" y="5374"/>
                  </a:lnTo>
                  <a:lnTo>
                    <a:pt x="7596" y="5423"/>
                  </a:lnTo>
                  <a:lnTo>
                    <a:pt x="7645" y="5520"/>
                  </a:lnTo>
                  <a:lnTo>
                    <a:pt x="7645" y="5642"/>
                  </a:lnTo>
                  <a:lnTo>
                    <a:pt x="7059" y="8500"/>
                  </a:lnTo>
                  <a:lnTo>
                    <a:pt x="6229" y="12334"/>
                  </a:lnTo>
                  <a:lnTo>
                    <a:pt x="7206" y="12334"/>
                  </a:lnTo>
                  <a:lnTo>
                    <a:pt x="7328" y="11797"/>
                  </a:lnTo>
                  <a:lnTo>
                    <a:pt x="7499" y="11284"/>
                  </a:lnTo>
                  <a:lnTo>
                    <a:pt x="7694" y="10796"/>
                  </a:lnTo>
                  <a:lnTo>
                    <a:pt x="7914" y="10356"/>
                  </a:lnTo>
                  <a:lnTo>
                    <a:pt x="8158" y="9941"/>
                  </a:lnTo>
                  <a:lnTo>
                    <a:pt x="8402" y="9526"/>
                  </a:lnTo>
                  <a:lnTo>
                    <a:pt x="8940" y="8744"/>
                  </a:lnTo>
                  <a:lnTo>
                    <a:pt x="9208" y="8353"/>
                  </a:lnTo>
                  <a:lnTo>
                    <a:pt x="9453" y="7963"/>
                  </a:lnTo>
                  <a:lnTo>
                    <a:pt x="9672" y="7572"/>
                  </a:lnTo>
                  <a:lnTo>
                    <a:pt x="9892" y="7132"/>
                  </a:lnTo>
                  <a:lnTo>
                    <a:pt x="10063" y="6693"/>
                  </a:lnTo>
                  <a:lnTo>
                    <a:pt x="10185" y="6204"/>
                  </a:lnTo>
                  <a:lnTo>
                    <a:pt x="10259" y="5691"/>
                  </a:lnTo>
                  <a:lnTo>
                    <a:pt x="10283" y="5423"/>
                  </a:lnTo>
                  <a:lnTo>
                    <a:pt x="10307" y="5154"/>
                  </a:lnTo>
                  <a:lnTo>
                    <a:pt x="10259" y="4617"/>
                  </a:lnTo>
                  <a:lnTo>
                    <a:pt x="10185" y="4104"/>
                  </a:lnTo>
                  <a:lnTo>
                    <a:pt x="10063" y="3615"/>
                  </a:lnTo>
                  <a:lnTo>
                    <a:pt x="9892" y="3151"/>
                  </a:lnTo>
                  <a:lnTo>
                    <a:pt x="9672" y="2687"/>
                  </a:lnTo>
                  <a:lnTo>
                    <a:pt x="9428" y="2272"/>
                  </a:lnTo>
                  <a:lnTo>
                    <a:pt x="9111" y="1881"/>
                  </a:lnTo>
                  <a:lnTo>
                    <a:pt x="8793" y="1515"/>
                  </a:lnTo>
                  <a:lnTo>
                    <a:pt x="8427" y="1173"/>
                  </a:lnTo>
                  <a:lnTo>
                    <a:pt x="8036" y="880"/>
                  </a:lnTo>
                  <a:lnTo>
                    <a:pt x="7596" y="636"/>
                  </a:lnTo>
                  <a:lnTo>
                    <a:pt x="7157" y="416"/>
                  </a:lnTo>
                  <a:lnTo>
                    <a:pt x="6693" y="245"/>
                  </a:lnTo>
                  <a:lnTo>
                    <a:pt x="6180" y="98"/>
                  </a:lnTo>
                  <a:lnTo>
                    <a:pt x="5691" y="25"/>
                  </a:lnTo>
                  <a:lnTo>
                    <a:pt x="515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02998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98295" y="1365545"/>
            <a:ext cx="857378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1.Tarmoqlangan </a:t>
            </a:r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zanjirlarning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hisoblashni</a:t>
            </a: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hollari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uz-Cyrl-UZ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Kirxgofning </a:t>
            </a:r>
            <a:r>
              <a:rPr lang="uz-Cyrl-UZ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birinchi qoidasi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uz-Cyrl-UZ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Kirxgofning </a:t>
            </a:r>
            <a:r>
              <a:rPr lang="uz-Cyrl-UZ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ikkinchi qoidasi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491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21240" y="1775884"/>
            <a:ext cx="84350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Tayanch</a:t>
            </a:r>
            <a:r>
              <a:rPr lang="en-GB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so’zlar</a:t>
            </a:r>
            <a:r>
              <a:rPr lang="en-GB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uz-Cyrl-UZ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Kirxgofning birinchi qoidasi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z-Cyrl-UZ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Kirxgofning ikkinchi qoidasi</a:t>
            </a:r>
            <a:endParaRPr lang="ru-RU" sz="3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6380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50393" t="46615" r="30141" b="28595"/>
          <a:stretch/>
        </p:blipFill>
        <p:spPr>
          <a:xfrm>
            <a:off x="3390470" y="2691829"/>
            <a:ext cx="2211287" cy="126372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510300" y="1371282"/>
            <a:ext cx="6411074" cy="33005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Kirxgof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qonunlari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Tarmoqlangan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zanjiri</a:t>
            </a:r>
            <a:endParaRPr lang="ru-RU" sz="11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Kirxgof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qonuni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2-ta</a:t>
            </a:r>
            <a:endParaRPr lang="ru-RU" sz="1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tugunlariga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taalluqli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2-ta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o’tkazgich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(7-chizma)</a:t>
            </a:r>
            <a:endParaRPr lang="ru-RU" sz="1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1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1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Tugunga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ishora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(+)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(-)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tugundan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kelayotganda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(-)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(+)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ishoraga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endParaRPr lang="ru-RU" sz="1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49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3928074" y="2411904"/>
                <a:ext cx="814262" cy="52174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ru-RU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ru-RU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𝐼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𝐾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=0</m:t>
                          </m:r>
                        </m:e>
                      </m:nary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8074" y="2411904"/>
                <a:ext cx="814262" cy="521746"/>
              </a:xfrm>
              <a:prstGeom prst="rect">
                <a:avLst/>
              </a:prstGeom>
              <a:blipFill rotWithShape="0">
                <a:blip r:embed="rId2"/>
                <a:stretch>
                  <a:fillRect l="-78358" t="-147059" r="-85821" b="-20705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Прямоугольник 3"/>
          <p:cNvSpPr/>
          <p:nvPr/>
        </p:nvSpPr>
        <p:spPr>
          <a:xfrm>
            <a:off x="724329" y="1478380"/>
            <a:ext cx="7721028" cy="27856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Kirxgofning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qonuni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quydagicha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tugunda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uchrashuvchi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yig’indisi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nolga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Tarmqolangan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1-2-3-4-1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yopiq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kontur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ajratamiz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.(8-chizma)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yo’nalishini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strelkasi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konturning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tarmoqlanmagan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Om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qonunini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qo’llaymiz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(8-chizma):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7491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48042" t="26537" r="27077" b="40076"/>
          <a:stretch/>
        </p:blipFill>
        <p:spPr>
          <a:xfrm>
            <a:off x="3133617" y="1341816"/>
            <a:ext cx="2896477" cy="218524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760288" y="3355550"/>
                <a:ext cx="7602876" cy="14539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 smtClean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</a:t>
                </a:r>
                <a:r>
                  <a:rPr lang="en-US" baseline="-25000" dirty="0" smtClean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</a:t>
                </a:r>
                <a:r>
                  <a:rPr lang="en-US" dirty="0" smtClean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R</a:t>
                </a:r>
                <a:r>
                  <a:rPr lang="en-US" baseline="-25000" dirty="0" smtClean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</a:t>
                </a:r>
                <a:r>
                  <a:rPr lang="en-US" dirty="0" smtClean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0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𝜑</m:t>
                        </m:r>
                      </m:e>
                      <m:sub>
                        <m:r>
                          <a:rPr lang="en-US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lang="en-US" sz="10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11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𝜑</m:t>
                        </m:r>
                      </m:e>
                      <m:sub>
                        <m:r>
                          <a:rPr lang="en-US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en-US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en-US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𝜀</m:t>
                        </m:r>
                      </m:e>
                      <m:sub>
                        <m:r>
                          <a:rPr lang="en-US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       </m:t>
                    </m:r>
                    <m:sSub>
                      <m:sSubPr>
                        <m:ctrlPr>
                          <a:rPr lang="en-US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𝐼</m:t>
                        </m:r>
                      </m:e>
                      <m:sub>
                        <m:r>
                          <a:rPr lang="en-US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𝑅</m:t>
                        </m:r>
                      </m:e>
                      <m:sub>
                        <m:r>
                          <a:rPr lang="en-US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en-US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𝜑</m:t>
                        </m:r>
                      </m:e>
                      <m:sub>
                        <m:r>
                          <a:rPr lang="en-US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en-US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lang="en-US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𝜑</m:t>
                        </m:r>
                      </m:e>
                      <m:sub>
                        <m:r>
                          <a:rPr lang="en-US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</m:sSub>
                    <m:r>
                      <a:rPr lang="en-US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en-US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𝜀</m:t>
                        </m:r>
                      </m:e>
                      <m:sub>
                        <m:r>
                          <a:rPr lang="en-US" sz="1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en-US" sz="1000" b="0" dirty="0" smtClean="0">
                  <a:latin typeface="Calibri" panose="020F0502020204030204" pitchFamily="34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1100" dirty="0" smtClean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I</a:t>
                </a:r>
                <a:r>
                  <a:rPr lang="en-US" sz="1100" baseline="-25000" dirty="0" smtClean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</a:t>
                </a:r>
                <a:r>
                  <a:rPr lang="en-US" sz="1100" dirty="0" smtClean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R</a:t>
                </a:r>
                <a:r>
                  <a:rPr lang="en-US" sz="1100" baseline="-250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</a:t>
                </a:r>
                <a:r>
                  <a:rPr lang="en-US" sz="1100" dirty="0" smtClean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100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1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11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𝜑</m:t>
                        </m:r>
                      </m:e>
                      <m:sub>
                        <m:r>
                          <a:rPr lang="en-US" sz="11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</m:sSub>
                    <m:r>
                      <a:rPr lang="en-US" sz="11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lang="en-US" sz="11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11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𝜑</m:t>
                        </m:r>
                      </m:e>
                      <m:sub>
                        <m:r>
                          <a:rPr lang="en-US" sz="11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sub>
                    </m:sSub>
                    <m:r>
                      <a:rPr lang="en-US" sz="11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en-US" sz="11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11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𝜀</m:t>
                        </m:r>
                      </m:e>
                      <m:sub>
                        <m:r>
                          <a:rPr lang="en-US" sz="11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</m:sSub>
                    <m:r>
                      <a:rPr lang="en-US" sz="11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       </m:t>
                    </m:r>
                    <m:sSub>
                      <m:sSubPr>
                        <m:ctrlPr>
                          <a:rPr lang="en-US" sz="11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11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𝐼</m:t>
                        </m:r>
                      </m:e>
                      <m:sub>
                        <m:r>
                          <a:rPr lang="en-US" sz="11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sub>
                    </m:sSub>
                    <m:sSub>
                      <m:sSubPr>
                        <m:ctrlPr>
                          <a:rPr lang="en-US" sz="11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11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𝑅</m:t>
                        </m:r>
                      </m:e>
                      <m:sub>
                        <m:r>
                          <a:rPr lang="en-US" sz="11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sub>
                    </m:sSub>
                    <m:r>
                      <a:rPr lang="en-US" sz="11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11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11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𝜑</m:t>
                        </m:r>
                      </m:e>
                      <m:sub>
                        <m:r>
                          <a:rPr lang="en-US" sz="11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sub>
                    </m:sSub>
                    <m:r>
                      <a:rPr lang="en-US" sz="11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lang="en-US" sz="11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11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𝜑</m:t>
                        </m:r>
                      </m:e>
                      <m:sub>
                        <m:r>
                          <a:rPr lang="en-US" sz="11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11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en-US" sz="11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11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𝜀</m:t>
                        </m:r>
                      </m:e>
                      <m:sub>
                        <m:r>
                          <a:rPr lang="en-US" sz="11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en-US" sz="1100" dirty="0" smtClean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(2)</a:t>
                </a: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 smtClean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Bu </a:t>
                </a:r>
                <a:r>
                  <a:rPr lang="en-US" dirty="0" err="1" smtClean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ifodalar</a:t>
                </a:r>
                <a:r>
                  <a:rPr lang="en-US" dirty="0" smtClean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 smtClean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qo’shilganda</a:t>
                </a:r>
                <a:r>
                  <a:rPr lang="en-US" dirty="0" smtClean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 smtClean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potensiallar</a:t>
                </a:r>
                <a:r>
                  <a:rPr lang="en-US" dirty="0" smtClean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 smtClean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qisqaradi</a:t>
                </a:r>
                <a:r>
                  <a:rPr lang="en-US" dirty="0" smtClean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 smtClean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va</a:t>
                </a:r>
                <a:r>
                  <a:rPr lang="en-US" dirty="0" smtClean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 smtClean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Kirxgolfning</a:t>
                </a:r>
                <a:r>
                  <a:rPr lang="en-US" dirty="0" smtClean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II-</a:t>
                </a:r>
                <a:r>
                  <a:rPr lang="en-US" dirty="0" err="1" smtClean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qonunini</a:t>
                </a:r>
                <a:r>
                  <a:rPr lang="en-US" dirty="0" smtClean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</a:t>
                </a:r>
                <a:r>
                  <a:rPr lang="en-US" dirty="0" err="1" smtClean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Ifodalovchi</a:t>
                </a:r>
                <a:r>
                  <a:rPr lang="en-US" dirty="0" smtClean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 smtClean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tenglma</a:t>
                </a:r>
                <a:r>
                  <a:rPr lang="en-US" dirty="0" smtClean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 smtClean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hosl</a:t>
                </a:r>
                <a:r>
                  <a:rPr lang="en-US" dirty="0" smtClean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 smtClean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bo’ladi</a:t>
                </a:r>
                <a:r>
                  <a:rPr lang="en-US" dirty="0" smtClean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</a:t>
                </a:r>
                <a:endParaRPr lang="ru-RU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endParaRPr lang="ru-RU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0288" y="3355550"/>
                <a:ext cx="7602876" cy="1453924"/>
              </a:xfrm>
              <a:prstGeom prst="rect">
                <a:avLst/>
              </a:prstGeom>
              <a:blipFill rotWithShape="0">
                <a:blip r:embed="rId3"/>
                <a:stretch>
                  <a:fillRect l="-24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3513762" y="4426121"/>
                <a:ext cx="1810043" cy="52174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ru-RU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ru-RU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𝐼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sub>
                          </m:sSub>
                          <m:sSub>
                            <m:sSubPr>
                              <m:ctrlPr>
                                <a:rPr lang="ru-RU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nary>
                            <m:naryPr>
                              <m:chr m:val="∑"/>
                              <m:subHide m:val="on"/>
                              <m:supHide m:val="on"/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sSub>
                                <m:sSub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𝜀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𝑘</m:t>
                                  </m:r>
                                </m:sub>
                              </m:sSub>
                            </m:e>
                          </m:nary>
                        </m:e>
                      </m:nary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13762" y="4426121"/>
                <a:ext cx="1810043" cy="521746"/>
              </a:xfrm>
              <a:prstGeom prst="rect">
                <a:avLst/>
              </a:prstGeom>
              <a:blipFill rotWithShape="0">
                <a:blip r:embed="rId4"/>
                <a:stretch>
                  <a:fillRect l="-22222" t="-144186" r="-47138" b="-20465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51949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312" y="1359937"/>
            <a:ext cx="74847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Amalda murakkab tarmoqlangan zanjirlar bilan </a:t>
            </a:r>
            <a:r>
              <a:rPr lang="uz-Cyrl-UZ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s</a:t>
            </a:r>
            <a:r>
              <a:rPr lang="uz-Cyrl-UZ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hla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s</a:t>
            </a:r>
            <a:r>
              <a:rPr lang="uz-Cyrl-UZ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hga </a:t>
            </a:r>
            <a:r>
              <a:rPr lang="uz-Cyrl-UZ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to’g’ri keladi. 44-rasmda Shunday tarmoqlangan zanjir tasvirlangan.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16407" name="Рисунок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0651" y="2200257"/>
            <a:ext cx="3004776" cy="2032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067674" y="4232952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uz-Cyrl-UZ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1-rasm. Murakkab elektr zanjirida o’tkazgichlarning tutashish nuqtalari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8559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27068" y="1745376"/>
            <a:ext cx="7731303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 zanjirda 7 ta zanjir qismlari va be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uz-Cyrl-UZ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hta </a:t>
            </a:r>
            <a:r>
              <a:rPr lang="uz-Cyrl-UZ" sz="26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uz-Cyrl-UZ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uz-Cyrl-UZ" sz="26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</a:t>
            </a:r>
            <a:r>
              <a:rPr lang="uz-Cyrl-UZ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uz-Cyrl-UZ" sz="26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uz-Cyrl-UZ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uz-Cyrl-UZ" sz="26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uz-Cyrl-UZ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uz-Cyrl-UZ" sz="26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</a:t>
            </a:r>
            <a:r>
              <a:rPr lang="uz-Cyrl-UZ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tarmoqlanish tugunlari mavjud bo’lib, bu nuqtalarda 3 tagacha o’tkazgichlar (simlar) tutashadi. Zanjirning 7 ta qismlari tarkibida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z-Cyrl-UZ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uz-Cyrl-UZ" sz="2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uz-Cyrl-U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z-Cyrl-UZ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uz-Cyrl-UZ" sz="2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z-Cyrl-U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,……</a:t>
            </a:r>
            <a:r>
              <a:rPr lang="uz-Cyrl-UZ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uz-Cyrl-UZ" sz="2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uz-Cyrl-U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qarshiliklar va </a:t>
            </a:r>
            <a:r>
              <a:rPr lang="uz-Cyrl-UZ" sz="2600" i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</a:t>
            </a:r>
            <a:r>
              <a:rPr lang="uz-Cyrl-UZ" sz="2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uz-Cyrl-U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z-Cyrl-UZ" sz="2600" i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</a:t>
            </a:r>
            <a:r>
              <a:rPr lang="uz-Cyrl-UZ" sz="2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z-Cyrl-U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,........</a:t>
            </a:r>
            <a:r>
              <a:rPr lang="uz-Cyrl-UZ" sz="2600" i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</a:t>
            </a:r>
            <a:r>
              <a:rPr lang="uz-Cyrl-UZ" sz="2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uz-Cyrl-U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manbalar mavjuddir.</a:t>
            </a:r>
            <a:endParaRPr lang="ru-RU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5662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75698" y="1673770"/>
            <a:ext cx="7608014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Zanjirning barcha qismlarida tok kuchini hisoblashga harakat qilamiz. Tarmoqlanish tugunlaridan 7 - sini olamiz. Bu nuqtada </a:t>
            </a:r>
            <a:r>
              <a:rPr lang="uz-Cyrl-UZ" sz="2600" i="1" dirty="0"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uz-Cyrl-UZ" sz="26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3</a:t>
            </a:r>
            <a:r>
              <a:rPr lang="uz-Cyrl-UZ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uz-Cyrl-UZ" sz="2600" i="1" dirty="0"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uz-Cyrl-UZ" sz="26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4</a:t>
            </a:r>
            <a:r>
              <a:rPr lang="uz-Cyrl-UZ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uz-Cyrl-UZ" sz="2600" i="1" dirty="0"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uz-Cyrl-UZ" sz="26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7</a:t>
            </a:r>
            <a:r>
              <a:rPr lang="uz-Cyrl-UZ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toklar oqadigan 3, 4 va 7 zanjirning qismlari tutashadi. 7 - nuqtaga keluvchi </a:t>
            </a:r>
            <a:r>
              <a:rPr lang="uz-Cyrl-UZ" sz="2600" i="1" dirty="0"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uz-Cyrl-UZ" sz="26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3</a:t>
            </a:r>
            <a:r>
              <a:rPr lang="uz-Cyrl-UZ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tokning ishorasini musbat, nuqtadan tarqaluvchi </a:t>
            </a:r>
            <a:r>
              <a:rPr lang="uz-Cyrl-UZ" sz="2600" i="1" dirty="0"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uz-Cyrl-UZ" sz="26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4</a:t>
            </a:r>
            <a:r>
              <a:rPr lang="uz-Cyrl-UZ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va </a:t>
            </a:r>
            <a:r>
              <a:rPr lang="uz-Cyrl-UZ" sz="2600" i="1" dirty="0"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uz-Cyrl-UZ" sz="26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7</a:t>
            </a:r>
            <a:r>
              <a:rPr lang="uz-Cyrl-UZ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toklar ishorasini manfiy, deb hisoblaymiz.</a:t>
            </a:r>
            <a:endParaRPr lang="ru-RU" sz="2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4114800" y="2116476"/>
                <a:ext cx="1856277" cy="2154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a:fld id="{3E3F4101-D7A6-488A-BAEB-C050048E4B80}" type="mathplaceholder">
                        <a:rPr lang="ru-RU" i="1" smtClean="0">
                          <a:latin typeface="Cambria Math" panose="02040503050406030204" pitchFamily="18" charset="0"/>
                        </a:rPr>
                        <a:t>Место для уравнения.</a:t>
                      </a:fld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4800" y="2116476"/>
                <a:ext cx="1856277" cy="215444"/>
              </a:xfrm>
              <a:prstGeom prst="rect">
                <a:avLst/>
              </a:prstGeom>
              <a:blipFill rotWithShape="0">
                <a:blip r:embed="rId2"/>
                <a:stretch>
                  <a:fillRect l="-984" r="-328" b="-2500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72562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2537" y="1206768"/>
            <a:ext cx="8471045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Birlik vaqt ichida 7 – tugunga keluvchi zaryadlar miqdori yuqorida keltirilgan toklarning algebraik yig’indisiga tengdir  </a:t>
            </a:r>
            <a:r>
              <a:rPr lang="uz-Cyrl-UZ" sz="2600" i="1" dirty="0"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uz-Cyrl-UZ" sz="26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3 </a:t>
            </a:r>
            <a:r>
              <a:rPr lang="uz-Cyrl-UZ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uz-Cyrl-UZ" sz="2600" i="1" dirty="0"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uz-Cyrl-UZ" sz="26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4 </a:t>
            </a:r>
            <a:r>
              <a:rPr lang="uz-Cyrl-UZ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uz-Cyrl-UZ" sz="2600" i="1" dirty="0"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uz-Cyrl-UZ" sz="26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7</a:t>
            </a:r>
            <a:r>
              <a:rPr lang="uz-Cyrl-UZ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. Agarda zanjirda toklar doimiy bo’lsa, natijaviy tok nolga teng bo’ladi, chunki, aks holda kuzatilayotgan nuqta potentsiali vaqt bo’yicha o’zgargan bo’lar edi. Bu qoida zanjirning barcha tarmoqlanish nuqtalariga taalluqlidir.</a:t>
            </a:r>
            <a:endParaRPr lang="ru-RU" sz="26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uz-Cyrl-UZ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	Shu sababli, elektr zanjirning tuguniga keluvchi toklarning algebraik yig’indisi tugundan chiquvchi toklarning algebraik yig’indisiga teng </a:t>
            </a:r>
            <a:r>
              <a:rPr lang="uz-Cyrl-UZ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230211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0368" y="1306043"/>
            <a:ext cx="7295587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5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S</a:t>
            </a:r>
            <a:r>
              <a:rPr lang="uz-Cyrl-UZ" sz="25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hu </a:t>
            </a:r>
            <a:r>
              <a:rPr lang="uz-Cyrl-UZ" sz="2500" dirty="0">
                <a:latin typeface="Times New Roman" panose="02020603050405020304" pitchFamily="18" charset="0"/>
                <a:ea typeface="Calibri" panose="020F0502020204030204" pitchFamily="34" charset="0"/>
              </a:rPr>
              <a:t>nuqtadagi natijaviy tok qiymati nolga teng bo’ladi:</a:t>
            </a:r>
            <a:endParaRPr lang="ru-RU" sz="25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961099" y="2257002"/>
            <a:ext cx="6046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(1)</a:t>
            </a:r>
            <a:endParaRPr lang="ru-RU" sz="28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914722" y="3414456"/>
            <a:ext cx="6615914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uz-Cyrl-UZ" sz="2500" dirty="0">
                <a:latin typeface="Times New Roman" panose="02020603050405020304" pitchFamily="18" charset="0"/>
                <a:ea typeface="Calibri" panose="020F0502020204030204" pitchFamily="34" charset="0"/>
              </a:rPr>
              <a:t>Bu ifoda Kirxgofning birinchi qoidasi deb ataladi.</a:t>
            </a:r>
            <a:endParaRPr lang="ru-RU" sz="25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364765" y="1976777"/>
                <a:ext cx="1596334" cy="117621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ru-RU" sz="28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  <m:e>
                          <m:sSub>
                            <m:sSubPr>
                              <m:ctrlPr>
                                <a:rPr lang="ru-RU" sz="28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e>
                            <m:sub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sub>
                          </m:sSub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=0</m:t>
                          </m:r>
                        </m:e>
                      </m:nary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4765" y="1976777"/>
                <a:ext cx="1596334" cy="1176219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61454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68166" y="1539893"/>
            <a:ext cx="720732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Murakkab elektr zanjirning </a:t>
            </a:r>
            <a:r>
              <a:rPr lang="uz-Cyrl-UZ" sz="2400" i="1" dirty="0">
                <a:latin typeface="Times New Roman" panose="02020603050405020304" pitchFamily="18" charset="0"/>
                <a:ea typeface="Calibri" panose="020F0502020204030204" pitchFamily="34" charset="0"/>
              </a:rPr>
              <a:t>A B C F A</a:t>
            </a:r>
            <a:r>
              <a:rPr lang="uz-Cyrl-UZ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yopiq konturini olamiz. Uning alohida qismlariga zanjirning bir qismi uchun Om qonunini qo’llaymiz. 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z-Cyrl-UZ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U </a:t>
            </a:r>
            <a:r>
              <a:rPr lang="uz-Cyrl-UZ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holda </a:t>
            </a:r>
            <a:r>
              <a:rPr lang="uz-Cyrl-UZ" sz="2400" i="1" dirty="0"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uz-Cyrl-UZ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va </a:t>
            </a:r>
            <a:r>
              <a:rPr lang="uz-Cyrl-UZ" sz="2400" i="1" dirty="0">
                <a:latin typeface="Times New Roman" panose="02020603050405020304" pitchFamily="18" charset="0"/>
                <a:ea typeface="Calibri" panose="020F0502020204030204" pitchFamily="34" charset="0"/>
              </a:rPr>
              <a:t>V</a:t>
            </a:r>
            <a:r>
              <a:rPr lang="uz-Cyrl-UZ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nuqtalar potentsiallar farqi uchun quyidagiga ega bo’lamiz:</a:t>
            </a:r>
            <a:endParaRPr lang="ru-RU" sz="2400" dirty="0"/>
          </a:p>
        </p:txBody>
      </p:sp>
      <p:sp>
        <p:nvSpPr>
          <p:cNvPr id="3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2690602" y="3458292"/>
                <a:ext cx="3562450" cy="65742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36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</a:t>
                </a:r>
                <a:r>
                  <a:rPr lang="en-US" sz="3600" baseline="-250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AB</a:t>
                </a:r>
                <a:r>
                  <a:rPr lang="en-US" sz="36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=U</a:t>
                </a:r>
                <a:r>
                  <a:rPr lang="en-US" sz="3600" baseline="-250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</a:t>
                </a:r>
                <a:r>
                  <a:rPr lang="en-US" sz="36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-U</a:t>
                </a:r>
                <a:r>
                  <a:rPr lang="en-US" sz="3600" baseline="-250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</a:t>
                </a:r>
                <a:r>
                  <a:rPr lang="en-US" sz="36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=i</a:t>
                </a:r>
                <a:r>
                  <a:rPr lang="en-US" sz="3600" baseline="-250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</a:t>
                </a:r>
                <a:r>
                  <a:rPr lang="en-US" sz="36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r</a:t>
                </a:r>
                <a:r>
                  <a:rPr lang="en-US" sz="3600" baseline="-250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</a:t>
                </a:r>
                <a:r>
                  <a:rPr lang="en-US" sz="36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-</a:t>
                </a:r>
                <a14:m>
                  <m:oMath xmlns:m="http://schemas.openxmlformats.org/officeDocument/2006/math">
                    <m:r>
                      <a:rPr lang="en-US" sz="36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36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𝜀</m:t>
                    </m:r>
                  </m:oMath>
                </a14:m>
                <a:r>
                  <a:rPr lang="en-US" sz="3600" baseline="-25000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endParaRPr lang="ru-RU" sz="2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0602" y="3458292"/>
                <a:ext cx="3562450" cy="657424"/>
              </a:xfrm>
              <a:prstGeom prst="rect">
                <a:avLst/>
              </a:prstGeom>
              <a:blipFill rotWithShape="0">
                <a:blip r:embed="rId2"/>
                <a:stretch>
                  <a:fillRect l="-4615" t="-12037" r="-1880" b="-3425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8096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1605" y="1472641"/>
            <a:ext cx="75488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uz-Cyrl-UZ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Zanjirning boshqa qismlariga ham qo’llasak:</a:t>
            </a:r>
            <a:endParaRPr lang="ru-RU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Прямоугольник 6"/>
              <p:cNvSpPr/>
              <p:nvPr/>
            </p:nvSpPr>
            <p:spPr>
              <a:xfrm>
                <a:off x="2380035" y="2492111"/>
                <a:ext cx="4572000" cy="2075889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3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</a:t>
                </a:r>
                <a:r>
                  <a:rPr lang="en-US" sz="3600" baseline="-25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</a:t>
                </a:r>
                <a:r>
                  <a:rPr lang="en-US" sz="3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-</a:t>
                </a:r>
                <a:r>
                  <a:rPr lang="en-US" sz="3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</a:t>
                </a:r>
                <a:r>
                  <a:rPr lang="en-US" sz="3600" baseline="-250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</a:t>
                </a:r>
                <a:r>
                  <a:rPr lang="en-US" sz="3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=i</a:t>
                </a:r>
                <a:r>
                  <a:rPr lang="en-US" sz="3600" baseline="-25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3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r</a:t>
                </a:r>
                <a:r>
                  <a:rPr lang="en-US" sz="3600" baseline="-25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36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14:m>
                  <m:oMath xmlns:m="http://schemas.openxmlformats.org/officeDocument/2006/math">
                    <m:r>
                      <a:rPr lang="en-US" sz="36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𝜀</m:t>
                    </m:r>
                  </m:oMath>
                </a14:m>
                <a:r>
                  <a:rPr lang="en-US" sz="3600" baseline="-25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36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,</a:t>
                </a:r>
                <a:endParaRPr lang="ru-RU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3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</a:t>
                </a:r>
                <a:r>
                  <a:rPr lang="en-US" sz="3600" baseline="-250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</a:t>
                </a:r>
                <a:r>
                  <a:rPr lang="en-US" sz="3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-U</a:t>
                </a:r>
                <a:r>
                  <a:rPr lang="en-US" sz="3600" baseline="-25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F</a:t>
                </a:r>
                <a:r>
                  <a:rPr lang="en-US" sz="3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=i</a:t>
                </a:r>
                <a:r>
                  <a:rPr lang="en-US" sz="3600" baseline="-25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</a:t>
                </a:r>
                <a:r>
                  <a:rPr lang="en-US" sz="3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r</a:t>
                </a:r>
                <a:r>
                  <a:rPr lang="en-US" sz="3600" baseline="-25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</a:t>
                </a:r>
                <a:r>
                  <a:rPr lang="en-US" sz="36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14:m>
                  <m:oMath xmlns:m="http://schemas.openxmlformats.org/officeDocument/2006/math">
                    <m:r>
                      <a:rPr lang="en-US" sz="36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𝜀</m:t>
                    </m:r>
                  </m:oMath>
                </a14:m>
                <a:r>
                  <a:rPr lang="en-US" sz="3600" baseline="-25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en-US" sz="36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,</a:t>
                </a:r>
                <a:endParaRPr lang="ru-RU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3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</a:t>
                </a:r>
                <a:r>
                  <a:rPr lang="en-US" sz="3600" baseline="-25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F</a:t>
                </a:r>
                <a:r>
                  <a:rPr lang="en-US" sz="3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-U</a:t>
                </a:r>
                <a:r>
                  <a:rPr lang="en-US" sz="3600" baseline="-25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</a:t>
                </a:r>
                <a:r>
                  <a:rPr lang="en-US" sz="3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=i</a:t>
                </a:r>
                <a:r>
                  <a:rPr lang="en-US" sz="3600" baseline="-25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4</a:t>
                </a:r>
                <a:r>
                  <a:rPr lang="en-US" sz="3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r</a:t>
                </a:r>
                <a:r>
                  <a:rPr lang="en-US" sz="3600" baseline="-25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4</a:t>
                </a:r>
                <a:r>
                  <a:rPr lang="en-US" sz="36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14:m>
                  <m:oMath xmlns:m="http://schemas.openxmlformats.org/officeDocument/2006/math">
                    <m:r>
                      <a:rPr lang="en-US" sz="36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𝜀</m:t>
                    </m:r>
                  </m:oMath>
                </a14:m>
                <a:r>
                  <a:rPr lang="en-US" sz="3600" baseline="-250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4</a:t>
                </a:r>
                <a:r>
                  <a:rPr lang="en-US" sz="3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  <a:endParaRPr lang="ru-RU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Прямоуголь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0035" y="2492111"/>
                <a:ext cx="4572000" cy="2075889"/>
              </a:xfrm>
              <a:prstGeom prst="rect">
                <a:avLst/>
              </a:prstGeom>
              <a:blipFill rotWithShape="0">
                <a:blip r:embed="rId2"/>
                <a:stretch>
                  <a:fillRect t="-5000" b="-823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6641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24328" y="1526355"/>
            <a:ext cx="726896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3000" dirty="0">
                <a:latin typeface="Times New Roman" panose="02020603050405020304" pitchFamily="18" charset="0"/>
                <a:ea typeface="Calibri" panose="020F0502020204030204" pitchFamily="34" charset="0"/>
              </a:rPr>
              <a:t>Bu tengliklarni hadma-had qo’shsak, chap tarafdagi hadlar yig’indisi nolga teng bo’ladi, u holda  </a:t>
            </a:r>
            <a:endParaRPr lang="ru-RU" sz="30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1804030" y="3108970"/>
                <a:ext cx="5315045" cy="59465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32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</a:t>
                </a:r>
                <a:r>
                  <a:rPr lang="en-US" sz="3200" baseline="-250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</a:t>
                </a:r>
                <a:r>
                  <a:rPr lang="en-US" sz="32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r</a:t>
                </a:r>
                <a:r>
                  <a:rPr lang="en-US" sz="3200" baseline="-250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</a:t>
                </a:r>
                <a:r>
                  <a:rPr lang="en-US" sz="32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+i</a:t>
                </a:r>
                <a:r>
                  <a:rPr lang="en-US" sz="3200" baseline="-250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32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r</a:t>
                </a:r>
                <a:r>
                  <a:rPr lang="en-US" sz="3200" baseline="-250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32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+i</a:t>
                </a:r>
                <a:r>
                  <a:rPr lang="en-US" sz="3200" baseline="-250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</a:t>
                </a:r>
                <a:r>
                  <a:rPr lang="en-US" sz="32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r</a:t>
                </a:r>
                <a:r>
                  <a:rPr lang="en-US" sz="3200" baseline="-250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</a:t>
                </a:r>
                <a:r>
                  <a:rPr lang="en-US" sz="32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+i</a:t>
                </a:r>
                <a:r>
                  <a:rPr lang="en-US" sz="3200" baseline="-250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4</a:t>
                </a:r>
                <a:r>
                  <a:rPr lang="en-US" sz="32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r</a:t>
                </a:r>
                <a:r>
                  <a:rPr lang="en-US" sz="3200" baseline="-250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4</a:t>
                </a:r>
                <a:r>
                  <a:rPr lang="en-US" sz="32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𝜀</m:t>
                    </m:r>
                  </m:oMath>
                </a14:m>
                <a:r>
                  <a:rPr lang="en-US" sz="3200" baseline="-25000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en-US" sz="3200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+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32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𝜀</m:t>
                    </m:r>
                  </m:oMath>
                </a14:m>
                <a:r>
                  <a:rPr lang="en-US" sz="3200" baseline="-25000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3200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+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32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𝜀</m:t>
                    </m:r>
                  </m:oMath>
                </a14:m>
                <a:r>
                  <a:rPr lang="en-US" sz="3200" baseline="-25000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en-US" sz="3200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+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32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𝜀</m:t>
                    </m:r>
                  </m:oMath>
                </a14:m>
                <a:r>
                  <a:rPr lang="en-US" sz="3200" baseline="-25000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4</a:t>
                </a:r>
                <a:endParaRPr lang="ru-RU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04030" y="3108970"/>
                <a:ext cx="5315045" cy="594650"/>
              </a:xfrm>
              <a:prstGeom prst="rect">
                <a:avLst/>
              </a:prstGeom>
              <a:blipFill rotWithShape="0">
                <a:blip r:embed="rId2"/>
                <a:stretch>
                  <a:fillRect l="-2064" t="-11224" r="-573" b="-3265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08106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6854" y="1385465"/>
            <a:ext cx="85994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Elektr zanjirning istalgan yopiq konturi uchun </a:t>
            </a:r>
            <a:r>
              <a:rPr lang="uz-Cyrl-UZ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shunday munosabatga </a:t>
            </a:r>
            <a:r>
              <a:rPr lang="uz-Cyrl-UZ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ega bo’lamiz.</a:t>
            </a:r>
            <a:endParaRPr lang="ru-RU" sz="2400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5690564" y="2997633"/>
            <a:ext cx="5437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(2)</a:t>
            </a:r>
            <a:endParaRPr lang="ru-RU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056562" y="2724352"/>
                <a:ext cx="2410019" cy="100822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ru-RU" sz="24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  <m:e>
                          <m:sSub>
                            <m:sSubPr>
                              <m:ctrlPr>
                                <a:rPr lang="ru-RU" sz="24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𝐼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∗</m:t>
                          </m:r>
                          <m:sSub>
                            <m:sSub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nary>
                            <m:naryPr>
                              <m:chr m:val="∑"/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=1</m:t>
                              </m:r>
                            </m:sub>
                            <m:sup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p>
                            <m:e>
                              <m:sSub>
                                <m:sSubPr>
                                  <m:ctrlP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𝜀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e>
                          </m:nary>
                        </m:e>
                      </m:nary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6562" y="2724352"/>
                <a:ext cx="2410019" cy="1008225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85723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57545" y="1504090"/>
            <a:ext cx="8013843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Bu Kirxgofning ikkinchi qoidasi</a:t>
            </a:r>
            <a:r>
              <a:rPr lang="uz-Cyrl-UZ" sz="26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z-Cyrl-UZ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deb ataladi va uni shunday ta’riflash mumkin: tarmoqlangan elektr zanjirning ixtiyoriy yopiq konturi qismlaridagi tok kuchlarining mos ravishda qarshiliklarga ko’paytmalarining algebraik yig’indisi, shu konturdagi </a:t>
            </a:r>
            <a:r>
              <a:rPr lang="uz-Cyrl-UZ" sz="2600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EYuK</a:t>
            </a:r>
            <a:r>
              <a:rPr lang="en-US" sz="2600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z-Cyrl-UZ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larning </a:t>
            </a:r>
            <a:r>
              <a:rPr lang="uz-Cyrl-UZ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algebraik yig’indisiga tengdir.</a:t>
            </a:r>
            <a:endParaRPr lang="ru-RU" sz="2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5673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 for attention.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1976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97951" y="1202077"/>
            <a:ext cx="854809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Foydalanil</a:t>
            </a:r>
            <a:r>
              <a:rPr lang="uz-Cyrl-UZ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adi</a:t>
            </a:r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gan</a:t>
            </a:r>
            <a:r>
              <a:rPr lang="en-GB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asosiy</a:t>
            </a:r>
            <a:r>
              <a:rPr lang="en-GB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darsliklar</a:t>
            </a:r>
            <a:r>
              <a:rPr lang="en-GB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GB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o’quv</a:t>
            </a:r>
            <a:r>
              <a:rPr lang="en-GB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qo’llanmalar</a:t>
            </a:r>
            <a:r>
              <a:rPr lang="uz-Cyrl-UZ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ro’yxati 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(List 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of basic textbooks and manuals used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.) 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lvl="0" indent="-342900" algn="just">
              <a:buFont typeface="+mj-lt"/>
              <a:buAutoNum type="arabicPeriod"/>
            </a:pPr>
            <a:r>
              <a:rPr lang="uz-Cyrl-UZ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Kalashnikov S.G. Umumiy fizika kursi. Elektr. Oliy o’quv yurtlarining fizika ixtisosi bo’yicha darslik.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O’qituvchi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Toshkent-1979, 615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bet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Сивухин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Д.В. Курс общ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й физики.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т.Ш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Электричество, Учебное пособие для студентов физических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специалностей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высших учебных заведений. Наука, М.-1977, 687 стр.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Volkenshteyn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V.S.Umumiy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fizika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kursidan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masalalar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to’plami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Oliy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yurtlari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O’qituvchi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Toshkent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1969, 440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bet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Сивухин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Д.</a:t>
            </a:r>
            <a:r>
              <a:rPr lang="uz-Cyrl-UZ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Электричество, Курс общ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й физики М.</a:t>
            </a:r>
            <a:r>
              <a:rPr lang="uz-Cyrl-UZ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2004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uz-Cyrl-UZ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Nurmatov N.A. “Elektr va magnetizm</a:t>
            </a:r>
            <a:r>
              <a:rPr lang="uz-Cyrl-UZ" sz="20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” fanidan o’quv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r>
              <a:rPr lang="uz-Cyrl-UZ" sz="20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uslubiy majmua, O’zMU, 2011. 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9105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38992" y="886582"/>
            <a:ext cx="8784404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Qo’shimcha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(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Additional 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Literature)</a:t>
            </a:r>
            <a:endPara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1.J.Kamolov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I.Ismoilov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U.Begimqulov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magnetizm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T.: </a:t>
            </a:r>
            <a:r>
              <a:rPr lang="en-US" sz="195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Iqtisod</a:t>
            </a:r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moliya</a:t>
            </a:r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2007 y.</a:t>
            </a:r>
          </a:p>
          <a:p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ru-RU" sz="195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Волкенштейн</a:t>
            </a:r>
            <a:r>
              <a:rPr lang="ru-RU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Сборник задач по </a:t>
            </a:r>
            <a:r>
              <a:rPr lang="ru-RU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общэму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курсу физики. М.2004</a:t>
            </a:r>
          </a:p>
          <a:p>
            <a:r>
              <a:rPr lang="ru-RU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en-US" sz="195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Savelev</a:t>
            </a:r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I.V.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fizika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kursi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II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texnika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yurtlari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qo’llanma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O’qituvchi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Toshkent-1976 450 bet</a:t>
            </a:r>
          </a:p>
          <a:p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ru-RU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Зисман 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Г.А. Тодес О.М. Курс </a:t>
            </a:r>
            <a:r>
              <a:rPr lang="ru-RU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общэй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физики. т.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II, 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Электричество, Учебное пособие для студентов физических </a:t>
            </a:r>
            <a:r>
              <a:rPr lang="ru-RU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специалностей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высших учебных заведений. Наука, М.-1972, 360 стр.</a:t>
            </a:r>
          </a:p>
          <a:p>
            <a:r>
              <a:rPr lang="ru-RU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5.Матвеев 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А.Н. Электричество и магнетизм. Высшая школа. М.-1983</a:t>
            </a:r>
          </a:p>
          <a:p>
            <a:r>
              <a:rPr lang="ru-RU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</a:t>
            </a:r>
            <a:r>
              <a:rPr lang="en-US" sz="195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Buribaev</a:t>
            </a:r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magnetizm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Ma’ruzalar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matni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Universitet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2000y.</a:t>
            </a:r>
          </a:p>
          <a:p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.«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Fizikadan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praktikum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optika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Iveronova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taxriri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ostida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T.1968 y.</a:t>
            </a:r>
          </a:p>
          <a:p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8.Buribaev 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I.,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Karimov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magnetizmdan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fizpraktikum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Universitet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T. 200</a:t>
            </a:r>
          </a:p>
        </p:txBody>
      </p:sp>
    </p:spTree>
    <p:extLst>
      <p:ext uri="{BB962C8B-B14F-4D97-AF65-F5344CB8AC3E}">
        <p14:creationId xmlns:p14="http://schemas.microsoft.com/office/powerpoint/2010/main" val="1961306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Yorick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1998</TotalTime>
  <Words>1282</Words>
  <Application>Microsoft Office PowerPoint</Application>
  <PresentationFormat>Экран (16:9)</PresentationFormat>
  <Paragraphs>198</Paragraphs>
  <Slides>41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41</vt:i4>
      </vt:variant>
    </vt:vector>
  </HeadingPairs>
  <TitlesOfParts>
    <vt:vector size="49" baseType="lpstr">
      <vt:lpstr>Times New Roman</vt:lpstr>
      <vt:lpstr>Playfair Display</vt:lpstr>
      <vt:lpstr>Arial</vt:lpstr>
      <vt:lpstr>Lora</vt:lpstr>
      <vt:lpstr>Cambria Math</vt:lpstr>
      <vt:lpstr>Symbol</vt:lpstr>
      <vt:lpstr>Calibri</vt:lpstr>
      <vt:lpstr>Yorick template</vt:lpstr>
      <vt:lpstr>5.1.Om qonunining differentsial ko’rinishi.  5.2.Kirxgof qoidalari. </vt:lpstr>
      <vt:lpstr>Презентация PowerPoint</vt:lpstr>
      <vt:lpstr>Tayanch atamalar: Om qonuni, elektr yurituvchi kuch, zanjir.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Thank you for attention.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CAST IRON, NON-FERROUS METAL AND ALLOYS</dc:title>
  <dc:creator>USER</dc:creator>
  <cp:lastModifiedBy>Gost</cp:lastModifiedBy>
  <cp:revision>110</cp:revision>
  <dcterms:modified xsi:type="dcterms:W3CDTF">2021-04-12T23:35:08Z</dcterms:modified>
</cp:coreProperties>
</file>