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9"/>
  </p:notesMasterIdLst>
  <p:sldIdLst>
    <p:sldId id="256" r:id="rId2"/>
    <p:sldId id="280" r:id="rId3"/>
    <p:sldId id="329" r:id="rId4"/>
    <p:sldId id="335" r:id="rId5"/>
    <p:sldId id="336" r:id="rId6"/>
    <p:sldId id="337" r:id="rId7"/>
    <p:sldId id="338" r:id="rId8"/>
    <p:sldId id="339" r:id="rId9"/>
    <p:sldId id="340" r:id="rId10"/>
    <p:sldId id="281" r:id="rId11"/>
    <p:sldId id="282" r:id="rId12"/>
    <p:sldId id="283" r:id="rId13"/>
    <p:sldId id="284" r:id="rId14"/>
    <p:sldId id="285" r:id="rId15"/>
    <p:sldId id="331" r:id="rId16"/>
    <p:sldId id="286" r:id="rId17"/>
    <p:sldId id="289" r:id="rId18"/>
    <p:sldId id="333" r:id="rId19"/>
    <p:sldId id="341" r:id="rId20"/>
    <p:sldId id="342" r:id="rId21"/>
    <p:sldId id="343" r:id="rId22"/>
    <p:sldId id="344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32" r:id="rId31"/>
    <p:sldId id="292" r:id="rId32"/>
    <p:sldId id="293" r:id="rId33"/>
    <p:sldId id="334" r:id="rId34"/>
    <p:sldId id="345" r:id="rId35"/>
    <p:sldId id="346" r:id="rId36"/>
    <p:sldId id="347" r:id="rId37"/>
    <p:sldId id="348" r:id="rId38"/>
  </p:sldIdLst>
  <p:sldSz cx="9144000" cy="5143500" type="screen16x9"/>
  <p:notesSz cx="6858000" cy="9144000"/>
  <p:embeddedFontLst>
    <p:embeddedFont>
      <p:font typeface="Lora" panose="020B0604020202020204" charset="-52"/>
      <p:regular r:id="rId40"/>
      <p:bold r:id="rId41"/>
      <p:italic r:id="rId42"/>
      <p:boldItalic r:id="rId43"/>
    </p:embeddedFont>
    <p:embeddedFont>
      <p:font typeface="Playfair Display" panose="020B0604020202020204" charset="-52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ambria Math" panose="02040503050406030204" pitchFamily="18" charset="0"/>
      <p:regular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F7906"/>
    <a:srgbClr val="F9D162"/>
    <a:srgbClr val="CC0000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070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1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2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430541" y="1763712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6.1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6.2.Metallarda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o’tkazuvchanlik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732462" y="2835634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 smtClean="0">
                <a:solidFill>
                  <a:srgbClr val="00B0F0"/>
                </a:solidFill>
              </a:rPr>
              <a:t>Usmonov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00B0F0"/>
                </a:solidFill>
              </a:rPr>
              <a:t>.</a:t>
            </a:r>
            <a:endParaRPr lang="en-US" sz="1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210" y="1294546"/>
            <a:ext cx="86816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1.Elektr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2.Elektr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3.Tok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manbaining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koeffitsiyenti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063" y="1592494"/>
            <a:ext cx="8229599" cy="2969231"/>
          </a:xfrm>
        </p:spPr>
        <p:txBody>
          <a:bodyPr/>
          <a:lstStyle/>
          <a:p>
            <a:pPr algn="l"/>
            <a:r>
              <a:rPr lang="en-US" sz="4200" b="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42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0" i="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atamalar</a:t>
            </a:r>
            <a:r>
              <a:rPr lang="en-US" sz="4200" b="0" i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200" b="0" i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ta’sirlari</a:t>
            </a:r>
            <a:r>
              <a:rPr lang="en-GB" sz="42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893440" y="1208827"/>
                <a:ext cx="7772094" cy="361342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Tashqi </a:t>
                </a:r>
                <a:r>
                  <a:rPr lang="en-US" sz="2000" dirty="0" err="1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uching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i="1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dq</a:t>
                </a:r>
                <a:r>
                  <a:rPr lang="en-US" sz="2000" b="0" i="1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zaryadni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zanjir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bo’ylab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ko’chirishda</a:t>
                </a:r>
                <a:endParaRPr lang="en-US" sz="2000" dirty="0" smtClean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dirty="0" err="1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ajargan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b="0" i="0" cap="none" spc="0" smtClean="0">
                          <a:ln w="0"/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dA</m:t>
                      </m:r>
                      <m:r>
                        <a:rPr lang="en-US" sz="2000" b="0" i="0" cap="none" spc="0" smtClean="0">
                          <a:ln w="0"/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 b="0" i="0" cap="none" spc="0" smtClean="0">
                          <a:ln w="0"/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Edq</m:t>
                      </m:r>
                      <m:r>
                        <a:rPr lang="en-US" sz="2000" b="0" i="0" cap="none" spc="0" smtClean="0">
                          <a:ln w="0"/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(3)</m:t>
                      </m:r>
                    </m:oMath>
                  </m:oMathPara>
                </a14:m>
                <a:endParaRPr lang="en-US" sz="2000" b="0" cap="none" spc="0" dirty="0" smtClean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dirty="0" err="1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eng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endParaRPr lang="en-US" sz="2000" dirty="0" smtClean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0" cap="none" spc="0" dirty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ishini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dt</a:t>
                </a:r>
                <a:r>
                  <a:rPr lang="en-US" sz="2000" i="1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vaqtga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bo’lib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Eyuk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manbaining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quvvtini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topamiz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cap="none" spc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0" i="1" cap="none" spc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𝑑𝐴</m:t>
                        </m:r>
                      </m:num>
                      <m:den>
                        <m:r>
                          <a:rPr lang="en-US" sz="2000" b="0" i="1" cap="none" spc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b="0" i="1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000" b="0" i="1" cap="none" spc="0" dirty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𝜀</m:t>
                    </m:r>
                    <m:f>
                      <m:fPr>
                        <m:ctrlPr>
                          <a:rPr lang="en-US" sz="2000" b="0" i="1" cap="none" spc="0" dirty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0" i="1" cap="none" spc="0" dirty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𝑑𝑞</m:t>
                        </m:r>
                      </m:num>
                      <m:den>
                        <m:r>
                          <a:rPr lang="en-US" sz="2000" b="0" i="1" cap="none" spc="0" dirty="0" smtClean="0">
                            <a:ln w="0"/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𝑑𝑡</m:t>
                        </m:r>
                      </m:den>
                    </m:f>
                    <m:r>
                      <a:rPr lang="en-US" sz="2000" b="0" i="1" cap="none" spc="0" dirty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𝜀</m:t>
                    </m:r>
                    <m:r>
                      <a:rPr lang="en-US" sz="2000" b="0" i="1" cap="none" spc="0" dirty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∗1</m:t>
                    </m:r>
                  </m:oMath>
                </a14:m>
                <a:endParaRPr lang="en-US" sz="2000" b="0" i="1" cap="none" spc="0" dirty="0" smtClean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en-US" sz="2000" i="1" dirty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Shunday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qilib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tok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manbaining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0" cap="none" spc="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quvvati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𝜀</m:t>
                    </m:r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r>
                      <a:rPr lang="en-US" sz="2000" b="0" i="1" cap="none" spc="0" smtClean="0">
                        <a:ln w="0"/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𝐼</m:t>
                    </m:r>
                  </m:oMath>
                </a14:m>
                <a:r>
                  <a:rPr lang="en-US" sz="2000" b="0" i="1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</a:t>
                </a:r>
                <a:r>
                  <a:rPr lang="en-US" sz="2000" b="0" cap="none" spc="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(4)</a:t>
                </a:r>
              </a:p>
              <a:p>
                <a:r>
                  <a:rPr lang="en-US" sz="2000" dirty="0" err="1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 smtClean="0">
                    <a:ln w="0"/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endParaRPr lang="en-US" sz="2000" b="0" cap="none" spc="0" dirty="0" smtClean="0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440" y="1208827"/>
                <a:ext cx="7772094" cy="3613425"/>
              </a:xfrm>
              <a:prstGeom prst="rect">
                <a:avLst/>
              </a:prstGeom>
              <a:blipFill rotWithShape="0">
                <a:blip r:embed="rId2"/>
                <a:stretch>
                  <a:fillRect l="-863" t="-843" b="-20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845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0489" y="1393947"/>
            <a:ext cx="7197047" cy="3239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topamiz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Nagruzkada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ataydigan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isrof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EYuK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koeffitsiyentini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477802" y="1839654"/>
                <a:ext cx="3350661" cy="3637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 smtClean="0"/>
                  <a:t>                                              (5)</a:t>
                </a:r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802" y="1839654"/>
                <a:ext cx="3350661" cy="363754"/>
              </a:xfrm>
              <a:prstGeom prst="rect">
                <a:avLst/>
              </a:prstGeom>
              <a:blipFill rotWithShape="0">
                <a:blip r:embed="rId2"/>
                <a:stretch>
                  <a:fillRect l="-1821" r="-911" b="-186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096598" y="2850159"/>
                <a:ext cx="3407664" cy="3637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US" dirty="0" smtClean="0"/>
                  <a:t>    (6)</a:t>
                </a:r>
                <a:endParaRPr lang="ru-RU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598" y="2850159"/>
                <a:ext cx="3407664" cy="363754"/>
              </a:xfrm>
              <a:prstGeom prst="rect">
                <a:avLst/>
              </a:prstGeom>
              <a:blipFill rotWithShape="0">
                <a:blip r:embed="rId3"/>
                <a:stretch>
                  <a:fillRect l="-1789" r="-2326" b="-186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058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79294" y="1110517"/>
            <a:ext cx="37625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Joul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Lens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qonuni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22277" y="1832728"/>
            <a:ext cx="7505274" cy="237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ajraralib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Joul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-Lens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439658" y="2866858"/>
                <a:ext cx="161242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𝑅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 (1)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9658" y="2866858"/>
                <a:ext cx="1612429" cy="307777"/>
              </a:xfrm>
              <a:prstGeom prst="rect">
                <a:avLst/>
              </a:prstGeom>
              <a:blipFill rotWithShape="0">
                <a:blip r:embed="rId2"/>
                <a:stretch>
                  <a:fillRect l="-4151" r="-4528" b="-372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439658" y="4208763"/>
                <a:ext cx="2041841" cy="6883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nary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(2)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9658" y="4208763"/>
                <a:ext cx="2041841" cy="68833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6309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0907" y="1561672"/>
            <a:ext cx="7310064" cy="2024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H,B-da Q=1 Om A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joul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(5)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ko’rganimizdek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Silindrsimon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-Lens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804845" y="3427044"/>
                <a:ext cx="4844468" cy="5844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𝑑𝑄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𝑅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𝑝𝑑𝑙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𝑑𝑆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𝑗𝑑𝑆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𝑣𝑑𝑡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(3)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4845" y="3427044"/>
                <a:ext cx="4844468" cy="58445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328670" y="4242309"/>
                <a:ext cx="486915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𝑑𝑆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𝑑𝑙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𝑒𝑙𝑒𝑚𝑒𝑛𝑡𝑟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h𝑎𝑘𝑚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𝑘𝑎𝑡𝑡𝑎𝑙𝑖𝑔𝑖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</m:oMath>
                  </m:oMathPara>
                </a14:m>
                <a:endPara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8670" y="4242309"/>
                <a:ext cx="4869153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865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7159" y="1679168"/>
            <a:ext cx="7602279" cy="2267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((5)  j=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(5)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fomulalarning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-Lens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differnsial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V-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t-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integrallab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982815" y="1463724"/>
                <a:ext cx="124380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p>
                        <m:sSupPr>
                          <m:ctrlPr>
                            <a:rPr lang="ru-RU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𝑗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(4)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2815" y="1463724"/>
                <a:ext cx="1243802" cy="215444"/>
              </a:xfrm>
              <a:prstGeom prst="rect">
                <a:avLst/>
              </a:prstGeom>
              <a:blipFill rotWithShape="0">
                <a:blip r:embed="rId2"/>
                <a:stretch>
                  <a:fillRect l="-2451" r="-4412" b="-371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687676" y="2323040"/>
                <a:ext cx="1677446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𝑗𝑒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=б</m:t>
                      </m:r>
                      <m:sSup>
                        <m:sSupPr>
                          <m:ctrlPr>
                            <a:rPr lang="ru-RU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(5)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676" y="2323040"/>
                <a:ext cx="1677446" cy="215444"/>
              </a:xfrm>
              <a:prstGeom prst="rect">
                <a:avLst/>
              </a:prstGeom>
              <a:blipFill rotWithShape="0">
                <a:blip r:embed="rId3"/>
                <a:stretch>
                  <a:fillRect l="-1091" r="-2909" b="-371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66547" y="4115353"/>
                <a:ext cx="2076338" cy="4817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  <m:nary>
                        <m:nary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𝑗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𝑑𝑉</m:t>
                          </m:r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(6)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6547" y="4115353"/>
                <a:ext cx="2076338" cy="48179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5365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64787" y="3102795"/>
                <a:ext cx="1533240" cy="40902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𝑑𝐴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𝑑𝑞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787" y="3102795"/>
                <a:ext cx="1533240" cy="409023"/>
              </a:xfrm>
              <a:prstGeom prst="rect">
                <a:avLst/>
              </a:prstGeom>
              <a:blipFill rotWithShape="0">
                <a:blip r:embed="rId2"/>
                <a:stretch>
                  <a:fillRect l="-1992" t="-2985" r="-1594" b="-134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844872" y="1528906"/>
            <a:ext cx="7710755" cy="318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dq</a:t>
            </a:r>
            <a:r>
              <a:rPr lang="en-US" sz="1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zanjir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ko’chirishda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Edq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(3)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</a:t>
            </a:r>
            <a:r>
              <a:rPr lang="en-US" sz="1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vaqtga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Eyuk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quvvatini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topamiz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4700249" y="3957165"/>
                <a:ext cx="900952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𝑃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𝜀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∗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𝐼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0249" y="3957165"/>
                <a:ext cx="900952" cy="3077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3600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052" y="1195865"/>
            <a:ext cx="7792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Har qanday maydon va shu maydondagi kuchning tabiati bajarilgan ishning ko’rinishi bilan aniqlanadi. Jumladan, bajarilgan ish yo’lning traektoriyasiga bog’liq bo’lishi yoki bo’lmasligi, kuch va maydon tabiatining mezoni bo’lib xizmat qiladi.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052" y="2971086"/>
            <a:ext cx="71449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Misol uchun, qo’zg’almas nuqtaviy zaryad </a:t>
            </a:r>
            <a:r>
              <a:rPr lang="uz-Cyrl-UZ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uz-Cyrl-UZ" sz="24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vakuumda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14051" y="4032826"/>
            <a:ext cx="61253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hisoblaymiz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65736" y="3511401"/>
                <a:ext cx="1434367" cy="5214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𝜋𝜀</m:t>
                          </m:r>
                          <m:sSub>
                            <m:sSub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5736" y="3511401"/>
                <a:ext cx="1434367" cy="52142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3503488" y="3595955"/>
            <a:ext cx="1746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725443" y="3595955"/>
            <a:ext cx="1746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355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5828" y="1303273"/>
            <a:ext cx="81114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Shu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1-nuqtadan 2-nuqtaga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ko’chgan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28-rasm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8918" name="Рисунок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106" y="2284038"/>
            <a:ext cx="228600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32552" y="4267754"/>
            <a:ext cx="6652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825750" algn="ctr"/>
                <a:tab pos="3562350" algn="l"/>
              </a:tabLs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Qo’zg'almas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i="1" baseline="-25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q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sinovchi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ning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traektoriyasi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076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5697" y="1262176"/>
            <a:ext cx="80189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integral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sz="2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16373" y="3796295"/>
            <a:ext cx="543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(1)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049796" y="2458238"/>
                <a:ext cx="3232488" cy="7455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𝑑𝐸𝑑𝑟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  <m:f>
                            <m:f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𝜋𝜀</m:t>
                              </m:r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  <m:nary>
                            <m:naryPr>
                              <m:limLoc m:val="undOvr"/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𝑟𝑑𝑟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p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nary>
                        </m:e>
                      </m:nary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796" y="2458238"/>
                <a:ext cx="3232488" cy="74558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215707" y="3649846"/>
                <a:ext cx="2900666" cy="75661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𝜋𝜀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707" y="3649846"/>
                <a:ext cx="2900666" cy="75661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9533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8845" y="1391702"/>
            <a:ext cx="789569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ko’rinadiki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ishorali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uzoqlashishida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ishorali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2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yaqinlashib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	Yana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tariqasida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1-nuqtadan 2-nuqtaga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ko’chiramiz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29-rasm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). Bu </a:t>
            </a:r>
            <a:r>
              <a:rPr lang="uz-Cyrl-UZ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19650" y="4192469"/>
            <a:ext cx="482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(2)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58004" y="4185544"/>
            <a:ext cx="1561646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0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=A</a:t>
            </a:r>
            <a:r>
              <a:rPr lang="en-US" sz="20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1a2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=A</a:t>
            </a:r>
            <a:r>
              <a:rPr lang="en-US" sz="20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1c2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981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7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373" y="1544299"/>
            <a:ext cx="2363788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35885" y="4071599"/>
            <a:ext cx="48461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Konservativ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ko’chishi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612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5898" y="1616792"/>
            <a:ext cx="8060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kuchining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bajargan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ishi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yo’lning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traektoriyasiga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bo’lmagani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konservativ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898" y="2351237"/>
            <a:ext cx="80600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Agarda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- 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,….,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000" i="1" baseline="-25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1146287"/>
              </p:ext>
            </p:extLst>
          </p:nvPr>
        </p:nvGraphicFramePr>
        <p:xfrm>
          <a:off x="4434117" y="2735273"/>
          <a:ext cx="209550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9" r:id="rId4" imgW="1726451" imgH="266584" progId="Equation.3">
                  <p:embed/>
                </p:oleObj>
              </mc:Choice>
              <mc:Fallback>
                <p:oleObj r:id="rId4" imgW="1726451" imgH="266584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4117" y="2735273"/>
                        <a:ext cx="2095500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511749" y="2682547"/>
            <a:ext cx="2108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65898" y="3077856"/>
            <a:ext cx="71320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natijalovchi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algebralik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yig’indisiga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653849"/>
              </p:ext>
            </p:extLst>
          </p:nvPr>
        </p:nvGraphicFramePr>
        <p:xfrm>
          <a:off x="2338574" y="2928054"/>
          <a:ext cx="2000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0" r:id="rId6" imgW="177569" imgH="215619" progId="Equation.3">
                  <p:embed/>
                </p:oleObj>
              </mc:Choice>
              <mc:Fallback>
                <p:oleObj r:id="rId6" imgW="177569" imgH="215619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8574" y="2928054"/>
                        <a:ext cx="20002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88581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680289" y="1551666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(3)</a:t>
            </a:r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8744" y="2277772"/>
            <a:ext cx="7926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ko’chirishda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12713" y="3160588"/>
            <a:ext cx="482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(4)</a:t>
            </a:r>
            <a:endParaRPr lang="ru-RU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55132" y="1452754"/>
                <a:ext cx="1902444" cy="5881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𝜋𝜀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132" y="1452754"/>
                <a:ext cx="1902444" cy="58817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621038" y="3160588"/>
                <a:ext cx="1370632" cy="7455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𝑞</m:t>
                      </m:r>
                      <m:nary>
                        <m:naryPr>
                          <m:chr m:val="∮"/>
                          <m:limLoc m:val="undOvr"/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𝐸𝑑𝑙</m:t>
                          </m:r>
                        </m:e>
                      </m:nary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038" y="3160588"/>
                <a:ext cx="1370632" cy="74558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 стрелкой 5"/>
          <p:cNvCxnSpPr/>
          <p:nvPr/>
        </p:nvCxnSpPr>
        <p:spPr>
          <a:xfrm>
            <a:off x="4582274" y="3360643"/>
            <a:ext cx="1849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880220" y="3360643"/>
            <a:ext cx="1849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0869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83231" y="1442130"/>
            <a:ext cx="80087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boshlang’ich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ustma-ust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tushgani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83231" y="2990779"/>
            <a:ext cx="17299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61099" y="3749319"/>
            <a:ext cx="482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(5)</a:t>
            </a:r>
            <a:endParaRPr lang="ru-RU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097288" y="2368429"/>
                <a:ext cx="3433056" cy="6223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𝑑𝐴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num>
                            <m:den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𝜋𝜀</m:t>
                              </m:r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𝜀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  <m:d>
                            <m:d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7288" y="2368429"/>
                <a:ext cx="3433056" cy="62235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612418" y="3576579"/>
                <a:ext cx="1075166" cy="7455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𝐸𝑑𝑙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2418" y="3576579"/>
                <a:ext cx="1075166" cy="74558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3914454" y="3749319"/>
            <a:ext cx="1335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698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7616" y="1935290"/>
            <a:ext cx="79367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sirkulyatsiyasi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potentsial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033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849825" y="3544584"/>
                <a:ext cx="3880165" cy="67409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R</m:t>
                        </m:r>
                      </m:num>
                      <m:den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∗100</m:t>
                    </m:r>
                  </m:oMath>
                </a14:m>
                <a:r>
                  <a:rPr lang="en-US" sz="2800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    (7)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825" y="3544584"/>
                <a:ext cx="3880165" cy="674095"/>
              </a:xfrm>
              <a:prstGeom prst="rect">
                <a:avLst/>
              </a:prstGeom>
              <a:blipFill rotWithShape="0">
                <a:blip r:embed="rId2"/>
                <a:stretch>
                  <a:fillRect t="-2703" r="-4396" b="-90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1150706" y="1840769"/>
            <a:ext cx="7756987" cy="132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quvvatning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zanjirdagi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EYukning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quvvatiga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koeffitsentini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f.i.k</a:t>
            </a:r>
            <a:r>
              <a:rPr lang="en-US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ko’rstadi</a:t>
            </a:r>
            <a:endParaRPr lang="ru-RU" sz="2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559681" y="3655869"/>
                <a:ext cx="290144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Ƞ</m:t>
                      </m:r>
                    </m:oMath>
                  </m:oMathPara>
                </a14:m>
                <a:endParaRPr lang="ru-RU" sz="2400" i="1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9681" y="3655869"/>
                <a:ext cx="290144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31915" r="-31915" b="-33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35146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4034" t="34791" r="34168" b="56681"/>
          <a:stretch/>
        </p:blipFill>
        <p:spPr>
          <a:xfrm>
            <a:off x="5209954" y="2107367"/>
            <a:ext cx="287080" cy="7655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61417" y="1637419"/>
            <a:ext cx="7566917" cy="3037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nagruzkaning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F.I.K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R=0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befoyda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620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607" t="36272" r="11461" b="12091"/>
          <a:stretch/>
        </p:blipFill>
        <p:spPr>
          <a:xfrm>
            <a:off x="1323864" y="1790376"/>
            <a:ext cx="7342889" cy="35190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673169" y="1267156"/>
                <a:ext cx="641823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𝑇𝑜𝑘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𝑚𝑎𝑛𝑏𝑎𝑖𝑛𝑖𝑛𝑔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𝑓𝑜𝑦𝑑𝑎𝑙𝑖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𝑞𝑢𝑣𝑣𝑎𝑡𝑖𝑛𝑖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𝑘𝑒𝑙𝑡𝑖𝑟𝑖𝑏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𝑐h𝑖𝑞𝑎𝑎𝑟𝑖𝑠h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𝑢𝑐h𝑢𝑛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</m:d>
                      <m:r>
                        <a:rPr lang="ru-RU" i="1">
                          <a:latin typeface="Cambria Math" panose="02040503050406030204" pitchFamily="18" charset="0"/>
                        </a:rPr>
                        <m:t>𝑛𝑖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𝜀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𝑌𝑢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𝑏</m:t>
                      </m:r>
                      <m:sSup>
                        <m:s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𝑜</m:t>
                          </m:r>
                        </m:e>
                        <m:sup>
                          <m:r>
                            <a:rPr lang="ru-RU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ru-RU" i="1">
                          <a:latin typeface="Cambria Math" panose="02040503050406030204" pitchFamily="18" charset="0"/>
                        </a:rPr>
                        <m:t>𝑦𝑖𝑐h𝑎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𝑑𝑖𝑓𝑓𝑒𝑟𝑒𝑛𝑠𝑖𝑎𝑙𝑙𝑦𝑚𝑖𝑧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𝑣𝑎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h𝑜𝑠𝑖𝑙𝑎𝑛𝑖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𝑛𝑜𝑙𝑔𝑎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𝑒𝑛𝑔𝑙𝑎𝑠h𝑡𝑖𝑟𝑎𝑚𝑖𝑧</m:t>
                      </m:r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169" y="1267156"/>
                <a:ext cx="6418232" cy="523220"/>
              </a:xfrm>
              <a:prstGeom prst="rect">
                <a:avLst/>
              </a:prstGeom>
              <a:blipFill rotWithShape="0">
                <a:blip r:embed="rId3"/>
                <a:stretch>
                  <a:fillRect b="-46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7331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9648" t="22470" r="13283" b="23050"/>
          <a:stretch/>
        </p:blipFill>
        <p:spPr>
          <a:xfrm>
            <a:off x="1768915" y="1951884"/>
            <a:ext cx="5864782" cy="25328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104470" y="1295935"/>
                <a:ext cx="7741577" cy="6559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𝜀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𝑑𝑎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𝑚𝑎𝑘𝑠𝑖𝑚𝑢𝑚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𝑏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𝑜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𝑙𝑎𝑑𝑖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 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𝜀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=∞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𝑑𝑎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𝑚𝑖𝑛𝑖𝑚𝑢𝑚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𝑏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𝑜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𝑙𝑎𝑑𝑖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r>
                  <a:rPr lang="en-US" dirty="0" err="1" smtClean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Demak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berilgan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E.Yu.K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ko’p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foydali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quvvat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olish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</a:t>
                </a:r>
                <a:r>
                  <a:rPr lang="en-US" baseline="-25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=R</a:t>
                </a:r>
                <a:r>
                  <a:rPr lang="en-US" baseline="-25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O.T.M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qilib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olish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kerak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4470" y="1295935"/>
                <a:ext cx="7741577" cy="655949"/>
              </a:xfrm>
              <a:prstGeom prst="rect">
                <a:avLst/>
              </a:prstGeom>
              <a:blipFill rotWithShape="0">
                <a:blip r:embed="rId3"/>
                <a:stretch>
                  <a:fillRect b="-74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893781" y="4554886"/>
                <a:ext cx="3397533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𝐵𝑢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𝑣𝑎𝑎𝑞𝑡𝑑𝑎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d>
                      <m:r>
                        <a:rPr lang="ru-RU" i="1">
                          <a:latin typeface="Cambria Math" panose="02040503050406030204" pitchFamily="18" charset="0"/>
                        </a:rPr>
                        <m:t>𝑑𝑎𝑛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.  0,5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𝑛𝑖</m:t>
                      </m:r>
                      <m:r>
                        <a:rPr lang="ru-RU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𝑜𝑙𝑎𝑚𝑖𝑧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781" y="4554886"/>
                <a:ext cx="3397533" cy="307777"/>
              </a:xfrm>
              <a:prstGeom prst="rect">
                <a:avLst/>
              </a:prstGeom>
              <a:blipFill rotWithShape="0">
                <a:blip r:embed="rId4"/>
                <a:stretch>
                  <a:fillRect b="-78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0596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8498" y="1736332"/>
            <a:ext cx="76850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6.2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5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Metallarda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o’tkazuvchanlik</a:t>
            </a:r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4800" b="1" i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3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4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2998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134" y="1447738"/>
            <a:ext cx="834775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GB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</a:t>
            </a:r>
            <a:r>
              <a:rPr lang="en-GB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Reja</a:t>
            </a:r>
            <a:r>
              <a:rPr lang="en-GB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Rike</a:t>
            </a:r>
            <a:r>
              <a:rPr lang="en-GB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Mandelshtam-Papaleksi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Styuart-Tolmen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tajribalari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Metallarda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o’tkazuvchanlik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Metallarda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o’tkazuvchanlikning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klassik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nazariyasi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Om</a:t>
            </a:r>
            <a:r>
              <a:rPr lang="uz-Cyrl-UZ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J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oul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-Lents</a:t>
            </a:r>
            <a:r>
              <a:rPr lang="uz-Cyrl-UZ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va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Videman-Frants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qonunlarini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tushuntirilishi</a:t>
            </a:r>
            <a:r>
              <a:rPr lang="en-GB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91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1240" y="1775884"/>
            <a:ext cx="84350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so’zlar</a:t>
            </a:r>
            <a:r>
              <a:rPr lang="en-GB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3600" dirty="0" err="1" smtClean="0"/>
              <a:t>Metall</a:t>
            </a:r>
            <a:r>
              <a:rPr lang="en-GB" sz="3600" dirty="0"/>
              <a:t>, Om</a:t>
            </a:r>
            <a:r>
              <a:rPr lang="uz-Cyrl-UZ" sz="3600" dirty="0"/>
              <a:t>, J</a:t>
            </a:r>
            <a:r>
              <a:rPr lang="en-GB" sz="3600" dirty="0" err="1"/>
              <a:t>oul</a:t>
            </a:r>
            <a:r>
              <a:rPr lang="en-GB" sz="3600" dirty="0"/>
              <a:t>-Lents</a:t>
            </a:r>
            <a:r>
              <a:rPr lang="uz-Cyrl-UZ" sz="3600" dirty="0"/>
              <a:t> va</a:t>
            </a:r>
            <a:r>
              <a:rPr lang="en-GB" sz="3600" dirty="0"/>
              <a:t> </a:t>
            </a:r>
            <a:r>
              <a:rPr lang="en-GB" sz="3600" dirty="0" err="1"/>
              <a:t>Videman-Frants</a:t>
            </a:r>
            <a:r>
              <a:rPr lang="en-GB" sz="3600" dirty="0"/>
              <a:t> </a:t>
            </a:r>
            <a:r>
              <a:rPr lang="en-GB" sz="3600" dirty="0" err="1"/>
              <a:t>qonunlarini</a:t>
            </a:r>
            <a:r>
              <a:rPr lang="en-GB" sz="3600" dirty="0"/>
              <a:t>, </a:t>
            </a:r>
            <a:r>
              <a:rPr lang="en-GB" sz="3600" dirty="0" err="1"/>
              <a:t>elektr</a:t>
            </a:r>
            <a:r>
              <a:rPr lang="en-GB" sz="3600" dirty="0"/>
              <a:t> </a:t>
            </a:r>
            <a:r>
              <a:rPr lang="en-GB" sz="3600" dirty="0" err="1"/>
              <a:t>o’tkazuvchanlik</a:t>
            </a:r>
            <a:r>
              <a:rPr lang="en-GB" sz="3600" dirty="0"/>
              <a:t>.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80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2539" y="1360564"/>
            <a:ext cx="847104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kuchlanganligining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siljiydi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ishorali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yetishmaydigan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023349"/>
              </p:ext>
            </p:extLst>
          </p:nvPr>
        </p:nvGraphicFramePr>
        <p:xfrm>
          <a:off x="6185043" y="3256852"/>
          <a:ext cx="246580" cy="3205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r:id="rId3" imgW="164885" imgH="215619" progId="Equation.3">
                  <p:embed/>
                </p:oleObj>
              </mc:Choice>
              <mc:Fallback>
                <p:oleObj r:id="rId3" imgW="164885" imgH="21561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5043" y="3256852"/>
                        <a:ext cx="246580" cy="3205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85595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313" y="1355583"/>
            <a:ext cx="78956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manzarasi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ni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tir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893491"/>
              </p:ext>
            </p:extLst>
          </p:nvPr>
        </p:nvGraphicFramePr>
        <p:xfrm>
          <a:off x="6626832" y="2897313"/>
          <a:ext cx="10477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8" r:id="rId3" imgW="850531" imgH="266584" progId="Equation.3">
                  <p:embed/>
                </p:oleObj>
              </mc:Choice>
              <mc:Fallback>
                <p:oleObj r:id="rId3" imgW="850531" imgH="26658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6832" y="2897313"/>
                        <a:ext cx="1047750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11313" y="3294575"/>
            <a:ext cx="7823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6627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252" y="1412322"/>
            <a:ext cx="2995291" cy="2806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08598" y="42190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5622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96247" y="1345310"/>
            <a:ext cx="72175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2-rasmda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ekvipotentsial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Ammo,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algebralik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yig’indisi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117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7619" y="1822274"/>
            <a:ext cx="7505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ekvipotentsial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bo’lguncha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543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9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851" y="1432870"/>
            <a:ext cx="3677302" cy="221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39421" y="3871812"/>
            <a:ext cx="5357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96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151" y="1571341"/>
            <a:ext cx="76902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tugaydi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Ammo,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417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6998" y="1684044"/>
            <a:ext cx="7839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bo’lmasligi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taqsimlanganidan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hol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himoya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moddalarning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ekranlashishi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mavjudligi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bo’lmasligiga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ta’sirini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yo’qqa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chiqaradi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081060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6828" t="50012" r="15056" b="19686"/>
          <a:stretch/>
        </p:blipFill>
        <p:spPr>
          <a:xfrm>
            <a:off x="739738" y="2198669"/>
            <a:ext cx="7415018" cy="27740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86595" y="1222625"/>
                <a:ext cx="5250219" cy="7503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𝑒𝑙𝑒𝑘𝑡𝑟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</m:e>
                        <m:sup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𝑡𝑘𝑎𝑎𝑧𝑢𝑣𝑐h𝑎𝑛𝑙𝑖𝑘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𝑘𝑜𝑒𝑓𝑖𝑡𝑠𝑒𝑛𝑡𝑖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2−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𝑐h𝑖𝑧𝑚𝑎</m:t>
                          </m:r>
                        </m:e>
                      </m:d>
                    </m:oMath>
                  </m:oMathPara>
                </a14:m>
                <a:endParaRPr lang="en-US" sz="1600" b="0" dirty="0" smtClean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sSup>
                            <m:sSup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e>
                      </m:d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𝑦𝑜𝑘𝑖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(6)</m:t>
                      </m:r>
                    </m:oMath>
                  </m:oMathPara>
                </a14:m>
                <a:endParaRPr lang="ru-RU" sz="16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6595" y="1222625"/>
                <a:ext cx="5250219" cy="750334"/>
              </a:xfrm>
              <a:prstGeom prst="rect">
                <a:avLst/>
              </a:prstGeom>
              <a:blipFill rotWithShape="0">
                <a:blip r:embed="rId3"/>
                <a:stretch>
                  <a:fillRect b="-105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4350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1407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7131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2387701757"/>
      </p:ext>
    </p:extLst>
  </p:cSld>
  <p:clrMapOvr>
    <a:masterClrMapping/>
  </p:clrMapOvr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1233</TotalTime>
  <Words>1187</Words>
  <Application>Microsoft Office PowerPoint</Application>
  <PresentationFormat>Экран (16:9)</PresentationFormat>
  <Paragraphs>137</Paragraphs>
  <Slides>37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5" baseType="lpstr">
      <vt:lpstr>Lora</vt:lpstr>
      <vt:lpstr>Times New Roman</vt:lpstr>
      <vt:lpstr>Arial</vt:lpstr>
      <vt:lpstr>Playfair Display</vt:lpstr>
      <vt:lpstr>Calibri</vt:lpstr>
      <vt:lpstr>Cambria Math</vt:lpstr>
      <vt:lpstr>Yorick template</vt:lpstr>
      <vt:lpstr>Equation.3</vt:lpstr>
      <vt:lpstr>6.1. Elektr tokining ishi. 6.2.Metallarda elektr o’tkazuvchanlik. </vt:lpstr>
      <vt:lpstr>Презентация PowerPoint</vt:lpstr>
      <vt:lpstr>Tayanch atamalar: Elektr, elektr tokining quvvati va issiqlik ta’sirlari.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113</cp:revision>
  <dcterms:modified xsi:type="dcterms:W3CDTF">2021-04-12T23:40:16Z</dcterms:modified>
</cp:coreProperties>
</file>