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49"/>
  </p:notesMasterIdLst>
  <p:sldIdLst>
    <p:sldId id="256" r:id="rId2"/>
    <p:sldId id="280" r:id="rId3"/>
    <p:sldId id="329" r:id="rId4"/>
    <p:sldId id="281" r:id="rId5"/>
    <p:sldId id="345" r:id="rId6"/>
    <p:sldId id="346" r:id="rId7"/>
    <p:sldId id="347" r:id="rId8"/>
    <p:sldId id="348" r:id="rId9"/>
    <p:sldId id="349" r:id="rId10"/>
    <p:sldId id="350"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81" r:id="rId41"/>
    <p:sldId id="382" r:id="rId42"/>
    <p:sldId id="383" r:id="rId43"/>
    <p:sldId id="384" r:id="rId44"/>
    <p:sldId id="385" r:id="rId45"/>
    <p:sldId id="342" r:id="rId46"/>
    <p:sldId id="343" r:id="rId47"/>
    <p:sldId id="344" r:id="rId48"/>
  </p:sldIdLst>
  <p:sldSz cx="9144000" cy="5143500" type="screen16x9"/>
  <p:notesSz cx="6858000" cy="9144000"/>
  <p:embeddedFontLst>
    <p:embeddedFont>
      <p:font typeface="Lora" panose="020B0604020202020204" charset="-52"/>
      <p:regular r:id="rId50"/>
      <p:bold r:id="rId51"/>
      <p:italic r:id="rId52"/>
      <p:boldItalic r:id="rId53"/>
    </p:embeddedFont>
    <p:embeddedFont>
      <p:font typeface="Cambria Math" panose="02040503050406030204" pitchFamily="18" charset="0"/>
      <p:regular r:id="rId54"/>
    </p:embeddedFont>
    <p:embeddedFont>
      <p:font typeface="Calibri" panose="020F0502020204030204" pitchFamily="34" charset="0"/>
      <p:regular r:id="rId55"/>
      <p:bold r:id="rId56"/>
      <p:italic r:id="rId57"/>
      <p:boldItalic r:id="rId58"/>
    </p:embeddedFont>
    <p:embeddedFont>
      <p:font typeface="Playfair Display" panose="020B0604020202020204" charset="-52"/>
      <p:regular r:id="rId59"/>
      <p:bold r:id="rId60"/>
      <p:italic r:id="rId61"/>
      <p:boldItalic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F9900"/>
    <a:srgbClr val="BF7906"/>
    <a:srgbClr val="F9D162"/>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6" autoAdjust="0"/>
    <p:restoredTop sz="94660"/>
  </p:normalViewPr>
  <p:slideViewPr>
    <p:cSldViewPr snapToGrid="0">
      <p:cViewPr varScale="1">
        <p:scale>
          <a:sx n="93" d="100"/>
          <a:sy n="93" d="100"/>
        </p:scale>
        <p:origin x="7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uz.wikipedia.org/w/index.php?title=Dielektrik&amp;action=edit&amp;redlink=1" TargetMode="External"/><Relationship Id="rId2" Type="http://schemas.openxmlformats.org/officeDocument/2006/relationships/hyperlink" Target="https://uz.wikipedia.org/wiki/Metall" TargetMode="External"/><Relationship Id="rId1" Type="http://schemas.openxmlformats.org/officeDocument/2006/relationships/slideLayout" Target="../slideLayouts/slideLayout1.xml"/><Relationship Id="rId4" Type="http://schemas.openxmlformats.org/officeDocument/2006/relationships/hyperlink" Target="https://uz.wikipedia.org/wiki/Kremniy"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1.wmf"/></Relationships>
</file>

<file path=ppt/slides/_rels/slide39.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oleObject" Target="../embeddings/oleObject3.bin"/><Relationship Id="rId4" Type="http://schemas.openxmlformats.org/officeDocument/2006/relationships/image" Target="../media/image12.w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591255" y="1579046"/>
            <a:ext cx="7960983" cy="2572956"/>
          </a:xfrm>
          <a:prstGeom prst="rect">
            <a:avLst/>
          </a:prstGeom>
        </p:spPr>
        <p:txBody>
          <a:bodyPr spcFirstLastPara="1" wrap="square" lIns="91425" tIns="91425" rIns="91425" bIns="91425" anchor="t" anchorCtr="0">
            <a:noAutofit/>
          </a:bodyPr>
          <a:lstStyle/>
          <a:p>
            <a:pPr lvl="0"/>
            <a:r>
              <a:rPr lang="en-US" sz="4400" dirty="0">
                <a:solidFill>
                  <a:schemeClr val="tx1"/>
                </a:solidFill>
                <a:latin typeface="Times New Roman" panose="02020603050405020304" pitchFamily="18" charset="0"/>
                <a:cs typeface="Times New Roman" panose="02020603050405020304" pitchFamily="18" charset="0"/>
              </a:rPr>
              <a:t>7.1. </a:t>
            </a:r>
            <a:r>
              <a:rPr lang="en-US" sz="4400" dirty="0" err="1">
                <a:solidFill>
                  <a:schemeClr val="tx1"/>
                </a:solidFill>
                <a:latin typeface="Times New Roman" panose="02020603050405020304" pitchFamily="18" charset="0"/>
                <a:cs typeface="Times New Roman" panose="02020603050405020304" pitchFamily="18" charset="0"/>
              </a:rPr>
              <a:t>Vakuumda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elektr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toki</a:t>
            </a:r>
            <a:r>
              <a:rPr lang="en-US" sz="4400" dirty="0">
                <a:solidFill>
                  <a:schemeClr val="tx1"/>
                </a:solidFill>
                <a:latin typeface="Times New Roman" panose="02020603050405020304" pitchFamily="18" charset="0"/>
                <a:cs typeface="Times New Roman" panose="02020603050405020304" pitchFamily="18" charset="0"/>
              </a:rPr>
              <a:t>. 7.2.Yarim </a:t>
            </a:r>
            <a:r>
              <a:rPr lang="en-US" sz="4400" dirty="0" err="1" smtClean="0">
                <a:solidFill>
                  <a:schemeClr val="tx1"/>
                </a:solidFill>
                <a:latin typeface="Times New Roman" panose="02020603050405020304" pitchFamily="18" charset="0"/>
                <a:cs typeface="Times New Roman" panose="02020603050405020304" pitchFamily="18" charset="0"/>
              </a:rPr>
              <a:t>o’tkazgichlar</a:t>
            </a:r>
            <a:r>
              <a:rPr lang="en-US" sz="4400" dirty="0" smtClean="0">
                <a:solidFill>
                  <a:schemeClr val="tx1"/>
                </a:solidFill>
                <a:latin typeface="Times New Roman" panose="02020603050405020304" pitchFamily="18" charset="0"/>
                <a:cs typeface="Times New Roman" panose="02020603050405020304" pitchFamily="18" charset="0"/>
              </a:rPr>
              <a:t>.</a:t>
            </a:r>
            <a:endParaRPr lang="en-US" sz="4400" dirty="0">
              <a:solidFill>
                <a:schemeClr val="tx1"/>
              </a:solidFill>
              <a:latin typeface="Times New Roman" panose="02020603050405020304" pitchFamily="18" charset="0"/>
              <a:cs typeface="Times New Roman" panose="02020603050405020304" pitchFamily="18" charset="0"/>
            </a:endParaRP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571746" y="2961799"/>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600" dirty="0" smtClean="0">
                <a:solidFill>
                  <a:srgbClr val="00B0F0"/>
                </a:solidFill>
              </a:rPr>
              <a:t>Submitted by </a:t>
            </a:r>
            <a:r>
              <a:rPr lang="en-US" sz="1600" dirty="0" err="1" smtClean="0">
                <a:solidFill>
                  <a:srgbClr val="00B0F0"/>
                </a:solidFill>
              </a:rPr>
              <a:t>Usmonov</a:t>
            </a:r>
            <a:r>
              <a:rPr lang="en-US" sz="1600" dirty="0" smtClean="0">
                <a:solidFill>
                  <a:srgbClr val="00B0F0"/>
                </a:solidFill>
              </a:rPr>
              <a:t> </a:t>
            </a:r>
            <a:r>
              <a:rPr lang="en-US" sz="1600" dirty="0" err="1" smtClean="0">
                <a:solidFill>
                  <a:srgbClr val="00B0F0"/>
                </a:solidFill>
              </a:rPr>
              <a:t>Johongir</a:t>
            </a:r>
            <a:r>
              <a:rPr lang="en-US" sz="1600" dirty="0" smtClean="0">
                <a:solidFill>
                  <a:srgbClr val="FFFF00"/>
                </a:solidFill>
              </a:rPr>
              <a:t>.</a:t>
            </a:r>
            <a:endParaRPr lang="en-US" sz="1600"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0" y="1387011"/>
            <a:ext cx="7674797" cy="2862322"/>
          </a:xfrm>
          <a:prstGeom prst="rect">
            <a:avLst/>
          </a:prstGeom>
        </p:spPr>
        <p:txBody>
          <a:bodyPr wrap="square">
            <a:spAutoFit/>
          </a:bodyPr>
          <a:lstStyle/>
          <a:p>
            <a:pPr algn="ctr"/>
            <a:r>
              <a:rPr lang="en-US" sz="3600" dirty="0" err="1" smtClean="0">
                <a:latin typeface="Times New Roman" panose="02020603050405020304" pitchFamily="18" charset="0"/>
                <a:cs typeface="Times New Roman" panose="02020603050405020304" pitchFamily="18" charset="0"/>
              </a:rPr>
              <a:t>Reja</a:t>
            </a:r>
            <a:r>
              <a:rPr lang="en-US" sz="3600" dirty="0" smtClean="0">
                <a:latin typeface="Times New Roman" panose="02020603050405020304" pitchFamily="18" charset="0"/>
                <a:cs typeface="Times New Roman" panose="02020603050405020304" pitchFamily="18" charset="0"/>
              </a:rPr>
              <a:t>:</a:t>
            </a:r>
            <a:endParaRPr lang="ru-RU" sz="3600" dirty="0" smtClean="0">
              <a:latin typeface="Times New Roman" panose="02020603050405020304" pitchFamily="18" charset="0"/>
              <a:cs typeface="Times New Roman" panose="02020603050405020304" pitchFamily="18" charset="0"/>
            </a:endParaRPr>
          </a:p>
          <a:p>
            <a:pPr marL="742950" lvl="0" indent="-742950">
              <a:buFont typeface="+mj-lt"/>
              <a:buAutoNum type="arabicPeriod"/>
            </a:pPr>
            <a:r>
              <a:rPr lang="en-GB" sz="3600" dirty="0" err="1" smtClean="0">
                <a:latin typeface="Times New Roman" panose="02020603050405020304" pitchFamily="18" charset="0"/>
                <a:cs typeface="Times New Roman" panose="02020603050405020304" pitchFamily="18" charset="0"/>
              </a:rPr>
              <a:t>Termoelektron</a:t>
            </a:r>
            <a:r>
              <a:rPr lang="en-GB" sz="3600" dirty="0" smtClean="0">
                <a:latin typeface="Times New Roman" panose="02020603050405020304" pitchFamily="18" charset="0"/>
                <a:cs typeface="Times New Roman" panose="02020603050405020304" pitchFamily="18" charset="0"/>
              </a:rPr>
              <a:t> </a:t>
            </a:r>
            <a:r>
              <a:rPr lang="en-GB" sz="3600" dirty="0" err="1">
                <a:latin typeface="Times New Roman" panose="02020603050405020304" pitchFamily="18" charset="0"/>
                <a:cs typeface="Times New Roman" panose="02020603050405020304" pitchFamily="18" charset="0"/>
              </a:rPr>
              <a:t>emissiya</a:t>
            </a:r>
            <a:r>
              <a:rPr lang="en-GB" sz="3600" dirty="0">
                <a:latin typeface="Times New Roman" panose="02020603050405020304" pitchFamily="18" charset="0"/>
                <a:cs typeface="Times New Roman" panose="02020603050405020304" pitchFamily="18" charset="0"/>
              </a:rPr>
              <a:t>. </a:t>
            </a:r>
            <a:endParaRPr lang="ru-RU" sz="3600" dirty="0">
              <a:latin typeface="Times New Roman" panose="02020603050405020304" pitchFamily="18" charset="0"/>
              <a:cs typeface="Times New Roman" panose="02020603050405020304" pitchFamily="18" charset="0"/>
            </a:endParaRPr>
          </a:p>
          <a:p>
            <a:pPr marL="742950" lvl="0" indent="-742950">
              <a:buFont typeface="+mj-lt"/>
              <a:buAutoNum type="arabicPeriod"/>
            </a:pPr>
            <a:r>
              <a:rPr lang="en-GB" sz="3600" dirty="0" smtClean="0">
                <a:latin typeface="Times New Roman" panose="02020603050405020304" pitchFamily="18" charset="0"/>
                <a:cs typeface="Times New Roman" panose="02020603050405020304" pitchFamily="18" charset="0"/>
              </a:rPr>
              <a:t>Volt-</a:t>
            </a:r>
            <a:r>
              <a:rPr lang="en-GB" sz="3600" dirty="0" err="1" smtClean="0">
                <a:latin typeface="Times New Roman" panose="02020603050405020304" pitchFamily="18" charset="0"/>
                <a:cs typeface="Times New Roman" panose="02020603050405020304" pitchFamily="18" charset="0"/>
              </a:rPr>
              <a:t>Amper</a:t>
            </a:r>
            <a:r>
              <a:rPr lang="en-GB" sz="3600" dirty="0" smtClean="0">
                <a:latin typeface="Times New Roman" panose="02020603050405020304" pitchFamily="18" charset="0"/>
                <a:cs typeface="Times New Roman" panose="02020603050405020304" pitchFamily="18" charset="0"/>
              </a:rPr>
              <a:t> </a:t>
            </a:r>
            <a:r>
              <a:rPr lang="en-GB" sz="3600" dirty="0" err="1" smtClean="0">
                <a:latin typeface="Times New Roman" panose="02020603050405020304" pitchFamily="18" charset="0"/>
                <a:cs typeface="Times New Roman" panose="02020603050405020304" pitchFamily="18" charset="0"/>
              </a:rPr>
              <a:t>xarakteristikasi</a:t>
            </a:r>
            <a:r>
              <a:rPr lang="en-GB"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pPr marL="742950" indent="-742950">
              <a:buFont typeface="+mj-lt"/>
              <a:buAutoNum type="arabicPeriod"/>
            </a:pPr>
            <a:r>
              <a:rPr lang="en-GB" sz="3600" dirty="0" err="1" smtClean="0">
                <a:latin typeface="Times New Roman" panose="02020603050405020304" pitchFamily="18" charset="0"/>
                <a:cs typeface="Times New Roman" panose="02020603050405020304" pitchFamily="18" charset="0"/>
              </a:rPr>
              <a:t>To’yiniSh</a:t>
            </a:r>
            <a:r>
              <a:rPr lang="en-GB" sz="3600" dirty="0" smtClean="0">
                <a:latin typeface="Times New Roman" panose="02020603050405020304" pitchFamily="18" charset="0"/>
                <a:cs typeface="Times New Roman" panose="02020603050405020304" pitchFamily="18" charset="0"/>
              </a:rPr>
              <a:t> </a:t>
            </a:r>
            <a:r>
              <a:rPr lang="en-GB" sz="3600" dirty="0" err="1">
                <a:latin typeface="Times New Roman" panose="02020603050405020304" pitchFamily="18" charset="0"/>
                <a:cs typeface="Times New Roman" panose="02020603050405020304" pitchFamily="18" charset="0"/>
              </a:rPr>
              <a:t>tokining</a:t>
            </a:r>
            <a:r>
              <a:rPr lang="en-GB" sz="3600" dirty="0">
                <a:latin typeface="Times New Roman" panose="02020603050405020304" pitchFamily="18" charset="0"/>
                <a:cs typeface="Times New Roman" panose="02020603050405020304" pitchFamily="18" charset="0"/>
              </a:rPr>
              <a:t> </a:t>
            </a:r>
            <a:r>
              <a:rPr lang="en-GB" sz="3600" dirty="0" err="1">
                <a:latin typeface="Times New Roman" panose="02020603050405020304" pitchFamily="18" charset="0"/>
                <a:cs typeface="Times New Roman" panose="02020603050405020304" pitchFamily="18" charset="0"/>
              </a:rPr>
              <a:t>temperaturaga</a:t>
            </a:r>
            <a:r>
              <a:rPr lang="en-GB" sz="3600" dirty="0">
                <a:latin typeface="Times New Roman" panose="02020603050405020304" pitchFamily="18" charset="0"/>
                <a:cs typeface="Times New Roman" panose="02020603050405020304" pitchFamily="18" charset="0"/>
              </a:rPr>
              <a:t> </a:t>
            </a:r>
            <a:r>
              <a:rPr lang="en-GB" sz="3600" dirty="0" err="1" smtClean="0">
                <a:latin typeface="Times New Roman" panose="02020603050405020304" pitchFamily="18" charset="0"/>
                <a:cs typeface="Times New Roman" panose="02020603050405020304" pitchFamily="18" charset="0"/>
              </a:rPr>
              <a:t>bog’liqligi</a:t>
            </a:r>
            <a:r>
              <a:rPr lang="en-GB" sz="3600" dirty="0">
                <a:latin typeface="Times New Roman" panose="02020603050405020304" pitchFamily="18" charset="0"/>
                <a:cs typeface="Times New Roman" panose="02020603050405020304" pitchFamily="18" charset="0"/>
              </a:rPr>
              <a:t>.</a:t>
            </a:r>
            <a:r>
              <a:rPr lang="en-US" sz="3600" dirty="0" smtClean="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54805" y="1674688"/>
            <a:ext cx="8075487" cy="2969231"/>
          </a:xfrm>
        </p:spPr>
        <p:txBody>
          <a:bodyPr/>
          <a:lstStyle/>
          <a:p>
            <a:pPr algn="l"/>
            <a:r>
              <a:rPr lang="en-GB" sz="3600" i="0" dirty="0" err="1" smtClean="0">
                <a:solidFill>
                  <a:srgbClr val="FF0000"/>
                </a:solidFill>
                <a:latin typeface="Times New Roman" panose="02020603050405020304" pitchFamily="18" charset="0"/>
                <a:cs typeface="Times New Roman" panose="02020603050405020304" pitchFamily="18" charset="0"/>
              </a:rPr>
              <a:t>Tayanch</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so’z</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va</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iboralar</a:t>
            </a:r>
            <a:r>
              <a:rPr lang="en-GB" sz="3600" b="0" i="0" dirty="0" smtClean="0">
                <a:solidFill>
                  <a:srgbClr val="FF0000"/>
                </a:solidFill>
                <a:latin typeface="Times New Roman" panose="02020603050405020304" pitchFamily="18" charset="0"/>
                <a:cs typeface="Times New Roman" panose="02020603050405020304" pitchFamily="18" charset="0"/>
              </a:rPr>
              <a:t>:</a:t>
            </a:r>
            <a:r>
              <a:rPr lang="en-GB" sz="3600" b="0" i="0" dirty="0" smtClean="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Tanch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so’zlar</a:t>
            </a:r>
            <a:r>
              <a:rPr lang="en-US" sz="3600" dirty="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Termoelektron</a:t>
            </a:r>
            <a:r>
              <a:rPr lang="en-GB" sz="3600" dirty="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emissiya</a:t>
            </a:r>
            <a:r>
              <a:rPr lang="en-GB" sz="3600" dirty="0">
                <a:solidFill>
                  <a:schemeClr val="tx1"/>
                </a:solidFill>
                <a:latin typeface="Times New Roman" panose="02020603050405020304" pitchFamily="18" charset="0"/>
                <a:cs typeface="Times New Roman" panose="02020603050405020304" pitchFamily="18" charset="0"/>
              </a:rPr>
              <a:t>, volt-</a:t>
            </a:r>
            <a:r>
              <a:rPr lang="en-GB" sz="3600" dirty="0" err="1">
                <a:solidFill>
                  <a:schemeClr val="tx1"/>
                </a:solidFill>
                <a:latin typeface="Times New Roman" panose="02020603050405020304" pitchFamily="18" charset="0"/>
                <a:cs typeface="Times New Roman" panose="02020603050405020304" pitchFamily="18" charset="0"/>
              </a:rPr>
              <a:t>amper</a:t>
            </a:r>
            <a:r>
              <a:rPr lang="en-GB" sz="3600" dirty="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xarakteristikasi</a:t>
            </a:r>
            <a:r>
              <a:rPr lang="en-GB" sz="3600" dirty="0">
                <a:solidFill>
                  <a:schemeClr val="tx1"/>
                </a:solidFill>
                <a:latin typeface="Times New Roman" panose="02020603050405020304" pitchFamily="18" charset="0"/>
                <a:cs typeface="Times New Roman" panose="02020603050405020304" pitchFamily="18" charset="0"/>
              </a:rPr>
              <a:t>, </a:t>
            </a:r>
            <a:r>
              <a:rPr lang="en-GB" sz="3600" dirty="0" err="1" smtClean="0">
                <a:solidFill>
                  <a:schemeClr val="tx1"/>
                </a:solidFill>
                <a:latin typeface="Times New Roman" panose="02020603050405020304" pitchFamily="18" charset="0"/>
                <a:cs typeface="Times New Roman" panose="02020603050405020304" pitchFamily="18" charset="0"/>
              </a:rPr>
              <a:t>to’yinish</a:t>
            </a:r>
            <a:r>
              <a:rPr lang="en-GB" sz="3600" dirty="0" smtClean="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toki</a:t>
            </a:r>
            <a:r>
              <a:rPr lang="en-US" sz="3600" b="0" i="0" dirty="0" smtClean="0">
                <a:solidFill>
                  <a:schemeClr val="tx1"/>
                </a:solidFill>
                <a:latin typeface="Times New Roman" panose="02020603050405020304" pitchFamily="18" charset="0"/>
                <a:cs typeface="Times New Roman" panose="02020603050405020304" pitchFamily="18" charset="0"/>
              </a:rPr>
              <a:t>.</a:t>
            </a:r>
            <a:endParaRPr lang="ru-RU" sz="36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623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4868" y="1577722"/>
            <a:ext cx="8650224" cy="2862322"/>
          </a:xfrm>
          <a:prstGeom prst="rect">
            <a:avLst/>
          </a:prstGeom>
        </p:spPr>
        <p:txBody>
          <a:bodyPr wrap="square">
            <a:spAutoFit/>
          </a:bodyPr>
          <a:lstStyle/>
          <a:p>
            <a:r>
              <a:rPr lang="uz-Cyrl-UZ" sz="3000" dirty="0">
                <a:latin typeface="Times New Roman" panose="02020603050405020304" pitchFamily="18" charset="0"/>
                <a:cs typeface="Times New Roman" panose="02020603050405020304" pitchFamily="18" charset="0"/>
              </a:rPr>
              <a:t>Elektronlarni metalldan tashqariga chiqari</a:t>
            </a:r>
            <a:r>
              <a:rPr lang="en-US" sz="3000" dirty="0">
                <a:latin typeface="Times New Roman" panose="02020603050405020304" pitchFamily="18" charset="0"/>
                <a:cs typeface="Times New Roman" panose="02020603050405020304" pitchFamily="18" charset="0"/>
              </a:rPr>
              <a:t>s</a:t>
            </a:r>
            <a:r>
              <a:rPr lang="uz-Cyrl-UZ" sz="3000" dirty="0">
                <a:latin typeface="Times New Roman" panose="02020603050405020304" pitchFamily="18" charset="0"/>
                <a:cs typeface="Times New Roman" panose="02020603050405020304" pitchFamily="18" charset="0"/>
              </a:rPr>
              <a:t>h muayyan A=eV</a:t>
            </a:r>
            <a:r>
              <a:rPr lang="uz-Cyrl-UZ" sz="3000" baseline="-25000" dirty="0">
                <a:latin typeface="Times New Roman" panose="02020603050405020304" pitchFamily="18" charset="0"/>
                <a:cs typeface="Times New Roman" panose="02020603050405020304" pitchFamily="18" charset="0"/>
              </a:rPr>
              <a:t>A </a:t>
            </a:r>
            <a:r>
              <a:rPr lang="uz-Cyrl-UZ" sz="3000" dirty="0">
                <a:latin typeface="Times New Roman" panose="02020603050405020304" pitchFamily="18" charset="0"/>
                <a:cs typeface="Times New Roman" panose="02020603050405020304" pitchFamily="18" charset="0"/>
              </a:rPr>
              <a:t>chiqish ishini bajarish bilan bog’liq ekanligini aytib o’tilgan edi. Uy temperaturalarida metall ichidagi elektronlarning juda oz qismigina </a:t>
            </a:r>
            <a:r>
              <a:rPr lang="uz-Cyrl-UZ" sz="3000" i="1" dirty="0">
                <a:latin typeface="Times New Roman" panose="02020603050405020304" pitchFamily="18" charset="0"/>
                <a:cs typeface="Times New Roman" panose="02020603050405020304" pitchFamily="18" charset="0"/>
              </a:rPr>
              <a:t>A </a:t>
            </a:r>
            <a:r>
              <a:rPr lang="uz-Cyrl-UZ" sz="3000" dirty="0">
                <a:latin typeface="Times New Roman" panose="02020603050405020304" pitchFamily="18" charset="0"/>
                <a:cs typeface="Times New Roman" panose="02020603050405020304" pitchFamily="18" charset="0"/>
              </a:rPr>
              <a:t>chiqiSh ishini bajarib, metalldan tashqariga chiqish uchun yetarli kinetik energiya zapasiga ega bo’ladi. </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5626" y="1327294"/>
            <a:ext cx="8126859" cy="3539430"/>
          </a:xfrm>
          <a:prstGeom prst="rect">
            <a:avLst/>
          </a:prstGeom>
        </p:spPr>
        <p:txBody>
          <a:bodyPr wrap="square">
            <a:spAutoFit/>
          </a:bodyPr>
          <a:lstStyle/>
          <a:p>
            <a:r>
              <a:rPr lang="uz-Cyrl-UZ" sz="2800" dirty="0">
                <a:latin typeface="Times New Roman" panose="02020603050405020304" pitchFamily="18" charset="0"/>
                <a:cs typeface="Times New Roman" panose="02020603050405020304" pitchFamily="18" charset="0"/>
              </a:rPr>
              <a:t>Temperatura ko’tarilgan sari tez elektronlar soni ko’paya boradi va shu tufayli metalldan ajralib chiquvchi elektronlar soni ham o’sa borishi kerak. </a:t>
            </a:r>
            <a:r>
              <a:rPr lang="en-US" sz="2800" dirty="0">
                <a:latin typeface="Times New Roman" panose="02020603050405020304" pitchFamily="18" charset="0"/>
                <a:cs typeface="Times New Roman" panose="02020603050405020304" pitchFamily="18" charset="0"/>
              </a:rPr>
              <a:t>Bu </a:t>
            </a:r>
            <a:r>
              <a:rPr lang="en-US" sz="2800" dirty="0" err="1">
                <a:latin typeface="Times New Roman" panose="02020603050405020304" pitchFamily="18" charset="0"/>
                <a:cs typeface="Times New Roman" panose="02020603050405020304" pitchFamily="18" charset="0"/>
              </a:rPr>
              <a:t>protsess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xuddi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isitilayotgan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suyuqlikdan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molekulalarning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bug’lanish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protsessiga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batamom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o’xshaydi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Yetarlicha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temperaturada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sezilarlicha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elektronlar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boshlaydi</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hodisa</a:t>
            </a:r>
            <a:r>
              <a:rPr lang="en-US" sz="2800" dirty="0">
                <a:latin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cs typeface="Times New Roman" panose="02020603050405020304" pitchFamily="18" charset="0"/>
              </a:rPr>
              <a:t>termoelektron</a:t>
            </a:r>
            <a:r>
              <a:rPr lang="en-US" sz="2800" i="1" dirty="0">
                <a:solidFill>
                  <a:srgbClr val="FF0000"/>
                </a:solidFill>
                <a:latin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cs typeface="Times New Roman" panose="02020603050405020304" pitchFamily="18" charset="0"/>
              </a:rPr>
              <a:t>emiss</a:t>
            </a:r>
            <a:r>
              <a:rPr lang="uz-Cyrl-UZ" sz="2800" i="1" dirty="0">
                <a:solidFill>
                  <a:srgbClr val="FF0000"/>
                </a:solidFill>
                <a:latin typeface="Times New Roman" panose="02020603050405020304" pitchFamily="18" charset="0"/>
                <a:cs typeface="Times New Roman" panose="02020603050405020304" pitchFamily="18" charset="0"/>
              </a:rPr>
              <a:t>i</a:t>
            </a:r>
            <a:r>
              <a:rPr lang="en-US" sz="2800" i="1" dirty="0" err="1">
                <a:solidFill>
                  <a:srgbClr val="FF0000"/>
                </a:solidFill>
                <a:latin typeface="Times New Roman" panose="02020603050405020304" pitchFamily="18" charset="0"/>
                <a:cs typeface="Times New Roman" panose="02020603050405020304" pitchFamily="18" charset="0"/>
              </a:rPr>
              <a:t>ya</a:t>
            </a:r>
            <a:r>
              <a:rPr lang="en-US" sz="2800" i="1" dirty="0">
                <a:solidFill>
                  <a:srgbClr val="FF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deyiladi</a:t>
            </a:r>
            <a:r>
              <a:rPr lang="en-US"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1534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195209" y="1201159"/>
                <a:ext cx="8568648" cy="3365986"/>
              </a:xfrm>
              <a:prstGeom prst="rect">
                <a:avLst/>
              </a:prstGeom>
            </p:spPr>
            <p:txBody>
              <a:bodyPr wrap="square">
                <a:spAutoFit/>
              </a:bodyPr>
              <a:lstStyle/>
              <a:p>
                <a:pPr algn="just"/>
                <a:r>
                  <a:rPr lang="en-US" sz="2600" dirty="0" smtClean="0">
                    <a:latin typeface="Times New Roman" panose="02020603050405020304" pitchFamily="18" charset="0"/>
                    <a:ea typeface="Calibri" panose="020F0502020204030204" pitchFamily="34" charset="0"/>
                  </a:rPr>
                  <a:t>Bu </a:t>
                </a:r>
                <a:r>
                  <a:rPr lang="en-US" sz="2600" dirty="0" err="1">
                    <a:latin typeface="Times New Roman" panose="02020603050405020304" pitchFamily="18" charset="0"/>
                    <a:ea typeface="Calibri" panose="020F0502020204030204" pitchFamily="34" charset="0"/>
                  </a:rPr>
                  <a:t>hodisani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klassik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elektron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nazariya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nuqtai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nazaridan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muhokama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qilaylik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Biror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metalldan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elektronning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chiqish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ishi</a:t>
                </a:r>
                <a:r>
                  <a:rPr lang="en-US" sz="2600" dirty="0">
                    <a:latin typeface="Times New Roman" panose="02020603050405020304" pitchFamily="18" charset="0"/>
                    <a:ea typeface="Calibri" panose="020F0502020204030204" pitchFamily="34" charset="0"/>
                  </a:rPr>
                  <a:t> e</a:t>
                </a:r>
                <a:r>
                  <a:rPr lang="uz-Cyrl-UZ" sz="2600" dirty="0">
                    <a:latin typeface="Times New Roman" panose="02020603050405020304" pitchFamily="18" charset="0"/>
                    <a:ea typeface="Calibri" panose="020F0502020204030204" pitchFamily="34" charset="0"/>
                  </a:rPr>
                  <a:t>V</a:t>
                </a:r>
                <a:r>
                  <a:rPr lang="uz-Cyrl-UZ" sz="2600" baseline="-25000" dirty="0">
                    <a:latin typeface="Times New Roman" panose="02020603050405020304" pitchFamily="18" charset="0"/>
                    <a:ea typeface="Calibri" panose="020F0502020204030204" pitchFamily="34" charset="0"/>
                  </a:rPr>
                  <a:t>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ga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teng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bo’lsin</a:t>
                </a:r>
                <a:r>
                  <a:rPr lang="en-US" sz="2600" dirty="0">
                    <a:latin typeface="Times New Roman" panose="02020603050405020304" pitchFamily="18" charset="0"/>
                    <a:ea typeface="Calibri" panose="020F0502020204030204" pitchFamily="34" charset="0"/>
                  </a:rPr>
                  <a:t>. U </a:t>
                </a:r>
                <a:r>
                  <a:rPr lang="en-US" sz="2600" dirty="0" err="1">
                    <a:latin typeface="Times New Roman" panose="02020603050405020304" pitchFamily="18" charset="0"/>
                    <a:ea typeface="Calibri" panose="020F0502020204030204" pitchFamily="34" charset="0"/>
                  </a:rPr>
                  <a:t>holda</a:t>
                </a:r>
                <a:r>
                  <a:rPr lang="en-US" sz="2600" dirty="0">
                    <a:latin typeface="Times New Roman" panose="02020603050405020304" pitchFamily="18" charset="0"/>
                    <a:ea typeface="Calibri" panose="020F0502020204030204" pitchFamily="34" charset="0"/>
                  </a:rPr>
                  <a:t> 3/2 mv</a:t>
                </a:r>
                <a:r>
                  <a:rPr lang="en-US" sz="2600" baseline="30000" dirty="0">
                    <a:latin typeface="Times New Roman" panose="02020603050405020304" pitchFamily="18" charset="0"/>
                    <a:ea typeface="Calibri" panose="020F0502020204030204" pitchFamily="34" charset="0"/>
                  </a:rPr>
                  <a:t>2</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kinetik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energiyasi</a:t>
                </a:r>
                <a:r>
                  <a:rPr lang="en-US" sz="2600" dirty="0">
                    <a:latin typeface="Times New Roman" panose="02020603050405020304" pitchFamily="18" charset="0"/>
                    <a:ea typeface="Calibri" panose="020F0502020204030204" pitchFamily="34" charset="0"/>
                  </a:rPr>
                  <a:t> e</a:t>
                </a:r>
                <a:r>
                  <a:rPr lang="uz-Cyrl-UZ" sz="2600" dirty="0">
                    <a:latin typeface="Times New Roman" panose="02020603050405020304" pitchFamily="18" charset="0"/>
                    <a:ea typeface="Calibri" panose="020F0502020204030204" pitchFamily="34" charset="0"/>
                  </a:rPr>
                  <a:t>V</a:t>
                </a:r>
                <a:r>
                  <a:rPr lang="uz-Cyrl-UZ" sz="2600" baseline="-25000" dirty="0">
                    <a:latin typeface="Times New Roman" panose="02020603050405020304" pitchFamily="18" charset="0"/>
                    <a:ea typeface="Calibri" panose="020F0502020204030204" pitchFamily="34" charset="0"/>
                  </a:rPr>
                  <a:t>A</a:t>
                </a:r>
                <a:r>
                  <a:rPr lang="uz-Cyrl-UZ" sz="2600" i="1" baseline="-250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chiqish</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ishidan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kichik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bo’lmagan</a:t>
                </a:r>
                <a:r>
                  <a:rPr lang="en-US" sz="2600" dirty="0">
                    <a:latin typeface="Times New Roman" panose="02020603050405020304" pitchFamily="18" charset="0"/>
                    <a:ea typeface="Calibri" panose="020F0502020204030204" pitchFamily="34" charset="0"/>
                  </a:rPr>
                  <a:t> </a:t>
                </a:r>
                <a:r>
                  <a:rPr lang="uz-Cyrl-UZ" sz="2600" dirty="0">
                    <a:latin typeface="Times New Roman" panose="02020603050405020304" pitchFamily="18" charset="0"/>
                    <a:ea typeface="Calibri" panose="020F0502020204030204" pitchFamily="34" charset="0"/>
                  </a:rPr>
                  <a:t>e</a:t>
                </a:r>
                <a:r>
                  <a:rPr lang="en-US" sz="2600" dirty="0" err="1">
                    <a:latin typeface="Times New Roman" panose="02020603050405020304" pitchFamily="18" charset="0"/>
                    <a:ea typeface="Calibri" panose="020F0502020204030204" pitchFamily="34" charset="0"/>
                  </a:rPr>
                  <a:t>lektronlargina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metallni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tashlab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chiqa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oladi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ya’ni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bu</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elektronlarning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kinetik</a:t>
                </a:r>
                <a:r>
                  <a:rPr lang="en-US" sz="2600" dirty="0">
                    <a:latin typeface="Times New Roman" panose="02020603050405020304" pitchFamily="18" charset="0"/>
                    <a:ea typeface="Calibri" panose="020F0502020204030204" pitchFamily="34" charset="0"/>
                  </a:rPr>
                  <a:t> </a:t>
                </a:r>
                <a:r>
                  <a:rPr lang="en-US" sz="2600" dirty="0" err="1" smtClean="0">
                    <a:latin typeface="Times New Roman" panose="02020603050405020304" pitchFamily="18" charset="0"/>
                    <a:ea typeface="Calibri" panose="020F0502020204030204" pitchFamily="34" charset="0"/>
                  </a:rPr>
                  <a:t>energiyasi</a:t>
                </a:r>
                <a:endParaRPr lang="en-US" sz="2600" dirty="0" smtClean="0">
                  <a:latin typeface="Times New Roman" panose="02020603050405020304" pitchFamily="18" charset="0"/>
                  <a:ea typeface="Calibri" panose="020F0502020204030204" pitchFamily="34" charset="0"/>
                </a:endParaRPr>
              </a:p>
              <a:p>
                <a:pPr algn="just"/>
                <a:r>
                  <a:rPr lang="en-US" sz="2600" dirty="0">
                    <a:effectLst/>
                    <a:latin typeface="Times New Roman" panose="02020603050405020304" pitchFamily="18" charset="0"/>
                    <a:ea typeface="Calibri" panose="020F0502020204030204" pitchFamily="34" charset="0"/>
                  </a:rPr>
                  <a:t> </a:t>
                </a:r>
                <a:endParaRPr lang="en-US" sz="2600" dirty="0" smtClean="0">
                  <a:effectLst/>
                  <a:latin typeface="Times New Roman" panose="02020603050405020304" pitchFamily="18" charset="0"/>
                  <a:ea typeface="Calibri" panose="020F0502020204030204" pitchFamily="34" charset="0"/>
                </a:endParaRPr>
              </a:p>
              <a:p>
                <a:pPr algn="just"/>
                <a14:m>
                  <m:oMathPara xmlns:m="http://schemas.openxmlformats.org/officeDocument/2006/math">
                    <m:oMathParaPr>
                      <m:jc m:val="centerGroup"/>
                    </m:oMathParaPr>
                    <m:oMath xmlns:m="http://schemas.openxmlformats.org/officeDocument/2006/math">
                      <m:f>
                        <m:fPr>
                          <m:ctrlPr>
                            <a:rPr lang="en-US" sz="2800" i="1">
                              <a:latin typeface="Cambria Math" panose="02040503050406030204" pitchFamily="18" charset="0"/>
                              <a:cs typeface="Times New Roman" panose="02020603050405020304" pitchFamily="18" charset="0"/>
                            </a:rPr>
                          </m:ctrlPr>
                        </m:fPr>
                        <m:num>
                          <m:r>
                            <a:rPr lang="en-US" sz="2800" i="1">
                              <a:latin typeface="Cambria Math" panose="02040503050406030204" pitchFamily="18" charset="0"/>
                              <a:cs typeface="Times New Roman" panose="02020603050405020304" pitchFamily="18" charset="0"/>
                            </a:rPr>
                            <m:t>𝑚</m:t>
                          </m:r>
                          <m:sSubSup>
                            <m:sSubSupPr>
                              <m:ctrlPr>
                                <a:rPr lang="en-US" sz="2800" i="1">
                                  <a:latin typeface="Cambria Math" panose="02040503050406030204" pitchFamily="18" charset="0"/>
                                  <a:cs typeface="Times New Roman" panose="02020603050405020304" pitchFamily="18" charset="0"/>
                                </a:rPr>
                              </m:ctrlPr>
                            </m:sSubSupPr>
                            <m:e>
                              <m:r>
                                <a:rPr lang="en-US" sz="2800" i="1">
                                  <a:latin typeface="Cambria Math" panose="02040503050406030204" pitchFamily="18" charset="0"/>
                                  <a:cs typeface="Times New Roman" panose="02020603050405020304" pitchFamily="18" charset="0"/>
                                </a:rPr>
                                <m:t>𝑣</m:t>
                              </m:r>
                            </m:e>
                            <m:sub>
                              <m:r>
                                <a:rPr lang="en-US" sz="2800" i="1">
                                  <a:latin typeface="Cambria Math" panose="02040503050406030204" pitchFamily="18" charset="0"/>
                                  <a:cs typeface="Times New Roman" panose="02020603050405020304" pitchFamily="18" charset="0"/>
                                </a:rPr>
                                <m:t>𝑘</m:t>
                              </m:r>
                            </m:sub>
                            <m:sup>
                              <m:r>
                                <a:rPr lang="en-US" sz="2800" i="1">
                                  <a:latin typeface="Cambria Math" panose="02040503050406030204" pitchFamily="18" charset="0"/>
                                  <a:cs typeface="Times New Roman" panose="02020603050405020304" pitchFamily="18" charset="0"/>
                                </a:rPr>
                                <m:t>2</m:t>
                              </m:r>
                            </m:sup>
                          </m:sSubSup>
                        </m:num>
                        <m:den>
                          <m:r>
                            <a:rPr lang="en-US" sz="2800" i="1">
                              <a:latin typeface="Cambria Math" panose="02040503050406030204" pitchFamily="18" charset="0"/>
                              <a:cs typeface="Times New Roman" panose="02020603050405020304" pitchFamily="18" charset="0"/>
                            </a:rPr>
                            <m:t>2</m:t>
                          </m:r>
                        </m:den>
                      </m:f>
                      <m:r>
                        <a:rPr lang="en-US" sz="2600" dirty="0" smtClean="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600" b="0" i="0" dirty="0" smtClean="0">
                          <a:latin typeface="Cambria Math" panose="02040503050406030204" pitchFamily="18" charset="0"/>
                          <a:ea typeface="Cambria Math" panose="02040503050406030204" pitchFamily="18" charset="0"/>
                          <a:cs typeface="Times New Roman" panose="02020603050405020304" pitchFamily="18" charset="0"/>
                        </a:rPr>
                        <m:t>e</m:t>
                      </m:r>
                      <m:r>
                        <a:rPr lang="en-US" sz="2600" b="0" i="0" dirty="0" smtClean="0">
                          <a:latin typeface="Cambria Math" panose="02040503050406030204" pitchFamily="18" charset="0"/>
                          <a:ea typeface="Cambria Math" panose="02040503050406030204" pitchFamily="18" charset="0"/>
                          <a:cs typeface="Times New Roman" panose="02020603050405020304" pitchFamily="18" charset="0"/>
                        </a:rPr>
                        <m:t> </m:t>
                      </m:r>
                      <m:sSub>
                        <m:sSubPr>
                          <m:ctrlPr>
                            <a:rPr lang="en-US" sz="2600" b="0" i="1" dirty="0"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b="0" i="1" dirty="0" smtClean="0">
                              <a:latin typeface="Cambria Math" panose="02040503050406030204" pitchFamily="18" charset="0"/>
                              <a:ea typeface="Cambria Math" panose="02040503050406030204" pitchFamily="18" charset="0"/>
                              <a:cs typeface="Times New Roman" panose="02020603050405020304" pitchFamily="18" charset="0"/>
                            </a:rPr>
                            <m:t>𝑉</m:t>
                          </m:r>
                        </m:e>
                        <m:sub>
                          <m:r>
                            <a:rPr lang="en-US" sz="2600" b="0" i="1" dirty="0" smtClean="0">
                              <a:latin typeface="Cambria Math" panose="02040503050406030204" pitchFamily="18" charset="0"/>
                              <a:ea typeface="Cambria Math" panose="02040503050406030204" pitchFamily="18" charset="0"/>
                              <a:cs typeface="Times New Roman" panose="02020603050405020304" pitchFamily="18" charset="0"/>
                            </a:rPr>
                            <m:t>𝐴</m:t>
                          </m:r>
                        </m:sub>
                      </m:sSub>
                    </m:oMath>
                  </m:oMathPara>
                </a14:m>
                <a:endParaRPr lang="ru-RU" sz="2600" dirty="0">
                  <a:effectLst/>
                  <a:latin typeface="Times New Roman" panose="02020603050405020304" pitchFamily="18" charset="0"/>
                  <a:ea typeface="Calibri" panose="020F0502020204030204" pitchFamily="34"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195209" y="1201159"/>
                <a:ext cx="8568648" cy="3365986"/>
              </a:xfrm>
              <a:prstGeom prst="rect">
                <a:avLst/>
              </a:prstGeom>
              <a:blipFill rotWithShape="0">
                <a:blip r:embed="rId2"/>
                <a:stretch>
                  <a:fillRect l="-1280" t="-1630" r="-1280"/>
                </a:stretch>
              </a:blipFill>
            </p:spPr>
            <p:txBody>
              <a:bodyPr/>
              <a:lstStyle/>
              <a:p>
                <a:r>
                  <a:rPr lang="ru-RU">
                    <a:noFill/>
                  </a:rPr>
                  <a:t> </a:t>
                </a:r>
              </a:p>
            </p:txBody>
          </p:sp>
        </mc:Fallback>
      </mc:AlternateContent>
    </p:spTree>
    <p:extLst>
      <p:ext uri="{BB962C8B-B14F-4D97-AF65-F5344CB8AC3E}">
        <p14:creationId xmlns:p14="http://schemas.microsoft.com/office/powerpoint/2010/main" val="47007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544530" y="1401348"/>
                <a:ext cx="8455631" cy="2980175"/>
              </a:xfrm>
              <a:prstGeom prst="rect">
                <a:avLst/>
              </a:prstGeom>
            </p:spPr>
            <p:txBody>
              <a:bodyPr wrap="square">
                <a:spAutoFit/>
              </a:bodyPr>
              <a:lstStyle/>
              <a:p>
                <a:r>
                  <a:rPr lang="en-US" sz="2600" dirty="0" smtClean="0">
                    <a:latin typeface="Times New Roman" panose="02020603050405020304" pitchFamily="18" charset="0"/>
                    <a:cs typeface="Times New Roman" panose="02020603050405020304" pitchFamily="18" charset="0"/>
                  </a:rPr>
                  <a:t>shartni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qanoatlantiruvchi</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a:t>
                </a:r>
                <a14:m>
                  <m:oMath xmlns:m="http://schemas.openxmlformats.org/officeDocument/2006/math">
                    <m:f>
                      <m:fPr>
                        <m:ctrlPr>
                          <a:rPr lang="en-US" sz="2600" i="1" smtClean="0">
                            <a:latin typeface="Cambria Math" panose="02040503050406030204" pitchFamily="18" charset="0"/>
                            <a:cs typeface="Times New Roman" panose="02020603050405020304" pitchFamily="18" charset="0"/>
                          </a:rPr>
                        </m:ctrlPr>
                      </m:fPr>
                      <m:num>
                        <m:r>
                          <a:rPr lang="en-US" sz="2600" b="0" i="1" smtClean="0">
                            <a:latin typeface="Cambria Math" panose="02040503050406030204" pitchFamily="18" charset="0"/>
                            <a:cs typeface="Times New Roman" panose="02020603050405020304" pitchFamily="18" charset="0"/>
                          </a:rPr>
                          <m:t>𝑚</m:t>
                        </m:r>
                        <m:sSubSup>
                          <m:sSubSupPr>
                            <m:ctrlPr>
                              <a:rPr lang="en-US" sz="2600" b="0" i="1" smtClean="0">
                                <a:latin typeface="Cambria Math" panose="02040503050406030204" pitchFamily="18" charset="0"/>
                                <a:cs typeface="Times New Roman" panose="02020603050405020304" pitchFamily="18" charset="0"/>
                              </a:rPr>
                            </m:ctrlPr>
                          </m:sSubSupPr>
                          <m:e>
                            <m:r>
                              <a:rPr lang="en-US" sz="2600" b="0" i="1" smtClean="0">
                                <a:latin typeface="Cambria Math" panose="02040503050406030204" pitchFamily="18" charset="0"/>
                                <a:cs typeface="Times New Roman" panose="02020603050405020304" pitchFamily="18" charset="0"/>
                              </a:rPr>
                              <m:t>𝑣</m:t>
                            </m:r>
                          </m:e>
                          <m:sub>
                            <m:r>
                              <a:rPr lang="en-US" sz="2600" b="0" i="1" smtClean="0">
                                <a:latin typeface="Cambria Math" panose="02040503050406030204" pitchFamily="18" charset="0"/>
                                <a:cs typeface="Times New Roman" panose="02020603050405020304" pitchFamily="18" charset="0"/>
                              </a:rPr>
                              <m:t>𝑘</m:t>
                            </m:r>
                          </m:sub>
                          <m:sup>
                            <m:r>
                              <a:rPr lang="en-US" sz="2600" b="0" i="1" smtClean="0">
                                <a:latin typeface="Cambria Math" panose="02040503050406030204" pitchFamily="18" charset="0"/>
                                <a:cs typeface="Times New Roman" panose="02020603050405020304" pitchFamily="18" charset="0"/>
                              </a:rPr>
                              <m:t>2</m:t>
                            </m:r>
                          </m:sup>
                        </m:sSubSup>
                      </m:num>
                      <m:den>
                        <m:r>
                          <a:rPr lang="en-US" sz="2600" b="0" i="1" smtClean="0">
                            <a:latin typeface="Cambria Math" panose="02040503050406030204" pitchFamily="18" charset="0"/>
                            <a:cs typeface="Times New Roman" panose="02020603050405020304" pitchFamily="18" charset="0"/>
                          </a:rPr>
                          <m:t>2</m:t>
                        </m:r>
                      </m:den>
                    </m:f>
                  </m:oMath>
                </a14:m>
                <a:r>
                  <a:rPr lang="en-US" sz="2600" dirty="0" smtClean="0">
                    <a:latin typeface="Times New Roman" panose="02020603050405020304" pitchFamily="18" charset="0"/>
                    <a:cs typeface="Times New Roman" panose="02020603050405020304" pitchFamily="18" charset="0"/>
                  </a:rPr>
                  <a:t>  kattalikdan </a:t>
                </a:r>
                <a:r>
                  <a:rPr lang="en-US" sz="2600" dirty="0" err="1">
                    <a:latin typeface="Times New Roman" panose="02020603050405020304" pitchFamily="18" charset="0"/>
                    <a:cs typeface="Times New Roman" panose="02020603050405020304" pitchFamily="18" charset="0"/>
                  </a:rPr>
                  <a:t>kichik</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bo’lmasligi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kerak</a:t>
                </a:r>
                <a:r>
                  <a:rPr lang="en-US" sz="2600" dirty="0" smtClean="0">
                    <a:latin typeface="Times New Roman" panose="02020603050405020304" pitchFamily="18" charset="0"/>
                    <a:cs typeface="Times New Roman" panose="02020603050405020304" pitchFamily="18" charset="0"/>
                  </a:rPr>
                  <a:t>.</a:t>
                </a:r>
              </a:p>
              <a:p>
                <a:r>
                  <a:rPr lang="en-US" sz="2600" dirty="0" smtClean="0">
                    <a:latin typeface="Times New Roman" panose="02020603050405020304" pitchFamily="18" charset="0"/>
                    <a:cs typeface="Times New Roman" panose="02020603050405020304" pitchFamily="18" charset="0"/>
                  </a:rPr>
                  <a:t>  </a:t>
                </a:r>
                <a14:m>
                  <m:oMath xmlns:m="http://schemas.openxmlformats.org/officeDocument/2006/math">
                    <m:f>
                      <m:fPr>
                        <m:ctrlPr>
                          <a:rPr lang="en-US" sz="2600" i="1">
                            <a:latin typeface="Cambria Math" panose="02040503050406030204" pitchFamily="18" charset="0"/>
                            <a:cs typeface="Times New Roman" panose="02020603050405020304" pitchFamily="18" charset="0"/>
                          </a:rPr>
                        </m:ctrlPr>
                      </m:fPr>
                      <m:num>
                        <m:r>
                          <a:rPr lang="en-US" sz="2600" i="1">
                            <a:latin typeface="Cambria Math" panose="02040503050406030204" pitchFamily="18" charset="0"/>
                            <a:cs typeface="Times New Roman" panose="02020603050405020304" pitchFamily="18" charset="0"/>
                          </a:rPr>
                          <m:t>𝑚</m:t>
                        </m:r>
                        <m:sSubSup>
                          <m:sSubSupPr>
                            <m:ctrlPr>
                              <a:rPr lang="en-US" sz="2600" i="1">
                                <a:latin typeface="Cambria Math" panose="02040503050406030204" pitchFamily="18" charset="0"/>
                                <a:cs typeface="Times New Roman" panose="02020603050405020304" pitchFamily="18" charset="0"/>
                              </a:rPr>
                            </m:ctrlPr>
                          </m:sSubSupPr>
                          <m:e>
                            <m:r>
                              <a:rPr lang="en-US" sz="2600" i="1">
                                <a:latin typeface="Cambria Math" panose="02040503050406030204" pitchFamily="18" charset="0"/>
                                <a:cs typeface="Times New Roman" panose="02020603050405020304" pitchFamily="18" charset="0"/>
                              </a:rPr>
                              <m:t>𝑣</m:t>
                            </m:r>
                          </m:e>
                          <m:sub>
                            <m:r>
                              <a:rPr lang="en-US" sz="2600" i="1">
                                <a:latin typeface="Cambria Math" panose="02040503050406030204" pitchFamily="18" charset="0"/>
                                <a:cs typeface="Times New Roman" panose="02020603050405020304" pitchFamily="18" charset="0"/>
                              </a:rPr>
                              <m:t>𝑘</m:t>
                            </m:r>
                          </m:sub>
                          <m:sup>
                            <m:r>
                              <a:rPr lang="en-US" sz="2600" i="1">
                                <a:latin typeface="Cambria Math" panose="02040503050406030204" pitchFamily="18" charset="0"/>
                                <a:cs typeface="Times New Roman" panose="02020603050405020304" pitchFamily="18" charset="0"/>
                              </a:rPr>
                              <m:t>2</m:t>
                            </m:r>
                          </m:sup>
                        </m:sSubSup>
                      </m:num>
                      <m:den>
                        <m:r>
                          <a:rPr lang="en-US" sz="2600" i="1">
                            <a:latin typeface="Cambria Math" panose="02040503050406030204" pitchFamily="18" charset="0"/>
                            <a:cs typeface="Times New Roman" panose="02020603050405020304" pitchFamily="18" charset="0"/>
                          </a:rPr>
                          <m:t>2</m:t>
                        </m:r>
                      </m:den>
                    </m:f>
                  </m:oMath>
                </a14:m>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energiyani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baholash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atomlarning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molekulalarning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klassik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nazariyaga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ko’ra</a:t>
                </a:r>
                <a:r>
                  <a:rPr lang="en-US" sz="2600" dirty="0">
                    <a:latin typeface="Times New Roman" panose="02020603050405020304" pitchFamily="18" charset="0"/>
                    <a:cs typeface="Times New Roman" panose="02020603050405020304" pitchFamily="18" charset="0"/>
                  </a:rPr>
                  <a:t> 3/2 </a:t>
                </a:r>
                <a:r>
                  <a:rPr lang="en-US" sz="2600" dirty="0" err="1">
                    <a:latin typeface="Times New Roman" panose="02020603050405020304" pitchFamily="18" charset="0"/>
                    <a:cs typeface="Times New Roman" panose="02020603050405020304" pitchFamily="18" charset="0"/>
                  </a:rPr>
                  <a:t>kT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issiqlik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harakat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o’rtacha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energiyasi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taqqoslab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ko’ramiz</a:t>
                </a:r>
                <a:r>
                  <a:rPr lang="en-US" sz="2600" dirty="0">
                    <a:latin typeface="Times New Roman" panose="02020603050405020304" pitchFamily="18" charset="0"/>
                    <a:cs typeface="Times New Roman" panose="02020603050405020304" pitchFamily="18" charset="0"/>
                  </a:rPr>
                  <a:t>, </a:t>
                </a:r>
                <a:r>
                  <a:rPr lang="uz-Cyrl-UZ" sz="2600" dirty="0">
                    <a:latin typeface="Times New Roman" panose="02020603050405020304" pitchFamily="18" charset="0"/>
                    <a:cs typeface="Times New Roman" panose="02020603050405020304" pitchFamily="18" charset="0"/>
                  </a:rPr>
                  <a:t>bunda </a:t>
                </a:r>
                <a:r>
                  <a:rPr lang="uz-Cyrl-UZ" sz="2600" i="1" dirty="0">
                    <a:latin typeface="Times New Roman" panose="02020603050405020304" pitchFamily="18" charset="0"/>
                    <a:cs typeface="Times New Roman" panose="02020603050405020304" pitchFamily="18" charset="0"/>
                  </a:rPr>
                  <a:t>k</a:t>
                </a:r>
                <a:r>
                  <a:rPr lang="uz-Cyrl-UZ" sz="2600" dirty="0">
                    <a:latin typeface="Times New Roman" panose="02020603050405020304" pitchFamily="18" charset="0"/>
                    <a:cs typeface="Times New Roman" panose="02020603050405020304" pitchFamily="18" charset="0"/>
                  </a:rPr>
                  <a:t> — Boltsman doimiysi.</a:t>
                </a:r>
                <a:endParaRPr lang="ru-RU" sz="2600" dirty="0">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544530" y="1401348"/>
                <a:ext cx="8455631" cy="2980175"/>
              </a:xfrm>
              <a:prstGeom prst="rect">
                <a:avLst/>
              </a:prstGeom>
              <a:blipFill rotWithShape="0">
                <a:blip r:embed="rId2"/>
                <a:stretch>
                  <a:fillRect l="-1298" b="-4090"/>
                </a:stretch>
              </a:blipFill>
            </p:spPr>
            <p:txBody>
              <a:bodyPr/>
              <a:lstStyle/>
              <a:p>
                <a:r>
                  <a:rPr lang="ru-RU">
                    <a:noFill/>
                  </a:rPr>
                  <a:t> </a:t>
                </a:r>
              </a:p>
            </p:txBody>
          </p:sp>
        </mc:Fallback>
      </mc:AlternateContent>
    </p:spTree>
    <p:extLst>
      <p:ext uri="{BB962C8B-B14F-4D97-AF65-F5344CB8AC3E}">
        <p14:creationId xmlns:p14="http://schemas.microsoft.com/office/powerpoint/2010/main" val="3403677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246580" y="1325367"/>
                <a:ext cx="8702211" cy="3720377"/>
              </a:xfrm>
              <a:prstGeom prst="rect">
                <a:avLst/>
              </a:prstGeom>
            </p:spPr>
            <p:txBody>
              <a:bodyPr wrap="square">
                <a:spAutoFit/>
              </a:bodyPr>
              <a:lstStyle/>
              <a:p>
                <a:r>
                  <a:rPr lang="en-US" sz="2600" dirty="0" smtClean="0">
                    <a:latin typeface="Times New Roman" panose="02020603050405020304" pitchFamily="18" charset="0"/>
                    <a:cs typeface="Times New Roman" panose="02020603050405020304" pitchFamily="18" charset="0"/>
                  </a:rPr>
                  <a:t>Bu </a:t>
                </a:r>
                <a:r>
                  <a:rPr lang="en-US" sz="2600" dirty="0" err="1">
                    <a:latin typeface="Times New Roman" panose="02020603050405020304" pitchFamily="18" charset="0"/>
                    <a:cs typeface="Times New Roman" panose="02020603050405020304" pitchFamily="18" charset="0"/>
                  </a:rPr>
                  <a:t>energiyani</a:t>
                </a:r>
                <a:r>
                  <a:rPr lang="en-US" sz="2600" dirty="0">
                    <a:latin typeface="Times New Roman" panose="02020603050405020304" pitchFamily="18" charset="0"/>
                    <a:cs typeface="Times New Roman" panose="02020603050405020304" pitchFamily="18" charset="0"/>
                  </a:rPr>
                  <a:t> </a:t>
                </a:r>
                <a14:m>
                  <m:oMath xmlns:m="http://schemas.openxmlformats.org/officeDocument/2006/math">
                    <m:r>
                      <m:rPr>
                        <m:sty m:val="p"/>
                      </m:rPr>
                      <a:rPr lang="en-US" sz="2600" dirty="0">
                        <a:latin typeface="Cambria Math" panose="02040503050406030204" pitchFamily="18" charset="0"/>
                        <a:ea typeface="Cambria Math" panose="02040503050406030204" pitchFamily="18" charset="0"/>
                        <a:cs typeface="Times New Roman" panose="02020603050405020304" pitchFamily="18" charset="0"/>
                      </a:rPr>
                      <m:t>e</m:t>
                    </m:r>
                    <m:r>
                      <a:rPr lang="en-US" sz="2600" dirty="0">
                        <a:latin typeface="Cambria Math" panose="02040503050406030204" pitchFamily="18" charset="0"/>
                        <a:ea typeface="Cambria Math" panose="02040503050406030204" pitchFamily="18" charset="0"/>
                        <a:cs typeface="Times New Roman" panose="02020603050405020304" pitchFamily="18" charset="0"/>
                      </a:rPr>
                      <m:t> </m:t>
                    </m:r>
                    <m:sSub>
                      <m:sSubPr>
                        <m:ctrlPr>
                          <a:rPr lang="en-US" sz="2600" i="1" dirty="0">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dirty="0">
                            <a:latin typeface="Cambria Math" panose="02040503050406030204" pitchFamily="18" charset="0"/>
                            <a:ea typeface="Cambria Math" panose="02040503050406030204" pitchFamily="18" charset="0"/>
                            <a:cs typeface="Times New Roman" panose="02020603050405020304" pitchFamily="18" charset="0"/>
                          </a:rPr>
                          <m:t>𝑉</m:t>
                        </m:r>
                      </m:e>
                      <m:sub>
                        <m:r>
                          <a:rPr lang="en-US" sz="2600" i="1" dirty="0">
                            <a:latin typeface="Cambria Math" panose="02040503050406030204" pitchFamily="18" charset="0"/>
                            <a:ea typeface="Cambria Math" panose="02040503050406030204" pitchFamily="18" charset="0"/>
                            <a:cs typeface="Times New Roman" panose="02020603050405020304" pitchFamily="18" charset="0"/>
                          </a:rPr>
                          <m:t>𝐴</m:t>
                        </m:r>
                      </m:sub>
                    </m:sSub>
                  </m:oMath>
                </a14:m>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tenglab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qanday</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a:t>
                </a:r>
                <a:r>
                  <a:rPr lang="en-US" sz="1600" dirty="0" err="1" smtClean="0">
                    <a:latin typeface="Times New Roman" panose="02020603050405020304" pitchFamily="18" charset="0"/>
                    <a:cs typeface="Times New Roman" panose="02020603050405020304" pitchFamily="18" charset="0"/>
                  </a:rPr>
                  <a:t>k</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temperaturada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zarralarning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o’rtacha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energiyasi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topamiz</a:t>
                </a:r>
                <a:r>
                  <a:rPr lang="en-US" sz="2600" dirty="0" smtClean="0">
                    <a:latin typeface="Times New Roman" panose="02020603050405020304" pitchFamily="18" charset="0"/>
                    <a:cs typeface="Times New Roman" panose="02020603050405020304" pitchFamily="18" charset="0"/>
                  </a:rPr>
                  <a:t>:</a:t>
                </a:r>
              </a:p>
              <a:p>
                <a:pPr algn="ct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3</m:t>
                        </m:r>
                        <m:r>
                          <a:rPr lang="en-US" sz="2400" b="0" i="1" smtClean="0">
                            <a:latin typeface="Cambria Math" panose="02040503050406030204" pitchFamily="18" charset="0"/>
                            <a:cs typeface="Times New Roman" panose="02020603050405020304" pitchFamily="18" charset="0"/>
                          </a:rPr>
                          <m:t>𝑘</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𝑘</m:t>
                            </m:r>
                          </m:sub>
                        </m:sSub>
                      </m:num>
                      <m:den>
                        <m:r>
                          <a:rPr lang="en-US" sz="2400" i="1">
                            <a:latin typeface="Cambria Math" panose="02040503050406030204" pitchFamily="18" charset="0"/>
                            <a:cs typeface="Times New Roman" panose="02020603050405020304" pitchFamily="18" charset="0"/>
                          </a:rPr>
                          <m:t>2</m:t>
                        </m:r>
                      </m:den>
                    </m:f>
                    <m:r>
                      <a:rPr lang="en-US" sz="2400" dirty="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400" dirty="0">
                        <a:latin typeface="Cambria Math" panose="02040503050406030204" pitchFamily="18" charset="0"/>
                        <a:ea typeface="Cambria Math" panose="02040503050406030204" pitchFamily="18" charset="0"/>
                        <a:cs typeface="Times New Roman" panose="02020603050405020304" pitchFamily="18" charset="0"/>
                      </a:rPr>
                      <m:t>e</m:t>
                    </m:r>
                    <m:r>
                      <a:rPr lang="en-US" sz="2400" dirty="0">
                        <a:latin typeface="Cambria Math" panose="02040503050406030204" pitchFamily="18" charset="0"/>
                        <a:ea typeface="Cambria Math" panose="02040503050406030204" pitchFamily="18" charset="0"/>
                        <a:cs typeface="Times New Roman" panose="02020603050405020304" pitchFamily="18" charset="0"/>
                      </a:rPr>
                      <m:t> </m:t>
                    </m:r>
                    <m:sSub>
                      <m:sSubPr>
                        <m:ctrlPr>
                          <a:rPr lang="en-US" sz="2400" i="1" dirty="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ea typeface="Cambria Math" panose="02040503050406030204" pitchFamily="18" charset="0"/>
                            <a:cs typeface="Times New Roman" panose="02020603050405020304" pitchFamily="18" charset="0"/>
                          </a:rPr>
                          <m:t>𝑉</m:t>
                        </m:r>
                      </m:e>
                      <m:sub>
                        <m:r>
                          <a:rPr lang="en-US" sz="2400" i="1" dirty="0">
                            <a:latin typeface="Cambria Math" panose="02040503050406030204" pitchFamily="18" charset="0"/>
                            <a:ea typeface="Cambria Math" panose="02040503050406030204" pitchFamily="18" charset="0"/>
                            <a:cs typeface="Times New Roman" panose="02020603050405020304" pitchFamily="18" charset="0"/>
                          </a:rPr>
                          <m:t>𝐴</m:t>
                        </m:r>
                      </m:sub>
                    </m:sSub>
                  </m:oMath>
                </a14:m>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bundan</a:t>
                </a:r>
                <a:r>
                  <a:rPr lang="en-US" sz="2600" dirty="0" smtClean="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cs typeface="Times New Roman" panose="02020603050405020304" pitchFamily="18" charset="0"/>
                          </a:rPr>
                          <m:t>𝑇</m:t>
                        </m:r>
                      </m:e>
                      <m:sub>
                        <m:r>
                          <a:rPr lang="en-US" sz="2800" i="1">
                            <a:latin typeface="Cambria Math" panose="02040503050406030204" pitchFamily="18" charset="0"/>
                            <a:cs typeface="Times New Roman" panose="02020603050405020304" pitchFamily="18" charset="0"/>
                          </a:rPr>
                          <m:t>𝑘</m:t>
                        </m:r>
                      </m:sub>
                    </m:sSub>
                    <m:r>
                      <a:rPr lang="en-US" sz="2800" dirty="0"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800" dirty="0">
                            <a:latin typeface="Cambria Math" panose="02040503050406030204" pitchFamily="18" charset="0"/>
                            <a:ea typeface="Cambria Math" panose="02040503050406030204" pitchFamily="18" charset="0"/>
                            <a:cs typeface="Times New Roman" panose="02020603050405020304" pitchFamily="18" charset="0"/>
                          </a:rPr>
                          <m:t>e</m:t>
                        </m:r>
                        <m:r>
                          <a:rPr lang="en-US" sz="2800" dirty="0">
                            <a:latin typeface="Cambria Math" panose="02040503050406030204" pitchFamily="18" charset="0"/>
                            <a:ea typeface="Cambria Math" panose="02040503050406030204" pitchFamily="18" charset="0"/>
                            <a:cs typeface="Times New Roman" panose="02020603050405020304" pitchFamily="18" charset="0"/>
                          </a:rPr>
                          <m:t> </m:t>
                        </m:r>
                        <m:sSub>
                          <m:sSubPr>
                            <m:ctrlPr>
                              <a:rPr lang="en-US" sz="2800" i="1" dirty="0">
                                <a:latin typeface="Cambria Math" panose="02040503050406030204" pitchFamily="18" charset="0"/>
                                <a:ea typeface="Cambria Math" panose="02040503050406030204" pitchFamily="18" charset="0"/>
                                <a:cs typeface="Times New Roman" panose="02020603050405020304" pitchFamily="18" charset="0"/>
                              </a:rPr>
                            </m:ctrlPr>
                          </m:sSubPr>
                          <m:e>
                            <m:r>
                              <a:rPr lang="en-US" sz="2800" i="1" dirty="0">
                                <a:latin typeface="Cambria Math" panose="02040503050406030204" pitchFamily="18" charset="0"/>
                                <a:ea typeface="Cambria Math" panose="02040503050406030204" pitchFamily="18" charset="0"/>
                                <a:cs typeface="Times New Roman" panose="02020603050405020304" pitchFamily="18" charset="0"/>
                              </a:rPr>
                              <m:t>𝑉</m:t>
                            </m:r>
                          </m:e>
                          <m:sub>
                            <m:r>
                              <a:rPr lang="en-US" sz="2800" i="1" dirty="0">
                                <a:latin typeface="Cambria Math" panose="02040503050406030204" pitchFamily="18" charset="0"/>
                                <a:ea typeface="Cambria Math" panose="02040503050406030204" pitchFamily="18" charset="0"/>
                                <a:cs typeface="Times New Roman" panose="02020603050405020304" pitchFamily="18" charset="0"/>
                              </a:rPr>
                              <m:t>𝐴</m:t>
                            </m:r>
                          </m:sub>
                        </m:sSub>
                      </m:num>
                      <m:den>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3</m:t>
                        </m:r>
                        <m:r>
                          <a:rPr lang="en-US" sz="2800" b="0" i="1" dirty="0" smtClean="0">
                            <a:latin typeface="Cambria Math" panose="02040503050406030204" pitchFamily="18" charset="0"/>
                            <a:ea typeface="Cambria Math" panose="02040503050406030204" pitchFamily="18" charset="0"/>
                            <a:cs typeface="Times New Roman" panose="02020603050405020304" pitchFamily="18" charset="0"/>
                          </a:rPr>
                          <m:t>𝑘</m:t>
                        </m:r>
                      </m:den>
                    </m:f>
                  </m:oMath>
                </a14:m>
                <a:endParaRPr lang="en-US" sz="2600" dirty="0">
                  <a:latin typeface="Times New Roman" panose="02020603050405020304" pitchFamily="18" charset="0"/>
                  <a:cs typeface="Times New Roman" panose="02020603050405020304" pitchFamily="18" charset="0"/>
                </a:endParaRPr>
              </a:p>
              <a:p>
                <a:r>
                  <a:rPr lang="en-US" sz="2600" dirty="0" err="1">
                    <a:latin typeface="Times New Roman" panose="02020603050405020304" pitchFamily="18" charset="0"/>
                    <a:cs typeface="Times New Roman" panose="02020603050405020304" pitchFamily="18" charset="0"/>
                  </a:rPr>
                  <a:t>Turli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metallar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ishi</a:t>
                </a:r>
                <a:r>
                  <a:rPr lang="en-US" sz="2600" dirty="0">
                    <a:latin typeface="Times New Roman" panose="02020603050405020304" pitchFamily="18" charset="0"/>
                    <a:cs typeface="Times New Roman" panose="02020603050405020304" pitchFamily="18" charset="0"/>
                  </a:rPr>
                  <a:t> 1 </a:t>
                </a:r>
                <a:r>
                  <a:rPr lang="en-US" sz="2600" dirty="0" err="1">
                    <a:latin typeface="Times New Roman" panose="02020603050405020304" pitchFamily="18" charset="0"/>
                    <a:cs typeface="Times New Roman" panose="02020603050405020304" pitchFamily="18" charset="0"/>
                  </a:rPr>
                  <a:t>dan</a:t>
                </a:r>
                <a:r>
                  <a:rPr lang="en-US" sz="2600" dirty="0">
                    <a:latin typeface="Times New Roman" panose="02020603050405020304" pitchFamily="18" charset="0"/>
                    <a:cs typeface="Times New Roman" panose="02020603050405020304" pitchFamily="18" charset="0"/>
                  </a:rPr>
                  <a:t> 4,5 </a:t>
                </a:r>
                <a:r>
                  <a:rPr lang="en-US" sz="2600" dirty="0" err="1">
                    <a:latin typeface="Times New Roman" panose="02020603050405020304" pitchFamily="18" charset="0"/>
                    <a:cs typeface="Times New Roman" panose="02020603050405020304" pitchFamily="18" charset="0"/>
                  </a:rPr>
                  <a:t>ev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oraliqda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bo’ladi</a:t>
                </a:r>
                <a:r>
                  <a:rPr lang="en-US" sz="2600" dirty="0">
                    <a:latin typeface="Times New Roman" panose="02020603050405020304" pitchFamily="18" charset="0"/>
                    <a:cs typeface="Times New Roman" panose="02020603050405020304" pitchFamily="18" charset="0"/>
                  </a:rPr>
                  <a:t>. Agar </a:t>
                </a:r>
                <a:r>
                  <a:rPr lang="en-US" sz="2600" dirty="0" smtClean="0">
                    <a:latin typeface="Times New Roman" panose="02020603050405020304" pitchFamily="18" charset="0"/>
                    <a:cs typeface="Times New Roman" panose="02020603050405020304" pitchFamily="18" charset="0"/>
                  </a:rPr>
                  <a:t>V</a:t>
                </a:r>
                <a:r>
                  <a:rPr lang="en-US" sz="1600" dirty="0" smtClean="0">
                    <a:latin typeface="Times New Roman" panose="02020603050405020304" pitchFamily="18" charset="0"/>
                    <a:cs typeface="Times New Roman" panose="02020603050405020304" pitchFamily="18" charset="0"/>
                  </a:rPr>
                  <a:t>A</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2V </a:t>
                </a:r>
                <a:r>
                  <a:rPr lang="en-US" sz="2600" dirty="0" err="1">
                    <a:latin typeface="Times New Roman" panose="02020603050405020304" pitchFamily="18" charset="0"/>
                    <a:cs typeface="Times New Roman" panose="02020603050405020304" pitchFamily="18" charset="0"/>
                  </a:rPr>
                  <a:t>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desak</a:t>
                </a:r>
                <a:r>
                  <a:rPr lang="en-US" sz="2600" dirty="0">
                    <a:latin typeface="Times New Roman" panose="02020603050405020304" pitchFamily="18" charset="0"/>
                    <a:cs typeface="Times New Roman" panose="02020603050405020304" pitchFamily="18" charset="0"/>
                  </a:rPr>
                  <a:t>, u </a:t>
                </a:r>
                <a:r>
                  <a:rPr lang="en-US" sz="2600" dirty="0" err="1">
                    <a:latin typeface="Times New Roman" panose="02020603050405020304" pitchFamily="18" charset="0"/>
                    <a:cs typeface="Times New Roman" panose="02020603050405020304" pitchFamily="18" charset="0"/>
                  </a:rPr>
                  <a:t>holda</a:t>
                </a:r>
                <a:r>
                  <a:rPr lang="en-US" sz="2600" dirty="0">
                    <a:latin typeface="Times New Roman" panose="02020603050405020304" pitchFamily="18" charset="0"/>
                    <a:cs typeface="Times New Roman" panose="02020603050405020304" pitchFamily="18" charset="0"/>
                  </a:rPr>
                  <a:t> </a:t>
                </a:r>
                <a:endParaRPr lang="en-US" sz="2600" dirty="0" smtClean="0">
                  <a:latin typeface="Times New Roman" panose="02020603050405020304" pitchFamily="18" charset="0"/>
                  <a:cs typeface="Times New Roman" panose="02020603050405020304" pitchFamily="18" charset="0"/>
                </a:endParaRPr>
              </a:p>
              <a:p>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𝑘</m:t>
                        </m:r>
                      </m:sub>
                    </m:sSub>
                    <m:r>
                      <a:rPr lang="en-US" sz="240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15000 </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m:t>
                    </m:r>
                  </m:oMath>
                </a14:m>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a:p>
                <a:endParaRPr lang="en-US" sz="2600" dirty="0">
                  <a:latin typeface="Times New Roman" panose="02020603050405020304" pitchFamily="18" charset="0"/>
                  <a:cs typeface="Times New Roman" panose="02020603050405020304" pitchFamily="18" charset="0"/>
                </a:endParaRPr>
              </a:p>
              <a:p>
                <a:endParaRPr lang="en-US"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246580" y="1325367"/>
                <a:ext cx="8702211" cy="3720377"/>
              </a:xfrm>
              <a:prstGeom prst="rect">
                <a:avLst/>
              </a:prstGeom>
              <a:blipFill rotWithShape="0">
                <a:blip r:embed="rId2"/>
                <a:stretch>
                  <a:fillRect l="-1261" t="-1473"/>
                </a:stretch>
              </a:blipFill>
            </p:spPr>
            <p:txBody>
              <a:bodyPr/>
              <a:lstStyle/>
              <a:p>
                <a:r>
                  <a:rPr lang="ru-RU">
                    <a:noFill/>
                  </a:rPr>
                  <a:t> </a:t>
                </a:r>
              </a:p>
            </p:txBody>
          </p:sp>
        </mc:Fallback>
      </mc:AlternateContent>
    </p:spTree>
    <p:extLst>
      <p:ext uri="{BB962C8B-B14F-4D97-AF65-F5344CB8AC3E}">
        <p14:creationId xmlns:p14="http://schemas.microsoft.com/office/powerpoint/2010/main" val="2209682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15757" y="1366463"/>
            <a:ext cx="8702211" cy="3416320"/>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Ya’ni elektronlarning metalldan uchib chiqishlari uchun zarur bo’lgan energiya nisbatan juda katta hamda atomlarning o’n minglarcha gradus temperaturalardagi issiqlik harakat </a:t>
            </a:r>
            <a:r>
              <a:rPr lang="uz-Cyrl-UZ" sz="2400" i="1" dirty="0">
                <a:solidFill>
                  <a:srgbClr val="C00000"/>
                </a:solidFill>
                <a:latin typeface="Times New Roman" panose="02020603050405020304" pitchFamily="18" charset="0"/>
                <a:ea typeface="Calibri" panose="020F0502020204030204" pitchFamily="34" charset="0"/>
              </a:rPr>
              <a:t>o’rtacha</a:t>
            </a:r>
            <a:r>
              <a:rPr lang="uz-Cyrl-UZ" sz="2400" i="1"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energiyalariga mos kelishi kerak. Haqiqatda esa elektronlar 1000 — 3000°K tartibidagi temperaturalarda, ya’ni nisbatan ancha past temperaturalarda sezilarli miqdorda uchib chiqa boshlaydi. Bunga sabab shuki, elektronlar energiyalar bo’yicha muayyan taqsimotga egadir. Shu tufayli elektronlarning bir qismi </a:t>
            </a:r>
            <a:r>
              <a:rPr lang="uz-Cyrl-UZ" sz="2400" i="1" dirty="0">
                <a:solidFill>
                  <a:srgbClr val="C00000"/>
                </a:solidFill>
                <a:latin typeface="Times New Roman" panose="02020603050405020304" pitchFamily="18" charset="0"/>
                <a:ea typeface="Calibri" panose="020F0502020204030204" pitchFamily="34" charset="0"/>
              </a:rPr>
              <a:t>o’rtacha energiyadan ancha katta energiyaga</a:t>
            </a:r>
            <a:r>
              <a:rPr lang="uz-Cyrl-UZ" sz="2400" i="1"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ega bo’ladi. </a:t>
            </a:r>
            <a:endParaRPr lang="ru-RU" sz="2400" dirty="0"/>
          </a:p>
        </p:txBody>
      </p:sp>
    </p:spTree>
    <p:extLst>
      <p:ext uri="{BB962C8B-B14F-4D97-AF65-F5344CB8AC3E}">
        <p14:creationId xmlns:p14="http://schemas.microsoft.com/office/powerpoint/2010/main" val="1119977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3838" y="1428108"/>
            <a:ext cx="8743308" cy="3416320"/>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Xuddi Shu elektronlar hisobiga emissiya boshlanadi. Agar cho’g’lantirilgan metall chiqargan elektronlarni tashqi elektr maydon ta’sirida tezlashtirilsa, bu elektronlar tok vujudga keltiradi. Bunday elektron tokni faqat vakuumda hosil qilish mumkin, chunki vakuumda molekula yoki atomlar bilan to’qnashish elektronlarning harakatiga to’sqinlik qilmaydi. Elektron tok kuchiga qarab cho’g’langan metall chiqarayotgan elektronlar soni haqida xulosa chiqarish mumkin. Termoelektron emissiya hodisasini </a:t>
            </a:r>
            <a:r>
              <a:rPr lang="uz-Cyrl-UZ" sz="2400" i="1" dirty="0">
                <a:solidFill>
                  <a:srgbClr val="C00000"/>
                </a:solidFill>
                <a:latin typeface="Times New Roman" panose="02020603050405020304" pitchFamily="18" charset="0"/>
                <a:ea typeface="Calibri" panose="020F0502020204030204" pitchFamily="34" charset="0"/>
              </a:rPr>
              <a:t>katod lampa </a:t>
            </a:r>
            <a:r>
              <a:rPr lang="uz-Cyrl-UZ" sz="2400" dirty="0">
                <a:latin typeface="Times New Roman" panose="02020603050405020304" pitchFamily="18" charset="0"/>
                <a:ea typeface="Calibri" panose="020F0502020204030204" pitchFamily="34" charset="0"/>
              </a:rPr>
              <a:t>yordamida o’rganish qulay.</a:t>
            </a:r>
            <a:endParaRPr lang="ru-RU" sz="2400" dirty="0"/>
          </a:p>
        </p:txBody>
      </p:sp>
    </p:spTree>
    <p:extLst>
      <p:ext uri="{BB962C8B-B14F-4D97-AF65-F5344CB8AC3E}">
        <p14:creationId xmlns:p14="http://schemas.microsoft.com/office/powerpoint/2010/main" val="2587971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84936" y="1448657"/>
            <a:ext cx="8866596" cy="3416320"/>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Katod lampa ikkita elektrod —sim ko’rinishidagi </a:t>
            </a:r>
            <a:r>
              <a:rPr lang="uz-Cyrl-UZ" sz="2400" i="1" dirty="0">
                <a:latin typeface="Times New Roman" panose="02020603050405020304" pitchFamily="18" charset="0"/>
                <a:ea typeface="Calibri" panose="020F0502020204030204" pitchFamily="34" charset="0"/>
              </a:rPr>
              <a:t>Q </a:t>
            </a:r>
            <a:r>
              <a:rPr lang="uz-Cyrl-UZ" sz="2400" dirty="0">
                <a:latin typeface="Times New Roman" panose="02020603050405020304" pitchFamily="18" charset="0"/>
                <a:ea typeface="Calibri" panose="020F0502020204030204" pitchFamily="34" charset="0"/>
              </a:rPr>
              <a:t>elektrod va disk yoki plastinka ko’rinishidagi </a:t>
            </a:r>
            <a:r>
              <a:rPr lang="uz-Cyrl-UZ" sz="2400" i="1" dirty="0">
                <a:latin typeface="Times New Roman" panose="02020603050405020304" pitchFamily="18" charset="0"/>
                <a:ea typeface="Calibri" panose="020F0502020204030204" pitchFamily="34" charset="0"/>
              </a:rPr>
              <a:t>A </a:t>
            </a:r>
            <a:r>
              <a:rPr lang="uz-Cyrl-UZ" sz="2400" dirty="0">
                <a:latin typeface="Times New Roman" panose="02020603050405020304" pitchFamily="18" charset="0"/>
                <a:ea typeface="Calibri" panose="020F0502020204030204" pitchFamily="34" charset="0"/>
              </a:rPr>
              <a:t>elektrod kavsharlangan va ichidan xavosi so’rib olingan naydan iboratdir. </a:t>
            </a:r>
            <a:r>
              <a:rPr lang="uz-Cyrl-UZ" sz="2400" i="1" dirty="0">
                <a:solidFill>
                  <a:srgbClr val="C00000"/>
                </a:solidFill>
                <a:latin typeface="Times New Roman" panose="02020603050405020304" pitchFamily="18" charset="0"/>
                <a:ea typeface="Calibri" panose="020F0502020204030204" pitchFamily="34" charset="0"/>
              </a:rPr>
              <a:t>Katod</a:t>
            </a:r>
            <a:r>
              <a:rPr lang="uz-Cyrl-UZ" sz="2400" i="1"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deb ataladigan </a:t>
            </a:r>
            <a:r>
              <a:rPr lang="uz-Cyrl-UZ" sz="2400" i="1" dirty="0">
                <a:latin typeface="Times New Roman" panose="02020603050405020304" pitchFamily="18" charset="0"/>
                <a:ea typeface="Calibri" panose="020F0502020204030204" pitchFamily="34" charset="0"/>
              </a:rPr>
              <a:t>K </a:t>
            </a:r>
            <a:r>
              <a:rPr lang="uz-Cyrl-UZ" sz="2400" dirty="0">
                <a:latin typeface="Times New Roman" panose="02020603050405020304" pitchFamily="18" charset="0"/>
                <a:ea typeface="Calibri" panose="020F0502020204030204" pitchFamily="34" charset="0"/>
              </a:rPr>
              <a:t>elektrod </a:t>
            </a:r>
            <a:r>
              <a:rPr lang="uz-Cyrl-UZ" sz="2400" i="1" dirty="0">
                <a:latin typeface="Times New Roman" panose="02020603050405020304" pitchFamily="18" charset="0"/>
                <a:ea typeface="Calibri" panose="020F0502020204030204" pitchFamily="34" charset="0"/>
              </a:rPr>
              <a:t>V </a:t>
            </a:r>
            <a:r>
              <a:rPr lang="uz-Cyrl-UZ" sz="2400" dirty="0">
                <a:latin typeface="Times New Roman" panose="02020603050405020304" pitchFamily="18" charset="0"/>
                <a:ea typeface="Calibri" panose="020F0502020204030204" pitchFamily="34" charset="0"/>
              </a:rPr>
              <a:t>batareyaning manfiy qutbiga, </a:t>
            </a:r>
            <a:r>
              <a:rPr lang="uz-Cyrl-UZ" sz="2400" i="1" dirty="0">
                <a:solidFill>
                  <a:srgbClr val="C00000"/>
                </a:solidFill>
                <a:latin typeface="Times New Roman" panose="02020603050405020304" pitchFamily="18" charset="0"/>
                <a:ea typeface="Calibri" panose="020F0502020204030204" pitchFamily="34" charset="0"/>
              </a:rPr>
              <a:t>anod</a:t>
            </a:r>
            <a:r>
              <a:rPr lang="uz-Cyrl-UZ" sz="2400" i="1"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deb ataladigan </a:t>
            </a:r>
            <a:r>
              <a:rPr lang="uz-Cyrl-UZ" sz="2400" i="1" dirty="0">
                <a:latin typeface="Times New Roman" panose="02020603050405020304" pitchFamily="18" charset="0"/>
                <a:ea typeface="Calibri" panose="020F0502020204030204" pitchFamily="34" charset="0"/>
              </a:rPr>
              <a:t>A </a:t>
            </a:r>
            <a:r>
              <a:rPr lang="uz-Cyrl-UZ" sz="2400" dirty="0">
                <a:latin typeface="Times New Roman" panose="02020603050405020304" pitchFamily="18" charset="0"/>
                <a:ea typeface="Calibri" panose="020F0502020204030204" pitchFamily="34" charset="0"/>
              </a:rPr>
              <a:t>elektrod o’sha batareyaning musbat qutbiga </a:t>
            </a:r>
            <a:r>
              <a:rPr lang="en-US" sz="2400" dirty="0" err="1">
                <a:latin typeface="Times New Roman" panose="02020603050405020304" pitchFamily="18" charset="0"/>
                <a:ea typeface="Calibri" panose="020F0502020204030204" pitchFamily="34" charset="0"/>
              </a:rPr>
              <a:t>ulangan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K </a:t>
            </a:r>
            <a:r>
              <a:rPr lang="en-US" sz="2400" dirty="0" err="1">
                <a:latin typeface="Times New Roman" panose="02020603050405020304" pitchFamily="18" charset="0"/>
                <a:ea typeface="Calibri" panose="020F0502020204030204" pitchFamily="34" charset="0"/>
              </a:rPr>
              <a:t>katodni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qo’shimcha</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V' </a:t>
            </a:r>
            <a:r>
              <a:rPr lang="en-US" sz="2400" dirty="0" err="1">
                <a:latin typeface="Times New Roman" panose="02020603050405020304" pitchFamily="18" charset="0"/>
                <a:ea typeface="Calibri" panose="020F0502020204030204" pitchFamily="34" charset="0"/>
              </a:rPr>
              <a:t>batareya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yordamida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qizdirish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K </a:t>
            </a:r>
            <a:r>
              <a:rPr lang="en-US" sz="2400" dirty="0" err="1">
                <a:latin typeface="Times New Roman" panose="02020603050405020304" pitchFamily="18" charset="0"/>
                <a:ea typeface="Calibri" panose="020F0502020204030204" pitchFamily="34" charset="0"/>
              </a:rPr>
              <a:t>katod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A </a:t>
            </a:r>
            <a:r>
              <a:rPr lang="en-US" sz="2400" dirty="0" err="1">
                <a:latin typeface="Times New Roman" panose="02020603050405020304" pitchFamily="18" charset="0"/>
                <a:ea typeface="Calibri" panose="020F0502020204030204" pitchFamily="34" charset="0"/>
              </a:rPr>
              <a:t>anod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elektrostatik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katodni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qizdirganda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undan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tezlatadi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natijada</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K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A </a:t>
            </a:r>
            <a:r>
              <a:rPr lang="en-US" sz="2400" dirty="0" err="1">
                <a:latin typeface="Times New Roman" panose="02020603050405020304" pitchFamily="18" charset="0"/>
                <a:ea typeface="Calibri" panose="020F0502020204030204" pitchFamily="34" charset="0"/>
              </a:rPr>
              <a:t>orasidagi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vakuum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orqali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oqimi</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KAGVK </a:t>
            </a:r>
            <a:r>
              <a:rPr lang="en-US" sz="2400" dirty="0" err="1">
                <a:latin typeface="Times New Roman" panose="02020603050405020304" pitchFamily="18" charset="0"/>
                <a:ea typeface="Calibri" panose="020F0502020204030204" pitchFamily="34" charset="0"/>
              </a:rPr>
              <a:t>zanjirni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tutashtiradi</a:t>
            </a:r>
            <a:r>
              <a:rPr lang="en-US" sz="2400" dirty="0">
                <a:latin typeface="Times New Roman" panose="02020603050405020304" pitchFamily="18" charset="0"/>
                <a:ea typeface="Calibri" panose="020F0502020204030204" pitchFamily="34" charset="0"/>
              </a:rPr>
              <a:t>. </a:t>
            </a:r>
            <a:endParaRPr lang="ru-RU" sz="2400" dirty="0"/>
          </a:p>
        </p:txBody>
      </p:sp>
    </p:spTree>
    <p:extLst>
      <p:ext uri="{BB962C8B-B14F-4D97-AF65-F5344CB8AC3E}">
        <p14:creationId xmlns:p14="http://schemas.microsoft.com/office/powerpoint/2010/main" val="1870032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7403" y="1417834"/>
            <a:ext cx="8712484" cy="3477875"/>
          </a:xfrm>
          <a:prstGeom prst="rect">
            <a:avLst/>
          </a:prstGeom>
        </p:spPr>
        <p:txBody>
          <a:bodyPr wrap="square">
            <a:spAutoFit/>
          </a:bodyPr>
          <a:lstStyle/>
          <a:p>
            <a:r>
              <a:rPr lang="en-US" sz="2200" dirty="0" err="1">
                <a:latin typeface="Times New Roman" panose="02020603050405020304" pitchFamily="18" charset="0"/>
                <a:ea typeface="Calibri" panose="020F0502020204030204" pitchFamily="34" charset="0"/>
              </a:rPr>
              <a:t>Zanjirda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hosil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kuchi</a:t>
            </a:r>
            <a:r>
              <a:rPr lang="en-US" sz="2200" dirty="0">
                <a:latin typeface="Times New Roman" panose="02020603050405020304" pitchFamily="18" charset="0"/>
                <a:ea typeface="Calibri" panose="020F0502020204030204" pitchFamily="34" charset="0"/>
              </a:rPr>
              <a:t> </a:t>
            </a:r>
            <a:r>
              <a:rPr lang="en-US" sz="2200" i="1" dirty="0">
                <a:latin typeface="Times New Roman" panose="02020603050405020304" pitchFamily="18" charset="0"/>
                <a:ea typeface="Calibri" panose="020F0502020204030204" pitchFamily="34" charset="0"/>
              </a:rPr>
              <a:t>0 </a:t>
            </a:r>
            <a:r>
              <a:rPr lang="en-US" sz="2200" dirty="0" err="1">
                <a:latin typeface="Times New Roman" panose="02020603050405020304" pitchFamily="18" charset="0"/>
                <a:ea typeface="Calibri" panose="020F0502020204030204" pitchFamily="34" charset="0"/>
              </a:rPr>
              <a:t>asbob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o’lchanadi</a:t>
            </a:r>
            <a:r>
              <a:rPr lang="en-US" sz="2200" dirty="0">
                <a:latin typeface="Times New Roman" panose="02020603050405020304" pitchFamily="18" charset="0"/>
                <a:ea typeface="Calibri" panose="020F0502020204030204" pitchFamily="34" charset="0"/>
              </a:rPr>
              <a:t>. </a:t>
            </a:r>
            <a:r>
              <a:rPr lang="en-US" sz="2200" i="1" dirty="0">
                <a:latin typeface="Times New Roman" panose="02020603050405020304" pitchFamily="18" charset="0"/>
                <a:ea typeface="Calibri" panose="020F0502020204030204" pitchFamily="34" charset="0"/>
              </a:rPr>
              <a:t>V </a:t>
            </a:r>
            <a:r>
              <a:rPr lang="en-US" sz="2200" dirty="0" err="1">
                <a:latin typeface="Times New Roman" panose="02020603050405020304" pitchFamily="18" charset="0"/>
                <a:ea typeface="Calibri" panose="020F0502020204030204" pitchFamily="34" charset="0"/>
              </a:rPr>
              <a:t>volg’tmetr</a:t>
            </a:r>
            <a:r>
              <a:rPr lang="en-US" sz="2200" dirty="0">
                <a:latin typeface="Times New Roman" panose="02020603050405020304" pitchFamily="18" charset="0"/>
                <a:ea typeface="Calibri" panose="020F0502020204030204" pitchFamily="34" charset="0"/>
              </a:rPr>
              <a:t> </a:t>
            </a:r>
            <a:r>
              <a:rPr lang="en-US" sz="2200" i="1" dirty="0">
                <a:latin typeface="Times New Roman" panose="02020603050405020304" pitchFamily="18" charset="0"/>
                <a:ea typeface="Calibri" panose="020F0502020204030204" pitchFamily="34" charset="0"/>
              </a:rPr>
              <a:t>K </a:t>
            </a:r>
            <a:r>
              <a:rPr lang="en-US" sz="2200" dirty="0" err="1">
                <a:latin typeface="Times New Roman" panose="02020603050405020304" pitchFamily="18" charset="0"/>
                <a:ea typeface="Calibri" panose="020F0502020204030204" pitchFamily="34" charset="0"/>
              </a:rPr>
              <a:t>katod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i="1" dirty="0">
                <a:latin typeface="Times New Roman" panose="02020603050405020304" pitchFamily="18" charset="0"/>
                <a:ea typeface="Calibri" panose="020F0502020204030204" pitchFamily="34" charset="0"/>
              </a:rPr>
              <a:t>A </a:t>
            </a:r>
            <a:r>
              <a:rPr lang="en-US" sz="2200" dirty="0" err="1">
                <a:latin typeface="Times New Roman" panose="02020603050405020304" pitchFamily="18" charset="0"/>
                <a:ea typeface="Calibri" panose="020F0502020204030204" pitchFamily="34" charset="0"/>
              </a:rPr>
              <a:t>anod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orasidagi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potentsiallar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ayirmasini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o’lchashga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imkon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beradi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Tajribaning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ko’rsatiShicha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lampa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orqali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o’tuvchi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tok</a:t>
            </a:r>
            <a:r>
              <a:rPr lang="en-US" sz="2200" dirty="0">
                <a:latin typeface="Times New Roman" panose="02020603050405020304" pitchFamily="18" charset="0"/>
                <a:ea typeface="Calibri" panose="020F0502020204030204" pitchFamily="34" charset="0"/>
              </a:rPr>
              <a:t> </a:t>
            </a:r>
            <a:r>
              <a:rPr lang="en-US" sz="2200" i="1" dirty="0" err="1">
                <a:solidFill>
                  <a:srgbClr val="C00000"/>
                </a:solidFill>
                <a:latin typeface="Times New Roman" panose="02020603050405020304" pitchFamily="18" charset="0"/>
                <a:ea typeface="Calibri" panose="020F0502020204030204" pitchFamily="34" charset="0"/>
              </a:rPr>
              <a:t>anod</a:t>
            </a:r>
            <a:r>
              <a:rPr lang="en-US" sz="2200" i="1" dirty="0">
                <a:solidFill>
                  <a:srgbClr val="C00000"/>
                </a:solidFill>
                <a:latin typeface="Times New Roman" panose="02020603050405020304" pitchFamily="18" charset="0"/>
                <a:ea typeface="Calibri" panose="020F0502020204030204" pitchFamily="34" charset="0"/>
              </a:rPr>
              <a:t> </a:t>
            </a:r>
            <a:r>
              <a:rPr lang="en-US" sz="2200" i="1" dirty="0" err="1">
                <a:solidFill>
                  <a:srgbClr val="C00000"/>
                </a:solidFill>
                <a:latin typeface="Times New Roman" panose="02020603050405020304" pitchFamily="18" charset="0"/>
                <a:ea typeface="Calibri" panose="020F0502020204030204" pitchFamily="34" charset="0"/>
              </a:rPr>
              <a:t>toki</a:t>
            </a:r>
            <a:r>
              <a:rPr lang="en-US" sz="2200" i="1" dirty="0">
                <a:solidFill>
                  <a:srgbClr val="C00000"/>
                </a:solidFill>
                <a:latin typeface="Times New Roman" panose="02020603050405020304" pitchFamily="18" charset="0"/>
                <a:ea typeface="Calibri" panose="020F0502020204030204" pitchFamily="34" charset="0"/>
              </a:rPr>
              <a:t> </a:t>
            </a:r>
            <a:r>
              <a:rPr lang="en-US" sz="2200" dirty="0">
                <a:latin typeface="Times New Roman" panose="02020603050405020304" pitchFamily="18" charset="0"/>
                <a:ea typeface="Calibri" panose="020F0502020204030204" pitchFamily="34" charset="0"/>
              </a:rPr>
              <a:t>deb </a:t>
            </a:r>
            <a:r>
              <a:rPr lang="en-US" sz="2200" dirty="0" err="1">
                <a:latin typeface="Times New Roman" panose="02020603050405020304" pitchFamily="18" charset="0"/>
                <a:ea typeface="Calibri" panose="020F0502020204030204" pitchFamily="34" charset="0"/>
              </a:rPr>
              <a:t>ataladi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katod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temperaturasig</a:t>
            </a:r>
            <a:r>
              <a:rPr lang="uz-Cyrl-UZ" sz="2200" dirty="0">
                <a:latin typeface="Times New Roman" panose="02020603050405020304" pitchFamily="18" charset="0"/>
                <a:ea typeface="Calibri" panose="020F0502020204030204" pitchFamily="34" charset="0"/>
              </a:rPr>
              <a: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hamda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katod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anod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orasidagi</a:t>
            </a:r>
            <a:r>
              <a:rPr lang="en-US" sz="2200" dirty="0">
                <a:latin typeface="Times New Roman" panose="02020603050405020304" pitchFamily="18" charset="0"/>
                <a:ea typeface="Calibri" panose="020F0502020204030204" pitchFamily="34" charset="0"/>
              </a:rPr>
              <a:t> </a:t>
            </a:r>
            <a:r>
              <a:rPr lang="en-US" sz="2200" i="1" cap="small" dirty="0">
                <a:latin typeface="Times New Roman" panose="02020603050405020304" pitchFamily="18" charset="0"/>
                <a:ea typeface="Calibri" panose="020F0502020204030204" pitchFamily="34" charset="0"/>
              </a:rPr>
              <a:t>V</a:t>
            </a:r>
            <a:r>
              <a:rPr lang="en-US" sz="2200" i="1" cap="small" baseline="-25000" dirty="0">
                <a:latin typeface="Times New Roman" panose="02020603050405020304" pitchFamily="18" charset="0"/>
                <a:ea typeface="Calibri" panose="020F0502020204030204" pitchFamily="34" charset="0"/>
              </a:rPr>
              <a:t>1</a:t>
            </a:r>
            <a:r>
              <a:rPr lang="en-US" sz="2200" i="1" cap="small" dirty="0">
                <a:latin typeface="Times New Roman" panose="02020603050405020304" pitchFamily="18" charset="0"/>
                <a:ea typeface="Calibri" panose="020F0502020204030204" pitchFamily="34" charset="0"/>
              </a:rPr>
              <a:t>-V</a:t>
            </a:r>
            <a:r>
              <a:rPr lang="en-US" sz="2200" baseline="-25000" dirty="0">
                <a:latin typeface="Times New Roman" panose="02020603050405020304" pitchFamily="18" charset="0"/>
                <a:ea typeface="Calibri" panose="020F0502020204030204" pitchFamily="34" charset="0"/>
              </a:rPr>
              <a:t>2</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potentsiallar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ayirmasiga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bog’liq</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Katod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temperaturasi</a:t>
            </a:r>
            <a:r>
              <a:rPr lang="en-US" sz="2200" dirty="0">
                <a:latin typeface="Times New Roman" panose="02020603050405020304" pitchFamily="18" charset="0"/>
                <a:ea typeface="Calibri" panose="020F0502020204030204" pitchFamily="34" charset="0"/>
              </a:rPr>
              <a:t> do</a:t>
            </a:r>
            <a:r>
              <a:rPr lang="uz-Cyrl-UZ" sz="2200" dirty="0">
                <a:latin typeface="Times New Roman" panose="02020603050405020304" pitchFamily="18" charset="0"/>
                <a:ea typeface="Calibri" panose="020F0502020204030204" pitchFamily="34" charset="0"/>
              </a:rPr>
              <a:t>i</a:t>
            </a:r>
            <a:r>
              <a:rPr lang="en-US" sz="2200" dirty="0">
                <a:latin typeface="Times New Roman" panose="02020603050405020304" pitchFamily="18" charset="0"/>
                <a:ea typeface="Calibri" panose="020F0502020204030204" pitchFamily="34" charset="0"/>
              </a:rPr>
              <a:t>m</a:t>
            </a:r>
            <a:r>
              <a:rPr lang="uz-Cyrl-UZ" sz="2200" dirty="0">
                <a:latin typeface="Times New Roman" panose="02020603050405020304" pitchFamily="18" charset="0"/>
                <a:ea typeface="Calibri" panose="020F0502020204030204" pitchFamily="34" charset="0"/>
              </a:rPr>
              <a:t>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bo’lganda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elektrodlar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orasidagi</a:t>
            </a:r>
            <a:r>
              <a:rPr lang="en-US" sz="2200" dirty="0">
                <a:latin typeface="Times New Roman" panose="02020603050405020304" pitchFamily="18" charset="0"/>
                <a:ea typeface="Calibri" panose="020F0502020204030204" pitchFamily="34" charset="0"/>
              </a:rPr>
              <a:t> </a:t>
            </a:r>
            <a:r>
              <a:rPr lang="en-US" sz="2200" i="1" cap="small" dirty="0">
                <a:latin typeface="Times New Roman" panose="02020603050405020304" pitchFamily="18" charset="0"/>
                <a:ea typeface="Calibri" panose="020F0502020204030204" pitchFamily="34" charset="0"/>
              </a:rPr>
              <a:t>V</a:t>
            </a:r>
            <a:r>
              <a:rPr lang="en-US" sz="2200" i="1" cap="small" baseline="-25000" dirty="0">
                <a:latin typeface="Times New Roman" panose="02020603050405020304" pitchFamily="18" charset="0"/>
                <a:ea typeface="Calibri" panose="020F0502020204030204" pitchFamily="34" charset="0"/>
              </a:rPr>
              <a:t>1</a:t>
            </a:r>
            <a:r>
              <a:rPr lang="en-US" sz="2200" i="1" cap="small" dirty="0">
                <a:latin typeface="Times New Roman" panose="02020603050405020304" pitchFamily="18" charset="0"/>
                <a:ea typeface="Calibri" panose="020F0502020204030204" pitchFamily="34" charset="0"/>
              </a:rPr>
              <a:t>-V</a:t>
            </a:r>
            <a:r>
              <a:rPr lang="en-US" sz="2200" baseline="-25000" dirty="0">
                <a:latin typeface="Times New Roman" panose="02020603050405020304" pitchFamily="18" charset="0"/>
                <a:ea typeface="Calibri" panose="020F0502020204030204" pitchFamily="34" charset="0"/>
              </a:rPr>
              <a:t>2 </a:t>
            </a:r>
            <a:r>
              <a:rPr lang="en-US" sz="2200" dirty="0" err="1">
                <a:latin typeface="Times New Roman" panose="02020603050405020304" pitchFamily="18" charset="0"/>
                <a:ea typeface="Calibri" panose="020F0502020204030204" pitchFamily="34" charset="0"/>
              </a:rPr>
              <a:t>potentsialler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ayirmasining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I</a:t>
            </a:r>
            <a:r>
              <a:rPr lang="en-US" sz="2200" baseline="-25000" dirty="0">
                <a:latin typeface="Times New Roman" panose="02020603050405020304" pitchFamily="18" charset="0"/>
                <a:ea typeface="Calibri" panose="020F0502020204030204" pitchFamily="34" charset="0"/>
              </a:rPr>
              <a: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anod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toki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Biroq</a:t>
            </a:r>
            <a:r>
              <a:rPr lang="en-US" sz="2200" dirty="0">
                <a:latin typeface="Times New Roman" panose="02020603050405020304" pitchFamily="18" charset="0"/>
                <a:ea typeface="Calibri" panose="020F0502020204030204" pitchFamily="34" charset="0"/>
              </a:rPr>
              <a:t> </a:t>
            </a:r>
            <a:r>
              <a:rPr lang="en-US" sz="2200" i="1" dirty="0">
                <a:latin typeface="Times New Roman" panose="02020603050405020304" pitchFamily="18" charset="0"/>
                <a:ea typeface="Calibri" panose="020F0502020204030204" pitchFamily="34" charset="0"/>
              </a:rPr>
              <a:t>I</a:t>
            </a:r>
            <a:r>
              <a:rPr lang="en-US" sz="2200" i="1" baseline="-25000" dirty="0">
                <a:latin typeface="Times New Roman" panose="02020603050405020304" pitchFamily="18" charset="0"/>
                <a:ea typeface="Calibri" panose="020F0502020204030204" pitchFamily="34" charset="0"/>
              </a:rPr>
              <a:t>A</a:t>
            </a:r>
            <a:r>
              <a:rPr lang="en-US" sz="2200" i="1"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i="1" cap="small" dirty="0">
                <a:latin typeface="Times New Roman" panose="02020603050405020304" pitchFamily="18" charset="0"/>
                <a:ea typeface="Calibri" panose="020F0502020204030204" pitchFamily="34" charset="0"/>
              </a:rPr>
              <a:t>V</a:t>
            </a:r>
            <a:r>
              <a:rPr lang="en-US" sz="2200" i="1" cap="small" baseline="-25000" dirty="0">
                <a:latin typeface="Times New Roman" panose="02020603050405020304" pitchFamily="18" charset="0"/>
                <a:ea typeface="Calibri" panose="020F0502020204030204" pitchFamily="34" charset="0"/>
              </a:rPr>
              <a:t>1</a:t>
            </a:r>
            <a:r>
              <a:rPr lang="en-US" sz="2200" i="1" cap="small" dirty="0">
                <a:latin typeface="Times New Roman" panose="02020603050405020304" pitchFamily="18" charset="0"/>
                <a:ea typeface="Calibri" panose="020F0502020204030204" pitchFamily="34" charset="0"/>
              </a:rPr>
              <a:t>-V</a:t>
            </a:r>
            <a:r>
              <a:rPr lang="en-US" sz="2200" baseline="-25000" dirty="0">
                <a:latin typeface="Times New Roman" panose="02020603050405020304" pitchFamily="18" charset="0"/>
                <a:ea typeface="Calibri" panose="020F0502020204030204" pitchFamily="34" charset="0"/>
              </a:rPr>
              <a:t>2</a:t>
            </a:r>
            <a:r>
              <a:rPr lang="en-US" sz="2200" i="1"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potentsiallar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ayirmasi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orasidagi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bog’lanish</a:t>
            </a:r>
            <a:r>
              <a:rPr lang="en-US" sz="2200" dirty="0">
                <a:latin typeface="Times New Roman" panose="02020603050405020304" pitchFamily="18" charset="0"/>
                <a:ea typeface="Calibri" panose="020F0502020204030204" pitchFamily="34" charset="0"/>
              </a:rPr>
              <a:t> I </a:t>
            </a:r>
            <a:r>
              <a:rPr lang="en-US" sz="2200" dirty="0" err="1">
                <a:latin typeface="Times New Roman" panose="02020603050405020304" pitchFamily="18" charset="0"/>
                <a:ea typeface="Calibri" panose="020F0502020204030204" pitchFamily="34" charset="0"/>
              </a:rPr>
              <a:t>tok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kuchi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potentsiallar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ayirmasiga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proportsional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bo’ladigan</a:t>
            </a:r>
            <a:r>
              <a:rPr lang="en-US" sz="2200" dirty="0">
                <a:latin typeface="Times New Roman" panose="02020603050405020304" pitchFamily="18" charset="0"/>
                <a:ea typeface="Calibri" panose="020F0502020204030204" pitchFamily="34" charset="0"/>
              </a:rPr>
              <a:t> Om </a:t>
            </a:r>
            <a:r>
              <a:rPr lang="en-US" sz="2200" dirty="0" err="1">
                <a:latin typeface="Times New Roman" panose="02020603050405020304" pitchFamily="18" charset="0"/>
                <a:ea typeface="Calibri" panose="020F0502020204030204" pitchFamily="34" charset="0"/>
              </a:rPr>
              <a:t>qonuniga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o’xshash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qonun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ifodalanmaydi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bog’lanish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ancha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murakkab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xarakterda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bo’ladi</a:t>
            </a:r>
            <a:r>
              <a:rPr lang="en-US" sz="2200" dirty="0">
                <a:latin typeface="Times New Roman" panose="02020603050405020304" pitchFamily="18" charset="0"/>
                <a:ea typeface="Calibri" panose="020F0502020204030204" pitchFamily="34" charset="0"/>
              </a:rPr>
              <a:t>.</a:t>
            </a:r>
            <a:endParaRPr lang="ru-RU" sz="2200" dirty="0"/>
          </a:p>
        </p:txBody>
      </p:sp>
    </p:spTree>
    <p:extLst>
      <p:ext uri="{BB962C8B-B14F-4D97-AF65-F5344CB8AC3E}">
        <p14:creationId xmlns:p14="http://schemas.microsoft.com/office/powerpoint/2010/main" val="2279036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82885" y="1448656"/>
            <a:ext cx="8332341" cy="3293209"/>
          </a:xfrm>
          <a:prstGeom prst="rect">
            <a:avLst/>
          </a:prstGeom>
        </p:spPr>
        <p:txBody>
          <a:bodyPr wrap="square">
            <a:spAutoFit/>
          </a:bodyPr>
          <a:lstStyle/>
          <a:p>
            <a:r>
              <a:rPr lang="en-US" sz="2600" dirty="0" err="1">
                <a:latin typeface="Times New Roman" panose="02020603050405020304" pitchFamily="18" charset="0"/>
                <a:ea typeface="Calibri" panose="020F0502020204030204" pitchFamily="34" charset="0"/>
              </a:rPr>
              <a:t>Dastlab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kuchi</a:t>
            </a:r>
            <a:r>
              <a:rPr lang="en-US" sz="2600" dirty="0">
                <a:latin typeface="Times New Roman" panose="02020603050405020304" pitchFamily="18" charset="0"/>
                <a:ea typeface="Calibri" panose="020F0502020204030204" pitchFamily="34" charset="0"/>
              </a:rPr>
              <a:t> </a:t>
            </a:r>
            <a:r>
              <a:rPr lang="en-US" sz="2600" i="1" cap="small" dirty="0">
                <a:latin typeface="Times New Roman" panose="02020603050405020304" pitchFamily="18" charset="0"/>
                <a:ea typeface="Calibri" panose="020F0502020204030204" pitchFamily="34" charset="0"/>
              </a:rPr>
              <a:t>V</a:t>
            </a:r>
            <a:r>
              <a:rPr lang="en-US" sz="2600" i="1" cap="small" baseline="-25000" dirty="0">
                <a:latin typeface="Times New Roman" panose="02020603050405020304" pitchFamily="18" charset="0"/>
                <a:ea typeface="Calibri" panose="020F0502020204030204" pitchFamily="34" charset="0"/>
              </a:rPr>
              <a:t>1</a:t>
            </a:r>
            <a:r>
              <a:rPr lang="en-US" sz="2600" i="1" cap="small" dirty="0">
                <a:latin typeface="Times New Roman" panose="02020603050405020304" pitchFamily="18" charset="0"/>
                <a:ea typeface="Calibri" panose="020F0502020204030204" pitchFamily="34" charset="0"/>
              </a:rPr>
              <a:t>-V</a:t>
            </a:r>
            <a:r>
              <a:rPr lang="en-US" sz="2600" baseline="-25000" dirty="0">
                <a:latin typeface="Times New Roman" panose="02020603050405020304" pitchFamily="18" charset="0"/>
                <a:ea typeface="Calibri" panose="020F0502020204030204" pitchFamily="34" charset="0"/>
              </a:rPr>
              <a:t>2</a:t>
            </a:r>
            <a:r>
              <a:rPr lang="en-US" sz="2600" i="1"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potentsiallar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ayirmasining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o’sishi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bilan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sekin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keyin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tezroq</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so’ngra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yana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sekinroq</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o’sadi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biroq</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muayyan</a:t>
            </a:r>
            <a:r>
              <a:rPr lang="en-US" sz="2600" dirty="0">
                <a:latin typeface="Times New Roman" panose="02020603050405020304" pitchFamily="18" charset="0"/>
                <a:ea typeface="Calibri" panose="020F0502020204030204" pitchFamily="34" charset="0"/>
              </a:rPr>
              <a:t> </a:t>
            </a:r>
            <a:r>
              <a:rPr lang="en-US" sz="2600" i="1" cap="small" dirty="0">
                <a:latin typeface="Times New Roman" panose="02020603050405020304" pitchFamily="18" charset="0"/>
                <a:ea typeface="Calibri" panose="020F0502020204030204" pitchFamily="34" charset="0"/>
              </a:rPr>
              <a:t>V</a:t>
            </a:r>
            <a:r>
              <a:rPr lang="en-US" sz="2600" i="1" cap="small" baseline="-25000" dirty="0">
                <a:latin typeface="Times New Roman" panose="02020603050405020304" pitchFamily="18" charset="0"/>
                <a:ea typeface="Calibri" panose="020F0502020204030204" pitchFamily="34" charset="0"/>
              </a:rPr>
              <a:t>1</a:t>
            </a:r>
            <a:r>
              <a:rPr lang="en-US" sz="2600" i="1" cap="small" dirty="0">
                <a:latin typeface="Times New Roman" panose="02020603050405020304" pitchFamily="18" charset="0"/>
                <a:ea typeface="Calibri" panose="020F0502020204030204" pitchFamily="34" charset="0"/>
              </a:rPr>
              <a:t>-V</a:t>
            </a:r>
            <a:r>
              <a:rPr lang="en-US" sz="2600" baseline="-25000" dirty="0">
                <a:latin typeface="Times New Roman" panose="02020603050405020304" pitchFamily="18" charset="0"/>
                <a:ea typeface="Calibri" panose="020F0502020204030204" pitchFamily="34" charset="0"/>
              </a:rPr>
              <a:t>2</a:t>
            </a:r>
            <a:r>
              <a:rPr lang="en-US" sz="2600" dirty="0">
                <a:latin typeface="Times New Roman" panose="02020603050405020304" pitchFamily="18" charset="0"/>
                <a:ea typeface="Calibri" panose="020F0502020204030204" pitchFamily="34" charset="0"/>
              </a:rPr>
              <a:t>= </a:t>
            </a:r>
            <a:r>
              <a:rPr lang="en-US" sz="2600" i="1" cap="small" dirty="0" err="1">
                <a:latin typeface="Times New Roman" panose="02020603050405020304" pitchFamily="18" charset="0"/>
                <a:ea typeface="Calibri" panose="020F0502020204030204" pitchFamily="34" charset="0"/>
              </a:rPr>
              <a:t>V</a:t>
            </a:r>
            <a:r>
              <a:rPr lang="en-US" sz="2600" i="1" baseline="-25000" dirty="0" err="1">
                <a:latin typeface="Times New Roman" panose="02020603050405020304" pitchFamily="18" charset="0"/>
                <a:ea typeface="Calibri" panose="020F0502020204030204" pitchFamily="34" charset="0"/>
              </a:rPr>
              <a:t>t</a:t>
            </a:r>
            <a:r>
              <a:rPr lang="en-US" sz="2600" i="1"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qiymatdan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boshlab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esa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kuchining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o’sishi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tamomila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to’xtaydi</a:t>
            </a:r>
            <a:r>
              <a:rPr lang="en-US" sz="2600" dirty="0">
                <a:latin typeface="Times New Roman" panose="02020603050405020304" pitchFamily="18" charset="0"/>
                <a:ea typeface="Calibri" panose="020F0502020204030204" pitchFamily="34" charset="0"/>
              </a:rPr>
              <a:t>—</a:t>
            </a:r>
            <a:r>
              <a:rPr lang="en-US" sz="2600" dirty="0" err="1">
                <a:latin typeface="Times New Roman" panose="02020603050405020304" pitchFamily="18" charset="0"/>
                <a:ea typeface="Calibri" panose="020F0502020204030204" pitchFamily="34" charset="0"/>
              </a:rPr>
              <a:t>tok</a:t>
            </a:r>
            <a:r>
              <a:rPr lang="en-US" sz="2600" dirty="0">
                <a:latin typeface="Times New Roman" panose="02020603050405020304" pitchFamily="18" charset="0"/>
                <a:ea typeface="Calibri" panose="020F0502020204030204" pitchFamily="34" charset="0"/>
              </a:rPr>
              <a:t> </a:t>
            </a:r>
            <a:r>
              <a:rPr lang="en-US" sz="2600" i="1" dirty="0" err="1">
                <a:solidFill>
                  <a:srgbClr val="C00000"/>
                </a:solidFill>
                <a:latin typeface="Times New Roman" panose="02020603050405020304" pitchFamily="18" charset="0"/>
                <a:ea typeface="Calibri" panose="020F0502020204030204" pitchFamily="34" charset="0"/>
              </a:rPr>
              <a:t>to’yinish</a:t>
            </a:r>
            <a:r>
              <a:rPr lang="en-US" sz="2600" i="1" dirty="0">
                <a:solidFill>
                  <a:srgbClr val="C00000"/>
                </a:solidFill>
                <a:latin typeface="Times New Roman" panose="02020603050405020304" pitchFamily="18" charset="0"/>
                <a:ea typeface="Calibri" panose="020F0502020204030204" pitchFamily="34" charset="0"/>
              </a:rPr>
              <a:t> </a:t>
            </a:r>
            <a:r>
              <a:rPr lang="en-US" sz="2600" i="1" dirty="0" err="1">
                <a:solidFill>
                  <a:srgbClr val="C00000"/>
                </a:solidFill>
                <a:latin typeface="Times New Roman" panose="02020603050405020304" pitchFamily="18" charset="0"/>
                <a:ea typeface="Calibri" panose="020F0502020204030204" pitchFamily="34" charset="0"/>
              </a:rPr>
              <a:t>qiymatiga</a:t>
            </a:r>
            <a:r>
              <a:rPr lang="en-US" sz="2600" i="1" dirty="0">
                <a:solidFill>
                  <a:srgbClr val="C00000"/>
                </a:solidFill>
                <a:latin typeface="Times New Roman" panose="02020603050405020304" pitchFamily="18" charset="0"/>
                <a:ea typeface="Calibri" panose="020F0502020204030204" pitchFamily="34" charset="0"/>
              </a:rPr>
              <a:t> </a:t>
            </a:r>
            <a:r>
              <a:rPr lang="en-US" sz="2600" i="1" dirty="0" err="1">
                <a:solidFill>
                  <a:srgbClr val="C00000"/>
                </a:solidFill>
                <a:latin typeface="Times New Roman" panose="02020603050405020304" pitchFamily="18" charset="0"/>
                <a:ea typeface="Calibri" panose="020F0502020204030204" pitchFamily="34" charset="0"/>
              </a:rPr>
              <a:t>erishadi</a:t>
            </a:r>
            <a:r>
              <a:rPr lang="en-US" sz="2600" i="1" dirty="0" err="1">
                <a:latin typeface="Times New Roman" panose="02020603050405020304" pitchFamily="18" charset="0"/>
                <a:ea typeface="Calibri" panose="020F0502020204030204" pitchFamily="34" charset="0"/>
              </a:rPr>
              <a:t>.I</a:t>
            </a:r>
            <a:r>
              <a:rPr lang="en-US" sz="2600" i="1" baseline="-25000" dirty="0" err="1">
                <a:latin typeface="Times New Roman" panose="02020603050405020304" pitchFamily="18" charset="0"/>
                <a:ea typeface="Calibri" panose="020F0502020204030204" pitchFamily="34" charset="0"/>
              </a:rPr>
              <a:t>A</a:t>
            </a:r>
            <a:r>
              <a:rPr lang="en-US" sz="2600" i="1"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anod</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tokining</a:t>
            </a:r>
            <a:r>
              <a:rPr lang="en-US" sz="2600" dirty="0">
                <a:latin typeface="Times New Roman" panose="02020603050405020304" pitchFamily="18" charset="0"/>
                <a:ea typeface="Calibri" panose="020F0502020204030204" pitchFamily="34" charset="0"/>
              </a:rPr>
              <a:t> </a:t>
            </a:r>
            <a:r>
              <a:rPr lang="en-US" sz="2600" i="1" cap="small" dirty="0">
                <a:latin typeface="Times New Roman" panose="02020603050405020304" pitchFamily="18" charset="0"/>
                <a:ea typeface="Calibri" panose="020F0502020204030204" pitchFamily="34" charset="0"/>
              </a:rPr>
              <a:t>V</a:t>
            </a:r>
            <a:r>
              <a:rPr lang="en-US" sz="2600" i="1" cap="small" baseline="-25000" dirty="0">
                <a:latin typeface="Times New Roman" panose="02020603050405020304" pitchFamily="18" charset="0"/>
                <a:ea typeface="Calibri" panose="020F0502020204030204" pitchFamily="34" charset="0"/>
              </a:rPr>
              <a:t>1</a:t>
            </a:r>
            <a:r>
              <a:rPr lang="en-US" sz="2600" i="1" cap="small" dirty="0">
                <a:latin typeface="Times New Roman" panose="02020603050405020304" pitchFamily="18" charset="0"/>
                <a:ea typeface="Calibri" panose="020F0502020204030204" pitchFamily="34" charset="0"/>
              </a:rPr>
              <a:t>-V</a:t>
            </a:r>
            <a:r>
              <a:rPr lang="en-US" sz="2600" baseline="-25000" dirty="0">
                <a:latin typeface="Times New Roman" panose="02020603050405020304" pitchFamily="18" charset="0"/>
                <a:ea typeface="Calibri" panose="020F0502020204030204" pitchFamily="34" charset="0"/>
              </a:rPr>
              <a:t>2</a:t>
            </a:r>
            <a:r>
              <a:rPr lang="en-US" sz="2600" i="1"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potentsiallar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ayirmasiga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bunday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xarakterda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bog’lanishi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sifat</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tomondan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quyidagicha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tushuntiriladi</a:t>
            </a:r>
            <a:r>
              <a:rPr lang="en-US" sz="2600" dirty="0">
                <a:latin typeface="Times New Roman" panose="02020603050405020304" pitchFamily="18" charset="0"/>
                <a:ea typeface="Calibri" panose="020F0502020204030204" pitchFamily="34" charset="0"/>
              </a:rPr>
              <a:t>. </a:t>
            </a:r>
            <a:r>
              <a:rPr lang="en-US" sz="2600" i="1" cap="small" dirty="0">
                <a:latin typeface="Times New Roman" panose="02020603050405020304" pitchFamily="18" charset="0"/>
                <a:ea typeface="Calibri" panose="020F0502020204030204" pitchFamily="34" charset="0"/>
              </a:rPr>
              <a:t>V</a:t>
            </a:r>
            <a:r>
              <a:rPr lang="en-US" sz="2600" i="1" cap="small" baseline="-25000" dirty="0">
                <a:latin typeface="Times New Roman" panose="02020603050405020304" pitchFamily="18" charset="0"/>
                <a:ea typeface="Calibri" panose="020F0502020204030204" pitchFamily="34" charset="0"/>
              </a:rPr>
              <a:t>1</a:t>
            </a:r>
            <a:r>
              <a:rPr lang="en-US" sz="2600" i="1" cap="small" dirty="0">
                <a:latin typeface="Times New Roman" panose="02020603050405020304" pitchFamily="18" charset="0"/>
                <a:ea typeface="Calibri" panose="020F0502020204030204" pitchFamily="34" charset="0"/>
              </a:rPr>
              <a:t>-V</a:t>
            </a:r>
            <a:r>
              <a:rPr lang="en-US" sz="2600" baseline="-25000" dirty="0">
                <a:latin typeface="Times New Roman" panose="02020603050405020304" pitchFamily="18" charset="0"/>
                <a:ea typeface="Calibri" panose="020F0502020204030204" pitchFamily="34" charset="0"/>
              </a:rPr>
              <a:t>2</a:t>
            </a:r>
            <a:r>
              <a:rPr lang="en-US" sz="2600" dirty="0">
                <a:latin typeface="Times New Roman" panose="02020603050405020304" pitchFamily="18" charset="0"/>
                <a:ea typeface="Calibri" panose="020F0502020204030204" pitchFamily="34" charset="0"/>
              </a:rPr>
              <a:t>=0 </a:t>
            </a:r>
            <a:r>
              <a:rPr lang="en-US" sz="2600" dirty="0" err="1">
                <a:latin typeface="Times New Roman" panose="02020603050405020304" pitchFamily="18" charset="0"/>
                <a:ea typeface="Calibri" panose="020F0502020204030204" pitchFamily="34" charset="0"/>
              </a:rPr>
              <a:t>bo’lib</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elektrodlar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oralig’i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yetarlicha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katta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bo’lganda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anod</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toki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kuchi</a:t>
            </a:r>
            <a:r>
              <a:rPr lang="en-US" sz="2600" dirty="0">
                <a:latin typeface="Times New Roman" panose="02020603050405020304" pitchFamily="18" charset="0"/>
                <a:ea typeface="Calibri" panose="020F0502020204030204" pitchFamily="34" charset="0"/>
              </a:rPr>
              <a:t> ham </a:t>
            </a:r>
            <a:r>
              <a:rPr lang="en-US" sz="2600" dirty="0" err="1">
                <a:latin typeface="Times New Roman" panose="02020603050405020304" pitchFamily="18" charset="0"/>
                <a:ea typeface="Calibri" panose="020F0502020204030204" pitchFamily="34" charset="0"/>
              </a:rPr>
              <a:t>nolga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teng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bo’ladi</a:t>
            </a:r>
            <a:endParaRPr lang="ru-RU" sz="2600" dirty="0"/>
          </a:p>
        </p:txBody>
      </p:sp>
    </p:spTree>
    <p:extLst>
      <p:ext uri="{BB962C8B-B14F-4D97-AF65-F5344CB8AC3E}">
        <p14:creationId xmlns:p14="http://schemas.microsoft.com/office/powerpoint/2010/main" val="2950395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692" y="1520574"/>
            <a:ext cx="8250148" cy="3046988"/>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Buning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sababi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katoddan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chiqqan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katod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yaqinida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yangidan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tormozlovchi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buluti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natijada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bundan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keyingi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emissiyasi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to’xtaydi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qancha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bulutning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qarama-qarshi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yo’nalgan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ta’sirida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xuddi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shuncha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qaytadi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Elektrodlar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tezlatuvchi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qilinganda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bulut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tarqab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ketadi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katod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anod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paydo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 </a:t>
            </a:r>
            <a:endParaRPr lang="ru-RU" sz="2400" dirty="0"/>
          </a:p>
        </p:txBody>
      </p:sp>
    </p:spTree>
    <p:extLst>
      <p:ext uri="{BB962C8B-B14F-4D97-AF65-F5344CB8AC3E}">
        <p14:creationId xmlns:p14="http://schemas.microsoft.com/office/powerpoint/2010/main" val="900988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Прямоугольник 2"/>
              <p:cNvSpPr/>
              <p:nvPr/>
            </p:nvSpPr>
            <p:spPr>
              <a:xfrm>
                <a:off x="256854" y="1438382"/>
                <a:ext cx="8784404" cy="3004862"/>
              </a:xfrm>
              <a:prstGeom prst="rect">
                <a:avLst/>
              </a:prstGeom>
            </p:spPr>
            <p:txBody>
              <a:bodyPr wrap="square">
                <a:spAutoFit/>
              </a:bodyPr>
              <a:lstStyle/>
              <a:p>
                <a:r>
                  <a:rPr lang="en-US" sz="2600" dirty="0" smtClean="0">
                    <a:latin typeface="Times New Roman" panose="02020603050405020304" pitchFamily="18" charset="0"/>
                    <a:ea typeface="Calibri" panose="020F0502020204030204" pitchFamily="34" charset="0"/>
                  </a:rPr>
                  <a:t>Bu I</a:t>
                </a:r>
                <a:r>
                  <a:rPr lang="en-US" sz="2600" baseline="-25000" dirty="0">
                    <a:latin typeface="Times New Roman" panose="02020603050405020304" pitchFamily="18" charset="0"/>
                    <a:ea typeface="Calibri" panose="020F0502020204030204" pitchFamily="34" charset="0"/>
                  </a:rPr>
                  <a:t>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kuchi</a:t>
                </a:r>
                <a:r>
                  <a:rPr lang="en-US" sz="2600" dirty="0">
                    <a:latin typeface="Times New Roman" panose="02020603050405020304" pitchFamily="18" charset="0"/>
                    <a:ea typeface="Calibri" panose="020F0502020204030204" pitchFamily="34" charset="0"/>
                  </a:rPr>
                  <a:t> </a:t>
                </a:r>
                <a:r>
                  <a:rPr lang="en-US" sz="2600" i="1" cap="small" dirty="0">
                    <a:latin typeface="Times New Roman" panose="02020603050405020304" pitchFamily="18" charset="0"/>
                    <a:ea typeface="Calibri" panose="020F0502020204030204" pitchFamily="34" charset="0"/>
                  </a:rPr>
                  <a:t>V</a:t>
                </a:r>
                <a:r>
                  <a:rPr lang="en-US" sz="2600" i="1" cap="small" baseline="-25000" dirty="0">
                    <a:latin typeface="Times New Roman" panose="02020603050405020304" pitchFamily="18" charset="0"/>
                    <a:ea typeface="Calibri" panose="020F0502020204030204" pitchFamily="34" charset="0"/>
                  </a:rPr>
                  <a:t>1</a:t>
                </a:r>
                <a:r>
                  <a:rPr lang="en-US" sz="2600" i="1" cap="small" dirty="0">
                    <a:latin typeface="Times New Roman" panose="02020603050405020304" pitchFamily="18" charset="0"/>
                    <a:ea typeface="Calibri" panose="020F0502020204030204" pitchFamily="34" charset="0"/>
                  </a:rPr>
                  <a:t>-V</a:t>
                </a:r>
                <a:r>
                  <a:rPr lang="en-US" sz="2600" baseline="-25000" dirty="0">
                    <a:latin typeface="Times New Roman" panose="02020603050405020304" pitchFamily="18" charset="0"/>
                    <a:ea typeface="Calibri" panose="020F0502020204030204" pitchFamily="34" charset="0"/>
                  </a:rPr>
                  <a:t>2 </a:t>
                </a:r>
                <a:r>
                  <a:rPr lang="en-US" sz="2600" dirty="0" err="1">
                    <a:latin typeface="Times New Roman" panose="02020603050405020304" pitchFamily="18" charset="0"/>
                    <a:ea typeface="Calibri" panose="020F0502020204030204" pitchFamily="34" charset="0"/>
                  </a:rPr>
                  <a:t>potentsiallar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ayirmasining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o’sishi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bilan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o’sa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boradi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Nazariy</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hisoblashning</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ko’rsatishicha</a:t>
                </a:r>
                <a:r>
                  <a:rPr lang="en-US" sz="2600" dirty="0">
                    <a:latin typeface="Times New Roman" panose="02020603050405020304" pitchFamily="18" charset="0"/>
                    <a:ea typeface="Calibri" panose="020F0502020204030204" pitchFamily="34" charset="0"/>
                  </a:rPr>
                  <a:t> </a:t>
                </a:r>
                <a:r>
                  <a:rPr lang="en-US" sz="2600" i="1" dirty="0">
                    <a:latin typeface="Times New Roman" panose="02020603050405020304" pitchFamily="18" charset="0"/>
                    <a:ea typeface="Calibri" panose="020F0502020204030204" pitchFamily="34" charset="0"/>
                  </a:rPr>
                  <a:t>I</a:t>
                </a:r>
                <a:r>
                  <a:rPr lang="en-US" sz="2600" i="1" baseline="-25000" dirty="0">
                    <a:latin typeface="Times New Roman" panose="02020603050405020304" pitchFamily="18" charset="0"/>
                    <a:ea typeface="Calibri" panose="020F0502020204030204" pitchFamily="34" charset="0"/>
                  </a:rPr>
                  <a:t>A</a:t>
                </a:r>
                <a:r>
                  <a:rPr lang="en-US" sz="2600" i="1"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tok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kuchi</a:t>
                </a:r>
                <a:r>
                  <a:rPr lang="en-US" sz="2600" dirty="0">
                    <a:latin typeface="Times New Roman" panose="02020603050405020304" pitchFamily="18" charset="0"/>
                    <a:ea typeface="Calibri" panose="020F0502020204030204" pitchFamily="34" charset="0"/>
                  </a:rPr>
                  <a:t> (</a:t>
                </a:r>
                <a:r>
                  <a:rPr lang="en-US" sz="2600" i="1" cap="small" dirty="0">
                    <a:latin typeface="Times New Roman" panose="02020603050405020304" pitchFamily="18" charset="0"/>
                    <a:ea typeface="Calibri" panose="020F0502020204030204" pitchFamily="34" charset="0"/>
                  </a:rPr>
                  <a:t>V</a:t>
                </a:r>
                <a:r>
                  <a:rPr lang="en-US" sz="2600" i="1" cap="small" baseline="-25000" dirty="0">
                    <a:latin typeface="Times New Roman" panose="02020603050405020304" pitchFamily="18" charset="0"/>
                    <a:ea typeface="Calibri" panose="020F0502020204030204" pitchFamily="34" charset="0"/>
                  </a:rPr>
                  <a:t>1</a:t>
                </a:r>
                <a:r>
                  <a:rPr lang="en-US" sz="2600" i="1" cap="small" dirty="0">
                    <a:latin typeface="Times New Roman" panose="02020603050405020304" pitchFamily="18" charset="0"/>
                    <a:ea typeface="Calibri" panose="020F0502020204030204" pitchFamily="34" charset="0"/>
                  </a:rPr>
                  <a:t>-V</a:t>
                </a:r>
                <a:r>
                  <a:rPr lang="en-US" sz="2600" baseline="-25000" dirty="0">
                    <a:latin typeface="Times New Roman" panose="02020603050405020304" pitchFamily="18" charset="0"/>
                    <a:ea typeface="Calibri" panose="020F0502020204030204" pitchFamily="34" charset="0"/>
                  </a:rPr>
                  <a:t>2 </a:t>
                </a:r>
                <a:r>
                  <a:rPr lang="en-US" sz="2600" dirty="0">
                    <a:latin typeface="Times New Roman" panose="02020603050405020304" pitchFamily="18" charset="0"/>
                    <a:ea typeface="Calibri" panose="020F0502020204030204" pitchFamily="34" charset="0"/>
                  </a:rPr>
                  <a:t>)</a:t>
                </a:r>
                <a:r>
                  <a:rPr lang="en-US" sz="2600" baseline="30000" dirty="0">
                    <a:latin typeface="Times New Roman" panose="02020603050405020304" pitchFamily="18" charset="0"/>
                    <a:ea typeface="Calibri" panose="020F0502020204030204" pitchFamily="34" charset="0"/>
                  </a:rPr>
                  <a:t>3/2</a:t>
                </a:r>
                <a:r>
                  <a:rPr lang="en-US" sz="2600" baseline="-250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ga</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proportsionaldir</a:t>
                </a:r>
                <a:r>
                  <a:rPr lang="en-US" sz="2600" dirty="0" smtClean="0">
                    <a:latin typeface="Times New Roman" panose="02020603050405020304" pitchFamily="18" charset="0"/>
                    <a:ea typeface="Calibri" panose="020F0502020204030204" pitchFamily="34" charset="0"/>
                  </a:rPr>
                  <a:t>:</a:t>
                </a:r>
              </a:p>
              <a:p>
                <a:endParaRPr lang="en-US" sz="2600" dirty="0" smtClean="0">
                  <a:latin typeface="Times New Roman" panose="02020603050405020304" pitchFamily="18" charset="0"/>
                  <a:ea typeface="Calibri" panose="020F0502020204030204" pitchFamily="34" charset="0"/>
                </a:endParaRPr>
              </a:p>
              <a:p>
                <a:pPr/>
                <a14:m>
                  <m:oMathPara xmlns:m="http://schemas.openxmlformats.org/officeDocument/2006/math">
                    <m:oMathParaPr>
                      <m:jc m:val="centerGroup"/>
                    </m:oMathParaPr>
                    <m:oMath xmlns:m="http://schemas.openxmlformats.org/officeDocument/2006/math">
                      <m:sSub>
                        <m:sSubPr>
                          <m:ctrlPr>
                            <a:rPr lang="en-US" sz="320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32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𝐼</m:t>
                          </m:r>
                        </m:e>
                        <m:sub>
                          <m:r>
                            <a:rPr lang="en-US" sz="32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𝐴</m:t>
                          </m:r>
                        </m:sub>
                      </m:sSub>
                      <m:r>
                        <a:rPr lang="en-US" sz="3200" dirty="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m:t>
                      </m:r>
                      <m:r>
                        <m:rPr>
                          <m:sty m:val="p"/>
                        </m:rPr>
                        <a:rPr lang="el-GR" sz="320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α</m:t>
                      </m:r>
                      <m:r>
                        <m:rPr>
                          <m:nor/>
                        </m:rPr>
                        <a:rPr lang="en-US" sz="2800" dirty="0">
                          <a:solidFill>
                            <a:srgbClr val="C00000"/>
                          </a:solidFill>
                          <a:latin typeface="Times New Roman" panose="02020603050405020304" pitchFamily="18" charset="0"/>
                          <a:ea typeface="Calibri" panose="020F0502020204030204" pitchFamily="34" charset="0"/>
                        </a:rPr>
                        <m:t>(</m:t>
                      </m:r>
                      <m:r>
                        <m:rPr>
                          <m:nor/>
                        </m:rPr>
                        <a:rPr lang="en-US" sz="2800" i="1" cap="small" dirty="0">
                          <a:solidFill>
                            <a:srgbClr val="C00000"/>
                          </a:solidFill>
                          <a:latin typeface="Times New Roman" panose="02020603050405020304" pitchFamily="18" charset="0"/>
                          <a:ea typeface="Calibri" panose="020F0502020204030204" pitchFamily="34" charset="0"/>
                        </a:rPr>
                        <m:t>V</m:t>
                      </m:r>
                      <m:r>
                        <m:rPr>
                          <m:nor/>
                        </m:rPr>
                        <a:rPr lang="en-US" sz="2800" i="1" cap="small" baseline="-25000" dirty="0">
                          <a:solidFill>
                            <a:srgbClr val="C00000"/>
                          </a:solidFill>
                          <a:latin typeface="Times New Roman" panose="02020603050405020304" pitchFamily="18" charset="0"/>
                          <a:ea typeface="Calibri" panose="020F0502020204030204" pitchFamily="34" charset="0"/>
                        </a:rPr>
                        <m:t>1</m:t>
                      </m:r>
                      <m:r>
                        <m:rPr>
                          <m:nor/>
                        </m:rPr>
                        <a:rPr lang="en-US" sz="2800" i="1" cap="small" dirty="0">
                          <a:solidFill>
                            <a:srgbClr val="C00000"/>
                          </a:solidFill>
                          <a:latin typeface="Times New Roman" panose="02020603050405020304" pitchFamily="18" charset="0"/>
                          <a:ea typeface="Calibri" panose="020F0502020204030204" pitchFamily="34" charset="0"/>
                        </a:rPr>
                        <m:t>−</m:t>
                      </m:r>
                      <m:r>
                        <m:rPr>
                          <m:nor/>
                        </m:rPr>
                        <a:rPr lang="en-US" sz="2800" i="1" cap="small" dirty="0">
                          <a:solidFill>
                            <a:srgbClr val="C00000"/>
                          </a:solidFill>
                          <a:latin typeface="Times New Roman" panose="02020603050405020304" pitchFamily="18" charset="0"/>
                          <a:ea typeface="Calibri" panose="020F0502020204030204" pitchFamily="34" charset="0"/>
                        </a:rPr>
                        <m:t>V</m:t>
                      </m:r>
                      <m:r>
                        <m:rPr>
                          <m:nor/>
                        </m:rPr>
                        <a:rPr lang="en-US" sz="2800" baseline="-25000" dirty="0">
                          <a:solidFill>
                            <a:srgbClr val="C00000"/>
                          </a:solidFill>
                          <a:latin typeface="Times New Roman" panose="02020603050405020304" pitchFamily="18" charset="0"/>
                          <a:ea typeface="Calibri" panose="020F0502020204030204" pitchFamily="34" charset="0"/>
                        </a:rPr>
                        <m:t>2 </m:t>
                      </m:r>
                      <m:r>
                        <m:rPr>
                          <m:nor/>
                        </m:rPr>
                        <a:rPr lang="en-US" sz="2800" dirty="0">
                          <a:solidFill>
                            <a:srgbClr val="C00000"/>
                          </a:solidFill>
                          <a:latin typeface="Times New Roman" panose="02020603050405020304" pitchFamily="18" charset="0"/>
                          <a:ea typeface="Calibri" panose="020F0502020204030204" pitchFamily="34" charset="0"/>
                        </a:rPr>
                        <m:t>)</m:t>
                      </m:r>
                      <m:r>
                        <m:rPr>
                          <m:nor/>
                        </m:rPr>
                        <a:rPr lang="en-US" sz="2800" baseline="30000" dirty="0">
                          <a:solidFill>
                            <a:srgbClr val="C00000"/>
                          </a:solidFill>
                          <a:latin typeface="Times New Roman" panose="02020603050405020304" pitchFamily="18" charset="0"/>
                          <a:ea typeface="Calibri" panose="020F0502020204030204" pitchFamily="34" charset="0"/>
                        </a:rPr>
                        <m:t>3/2</m:t>
                      </m:r>
                    </m:oMath>
                  </m:oMathPara>
                </a14:m>
                <a:endParaRPr lang="en-US" sz="2600" dirty="0" smtClean="0">
                  <a:solidFill>
                    <a:srgbClr val="C00000"/>
                  </a:solidFill>
                </a:endParaRPr>
              </a:p>
              <a:p>
                <a:endParaRPr lang="en-US" sz="2600" dirty="0" smtClean="0"/>
              </a:p>
              <a:p>
                <a:r>
                  <a:rPr lang="en-US" sz="2800" dirty="0" err="1" smtClean="0">
                    <a:latin typeface="Times New Roman" panose="02020603050405020304" pitchFamily="18" charset="0"/>
                    <a:cs typeface="Times New Roman" panose="02020603050405020304" pitchFamily="18" charset="0"/>
                  </a:rPr>
                  <a:t>bu</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formula </a:t>
                </a:r>
                <a:r>
                  <a:rPr lang="en-US" sz="2800" dirty="0" err="1">
                    <a:solidFill>
                      <a:srgbClr val="C00000"/>
                    </a:solidFill>
                    <a:latin typeface="Times New Roman" panose="02020603050405020304" pitchFamily="18" charset="0"/>
                    <a:cs typeface="Times New Roman" panose="02020603050405020304" pitchFamily="18" charset="0"/>
                  </a:rPr>
                  <a:t>Boguslavskiy</a:t>
                </a:r>
                <a:r>
                  <a:rPr lang="en-US" sz="2800" dirty="0">
                    <a:solidFill>
                      <a:srgbClr val="C00000"/>
                    </a:solidFill>
                    <a:latin typeface="Times New Roman" panose="02020603050405020304" pitchFamily="18" charset="0"/>
                    <a:cs typeface="Times New Roman" panose="02020603050405020304" pitchFamily="18" charset="0"/>
                  </a:rPr>
                  <a:t> — </a:t>
                </a:r>
                <a:r>
                  <a:rPr lang="uz-Cyrl-UZ" sz="2800" dirty="0">
                    <a:solidFill>
                      <a:srgbClr val="C00000"/>
                    </a:solidFill>
                    <a:latin typeface="Times New Roman" panose="02020603050405020304" pitchFamily="18" charset="0"/>
                    <a:cs typeface="Times New Roman" panose="02020603050405020304" pitchFamily="18" charset="0"/>
                  </a:rPr>
                  <a:t>L</a:t>
                </a:r>
                <a:r>
                  <a:rPr lang="en-US" sz="2800" dirty="0" err="1">
                    <a:solidFill>
                      <a:srgbClr val="C00000"/>
                    </a:solidFill>
                    <a:latin typeface="Times New Roman" panose="02020603050405020304" pitchFamily="18" charset="0"/>
                    <a:cs typeface="Times New Roman" panose="02020603050405020304" pitchFamily="18" charset="0"/>
                  </a:rPr>
                  <a:t>engmyur</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formulasi</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deyiladi</a:t>
                </a:r>
                <a:r>
                  <a:rPr lang="en-US" sz="28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256854" y="1438382"/>
                <a:ext cx="8784404" cy="3004862"/>
              </a:xfrm>
              <a:prstGeom prst="rect">
                <a:avLst/>
              </a:prstGeom>
              <a:blipFill rotWithShape="0">
                <a:blip r:embed="rId2"/>
                <a:stretch>
                  <a:fillRect l="-1388" t="-1826" b="-4665"/>
                </a:stretch>
              </a:blipFill>
            </p:spPr>
            <p:txBody>
              <a:bodyPr/>
              <a:lstStyle/>
              <a:p>
                <a:r>
                  <a:rPr lang="ru-RU">
                    <a:noFill/>
                  </a:rPr>
                  <a:t> </a:t>
                </a:r>
              </a:p>
            </p:txBody>
          </p:sp>
        </mc:Fallback>
      </mc:AlternateContent>
    </p:spTree>
    <p:extLst>
      <p:ext uri="{BB962C8B-B14F-4D97-AF65-F5344CB8AC3E}">
        <p14:creationId xmlns:p14="http://schemas.microsoft.com/office/powerpoint/2010/main" val="593912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31515" y="1417834"/>
            <a:ext cx="8250147" cy="3293209"/>
          </a:xfrm>
          <a:prstGeom prst="rect">
            <a:avLst/>
          </a:prstGeom>
        </p:spPr>
        <p:txBody>
          <a:bodyPr wrap="square">
            <a:spAutoFit/>
          </a:bodyPr>
          <a:lstStyle/>
          <a:p>
            <a:r>
              <a:rPr lang="uz-Cyrl-UZ" sz="2600" dirty="0">
                <a:latin typeface="Times New Roman" panose="02020603050405020304" pitchFamily="18" charset="0"/>
                <a:ea typeface="Calibri" panose="020F0502020204030204" pitchFamily="34" charset="0"/>
              </a:rPr>
              <a:t>Bunda </a:t>
            </a:r>
            <a:r>
              <a:rPr lang="ru-RU" sz="2600" dirty="0">
                <a:latin typeface="Times New Roman" panose="02020603050405020304" pitchFamily="18" charset="0"/>
                <a:ea typeface="Calibri" panose="020F0502020204030204" pitchFamily="34" charset="0"/>
              </a:rPr>
              <a:t>α</a:t>
            </a:r>
            <a:r>
              <a:rPr lang="uz-Cyrl-UZ" sz="2600" dirty="0">
                <a:latin typeface="Times New Roman" panose="02020603050405020304" pitchFamily="18" charset="0"/>
                <a:ea typeface="Calibri" panose="020F0502020204030204" pitchFamily="34" charset="0"/>
              </a:rPr>
              <a:t>-elektrodlarning shakliga va ularning o’zaro joylashishiga bog’liq bo’lgan koeffitsient. Shunday qilib, I</a:t>
            </a:r>
            <a:r>
              <a:rPr lang="uz-Cyrl-UZ" sz="2600" baseline="-25000" dirty="0">
                <a:latin typeface="Times New Roman" panose="02020603050405020304" pitchFamily="18" charset="0"/>
                <a:ea typeface="Calibri" panose="020F0502020204030204" pitchFamily="34" charset="0"/>
              </a:rPr>
              <a:t>A</a:t>
            </a:r>
            <a:r>
              <a:rPr lang="uz-Cyrl-UZ" sz="2600" dirty="0">
                <a:latin typeface="Times New Roman" panose="02020603050405020304" pitchFamily="18" charset="0"/>
                <a:ea typeface="Calibri" panose="020F0502020204030204" pitchFamily="34" charset="0"/>
              </a:rPr>
              <a:t> tok kuchi </a:t>
            </a:r>
            <a:r>
              <a:rPr lang="uz-Cyrl-UZ" sz="2600" i="1" cap="small" dirty="0">
                <a:latin typeface="Times New Roman" panose="02020603050405020304" pitchFamily="18" charset="0"/>
                <a:ea typeface="Calibri" panose="020F0502020204030204" pitchFamily="34" charset="0"/>
              </a:rPr>
              <a:t>V</a:t>
            </a:r>
            <a:r>
              <a:rPr lang="uz-Cyrl-UZ" sz="2600" i="1" cap="small" baseline="-25000" dirty="0">
                <a:latin typeface="Times New Roman" panose="02020603050405020304" pitchFamily="18" charset="0"/>
                <a:ea typeface="Calibri" panose="020F0502020204030204" pitchFamily="34" charset="0"/>
              </a:rPr>
              <a:t>1</a:t>
            </a:r>
            <a:r>
              <a:rPr lang="uz-Cyrl-UZ" sz="2600" i="1" cap="small" dirty="0">
                <a:latin typeface="Times New Roman" panose="02020603050405020304" pitchFamily="18" charset="0"/>
                <a:ea typeface="Calibri" panose="020F0502020204030204" pitchFamily="34" charset="0"/>
              </a:rPr>
              <a:t>-V</a:t>
            </a:r>
            <a:r>
              <a:rPr lang="uz-Cyrl-UZ" sz="2600" baseline="-25000" dirty="0">
                <a:latin typeface="Times New Roman" panose="02020603050405020304" pitchFamily="18" charset="0"/>
                <a:ea typeface="Calibri" panose="020F0502020204030204" pitchFamily="34" charset="0"/>
              </a:rPr>
              <a:t>2</a:t>
            </a:r>
            <a:r>
              <a:rPr lang="uz-Cyrl-UZ" sz="2600" i="1" cap="small" dirty="0">
                <a:latin typeface="Times New Roman" panose="02020603050405020304" pitchFamily="18" charset="0"/>
                <a:ea typeface="Calibri" panose="020F0502020204030204" pitchFamily="34" charset="0"/>
              </a:rPr>
              <a:t> </a:t>
            </a:r>
            <a:r>
              <a:rPr lang="uz-Cyrl-UZ" sz="2600" dirty="0">
                <a:latin typeface="Times New Roman" panose="02020603050405020304" pitchFamily="18" charset="0"/>
                <a:ea typeface="Calibri" panose="020F0502020204030204" pitchFamily="34" charset="0"/>
              </a:rPr>
              <a:t>potentsiallar ayirmasiga to’g’ri proportsionallikdan ko’ra </a:t>
            </a:r>
            <a:r>
              <a:rPr lang="uz-Cyrl-UZ" sz="2600" i="1" dirty="0">
                <a:latin typeface="Times New Roman" panose="02020603050405020304" pitchFamily="18" charset="0"/>
                <a:ea typeface="Calibri" panose="020F0502020204030204" pitchFamily="34" charset="0"/>
              </a:rPr>
              <a:t>tezroq </a:t>
            </a:r>
            <a:r>
              <a:rPr lang="uz-Cyrl-UZ" sz="2600" dirty="0">
                <a:latin typeface="Times New Roman" panose="02020603050405020304" pitchFamily="18" charset="0"/>
                <a:ea typeface="Calibri" panose="020F0502020204030204" pitchFamily="34" charset="0"/>
              </a:rPr>
              <a:t>o’sadi. Biroq </a:t>
            </a:r>
            <a:r>
              <a:rPr lang="uz-Cyrl-UZ" sz="2600" i="1" cap="small" dirty="0">
                <a:latin typeface="Times New Roman" panose="02020603050405020304" pitchFamily="18" charset="0"/>
                <a:ea typeface="Calibri" panose="020F0502020204030204" pitchFamily="34" charset="0"/>
              </a:rPr>
              <a:t>V</a:t>
            </a:r>
            <a:r>
              <a:rPr lang="uz-Cyrl-UZ" sz="2600" i="1" cap="small" baseline="-25000" dirty="0">
                <a:latin typeface="Times New Roman" panose="02020603050405020304" pitchFamily="18" charset="0"/>
                <a:ea typeface="Calibri" panose="020F0502020204030204" pitchFamily="34" charset="0"/>
              </a:rPr>
              <a:t>1</a:t>
            </a:r>
            <a:r>
              <a:rPr lang="uz-Cyrl-UZ" sz="2600" i="1" cap="small" dirty="0">
                <a:latin typeface="Times New Roman" panose="02020603050405020304" pitchFamily="18" charset="0"/>
                <a:ea typeface="Calibri" panose="020F0502020204030204" pitchFamily="34" charset="0"/>
              </a:rPr>
              <a:t>-V</a:t>
            </a:r>
            <a:r>
              <a:rPr lang="uz-Cyrl-UZ" sz="2600" baseline="-25000" dirty="0">
                <a:latin typeface="Times New Roman" panose="02020603050405020304" pitchFamily="18" charset="0"/>
                <a:ea typeface="Calibri" panose="020F0502020204030204" pitchFamily="34" charset="0"/>
              </a:rPr>
              <a:t>2</a:t>
            </a:r>
            <a:r>
              <a:rPr lang="uz-Cyrl-UZ" sz="2600" dirty="0">
                <a:latin typeface="Times New Roman" panose="02020603050405020304" pitchFamily="18" charset="0"/>
                <a:ea typeface="Calibri" panose="020F0502020204030204" pitchFamily="34" charset="0"/>
              </a:rPr>
              <a:t> potentsiallar ayirmasi yanada oshib borganda, tokning o’sishi to’xtay boshlaydi, chunki </a:t>
            </a:r>
            <a:r>
              <a:rPr lang="uz-Cyrl-UZ" sz="2600" i="1" dirty="0">
                <a:latin typeface="Times New Roman" panose="02020603050405020304" pitchFamily="18" charset="0"/>
                <a:ea typeface="Calibri" panose="020F0502020204030204" pitchFamily="34" charset="0"/>
              </a:rPr>
              <a:t>K </a:t>
            </a:r>
            <a:r>
              <a:rPr lang="uz-Cyrl-UZ" sz="2600" dirty="0">
                <a:latin typeface="Times New Roman" panose="02020603050405020304" pitchFamily="18" charset="0"/>
                <a:ea typeface="Calibri" panose="020F0502020204030204" pitchFamily="34" charset="0"/>
              </a:rPr>
              <a:t>katod mazkur temperaturada chiqarayotgan elektronlarining umumuy soni chekli bo’ladi</a:t>
            </a:r>
            <a:r>
              <a:rPr lang="uz-Cyrl-UZ" dirty="0">
                <a:latin typeface="Times New Roman" panose="02020603050405020304" pitchFamily="18" charset="0"/>
                <a:ea typeface="Calibri" panose="020F0502020204030204" pitchFamily="34" charset="0"/>
              </a:rPr>
              <a:t>.</a:t>
            </a:r>
            <a:endParaRPr lang="ru-RU" dirty="0"/>
          </a:p>
        </p:txBody>
      </p:sp>
    </p:spTree>
    <p:extLst>
      <p:ext uri="{BB962C8B-B14F-4D97-AF65-F5344CB8AC3E}">
        <p14:creationId xmlns:p14="http://schemas.microsoft.com/office/powerpoint/2010/main" val="1088935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1" y="1469204"/>
            <a:ext cx="8003569" cy="3046988"/>
          </a:xfrm>
          <a:prstGeom prst="rect">
            <a:avLst/>
          </a:prstGeom>
        </p:spPr>
        <p:txBody>
          <a:bodyPr wrap="square">
            <a:spAutoFit/>
          </a:bodyPr>
          <a:lstStyle/>
          <a:p>
            <a:r>
              <a:rPr lang="uz-Cyrl-UZ" sz="2400" i="1" cap="small" dirty="0">
                <a:latin typeface="Times New Roman" panose="02020603050405020304" pitchFamily="18" charset="0"/>
                <a:ea typeface="Calibri" panose="020F0502020204030204" pitchFamily="34" charset="0"/>
              </a:rPr>
              <a:t>V</a:t>
            </a:r>
            <a:r>
              <a:rPr lang="uz-Cyrl-UZ" sz="2400" i="1" cap="small" baseline="-25000" dirty="0">
                <a:latin typeface="Times New Roman" panose="02020603050405020304" pitchFamily="18" charset="0"/>
                <a:ea typeface="Calibri" panose="020F0502020204030204" pitchFamily="34" charset="0"/>
              </a:rPr>
              <a:t>1</a:t>
            </a:r>
            <a:r>
              <a:rPr lang="uz-Cyrl-UZ" sz="2400" i="1" cap="small" dirty="0">
                <a:latin typeface="Times New Roman" panose="02020603050405020304" pitchFamily="18" charset="0"/>
                <a:ea typeface="Calibri" panose="020F0502020204030204" pitchFamily="34" charset="0"/>
              </a:rPr>
              <a:t>-V</a:t>
            </a:r>
            <a:r>
              <a:rPr lang="uz-Cyrl-UZ" sz="2400" baseline="-25000" dirty="0">
                <a:latin typeface="Times New Roman" panose="02020603050405020304" pitchFamily="18" charset="0"/>
                <a:ea typeface="Calibri" panose="020F0502020204030204" pitchFamily="34" charset="0"/>
              </a:rPr>
              <a:t>2</a:t>
            </a:r>
            <a:r>
              <a:rPr lang="uz-Cyrl-UZ" sz="2400" i="1"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potentsiallar ayirmasi katod chiqarayotgan barcha elektronlarni tortib olish uchun yetarli bo’lgan </a:t>
            </a:r>
            <a:r>
              <a:rPr lang="uz-Cyrl-UZ" sz="2400" i="1" cap="small" dirty="0">
                <a:latin typeface="Times New Roman" panose="02020603050405020304" pitchFamily="18" charset="0"/>
                <a:ea typeface="Calibri" panose="020F0502020204030204" pitchFamily="34" charset="0"/>
              </a:rPr>
              <a:t>V</a:t>
            </a:r>
            <a:r>
              <a:rPr lang="uz-Cyrl-UZ" sz="2400" i="1" cap="small" baseline="-25000" dirty="0">
                <a:latin typeface="Times New Roman" panose="02020603050405020304" pitchFamily="18" charset="0"/>
                <a:ea typeface="Calibri" panose="020F0502020204030204" pitchFamily="34" charset="0"/>
              </a:rPr>
              <a:t>t</a:t>
            </a:r>
            <a:r>
              <a:rPr lang="uz-Cyrl-UZ" sz="2400" i="1" cap="small"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qiymatga erishganda, tokning keyingi o’sishi tamomila to’xtaydi. Bunda tok I</a:t>
            </a:r>
            <a:r>
              <a:rPr lang="uz-Cyrl-UZ" sz="2400" baseline="-25000" dirty="0">
                <a:latin typeface="Times New Roman" panose="02020603050405020304" pitchFamily="18" charset="0"/>
                <a:ea typeface="Calibri" panose="020F0502020204030204" pitchFamily="34" charset="0"/>
              </a:rPr>
              <a:t>t</a:t>
            </a:r>
            <a:r>
              <a:rPr lang="uz-Cyrl-UZ" sz="2400" dirty="0">
                <a:latin typeface="Times New Roman" panose="02020603050405020304" pitchFamily="18" charset="0"/>
                <a:ea typeface="Calibri" panose="020F0502020204030204" pitchFamily="34" charset="0"/>
              </a:rPr>
              <a:t> </a:t>
            </a:r>
            <a:r>
              <a:rPr lang="uz-Cyrl-UZ" sz="2400" i="1" dirty="0">
                <a:solidFill>
                  <a:srgbClr val="C00000"/>
                </a:solidFill>
                <a:latin typeface="Times New Roman" panose="02020603050405020304" pitchFamily="18" charset="0"/>
                <a:ea typeface="Calibri" panose="020F0502020204030204" pitchFamily="34" charset="0"/>
              </a:rPr>
              <a:t>to’yini</a:t>
            </a:r>
            <a:r>
              <a:rPr lang="en-US" sz="2400" i="1" dirty="0">
                <a:solidFill>
                  <a:srgbClr val="C00000"/>
                </a:solidFill>
                <a:latin typeface="Times New Roman" panose="02020603050405020304" pitchFamily="18" charset="0"/>
                <a:ea typeface="Calibri" panose="020F0502020204030204" pitchFamily="34" charset="0"/>
              </a:rPr>
              <a:t>s</a:t>
            </a:r>
            <a:r>
              <a:rPr lang="uz-Cyrl-UZ" sz="2400" i="1" dirty="0">
                <a:solidFill>
                  <a:srgbClr val="C00000"/>
                </a:solidFill>
                <a:latin typeface="Times New Roman" panose="02020603050405020304" pitchFamily="18" charset="0"/>
                <a:ea typeface="Calibri" panose="020F0502020204030204" pitchFamily="34" charset="0"/>
              </a:rPr>
              <a:t>h toki </a:t>
            </a:r>
            <a:r>
              <a:rPr lang="uz-Cyrl-UZ" sz="2400" dirty="0">
                <a:latin typeface="Times New Roman" panose="02020603050405020304" pitchFamily="18" charset="0"/>
                <a:ea typeface="Calibri" panose="020F0502020204030204" pitchFamily="34" charset="0"/>
              </a:rPr>
              <a:t>qiymatiga erishadi, bu qiymatga gorizontal qismi mos keladi. Aytilganlarga asosan, I</a:t>
            </a:r>
            <a:r>
              <a:rPr lang="uz-Cyrl-UZ" sz="2400" baseline="-25000" dirty="0">
                <a:latin typeface="Times New Roman" panose="02020603050405020304" pitchFamily="18" charset="0"/>
                <a:ea typeface="Calibri" panose="020F0502020204030204" pitchFamily="34" charset="0"/>
              </a:rPr>
              <a:t>t</a:t>
            </a:r>
            <a:r>
              <a:rPr lang="uz-Cyrl-UZ" sz="2400" dirty="0">
                <a:latin typeface="Times New Roman" panose="02020603050405020304" pitchFamily="18" charset="0"/>
                <a:ea typeface="Calibri" panose="020F0502020204030204" pitchFamily="34" charset="0"/>
              </a:rPr>
              <a:t> to’yinish toki kuchi kattalik jihatdan shu katoddan ma’lum temperaturada vaqt birligi ichida chiqayotgan barcha elektronlar zaryadiga tengdir, deyish mumkin.</a:t>
            </a:r>
            <a:endParaRPr lang="ru-RU" sz="2400" dirty="0"/>
          </a:p>
        </p:txBody>
      </p:sp>
    </p:spTree>
    <p:extLst>
      <p:ext uri="{BB962C8B-B14F-4D97-AF65-F5344CB8AC3E}">
        <p14:creationId xmlns:p14="http://schemas.microsoft.com/office/powerpoint/2010/main" val="3549416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Прямоугольник 2"/>
              <p:cNvSpPr/>
              <p:nvPr/>
            </p:nvSpPr>
            <p:spPr>
              <a:xfrm>
                <a:off x="503435" y="1313546"/>
                <a:ext cx="8527550" cy="3786549"/>
              </a:xfrm>
              <a:prstGeom prst="rect">
                <a:avLst/>
              </a:prstGeom>
            </p:spPr>
            <p:txBody>
              <a:bodyPr wrap="square">
                <a:spAutoFit/>
              </a:bodyPr>
              <a:lstStyle/>
              <a:p>
                <a:r>
                  <a:rPr lang="uz-Cyrl-UZ" sz="2400" dirty="0" smtClean="0">
                    <a:latin typeface="Times New Roman" panose="02020603050405020304" pitchFamily="18" charset="0"/>
                    <a:ea typeface="Calibri" panose="020F0502020204030204" pitchFamily="34" charset="0"/>
                  </a:rPr>
                  <a:t>Demak, katoddan vaqt birligida chiqayotgan elektronlar sonini </a:t>
                </a:r>
                <a:r>
                  <a:rPr lang="uz-Cyrl-UZ" sz="2400" i="1" dirty="0">
                    <a:latin typeface="Times New Roman" panose="02020603050405020304" pitchFamily="18" charset="0"/>
                    <a:ea typeface="Calibri" panose="020F0502020204030204" pitchFamily="34" charset="0"/>
                  </a:rPr>
                  <a:t>p </a:t>
                </a:r>
                <a:r>
                  <a:rPr lang="uz-Cyrl-UZ" sz="2400" dirty="0">
                    <a:latin typeface="Times New Roman" panose="02020603050405020304" pitchFamily="18" charset="0"/>
                    <a:ea typeface="Calibri" panose="020F0502020204030204" pitchFamily="34" charset="0"/>
                  </a:rPr>
                  <a:t>bilan belgilasak, u </a:t>
                </a:r>
                <a:r>
                  <a:rPr lang="uz-Cyrl-UZ" sz="2400" dirty="0" smtClean="0">
                    <a:latin typeface="Times New Roman" panose="02020603050405020304" pitchFamily="18" charset="0"/>
                    <a:ea typeface="Calibri" panose="020F0502020204030204" pitchFamily="34" charset="0"/>
                  </a:rPr>
                  <a:t>holda</a:t>
                </a:r>
                <a:r>
                  <a:rPr lang="en-US" sz="2400" dirty="0" smtClean="0">
                    <a:latin typeface="Times New Roman" panose="02020603050405020304" pitchFamily="18" charset="0"/>
                    <a:ea typeface="Calibri" panose="020F0502020204030204" pitchFamily="34" charset="0"/>
                  </a:rPr>
                  <a:t> </a:t>
                </a:r>
                <a:endParaRPr lang="en-US" sz="240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endParaRPr>
              </a:p>
              <a:p>
                <a:pPr algn="ctr"/>
                <a14:m>
                  <m:oMath xmlns:m="http://schemas.openxmlformats.org/officeDocument/2006/math">
                    <m:sSub>
                      <m:sSubPr>
                        <m:ctrlPr>
                          <a:rPr lang="en-US" sz="2400" i="1" dirty="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dirty="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𝐼</m:t>
                        </m:r>
                      </m:e>
                      <m:sub>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𝑇</m:t>
                        </m:r>
                      </m:sub>
                    </m:sSub>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𝑛𝑒</m:t>
                    </m:r>
                  </m:oMath>
                </a14:m>
                <a:r>
                  <a:rPr lang="en-US" sz="2400" dirty="0" smtClean="0">
                    <a:latin typeface="Times New Roman" panose="02020603050405020304" pitchFamily="18" charset="0"/>
                    <a:ea typeface="Calibri" panose="020F0502020204030204" pitchFamily="34" charset="0"/>
                  </a:rPr>
                  <a:t> </a:t>
                </a:r>
              </a:p>
              <a:p>
                <a:pPr algn="ctr"/>
                <a:endParaRPr lang="en-US" sz="2400" dirty="0" smtClean="0">
                  <a:latin typeface="Times New Roman" panose="02020603050405020304" pitchFamily="18" charset="0"/>
                  <a:ea typeface="Calibri" panose="020F0502020204030204" pitchFamily="34" charset="0"/>
                </a:endParaRPr>
              </a:p>
              <a:p>
                <a:r>
                  <a:rPr lang="en-US" sz="2400" dirty="0" err="1">
                    <a:latin typeface="Times New Roman" panose="02020603050405020304" pitchFamily="18" charset="0"/>
                    <a:cs typeface="Times New Roman" panose="02020603050405020304" pitchFamily="18" charset="0"/>
                  </a:rPr>
                  <a:t>bunda</a:t>
                </a:r>
                <a:r>
                  <a:rPr lang="en-US" sz="2400" dirty="0">
                    <a:latin typeface="Times New Roman" panose="02020603050405020304" pitchFamily="18" charset="0"/>
                    <a:cs typeface="Times New Roman" panose="02020603050405020304" pitchFamily="18" charset="0"/>
                  </a:rPr>
                  <a:t> e</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elektron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zaryadi</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Bundan</a:t>
                </a:r>
                <a:endParaRPr lang="en-US" sz="2400" dirty="0" smtClean="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p>
                <a:pPr algn="ctr"/>
                <a14:m>
                  <m:oMathPara xmlns:m="http://schemas.openxmlformats.org/officeDocument/2006/math">
                    <m:oMathParaPr>
                      <m:jc m:val="centerGroup"/>
                    </m:oMathParaPr>
                    <m:oMath xmlns:m="http://schemas.openxmlformats.org/officeDocument/2006/math">
                      <m:sSub>
                        <m:sSubPr>
                          <m:ctrlPr>
                            <a:rPr lang="en-US" sz="240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𝑛</m:t>
                          </m:r>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40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𝐼</m:t>
                                  </m:r>
                                </m:e>
                                <m:sub>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𝑇</m:t>
                                  </m:r>
                                </m:sub>
                              </m:sSub>
                            </m:num>
                            <m:den>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𝑒</m:t>
                              </m:r>
                            </m:den>
                          </m:f>
                        </m:e>
                        <m:sub>
                          <m:r>
                            <a:rPr lang="en-US" sz="2400" b="0" i="1" dirty="0" smtClean="0">
                              <a:solidFill>
                                <a:srgbClr val="C00000"/>
                              </a:solidFill>
                              <a:latin typeface="Cambria Math" panose="02040503050406030204" pitchFamily="18" charset="0"/>
                              <a:ea typeface="Cambria Math" panose="02040503050406030204" pitchFamily="18" charset="0"/>
                              <a:cs typeface="Times New Roman" panose="02020603050405020304" pitchFamily="18" charset="0"/>
                            </a:rPr>
                            <m:t>.</m:t>
                          </m:r>
                        </m:sub>
                      </m:sSub>
                    </m:oMath>
                  </m:oMathPara>
                </a14:m>
                <a:endParaRPr lang="en-US" sz="2400" dirty="0">
                  <a:latin typeface="Times New Roman" panose="02020603050405020304" pitchFamily="18" charset="0"/>
                  <a:ea typeface="Calibri" panose="020F0502020204030204" pitchFamily="34" charset="0"/>
                </a:endParaRPr>
              </a:p>
              <a:p>
                <a:pPr algn="ctr"/>
                <a:endParaRPr lang="en-US" sz="2400" dirty="0" smtClean="0">
                  <a:latin typeface="Times New Roman" panose="02020603050405020304" pitchFamily="18" charset="0"/>
                  <a:ea typeface="Calibri" panose="020F0502020204030204" pitchFamily="34" charset="0"/>
                </a:endParaRPr>
              </a:p>
              <a:p>
                <a:endParaRPr lang="ru-RU" sz="2400" dirty="0"/>
              </a:p>
            </p:txBody>
          </p:sp>
        </mc:Choice>
        <mc:Fallback>
          <p:sp>
            <p:nvSpPr>
              <p:cNvPr id="3" name="Прямоугольник 2"/>
              <p:cNvSpPr>
                <a:spLocks noRot="1" noChangeAspect="1" noMove="1" noResize="1" noEditPoints="1" noAdjustHandles="1" noChangeArrowheads="1" noChangeShapeType="1" noTextEdit="1"/>
              </p:cNvSpPr>
              <p:nvPr/>
            </p:nvSpPr>
            <p:spPr>
              <a:xfrm>
                <a:off x="503435" y="1313546"/>
                <a:ext cx="8527550" cy="3786549"/>
              </a:xfrm>
              <a:prstGeom prst="rect">
                <a:avLst/>
              </a:prstGeom>
              <a:blipFill rotWithShape="0">
                <a:blip r:embed="rId2"/>
                <a:stretch>
                  <a:fillRect l="-1144" t="-1286"/>
                </a:stretch>
              </a:blipFill>
            </p:spPr>
            <p:txBody>
              <a:bodyPr/>
              <a:lstStyle/>
              <a:p>
                <a:r>
                  <a:rPr lang="ru-RU">
                    <a:noFill/>
                  </a:rPr>
                  <a:t> </a:t>
                </a:r>
              </a:p>
            </p:txBody>
          </p:sp>
        </mc:Fallback>
      </mc:AlternateContent>
    </p:spTree>
    <p:extLst>
      <p:ext uri="{BB962C8B-B14F-4D97-AF65-F5344CB8AC3E}">
        <p14:creationId xmlns:p14="http://schemas.microsoft.com/office/powerpoint/2010/main" val="1295518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693" y="1181528"/>
            <a:ext cx="8568646" cy="3785652"/>
          </a:xfrm>
          <a:prstGeom prst="rect">
            <a:avLst/>
          </a:prstGeom>
        </p:spPr>
        <p:txBody>
          <a:bodyPr wrap="square">
            <a:spAutoFit/>
          </a:bodyPr>
          <a:lstStyle/>
          <a:p>
            <a:pPr algn="just"/>
            <a:r>
              <a:rPr lang="en-US" sz="2400" dirty="0" err="1">
                <a:latin typeface="Times New Roman" panose="02020603050405020304" pitchFamily="18" charset="0"/>
                <a:ea typeface="Calibri" panose="020F0502020204030204" pitchFamily="34" charset="0"/>
              </a:rPr>
              <a:t>Tajribalarning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ko’rsatishicha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to’yinish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katod</a:t>
            </a:r>
            <a:r>
              <a:rPr lang="en-US" sz="2400" dirty="0">
                <a:latin typeface="Times New Roman" panose="02020603050405020304" pitchFamily="18" charset="0"/>
                <a:ea typeface="Calibri" panose="020F0502020204030204" pitchFamily="34" charset="0"/>
              </a:rPr>
              <a:t> tem</a:t>
            </a:r>
            <a:r>
              <a:rPr lang="uz-Cyrl-UZ" sz="2400" dirty="0">
                <a:latin typeface="Times New Roman" panose="02020603050405020304" pitchFamily="18" charset="0"/>
                <a:ea typeface="Calibri" panose="020F0502020204030204" pitchFamily="34" charset="0"/>
              </a:rPr>
              <a:t>p</a:t>
            </a:r>
            <a:r>
              <a:rPr lang="en-US" sz="2400" dirty="0" err="1">
                <a:latin typeface="Times New Roman" panose="02020603050405020304" pitchFamily="18" charset="0"/>
                <a:ea typeface="Calibri" panose="020F0502020204030204" pitchFamily="34" charset="0"/>
              </a:rPr>
              <a:t>eraturasining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ortishi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g’oyat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boradi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To’yinish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chiqaruvchi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temperaturasiga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bog’lanish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xarakteri</a:t>
            </a:r>
            <a:r>
              <a:rPr lang="en-US" sz="2400" dirty="0">
                <a:latin typeface="Times New Roman" panose="02020603050405020304" pitchFamily="18" charset="0"/>
                <a:ea typeface="Calibri" panose="020F0502020204030204" pitchFamily="34" charset="0"/>
              </a:rPr>
              <a:t> 139- </a:t>
            </a:r>
            <a:r>
              <a:rPr lang="en-US" sz="2400" dirty="0" err="1">
                <a:latin typeface="Times New Roman" panose="02020603050405020304" pitchFamily="18" charset="0"/>
                <a:ea typeface="Calibri" panose="020F0502020204030204" pitchFamily="34" charset="0"/>
              </a:rPr>
              <a:t>rasmda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grafik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raviShda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keltirilgan</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r>
              <a:rPr lang="en-US" sz="2400" dirty="0" smtClean="0">
                <a:latin typeface="Times New Roman" panose="02020603050405020304" pitchFamily="18" charset="0"/>
                <a:ea typeface="Calibri" panose="020F0502020204030204" pitchFamily="34" charset="0"/>
              </a:rPr>
              <a:t>(4)</a:t>
            </a:r>
            <a:r>
              <a:rPr lang="en-US" sz="2400" dirty="0" err="1" smtClean="0">
                <a:latin typeface="Times New Roman" panose="02020603050405020304" pitchFamily="18" charset="0"/>
                <a:ea typeface="Calibri" panose="020F0502020204030204" pitchFamily="34" charset="0"/>
              </a:rPr>
              <a:t>formulaga</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ko’ra</a:t>
            </a:r>
            <a:r>
              <a:rPr lang="en-US" sz="2400" dirty="0">
                <a:latin typeface="Times New Roman" panose="02020603050405020304" pitchFamily="18" charset="0"/>
                <a:ea typeface="Calibri" panose="020F0502020204030204" pitchFamily="34" charset="0"/>
              </a:rPr>
              <a:t> I</a:t>
            </a:r>
            <a:r>
              <a:rPr lang="en-US" sz="2400" baseline="-25000" dirty="0">
                <a:latin typeface="Times New Roman" panose="02020603050405020304" pitchFamily="18" charset="0"/>
                <a:ea typeface="Calibri" panose="020F0502020204030204" pitchFamily="34" charset="0"/>
              </a:rPr>
              <a:t>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to’yinish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cho’g’langan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sonini</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o’lchaydi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Agar </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to’la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t>
            </a:r>
            <a:r>
              <a:rPr lang="en-US" sz="2400" baseline="-25000" dirty="0" err="1">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zichligini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emissiyalovchi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birligidan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kiritsak</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holda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t>
            </a:r>
            <a:r>
              <a:rPr lang="en-US" sz="2400" baseline="-25000" dirty="0" err="1">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berilgan</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T </a:t>
            </a:r>
            <a:r>
              <a:rPr lang="en-US" sz="2400" dirty="0" err="1">
                <a:latin typeface="Times New Roman" panose="02020603050405020304" pitchFamily="18" charset="0"/>
                <a:cs typeface="Times New Roman" panose="02020603050405020304" pitchFamily="18" charset="0"/>
              </a:rPr>
              <a:t>temperaturada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chiqarayotgan</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p  </a:t>
            </a:r>
            <a:r>
              <a:rPr lang="en-US" sz="2400" dirty="0" err="1">
                <a:latin typeface="Times New Roman" panose="02020603050405020304" pitchFamily="18" charset="0"/>
                <a:cs typeface="Times New Roman" panose="02020603050405020304" pitchFamily="18" charset="0"/>
              </a:rPr>
              <a:t>elektronlar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o’lchaydi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354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9047" y="1356190"/>
            <a:ext cx="8630291" cy="830997"/>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Kvant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nazariya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a:t>
            </a:r>
            <a:r>
              <a:rPr lang="en-US" sz="2400" baseline="-25000" dirty="0" err="1">
                <a:latin typeface="Times New Roman" panose="02020603050405020304" pitchFamily="18" charset="0"/>
                <a:ea typeface="Calibri" panose="020F0502020204030204" pitchFamily="34" charset="0"/>
              </a:rPr>
              <a:t>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to’yinish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zich-ligi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qiymatini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imkonini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beradi</a:t>
            </a:r>
            <a:r>
              <a:rPr lang="en-US" sz="2400" dirty="0">
                <a:latin typeface="Times New Roman" panose="02020603050405020304" pitchFamily="18" charset="0"/>
                <a:ea typeface="Calibri" panose="020F0502020204030204" pitchFamily="34" charset="0"/>
              </a:rPr>
              <a:t>. Bu </a:t>
            </a:r>
            <a:r>
              <a:rPr lang="en-US" sz="2400" dirty="0" err="1">
                <a:latin typeface="Times New Roman" panose="02020603050405020304" pitchFamily="18" charset="0"/>
                <a:ea typeface="Calibri" panose="020F0502020204030204" pitchFamily="34" charset="0"/>
              </a:rPr>
              <a:t>hisoblashlardan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ifoda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chiqadi</a:t>
            </a:r>
            <a:r>
              <a:rPr lang="en-US" sz="2400" dirty="0">
                <a:latin typeface="Times New Roman" panose="02020603050405020304" pitchFamily="18" charset="0"/>
                <a:ea typeface="Calibri" panose="020F0502020204030204" pitchFamily="34" charset="0"/>
              </a:rPr>
              <a:t>:</a:t>
            </a:r>
            <a:endParaRPr lang="ru-RU" sz="2400" dirty="0"/>
          </a:p>
        </p:txBody>
      </p:sp>
      <mc:AlternateContent xmlns:mc="http://schemas.openxmlformats.org/markup-compatibility/2006">
        <mc:Choice xmlns:a14="http://schemas.microsoft.com/office/drawing/2010/main" Requires="a14">
          <p:sp>
            <p:nvSpPr>
              <p:cNvPr id="2" name="TextBox 1"/>
              <p:cNvSpPr txBox="1"/>
              <p:nvPr/>
            </p:nvSpPr>
            <p:spPr>
              <a:xfrm>
                <a:off x="1402513" y="3281547"/>
                <a:ext cx="2068451" cy="538161"/>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sz="2400" i="1" smtClean="0">
                              <a:latin typeface="Cambria Math" panose="02040503050406030204" pitchFamily="18" charset="0"/>
                            </a:rPr>
                          </m:ctrlPr>
                        </m:sSubPr>
                        <m:e>
                          <m:r>
                            <a:rPr lang="en-US" sz="2400" b="0" i="1" smtClean="0">
                              <a:latin typeface="Cambria Math" panose="02040503050406030204" pitchFamily="18" charset="0"/>
                            </a:rPr>
                            <m:t>𝑖</m:t>
                          </m:r>
                        </m:e>
                        <m:sub>
                          <m:r>
                            <a:rPr lang="en-US" sz="2400" b="0" i="1" smtClean="0">
                              <a:latin typeface="Cambria Math" panose="02040503050406030204" pitchFamily="18" charset="0"/>
                            </a:rPr>
                            <m:t>𝑇</m:t>
                          </m:r>
                        </m:sub>
                      </m:sSub>
                      <m:r>
                        <a:rPr lang="en-US" sz="2400" b="0" i="1" smtClean="0">
                          <a:latin typeface="Cambria Math" panose="02040503050406030204" pitchFamily="18" charset="0"/>
                        </a:rPr>
                        <m:t>=</m:t>
                      </m:r>
                      <m:r>
                        <a:rPr lang="en-US" sz="2400" b="0" i="1" smtClean="0">
                          <a:latin typeface="Cambria Math" panose="02040503050406030204" pitchFamily="18" charset="0"/>
                        </a:rPr>
                        <m:t>𝐵</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𝑇</m:t>
                          </m:r>
                        </m:e>
                        <m:sup>
                          <m:r>
                            <a:rPr lang="en-US" sz="2400" b="0" i="1" smtClean="0">
                              <a:latin typeface="Cambria Math" panose="02040503050406030204" pitchFamily="18" charset="0"/>
                            </a:rPr>
                            <m:t>2</m:t>
                          </m:r>
                        </m:sup>
                      </m:sSup>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𝑒</m:t>
                          </m:r>
                        </m:e>
                        <m:sup>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𝑒</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𝑉</m:t>
                                  </m:r>
                                </m:e>
                                <m:sub>
                                  <m:r>
                                    <a:rPr lang="en-US" sz="2400" b="0" i="1" smtClean="0">
                                      <a:latin typeface="Cambria Math" panose="02040503050406030204" pitchFamily="18" charset="0"/>
                                    </a:rPr>
                                    <m:t>𝐴</m:t>
                                  </m:r>
                                </m:sub>
                              </m:sSub>
                            </m:num>
                            <m:den>
                              <m:r>
                                <a:rPr lang="en-US" sz="2400" b="0" i="1" smtClean="0">
                                  <a:latin typeface="Cambria Math" panose="02040503050406030204" pitchFamily="18" charset="0"/>
                                </a:rPr>
                                <m:t>𝑘𝑇</m:t>
                              </m:r>
                            </m:den>
                          </m:f>
                        </m:sup>
                      </m:sSup>
                    </m:oMath>
                  </m:oMathPara>
                </a14:m>
                <a:endParaRPr lang="ru-RU" sz="2400" dirty="0"/>
              </a:p>
            </p:txBody>
          </p:sp>
        </mc:Choice>
        <mc:Fallback>
          <p:sp>
            <p:nvSpPr>
              <p:cNvPr id="2" name="TextBox 1"/>
              <p:cNvSpPr txBox="1">
                <a:spLocks noRot="1" noChangeAspect="1" noMove="1" noResize="1" noEditPoints="1" noAdjustHandles="1" noChangeArrowheads="1" noChangeShapeType="1" noTextEdit="1"/>
              </p:cNvSpPr>
              <p:nvPr/>
            </p:nvSpPr>
            <p:spPr>
              <a:xfrm>
                <a:off x="1402513" y="3281547"/>
                <a:ext cx="2068451" cy="538161"/>
              </a:xfrm>
              <a:prstGeom prst="rect">
                <a:avLst/>
              </a:prstGeom>
              <a:blipFill rotWithShape="0">
                <a:blip r:embed="rId2"/>
                <a:stretch>
                  <a:fillRect/>
                </a:stretch>
              </a:blipFill>
            </p:spPr>
            <p:txBody>
              <a:bodyPr/>
              <a:lstStyle/>
              <a:p>
                <a:r>
                  <a:rPr lang="ru-RU">
                    <a:noFill/>
                  </a:rPr>
                  <a:t> </a:t>
                </a:r>
              </a:p>
            </p:txBody>
          </p:sp>
        </mc:Fallback>
      </mc:AlternateContent>
      <p:cxnSp>
        <p:nvCxnSpPr>
          <p:cNvPr id="7" name="Прямая со стрелкой 6"/>
          <p:cNvCxnSpPr/>
          <p:nvPr/>
        </p:nvCxnSpPr>
        <p:spPr>
          <a:xfrm flipV="1">
            <a:off x="5239818" y="2486346"/>
            <a:ext cx="0" cy="16952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flipV="1">
            <a:off x="5239818" y="4140486"/>
            <a:ext cx="2147300" cy="30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Дуга 9"/>
          <p:cNvSpPr/>
          <p:nvPr/>
        </p:nvSpPr>
        <p:spPr>
          <a:xfrm rot="5635918">
            <a:off x="3860834" y="1527722"/>
            <a:ext cx="2990230" cy="2290737"/>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1" name="Прямоугольник 10"/>
          <p:cNvSpPr/>
          <p:nvPr/>
        </p:nvSpPr>
        <p:spPr>
          <a:xfrm>
            <a:off x="7436540" y="3945725"/>
            <a:ext cx="293670" cy="307777"/>
          </a:xfrm>
          <a:prstGeom prst="rect">
            <a:avLst/>
          </a:prstGeom>
        </p:spPr>
        <p:txBody>
          <a:bodyPr wrap="none">
            <a:spAutoFit/>
          </a:bodyPr>
          <a:lstStyle/>
          <a:p>
            <a:r>
              <a:rPr lang="en-US" dirty="0" smtClean="0">
                <a:latin typeface="Times New Roman" panose="02020603050405020304" pitchFamily="18" charset="0"/>
                <a:ea typeface="Calibri" panose="020F0502020204030204" pitchFamily="34" charset="0"/>
              </a:rPr>
              <a:t>T</a:t>
            </a:r>
            <a:endParaRPr lang="ru-RU" dirty="0"/>
          </a:p>
        </p:txBody>
      </p:sp>
      <p:sp>
        <p:nvSpPr>
          <p:cNvPr id="12" name="Прямоугольник 11"/>
          <p:cNvSpPr/>
          <p:nvPr/>
        </p:nvSpPr>
        <p:spPr>
          <a:xfrm>
            <a:off x="4799236" y="2385717"/>
            <a:ext cx="453970" cy="307777"/>
          </a:xfrm>
          <a:prstGeom prst="rect">
            <a:avLst/>
          </a:prstGeom>
        </p:spPr>
        <p:txBody>
          <a:bodyPr wrap="none">
            <a:spAutoFit/>
          </a:bodyPr>
          <a:lstStyle/>
          <a:p>
            <a:r>
              <a:rPr lang="en-US" dirty="0" smtClean="0">
                <a:latin typeface="Times New Roman" panose="02020603050405020304" pitchFamily="18" charset="0"/>
              </a:rPr>
              <a:t>Am</a:t>
            </a:r>
            <a:endParaRPr lang="ru-RU" dirty="0"/>
          </a:p>
        </p:txBody>
      </p:sp>
      <mc:AlternateContent xmlns:mc="http://schemas.openxmlformats.org/markup-compatibility/2006">
        <mc:Choice xmlns:a14="http://schemas.microsoft.com/office/drawing/2010/main" Requires="a14">
          <p:sp>
            <p:nvSpPr>
              <p:cNvPr id="14" name="Прямоугольник 13"/>
              <p:cNvSpPr/>
              <p:nvPr/>
            </p:nvSpPr>
            <p:spPr>
              <a:xfrm>
                <a:off x="5016972" y="4474621"/>
                <a:ext cx="2593722" cy="52322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𝐼</m:t>
                          </m:r>
                        </m:e>
                        <m:sub>
                          <m:r>
                            <a:rPr lang="en-US" i="1">
                              <a:latin typeface="Cambria Math" panose="02040503050406030204" pitchFamily="18" charset="0"/>
                            </a:rPr>
                            <m:t>𝑇</m:t>
                          </m:r>
                          <m:r>
                            <a:rPr lang="en-US" b="0" i="1" smtClean="0">
                              <a:latin typeface="Cambria Math" panose="02040503050406030204" pitchFamily="18" charset="0"/>
                            </a:rPr>
                            <m:t> </m:t>
                          </m:r>
                        </m:sub>
                      </m:sSub>
                      <m:r>
                        <a:rPr lang="en-US" b="0" i="1" smtClean="0">
                          <a:latin typeface="Cambria Math" panose="02040503050406030204" pitchFamily="18" charset="0"/>
                        </a:rPr>
                        <m:t>𝑡</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𝑜</m:t>
                          </m:r>
                        </m:e>
                        <m:sup>
                          <m:r>
                            <a:rPr lang="en-US" b="0" i="1" smtClean="0">
                              <a:latin typeface="Cambria Math" panose="02040503050406030204" pitchFamily="18" charset="0"/>
                            </a:rPr>
                            <m:t>′</m:t>
                          </m:r>
                        </m:sup>
                      </m:sSup>
                      <m:r>
                        <a:rPr lang="en-US" b="0" i="1" smtClean="0">
                          <a:latin typeface="Cambria Math" panose="02040503050406030204" pitchFamily="18" charset="0"/>
                        </a:rPr>
                        <m:t>𝑦𝑖𝑛𝑖𝑠h</m:t>
                      </m:r>
                      <m:r>
                        <a:rPr lang="en-US" b="0" i="1" smtClean="0">
                          <a:latin typeface="Cambria Math" panose="02040503050406030204" pitchFamily="18" charset="0"/>
                        </a:rPr>
                        <m:t> </m:t>
                      </m:r>
                      <m:r>
                        <a:rPr lang="en-US" b="0" i="1" smtClean="0">
                          <a:latin typeface="Cambria Math" panose="02040503050406030204" pitchFamily="18" charset="0"/>
                        </a:rPr>
                        <m:t>𝑡𝑜𝑘𝑖𝑛𝑖𝑛𝑔</m:t>
                      </m:r>
                      <m:r>
                        <a:rPr lang="en-US" b="0" i="1" smtClean="0">
                          <a:latin typeface="Cambria Math" panose="02040503050406030204" pitchFamily="18" charset="0"/>
                        </a:rPr>
                        <m:t> </m:t>
                      </m:r>
                      <m:r>
                        <a:rPr lang="en-US" b="0" i="1" smtClean="0">
                          <a:latin typeface="Cambria Math" panose="02040503050406030204" pitchFamily="18" charset="0"/>
                        </a:rPr>
                        <m:t>𝑘𝑎𝑡𝑜𝑑</m:t>
                      </m:r>
                      <m:r>
                        <a:rPr lang="en-US" b="0" i="1" smtClean="0">
                          <a:latin typeface="Cambria Math" panose="02040503050406030204" pitchFamily="18" charset="0"/>
                        </a:rPr>
                        <m:t> </m:t>
                      </m:r>
                      <m:r>
                        <a:rPr lang="en-US" b="0" i="1" smtClean="0">
                          <a:latin typeface="Cambria Math" panose="02040503050406030204" pitchFamily="18" charset="0"/>
                        </a:rPr>
                        <m:t>𝑇</m:t>
                      </m:r>
                      <m:r>
                        <a:rPr lang="en-US" b="0" i="1" smtClean="0">
                          <a:latin typeface="Cambria Math" panose="02040503050406030204" pitchFamily="18" charset="0"/>
                        </a:rPr>
                        <m:t> </m:t>
                      </m:r>
                    </m:oMath>
                  </m:oMathPara>
                </a14:m>
                <a:endParaRPr lang="en-US" b="0" i="1" dirty="0" smtClean="0">
                  <a:latin typeface="Cambria Math" panose="02040503050406030204" pitchFamily="18" charset="0"/>
                </a:endParaRPr>
              </a:p>
              <a:p>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𝑡𝑒𝑚𝑝𝑒𝑟𝑎𝑡𝑢𝑟𝑎𝑠𝑖𝑔𝑎</m:t>
                      </m:r>
                      <m:r>
                        <a:rPr lang="en-US" b="0" i="1" smtClean="0">
                          <a:latin typeface="Cambria Math" panose="02040503050406030204" pitchFamily="18" charset="0"/>
                        </a:rPr>
                        <m:t> </m:t>
                      </m:r>
                      <m:r>
                        <a:rPr lang="en-US" b="0" i="1" smtClean="0">
                          <a:latin typeface="Cambria Math" panose="02040503050406030204" pitchFamily="18" charset="0"/>
                        </a:rPr>
                        <m:t>𝑏𝑜</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𝑔</m:t>
                          </m:r>
                        </m:e>
                        <m:sup>
                          <m:r>
                            <a:rPr lang="en-US" b="0" i="1" smtClean="0">
                              <a:latin typeface="Cambria Math" panose="02040503050406030204" pitchFamily="18" charset="0"/>
                            </a:rPr>
                            <m:t>′</m:t>
                          </m:r>
                        </m:sup>
                      </m:sSup>
                      <m:r>
                        <a:rPr lang="en-US" b="0" i="1" smtClean="0">
                          <a:latin typeface="Cambria Math" panose="02040503050406030204" pitchFamily="18" charset="0"/>
                        </a:rPr>
                        <m:t>𝑙𝑎𝑛𝑖𝑠h𝑖</m:t>
                      </m:r>
                    </m:oMath>
                  </m:oMathPara>
                </a14:m>
                <a:endParaRPr lang="ru-RU" dirty="0"/>
              </a:p>
            </p:txBody>
          </p:sp>
        </mc:Choice>
        <mc:Fallback>
          <p:sp>
            <p:nvSpPr>
              <p:cNvPr id="14" name="Прямоугольник 13"/>
              <p:cNvSpPr>
                <a:spLocks noRot="1" noChangeAspect="1" noMove="1" noResize="1" noEditPoints="1" noAdjustHandles="1" noChangeArrowheads="1" noChangeShapeType="1" noTextEdit="1"/>
              </p:cNvSpPr>
              <p:nvPr/>
            </p:nvSpPr>
            <p:spPr>
              <a:xfrm>
                <a:off x="5016972" y="4474621"/>
                <a:ext cx="2593722" cy="523220"/>
              </a:xfrm>
              <a:prstGeom prst="rect">
                <a:avLst/>
              </a:prstGeom>
              <a:blipFill rotWithShape="0">
                <a:blip r:embed="rId3"/>
                <a:stretch>
                  <a:fillRect b="-4651"/>
                </a:stretch>
              </a:blipFill>
            </p:spPr>
            <p:txBody>
              <a:bodyPr/>
              <a:lstStyle/>
              <a:p>
                <a:r>
                  <a:rPr lang="ru-RU">
                    <a:noFill/>
                  </a:rPr>
                  <a:t> </a:t>
                </a:r>
              </a:p>
            </p:txBody>
          </p:sp>
        </mc:Fallback>
      </mc:AlternateContent>
    </p:spTree>
    <p:extLst>
      <p:ext uri="{BB962C8B-B14F-4D97-AF65-F5344CB8AC3E}">
        <p14:creationId xmlns:p14="http://schemas.microsoft.com/office/powerpoint/2010/main" val="3258343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2742" y="1315092"/>
            <a:ext cx="8928242" cy="3416320"/>
          </a:xfrm>
          <a:prstGeom prst="rect">
            <a:avLst/>
          </a:prstGeom>
        </p:spPr>
        <p:txBody>
          <a:bodyPr wrap="square">
            <a:spAutoFit/>
          </a:bodyPr>
          <a:lstStyle/>
          <a:p>
            <a:pPr algn="just"/>
            <a:r>
              <a:rPr lang="en-US" sz="2400" dirty="0" err="1">
                <a:latin typeface="Times New Roman" panose="02020603050405020304" pitchFamily="18" charset="0"/>
                <a:ea typeface="Calibri" panose="020F0502020204030204" pitchFamily="34" charset="0"/>
              </a:rPr>
              <a:t>bunda</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T— </a:t>
            </a:r>
            <a:r>
              <a:rPr lang="en-US" sz="2400" dirty="0" err="1">
                <a:latin typeface="Times New Roman" panose="02020603050405020304" pitchFamily="18" charset="0"/>
                <a:ea typeface="Calibri" panose="020F0502020204030204" pitchFamily="34" charset="0"/>
              </a:rPr>
              <a:t>metallning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absolyut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temperaturasi</a:t>
            </a:r>
            <a:r>
              <a:rPr lang="en-US" sz="2400" dirty="0">
                <a:latin typeface="Times New Roman" panose="02020603050405020304" pitchFamily="18" charset="0"/>
                <a:ea typeface="Calibri" panose="020F0502020204030204" pitchFamily="34" charset="0"/>
              </a:rPr>
              <a:t>, E </a:t>
            </a:r>
            <a:r>
              <a:rPr lang="en-US" sz="2400" i="1" dirty="0">
                <a:latin typeface="Times New Roman" panose="02020603050405020304" pitchFamily="18" charset="0"/>
                <a:ea typeface="Calibri" panose="020F0502020204030204" pitchFamily="34" charset="0"/>
              </a:rPr>
              <a:t>V</a:t>
            </a:r>
            <a:r>
              <a:rPr lang="en-US" sz="2400" i="1" baseline="-25000" dirty="0">
                <a:latin typeface="Times New Roman" panose="02020603050405020304" pitchFamily="18" charset="0"/>
                <a:ea typeface="Calibri" panose="020F0502020204030204" pitchFamily="34" charset="0"/>
              </a:rPr>
              <a:t>A</a:t>
            </a:r>
            <a:r>
              <a:rPr lang="en-US" sz="2400" i="1"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chiqish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ishi</a:t>
            </a:r>
            <a:r>
              <a:rPr lang="en-US" sz="2400" dirty="0">
                <a:latin typeface="Times New Roman" panose="02020603050405020304" pitchFamily="18" charset="0"/>
                <a:ea typeface="Calibri" panose="020F0502020204030204" pitchFamily="34" charset="0"/>
              </a:rPr>
              <a:t>, k —</a:t>
            </a:r>
            <a:r>
              <a:rPr lang="en-US" sz="2400" dirty="0" err="1">
                <a:latin typeface="Times New Roman" panose="02020603050405020304" pitchFamily="18" charset="0"/>
                <a:ea typeface="Calibri" panose="020F0502020204030204" pitchFamily="34" charset="0"/>
              </a:rPr>
              <a:t>Boltsman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doimiysi</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V </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umuman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aytganda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turli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turlicha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muayyan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doimiy</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pPr marL="457200" indent="-457200">
              <a:buAutoNum type="arabicParenBoth" startAt="5"/>
            </a:pPr>
            <a:r>
              <a:rPr lang="en-US" sz="2400" dirty="0" smtClean="0">
                <a:latin typeface="Times New Roman" panose="02020603050405020304" pitchFamily="18" charset="0"/>
                <a:ea typeface="Calibri" panose="020F0502020204030204" pitchFamily="34" charset="0"/>
              </a:rPr>
              <a:t>formula </a:t>
            </a:r>
            <a:r>
              <a:rPr lang="en-US" sz="2400" dirty="0" err="1">
                <a:latin typeface="Times New Roman" panose="02020603050405020304" pitchFamily="18" charset="0"/>
                <a:ea typeface="Calibri" panose="020F0502020204030204" pitchFamily="34" charset="0"/>
              </a:rPr>
              <a:t>temperatura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ortganda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a:t>
            </a:r>
            <a:r>
              <a:rPr lang="en-US" sz="2400" baseline="-25000" dirty="0" err="1">
                <a:latin typeface="Times New Roman" panose="02020603050405020304" pitchFamily="18" charset="0"/>
                <a:ea typeface="Calibri" panose="020F0502020204030204" pitchFamily="34" charset="0"/>
              </a:rPr>
              <a:t>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to’yiniSh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zichligining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g’oyat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o’sishini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ko’rsatadi</a:t>
            </a:r>
            <a:r>
              <a:rPr lang="en-US" sz="2400" dirty="0">
                <a:latin typeface="Times New Roman" panose="02020603050405020304" pitchFamily="18" charset="0"/>
                <a:ea typeface="Calibri" panose="020F0502020204030204" pitchFamily="34" charset="0"/>
              </a:rPr>
              <a:t>; </a:t>
            </a:r>
            <a:endParaRPr lang="en-US" sz="2400" dirty="0" smtClean="0">
              <a:latin typeface="Times New Roman" panose="02020603050405020304" pitchFamily="18" charset="0"/>
              <a:ea typeface="Calibri" panose="020F0502020204030204" pitchFamily="34"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bu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o’sish</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qonuniga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eksponentsial</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ko’paytuvchi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belgilanadi</a:t>
            </a:r>
            <a:r>
              <a:rPr lang="en-US" sz="2400" dirty="0" smtClean="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2" name="Прямоугольник 1"/>
              <p:cNvSpPr/>
              <p:nvPr/>
            </p:nvSpPr>
            <p:spPr>
              <a:xfrm>
                <a:off x="4155372" y="3478291"/>
                <a:ext cx="822982" cy="495649"/>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r>
                            <a:rPr lang="en-US" sz="1800" i="1">
                              <a:latin typeface="Cambria Math" panose="02040503050406030204" pitchFamily="18" charset="0"/>
                            </a:rPr>
                            <m:t>−</m:t>
                          </m:r>
                          <m:f>
                            <m:fPr>
                              <m:ctrlPr>
                                <a:rPr lang="en-US" sz="1800" i="1">
                                  <a:latin typeface="Cambria Math" panose="02040503050406030204" pitchFamily="18" charset="0"/>
                                </a:rPr>
                              </m:ctrlPr>
                            </m:fPr>
                            <m:num>
                              <m:r>
                                <a:rPr lang="en-US" sz="1800" i="1">
                                  <a:latin typeface="Cambria Math" panose="02040503050406030204" pitchFamily="18" charset="0"/>
                                </a:rPr>
                                <m:t>𝑒</m:t>
                              </m:r>
                              <m:sSub>
                                <m:sSubPr>
                                  <m:ctrlPr>
                                    <a:rPr lang="en-US" sz="1800" i="1">
                                      <a:latin typeface="Cambria Math" panose="02040503050406030204" pitchFamily="18" charset="0"/>
                                    </a:rPr>
                                  </m:ctrlPr>
                                </m:sSubPr>
                                <m:e>
                                  <m:r>
                                    <a:rPr lang="en-US" sz="1800" i="1">
                                      <a:latin typeface="Cambria Math" panose="02040503050406030204" pitchFamily="18" charset="0"/>
                                    </a:rPr>
                                    <m:t>𝑉</m:t>
                                  </m:r>
                                </m:e>
                                <m:sub>
                                  <m:r>
                                    <a:rPr lang="en-US" sz="1800" i="1">
                                      <a:latin typeface="Cambria Math" panose="02040503050406030204" pitchFamily="18" charset="0"/>
                                    </a:rPr>
                                    <m:t>𝐴</m:t>
                                  </m:r>
                                </m:sub>
                              </m:sSub>
                            </m:num>
                            <m:den>
                              <m:r>
                                <a:rPr lang="en-US" sz="1800" i="1">
                                  <a:latin typeface="Cambria Math" panose="02040503050406030204" pitchFamily="18" charset="0"/>
                                </a:rPr>
                                <m:t>𝑘𝑇</m:t>
                              </m:r>
                            </m:den>
                          </m:f>
                        </m:sup>
                      </m:sSup>
                    </m:oMath>
                  </m:oMathPara>
                </a14:m>
                <a:endParaRPr lang="ru-RU" sz="1800" dirty="0"/>
              </a:p>
            </p:txBody>
          </p:sp>
        </mc:Choice>
        <mc:Fallback>
          <p:sp>
            <p:nvSpPr>
              <p:cNvPr id="2" name="Прямоугольник 1"/>
              <p:cNvSpPr>
                <a:spLocks noRot="1" noChangeAspect="1" noMove="1" noResize="1" noEditPoints="1" noAdjustHandles="1" noChangeArrowheads="1" noChangeShapeType="1" noTextEdit="1"/>
              </p:cNvSpPr>
              <p:nvPr/>
            </p:nvSpPr>
            <p:spPr>
              <a:xfrm>
                <a:off x="4155372" y="3478291"/>
                <a:ext cx="822982" cy="495649"/>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9827140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93159" y="1244833"/>
            <a:ext cx="8650841" cy="3785652"/>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Yetarli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darajada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toza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V </a:t>
            </a:r>
            <a:r>
              <a:rPr lang="en-US" sz="2400" dirty="0" err="1">
                <a:latin typeface="Times New Roman" panose="02020603050405020304" pitchFamily="18" charset="0"/>
                <a:cs typeface="Times New Roman" panose="02020603050405020304" pitchFamily="18" charset="0"/>
              </a:rPr>
              <a:t>doimiyning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nazariy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qiymatiga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Haqiqatda</a:t>
            </a:r>
            <a:r>
              <a:rPr lang="en-US" sz="2400" dirty="0">
                <a:latin typeface="Times New Roman" panose="02020603050405020304" pitchFamily="18" charset="0"/>
                <a:cs typeface="Times New Roman" panose="02020603050405020304" pitchFamily="18" charset="0"/>
              </a:rPr>
              <a:t> V </a:t>
            </a:r>
            <a:r>
              <a:rPr lang="en-US" sz="2400" dirty="0" err="1">
                <a:latin typeface="Times New Roman" panose="02020603050405020304" pitchFamily="18" charset="0"/>
                <a:cs typeface="Times New Roman" panose="02020603050405020304" pitchFamily="18" charset="0"/>
              </a:rPr>
              <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qiymati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metallar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uchun</a:t>
            </a:r>
            <a:r>
              <a:rPr lang="en-US" sz="2400" dirty="0" smtClean="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turlicha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qiymat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sirtining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ayniqsa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tozalik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darajasiga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bog’liqdir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Avval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o’tganimizdek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aytganlarimiz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taalluqlidir</a:t>
            </a:r>
            <a:r>
              <a:rPr lang="en-US" sz="2400" dirty="0">
                <a:latin typeface="Times New Roman" panose="02020603050405020304" pitchFamily="18" charset="0"/>
                <a:cs typeface="Times New Roman" panose="02020603050405020304" pitchFamily="18" charset="0"/>
              </a:rPr>
              <a:t>. Cs, Ba, </a:t>
            </a:r>
            <a:r>
              <a:rPr lang="en-US" sz="2400" dirty="0" err="1">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oksidlari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adsorbtsiyalangan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yupqa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qatlami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kamaytira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2" name="Прямоугольник 1"/>
              <p:cNvSpPr/>
              <p:nvPr/>
            </p:nvSpPr>
            <p:spPr>
              <a:xfrm>
                <a:off x="3296606" y="2194021"/>
                <a:ext cx="2019848" cy="67127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120</m:t>
                      </m:r>
                      <m:f>
                        <m:fPr>
                          <m:ctrlPr>
                            <a:rPr lang="en-US" sz="2000" i="1" smtClean="0">
                              <a:latin typeface="Cambria Math" panose="02040503050406030204" pitchFamily="18" charset="0"/>
                            </a:rPr>
                          </m:ctrlPr>
                        </m:fPr>
                        <m:num>
                          <m:r>
                            <a:rPr lang="en-US" sz="2000" b="0" i="1" smtClean="0">
                              <a:latin typeface="Cambria Math" panose="02040503050406030204" pitchFamily="18" charset="0"/>
                            </a:rPr>
                            <m:t>𝑎</m:t>
                          </m:r>
                        </m:num>
                        <m:den>
                          <m:r>
                            <a:rPr lang="ru-RU" sz="2000" b="0" i="1" smtClean="0">
                              <a:latin typeface="Cambria Math" panose="02040503050406030204" pitchFamily="18" charset="0"/>
                            </a:rPr>
                            <m:t>с</m:t>
                          </m:r>
                          <m:sSup>
                            <m:sSupPr>
                              <m:ctrlPr>
                                <a:rPr lang="ru-RU" sz="2000" b="0" i="1" smtClean="0">
                                  <a:latin typeface="Cambria Math" panose="02040503050406030204" pitchFamily="18" charset="0"/>
                                </a:rPr>
                              </m:ctrlPr>
                            </m:sSupPr>
                            <m:e>
                              <m:r>
                                <a:rPr lang="ru-RU" sz="2000" b="0" i="1" smtClean="0">
                                  <a:latin typeface="Cambria Math" panose="02040503050406030204" pitchFamily="18" charset="0"/>
                                </a:rPr>
                                <m:t>м</m:t>
                              </m:r>
                            </m:e>
                            <m:sup>
                              <m:r>
                                <a:rPr lang="ru-RU" sz="2000" b="0" i="1" smtClean="0">
                                  <a:latin typeface="Cambria Math" panose="02040503050406030204" pitchFamily="18" charset="0"/>
                                </a:rPr>
                                <m:t>1</m:t>
                              </m:r>
                            </m:sup>
                          </m:sSup>
                          <m:r>
                            <a:rPr lang="ru-RU" sz="2000" b="0" i="1" smtClean="0">
                              <a:latin typeface="Cambria Math" panose="02040503050406030204" pitchFamily="18" charset="0"/>
                            </a:rPr>
                            <m:t>∗гра</m:t>
                          </m:r>
                          <m:sSup>
                            <m:sSupPr>
                              <m:ctrlPr>
                                <a:rPr lang="ru-RU" sz="2000" b="0" i="1" smtClean="0">
                                  <a:latin typeface="Cambria Math" panose="02040503050406030204" pitchFamily="18" charset="0"/>
                                </a:rPr>
                              </m:ctrlPr>
                            </m:sSupPr>
                            <m:e>
                              <m:r>
                                <a:rPr lang="ru-RU" sz="2000" b="0" i="1" smtClean="0">
                                  <a:latin typeface="Cambria Math" panose="02040503050406030204" pitchFamily="18" charset="0"/>
                                  <a:ea typeface="Cambria Math" panose="02040503050406030204" pitchFamily="18" charset="0"/>
                                </a:rPr>
                                <m:t>𝜕</m:t>
                              </m:r>
                            </m:e>
                            <m:sup>
                              <m:r>
                                <a:rPr lang="ru-RU" sz="2000" b="0" i="1" smtClean="0">
                                  <a:latin typeface="Cambria Math" panose="02040503050406030204" pitchFamily="18" charset="0"/>
                                </a:rPr>
                                <m:t>2</m:t>
                              </m:r>
                            </m:sup>
                          </m:sSup>
                        </m:den>
                      </m:f>
                    </m:oMath>
                  </m:oMathPara>
                </a14:m>
                <a:endParaRPr lang="ru-RU" sz="2000" dirty="0"/>
              </a:p>
            </p:txBody>
          </p:sp>
        </mc:Choice>
        <mc:Fallback>
          <p:sp>
            <p:nvSpPr>
              <p:cNvPr id="2" name="Прямоугольник 1"/>
              <p:cNvSpPr>
                <a:spLocks noRot="1" noChangeAspect="1" noMove="1" noResize="1" noEditPoints="1" noAdjustHandles="1" noChangeArrowheads="1" noChangeShapeType="1" noTextEdit="1"/>
              </p:cNvSpPr>
              <p:nvPr/>
            </p:nvSpPr>
            <p:spPr>
              <a:xfrm>
                <a:off x="3296606" y="2194021"/>
                <a:ext cx="2019848" cy="671274"/>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820061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41789" y="1561672"/>
            <a:ext cx="8280971" cy="3046988"/>
          </a:xfrm>
          <a:prstGeom prst="rect">
            <a:avLst/>
          </a:prstGeom>
        </p:spPr>
        <p:txBody>
          <a:bodyPr wrap="square">
            <a:spAutoFit/>
          </a:bodyPr>
          <a:lstStyle/>
          <a:p>
            <a:pPr algn="just"/>
            <a:r>
              <a:rPr lang="en-US" sz="2400" dirty="0" err="1">
                <a:latin typeface="Times New Roman" panose="02020603050405020304" pitchFamily="18" charset="0"/>
                <a:ea typeface="Calibri" panose="020F0502020204030204" pitchFamily="34" charset="0"/>
              </a:rPr>
              <a:t>Katodning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temperaturasi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nisbatan</a:t>
            </a:r>
            <a:r>
              <a:rPr lang="en-US" sz="2400" dirty="0">
                <a:latin typeface="Times New Roman" panose="02020603050405020304" pitchFamily="18" charset="0"/>
                <a:ea typeface="Calibri" panose="020F0502020204030204" pitchFamily="34" charset="0"/>
              </a:rPr>
              <a:t> past </a:t>
            </a:r>
            <a:r>
              <a:rPr lang="en-US" sz="2400" dirty="0" err="1">
                <a:latin typeface="Times New Roman" panose="02020603050405020304" pitchFamily="18" charset="0"/>
                <a:ea typeface="Calibri" panose="020F0502020204030204" pitchFamily="34" charset="0"/>
              </a:rPr>
              <a:t>bo’lganda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ana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hodisadan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foydalaniladi</a:t>
            </a:r>
            <a:r>
              <a:rPr lang="en-US" sz="2400" dirty="0">
                <a:latin typeface="Times New Roman" panose="02020603050405020304" pitchFamily="18" charset="0"/>
                <a:ea typeface="Calibri" panose="020F0502020204030204" pitchFamily="34" charset="0"/>
              </a:rPr>
              <a:t>. VI </a:t>
            </a:r>
            <a:r>
              <a:rPr lang="en-US" sz="2400" dirty="0" err="1">
                <a:latin typeface="Times New Roman" panose="02020603050405020304" pitchFamily="18" charset="0"/>
                <a:ea typeface="Calibri" panose="020F0502020204030204" pitchFamily="34" charset="0"/>
              </a:rPr>
              <a:t>jadvalda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turli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toza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shuningdek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boshqa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biror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moddaning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yupqa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pardasi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qoplangan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volfram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V </a:t>
            </a:r>
            <a:r>
              <a:rPr lang="en-US" sz="2400" dirty="0" err="1">
                <a:latin typeface="Times New Roman" panose="02020603050405020304" pitchFamily="18" charset="0"/>
                <a:ea typeface="Calibri" panose="020F0502020204030204" pitchFamily="34" charset="0"/>
              </a:rPr>
              <a:t>doimiy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e</a:t>
            </a:r>
            <a:r>
              <a:rPr lang="en-US" sz="2400" i="1" dirty="0" err="1" smtClean="0">
                <a:latin typeface="Times New Roman" panose="02020603050405020304" pitchFamily="18" charset="0"/>
                <a:ea typeface="Calibri" panose="020F0502020204030204" pitchFamily="34" charset="0"/>
              </a:rPr>
              <a:t>V</a:t>
            </a:r>
            <a:r>
              <a:rPr lang="en-US" sz="2400" i="1" baseline="-25000" dirty="0" err="1" smtClean="0">
                <a:latin typeface="Times New Roman" panose="02020603050405020304" pitchFamily="18" charset="0"/>
                <a:ea typeface="Calibri" panose="020F0502020204030204" pitchFamily="34" charset="0"/>
              </a:rPr>
              <a:t>A</a:t>
            </a:r>
            <a:r>
              <a:rPr lang="en-US" sz="2400" i="1"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qiymatlari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keltirilgan</a:t>
            </a:r>
            <a:r>
              <a:rPr lang="en-US" sz="2400" dirty="0" smtClean="0">
                <a:latin typeface="Times New Roman" panose="02020603050405020304" pitchFamily="18" charset="0"/>
                <a:ea typeface="Calibri" panose="020F0502020204030204" pitchFamily="34" charset="0"/>
              </a:rPr>
              <a:t>. </a:t>
            </a:r>
            <a:r>
              <a:rPr lang="en-US" sz="2400" dirty="0">
                <a:latin typeface="Times New Roman" panose="02020603050405020304" pitchFamily="18" charset="0"/>
                <a:cs typeface="Times New Roman" panose="02020603050405020304" pitchFamily="18" charset="0"/>
              </a:rPr>
              <a:t>(5) </a:t>
            </a:r>
            <a:r>
              <a:rPr lang="en-US" sz="2400" dirty="0" err="1">
                <a:latin typeface="Times New Roman" panose="02020603050405020304" pitchFamily="18" charset="0"/>
                <a:cs typeface="Times New Roman" panose="02020603050405020304" pitchFamily="18" charset="0"/>
              </a:rPr>
              <a:t>formulada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a:t>
            </a:r>
            <a:r>
              <a:rPr lang="en-US" sz="2400" i="1"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darajaning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ko’rsatkichida</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V </a:t>
            </a:r>
            <a:r>
              <a:rPr lang="en-US" sz="2400" dirty="0" err="1">
                <a:latin typeface="Times New Roman" panose="02020603050405020304" pitchFamily="18" charset="0"/>
                <a:cs typeface="Times New Roman" panose="02020603050405020304" pitchFamily="18" charset="0"/>
              </a:rPr>
              <a:t>kattalik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ko’paytuvchi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to’yinish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q</a:t>
            </a:r>
            <a:r>
              <a:rPr lang="en-US" sz="2400" dirty="0" err="1">
                <a:latin typeface="Times New Roman" panose="02020603050405020304" pitchFamily="18" charset="0"/>
                <a:cs typeface="Times New Roman" panose="02020603050405020304" pitchFamily="18" charset="0"/>
              </a:rPr>
              <a:t>ilishda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chi</a:t>
            </a:r>
            <a:r>
              <a:rPr lang="uz-Cyrl-UZ" sz="2400" dirty="0">
                <a:latin typeface="Times New Roman" panose="02020603050405020304" pitchFamily="18" charset="0"/>
                <a:cs typeface="Times New Roman" panose="02020603050405020304" pitchFamily="18" charset="0"/>
              </a:rPr>
              <a:t>q</a:t>
            </a:r>
            <a:r>
              <a:rPr lang="en-US" sz="2400" dirty="0" err="1">
                <a:latin typeface="Times New Roman" panose="02020603050405020304" pitchFamily="18" charset="0"/>
                <a:cs typeface="Times New Roman" panose="02020603050405020304" pitchFamily="18" charset="0"/>
              </a:rPr>
              <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ro’l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o’ynaydi</a:t>
            </a:r>
            <a:r>
              <a:rPr lang="en-US" sz="2400" dirty="0">
                <a:latin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9578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z-Cyrl-UZ" dirty="0">
                <a:solidFill>
                  <a:schemeClr val="tx1"/>
                </a:solidFill>
                <a:latin typeface="Times New Roman" panose="02020603050405020304" pitchFamily="18" charset="0"/>
                <a:cs typeface="Times New Roman" panose="02020603050405020304" pitchFamily="18" charset="0"/>
              </a:rPr>
              <a:t>Yarimo’tkazgichlar</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7649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42481" y="1339703"/>
            <a:ext cx="7993293" cy="2123658"/>
          </a:xfrm>
          <a:prstGeom prst="rect">
            <a:avLst/>
          </a:prstGeom>
        </p:spPr>
        <p:txBody>
          <a:bodyPr wrap="square">
            <a:spAutoFit/>
          </a:bodyPr>
          <a:lstStyle/>
          <a:p>
            <a:pPr algn="ctr"/>
            <a:r>
              <a:rPr lang="en-US" sz="3600" b="1" dirty="0" err="1">
                <a:latin typeface="Times New Roman" panose="02020603050405020304" pitchFamily="18" charset="0"/>
                <a:ea typeface="Times New Roman" panose="02020603050405020304" pitchFamily="18" charset="0"/>
              </a:rPr>
              <a:t>Reja</a:t>
            </a:r>
            <a:r>
              <a:rPr lang="en-US" sz="3600" b="1" dirty="0">
                <a:latin typeface="Times New Roman" panose="02020603050405020304" pitchFamily="18" charset="0"/>
                <a:ea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marL="342900" lvl="0" indent="-342900" algn="just">
              <a:buFont typeface="+mj-lt"/>
              <a:buAutoNum type="arabicPeriod"/>
            </a:pPr>
            <a:r>
              <a:rPr lang="en-GB" sz="2400" dirty="0" err="1">
                <a:latin typeface="Times New Roman" panose="02020603050405020304" pitchFamily="18" charset="0"/>
                <a:ea typeface="Calibri" panose="020F0502020204030204" pitchFamily="34" charset="0"/>
              </a:rPr>
              <a:t>Yarimo’tkazgichlar</a:t>
            </a:r>
            <a:endParaRPr lang="ru-RU" sz="2400" dirty="0">
              <a:latin typeface="Times New Roman" panose="02020603050405020304" pitchFamily="18" charset="0"/>
              <a:ea typeface="Calibri" panose="020F0502020204030204" pitchFamily="34" charset="0"/>
            </a:endParaRPr>
          </a:p>
          <a:p>
            <a:pPr marL="342900" lvl="0" indent="-342900" algn="just">
              <a:buFont typeface="+mj-lt"/>
              <a:buAutoNum type="arabicPeriod"/>
            </a:pPr>
            <a:r>
              <a:rPr lang="en-GB" sz="2400" dirty="0" err="1">
                <a:latin typeface="Times New Roman" panose="02020603050405020304" pitchFamily="18" charset="0"/>
                <a:ea typeface="Calibri" panose="020F0502020204030204" pitchFamily="34" charset="0"/>
              </a:rPr>
              <a:t>Yarimo’tkazgichlarning</a:t>
            </a: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elektr</a:t>
            </a: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o’tkazuvchanligi</a:t>
            </a:r>
            <a:r>
              <a:rPr lang="en-GB" sz="2400" dirty="0">
                <a:latin typeface="Times New Roman" panose="02020603050405020304" pitchFamily="18" charset="0"/>
                <a:ea typeface="Calibri" panose="020F0502020204030204" pitchFamily="34" charset="0"/>
              </a:rPr>
              <a:t>. </a:t>
            </a:r>
            <a:endParaRPr lang="ru-RU" sz="2400" dirty="0">
              <a:latin typeface="Times New Roman" panose="02020603050405020304" pitchFamily="18" charset="0"/>
              <a:ea typeface="Calibri" panose="020F0502020204030204" pitchFamily="34" charset="0"/>
            </a:endParaRPr>
          </a:p>
          <a:p>
            <a:pPr marL="342900" lvl="0" indent="-342900" algn="just">
              <a:buFont typeface="+mj-lt"/>
              <a:buAutoNum type="arabicPeriod"/>
            </a:pPr>
            <a:r>
              <a:rPr lang="en-GB" sz="2400" dirty="0" err="1">
                <a:latin typeface="Times New Roman" panose="02020603050405020304" pitchFamily="18" charset="0"/>
                <a:ea typeface="Calibri" panose="020F0502020204030204" pitchFamily="34" charset="0"/>
              </a:rPr>
              <a:t>Sof</a:t>
            </a: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yarimo’tkazgich</a:t>
            </a:r>
            <a:endParaRPr lang="ru-RU" sz="2400" dirty="0">
              <a:latin typeface="Times New Roman" panose="02020603050405020304" pitchFamily="18" charset="0"/>
              <a:ea typeface="Calibri" panose="020F0502020204030204" pitchFamily="34" charset="0"/>
            </a:endParaRPr>
          </a:p>
          <a:p>
            <a:pPr marL="342900" lvl="0" indent="-342900" algn="just">
              <a:buFont typeface="+mj-lt"/>
              <a:buAutoNum type="arabicPeriod"/>
            </a:pP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Aralashmali</a:t>
            </a: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yarimo’tkazgich</a:t>
            </a: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elektr</a:t>
            </a:r>
            <a:r>
              <a:rPr lang="en-GB" sz="2400" dirty="0">
                <a:latin typeface="Times New Roman" panose="02020603050405020304" pitchFamily="18" charset="0"/>
                <a:ea typeface="Calibri" panose="020F0502020204030204" pitchFamily="34" charset="0"/>
              </a:rPr>
              <a:t> </a:t>
            </a:r>
            <a:r>
              <a:rPr lang="en-GB" sz="2400" dirty="0" err="1">
                <a:latin typeface="Times New Roman" panose="02020603050405020304" pitchFamily="18" charset="0"/>
                <a:ea typeface="Calibri" panose="020F0502020204030204" pitchFamily="34" charset="0"/>
              </a:rPr>
              <a:t>o’tkazuvchanlik</a:t>
            </a:r>
            <a:r>
              <a:rPr lang="en-GB"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3035849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4256" y="2310140"/>
            <a:ext cx="8486454" cy="954107"/>
          </a:xfrm>
          <a:prstGeom prst="rect">
            <a:avLst/>
          </a:prstGeom>
        </p:spPr>
        <p:txBody>
          <a:bodyPr wrap="square">
            <a:spAutoFit/>
          </a:bodyPr>
          <a:lstStyle/>
          <a:p>
            <a:pPr indent="270510" algn="just"/>
            <a:r>
              <a:rPr lang="en-GB" sz="2800" dirty="0" err="1" smtClean="0">
                <a:solidFill>
                  <a:srgbClr val="CC0000"/>
                </a:solidFill>
                <a:latin typeface="Times New Roman" panose="02020603050405020304" pitchFamily="18" charset="0"/>
                <a:ea typeface="Calibri" panose="020F0502020204030204" pitchFamily="34" charset="0"/>
              </a:rPr>
              <a:t>Tayanch</a:t>
            </a:r>
            <a:r>
              <a:rPr lang="en-GB" sz="2800" dirty="0" smtClean="0">
                <a:solidFill>
                  <a:srgbClr val="CC0000"/>
                </a:solidFill>
                <a:latin typeface="Times New Roman" panose="02020603050405020304" pitchFamily="18" charset="0"/>
                <a:ea typeface="Calibri" panose="020F0502020204030204" pitchFamily="34" charset="0"/>
              </a:rPr>
              <a:t> </a:t>
            </a:r>
            <a:r>
              <a:rPr lang="en-GB" sz="2800" dirty="0" err="1">
                <a:solidFill>
                  <a:srgbClr val="CC0000"/>
                </a:solidFill>
                <a:latin typeface="Times New Roman" panose="02020603050405020304" pitchFamily="18" charset="0"/>
                <a:ea typeface="Calibri" panose="020F0502020204030204" pitchFamily="34" charset="0"/>
              </a:rPr>
              <a:t>so’zlar</a:t>
            </a:r>
            <a:r>
              <a:rPr lang="en-GB" sz="2800" dirty="0">
                <a:solidFill>
                  <a:srgbClr val="CC0000"/>
                </a:solidFill>
                <a:latin typeface="Times New Roman" panose="02020603050405020304" pitchFamily="18" charset="0"/>
                <a:ea typeface="Calibri" panose="020F0502020204030204" pitchFamily="34" charset="0"/>
              </a:rPr>
              <a:t>:</a:t>
            </a:r>
            <a:r>
              <a:rPr lang="en-GB" sz="2800" dirty="0">
                <a:latin typeface="Times New Roman" panose="02020603050405020304" pitchFamily="18" charset="0"/>
                <a:ea typeface="Calibri" panose="020F0502020204030204" pitchFamily="34" charset="0"/>
              </a:rPr>
              <a:t> </a:t>
            </a:r>
            <a:r>
              <a:rPr lang="en-GB" sz="2800" dirty="0" err="1">
                <a:latin typeface="Times New Roman" panose="02020603050405020304" pitchFamily="18" charset="0"/>
                <a:ea typeface="Calibri" panose="020F0502020204030204" pitchFamily="34" charset="0"/>
              </a:rPr>
              <a:t>Yarimo’tkazgich</a:t>
            </a:r>
            <a:r>
              <a:rPr lang="en-GB" sz="2800" dirty="0">
                <a:latin typeface="Times New Roman" panose="02020603050405020304" pitchFamily="18" charset="0"/>
                <a:ea typeface="Calibri" panose="020F0502020204030204" pitchFamily="34" charset="0"/>
              </a:rPr>
              <a:t>, </a:t>
            </a:r>
            <a:r>
              <a:rPr lang="en-GB" sz="2800" dirty="0" err="1">
                <a:latin typeface="Times New Roman" panose="02020603050405020304" pitchFamily="18" charset="0"/>
                <a:ea typeface="Calibri" panose="020F0502020204030204" pitchFamily="34" charset="0"/>
              </a:rPr>
              <a:t>sof</a:t>
            </a:r>
            <a:r>
              <a:rPr lang="en-GB" sz="2800" dirty="0">
                <a:latin typeface="Times New Roman" panose="02020603050405020304" pitchFamily="18" charset="0"/>
                <a:ea typeface="Calibri" panose="020F0502020204030204" pitchFamily="34" charset="0"/>
              </a:rPr>
              <a:t> </a:t>
            </a:r>
            <a:r>
              <a:rPr lang="en-GB" sz="2800" dirty="0" err="1">
                <a:latin typeface="Times New Roman" panose="02020603050405020304" pitchFamily="18" charset="0"/>
                <a:ea typeface="Calibri" panose="020F0502020204030204" pitchFamily="34" charset="0"/>
              </a:rPr>
              <a:t>yarimo’tkazgich</a:t>
            </a:r>
            <a:r>
              <a:rPr lang="en-GB" sz="2800" dirty="0">
                <a:latin typeface="Times New Roman" panose="02020603050405020304" pitchFamily="18" charset="0"/>
                <a:ea typeface="Calibri" panose="020F0502020204030204" pitchFamily="34" charset="0"/>
              </a:rPr>
              <a:t>, </a:t>
            </a:r>
            <a:r>
              <a:rPr lang="en-GB" sz="2800" dirty="0" err="1">
                <a:latin typeface="Times New Roman" panose="02020603050405020304" pitchFamily="18" charset="0"/>
                <a:ea typeface="Calibri" panose="020F0502020204030204" pitchFamily="34" charset="0"/>
              </a:rPr>
              <a:t>aralashmali</a:t>
            </a:r>
            <a:r>
              <a:rPr lang="en-GB" sz="2800" dirty="0">
                <a:latin typeface="Times New Roman" panose="02020603050405020304" pitchFamily="18" charset="0"/>
                <a:ea typeface="Calibri" panose="020F0502020204030204" pitchFamily="34" charset="0"/>
              </a:rPr>
              <a:t> </a:t>
            </a:r>
            <a:r>
              <a:rPr lang="en-GB" sz="2800" dirty="0" err="1" smtClean="0">
                <a:latin typeface="Times New Roman" panose="02020603050405020304" pitchFamily="18" charset="0"/>
                <a:ea typeface="Calibri" panose="020F0502020204030204" pitchFamily="34" charset="0"/>
              </a:rPr>
              <a:t>yarimo’tkazgich</a:t>
            </a:r>
            <a:r>
              <a:rPr lang="en-GB" sz="2800" dirty="0" smtClean="0">
                <a:latin typeface="Times New Roman" panose="02020603050405020304" pitchFamily="18" charset="0"/>
                <a:ea typeface="Calibri" panose="020F0502020204030204" pitchFamily="34" charset="0"/>
              </a:rPr>
              <a:t>.</a:t>
            </a:r>
            <a:endParaRPr lang="ru-RU" sz="2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712829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95209" y="1273996"/>
            <a:ext cx="8712485" cy="3785652"/>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Yarimo’tkazgichlar o’tkazuvchanligi jihatidan </a:t>
            </a:r>
            <a:r>
              <a:rPr lang="uz-Cyrl-UZ" sz="2400" u="sng" dirty="0">
                <a:solidFill>
                  <a:srgbClr val="0000FF"/>
                </a:solidFill>
                <a:latin typeface="Times New Roman" panose="02020603050405020304" pitchFamily="18" charset="0"/>
                <a:ea typeface="Calibri" panose="020F0502020204030204" pitchFamily="34" charset="0"/>
                <a:hlinkClick r:id="rId2" tooltip="Metall"/>
              </a:rPr>
              <a:t>metall</a:t>
            </a:r>
            <a:r>
              <a:rPr lang="uz-Cyrl-UZ" sz="2400" dirty="0">
                <a:latin typeface="Times New Roman" panose="02020603050405020304" pitchFamily="18" charset="0"/>
                <a:ea typeface="Calibri" panose="020F0502020204030204" pitchFamily="34" charset="0"/>
              </a:rPr>
              <a:t> va </a:t>
            </a:r>
            <a:r>
              <a:rPr lang="uz-Cyrl-UZ" sz="2400" u="sng" dirty="0">
                <a:solidFill>
                  <a:srgbClr val="0000FF"/>
                </a:solidFill>
                <a:latin typeface="Times New Roman" panose="02020603050405020304" pitchFamily="18" charset="0"/>
                <a:ea typeface="Calibri" panose="020F0502020204030204" pitchFamily="34" charset="0"/>
                <a:hlinkClick r:id="rId3" tooltip="Dielektrik (sahifa yaratilmagan)"/>
              </a:rPr>
              <a:t>dielektriklar</a:t>
            </a:r>
            <a:r>
              <a:rPr lang="uz-Cyrl-UZ" sz="2400" dirty="0">
                <a:latin typeface="Times New Roman" panose="02020603050405020304" pitchFamily="18" charset="0"/>
                <a:ea typeface="Calibri" panose="020F0502020204030204" pitchFamily="34" charset="0"/>
              </a:rPr>
              <a:t> orasidagi moddalar bo’lib, o’z fizik xususiyatlarini turli tashqi ta’sirlar (masalan yoritish, isitish va hokazo) natijasida keng intervalda o’zgartira olish xususiyatiga ega. Yarimo’tkazgichlar elektronika va mikroelektronikada  juda keng qo’llanilib, zamonaviy elektr jihozlarning deyarli hammasi - kom’yuterlardan tortib to uyali aloqa telefonlarigacha barchasi yarimo’tkazgichli texnologiyaga asoslangan. Eng keng qo’llaniladigan yarimo’tkazgich modda </a:t>
            </a:r>
            <a:r>
              <a:rPr lang="uz-Cyrl-UZ" sz="2400" u="sng" dirty="0">
                <a:solidFill>
                  <a:srgbClr val="0000FF"/>
                </a:solidFill>
                <a:latin typeface="Times New Roman" panose="02020603050405020304" pitchFamily="18" charset="0"/>
                <a:ea typeface="Calibri" panose="020F0502020204030204" pitchFamily="34" charset="0"/>
                <a:hlinkClick r:id="rId4" tooltip="Kremniy"/>
              </a:rPr>
              <a:t>kremniy</a:t>
            </a:r>
            <a:r>
              <a:rPr lang="uz-Cyrl-UZ" sz="2400" dirty="0">
                <a:latin typeface="Times New Roman" panose="02020603050405020304" pitchFamily="18" charset="0"/>
                <a:ea typeface="Calibri" panose="020F0502020204030204" pitchFamily="34" charset="0"/>
              </a:rPr>
              <a:t> bo’lib, boshqa moddalar ham keng qo’llaniladi</a:t>
            </a:r>
            <a:endParaRPr lang="ru-RU" sz="2400" dirty="0"/>
          </a:p>
        </p:txBody>
      </p:sp>
    </p:spTree>
    <p:extLst>
      <p:ext uri="{BB962C8B-B14F-4D97-AF65-F5344CB8AC3E}">
        <p14:creationId xmlns:p14="http://schemas.microsoft.com/office/powerpoint/2010/main" val="3508499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6031" y="1304819"/>
            <a:ext cx="8599469" cy="3785652"/>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Yarimo’tkazgichlar— elektr tokini yaxShi o’tkazuvchi moddalar (o’tkazgichlar, asosan, metallar) va elektr tokini amalda o’tkazmaydigan moddalar (dielektriklar) orasidagi oraliq vaziyatni egallaydigan moddalar. </a:t>
            </a:r>
            <a:r>
              <a:rPr lang="en-US" sz="2400" dirty="0">
                <a:latin typeface="Times New Roman" panose="02020603050405020304" pitchFamily="18" charset="0"/>
                <a:ea typeface="Calibri" panose="020F0502020204030204" pitchFamily="34" charset="0"/>
              </a:rPr>
              <a:t>Mendeleyev </a:t>
            </a:r>
            <a:r>
              <a:rPr lang="en-US" sz="2400" dirty="0" err="1">
                <a:latin typeface="Times New Roman" panose="02020603050405020304" pitchFamily="18" charset="0"/>
                <a:ea typeface="Calibri" panose="020F0502020204030204" pitchFamily="34" charset="0"/>
              </a:rPr>
              <a:t>davriy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sistemasida</a:t>
            </a:r>
            <a:r>
              <a:rPr lang="en-US" sz="2400" dirty="0">
                <a:latin typeface="Times New Roman" panose="02020603050405020304" pitchFamily="18" charset="0"/>
                <a:ea typeface="Calibri" panose="020F0502020204030204" pitchFamily="34" charset="0"/>
              </a:rPr>
              <a:t> II, III, IV, V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VI </a:t>
            </a:r>
            <a:r>
              <a:rPr lang="en-US" sz="2400" dirty="0" err="1">
                <a:latin typeface="Times New Roman" panose="02020603050405020304" pitchFamily="18" charset="0"/>
                <a:ea typeface="Calibri" panose="020F0502020204030204" pitchFamily="34" charset="0"/>
              </a:rPr>
              <a:t>guruhlarda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ko’pchilik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elementlar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qator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birikmalari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jumlasiga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kiradi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Yarimo’tkazgichlarda</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metallardagi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kabi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tufayli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yuzaga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sharoitlari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o’tkzgichlarda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turlicha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861126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84935" y="1387012"/>
            <a:ext cx="8835775" cy="3477875"/>
          </a:xfrm>
          <a:prstGeom prst="rect">
            <a:avLst/>
          </a:prstGeom>
        </p:spPr>
        <p:txBody>
          <a:bodyPr wrap="square">
            <a:spAutoFit/>
          </a:bodyPr>
          <a:lstStyle/>
          <a:p>
            <a:r>
              <a:rPr lang="en-US" sz="2200" dirty="0" err="1">
                <a:latin typeface="Times New Roman" panose="02020603050405020304" pitchFamily="18" charset="0"/>
                <a:ea typeface="Calibri" panose="020F0502020204030204" pitchFamily="34" charset="0"/>
              </a:rPr>
              <a:t>Yarimo’tkazgichlar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quyidagi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asosiy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xususiyatlarga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Yarimo’tkazgichlarning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o’tkazuvchanligi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temperatura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ko’tarilishi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boradi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masalam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temperaturasi</a:t>
            </a:r>
            <a:r>
              <a:rPr lang="en-US" sz="2200" dirty="0">
                <a:latin typeface="Times New Roman" panose="02020603050405020304" pitchFamily="18" charset="0"/>
                <a:ea typeface="Calibri" panose="020F0502020204030204" pitchFamily="34" charset="0"/>
              </a:rPr>
              <a:t> 1 K </a:t>
            </a:r>
            <a:r>
              <a:rPr lang="en-US" sz="2200" dirty="0" err="1">
                <a:latin typeface="Times New Roman" panose="02020603050405020304" pitchFamily="18" charset="0"/>
                <a:ea typeface="Calibri" panose="020F0502020204030204" pitchFamily="34" charset="0"/>
              </a:rPr>
              <a:t>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ortganda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yarimo’tkazgichning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solishtirma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o’tkazuvchanligi</a:t>
            </a:r>
            <a:r>
              <a:rPr lang="en-US" sz="2200" dirty="0">
                <a:latin typeface="Times New Roman" panose="02020603050405020304" pitchFamily="18" charset="0"/>
                <a:ea typeface="Calibri" panose="020F0502020204030204" pitchFamily="34" charset="0"/>
              </a:rPr>
              <a:t> 16—17 </a:t>
            </a:r>
            <a:r>
              <a:rPr lang="en-US" sz="2200" dirty="0" err="1">
                <a:latin typeface="Times New Roman" panose="02020603050405020304" pitchFamily="18" charset="0"/>
                <a:ea typeface="Calibri" panose="020F0502020204030204" pitchFamily="34" charset="0"/>
              </a:rPr>
              <a:t>marta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Yarimo’tkazgichning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o’tkazuvchanligida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erkin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elektronlardan</a:t>
            </a:r>
            <a:r>
              <a:rPr lang="en-US" sz="2200" dirty="0">
                <a:latin typeface="Times New Roman" panose="02020603050405020304" pitchFamily="18" charset="0"/>
                <a:ea typeface="Calibri" panose="020F0502020204030204" pitchFamily="34" charset="0"/>
              </a:rPr>
              <a:t> </a:t>
            </a:r>
            <a:r>
              <a:rPr lang="en-US" sz="2200" dirty="0" err="1" smtClean="0">
                <a:latin typeface="Times New Roman" panose="02020603050405020304" pitchFamily="18" charset="0"/>
                <a:ea typeface="Calibri" panose="020F0502020204030204" pitchFamily="34" charset="0"/>
              </a:rPr>
              <a:t>tashqari</a:t>
            </a:r>
            <a:r>
              <a:rPr lang="en-US" sz="2200" dirty="0" smtClean="0">
                <a:latin typeface="Times New Roman" panose="02020603050405020304" pitchFamily="18" charset="0"/>
                <a:ea typeface="Calibri" panose="020F0502020204030204" pitchFamily="34" charset="0"/>
              </a:rPr>
              <a:t> </a:t>
            </a:r>
            <a:r>
              <a:rPr lang="en-US" sz="2200" dirty="0">
                <a:latin typeface="Times New Roman" panose="02020603050405020304" pitchFamily="18" charset="0"/>
                <a:ea typeface="Calibri" panose="020F0502020204030204" pitchFamily="34" charset="0"/>
              </a:rPr>
              <a:t>atom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bog’langan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ham </a:t>
            </a:r>
            <a:r>
              <a:rPr lang="en-US" sz="2200" dirty="0" err="1">
                <a:latin typeface="Times New Roman" panose="02020603050405020304" pitchFamily="18" charset="0"/>
                <a:ea typeface="Calibri" panose="020F0502020204030204" pitchFamily="34" charset="0"/>
              </a:rPr>
              <a:t>ishtirok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etadi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ba’zi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hollarda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bog’langan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asosiy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rol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o’ynaydi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sof</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o’kazgichlarga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oz</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miqdorda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qo’shilma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kiritib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o’tkazuvchanligini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keskin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o’zgartirish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mumkin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masalan</a:t>
            </a:r>
            <a:r>
              <a:rPr lang="en-US" sz="2200" dirty="0">
                <a:latin typeface="Times New Roman" panose="02020603050405020304" pitchFamily="18" charset="0"/>
                <a:ea typeface="Calibri" panose="020F0502020204030204" pitchFamily="34" charset="0"/>
              </a:rPr>
              <a:t> 0,01% </a:t>
            </a:r>
            <a:r>
              <a:rPr lang="en-US" sz="2200" dirty="0" err="1">
                <a:latin typeface="Times New Roman" panose="02020603050405020304" pitchFamily="18" charset="0"/>
                <a:ea typeface="Calibri" panose="020F0502020204030204" pitchFamily="34" charset="0"/>
              </a:rPr>
              <a:t>kirishma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kiritilganda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o’tkazgichning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o’tkazuvchanligi</a:t>
            </a:r>
            <a:r>
              <a:rPr lang="en-US" sz="2200" dirty="0">
                <a:latin typeface="Times New Roman" panose="02020603050405020304" pitchFamily="18" charset="0"/>
                <a:ea typeface="Calibri" panose="020F0502020204030204" pitchFamily="34" charset="0"/>
              </a:rPr>
              <a:t> 10000 </a:t>
            </a:r>
            <a:r>
              <a:rPr lang="en-US" sz="2200" dirty="0" err="1">
                <a:latin typeface="Times New Roman" panose="02020603050405020304" pitchFamily="18" charset="0"/>
                <a:ea typeface="Calibri" panose="020F0502020204030204" pitchFamily="34" charset="0"/>
              </a:rPr>
              <a:t>marta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ketadi</a:t>
            </a:r>
            <a:r>
              <a:rPr lang="en-US" sz="2200" dirty="0">
                <a:latin typeface="Times New Roman" panose="02020603050405020304" pitchFamily="18" charset="0"/>
                <a:ea typeface="Calibri" panose="020F0502020204030204" pitchFamily="34" charset="0"/>
              </a:rPr>
              <a:t>).</a:t>
            </a:r>
            <a:endParaRPr lang="ru-RU" sz="2200" dirty="0"/>
          </a:p>
        </p:txBody>
      </p:sp>
    </p:spTree>
    <p:extLst>
      <p:ext uri="{BB962C8B-B14F-4D97-AF65-F5344CB8AC3E}">
        <p14:creationId xmlns:p14="http://schemas.microsoft.com/office/powerpoint/2010/main" val="28234292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93853" y="1602769"/>
            <a:ext cx="7931648" cy="3046988"/>
          </a:xfrm>
          <a:prstGeom prst="rect">
            <a:avLst/>
          </a:prstGeom>
        </p:spPr>
        <p:txBody>
          <a:bodyPr wrap="square">
            <a:spAutoFit/>
          </a:bodyPr>
          <a:lstStyle/>
          <a:p>
            <a:r>
              <a:rPr lang="en-US" sz="2400" dirty="0" smtClean="0">
                <a:latin typeface="Times New Roman" panose="02020603050405020304" pitchFamily="18" charset="0"/>
                <a:ea typeface="Calibri" panose="020F0502020204030204" pitchFamily="34" charset="0"/>
              </a:rPr>
              <a:t>Past </a:t>
            </a:r>
            <a:r>
              <a:rPr lang="en-US" sz="2400" dirty="0" err="1">
                <a:latin typeface="Times New Roman" panose="02020603050405020304" pitchFamily="18" charset="0"/>
                <a:ea typeface="Calibri" panose="020F0502020204030204" pitchFamily="34" charset="0"/>
              </a:rPr>
              <a:t>temperaturalarda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o’ykazgichlarning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solishtirma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qarshiligi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juda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amalda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izolyator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hisoblanadi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lekin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temperatura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ortishi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tashuvchilarning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konsentratsiyasi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keskin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ortadi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erkin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konsentratsiyasining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temperaturada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bunday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keskin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bog’liqligi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issiqlik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ta’sirida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bo’lishini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ko’rsatadi</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2959507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6031" y="1263722"/>
            <a:ext cx="8671389" cy="3477875"/>
          </a:xfrm>
          <a:prstGeom prst="rect">
            <a:avLst/>
          </a:prstGeom>
        </p:spPr>
        <p:txBody>
          <a:bodyPr wrap="square">
            <a:spAutoFit/>
          </a:bodyPr>
          <a:lstStyle/>
          <a:p>
            <a:r>
              <a:rPr lang="en-US" sz="2200" dirty="0" err="1">
                <a:latin typeface="Times New Roman" panose="02020603050405020304" pitchFamily="18" charset="0"/>
                <a:ea typeface="Calibri" panose="020F0502020204030204" pitchFamily="34" charset="0"/>
              </a:rPr>
              <a:t>Yarimo’tkazgich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kristallda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atomlar</a:t>
            </a:r>
            <a:r>
              <a:rPr lang="en-US" sz="2200" dirty="0">
                <a:latin typeface="Times New Roman" panose="02020603050405020304" pitchFamily="18" charset="0"/>
                <a:ea typeface="Calibri" panose="020F0502020204030204" pitchFamily="34" charset="0"/>
              </a:rPr>
              <a:t> valent </a:t>
            </a:r>
            <a:r>
              <a:rPr lang="en-US" sz="2200" dirty="0" err="1">
                <a:latin typeface="Times New Roman" panose="02020603050405020304" pitchFamily="18" charset="0"/>
                <a:ea typeface="Calibri" panose="020F0502020204030204" pitchFamily="34" charset="0"/>
              </a:rPr>
              <a:t>elektronlari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yordamida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o’zaro</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bog’langan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Atomlarning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issiqlik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tebranishlari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vaqtida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issiqlik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energiyasi</a:t>
            </a:r>
            <a:r>
              <a:rPr lang="en-US" sz="2200" dirty="0">
                <a:latin typeface="Times New Roman" panose="02020603050405020304" pitchFamily="18" charset="0"/>
                <a:ea typeface="Calibri" panose="020F0502020204030204" pitchFamily="34" charset="0"/>
              </a:rPr>
              <a:t> valent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orasida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notekis</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taqsimlanadi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Ayrim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o’z</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atomi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bog’lanishni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uzib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kristallda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erkin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ko’chib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yurish</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imkonini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beradigan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yetarli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miqdordagi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issiqlik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energiyasiga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qolishi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erkin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aylanishi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mumkin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Tashqi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maydon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bo’lmaganda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erkin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tartibsiz</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harakat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maydon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ta’sirida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esa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maydonga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qarshi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yo’nalishda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tartiblangan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harakatga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Yarimo’tkazgichlarda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tok</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hosil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qiladi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Erkin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yuzaga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keltirgan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o’tkazuvchanlik</a:t>
            </a:r>
            <a:r>
              <a:rPr lang="en-US" sz="2200" dirty="0">
                <a:latin typeface="Times New Roman" panose="02020603050405020304" pitchFamily="18" charset="0"/>
                <a:ea typeface="Calibri" panose="020F0502020204030204" pitchFamily="34" charset="0"/>
              </a:rPr>
              <a:t> </a:t>
            </a:r>
            <a:r>
              <a:rPr lang="en-US" sz="2200" dirty="0" err="1">
                <a:solidFill>
                  <a:srgbClr val="CC0000"/>
                </a:solidFill>
                <a:latin typeface="Times New Roman" panose="02020603050405020304" pitchFamily="18" charset="0"/>
                <a:ea typeface="Calibri" panose="020F0502020204030204" pitchFamily="34" charset="0"/>
              </a:rPr>
              <a:t>elektron</a:t>
            </a:r>
            <a:r>
              <a:rPr lang="en-US" sz="2200" dirty="0">
                <a:solidFill>
                  <a:srgbClr val="CC0000"/>
                </a:solidFill>
                <a:latin typeface="Times New Roman" panose="02020603050405020304" pitchFamily="18" charset="0"/>
                <a:ea typeface="Calibri" panose="020F0502020204030204" pitchFamily="34" charset="0"/>
              </a:rPr>
              <a:t> </a:t>
            </a:r>
            <a:r>
              <a:rPr lang="en-US" sz="2200" dirty="0" err="1">
                <a:solidFill>
                  <a:srgbClr val="CC0000"/>
                </a:solidFill>
                <a:latin typeface="Times New Roman" panose="02020603050405020304" pitchFamily="18" charset="0"/>
                <a:ea typeface="Calibri" panose="020F0502020204030204" pitchFamily="34" charset="0"/>
              </a:rPr>
              <a:t>yoki</a:t>
            </a:r>
            <a:r>
              <a:rPr lang="en-US" sz="2200" dirty="0">
                <a:solidFill>
                  <a:srgbClr val="CC0000"/>
                </a:solidFill>
                <a:latin typeface="Times New Roman" panose="02020603050405020304" pitchFamily="18" charset="0"/>
                <a:ea typeface="Calibri" panose="020F0502020204030204" pitchFamily="34" charset="0"/>
              </a:rPr>
              <a:t> tur </a:t>
            </a:r>
            <a:r>
              <a:rPr lang="en-US" sz="2200" dirty="0" err="1">
                <a:solidFill>
                  <a:srgbClr val="CC0000"/>
                </a:solidFill>
                <a:latin typeface="Times New Roman" panose="02020603050405020304" pitchFamily="18" charset="0"/>
                <a:ea typeface="Calibri" panose="020F0502020204030204" pitchFamily="34" charset="0"/>
              </a:rPr>
              <a:t>o’tkazuvchanlik</a:t>
            </a:r>
            <a:r>
              <a:rPr lang="en-US" sz="2200" dirty="0">
                <a:latin typeface="Times New Roman" panose="02020603050405020304" pitchFamily="18" charset="0"/>
                <a:ea typeface="Calibri" panose="020F0502020204030204" pitchFamily="34" charset="0"/>
              </a:rPr>
              <a:t> deb </a:t>
            </a:r>
            <a:r>
              <a:rPr lang="en-US" sz="2200" dirty="0" err="1">
                <a:latin typeface="Times New Roman" panose="02020603050405020304" pitchFamily="18" charset="0"/>
                <a:ea typeface="Calibri" panose="020F0502020204030204" pitchFamily="34" charset="0"/>
              </a:rPr>
              <a:t>ataladi</a:t>
            </a:r>
            <a:r>
              <a:rPr lang="en-US" sz="2200" dirty="0">
                <a:latin typeface="Times New Roman" panose="02020603050405020304" pitchFamily="18" charset="0"/>
                <a:ea typeface="Calibri" panose="020F0502020204030204" pitchFamily="34" charset="0"/>
              </a:rPr>
              <a:t>.</a:t>
            </a:r>
            <a:endParaRPr lang="ru-RU" sz="2200" dirty="0"/>
          </a:p>
        </p:txBody>
      </p:sp>
    </p:spTree>
    <p:extLst>
      <p:ext uri="{BB962C8B-B14F-4D97-AF65-F5344CB8AC3E}">
        <p14:creationId xmlns:p14="http://schemas.microsoft.com/office/powerpoint/2010/main" val="34266516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1" y="1417832"/>
            <a:ext cx="8280972" cy="3046988"/>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Bog’langan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atomini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ketishi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atomning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neytralligini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buzadi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undan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ketib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miqdoran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musbat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teshik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vujudga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Tashqi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bo’lmaganda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teshiklar</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tartibsiz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tashqi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qarshi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teshiklar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ko’chadi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Teshiklarning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ko’chishi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bog’liq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teshikli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deyiladi</a:t>
            </a:r>
            <a:r>
              <a:rPr lang="en-US" sz="2400" dirty="0">
                <a:latin typeface="Times New Roman" panose="02020603050405020304" pitchFamily="18" charset="0"/>
                <a:ea typeface="Calibri" panose="020F0502020204030204" pitchFamily="34" charset="0"/>
              </a:rPr>
              <a:t>. </a:t>
            </a:r>
            <a:endParaRPr lang="ru-RU" sz="2400" dirty="0"/>
          </a:p>
        </p:txBody>
      </p:sp>
    </p:spTree>
    <p:extLst>
      <p:ext uri="{BB962C8B-B14F-4D97-AF65-F5344CB8AC3E}">
        <p14:creationId xmlns:p14="http://schemas.microsoft.com/office/powerpoint/2010/main" val="1422716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2063" y="1376737"/>
            <a:ext cx="8291245" cy="3416320"/>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Erkin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teshiklar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bir-biriga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tushunarli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Aniqlanishicha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tezligi</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ekan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Demak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ayni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vaqtda</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teshikli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vujudga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Bunday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teshikli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xususiy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deyiladi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Xususiy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o’tkazuvchanlik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sof</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kuzatiladi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tabiatda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sof</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Ba’zi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qo’shilmalar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erkin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boyitsa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boshqa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ba’zi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qo’shilmalar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teshiklar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boyitadi</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34199133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0418" y="1366464"/>
            <a:ext cx="8753582" cy="3477875"/>
          </a:xfrm>
          <a:prstGeom prst="rect">
            <a:avLst/>
          </a:prstGeom>
        </p:spPr>
        <p:txBody>
          <a:bodyPr wrap="square">
            <a:spAutoFit/>
          </a:bodyPr>
          <a:lstStyle/>
          <a:p>
            <a:r>
              <a:rPr lang="en-US" sz="2000" dirty="0" err="1">
                <a:latin typeface="Times New Roman" panose="02020603050405020304" pitchFamily="18" charset="0"/>
                <a:ea typeface="Calibri" panose="020F0502020204030204" pitchFamily="34" charset="0"/>
              </a:rPr>
              <a:t>Yarimo’tkazgichda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yuzaga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keladigan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bunday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o’tkazuvchanlik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qo’shilmali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o’tkazuvchanlik</a:t>
            </a:r>
            <a:r>
              <a:rPr lang="en-US" sz="2000" dirty="0">
                <a:latin typeface="Times New Roman" panose="02020603050405020304" pitchFamily="18" charset="0"/>
                <a:ea typeface="Calibri" panose="020F0502020204030204" pitchFamily="34" charset="0"/>
              </a:rPr>
              <a:t> deb </a:t>
            </a:r>
            <a:r>
              <a:rPr lang="en-US" sz="2000" dirty="0" err="1">
                <a:latin typeface="Times New Roman" panose="02020603050405020304" pitchFamily="18" charset="0"/>
                <a:ea typeface="Calibri" panose="020F0502020204030204" pitchFamily="34" charset="0"/>
              </a:rPr>
              <a:t>ataladi</a:t>
            </a:r>
            <a:r>
              <a:rPr lang="en-US" sz="2000" dirty="0">
                <a:latin typeface="Times New Roman" panose="02020603050405020304" pitchFamily="18" charset="0"/>
                <a:ea typeface="Calibri" panose="020F0502020204030204" pitchFamily="34" charset="0"/>
              </a:rPr>
              <a:t>. Agar </a:t>
            </a:r>
            <a:r>
              <a:rPr lang="en-US" sz="2000" dirty="0" err="1">
                <a:latin typeface="Times New Roman" panose="02020603050405020304" pitchFamily="18" charset="0"/>
                <a:ea typeface="Calibri" panose="020F0502020204030204" pitchFamily="34" charset="0"/>
              </a:rPr>
              <a:t>asosiy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yarimo’tkazgich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atomi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o’rniga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elementlar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davriy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sistemasida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undan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keyingi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guruhda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turgan</a:t>
            </a:r>
            <a:r>
              <a:rPr lang="en-US" sz="2000" dirty="0">
                <a:latin typeface="Times New Roman" panose="02020603050405020304" pitchFamily="18" charset="0"/>
                <a:ea typeface="Calibri" panose="020F0502020204030204" pitchFamily="34" charset="0"/>
              </a:rPr>
              <a:t> element </a:t>
            </a:r>
            <a:r>
              <a:rPr lang="en-US" sz="2000" dirty="0" err="1">
                <a:latin typeface="Times New Roman" panose="02020603050405020304" pitchFamily="18" charset="0"/>
                <a:ea typeface="Calibri" panose="020F0502020204030204" pitchFamily="34" charset="0"/>
              </a:rPr>
              <a:t>atomi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kiritilsa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qo’shilma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atomning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bitta</a:t>
            </a:r>
            <a:r>
              <a:rPr lang="en-US" sz="2000" dirty="0">
                <a:latin typeface="Times New Roman" panose="02020603050405020304" pitchFamily="18" charset="0"/>
                <a:ea typeface="Calibri" panose="020F0502020204030204" pitchFamily="34" charset="0"/>
              </a:rPr>
              <a:t> valent </a:t>
            </a:r>
            <a:r>
              <a:rPr lang="en-US" sz="2000" dirty="0" err="1">
                <a:latin typeface="Times New Roman" panose="02020603050405020304" pitchFamily="18" charset="0"/>
                <a:ea typeface="Calibri" panose="020F0502020204030204" pitchFamily="34" charset="0"/>
              </a:rPr>
              <a:t>elektroni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atomlararo</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bog’lanishda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ishtirok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etmaydi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erkin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elektronlar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safiga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qo’shiladi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binobarin</a:t>
            </a:r>
            <a:r>
              <a:rPr lang="en-US" sz="2000" dirty="0">
                <a:latin typeface="Times New Roman" panose="02020603050405020304" pitchFamily="18" charset="0"/>
                <a:ea typeface="Calibri" panose="020F0502020204030204" pitchFamily="34" charset="0"/>
              </a:rPr>
              <a:t>, tur </a:t>
            </a:r>
            <a:r>
              <a:rPr lang="en-US" sz="2000" dirty="0" err="1">
                <a:latin typeface="Times New Roman" panose="02020603050405020304" pitchFamily="18" charset="0"/>
                <a:ea typeface="Calibri" panose="020F0502020204030204" pitchFamily="34" charset="0"/>
              </a:rPr>
              <a:t>o’tkazuvchanlik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ortadi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aksincha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undan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oldingi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o’rinda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turgan</a:t>
            </a:r>
            <a:r>
              <a:rPr lang="en-US" sz="2000" dirty="0">
                <a:latin typeface="Times New Roman" panose="02020603050405020304" pitchFamily="18" charset="0"/>
                <a:ea typeface="Calibri" panose="020F0502020204030204" pitchFamily="34" charset="0"/>
              </a:rPr>
              <a:t> element </a:t>
            </a:r>
            <a:r>
              <a:rPr lang="en-US" sz="2000" dirty="0" err="1">
                <a:latin typeface="Times New Roman" panose="02020603050405020304" pitchFamily="18" charset="0"/>
                <a:ea typeface="Calibri" panose="020F0502020204030204" pitchFamily="34" charset="0"/>
              </a:rPr>
              <a:t>atomi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kiritilsa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atomlararo</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to’la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bog’lanishda</a:t>
            </a:r>
            <a:r>
              <a:rPr lang="en-US" sz="2000" dirty="0">
                <a:latin typeface="Times New Roman" panose="02020603050405020304" pitchFamily="18" charset="0"/>
                <a:ea typeface="Calibri" panose="020F0502020204030204" pitchFamily="34" charset="0"/>
              </a:rPr>
              <a:t> 1 ta </a:t>
            </a:r>
            <a:r>
              <a:rPr lang="en-US" sz="2000" dirty="0" err="1">
                <a:latin typeface="Times New Roman" panose="02020603050405020304" pitchFamily="18" charset="0"/>
                <a:ea typeface="Calibri" panose="020F0502020204030204" pitchFamily="34" charset="0"/>
              </a:rPr>
              <a:t>elektron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yetishmaydi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teshik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hosil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Bunda</a:t>
            </a:r>
            <a:r>
              <a:rPr lang="en-US" sz="2000" dirty="0">
                <a:latin typeface="Times New Roman" panose="02020603050405020304" pitchFamily="18" charset="0"/>
                <a:ea typeface="Calibri" panose="020F0502020204030204" pitchFamily="34" charset="0"/>
              </a:rPr>
              <a:t> tur </a:t>
            </a:r>
            <a:r>
              <a:rPr lang="en-US" sz="2000" dirty="0" err="1">
                <a:latin typeface="Times New Roman" panose="02020603050405020304" pitchFamily="18" charset="0"/>
                <a:ea typeface="Calibri" panose="020F0502020204030204" pitchFamily="34" charset="0"/>
              </a:rPr>
              <a:t>o’tkazuvchanlik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ortadi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Qo’shimcha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birinchi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holda</a:t>
            </a:r>
            <a:r>
              <a:rPr lang="en-US" sz="2000" dirty="0">
                <a:latin typeface="Times New Roman" panose="02020603050405020304" pitchFamily="18" charset="0"/>
                <a:ea typeface="Calibri" panose="020F0502020204030204" pitchFamily="34" charset="0"/>
              </a:rPr>
              <a:t> donor (</a:t>
            </a:r>
            <a:r>
              <a:rPr lang="en-US" sz="2000" dirty="0" err="1">
                <a:latin typeface="Times New Roman" panose="02020603050405020304" pitchFamily="18" charset="0"/>
                <a:ea typeface="Calibri" panose="020F0502020204030204" pitchFamily="34" charset="0"/>
              </a:rPr>
              <a:t>elektron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beruvchi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qo’shilma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ikkinchi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holda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akseptor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elektron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oluvchi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qo’shilma</a:t>
            </a:r>
            <a:r>
              <a:rPr lang="en-US" sz="2000" dirty="0">
                <a:latin typeface="Times New Roman" panose="02020603050405020304" pitchFamily="18" charset="0"/>
                <a:ea typeface="Calibri" panose="020F0502020204030204" pitchFamily="34" charset="0"/>
              </a:rPr>
              <a:t> deb </a:t>
            </a:r>
            <a:r>
              <a:rPr lang="en-US" sz="2000" dirty="0" err="1">
                <a:latin typeface="Times New Roman" panose="02020603050405020304" pitchFamily="18" charset="0"/>
                <a:ea typeface="Calibri" panose="020F0502020204030204" pitchFamily="34" charset="0"/>
              </a:rPr>
              <a:t>ataladi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Shunday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qilib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yarimo’tkazgichning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elektr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o’tkazuvchanligi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xususiy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aralashmali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o’tkazuvchanliklar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yig’indisidan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iborat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bo’ladi</a:t>
            </a:r>
            <a:r>
              <a:rPr lang="en-US" sz="2000" dirty="0">
                <a:latin typeface="Times New Roman" panose="02020603050405020304" pitchFamily="18" charset="0"/>
                <a:ea typeface="Calibri" panose="020F0502020204030204" pitchFamily="34" charset="0"/>
              </a:rPr>
              <a:t>.</a:t>
            </a:r>
            <a:endParaRPr lang="ru-RU" sz="2000" dirty="0"/>
          </a:p>
        </p:txBody>
      </p:sp>
    </p:spTree>
    <p:extLst>
      <p:ext uri="{BB962C8B-B14F-4D97-AF65-F5344CB8AC3E}">
        <p14:creationId xmlns:p14="http://schemas.microsoft.com/office/powerpoint/2010/main" val="28001186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8499" y="1284270"/>
            <a:ext cx="8661113" cy="3416320"/>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Yarimo’tkazgichning</a:t>
            </a:r>
            <a:r>
              <a:rPr lang="en-US" sz="2400" dirty="0">
                <a:latin typeface="Times New Roman" panose="02020603050405020304" pitchFamily="18" charset="0"/>
                <a:ea typeface="Calibri" panose="020F0502020204030204" pitchFamily="34" charset="0"/>
              </a:rPr>
              <a:t> p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n – </a:t>
            </a:r>
            <a:r>
              <a:rPr lang="en-US" sz="2400" dirty="0" err="1">
                <a:latin typeface="Times New Roman" panose="02020603050405020304" pitchFamily="18" charset="0"/>
                <a:ea typeface="Calibri" panose="020F0502020204030204" pitchFamily="34" charset="0"/>
              </a:rPr>
              <a:t>sohalarning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ajralish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chegarasida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hajmiy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qatlami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sohalar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chegarasidagi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ichki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yuzaga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qatlam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kovak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yoki</a:t>
            </a:r>
            <a:r>
              <a:rPr lang="en-US" sz="2400" dirty="0">
                <a:latin typeface="Times New Roman" panose="02020603050405020304" pitchFamily="18" charset="0"/>
                <a:ea typeface="Calibri" panose="020F0502020204030204" pitchFamily="34" charset="0"/>
              </a:rPr>
              <a:t> p-n </a:t>
            </a:r>
            <a:r>
              <a:rPr lang="en-US" sz="2400" dirty="0" err="1">
                <a:latin typeface="Times New Roman" panose="02020603050405020304" pitchFamily="18" charset="0"/>
                <a:ea typeface="Calibri" panose="020F0502020204030204" pitchFamily="34" charset="0"/>
              </a:rPr>
              <a:t>o’tish</a:t>
            </a:r>
            <a:r>
              <a:rPr lang="en-US" sz="2400" dirty="0">
                <a:latin typeface="Times New Roman" panose="02020603050405020304" pitchFamily="18" charset="0"/>
                <a:ea typeface="Calibri" panose="020F0502020204030204" pitchFamily="34" charset="0"/>
              </a:rPr>
              <a:t> deb </a:t>
            </a:r>
            <a:r>
              <a:rPr lang="en-US" sz="2400" dirty="0" err="1">
                <a:latin typeface="Times New Roman" panose="02020603050405020304" pitchFamily="18" charset="0"/>
                <a:ea typeface="Calibri" panose="020F0502020204030204" pitchFamily="34" charset="0"/>
              </a:rPr>
              <a:t>ataladi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yarimo’tkazgichli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asboblar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integral </a:t>
            </a:r>
            <a:r>
              <a:rPr lang="en-US" sz="2400" dirty="0" err="1">
                <a:latin typeface="Times New Roman" panose="02020603050405020304" pitchFamily="18" charset="0"/>
                <a:ea typeface="Calibri" panose="020F0502020204030204" pitchFamily="34" charset="0"/>
              </a:rPr>
              <a:t>mikrosxemalar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printsipining</a:t>
            </a:r>
            <a:r>
              <a:rPr lang="en-US" sz="2400" dirty="0">
                <a:latin typeface="Times New Roman" panose="02020603050405020304" pitchFamily="18" charset="0"/>
                <a:ea typeface="Calibri" panose="020F0502020204030204" pitchFamily="34" charset="0"/>
              </a:rPr>
              <a:t> p-n </a:t>
            </a:r>
            <a:r>
              <a:rPr lang="en-US" sz="2400" dirty="0" err="1">
                <a:latin typeface="Times New Roman" panose="02020603050405020304" pitchFamily="18" charset="0"/>
                <a:ea typeface="Calibri" panose="020F0502020204030204" pitchFamily="34" charset="0"/>
              </a:rPr>
              <a:t>o’tish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xossalariga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asoslangan</a:t>
            </a:r>
            <a:r>
              <a:rPr lang="en-US" sz="2400"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p-n  o’tish hosil bo’lish mexanizmini ko’rib chiqamiz. Soddalik  uchun, n – sohadagi elektronlar va p – sohadagi kovaklar sonini teng olamiz. </a:t>
            </a:r>
            <a:r>
              <a:rPr lang="en-US" sz="2400" dirty="0" err="1">
                <a:latin typeface="Times New Roman" panose="02020603050405020304" pitchFamily="18" charset="0"/>
                <a:ea typeface="Calibri" panose="020F0502020204030204" pitchFamily="34" charset="0"/>
              </a:rPr>
              <a:t>Bundan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tashqari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sohada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uncha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bo'lmagan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asosiy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bo'lmagan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tashuvchilar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miqdori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mavjud</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14093330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2063" y="1304818"/>
            <a:ext cx="8352889" cy="3477875"/>
          </a:xfrm>
          <a:prstGeom prst="rect">
            <a:avLst/>
          </a:prstGeom>
        </p:spPr>
        <p:txBody>
          <a:bodyPr wrap="square">
            <a:spAutoFit/>
          </a:bodyPr>
          <a:lstStyle/>
          <a:p>
            <a:r>
              <a:rPr lang="en-US" sz="2200" dirty="0" err="1">
                <a:latin typeface="Times New Roman" panose="02020603050405020304" pitchFamily="18" charset="0"/>
                <a:ea typeface="Calibri" panose="020F0502020204030204" pitchFamily="34" charset="0"/>
              </a:rPr>
              <a:t>Xona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temperaturasida</a:t>
            </a:r>
            <a:r>
              <a:rPr lang="en-US" sz="2200" dirty="0">
                <a:latin typeface="Times New Roman" panose="02020603050405020304" pitchFamily="18" charset="0"/>
                <a:ea typeface="Calibri" panose="020F0502020204030204" pitchFamily="34" charset="0"/>
              </a:rPr>
              <a:t> p– </a:t>
            </a:r>
            <a:r>
              <a:rPr lang="en-US" sz="2200" dirty="0" err="1">
                <a:latin typeface="Times New Roman" panose="02020603050405020304" pitchFamily="18" charset="0"/>
                <a:ea typeface="Calibri" panose="020F0502020204030204" pitchFamily="34" charset="0"/>
              </a:rPr>
              <a:t>turdagi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o'tkazgichda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aktseptor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manfiy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ionlarining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a:t>
            </a:r>
            <a:r>
              <a:rPr lang="en-US" sz="2200" dirty="0">
                <a:latin typeface="Times New Roman" panose="02020603050405020304" pitchFamily="18" charset="0"/>
                <a:ea typeface="Calibri" panose="020F0502020204030204" pitchFamily="34" charset="0"/>
              </a:rPr>
              <a:t> N</a:t>
            </a:r>
            <a:r>
              <a:rPr lang="en-US" sz="2200" baseline="-25000" dirty="0">
                <a:latin typeface="Times New Roman" panose="02020603050405020304" pitchFamily="18" charset="0"/>
                <a:ea typeface="Calibri" panose="020F0502020204030204" pitchFamily="34" charset="0"/>
              </a:rPr>
              <a: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kovaklar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a:t>
            </a:r>
            <a:r>
              <a:rPr lang="en-US" sz="2200" dirty="0">
                <a:latin typeface="Times New Roman" panose="02020603050405020304" pitchFamily="18" charset="0"/>
                <a:ea typeface="Calibri" panose="020F0502020204030204" pitchFamily="34" charset="0"/>
              </a:rPr>
              <a:t> p – </a:t>
            </a:r>
            <a:r>
              <a:rPr lang="en-US" sz="2200" dirty="0" err="1">
                <a:latin typeface="Times New Roman" panose="02020603050405020304" pitchFamily="18" charset="0"/>
                <a:ea typeface="Calibri" panose="020F0502020204030204" pitchFamily="34" charset="0"/>
              </a:rPr>
              <a:t>ga</a:t>
            </a:r>
            <a:r>
              <a:rPr lang="en-US" sz="2200" dirty="0">
                <a:latin typeface="Times New Roman" panose="02020603050405020304" pitchFamily="18" charset="0"/>
                <a:ea typeface="Calibri" panose="020F0502020204030204" pitchFamily="34" charset="0"/>
              </a:rPr>
              <a:t>, n – </a:t>
            </a:r>
            <a:r>
              <a:rPr lang="en-US" sz="2200" dirty="0" err="1">
                <a:latin typeface="Times New Roman" panose="02020603050405020304" pitchFamily="18" charset="0"/>
                <a:ea typeface="Calibri" panose="020F0502020204030204" pitchFamily="34" charset="0"/>
              </a:rPr>
              <a:t>turdagi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yarimo'tkazgichda</a:t>
            </a:r>
            <a:r>
              <a:rPr lang="en-US" sz="2200" dirty="0">
                <a:latin typeface="Times New Roman" panose="02020603050405020304" pitchFamily="18" charset="0"/>
                <a:ea typeface="Calibri" panose="020F0502020204030204" pitchFamily="34" charset="0"/>
              </a:rPr>
              <a:t> donor </a:t>
            </a:r>
            <a:r>
              <a:rPr lang="en-US" sz="2200" dirty="0" err="1">
                <a:latin typeface="Times New Roman" panose="02020603050405020304" pitchFamily="18" charset="0"/>
                <a:ea typeface="Calibri" panose="020F0502020204030204" pitchFamily="34" charset="0"/>
              </a:rPr>
              <a:t>musbat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ionlarining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a:t>
            </a:r>
            <a:r>
              <a:rPr lang="en-US" sz="2200" baseline="-25000" dirty="0" err="1">
                <a:latin typeface="Times New Roman" panose="02020603050405020304" pitchFamily="18" charset="0"/>
                <a:ea typeface="Calibri" panose="020F0502020204030204" pitchFamily="34" charset="0"/>
              </a:rPr>
              <a:t>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a:t>
            </a:r>
            <a:r>
              <a:rPr lang="en-US" sz="2200" dirty="0">
                <a:latin typeface="Times New Roman" panose="02020603050405020304" pitchFamily="18" charset="0"/>
                <a:ea typeface="Calibri" panose="020F0502020204030204" pitchFamily="34" charset="0"/>
              </a:rPr>
              <a:t> n </a:t>
            </a:r>
            <a:r>
              <a:rPr lang="en-US" sz="2200" dirty="0" err="1">
                <a:latin typeface="Times New Roman" panose="02020603050405020304" pitchFamily="18" charset="0"/>
                <a:ea typeface="Calibri" panose="020F0502020204030204" pitchFamily="34" charset="0"/>
              </a:rPr>
              <a:t>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teng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Demak</a:t>
            </a:r>
            <a:r>
              <a:rPr lang="en-US" sz="2200" dirty="0">
                <a:latin typeface="Times New Roman" panose="02020603050405020304" pitchFamily="18" charset="0"/>
                <a:ea typeface="Calibri" panose="020F0502020204030204" pitchFamily="34" charset="0"/>
              </a:rPr>
              <a:t>,  p-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n – </a:t>
            </a:r>
            <a:r>
              <a:rPr lang="en-US" sz="2200" dirty="0" err="1">
                <a:latin typeface="Times New Roman" panose="02020603050405020304" pitchFamily="18" charset="0"/>
                <a:ea typeface="Calibri" panose="020F0502020204030204" pitchFamily="34" charset="0"/>
              </a:rPr>
              <a:t>sohalar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o'rtasida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kovaklar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sezilarli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farq</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mavjudligi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tufayli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sohalar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birlashtirilganda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elektronlarning</a:t>
            </a:r>
            <a:r>
              <a:rPr lang="en-US" sz="2200" dirty="0">
                <a:latin typeface="Times New Roman" panose="02020603050405020304" pitchFamily="18" charset="0"/>
                <a:ea typeface="Calibri" panose="020F0502020204030204" pitchFamily="34" charset="0"/>
              </a:rPr>
              <a:t> p – </a:t>
            </a:r>
            <a:r>
              <a:rPr lang="en-US" sz="2200" dirty="0" err="1">
                <a:latin typeface="Times New Roman" panose="02020603050405020304" pitchFamily="18" charset="0"/>
                <a:ea typeface="Calibri" panose="020F0502020204030204" pitchFamily="34" charset="0"/>
              </a:rPr>
              <a:t>sohaga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kovaklarning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esa</a:t>
            </a:r>
            <a:r>
              <a:rPr lang="en-US" sz="2200" dirty="0">
                <a:latin typeface="Times New Roman" panose="02020603050405020304" pitchFamily="18" charset="0"/>
                <a:ea typeface="Calibri" panose="020F0502020204030204" pitchFamily="34" charset="0"/>
              </a:rPr>
              <a:t> n – </a:t>
            </a:r>
            <a:r>
              <a:rPr lang="en-US" sz="2200" dirty="0" err="1">
                <a:latin typeface="Times New Roman" panose="02020603050405020304" pitchFamily="18" charset="0"/>
                <a:ea typeface="Calibri" panose="020F0502020204030204" pitchFamily="34" charset="0"/>
              </a:rPr>
              <a:t>sohaga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diffuziyasi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boshlanadi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Diffuziya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natijasida</a:t>
            </a:r>
            <a:r>
              <a:rPr lang="en-US" sz="2200" dirty="0">
                <a:latin typeface="Times New Roman" panose="02020603050405020304" pitchFamily="18" charset="0"/>
                <a:ea typeface="Calibri" panose="020F0502020204030204" pitchFamily="34" charset="0"/>
              </a:rPr>
              <a:t> n– </a:t>
            </a:r>
            <a:r>
              <a:rPr lang="en-US" sz="2200" dirty="0" err="1">
                <a:latin typeface="Times New Roman" panose="02020603050405020304" pitchFamily="18" charset="0"/>
                <a:ea typeface="Calibri" panose="020F0502020204030204" pitchFamily="34" charset="0"/>
              </a:rPr>
              <a:t>soha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chegarasida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elektronlar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musbat</a:t>
            </a:r>
            <a:r>
              <a:rPr lang="en-US" sz="2200" dirty="0">
                <a:latin typeface="Times New Roman" panose="02020603050405020304" pitchFamily="18" charset="0"/>
                <a:ea typeface="Calibri" panose="020F0502020204030204" pitchFamily="34" charset="0"/>
              </a:rPr>
              <a:t> donor </a:t>
            </a:r>
            <a:r>
              <a:rPr lang="en-US" sz="2200" dirty="0" err="1">
                <a:latin typeface="Times New Roman" panose="02020603050405020304" pitchFamily="18" charset="0"/>
                <a:ea typeface="Calibri" panose="020F0502020204030204" pitchFamily="34" charset="0"/>
              </a:rPr>
              <a:t>ionlari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kontsentratsiyasidan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soha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musbat</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zaryadlana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boshlaydi</a:t>
            </a:r>
            <a:r>
              <a:rPr lang="en-US" sz="2200" dirty="0">
                <a:latin typeface="Times New Roman" panose="02020603050405020304" pitchFamily="18" charset="0"/>
                <a:ea typeface="Calibri" panose="020F0502020204030204" pitchFamily="34" charset="0"/>
              </a:rPr>
              <a:t>.</a:t>
            </a:r>
            <a:endParaRPr lang="ru-RU" sz="2200" dirty="0"/>
          </a:p>
        </p:txBody>
      </p:sp>
    </p:spTree>
    <p:extLst>
      <p:ext uri="{BB962C8B-B14F-4D97-AF65-F5344CB8AC3E}">
        <p14:creationId xmlns:p14="http://schemas.microsoft.com/office/powerpoint/2010/main" val="16485767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31515" y="1633591"/>
            <a:ext cx="8476179" cy="3139321"/>
          </a:xfrm>
          <a:prstGeom prst="rect">
            <a:avLst/>
          </a:prstGeom>
        </p:spPr>
        <p:txBody>
          <a:bodyPr wrap="square">
            <a:spAutoFit/>
          </a:bodyPr>
          <a:lstStyle/>
          <a:p>
            <a:r>
              <a:rPr lang="en-US" sz="2200" dirty="0" err="1">
                <a:latin typeface="Times New Roman" panose="02020603050405020304" pitchFamily="18" charset="0"/>
                <a:ea typeface="Calibri" panose="020F0502020204030204" pitchFamily="34" charset="0"/>
              </a:rPr>
              <a:t>Bir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vaqtning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o'zida</a:t>
            </a:r>
            <a:r>
              <a:rPr lang="en-US" sz="2200" dirty="0">
                <a:latin typeface="Times New Roman" panose="02020603050405020304" pitchFamily="18" charset="0"/>
                <a:ea typeface="Calibri" panose="020F0502020204030204" pitchFamily="34" charset="0"/>
              </a:rPr>
              <a:t> p – </a:t>
            </a:r>
            <a:r>
              <a:rPr lang="en-US" sz="2200" dirty="0" err="1">
                <a:latin typeface="Times New Roman" panose="02020603050405020304" pitchFamily="18" charset="0"/>
                <a:ea typeface="Calibri" panose="020F0502020204030204" pitchFamily="34" charset="0"/>
              </a:rPr>
              <a:t>soha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chegarasidagi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kovaklar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kontsentratsiyasi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kamayib</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boradi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u </a:t>
            </a:r>
            <a:r>
              <a:rPr lang="en-US" sz="2200" dirty="0" err="1">
                <a:latin typeface="Times New Roman" panose="02020603050405020304" pitchFamily="18" charset="0"/>
                <a:ea typeface="Calibri" panose="020F0502020204030204" pitchFamily="34" charset="0"/>
              </a:rPr>
              <a:t>aktseptor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kiritmasi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kompensatsiyalangan</a:t>
            </a:r>
            <a:r>
              <a:rPr lang="en-US" sz="2200" dirty="0">
                <a:latin typeface="Times New Roman" panose="02020603050405020304" pitchFamily="18" charset="0"/>
                <a:ea typeface="Calibri" panose="020F0502020204030204" pitchFamily="34" charset="0"/>
              </a:rPr>
              <a:t> ion </a:t>
            </a:r>
            <a:r>
              <a:rPr lang="en-US" sz="2200" dirty="0" err="1">
                <a:latin typeface="Times New Roman" panose="02020603050405020304" pitchFamily="18" charset="0"/>
                <a:ea typeface="Calibri" panose="020F0502020204030204" pitchFamily="34" charset="0"/>
              </a:rPr>
              <a:t>zaryadlari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hisobiga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manfiy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zaryadlana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boshlaydilar</a:t>
            </a:r>
            <a:r>
              <a:rPr lang="en-US" sz="2200" dirty="0">
                <a:latin typeface="Times New Roman" panose="02020603050405020304" pitchFamily="18" charset="0"/>
                <a:ea typeface="Calibri" panose="020F0502020204030204" pitchFamily="34" charset="0"/>
              </a:rPr>
              <a:t> (1 – </a:t>
            </a:r>
            <a:r>
              <a:rPr lang="en-US" sz="2200" dirty="0" err="1">
                <a:latin typeface="Times New Roman" panose="02020603050405020304" pitchFamily="18" charset="0"/>
                <a:ea typeface="Calibri" panose="020F0502020204030204" pitchFamily="34" charset="0"/>
              </a:rPr>
              <a:t>rasm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Plyus</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minusli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aylanalar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mos</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raviShda</a:t>
            </a:r>
            <a:r>
              <a:rPr lang="en-US" sz="2200" dirty="0">
                <a:latin typeface="Times New Roman" panose="02020603050405020304" pitchFamily="18" charset="0"/>
                <a:ea typeface="Calibri" panose="020F0502020204030204" pitchFamily="34" charset="0"/>
              </a:rPr>
              <a:t> donor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aktseptor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ionlarini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tasvirlaydi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Hosil</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bo’lgan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ikki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hajmiy</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zaryad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qatlami</a:t>
            </a:r>
            <a:r>
              <a:rPr lang="en-US" sz="2200" dirty="0">
                <a:latin typeface="Times New Roman" panose="02020603050405020304" pitchFamily="18" charset="0"/>
                <a:ea typeface="Calibri" panose="020F0502020204030204" pitchFamily="34" charset="0"/>
              </a:rPr>
              <a:t> p–n </a:t>
            </a:r>
            <a:r>
              <a:rPr lang="en-US" sz="2200" dirty="0" err="1">
                <a:latin typeface="Times New Roman" panose="02020603050405020304" pitchFamily="18" charset="0"/>
                <a:ea typeface="Calibri" panose="020F0502020204030204" pitchFamily="34" charset="0"/>
              </a:rPr>
              <a:t>o’tish</a:t>
            </a:r>
            <a:r>
              <a:rPr lang="en-US" sz="2200" dirty="0">
                <a:latin typeface="Times New Roman" panose="02020603050405020304" pitchFamily="18" charset="0"/>
                <a:ea typeface="Calibri" panose="020F0502020204030204" pitchFamily="34" charset="0"/>
              </a:rPr>
              <a:t> deb </a:t>
            </a:r>
            <a:r>
              <a:rPr lang="en-US" sz="2200" dirty="0" err="1">
                <a:latin typeface="Times New Roman" panose="02020603050405020304" pitchFamily="18" charset="0"/>
                <a:ea typeface="Calibri" panose="020F0502020204030204" pitchFamily="34" charset="0"/>
              </a:rPr>
              <a:t>ataladi</a:t>
            </a:r>
            <a:r>
              <a:rPr lang="en-US" sz="2200" dirty="0">
                <a:latin typeface="Times New Roman" panose="02020603050405020304" pitchFamily="18" charset="0"/>
                <a:ea typeface="Calibri" panose="020F0502020204030204" pitchFamily="34" charset="0"/>
              </a:rPr>
              <a:t>. Bu </a:t>
            </a:r>
            <a:r>
              <a:rPr lang="en-US" sz="2200" dirty="0" err="1">
                <a:latin typeface="Times New Roman" panose="02020603050405020304" pitchFamily="18" charset="0"/>
                <a:ea typeface="Calibri" panose="020F0502020204030204" pitchFamily="34" charset="0"/>
              </a:rPr>
              <a:t>qatlam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harakatchan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zaryad</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tashuvchilar</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bilan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kambag’allashtirilgan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Shuning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uchun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uning</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solishtirma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qarshiligi</a:t>
            </a:r>
            <a:r>
              <a:rPr lang="en-US" sz="2200" dirty="0">
                <a:latin typeface="Times New Roman" panose="02020603050405020304" pitchFamily="18" charset="0"/>
                <a:ea typeface="Calibri" panose="020F0502020204030204" pitchFamily="34" charset="0"/>
              </a:rPr>
              <a:t> p– </a:t>
            </a:r>
            <a:r>
              <a:rPr lang="en-US" sz="2200" dirty="0" err="1">
                <a:latin typeface="Times New Roman" panose="02020603050405020304" pitchFamily="18" charset="0"/>
                <a:ea typeface="Calibri" panose="020F0502020204030204" pitchFamily="34" charset="0"/>
              </a:rPr>
              <a:t>va</a:t>
            </a:r>
            <a:r>
              <a:rPr lang="en-US" sz="2200" dirty="0">
                <a:latin typeface="Times New Roman" panose="02020603050405020304" pitchFamily="18" charset="0"/>
                <a:ea typeface="Calibri" panose="020F0502020204030204" pitchFamily="34" charset="0"/>
              </a:rPr>
              <a:t> n–</a:t>
            </a:r>
            <a:r>
              <a:rPr lang="en-US" sz="2200" dirty="0" err="1">
                <a:latin typeface="Times New Roman" panose="02020603050405020304" pitchFamily="18" charset="0"/>
                <a:ea typeface="Calibri" panose="020F0502020204030204" pitchFamily="34" charset="0"/>
              </a:rPr>
              <a:t>soha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qarshiliklariga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nisbatan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juda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katta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Ba'zi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hollarda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adabiyotlarda</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bu</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qatlam</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kambag’allashgan</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yoki</a:t>
            </a:r>
            <a:r>
              <a:rPr lang="en-US" sz="2200" dirty="0">
                <a:latin typeface="Times New Roman" panose="02020603050405020304" pitchFamily="18" charset="0"/>
                <a:ea typeface="Calibri" panose="020F0502020204030204" pitchFamily="34" charset="0"/>
              </a:rPr>
              <a:t> </a:t>
            </a:r>
            <a:r>
              <a:rPr lang="en-US" sz="2200" dirty="0" err="1">
                <a:latin typeface="Times New Roman" panose="02020603050405020304" pitchFamily="18" charset="0"/>
                <a:ea typeface="Calibri" panose="020F0502020204030204" pitchFamily="34" charset="0"/>
              </a:rPr>
              <a:t>i</a:t>
            </a:r>
            <a:r>
              <a:rPr lang="en-US" sz="2200" dirty="0">
                <a:latin typeface="Times New Roman" panose="02020603050405020304" pitchFamily="18" charset="0"/>
                <a:ea typeface="Calibri" panose="020F0502020204030204" pitchFamily="34" charset="0"/>
              </a:rPr>
              <a:t> – </a:t>
            </a:r>
            <a:r>
              <a:rPr lang="en-US" sz="2200" dirty="0" err="1">
                <a:latin typeface="Times New Roman" panose="02020603050405020304" pitchFamily="18" charset="0"/>
                <a:ea typeface="Calibri" panose="020F0502020204030204" pitchFamily="34" charset="0"/>
              </a:rPr>
              <a:t>soha</a:t>
            </a:r>
            <a:r>
              <a:rPr lang="en-US" sz="2200" dirty="0">
                <a:latin typeface="Times New Roman" panose="02020603050405020304" pitchFamily="18" charset="0"/>
                <a:ea typeface="Calibri" panose="020F0502020204030204" pitchFamily="34" charset="0"/>
              </a:rPr>
              <a:t> deb </a:t>
            </a:r>
            <a:r>
              <a:rPr lang="en-US" sz="2200" dirty="0" err="1">
                <a:latin typeface="Times New Roman" panose="02020603050405020304" pitchFamily="18" charset="0"/>
                <a:ea typeface="Calibri" panose="020F0502020204030204" pitchFamily="34" charset="0"/>
              </a:rPr>
              <a:t>ataladi</a:t>
            </a:r>
            <a:r>
              <a:rPr lang="en-US" sz="2200" dirty="0">
                <a:latin typeface="Times New Roman" panose="02020603050405020304" pitchFamily="18" charset="0"/>
                <a:ea typeface="Calibri" panose="020F0502020204030204" pitchFamily="34" charset="0"/>
              </a:rPr>
              <a:t>.</a:t>
            </a:r>
            <a:endParaRPr lang="ru-RU" sz="2200" dirty="0"/>
          </a:p>
        </p:txBody>
      </p:sp>
    </p:spTree>
    <p:extLst>
      <p:ext uri="{BB962C8B-B14F-4D97-AF65-F5344CB8AC3E}">
        <p14:creationId xmlns:p14="http://schemas.microsoft.com/office/powerpoint/2010/main" val="8486388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59595" y="1222625"/>
            <a:ext cx="8527551" cy="3816429"/>
          </a:xfrm>
          <a:prstGeom prst="rect">
            <a:avLst/>
          </a:prstGeom>
        </p:spPr>
        <p:txBody>
          <a:bodyPr wrap="square">
            <a:spAutoFit/>
          </a:bodyPr>
          <a:lstStyle/>
          <a:p>
            <a:r>
              <a:rPr lang="en-US" sz="2200" dirty="0" err="1">
                <a:latin typeface="Times New Roman" panose="02020603050405020304" pitchFamily="18" charset="0"/>
                <a:cs typeface="Times New Roman" panose="02020603050405020304" pitchFamily="18" charset="0"/>
              </a:rPr>
              <a:t>Hajmiy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zaryadlar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turli</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ishoralarga</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bo’ladilar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p-n </a:t>
            </a:r>
            <a:r>
              <a:rPr lang="en-US" sz="2200" dirty="0" err="1">
                <a:latin typeface="Times New Roman" panose="02020603050405020304" pitchFamily="18" charset="0"/>
                <a:cs typeface="Times New Roman" panose="02020603050405020304" pitchFamily="18" charset="0"/>
              </a:rPr>
              <a:t>o’tishda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kuchlanganligiga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elektr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maydon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hosil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qiladilar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Asosiy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zaryad</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tashuvchilar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maydon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tormozlovchi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ko’rsatadi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ularni</a:t>
            </a:r>
            <a:r>
              <a:rPr lang="en-US" sz="2200" dirty="0">
                <a:latin typeface="Times New Roman" panose="02020603050405020304" pitchFamily="18" charset="0"/>
                <a:cs typeface="Times New Roman" panose="02020603050405020304" pitchFamily="18" charset="0"/>
              </a:rPr>
              <a:t> p-n </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bo’ylab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erkin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harakat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qilishlariga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qarshilik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ko’rsatadi</a:t>
            </a:r>
            <a:r>
              <a:rPr lang="en-US" sz="2200" dirty="0">
                <a:latin typeface="Times New Roman" panose="02020603050405020304" pitchFamily="18" charset="0"/>
                <a:cs typeface="Times New Roman" panose="02020603050405020304" pitchFamily="18" charset="0"/>
              </a:rPr>
              <a:t>. 1 b-</a:t>
            </a:r>
            <a:r>
              <a:rPr lang="en-US" sz="2200" dirty="0" err="1">
                <a:latin typeface="Times New Roman" panose="02020603050405020304" pitchFamily="18" charset="0"/>
                <a:cs typeface="Times New Roman" panose="02020603050405020304" pitchFamily="18" charset="0"/>
              </a:rPr>
              <a:t>rasmda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yuzasiga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perpendikulyar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X </a:t>
            </a:r>
            <a:r>
              <a:rPr lang="en-US" sz="2200" dirty="0" err="1">
                <a:latin typeface="Times New Roman" panose="02020603050405020304" pitchFamily="18" charset="0"/>
                <a:cs typeface="Times New Roman" panose="02020603050405020304" pitchFamily="18" charset="0"/>
              </a:rPr>
              <a:t>o’qi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bo’ylab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potentsial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o’zgarishi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ko’rsatilgan</a:t>
            </a:r>
            <a:r>
              <a:rPr lang="en-US" sz="2200" dirty="0">
                <a:latin typeface="Times New Roman" panose="02020603050405020304" pitchFamily="18" charset="0"/>
                <a:cs typeface="Times New Roman" panose="02020603050405020304" pitchFamily="18" charset="0"/>
              </a:rPr>
              <a:t>. Bu </a:t>
            </a:r>
            <a:r>
              <a:rPr lang="en-US" sz="2200" dirty="0" err="1">
                <a:latin typeface="Times New Roman" panose="02020603050405020304" pitchFamily="18" charset="0"/>
                <a:cs typeface="Times New Roman" panose="02020603050405020304" pitchFamily="18" charset="0"/>
              </a:rPr>
              <a:t>vaqtda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potentsial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sifatida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chegaraviy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potentsiali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qabul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qilingan</a:t>
            </a:r>
            <a:r>
              <a:rPr lang="en-US" sz="2200" dirty="0">
                <a:latin typeface="Times New Roman" panose="02020603050405020304" pitchFamily="18" charset="0"/>
                <a:cs typeface="Times New Roman" panose="02020603050405020304" pitchFamily="18" charset="0"/>
              </a:rPr>
              <a:t>. 1-rasmdan </a:t>
            </a:r>
            <a:r>
              <a:rPr lang="en-US" sz="2200" dirty="0" err="1">
                <a:latin typeface="Times New Roman" panose="02020603050405020304" pitchFamily="18" charset="0"/>
                <a:cs typeface="Times New Roman" panose="02020603050405020304" pitchFamily="18" charset="0"/>
              </a:rPr>
              <a:t>ko’rinib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turibdiki</a:t>
            </a:r>
            <a:r>
              <a:rPr lang="en-US" sz="2200" dirty="0">
                <a:latin typeface="Times New Roman" panose="02020603050405020304" pitchFamily="18" charset="0"/>
                <a:cs typeface="Times New Roman" panose="02020603050405020304" pitchFamily="18" charset="0"/>
              </a:rPr>
              <a:t> p–n </a:t>
            </a:r>
            <a:r>
              <a:rPr lang="en-US" sz="2200" dirty="0" err="1">
                <a:latin typeface="Times New Roman" panose="02020603050405020304" pitchFamily="18" charset="0"/>
                <a:cs typeface="Times New Roman" panose="02020603050405020304" pitchFamily="18" charset="0"/>
              </a:rPr>
              <a:t>o’tishda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voltlarda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ifodalanadigan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kontakt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potentsiallar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farqiga</a:t>
            </a:r>
            <a:r>
              <a:rPr lang="en-US" sz="2200" dirty="0">
                <a:latin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r>
              <a:rPr lang="en-US" sz="2200" dirty="0" err="1" smtClean="0">
                <a:latin typeface="Times New Roman" panose="02020603050405020304" pitchFamily="18" charset="0"/>
                <a:cs typeface="Times New Roman" panose="02020603050405020304" pitchFamily="18" charset="0"/>
              </a:rPr>
              <a:t>teng</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potentsial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to’siq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yuzaga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keladi</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763694148"/>
              </p:ext>
            </p:extLst>
          </p:nvPr>
        </p:nvGraphicFramePr>
        <p:xfrm>
          <a:off x="2875784" y="4011183"/>
          <a:ext cx="2456504" cy="632736"/>
        </p:xfrm>
        <a:graphic>
          <a:graphicData uri="http://schemas.openxmlformats.org/presentationml/2006/ole">
            <mc:AlternateContent xmlns:mc="http://schemas.openxmlformats.org/markup-compatibility/2006">
              <mc:Choice xmlns:v="urn:schemas-microsoft-com:vml" Requires="v">
                <p:oleObj spid="_x0000_s43017" r:id="rId3" imgW="838200" imgH="241300" progId="Equation.3">
                  <p:embed/>
                </p:oleObj>
              </mc:Choice>
              <mc:Fallback>
                <p:oleObj r:id="rId3" imgW="8382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5784" y="4011183"/>
                        <a:ext cx="2456504" cy="632736"/>
                      </a:xfrm>
                      <a:prstGeom prst="rect">
                        <a:avLst/>
                      </a:prstGeom>
                      <a:noFill/>
                    </p:spPr>
                  </p:pic>
                </p:oleObj>
              </mc:Fallback>
            </mc:AlternateContent>
          </a:graphicData>
        </a:graphic>
      </p:graphicFrame>
    </p:spTree>
    <p:extLst>
      <p:ext uri="{BB962C8B-B14F-4D97-AF65-F5344CB8AC3E}">
        <p14:creationId xmlns:p14="http://schemas.microsoft.com/office/powerpoint/2010/main" val="20720762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8773" y="1212351"/>
            <a:ext cx="8650841" cy="3816429"/>
          </a:xfrm>
          <a:prstGeom prst="rect">
            <a:avLst/>
          </a:prstGeom>
        </p:spPr>
        <p:txBody>
          <a:bodyPr wrap="square">
            <a:spAutoFit/>
          </a:bodyPr>
          <a:lstStyle/>
          <a:p>
            <a:r>
              <a:rPr lang="en-US" sz="2200" dirty="0">
                <a:latin typeface="Times New Roman" panose="02020603050405020304" pitchFamily="18" charset="0"/>
                <a:cs typeface="Times New Roman" panose="02020603050405020304" pitchFamily="18" charset="0"/>
              </a:rPr>
              <a:t>UK </a:t>
            </a:r>
            <a:r>
              <a:rPr lang="en-US" sz="2200" dirty="0" err="1">
                <a:latin typeface="Times New Roman" panose="02020603050405020304" pitchFamily="18" charset="0"/>
                <a:cs typeface="Times New Roman" panose="02020603050405020304" pitchFamily="18" charset="0"/>
              </a:rPr>
              <a:t>kattaligi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dastlabki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yarimo’tkazgich</a:t>
            </a:r>
            <a:r>
              <a:rPr lang="en-US" sz="2200" dirty="0">
                <a:latin typeface="Times New Roman" panose="02020603050405020304" pitchFamily="18" charset="0"/>
                <a:cs typeface="Times New Roman" panose="02020603050405020304" pitchFamily="18" charset="0"/>
              </a:rPr>
              <a:t> material </a:t>
            </a:r>
            <a:r>
              <a:rPr lang="en-US" sz="2200" dirty="0" err="1">
                <a:latin typeface="Times New Roman" panose="02020603050405020304" pitchFamily="18" charset="0"/>
                <a:cs typeface="Times New Roman" panose="02020603050405020304" pitchFamily="18" charset="0"/>
              </a:rPr>
              <a:t>taqiqlangan</a:t>
            </a:r>
            <a:r>
              <a:rPr lang="en-US" sz="2200" dirty="0">
                <a:latin typeface="Times New Roman" panose="02020603050405020304" pitchFamily="18" charset="0"/>
                <a:cs typeface="Times New Roman" panose="02020603050405020304" pitchFamily="18" charset="0"/>
              </a:rPr>
              <a:t> zona </a:t>
            </a:r>
            <a:r>
              <a:rPr lang="en-US" sz="2200" dirty="0" err="1">
                <a:latin typeface="Times New Roman" panose="02020603050405020304" pitchFamily="18" charset="0"/>
                <a:cs typeface="Times New Roman" panose="02020603050405020304" pitchFamily="18" charset="0"/>
              </a:rPr>
              <a:t>kengligi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kiritma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kontsentratsiyasiga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bog’liq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Ko’pgina</a:t>
            </a:r>
            <a:r>
              <a:rPr lang="en-US" sz="2200" dirty="0">
                <a:latin typeface="Times New Roman" panose="02020603050405020304" pitchFamily="18" charset="0"/>
                <a:cs typeface="Times New Roman" panose="02020603050405020304" pitchFamily="18" charset="0"/>
              </a:rPr>
              <a:t> p-n </a:t>
            </a:r>
            <a:r>
              <a:rPr lang="en-US" sz="2200" dirty="0" err="1">
                <a:latin typeface="Times New Roman" panose="02020603050405020304" pitchFamily="18" charset="0"/>
                <a:cs typeface="Times New Roman" panose="02020603050405020304" pitchFamily="18" charset="0"/>
              </a:rPr>
              <a:t>o’tishlar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kontakt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potentsiallar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farqi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germaniy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0,35 V,  p-n </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kengligi</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lo            p-n </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hosil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katta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kiritma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kontsentartsiyasi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kiritiladiga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ro’ortsional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mkmning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o’nlik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qismlarini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tashkil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etadi</a:t>
            </a:r>
            <a:r>
              <a:rPr lang="en-US" sz="2200" dirty="0">
                <a:latin typeface="Times New Roman" panose="02020603050405020304" pitchFamily="18" charset="0"/>
                <a:cs typeface="Times New Roman" panose="02020603050405020304" pitchFamily="18" charset="0"/>
              </a:rPr>
              <a:t>. Tor, l0 </a:t>
            </a:r>
            <a:r>
              <a:rPr lang="en-US" sz="2200" dirty="0" err="1">
                <a:latin typeface="Times New Roman" panose="02020603050405020304" pitchFamily="18" charset="0"/>
                <a:cs typeface="Times New Roman" panose="02020603050405020304" pitchFamily="18" charset="0"/>
              </a:rPr>
              <a:t>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kattalashtirish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esa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kichik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kirishmalar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kontsentratsiyasidan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foydalaniladi</a:t>
            </a:r>
            <a:r>
              <a:rPr lang="en-US" sz="2200" dirty="0">
                <a:latin typeface="Times New Roman" panose="02020603050405020304" pitchFamily="18" charset="0"/>
                <a:cs typeface="Times New Roman" panose="02020603050405020304" pitchFamily="18" charset="0"/>
              </a:rPr>
              <a:t>. p–n-</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toklari</a:t>
            </a:r>
            <a:r>
              <a:rPr lang="en-US" sz="2200" dirty="0" smtClean="0">
                <a:latin typeface="Times New Roman" panose="02020603050405020304" pitchFamily="18" charset="0"/>
                <a:cs typeface="Times New Roman" panose="02020603050405020304" pitchFamily="18" charset="0"/>
              </a:rPr>
              <a:t>.</a:t>
            </a:r>
          </a:p>
          <a:p>
            <a:endParaRPr lang="en-US" sz="2200" dirty="0">
              <a:latin typeface="Times New Roman" panose="02020603050405020304" pitchFamily="18"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energiyaga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ko'pgina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zaryad</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tashuvchilar</a:t>
            </a:r>
            <a:r>
              <a:rPr lang="en-US" sz="2200" dirty="0">
                <a:latin typeface="Times New Roman" panose="02020603050405020304" pitchFamily="18" charset="0"/>
                <a:cs typeface="Times New Roman" panose="02020603050405020304" pitchFamily="18" charset="0"/>
              </a:rPr>
              <a:t> p-n </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orqali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qo'shni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sohalarga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diffuziya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hisobiga</a:t>
            </a:r>
            <a:r>
              <a:rPr lang="en-US" sz="2200" dirty="0">
                <a:latin typeface="Times New Roman" panose="02020603050405020304" pitchFamily="18" charset="0"/>
                <a:cs typeface="Times New Roman" panose="02020603050405020304" pitchFamily="18" charset="0"/>
              </a:rPr>
              <a:t> p-n </a:t>
            </a:r>
            <a:r>
              <a:rPr lang="en-US" sz="2200" dirty="0" err="1">
                <a:latin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maydoniga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qarama</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qarshi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ravishda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siljiydilar</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976556993"/>
              </p:ext>
            </p:extLst>
          </p:nvPr>
        </p:nvGraphicFramePr>
        <p:xfrm>
          <a:off x="5640510" y="1942907"/>
          <a:ext cx="760288" cy="333714"/>
        </p:xfrm>
        <a:graphic>
          <a:graphicData uri="http://schemas.openxmlformats.org/presentationml/2006/ole">
            <mc:AlternateContent xmlns:mc="http://schemas.openxmlformats.org/markup-compatibility/2006">
              <mc:Choice xmlns:v="urn:schemas-microsoft-com:vml" Requires="v">
                <p:oleObj spid="_x0000_s44046" r:id="rId3" imgW="368300" imgH="215900" progId="Equation.3">
                  <p:embed/>
                </p:oleObj>
              </mc:Choice>
              <mc:Fallback>
                <p:oleObj r:id="rId3" imgW="368300" imgH="2159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0510" y="1942907"/>
                        <a:ext cx="760288" cy="333714"/>
                      </a:xfrm>
                      <a:prstGeom prst="rect">
                        <a:avLst/>
                      </a:prstGeom>
                      <a:noFill/>
                    </p:spPr>
                  </p:pic>
                </p:oleObj>
              </mc:Fallback>
            </mc:AlternateContent>
          </a:graphicData>
        </a:graphic>
      </p:graphicFrame>
      <p:sp>
        <p:nvSpPr>
          <p:cNvPr id="6" name="Rectangle 5"/>
          <p:cNvSpPr>
            <a:spLocks noChangeArrowheads="1"/>
          </p:cNvSpPr>
          <p:nvPr/>
        </p:nvSpPr>
        <p:spPr bwMode="auto">
          <a:xfrm>
            <a:off x="1530849" y="240909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411747127"/>
              </p:ext>
            </p:extLst>
          </p:nvPr>
        </p:nvGraphicFramePr>
        <p:xfrm>
          <a:off x="1756881" y="2258192"/>
          <a:ext cx="609600" cy="342900"/>
        </p:xfrm>
        <a:graphic>
          <a:graphicData uri="http://schemas.openxmlformats.org/presentationml/2006/ole">
            <mc:AlternateContent xmlns:mc="http://schemas.openxmlformats.org/markup-compatibility/2006">
              <mc:Choice xmlns:v="urn:schemas-microsoft-com:vml" Requires="v">
                <p:oleObj spid="_x0000_s44047" r:id="rId5" imgW="406048" imgH="253780" progId="Equation.3">
                  <p:embed/>
                </p:oleObj>
              </mc:Choice>
              <mc:Fallback>
                <p:oleObj r:id="rId5" imgW="406048" imgH="25378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6881" y="2258192"/>
                        <a:ext cx="609600" cy="342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2447471918"/>
              </p:ext>
            </p:extLst>
          </p:nvPr>
        </p:nvGraphicFramePr>
        <p:xfrm>
          <a:off x="7818633" y="3320088"/>
          <a:ext cx="857250" cy="571500"/>
        </p:xfrm>
        <a:graphic>
          <a:graphicData uri="http://schemas.openxmlformats.org/presentationml/2006/ole">
            <mc:AlternateContent xmlns:mc="http://schemas.openxmlformats.org/markup-compatibility/2006">
              <mc:Choice xmlns:v="urn:schemas-microsoft-com:vml" Requires="v">
                <p:oleObj spid="_x0000_s44048" r:id="rId7" imgW="571500" imgH="419100" progId="Equation.3">
                  <p:embed/>
                </p:oleObj>
              </mc:Choice>
              <mc:Fallback>
                <p:oleObj r:id="rId7" imgW="571500" imgH="4191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18633" y="3320088"/>
                        <a:ext cx="85725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984556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31515" y="1582220"/>
            <a:ext cx="8393985" cy="3046988"/>
          </a:xfrm>
          <a:prstGeom prst="rect">
            <a:avLst/>
          </a:prstGeom>
        </p:spPr>
        <p:txBody>
          <a:bodyPr wrap="square">
            <a:spAutoFit/>
          </a:bodyPr>
          <a:lstStyle/>
          <a:p>
            <a:pPr indent="449580" algn="just"/>
            <a:r>
              <a:rPr lang="uz-Cyrl-UZ" sz="2400" dirty="0">
                <a:latin typeface="Times New Roman" panose="02020603050405020304" pitchFamily="18" charset="0"/>
                <a:ea typeface="Calibri" panose="020F0502020204030204" pitchFamily="34" charset="0"/>
              </a:rPr>
              <a:t>Ular diffuziya tokini yuzaga keltiradilar. Asosiy zaryad tashuvchilarning p-n o'tish orqali harakati bilan bir vaqtda, p-n o'tishularuchun tezlatuvchi bo'lib ta'sir ko'rsatayogan maydon ta'sirida asosiy bo'lmagan zaryad tashuvchilar ham harakatlanadilar. Asosiy bo’lmagan zaryad tashuchilar oqimi dreyf tokini yuzaga keltiradi. Tashqi maydon ta'sir ettirilmaganda dinamik muvozanat o'rnatiladi, ya'ni diffuziya va dreyf toklarining absolyut qiymatlari teng bo'ladi.</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299495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1530850" y="1407559"/>
            <a:ext cx="6513815" cy="2355458"/>
          </a:xfrm>
          <a:prstGeom prst="rect">
            <a:avLst/>
          </a:prstGeom>
          <a:noFill/>
          <a:ln>
            <a:noFill/>
          </a:ln>
        </p:spPr>
      </p:pic>
      <p:sp>
        <p:nvSpPr>
          <p:cNvPr id="4" name="Прямоугольник 3"/>
          <p:cNvSpPr/>
          <p:nvPr/>
        </p:nvSpPr>
        <p:spPr>
          <a:xfrm>
            <a:off x="2695561" y="3979534"/>
            <a:ext cx="3362459" cy="461665"/>
          </a:xfrm>
          <a:prstGeom prst="rect">
            <a:avLst/>
          </a:prstGeom>
        </p:spPr>
        <p:txBody>
          <a:bodyPr wrap="none">
            <a:spAutoFit/>
          </a:bodyPr>
          <a:lstStyle/>
          <a:p>
            <a:pPr indent="540385" algn="ctr"/>
            <a:r>
              <a:rPr lang="uz-Cyrl-UZ" sz="2400" dirty="0">
                <a:latin typeface="Times New Roman" panose="02020603050405020304" pitchFamily="18" charset="0"/>
                <a:ea typeface="Calibri" panose="020F0502020204030204" pitchFamily="34" charset="0"/>
              </a:rPr>
              <a:t>1.1 – rasm. p-n o’tish</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417605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b="13055"/>
          <a:stretch>
            <a:fillRect/>
          </a:stretch>
        </p:blipFill>
        <p:spPr bwMode="auto">
          <a:xfrm>
            <a:off x="1479478" y="1356189"/>
            <a:ext cx="6061753" cy="2558264"/>
          </a:xfrm>
          <a:prstGeom prst="rect">
            <a:avLst/>
          </a:prstGeom>
          <a:noFill/>
          <a:ln>
            <a:noFill/>
          </a:ln>
        </p:spPr>
      </p:pic>
      <p:sp>
        <p:nvSpPr>
          <p:cNvPr id="4" name="Прямоугольник 3"/>
          <p:cNvSpPr/>
          <p:nvPr/>
        </p:nvSpPr>
        <p:spPr>
          <a:xfrm>
            <a:off x="1963238" y="4133646"/>
            <a:ext cx="4950394" cy="461665"/>
          </a:xfrm>
          <a:prstGeom prst="rect">
            <a:avLst/>
          </a:prstGeom>
        </p:spPr>
        <p:txBody>
          <a:bodyPr wrap="none">
            <a:spAutoFit/>
          </a:bodyPr>
          <a:lstStyle/>
          <a:p>
            <a:pPr algn="ctr"/>
            <a:r>
              <a:rPr lang="uz-Cyrl-UZ" sz="2400" dirty="0">
                <a:latin typeface="Times New Roman" panose="02020603050405020304" pitchFamily="18" charset="0"/>
                <a:ea typeface="Calibri" panose="020F0502020204030204" pitchFamily="34" charset="0"/>
              </a:rPr>
              <a:t>1.2 – p-n o’tishning zona diogrammasi</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277644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87676" y="1479478"/>
            <a:ext cx="8712486" cy="3046988"/>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Lekin diffuziya va dreyf toklari o'zaro qarama – qarshi yo'nalishda yo'nalganligi uchun, p-n o'tishdagi natijaviy tok nolga teng bo'ladi. Mana shunday p- o’tishga asoslangan energiya manbalaridan biri quyoshdan kelayotgan yorug’lik energiyasini xalq xo’jaligi uchun zarur bo’lgan elektr energiyasiga aylantiribturuvchi asbob bu yarimo’tkazgichli quyosh batareyalaridir. Quyosh batareyalari oddiy tuzulishgaega bo’lib, u monokristal, polokristall va amorf yarimo’tkazgichlar asosida tayyorlanadi</a:t>
            </a:r>
            <a:endParaRPr lang="ru-RU" sz="2400" dirty="0"/>
          </a:p>
        </p:txBody>
      </p:sp>
    </p:spTree>
    <p:extLst>
      <p:ext uri="{BB962C8B-B14F-4D97-AF65-F5344CB8AC3E}">
        <p14:creationId xmlns:p14="http://schemas.microsoft.com/office/powerpoint/2010/main" val="5943535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Конструкция солнечного элемента"/>
          <p:cNvPicPr>
            <a:picLocks noChangeAspect="1" noChangeArrowheads="1"/>
          </p:cNvPicPr>
          <p:nvPr/>
        </p:nvPicPr>
        <p:blipFill>
          <a:blip r:embed="rId2">
            <a:extLst>
              <a:ext uri="{28A0092B-C50C-407E-A947-70E740481C1C}">
                <a14:useLocalDpi xmlns:a14="http://schemas.microsoft.com/office/drawing/2010/main" val="0"/>
              </a:ext>
            </a:extLst>
          </a:blip>
          <a:srcRect l="3928"/>
          <a:stretch>
            <a:fillRect/>
          </a:stretch>
        </p:blipFill>
        <p:spPr bwMode="auto">
          <a:xfrm>
            <a:off x="2106202" y="100932"/>
            <a:ext cx="4839128" cy="3073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565079" y="3348910"/>
            <a:ext cx="8332341" cy="1323439"/>
          </a:xfrm>
          <a:prstGeom prst="rect">
            <a:avLst/>
          </a:prstGeom>
        </p:spPr>
        <p:txBody>
          <a:bodyPr wrap="square">
            <a:spAutoFit/>
          </a:bodyPr>
          <a:lstStyle/>
          <a:p>
            <a:pPr algn="ctr"/>
            <a:r>
              <a:rPr lang="uz-Cyrl-UZ" sz="2000" dirty="0">
                <a:latin typeface="Times New Roman" panose="02020603050405020304" pitchFamily="18" charset="0"/>
                <a:ea typeface="Calibri" panose="020F0502020204030204" pitchFamily="34" charset="0"/>
              </a:rPr>
              <a:t>3-rasm. p-turli yarimo’tkazgichli asos sirtiga yupqa p-n- o’tish</a:t>
            </a:r>
            <a:endParaRPr lang="ru-RU" sz="2000" dirty="0">
              <a:latin typeface="Times New Roman" panose="02020603050405020304" pitchFamily="18" charset="0"/>
              <a:ea typeface="Calibri" panose="020F0502020204030204" pitchFamily="34" charset="0"/>
            </a:endParaRPr>
          </a:p>
          <a:p>
            <a:pPr indent="540385" algn="just"/>
            <a:r>
              <a:rPr lang="uz-Cyrl-UZ" sz="2000" dirty="0">
                <a:latin typeface="Times New Roman" panose="02020603050405020304" pitchFamily="18" charset="0"/>
                <a:ea typeface="Calibri" panose="020F0502020204030204" pitchFamily="34" charset="0"/>
              </a:rPr>
              <a:t>U p-turli yarimo’tkazgichli asos sirtiga yupqa p-n- o’tish hosil qilinadi, uning sirtiga metall kantakt hosil qilinadi. </a:t>
            </a:r>
            <a:endParaRPr lang="ru-RU" sz="2000" dirty="0">
              <a:latin typeface="Times New Roman" panose="02020603050405020304" pitchFamily="18" charset="0"/>
              <a:ea typeface="Calibri" panose="020F0502020204030204" pitchFamily="34" charset="0"/>
            </a:endParaRPr>
          </a:p>
          <a:p>
            <a:r>
              <a:rPr lang="en-US" sz="2000" dirty="0" err="1">
                <a:latin typeface="Times New Roman" panose="02020603050405020304" pitchFamily="18" charset="0"/>
                <a:ea typeface="Calibri" panose="020F0502020204030204" pitchFamily="34" charset="0"/>
              </a:rPr>
              <a:t>Pastinkaning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orqa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tarafiga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metall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kantakt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to’la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qo’lanadi</a:t>
            </a:r>
            <a:r>
              <a:rPr lang="en-US" sz="2000" dirty="0">
                <a:latin typeface="Times New Roman" panose="02020603050405020304" pitchFamily="18" charset="0"/>
                <a:ea typeface="Calibri" panose="020F0502020204030204" pitchFamily="34" charset="0"/>
              </a:rPr>
              <a:t>.</a:t>
            </a:r>
            <a:endParaRPr lang="ru-RU" sz="2000" dirty="0"/>
          </a:p>
        </p:txBody>
      </p:sp>
    </p:spTree>
    <p:extLst>
      <p:ext uri="{BB962C8B-B14F-4D97-AF65-F5344CB8AC3E}">
        <p14:creationId xmlns:p14="http://schemas.microsoft.com/office/powerpoint/2010/main" val="13321160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for attention.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7881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a:t>
            </a:r>
            <a:r>
              <a:rPr lang="uz-Cyrl-UZ" sz="2000" dirty="0">
                <a:solidFill>
                  <a:schemeClr val="bg1"/>
                </a:solidFill>
                <a:latin typeface="Times New Roman" panose="02020603050405020304" pitchFamily="18" charset="0"/>
                <a:ea typeface="Calibri" panose="020F0502020204030204" pitchFamily="34" charset="0"/>
              </a:rPr>
              <a:t>” fanidan o’quv</a:t>
            </a:r>
            <a:r>
              <a:rPr lang="ru-RU" sz="2000" dirty="0">
                <a:solidFill>
                  <a:schemeClr val="bg1"/>
                </a:solidFill>
                <a:latin typeface="Times New Roman" panose="02020603050405020304" pitchFamily="18" charset="0"/>
                <a:ea typeface="Calibri" panose="020F0502020204030204" pitchFamily="34" charset="0"/>
              </a:rPr>
              <a:t>-</a:t>
            </a:r>
            <a:r>
              <a:rPr lang="uz-Cyrl-UZ" sz="2000" dirty="0">
                <a:solidFill>
                  <a:schemeClr val="bg1"/>
                </a:solidFill>
                <a:latin typeface="Times New Roman" panose="02020603050405020304" pitchFamily="18" charset="0"/>
                <a:ea typeface="Calibri" panose="020F0502020204030204" pitchFamily="34" charset="0"/>
              </a:rPr>
              <a:t>uslubiy majmua, O’zMU, 2011. </a:t>
            </a:r>
            <a:endParaRPr lang="ru-RU" sz="2000" dirty="0">
              <a:solidFill>
                <a:schemeClr val="bg1"/>
              </a:solidFill>
            </a:endParaRPr>
          </a:p>
        </p:txBody>
      </p:sp>
    </p:spTree>
    <p:extLst>
      <p:ext uri="{BB962C8B-B14F-4D97-AF65-F5344CB8AC3E}">
        <p14:creationId xmlns:p14="http://schemas.microsoft.com/office/powerpoint/2010/main" val="29772075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1875671257"/>
      </p:ext>
    </p:extLst>
  </p:cSld>
  <p:clrMapOvr>
    <a:masterClrMapping/>
  </p:clrMapOvr>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2131</TotalTime>
  <Words>2550</Words>
  <Application>Microsoft Office PowerPoint</Application>
  <PresentationFormat>Экран (16:9)</PresentationFormat>
  <Paragraphs>107</Paragraphs>
  <Slides>47</Slides>
  <Notes>1</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47</vt:i4>
      </vt:variant>
    </vt:vector>
  </HeadingPairs>
  <TitlesOfParts>
    <vt:vector size="55" baseType="lpstr">
      <vt:lpstr>Lora</vt:lpstr>
      <vt:lpstr>Cambria Math</vt:lpstr>
      <vt:lpstr>Calibri</vt:lpstr>
      <vt:lpstr>Playfair Display</vt:lpstr>
      <vt:lpstr>Times New Roman</vt:lpstr>
      <vt:lpstr>Arial</vt:lpstr>
      <vt:lpstr>Yorick template</vt:lpstr>
      <vt:lpstr>Equation.3</vt:lpstr>
      <vt:lpstr>7.1. Vakuumda elektr toki. 7.2.Yarim o’tkazgichlar.</vt:lpstr>
      <vt:lpstr>Презентация PowerPoint</vt:lpstr>
      <vt:lpstr>Tayanch so’z va iboralar: Tanch so’zlar: Termoelektron emissiya, volt-amper xarakteristikasi, to’yinish toki.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Yarimo’tkazgichlar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130</cp:revision>
  <dcterms:modified xsi:type="dcterms:W3CDTF">2021-05-17T04:15:28Z</dcterms:modified>
</cp:coreProperties>
</file>