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50"/>
  </p:notesMasterIdLst>
  <p:sldIdLst>
    <p:sldId id="256" r:id="rId2"/>
    <p:sldId id="280" r:id="rId3"/>
    <p:sldId id="329" r:id="rId4"/>
    <p:sldId id="281" r:id="rId5"/>
    <p:sldId id="345" r:id="rId6"/>
    <p:sldId id="346" r:id="rId7"/>
    <p:sldId id="347" r:id="rId8"/>
    <p:sldId id="348" r:id="rId9"/>
    <p:sldId id="349" r:id="rId10"/>
    <p:sldId id="350" r:id="rId11"/>
    <p:sldId id="351" r:id="rId12"/>
    <p:sldId id="352" r:id="rId13"/>
    <p:sldId id="353" r:id="rId14"/>
    <p:sldId id="354" r:id="rId15"/>
    <p:sldId id="355" r:id="rId16"/>
    <p:sldId id="356" r:id="rId17"/>
    <p:sldId id="357" r:id="rId18"/>
    <p:sldId id="358" r:id="rId19"/>
    <p:sldId id="307" r:id="rId20"/>
    <p:sldId id="308" r:id="rId21"/>
    <p:sldId id="309" r:id="rId22"/>
    <p:sldId id="359" r:id="rId23"/>
    <p:sldId id="360" r:id="rId24"/>
    <p:sldId id="361" r:id="rId25"/>
    <p:sldId id="362" r:id="rId26"/>
    <p:sldId id="363" r:id="rId27"/>
    <p:sldId id="364" r:id="rId28"/>
    <p:sldId id="365" r:id="rId29"/>
    <p:sldId id="366" r:id="rId30"/>
    <p:sldId id="367" r:id="rId31"/>
    <p:sldId id="368" r:id="rId32"/>
    <p:sldId id="369" r:id="rId33"/>
    <p:sldId id="370" r:id="rId34"/>
    <p:sldId id="371" r:id="rId35"/>
    <p:sldId id="377" r:id="rId36"/>
    <p:sldId id="372" r:id="rId37"/>
    <p:sldId id="373" r:id="rId38"/>
    <p:sldId id="374" r:id="rId39"/>
    <p:sldId id="378" r:id="rId40"/>
    <p:sldId id="375" r:id="rId41"/>
    <p:sldId id="376" r:id="rId42"/>
    <p:sldId id="379" r:id="rId43"/>
    <p:sldId id="380" r:id="rId44"/>
    <p:sldId id="381" r:id="rId45"/>
    <p:sldId id="382" r:id="rId46"/>
    <p:sldId id="342" r:id="rId47"/>
    <p:sldId id="343" r:id="rId48"/>
    <p:sldId id="344" r:id="rId49"/>
  </p:sldIdLst>
  <p:sldSz cx="9144000" cy="5143500" type="screen16x9"/>
  <p:notesSz cx="6858000" cy="9144000"/>
  <p:embeddedFontLst>
    <p:embeddedFont>
      <p:font typeface="Playfair Display" panose="020B0604020202020204" charset="-52"/>
      <p:regular r:id="rId51"/>
      <p:bold r:id="rId52"/>
      <p:italic r:id="rId53"/>
      <p:boldItalic r:id="rId54"/>
    </p:embeddedFont>
    <p:embeddedFont>
      <p:font typeface="Lora" panose="020B0604020202020204" charset="-52"/>
      <p:regular r:id="rId55"/>
      <p:bold r:id="rId56"/>
      <p:italic r:id="rId57"/>
      <p:boldItalic r:id="rId58"/>
    </p:embeddedFont>
    <p:embeddedFont>
      <p:font typeface="Calibri" panose="020F0502020204030204" pitchFamily="34" charset="0"/>
      <p:regular r:id="rId59"/>
      <p:bold r:id="rId60"/>
      <p:italic r:id="rId61"/>
      <p:boldItalic r:id="rId62"/>
    </p:embeddedFont>
    <p:embeddedFont>
      <p:font typeface="Cambria Math" panose="02040503050406030204" pitchFamily="18" charset="0"/>
      <p:regular r:id="rId6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BF7906"/>
    <a:srgbClr val="F9D162"/>
    <a:srgbClr val="CC0000"/>
    <a:srgbClr val="F9ED6D"/>
    <a:srgbClr val="111111"/>
    <a:srgbClr val="7DA2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38BBD2-443F-452F-A6A3-68A0FD771EAC}">
  <a:tblStyle styleId="{AE38BBD2-443F-452F-A6A3-68A0FD771E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6" autoAdjust="0"/>
    <p:restoredTop sz="94660"/>
  </p:normalViewPr>
  <p:slideViewPr>
    <p:cSldViewPr snapToGrid="0">
      <p:cViewPr varScale="1">
        <p:scale>
          <a:sx n="93" d="100"/>
          <a:sy n="93" d="100"/>
        </p:scale>
        <p:origin x="7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font" Target="fonts/font5.fntdata"/><Relationship Id="rId63" Type="http://schemas.openxmlformats.org/officeDocument/2006/relationships/font" Target="fonts/font13.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7.fntdata"/><Relationship Id="rId61" Type="http://schemas.openxmlformats.org/officeDocument/2006/relationships/font" Target="fonts/font1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6.fntdata"/><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9.fntdata"/><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4.fntdata"/><Relationship Id="rId62" Type="http://schemas.openxmlformats.org/officeDocument/2006/relationships/font" Target="fonts/font12.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image" Target="../media/image14.wmf"/><Relationship Id="rId1" Type="http://schemas.openxmlformats.org/officeDocument/2006/relationships/image" Target="../media/image13.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image" Target="../media/image17.wmf"/><Relationship Id="rId1" Type="http://schemas.openxmlformats.org/officeDocument/2006/relationships/image" Target="../media/image16.wmf"/><Relationship Id="rId4" Type="http://schemas.openxmlformats.org/officeDocument/2006/relationships/image" Target="../media/image19.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5" Type="http://schemas.openxmlformats.org/officeDocument/2006/relationships/image" Target="../media/image24.wmf"/><Relationship Id="rId4" Type="http://schemas.openxmlformats.org/officeDocument/2006/relationships/image" Target="../media/image2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7.wmf"/><Relationship Id="rId5" Type="http://schemas.openxmlformats.org/officeDocument/2006/relationships/image" Target="../media/image31.wmf"/><Relationship Id="rId4" Type="http://schemas.openxmlformats.org/officeDocument/2006/relationships/image" Target="../media/image30.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36.wmf"/><Relationship Id="rId1" Type="http://schemas.openxmlformats.org/officeDocument/2006/relationships/image" Target="../media/image35.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image" Target="../media/image41.wmf"/><Relationship Id="rId1" Type="http://schemas.openxmlformats.org/officeDocument/2006/relationships/image" Target="../media/image40.wmf"/><Relationship Id="rId6" Type="http://schemas.openxmlformats.org/officeDocument/2006/relationships/image" Target="../media/image45.wmf"/><Relationship Id="rId5" Type="http://schemas.openxmlformats.org/officeDocument/2006/relationships/image" Target="../media/image44.wmf"/><Relationship Id="rId4" Type="http://schemas.openxmlformats.org/officeDocument/2006/relationships/image" Target="../media/image43.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46.wmf"/><Relationship Id="rId4" Type="http://schemas.openxmlformats.org/officeDocument/2006/relationships/image" Target="../media/image49.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50.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51.wmf"/></Relationships>
</file>

<file path=ppt/drawings/_rels/vmlDrawing17.vml.rels><?xml version="1.0" encoding="UTF-8" standalone="yes"?>
<Relationships xmlns="http://schemas.openxmlformats.org/package/2006/relationships"><Relationship Id="rId3" Type="http://schemas.openxmlformats.org/officeDocument/2006/relationships/image" Target="../media/image56.wmf"/><Relationship Id="rId2" Type="http://schemas.openxmlformats.org/officeDocument/2006/relationships/image" Target="../media/image55.wmf"/><Relationship Id="rId1" Type="http://schemas.openxmlformats.org/officeDocument/2006/relationships/image" Target="../media/image54.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58.wmf"/></Relationships>
</file>

<file path=ppt/drawings/_rels/vmlDrawing19.vml.rels><?xml version="1.0" encoding="UTF-8" standalone="yes"?>
<Relationships xmlns="http://schemas.openxmlformats.org/package/2006/relationships"><Relationship Id="rId3" Type="http://schemas.openxmlformats.org/officeDocument/2006/relationships/image" Target="../media/image61.wmf"/><Relationship Id="rId2" Type="http://schemas.openxmlformats.org/officeDocument/2006/relationships/image" Target="../media/image60.wmf"/><Relationship Id="rId1" Type="http://schemas.openxmlformats.org/officeDocument/2006/relationships/image" Target="../media/image59.wmf"/></Relationships>
</file>

<file path=ppt/drawings/_rels/vmlDrawing20.vml.rels><?xml version="1.0" encoding="UTF-8" standalone="yes"?>
<Relationships xmlns="http://schemas.openxmlformats.org/package/2006/relationships"><Relationship Id="rId3" Type="http://schemas.openxmlformats.org/officeDocument/2006/relationships/image" Target="../media/image66.wmf"/><Relationship Id="rId7" Type="http://schemas.openxmlformats.org/officeDocument/2006/relationships/image" Target="../media/image70.wmf"/><Relationship Id="rId2" Type="http://schemas.openxmlformats.org/officeDocument/2006/relationships/image" Target="../media/image65.wmf"/><Relationship Id="rId1" Type="http://schemas.openxmlformats.org/officeDocument/2006/relationships/image" Target="../media/image64.wmf"/><Relationship Id="rId6" Type="http://schemas.openxmlformats.org/officeDocument/2006/relationships/image" Target="../media/image69.wmf"/><Relationship Id="rId5" Type="http://schemas.openxmlformats.org/officeDocument/2006/relationships/image" Target="../media/image68.wmf"/><Relationship Id="rId4" Type="http://schemas.openxmlformats.org/officeDocument/2006/relationships/image" Target="../media/image67.wmf"/></Relationships>
</file>

<file path=ppt/drawings/_rels/vmlDrawing21.vml.rels><?xml version="1.0" encoding="UTF-8" standalone="yes"?>
<Relationships xmlns="http://schemas.openxmlformats.org/package/2006/relationships"><Relationship Id="rId3" Type="http://schemas.openxmlformats.org/officeDocument/2006/relationships/image" Target="../media/image73.wmf"/><Relationship Id="rId2" Type="http://schemas.openxmlformats.org/officeDocument/2006/relationships/image" Target="../media/image72.wmf"/><Relationship Id="rId1" Type="http://schemas.openxmlformats.org/officeDocument/2006/relationships/image" Target="../media/image71.wmf"/><Relationship Id="rId6" Type="http://schemas.openxmlformats.org/officeDocument/2006/relationships/image" Target="../media/image76.wmf"/><Relationship Id="rId5" Type="http://schemas.openxmlformats.org/officeDocument/2006/relationships/image" Target="../media/image75.wmf"/><Relationship Id="rId4" Type="http://schemas.openxmlformats.org/officeDocument/2006/relationships/image" Target="../media/image74.wmf"/></Relationships>
</file>

<file path=ppt/drawings/_rels/vmlDrawing22.vml.rels><?xml version="1.0" encoding="UTF-8" standalone="yes"?>
<Relationships xmlns="http://schemas.openxmlformats.org/package/2006/relationships"><Relationship Id="rId2" Type="http://schemas.openxmlformats.org/officeDocument/2006/relationships/image" Target="../media/image82.wmf"/><Relationship Id="rId1" Type="http://schemas.openxmlformats.org/officeDocument/2006/relationships/image" Target="../media/image81.wmf"/></Relationships>
</file>

<file path=ppt/drawings/_rels/vmlDrawing23.vml.rels><?xml version="1.0" encoding="UTF-8" standalone="yes"?>
<Relationships xmlns="http://schemas.openxmlformats.org/package/2006/relationships"><Relationship Id="rId3" Type="http://schemas.openxmlformats.org/officeDocument/2006/relationships/image" Target="../media/image85.wmf"/><Relationship Id="rId2" Type="http://schemas.openxmlformats.org/officeDocument/2006/relationships/image" Target="../media/image84.wmf"/><Relationship Id="rId1" Type="http://schemas.openxmlformats.org/officeDocument/2006/relationships/image" Target="../media/image83.wmf"/><Relationship Id="rId4" Type="http://schemas.openxmlformats.org/officeDocument/2006/relationships/image" Target="../media/image86.wmf"/></Relationships>
</file>

<file path=ppt/drawings/_rels/vmlDrawing24.vml.rels><?xml version="1.0" encoding="UTF-8" standalone="yes"?>
<Relationships xmlns="http://schemas.openxmlformats.org/package/2006/relationships"><Relationship Id="rId1" Type="http://schemas.openxmlformats.org/officeDocument/2006/relationships/image" Target="../media/image87.wmf"/></Relationships>
</file>

<file path=ppt/drawings/_rels/vmlDrawing25.vml.rels><?xml version="1.0" encoding="UTF-8" standalone="yes"?>
<Relationships xmlns="http://schemas.openxmlformats.org/package/2006/relationships"><Relationship Id="rId2" Type="http://schemas.openxmlformats.org/officeDocument/2006/relationships/image" Target="../media/image90.wmf"/><Relationship Id="rId1" Type="http://schemas.openxmlformats.org/officeDocument/2006/relationships/image" Target="../media/image84.wmf"/></Relationships>
</file>

<file path=ppt/drawings/_rels/vmlDrawing26.vml.rels><?xml version="1.0" encoding="UTF-8" standalone="yes"?>
<Relationships xmlns="http://schemas.openxmlformats.org/package/2006/relationships"><Relationship Id="rId2" Type="http://schemas.openxmlformats.org/officeDocument/2006/relationships/image" Target="../media/image92.wmf"/><Relationship Id="rId1" Type="http://schemas.openxmlformats.org/officeDocument/2006/relationships/image" Target="../media/image9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3148983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07312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598400" y="1763225"/>
            <a:ext cx="5947200" cy="1159800"/>
          </a:xfrm>
          <a:prstGeom prst="rect">
            <a:avLst/>
          </a:prstGeom>
        </p:spPr>
        <p:txBody>
          <a:bodyPr spcFirstLastPara="1" wrap="square" lIns="91425" tIns="91425" rIns="91425" bIns="91425" anchor="t" anchorCtr="0">
            <a:noAutofit/>
          </a:bodyPr>
          <a:lstStyle>
            <a:lvl1pPr lvl="0" algn="ctr">
              <a:spcBef>
                <a:spcPts val="0"/>
              </a:spcBef>
              <a:spcAft>
                <a:spcPts val="0"/>
              </a:spcAft>
              <a:buClr>
                <a:srgbClr val="FFFFFF"/>
              </a:buClr>
              <a:buSzPts val="4800"/>
              <a:buNone/>
              <a:defRPr sz="4800" b="1">
                <a:solidFill>
                  <a:srgbClr val="FFFFFF"/>
                </a:solidFill>
              </a:defRPr>
            </a:lvl1pPr>
            <a:lvl2pPr lvl="1" algn="ctr">
              <a:spcBef>
                <a:spcPts val="0"/>
              </a:spcBef>
              <a:spcAft>
                <a:spcPts val="0"/>
              </a:spcAft>
              <a:buClr>
                <a:srgbClr val="FFFFFF"/>
              </a:buClr>
              <a:buSzPts val="4800"/>
              <a:buNone/>
              <a:defRPr sz="4800">
                <a:solidFill>
                  <a:srgbClr val="FFFFFF"/>
                </a:solidFill>
              </a:defRPr>
            </a:lvl2pPr>
            <a:lvl3pPr lvl="2" algn="ctr">
              <a:spcBef>
                <a:spcPts val="0"/>
              </a:spcBef>
              <a:spcAft>
                <a:spcPts val="0"/>
              </a:spcAft>
              <a:buClr>
                <a:srgbClr val="FFFFFF"/>
              </a:buClr>
              <a:buSzPts val="4800"/>
              <a:buNone/>
              <a:defRPr sz="4800">
                <a:solidFill>
                  <a:srgbClr val="FFFFFF"/>
                </a:solidFill>
              </a:defRPr>
            </a:lvl3pPr>
            <a:lvl4pPr lvl="3" algn="ctr">
              <a:spcBef>
                <a:spcPts val="0"/>
              </a:spcBef>
              <a:spcAft>
                <a:spcPts val="0"/>
              </a:spcAft>
              <a:buClr>
                <a:srgbClr val="FFFFFF"/>
              </a:buClr>
              <a:buSzPts val="4800"/>
              <a:buNone/>
              <a:defRPr sz="4800">
                <a:solidFill>
                  <a:srgbClr val="FFFFFF"/>
                </a:solidFill>
              </a:defRPr>
            </a:lvl4pPr>
            <a:lvl5pPr lvl="4" algn="ctr">
              <a:spcBef>
                <a:spcPts val="0"/>
              </a:spcBef>
              <a:spcAft>
                <a:spcPts val="0"/>
              </a:spcAft>
              <a:buClr>
                <a:srgbClr val="FFFFFF"/>
              </a:buClr>
              <a:buSzPts val="4800"/>
              <a:buNone/>
              <a:defRPr sz="4800">
                <a:solidFill>
                  <a:srgbClr val="FFFFFF"/>
                </a:solidFill>
              </a:defRPr>
            </a:lvl5pPr>
            <a:lvl6pPr lvl="5" algn="ctr">
              <a:spcBef>
                <a:spcPts val="0"/>
              </a:spcBef>
              <a:spcAft>
                <a:spcPts val="0"/>
              </a:spcAft>
              <a:buClr>
                <a:srgbClr val="FFFFFF"/>
              </a:buClr>
              <a:buSzPts val="4800"/>
              <a:buNone/>
              <a:defRPr sz="4800">
                <a:solidFill>
                  <a:srgbClr val="FFFFFF"/>
                </a:solidFill>
              </a:defRPr>
            </a:lvl6pPr>
            <a:lvl7pPr lvl="6" algn="ctr">
              <a:spcBef>
                <a:spcPts val="0"/>
              </a:spcBef>
              <a:spcAft>
                <a:spcPts val="0"/>
              </a:spcAft>
              <a:buClr>
                <a:srgbClr val="FFFFFF"/>
              </a:buClr>
              <a:buSzPts val="4800"/>
              <a:buNone/>
              <a:defRPr sz="4800">
                <a:solidFill>
                  <a:srgbClr val="FFFFFF"/>
                </a:solidFill>
              </a:defRPr>
            </a:lvl7pPr>
            <a:lvl8pPr lvl="7" algn="ctr">
              <a:spcBef>
                <a:spcPts val="0"/>
              </a:spcBef>
              <a:spcAft>
                <a:spcPts val="0"/>
              </a:spcAft>
              <a:buClr>
                <a:srgbClr val="FFFFFF"/>
              </a:buClr>
              <a:buSzPts val="4800"/>
              <a:buNone/>
              <a:defRPr sz="4800">
                <a:solidFill>
                  <a:srgbClr val="FFFFFF"/>
                </a:solidFill>
              </a:defRPr>
            </a:lvl8pPr>
            <a:lvl9pPr lvl="8" algn="ctr">
              <a:spcBef>
                <a:spcPts val="0"/>
              </a:spcBef>
              <a:spcAft>
                <a:spcPts val="0"/>
              </a:spcAft>
              <a:buClr>
                <a:srgbClr val="FFFFFF"/>
              </a:buClr>
              <a:buSzPts val="4800"/>
              <a:buNone/>
              <a:defRPr sz="4800">
                <a:solidFill>
                  <a:srgbClr val="FFFFFF"/>
                </a:solidFill>
              </a:defRPr>
            </a:lvl9pPr>
          </a:lstStyle>
          <a:p>
            <a:endParaRPr/>
          </a:p>
        </p:txBody>
      </p:sp>
      <p:grpSp>
        <p:nvGrpSpPr>
          <p:cNvPr id="11" name="Google Shape;11;p2"/>
          <p:cNvGrpSpPr/>
          <p:nvPr/>
        </p:nvGrpSpPr>
        <p:grpSpPr>
          <a:xfrm>
            <a:off x="3239978" y="-11"/>
            <a:ext cx="2664079" cy="1326980"/>
            <a:chOff x="3578850" y="-50"/>
            <a:chExt cx="1816500" cy="904800"/>
          </a:xfrm>
        </p:grpSpPr>
        <p:sp>
          <p:nvSpPr>
            <p:cNvPr id="12" name="Google Shape;12;p2"/>
            <p:cNvSpPr/>
            <p:nvPr/>
          </p:nvSpPr>
          <p:spPr>
            <a:xfrm rot="10800000">
              <a:off x="3578850" y="-50"/>
              <a:ext cx="1816500" cy="904800"/>
            </a:xfrm>
            <a:prstGeom prst="triangle">
              <a:avLst>
                <a:gd name="adj" fmla="val 50000"/>
              </a:avLst>
            </a:prstGeom>
            <a:solidFill>
              <a:srgbClr val="CC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a:off x="4487250" y="-50"/>
              <a:ext cx="908100" cy="904800"/>
            </a:xfrm>
            <a:prstGeom prst="triangle">
              <a:avLst>
                <a:gd name="adj" fmla="val 100000"/>
              </a:avLst>
            </a:prstGeom>
            <a:solidFill>
              <a:srgbClr val="99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1425" y="750150"/>
            <a:ext cx="7081200" cy="5391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SzPts val="1800"/>
              <a:buFont typeface="Playfair Display"/>
              <a:buNone/>
              <a:defRPr sz="1800" i="1">
                <a:latin typeface="Playfair Display"/>
                <a:ea typeface="Playfair Display"/>
                <a:cs typeface="Playfair Display"/>
                <a:sym typeface="Playfair Display"/>
              </a:defRPr>
            </a:lvl1pPr>
            <a:lvl2pPr lvl="1">
              <a:spcBef>
                <a:spcPts val="0"/>
              </a:spcBef>
              <a:spcAft>
                <a:spcPts val="0"/>
              </a:spcAft>
              <a:buSzPts val="3600"/>
              <a:buNone/>
              <a:defRPr sz="3600" b="1"/>
            </a:lvl2pPr>
            <a:lvl3pPr lvl="2">
              <a:spcBef>
                <a:spcPts val="0"/>
              </a:spcBef>
              <a:spcAft>
                <a:spcPts val="0"/>
              </a:spcAft>
              <a:buSzPts val="3600"/>
              <a:buNone/>
              <a:defRPr sz="3600" b="1"/>
            </a:lvl3pPr>
            <a:lvl4pPr lvl="3">
              <a:spcBef>
                <a:spcPts val="0"/>
              </a:spcBef>
              <a:spcAft>
                <a:spcPts val="0"/>
              </a:spcAft>
              <a:buSzPts val="3600"/>
              <a:buNone/>
              <a:defRPr sz="3600" b="1"/>
            </a:lvl4pPr>
            <a:lvl5pPr lvl="4">
              <a:spcBef>
                <a:spcPts val="0"/>
              </a:spcBef>
              <a:spcAft>
                <a:spcPts val="0"/>
              </a:spcAft>
              <a:buSzPts val="3600"/>
              <a:buNone/>
              <a:defRPr sz="3600" b="1"/>
            </a:lvl5pPr>
            <a:lvl6pPr lvl="5">
              <a:spcBef>
                <a:spcPts val="0"/>
              </a:spcBef>
              <a:spcAft>
                <a:spcPts val="0"/>
              </a:spcAft>
              <a:buSzPts val="3600"/>
              <a:buNone/>
              <a:defRPr sz="3600" b="1"/>
            </a:lvl6pPr>
            <a:lvl7pPr lvl="6">
              <a:spcBef>
                <a:spcPts val="0"/>
              </a:spcBef>
              <a:spcAft>
                <a:spcPts val="0"/>
              </a:spcAft>
              <a:buSzPts val="3600"/>
              <a:buNone/>
              <a:defRPr sz="3600" b="1"/>
            </a:lvl7pPr>
            <a:lvl8pPr lvl="7">
              <a:spcBef>
                <a:spcPts val="0"/>
              </a:spcBef>
              <a:spcAft>
                <a:spcPts val="0"/>
              </a:spcAft>
              <a:buSzPts val="3600"/>
              <a:buNone/>
              <a:defRPr sz="3600" b="1"/>
            </a:lvl8pPr>
            <a:lvl9pPr lvl="8">
              <a:spcBef>
                <a:spcPts val="0"/>
              </a:spcBef>
              <a:spcAft>
                <a:spcPts val="0"/>
              </a:spcAft>
              <a:buSzPts val="3600"/>
              <a:buNone/>
              <a:defRPr sz="3600" b="1"/>
            </a:lvl9pPr>
          </a:lstStyle>
          <a:p>
            <a:endParaRPr/>
          </a:p>
        </p:txBody>
      </p:sp>
      <p:sp>
        <p:nvSpPr>
          <p:cNvPr id="7" name="Google Shape;7;p1"/>
          <p:cNvSpPr txBox="1">
            <a:spLocks noGrp="1"/>
          </p:cNvSpPr>
          <p:nvPr>
            <p:ph type="body" idx="1"/>
          </p:nvPr>
        </p:nvSpPr>
        <p:spPr>
          <a:xfrm>
            <a:off x="1031425" y="1351100"/>
            <a:ext cx="7081200" cy="3462300"/>
          </a:xfrm>
          <a:prstGeom prst="rect">
            <a:avLst/>
          </a:prstGeom>
          <a:noFill/>
          <a:ln>
            <a:noFill/>
          </a:ln>
        </p:spPr>
        <p:txBody>
          <a:bodyPr spcFirstLastPara="1" wrap="square" lIns="91425" tIns="91425" rIns="91425" bIns="91425" anchor="t" anchorCtr="0">
            <a:noAutofit/>
          </a:bodyPr>
          <a:lstStyle>
            <a:lvl1pPr marL="457200" lvl="0" indent="-381000">
              <a:lnSpc>
                <a:spcPct val="115000"/>
              </a:lnSpc>
              <a:spcBef>
                <a:spcPts val="600"/>
              </a:spcBef>
              <a:spcAft>
                <a:spcPts val="0"/>
              </a:spcAft>
              <a:buClr>
                <a:srgbClr val="CC0000"/>
              </a:buClr>
              <a:buSzPts val="2400"/>
              <a:buFont typeface="Lora"/>
              <a:buChar char="◈"/>
              <a:defRPr sz="2400">
                <a:latin typeface="Lora"/>
                <a:ea typeface="Lora"/>
                <a:cs typeface="Lora"/>
                <a:sym typeface="Lora"/>
              </a:defRPr>
            </a:lvl1pPr>
            <a:lvl2pPr marL="914400" lvl="1"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2pPr>
            <a:lvl3pPr marL="1371600" lvl="2"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3pPr>
            <a:lvl4pPr marL="1828800" lvl="3"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4pPr>
            <a:lvl5pPr marL="2286000" lvl="4"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5pPr>
            <a:lvl6pPr marL="2743200" lvl="5"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6pPr>
            <a:lvl7pPr marL="3200400" lvl="6"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7pPr>
            <a:lvl8pPr marL="3657600" lvl="7" indent="-355600">
              <a:lnSpc>
                <a:spcPct val="115000"/>
              </a:lnSpc>
              <a:spcBef>
                <a:spcPts val="0"/>
              </a:spcBef>
              <a:spcAft>
                <a:spcPts val="0"/>
              </a:spcAft>
              <a:buSzPts val="2000"/>
              <a:buFont typeface="Lora"/>
              <a:buChar char="○"/>
              <a:defRPr sz="2000">
                <a:latin typeface="Lora"/>
                <a:ea typeface="Lora"/>
                <a:cs typeface="Lora"/>
                <a:sym typeface="Lora"/>
              </a:defRPr>
            </a:lvl8pPr>
            <a:lvl9pPr marL="4114800" lvl="8" indent="-355600">
              <a:lnSpc>
                <a:spcPct val="115000"/>
              </a:lnSpc>
              <a:spcBef>
                <a:spcPts val="0"/>
              </a:spcBef>
              <a:spcAft>
                <a:spcPts val="0"/>
              </a:spcAft>
              <a:buSzPts val="2000"/>
              <a:buFont typeface="Lora"/>
              <a:buChar char="■"/>
              <a:defRPr sz="2000">
                <a:latin typeface="Lora"/>
                <a:ea typeface="Lora"/>
                <a:cs typeface="Lora"/>
                <a:sym typeface="Lora"/>
              </a:defRPr>
            </a:lvl9pPr>
          </a:lstStyle>
          <a:p>
            <a:endParaRPr/>
          </a:p>
        </p:txBody>
      </p:sp>
      <p:sp>
        <p:nvSpPr>
          <p:cNvPr id="8" name="Google Shape;8;p1"/>
          <p:cNvSpPr txBox="1">
            <a:spLocks noGrp="1"/>
          </p:cNvSpPr>
          <p:nvPr>
            <p:ph type="sldNum" idx="12"/>
          </p:nvPr>
        </p:nvSpPr>
        <p:spPr>
          <a:xfrm>
            <a:off x="-125" y="4813400"/>
            <a:ext cx="9144000" cy="330000"/>
          </a:xfrm>
          <a:prstGeom prst="rect">
            <a:avLst/>
          </a:prstGeom>
          <a:noFill/>
          <a:ln>
            <a:noFill/>
          </a:ln>
        </p:spPr>
        <p:txBody>
          <a:bodyPr spcFirstLastPara="1" wrap="square" lIns="91425" tIns="91425" rIns="91425" bIns="91425" anchor="t" anchorCtr="0">
            <a:noAutofit/>
          </a:bodyPr>
          <a:lstStyle>
            <a:lvl1pPr lvl="0" algn="ctr">
              <a:buNone/>
              <a:defRPr sz="1200">
                <a:solidFill>
                  <a:srgbClr val="CC0000"/>
                </a:solidFill>
                <a:latin typeface="Playfair Display"/>
                <a:ea typeface="Playfair Display"/>
                <a:cs typeface="Playfair Display"/>
                <a:sym typeface="Playfair Display"/>
              </a:defRPr>
            </a:lvl1pPr>
            <a:lvl2pPr lvl="1" algn="ctr">
              <a:buNone/>
              <a:defRPr sz="1200">
                <a:solidFill>
                  <a:srgbClr val="CC0000"/>
                </a:solidFill>
                <a:latin typeface="Playfair Display"/>
                <a:ea typeface="Playfair Display"/>
                <a:cs typeface="Playfair Display"/>
                <a:sym typeface="Playfair Display"/>
              </a:defRPr>
            </a:lvl2pPr>
            <a:lvl3pPr lvl="2" algn="ctr">
              <a:buNone/>
              <a:defRPr sz="1200">
                <a:solidFill>
                  <a:srgbClr val="CC0000"/>
                </a:solidFill>
                <a:latin typeface="Playfair Display"/>
                <a:ea typeface="Playfair Display"/>
                <a:cs typeface="Playfair Display"/>
                <a:sym typeface="Playfair Display"/>
              </a:defRPr>
            </a:lvl3pPr>
            <a:lvl4pPr lvl="3" algn="ctr">
              <a:buNone/>
              <a:defRPr sz="1200">
                <a:solidFill>
                  <a:srgbClr val="CC0000"/>
                </a:solidFill>
                <a:latin typeface="Playfair Display"/>
                <a:ea typeface="Playfair Display"/>
                <a:cs typeface="Playfair Display"/>
                <a:sym typeface="Playfair Display"/>
              </a:defRPr>
            </a:lvl4pPr>
            <a:lvl5pPr lvl="4" algn="ctr">
              <a:buNone/>
              <a:defRPr sz="1200">
                <a:solidFill>
                  <a:srgbClr val="CC0000"/>
                </a:solidFill>
                <a:latin typeface="Playfair Display"/>
                <a:ea typeface="Playfair Display"/>
                <a:cs typeface="Playfair Display"/>
                <a:sym typeface="Playfair Display"/>
              </a:defRPr>
            </a:lvl5pPr>
            <a:lvl6pPr lvl="5" algn="ctr">
              <a:buNone/>
              <a:defRPr sz="1200">
                <a:solidFill>
                  <a:srgbClr val="CC0000"/>
                </a:solidFill>
                <a:latin typeface="Playfair Display"/>
                <a:ea typeface="Playfair Display"/>
                <a:cs typeface="Playfair Display"/>
                <a:sym typeface="Playfair Display"/>
              </a:defRPr>
            </a:lvl6pPr>
            <a:lvl7pPr lvl="6" algn="ctr">
              <a:buNone/>
              <a:defRPr sz="1200">
                <a:solidFill>
                  <a:srgbClr val="CC0000"/>
                </a:solidFill>
                <a:latin typeface="Playfair Display"/>
                <a:ea typeface="Playfair Display"/>
                <a:cs typeface="Playfair Display"/>
                <a:sym typeface="Playfair Display"/>
              </a:defRPr>
            </a:lvl7pPr>
            <a:lvl8pPr lvl="7" algn="ctr">
              <a:buNone/>
              <a:defRPr sz="1200">
                <a:solidFill>
                  <a:srgbClr val="CC0000"/>
                </a:solidFill>
                <a:latin typeface="Playfair Display"/>
                <a:ea typeface="Playfair Display"/>
                <a:cs typeface="Playfair Display"/>
                <a:sym typeface="Playfair Display"/>
              </a:defRPr>
            </a:lvl8pPr>
            <a:lvl9pPr lvl="8" algn="ctr">
              <a:buNone/>
              <a:defRPr sz="1200">
                <a:solidFill>
                  <a:srgbClr val="CC0000"/>
                </a:solidFill>
                <a:latin typeface="Playfair Display"/>
                <a:ea typeface="Playfair Display"/>
                <a:cs typeface="Playfair Display"/>
                <a:sym typeface="Playfair Display"/>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4.wmf"/></Relationships>
</file>

<file path=ppt/slides/_rels/slide10.xml.rels><?xml version="1.0" encoding="UTF-8" standalone="yes"?>
<Relationships xmlns="http://schemas.openxmlformats.org/package/2006/relationships"><Relationship Id="rId8" Type="http://schemas.openxmlformats.org/officeDocument/2006/relationships/oleObject" Target="../embeddings/oleObject4.bin"/><Relationship Id="rId3" Type="http://schemas.openxmlformats.org/officeDocument/2006/relationships/image" Target="../media/image8.png"/><Relationship Id="rId7" Type="http://schemas.openxmlformats.org/officeDocument/2006/relationships/image" Target="../media/image6.wmf"/><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5.wmf"/><Relationship Id="rId4" Type="http://schemas.openxmlformats.org/officeDocument/2006/relationships/oleObject" Target="../embeddings/oleObject2.bin"/><Relationship Id="rId9" Type="http://schemas.openxmlformats.org/officeDocument/2006/relationships/image" Target="../media/image7.wmf"/></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image" Target="../media/image9.wmf"/><Relationship Id="rId5" Type="http://schemas.openxmlformats.org/officeDocument/2006/relationships/oleObject" Target="../embeddings/oleObject6.bin"/><Relationship Id="rId4" Type="http://schemas.openxmlformats.org/officeDocument/2006/relationships/image" Target="../media/image8.wmf"/></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12.wmf"/><Relationship Id="rId5" Type="http://schemas.openxmlformats.org/officeDocument/2006/relationships/oleObject" Target="../embeddings/oleObject8.bin"/><Relationship Id="rId4" Type="http://schemas.openxmlformats.org/officeDocument/2006/relationships/image" Target="../media/image11.wmf"/></Relationships>
</file>

<file path=ppt/slides/_rels/slide14.xml.rels><?xml version="1.0" encoding="UTF-8" standalone="yes"?>
<Relationships xmlns="http://schemas.openxmlformats.org/package/2006/relationships"><Relationship Id="rId8" Type="http://schemas.openxmlformats.org/officeDocument/2006/relationships/image" Target="../media/image15.wmf"/><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5.vml"/><Relationship Id="rId6" Type="http://schemas.openxmlformats.org/officeDocument/2006/relationships/image" Target="../media/image14.wmf"/><Relationship Id="rId5" Type="http://schemas.openxmlformats.org/officeDocument/2006/relationships/oleObject" Target="../embeddings/oleObject10.bin"/><Relationship Id="rId4" Type="http://schemas.openxmlformats.org/officeDocument/2006/relationships/image" Target="../media/image13.w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8" Type="http://schemas.openxmlformats.org/officeDocument/2006/relationships/image" Target="../media/image18.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image" Target="../media/image17.wmf"/><Relationship Id="rId5" Type="http://schemas.openxmlformats.org/officeDocument/2006/relationships/oleObject" Target="../embeddings/oleObject13.bin"/><Relationship Id="rId10" Type="http://schemas.openxmlformats.org/officeDocument/2006/relationships/image" Target="../media/image19.wmf"/><Relationship Id="rId4" Type="http://schemas.openxmlformats.org/officeDocument/2006/relationships/image" Target="../media/image16.wmf"/><Relationship Id="rId9" Type="http://schemas.openxmlformats.org/officeDocument/2006/relationships/oleObject" Target="../embeddings/oleObject15.bin"/></Relationships>
</file>

<file path=ppt/slides/_rels/slide17.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6.bin"/><Relationship Id="rId7" Type="http://schemas.openxmlformats.org/officeDocument/2006/relationships/oleObject" Target="../embeddings/oleObject18.bin"/><Relationship Id="rId12" Type="http://schemas.openxmlformats.org/officeDocument/2006/relationships/image" Target="../media/image24.wmf"/><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21.wmf"/><Relationship Id="rId11" Type="http://schemas.openxmlformats.org/officeDocument/2006/relationships/oleObject" Target="../embeddings/oleObject20.bin"/><Relationship Id="rId5" Type="http://schemas.openxmlformats.org/officeDocument/2006/relationships/oleObject" Target="../embeddings/oleObject17.bin"/><Relationship Id="rId10" Type="http://schemas.openxmlformats.org/officeDocument/2006/relationships/image" Target="../media/image23.wmf"/><Relationship Id="rId4" Type="http://schemas.openxmlformats.org/officeDocument/2006/relationships/image" Target="../media/image20.wmf"/><Relationship Id="rId9" Type="http://schemas.openxmlformats.org/officeDocument/2006/relationships/oleObject" Target="../embeddings/oleObject19.bin"/></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1.xml"/><Relationship Id="rId1" Type="http://schemas.openxmlformats.org/officeDocument/2006/relationships/vmlDrawing" Target="../drawings/vmlDrawing8.vml"/><Relationship Id="rId5" Type="http://schemas.openxmlformats.org/officeDocument/2006/relationships/image" Target="../media/image26.png"/><Relationship Id="rId4" Type="http://schemas.openxmlformats.org/officeDocument/2006/relationships/image" Target="../media/image25.wm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22.bin"/><Relationship Id="rId7" Type="http://schemas.openxmlformats.org/officeDocument/2006/relationships/oleObject" Target="../embeddings/oleObject24.bin"/><Relationship Id="rId12" Type="http://schemas.openxmlformats.org/officeDocument/2006/relationships/image" Target="../media/image31.wmf"/><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image" Target="../media/image28.wmf"/><Relationship Id="rId11" Type="http://schemas.openxmlformats.org/officeDocument/2006/relationships/oleObject" Target="../embeddings/oleObject26.bin"/><Relationship Id="rId5" Type="http://schemas.openxmlformats.org/officeDocument/2006/relationships/oleObject" Target="../embeddings/oleObject23.bin"/><Relationship Id="rId10" Type="http://schemas.openxmlformats.org/officeDocument/2006/relationships/image" Target="../media/image30.wmf"/><Relationship Id="rId4" Type="http://schemas.openxmlformats.org/officeDocument/2006/relationships/image" Target="../media/image27.wmf"/><Relationship Id="rId9" Type="http://schemas.openxmlformats.org/officeDocument/2006/relationships/oleObject" Target="../embeddings/oleObject25.bin"/></Relationships>
</file>

<file path=ppt/slides/_rels/slide23.xml.rels><?xml version="1.0" encoding="UTF-8" standalone="yes"?>
<Relationships xmlns="http://schemas.openxmlformats.org/package/2006/relationships"><Relationship Id="rId8" Type="http://schemas.openxmlformats.org/officeDocument/2006/relationships/image" Target="../media/image34.wmf"/><Relationship Id="rId3" Type="http://schemas.openxmlformats.org/officeDocument/2006/relationships/oleObject" Target="../embeddings/oleObject27.bin"/><Relationship Id="rId7" Type="http://schemas.openxmlformats.org/officeDocument/2006/relationships/oleObject" Target="../embeddings/oleObject29.bin"/><Relationship Id="rId2" Type="http://schemas.openxmlformats.org/officeDocument/2006/relationships/slideLayout" Target="../slideLayouts/slideLayout1.xml"/><Relationship Id="rId1" Type="http://schemas.openxmlformats.org/officeDocument/2006/relationships/vmlDrawing" Target="../drawings/vmlDrawing10.vml"/><Relationship Id="rId6" Type="http://schemas.openxmlformats.org/officeDocument/2006/relationships/image" Target="../media/image33.wmf"/><Relationship Id="rId5" Type="http://schemas.openxmlformats.org/officeDocument/2006/relationships/oleObject" Target="../embeddings/oleObject28.bin"/><Relationship Id="rId4" Type="http://schemas.openxmlformats.org/officeDocument/2006/relationships/image" Target="../media/image32.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1.xml"/><Relationship Id="rId1" Type="http://schemas.openxmlformats.org/officeDocument/2006/relationships/vmlDrawing" Target="../drawings/vmlDrawing11.vml"/><Relationship Id="rId6" Type="http://schemas.openxmlformats.org/officeDocument/2006/relationships/image" Target="../media/image36.wmf"/><Relationship Id="rId5" Type="http://schemas.openxmlformats.org/officeDocument/2006/relationships/oleObject" Target="../embeddings/oleObject31.bin"/><Relationship Id="rId4" Type="http://schemas.openxmlformats.org/officeDocument/2006/relationships/image" Target="../media/image35.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32.bin"/><Relationship Id="rId7" Type="http://schemas.openxmlformats.org/officeDocument/2006/relationships/image" Target="../media/image39.png"/><Relationship Id="rId2" Type="http://schemas.openxmlformats.org/officeDocument/2006/relationships/slideLayout" Target="../slideLayouts/slideLayout1.xml"/><Relationship Id="rId1" Type="http://schemas.openxmlformats.org/officeDocument/2006/relationships/vmlDrawing" Target="../drawings/vmlDrawing12.vml"/><Relationship Id="rId6" Type="http://schemas.openxmlformats.org/officeDocument/2006/relationships/image" Target="../media/image38.wmf"/><Relationship Id="rId5" Type="http://schemas.openxmlformats.org/officeDocument/2006/relationships/oleObject" Target="../embeddings/oleObject33.bin"/><Relationship Id="rId4" Type="http://schemas.openxmlformats.org/officeDocument/2006/relationships/image" Target="../media/image37.wmf"/></Relationships>
</file>

<file path=ppt/slides/_rels/slide26.xml.rels><?xml version="1.0" encoding="UTF-8" standalone="yes"?>
<Relationships xmlns="http://schemas.openxmlformats.org/package/2006/relationships"><Relationship Id="rId8" Type="http://schemas.openxmlformats.org/officeDocument/2006/relationships/image" Target="../media/image42.wmf"/><Relationship Id="rId13" Type="http://schemas.openxmlformats.org/officeDocument/2006/relationships/oleObject" Target="../embeddings/oleObject39.bin"/><Relationship Id="rId3" Type="http://schemas.openxmlformats.org/officeDocument/2006/relationships/oleObject" Target="../embeddings/oleObject34.bin"/><Relationship Id="rId7" Type="http://schemas.openxmlformats.org/officeDocument/2006/relationships/oleObject" Target="../embeddings/oleObject36.bin"/><Relationship Id="rId12" Type="http://schemas.openxmlformats.org/officeDocument/2006/relationships/image" Target="../media/image44.wmf"/><Relationship Id="rId2" Type="http://schemas.openxmlformats.org/officeDocument/2006/relationships/slideLayout" Target="../slideLayouts/slideLayout1.xml"/><Relationship Id="rId1" Type="http://schemas.openxmlformats.org/officeDocument/2006/relationships/vmlDrawing" Target="../drawings/vmlDrawing13.vml"/><Relationship Id="rId6" Type="http://schemas.openxmlformats.org/officeDocument/2006/relationships/image" Target="../media/image41.wmf"/><Relationship Id="rId11" Type="http://schemas.openxmlformats.org/officeDocument/2006/relationships/oleObject" Target="../embeddings/oleObject38.bin"/><Relationship Id="rId5" Type="http://schemas.openxmlformats.org/officeDocument/2006/relationships/oleObject" Target="../embeddings/oleObject35.bin"/><Relationship Id="rId10" Type="http://schemas.openxmlformats.org/officeDocument/2006/relationships/image" Target="../media/image43.wmf"/><Relationship Id="rId4" Type="http://schemas.openxmlformats.org/officeDocument/2006/relationships/image" Target="../media/image40.wmf"/><Relationship Id="rId9" Type="http://schemas.openxmlformats.org/officeDocument/2006/relationships/oleObject" Target="../embeddings/oleObject37.bin"/><Relationship Id="rId14" Type="http://schemas.openxmlformats.org/officeDocument/2006/relationships/image" Target="../media/image45.wmf"/></Relationships>
</file>

<file path=ppt/slides/_rels/slide27.xml.rels><?xml version="1.0" encoding="UTF-8" standalone="yes"?>
<Relationships xmlns="http://schemas.openxmlformats.org/package/2006/relationships"><Relationship Id="rId8" Type="http://schemas.openxmlformats.org/officeDocument/2006/relationships/image" Target="../media/image48.wmf"/><Relationship Id="rId3" Type="http://schemas.openxmlformats.org/officeDocument/2006/relationships/oleObject" Target="../embeddings/oleObject40.bin"/><Relationship Id="rId7" Type="http://schemas.openxmlformats.org/officeDocument/2006/relationships/oleObject" Target="../embeddings/oleObject42.bin"/><Relationship Id="rId2" Type="http://schemas.openxmlformats.org/officeDocument/2006/relationships/slideLayout" Target="../slideLayouts/slideLayout1.xml"/><Relationship Id="rId1" Type="http://schemas.openxmlformats.org/officeDocument/2006/relationships/vmlDrawing" Target="../drawings/vmlDrawing14.vml"/><Relationship Id="rId6" Type="http://schemas.openxmlformats.org/officeDocument/2006/relationships/image" Target="../media/image47.wmf"/><Relationship Id="rId5" Type="http://schemas.openxmlformats.org/officeDocument/2006/relationships/oleObject" Target="../embeddings/oleObject41.bin"/><Relationship Id="rId10" Type="http://schemas.openxmlformats.org/officeDocument/2006/relationships/image" Target="../media/image49.wmf"/><Relationship Id="rId4" Type="http://schemas.openxmlformats.org/officeDocument/2006/relationships/image" Target="../media/image46.wmf"/><Relationship Id="rId9" Type="http://schemas.openxmlformats.org/officeDocument/2006/relationships/oleObject" Target="../embeddings/oleObject43.bin"/></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Layout" Target="../slideLayouts/slideLayout1.xml"/><Relationship Id="rId1" Type="http://schemas.openxmlformats.org/officeDocument/2006/relationships/vmlDrawing" Target="../drawings/vmlDrawing15.vml"/><Relationship Id="rId4" Type="http://schemas.openxmlformats.org/officeDocument/2006/relationships/image" Target="../media/image50.wmf"/></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slideLayout" Target="../slideLayouts/slideLayout1.xml"/><Relationship Id="rId1" Type="http://schemas.openxmlformats.org/officeDocument/2006/relationships/vmlDrawing" Target="../drawings/vmlDrawing16.vml"/><Relationship Id="rId5" Type="http://schemas.openxmlformats.org/officeDocument/2006/relationships/image" Target="../media/image51.wmf"/><Relationship Id="rId4" Type="http://schemas.openxmlformats.org/officeDocument/2006/relationships/oleObject" Target="../embeddings/oleObject45.bin"/></Relationships>
</file>

<file path=ppt/slides/_rels/slide3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image" Target="../media/image56.wmf"/><Relationship Id="rId3" Type="http://schemas.openxmlformats.org/officeDocument/2006/relationships/oleObject" Target="../embeddings/oleObject46.bin"/><Relationship Id="rId7" Type="http://schemas.openxmlformats.org/officeDocument/2006/relationships/oleObject" Target="../embeddings/oleObject48.bin"/><Relationship Id="rId2" Type="http://schemas.openxmlformats.org/officeDocument/2006/relationships/slideLayout" Target="../slideLayouts/slideLayout1.xml"/><Relationship Id="rId1" Type="http://schemas.openxmlformats.org/officeDocument/2006/relationships/vmlDrawing" Target="../drawings/vmlDrawing17.vml"/><Relationship Id="rId6" Type="http://schemas.openxmlformats.org/officeDocument/2006/relationships/image" Target="../media/image55.wmf"/><Relationship Id="rId5" Type="http://schemas.openxmlformats.org/officeDocument/2006/relationships/oleObject" Target="../embeddings/oleObject47.bin"/><Relationship Id="rId4" Type="http://schemas.openxmlformats.org/officeDocument/2006/relationships/image" Target="../media/image54.wmf"/></Relationships>
</file>

<file path=ppt/slides/_rels/slide32.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49.bin"/><Relationship Id="rId7" Type="http://schemas.openxmlformats.org/officeDocument/2006/relationships/image" Target="../media/image61.png"/><Relationship Id="rId2" Type="http://schemas.openxmlformats.org/officeDocument/2006/relationships/slideLayout" Target="../slideLayouts/slideLayout1.xml"/><Relationship Id="rId1" Type="http://schemas.openxmlformats.org/officeDocument/2006/relationships/vmlDrawing" Target="../drawings/vmlDrawing18.v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wmf"/></Relationships>
</file>

<file path=ppt/slides/_rels/slide34.xml.rels><?xml version="1.0" encoding="UTF-8" standalone="yes"?>
<Relationships xmlns="http://schemas.openxmlformats.org/package/2006/relationships"><Relationship Id="rId8" Type="http://schemas.openxmlformats.org/officeDocument/2006/relationships/image" Target="../media/image61.wmf"/><Relationship Id="rId3" Type="http://schemas.openxmlformats.org/officeDocument/2006/relationships/oleObject" Target="../embeddings/oleObject50.bin"/><Relationship Id="rId7" Type="http://schemas.openxmlformats.org/officeDocument/2006/relationships/oleObject" Target="../embeddings/oleObject52.bin"/><Relationship Id="rId2" Type="http://schemas.openxmlformats.org/officeDocument/2006/relationships/slideLayout" Target="../slideLayouts/slideLayout1.xml"/><Relationship Id="rId1" Type="http://schemas.openxmlformats.org/officeDocument/2006/relationships/vmlDrawing" Target="../drawings/vmlDrawing19.vml"/><Relationship Id="rId6" Type="http://schemas.openxmlformats.org/officeDocument/2006/relationships/image" Target="../media/image60.wmf"/><Relationship Id="rId5" Type="http://schemas.openxmlformats.org/officeDocument/2006/relationships/oleObject" Target="../embeddings/oleObject51.bin"/><Relationship Id="rId4" Type="http://schemas.openxmlformats.org/officeDocument/2006/relationships/image" Target="../media/image59.wmf"/></Relationships>
</file>

<file path=ppt/slides/_rels/slide35.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8" Type="http://schemas.openxmlformats.org/officeDocument/2006/relationships/oleObject" Target="../embeddings/oleObject56.bin"/><Relationship Id="rId13" Type="http://schemas.openxmlformats.org/officeDocument/2006/relationships/image" Target="../media/image68.wmf"/><Relationship Id="rId3" Type="http://schemas.openxmlformats.org/officeDocument/2006/relationships/oleObject" Target="../embeddings/oleObject53.bin"/><Relationship Id="rId7" Type="http://schemas.openxmlformats.org/officeDocument/2006/relationships/oleObject" Target="../embeddings/oleObject55.bin"/><Relationship Id="rId12" Type="http://schemas.openxmlformats.org/officeDocument/2006/relationships/oleObject" Target="../embeddings/oleObject58.bin"/><Relationship Id="rId17" Type="http://schemas.openxmlformats.org/officeDocument/2006/relationships/image" Target="../media/image70.wmf"/><Relationship Id="rId2" Type="http://schemas.openxmlformats.org/officeDocument/2006/relationships/slideLayout" Target="../slideLayouts/slideLayout1.xml"/><Relationship Id="rId16" Type="http://schemas.openxmlformats.org/officeDocument/2006/relationships/oleObject" Target="../embeddings/oleObject60.bin"/><Relationship Id="rId1" Type="http://schemas.openxmlformats.org/officeDocument/2006/relationships/vmlDrawing" Target="../drawings/vmlDrawing20.vml"/><Relationship Id="rId6" Type="http://schemas.openxmlformats.org/officeDocument/2006/relationships/image" Target="../media/image65.wmf"/><Relationship Id="rId11" Type="http://schemas.openxmlformats.org/officeDocument/2006/relationships/image" Target="../media/image67.wmf"/><Relationship Id="rId5" Type="http://schemas.openxmlformats.org/officeDocument/2006/relationships/oleObject" Target="../embeddings/oleObject54.bin"/><Relationship Id="rId15" Type="http://schemas.openxmlformats.org/officeDocument/2006/relationships/image" Target="../media/image69.wmf"/><Relationship Id="rId10" Type="http://schemas.openxmlformats.org/officeDocument/2006/relationships/oleObject" Target="../embeddings/oleObject57.bin"/><Relationship Id="rId4" Type="http://schemas.openxmlformats.org/officeDocument/2006/relationships/image" Target="../media/image64.wmf"/><Relationship Id="rId9" Type="http://schemas.openxmlformats.org/officeDocument/2006/relationships/image" Target="../media/image66.wmf"/><Relationship Id="rId14" Type="http://schemas.openxmlformats.org/officeDocument/2006/relationships/oleObject" Target="../embeddings/oleObject59.bin"/></Relationships>
</file>

<file path=ppt/slides/_rels/slide37.xml.rels><?xml version="1.0" encoding="UTF-8" standalone="yes"?>
<Relationships xmlns="http://schemas.openxmlformats.org/package/2006/relationships"><Relationship Id="rId8" Type="http://schemas.openxmlformats.org/officeDocument/2006/relationships/image" Target="../media/image73.wmf"/><Relationship Id="rId13" Type="http://schemas.openxmlformats.org/officeDocument/2006/relationships/oleObject" Target="../embeddings/oleObject66.bin"/><Relationship Id="rId3" Type="http://schemas.openxmlformats.org/officeDocument/2006/relationships/oleObject" Target="../embeddings/oleObject61.bin"/><Relationship Id="rId7" Type="http://schemas.openxmlformats.org/officeDocument/2006/relationships/oleObject" Target="../embeddings/oleObject63.bin"/><Relationship Id="rId12" Type="http://schemas.openxmlformats.org/officeDocument/2006/relationships/image" Target="../media/image75.wmf"/><Relationship Id="rId2" Type="http://schemas.openxmlformats.org/officeDocument/2006/relationships/slideLayout" Target="../slideLayouts/slideLayout1.xml"/><Relationship Id="rId1" Type="http://schemas.openxmlformats.org/officeDocument/2006/relationships/vmlDrawing" Target="../drawings/vmlDrawing21.vml"/><Relationship Id="rId6" Type="http://schemas.openxmlformats.org/officeDocument/2006/relationships/image" Target="../media/image72.wmf"/><Relationship Id="rId11" Type="http://schemas.openxmlformats.org/officeDocument/2006/relationships/oleObject" Target="../embeddings/oleObject65.bin"/><Relationship Id="rId5" Type="http://schemas.openxmlformats.org/officeDocument/2006/relationships/oleObject" Target="../embeddings/oleObject62.bin"/><Relationship Id="rId15" Type="http://schemas.openxmlformats.org/officeDocument/2006/relationships/image" Target="../media/image77.png"/><Relationship Id="rId10" Type="http://schemas.openxmlformats.org/officeDocument/2006/relationships/image" Target="../media/image74.wmf"/><Relationship Id="rId4" Type="http://schemas.openxmlformats.org/officeDocument/2006/relationships/image" Target="../media/image71.wmf"/><Relationship Id="rId9" Type="http://schemas.openxmlformats.org/officeDocument/2006/relationships/oleObject" Target="../embeddings/oleObject64.bin"/><Relationship Id="rId14" Type="http://schemas.openxmlformats.org/officeDocument/2006/relationships/image" Target="../media/image76.wmf"/></Relationships>
</file>

<file path=ppt/slides/_rels/slide38.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oleObject" Target="../embeddings/oleObject67.bin"/><Relationship Id="rId7" Type="http://schemas.openxmlformats.org/officeDocument/2006/relationships/image" Target="../media/image83.png"/><Relationship Id="rId2" Type="http://schemas.openxmlformats.org/officeDocument/2006/relationships/slideLayout" Target="../slideLayouts/slideLayout1.xml"/><Relationship Id="rId1" Type="http://schemas.openxmlformats.org/officeDocument/2006/relationships/vmlDrawing" Target="../drawings/vmlDrawing22.vml"/><Relationship Id="rId6" Type="http://schemas.openxmlformats.org/officeDocument/2006/relationships/image" Target="../media/image82.wmf"/><Relationship Id="rId5" Type="http://schemas.openxmlformats.org/officeDocument/2006/relationships/oleObject" Target="../embeddings/oleObject68.bin"/><Relationship Id="rId4" Type="http://schemas.openxmlformats.org/officeDocument/2006/relationships/image" Target="../media/image81.wmf"/></Relationships>
</file>

<file path=ppt/slides/_rels/slide42.xml.rels><?xml version="1.0" encoding="UTF-8" standalone="yes"?>
<Relationships xmlns="http://schemas.openxmlformats.org/package/2006/relationships"><Relationship Id="rId8" Type="http://schemas.openxmlformats.org/officeDocument/2006/relationships/oleObject" Target="../embeddings/oleObject72.bin"/><Relationship Id="rId3" Type="http://schemas.openxmlformats.org/officeDocument/2006/relationships/oleObject" Target="../embeddings/oleObject69.bin"/><Relationship Id="rId7" Type="http://schemas.openxmlformats.org/officeDocument/2006/relationships/image" Target="../media/image84.wmf"/><Relationship Id="rId12" Type="http://schemas.openxmlformats.org/officeDocument/2006/relationships/image" Target="../media/image88.png"/><Relationship Id="rId2" Type="http://schemas.openxmlformats.org/officeDocument/2006/relationships/slideLayout" Target="../slideLayouts/slideLayout1.xml"/><Relationship Id="rId1" Type="http://schemas.openxmlformats.org/officeDocument/2006/relationships/vmlDrawing" Target="../drawings/vmlDrawing23.vml"/><Relationship Id="rId6" Type="http://schemas.openxmlformats.org/officeDocument/2006/relationships/oleObject" Target="../embeddings/oleObject71.bin"/><Relationship Id="rId11" Type="http://schemas.openxmlformats.org/officeDocument/2006/relationships/image" Target="../media/image86.wmf"/><Relationship Id="rId5" Type="http://schemas.openxmlformats.org/officeDocument/2006/relationships/oleObject" Target="../embeddings/oleObject70.bin"/><Relationship Id="rId10" Type="http://schemas.openxmlformats.org/officeDocument/2006/relationships/oleObject" Target="../embeddings/oleObject73.bin"/><Relationship Id="rId4" Type="http://schemas.openxmlformats.org/officeDocument/2006/relationships/image" Target="../media/image83.wmf"/><Relationship Id="rId9" Type="http://schemas.openxmlformats.org/officeDocument/2006/relationships/image" Target="../media/image85.wmf"/></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74.bin"/><Relationship Id="rId2" Type="http://schemas.openxmlformats.org/officeDocument/2006/relationships/slideLayout" Target="../slideLayouts/slideLayout1.xml"/><Relationship Id="rId1" Type="http://schemas.openxmlformats.org/officeDocument/2006/relationships/vmlDrawing" Target="../drawings/vmlDrawing24.vml"/><Relationship Id="rId6" Type="http://schemas.openxmlformats.org/officeDocument/2006/relationships/image" Target="../media/image91.png"/><Relationship Id="rId5" Type="http://schemas.openxmlformats.org/officeDocument/2006/relationships/image" Target="../media/image89.png"/><Relationship Id="rId4" Type="http://schemas.openxmlformats.org/officeDocument/2006/relationships/image" Target="../media/image87.wmf"/></Relationships>
</file>

<file path=ppt/slides/_rels/slide44.xml.rels><?xml version="1.0" encoding="UTF-8" standalone="yes"?>
<Relationships xmlns="http://schemas.openxmlformats.org/package/2006/relationships"><Relationship Id="rId3" Type="http://schemas.openxmlformats.org/officeDocument/2006/relationships/oleObject" Target="../embeddings/oleObject75.bin"/><Relationship Id="rId7" Type="http://schemas.openxmlformats.org/officeDocument/2006/relationships/image" Target="../media/image93.png"/><Relationship Id="rId2" Type="http://schemas.openxmlformats.org/officeDocument/2006/relationships/slideLayout" Target="../slideLayouts/slideLayout1.xml"/><Relationship Id="rId1" Type="http://schemas.openxmlformats.org/officeDocument/2006/relationships/vmlDrawing" Target="../drawings/vmlDrawing25.vml"/><Relationship Id="rId6" Type="http://schemas.openxmlformats.org/officeDocument/2006/relationships/image" Target="../media/image90.wmf"/><Relationship Id="rId5" Type="http://schemas.openxmlformats.org/officeDocument/2006/relationships/oleObject" Target="../embeddings/oleObject76.bin"/><Relationship Id="rId4" Type="http://schemas.openxmlformats.org/officeDocument/2006/relationships/image" Target="../media/image84.wmf"/></Relationships>
</file>

<file path=ppt/slides/_rels/slide45.xml.rels><?xml version="1.0" encoding="UTF-8" standalone="yes"?>
<Relationships xmlns="http://schemas.openxmlformats.org/package/2006/relationships"><Relationship Id="rId3" Type="http://schemas.openxmlformats.org/officeDocument/2006/relationships/oleObject" Target="../embeddings/oleObject77.bin"/><Relationship Id="rId2" Type="http://schemas.openxmlformats.org/officeDocument/2006/relationships/slideLayout" Target="../slideLayouts/slideLayout1.xml"/><Relationship Id="rId1" Type="http://schemas.openxmlformats.org/officeDocument/2006/relationships/vmlDrawing" Target="../drawings/vmlDrawing26.vml"/><Relationship Id="rId6" Type="http://schemas.openxmlformats.org/officeDocument/2006/relationships/image" Target="../media/image92.wmf"/><Relationship Id="rId5" Type="http://schemas.openxmlformats.org/officeDocument/2006/relationships/oleObject" Target="../embeddings/oleObject78.bin"/><Relationship Id="rId4" Type="http://schemas.openxmlformats.org/officeDocument/2006/relationships/image" Target="../media/image91.wmf"/></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3"/>
          <p:cNvSpPr txBox="1">
            <a:spLocks noGrp="1"/>
          </p:cNvSpPr>
          <p:nvPr>
            <p:ph type="ctrTitle"/>
          </p:nvPr>
        </p:nvSpPr>
        <p:spPr>
          <a:xfrm>
            <a:off x="591255" y="1579046"/>
            <a:ext cx="7960983" cy="2572956"/>
          </a:xfrm>
          <a:prstGeom prst="rect">
            <a:avLst/>
          </a:prstGeom>
        </p:spPr>
        <p:txBody>
          <a:bodyPr spcFirstLastPara="1" wrap="square" lIns="91425" tIns="91425" rIns="91425" bIns="91425" anchor="t" anchorCtr="0">
            <a:noAutofit/>
          </a:bodyPr>
          <a:lstStyle/>
          <a:p>
            <a:pPr lvl="0"/>
            <a:r>
              <a:rPr lang="en-US" sz="4400" dirty="0">
                <a:solidFill>
                  <a:schemeClr val="tx1"/>
                </a:solidFill>
                <a:latin typeface="Times New Roman" panose="02020603050405020304" pitchFamily="18" charset="0"/>
                <a:cs typeface="Times New Roman" panose="02020603050405020304" pitchFamily="18" charset="0"/>
              </a:rPr>
              <a:t>8.1.Toklarning </a:t>
            </a:r>
            <a:r>
              <a:rPr lang="en-US" sz="4400" dirty="0" err="1">
                <a:solidFill>
                  <a:schemeClr val="tx1"/>
                </a:solidFill>
                <a:latin typeface="Times New Roman" panose="02020603050405020304" pitchFamily="18" charset="0"/>
                <a:cs typeface="Times New Roman" panose="02020603050405020304" pitchFamily="18" charset="0"/>
              </a:rPr>
              <a:t>o’zaro</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magnit</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ta’siri</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smtClean="0">
                <a:solidFill>
                  <a:schemeClr val="tx1"/>
                </a:solidFill>
                <a:latin typeface="Times New Roman" panose="02020603050405020304" pitchFamily="18" charset="0"/>
                <a:cs typeface="Times New Roman" panose="02020603050405020304" pitchFamily="18" charset="0"/>
              </a:rPr>
              <a:t/>
            </a:r>
            <a:br>
              <a:rPr lang="en-US" sz="4400" dirty="0" smtClean="0">
                <a:solidFill>
                  <a:schemeClr val="tx1"/>
                </a:solidFill>
                <a:latin typeface="Times New Roman" panose="02020603050405020304" pitchFamily="18" charset="0"/>
                <a:cs typeface="Times New Roman" panose="02020603050405020304" pitchFamily="18" charset="0"/>
              </a:rPr>
            </a:br>
            <a:r>
              <a:rPr lang="en-US" sz="4400" dirty="0" smtClean="0">
                <a:solidFill>
                  <a:schemeClr val="tx1"/>
                </a:solidFill>
                <a:latin typeface="Times New Roman" panose="02020603050405020304" pitchFamily="18" charset="0"/>
                <a:cs typeface="Times New Roman" panose="02020603050405020304" pitchFamily="18" charset="0"/>
              </a:rPr>
              <a:t>8.2</a:t>
            </a:r>
            <a:r>
              <a:rPr lang="en-US" sz="4400" dirty="0">
                <a:solidFill>
                  <a:schemeClr val="tx1"/>
                </a:solidFill>
                <a:latin typeface="Times New Roman" panose="02020603050405020304" pitchFamily="18" charset="0"/>
                <a:cs typeface="Times New Roman" panose="02020603050405020304" pitchFamily="18" charset="0"/>
              </a:rPr>
              <a:t>. Bio-</a:t>
            </a:r>
            <a:r>
              <a:rPr lang="en-US" sz="4400" dirty="0" err="1">
                <a:solidFill>
                  <a:schemeClr val="tx1"/>
                </a:solidFill>
                <a:latin typeface="Times New Roman" panose="02020603050405020304" pitchFamily="18" charset="0"/>
                <a:cs typeface="Times New Roman" panose="02020603050405020304" pitchFamily="18" charset="0"/>
              </a:rPr>
              <a:t>Savar</a:t>
            </a:r>
            <a:r>
              <a:rPr lang="en-US" sz="4400" dirty="0">
                <a:solidFill>
                  <a:schemeClr val="tx1"/>
                </a:solidFill>
                <a:latin typeface="Times New Roman" panose="02020603050405020304" pitchFamily="18" charset="0"/>
                <a:cs typeface="Times New Roman" panose="02020603050405020304" pitchFamily="18" charset="0"/>
              </a:rPr>
              <a:t>-</a:t>
            </a:r>
            <a:r>
              <a:rPr lang="en-US" sz="4400" dirty="0" err="1">
                <a:solidFill>
                  <a:schemeClr val="tx1"/>
                </a:solidFill>
                <a:latin typeface="Times New Roman" panose="02020603050405020304" pitchFamily="18" charset="0"/>
                <a:cs typeface="Times New Roman" panose="02020603050405020304" pitchFamily="18" charset="0"/>
              </a:rPr>
              <a:t>Laplas</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qonuni</a:t>
            </a:r>
            <a:r>
              <a:rPr lang="en-US" sz="4400" dirty="0">
                <a:solidFill>
                  <a:schemeClr val="tx1"/>
                </a:solidFill>
                <a:latin typeface="Times New Roman" panose="02020603050405020304" pitchFamily="18" charset="0"/>
                <a:cs typeface="Times New Roman" panose="02020603050405020304" pitchFamily="18" charset="0"/>
              </a:rPr>
              <a:t>. .</a:t>
            </a:r>
          </a:p>
        </p:txBody>
      </p:sp>
      <p:grpSp>
        <p:nvGrpSpPr>
          <p:cNvPr id="62" name="Google Shape;62;p13"/>
          <p:cNvGrpSpPr/>
          <p:nvPr/>
        </p:nvGrpSpPr>
        <p:grpSpPr>
          <a:xfrm>
            <a:off x="4411033" y="332492"/>
            <a:ext cx="321429" cy="523991"/>
            <a:chOff x="6730350" y="2315900"/>
            <a:chExt cx="257700" cy="420100"/>
          </a:xfrm>
        </p:grpSpPr>
        <p:sp>
          <p:nvSpPr>
            <p:cNvPr id="63" name="Google Shape;63;p13"/>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3"/>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3"/>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3"/>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9" name="Прямоугольник 8"/>
              <p:cNvSpPr/>
              <p:nvPr/>
            </p:nvSpPr>
            <p:spPr>
              <a:xfrm>
                <a:off x="5541103" y="4152002"/>
                <a:ext cx="3437286" cy="369332"/>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14:m>
                  <m:oMathPara xmlns:m="http://schemas.openxmlformats.org/officeDocument/2006/math">
                    <m:oMathParaPr>
                      <m:jc m:val="centerGroup"/>
                    </m:oMathParaPr>
                    <m:oMath xmlns:m="http://schemas.openxmlformats.org/officeDocument/2006/math">
                      <m:r>
                        <a:rPr lang="en-US" sz="1800" b="1" i="1" smtClean="0">
                          <a:solidFill>
                            <a:srgbClr val="FF0000"/>
                          </a:solidFill>
                          <a:effectLst>
                            <a:outerShdw blurRad="50800" dist="38100" algn="l" rotWithShape="0">
                              <a:prstClr val="black">
                                <a:alpha val="40000"/>
                              </a:prstClr>
                            </a:outerShdw>
                          </a:effectLst>
                          <a:latin typeface="Cambria Math" panose="02040503050406030204" pitchFamily="18" charset="0"/>
                        </a:rPr>
                        <m:t> </m:t>
                      </m:r>
                    </m:oMath>
                  </m:oMathPara>
                </a14:m>
                <a:endParaRPr lang="en-US" sz="1800" b="1" i="1" dirty="0">
                  <a:solidFill>
                    <a:srgbClr val="FF0000"/>
                  </a:solidFill>
                  <a:effectLst>
                    <a:outerShdw blurRad="50800" dist="38100" algn="l" rotWithShape="0">
                      <a:prstClr val="black">
                        <a:alpha val="40000"/>
                      </a:prstClr>
                    </a:outerShdw>
                  </a:effectLst>
                  <a:latin typeface="Playfair Display" panose="020B0604020202020204" charset="0"/>
                  <a:cs typeface="Playfair Display" panose="020B0604020202020204"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5541103" y="4152002"/>
                <a:ext cx="3437286" cy="369332"/>
              </a:xfrm>
              <a:prstGeom prst="rect">
                <a:avLst/>
              </a:prstGeom>
              <a:blipFill rotWithShape="0">
                <a:blip r:embed="rId3"/>
                <a:stretch>
                  <a:fillRect/>
                </a:stretch>
              </a:blipFill>
            </p:spPr>
            <p:txBody>
              <a:bodyPr/>
              <a:lstStyle/>
              <a:p>
                <a:r>
                  <a:rPr lang="ru-RU">
                    <a:noFill/>
                  </a:rPr>
                  <a:t> </a:t>
                </a:r>
              </a:p>
            </p:txBody>
          </p:sp>
        </mc:Fallback>
      </mc:AlternateContent>
      <p:sp>
        <p:nvSpPr>
          <p:cNvPr id="10" name="Google Shape;69;p16"/>
          <p:cNvSpPr txBox="1">
            <a:spLocks/>
          </p:cNvSpPr>
          <p:nvPr/>
        </p:nvSpPr>
        <p:spPr>
          <a:xfrm>
            <a:off x="4571746" y="2961799"/>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600" dirty="0" smtClean="0">
                <a:solidFill>
                  <a:srgbClr val="00B0F0"/>
                </a:solidFill>
              </a:rPr>
              <a:t>Submitted by </a:t>
            </a:r>
            <a:r>
              <a:rPr lang="en-US" sz="1600" dirty="0" err="1" smtClean="0">
                <a:solidFill>
                  <a:srgbClr val="00B0F0"/>
                </a:solidFill>
              </a:rPr>
              <a:t>Usmonov</a:t>
            </a:r>
            <a:r>
              <a:rPr lang="en-US" sz="1600" dirty="0" smtClean="0">
                <a:solidFill>
                  <a:srgbClr val="00B0F0"/>
                </a:solidFill>
              </a:rPr>
              <a:t> </a:t>
            </a:r>
            <a:r>
              <a:rPr lang="en-US" sz="1600" dirty="0" err="1" smtClean="0">
                <a:solidFill>
                  <a:srgbClr val="00B0F0"/>
                </a:solidFill>
              </a:rPr>
              <a:t>Johongir</a:t>
            </a:r>
            <a:r>
              <a:rPr lang="en-US" sz="1600" dirty="0" smtClean="0">
                <a:solidFill>
                  <a:srgbClr val="FFFF00"/>
                </a:solidFill>
              </a:rPr>
              <a:t>.</a:t>
            </a:r>
            <a:endParaRPr lang="en-US" sz="1600"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45223" y="2094697"/>
            <a:ext cx="7356296" cy="2308324"/>
          </a:xfrm>
          <a:prstGeom prst="rect">
            <a:avLst/>
          </a:prstGeom>
        </p:spPr>
        <p:txBody>
          <a:bodyPr wrap="square">
            <a:spAutoFit/>
          </a:bodyPr>
          <a:lstStyle/>
          <a:p>
            <a:pPr algn="ctr"/>
            <a:r>
              <a:rPr lang="en-US" sz="3600" b="1" dirty="0" err="1">
                <a:latin typeface="Times New Roman" panose="02020603050405020304" pitchFamily="18" charset="0"/>
                <a:ea typeface="Calibri" panose="020F0502020204030204" pitchFamily="34" charset="0"/>
              </a:rPr>
              <a:t>Reja</a:t>
            </a:r>
            <a:r>
              <a:rPr lang="en-US" sz="3600" b="1" dirty="0">
                <a:latin typeface="Times New Roman" panose="02020603050405020304" pitchFamily="18" charset="0"/>
                <a:ea typeface="Calibri" panose="020F0502020204030204" pitchFamily="34" charset="0"/>
              </a:rPr>
              <a:t>:</a:t>
            </a:r>
            <a:endParaRPr lang="ru-RU" sz="3600" dirty="0">
              <a:latin typeface="Times New Roman" panose="02020603050405020304" pitchFamily="18" charset="0"/>
              <a:ea typeface="Calibri" panose="020F0502020204030204" pitchFamily="34" charset="0"/>
            </a:endParaRPr>
          </a:p>
          <a:p>
            <a:pPr marL="342900" lvl="0" indent="-342900">
              <a:buFont typeface="+mj-lt"/>
              <a:buAutoNum type="arabicPeriod"/>
            </a:pPr>
            <a:r>
              <a:rPr lang="en-GB" sz="3600" dirty="0" err="1">
                <a:latin typeface="Times New Roman" panose="02020603050405020304" pitchFamily="18" charset="0"/>
                <a:ea typeface="Calibri" panose="020F0502020204030204" pitchFamily="34" charset="0"/>
              </a:rPr>
              <a:t>Magnit</a:t>
            </a:r>
            <a:r>
              <a:rPr lang="en-GB" sz="3600" dirty="0">
                <a:latin typeface="Times New Roman" panose="02020603050405020304" pitchFamily="18" charset="0"/>
                <a:ea typeface="Calibri" panose="020F0502020204030204" pitchFamily="34" charset="0"/>
              </a:rPr>
              <a:t> </a:t>
            </a:r>
            <a:r>
              <a:rPr lang="en-GB" sz="3600" dirty="0" err="1">
                <a:latin typeface="Times New Roman" panose="02020603050405020304" pitchFamily="18" charset="0"/>
                <a:ea typeface="Calibri" panose="020F0502020204030204" pitchFamily="34" charset="0"/>
              </a:rPr>
              <a:t>maydon</a:t>
            </a:r>
            <a:r>
              <a:rPr lang="en-GB" sz="3600" dirty="0">
                <a:latin typeface="Times New Roman" panose="02020603050405020304" pitchFamily="18" charset="0"/>
                <a:ea typeface="Calibri" panose="020F0502020204030204" pitchFamily="34" charset="0"/>
              </a:rPr>
              <a:t> </a:t>
            </a:r>
            <a:r>
              <a:rPr lang="en-GB" sz="3600" dirty="0" err="1">
                <a:latin typeface="Times New Roman" panose="02020603050405020304" pitchFamily="18" charset="0"/>
                <a:ea typeface="Calibri" panose="020F0502020204030204" pitchFamily="34" charset="0"/>
              </a:rPr>
              <a:t>induktsiya</a:t>
            </a:r>
            <a:r>
              <a:rPr lang="en-GB" sz="3600" dirty="0">
                <a:latin typeface="Times New Roman" panose="02020603050405020304" pitchFamily="18" charset="0"/>
                <a:ea typeface="Calibri" panose="020F0502020204030204" pitchFamily="34" charset="0"/>
              </a:rPr>
              <a:t> </a:t>
            </a:r>
            <a:r>
              <a:rPr lang="en-GB" sz="3600" dirty="0" err="1">
                <a:latin typeface="Times New Roman" panose="02020603050405020304" pitchFamily="18" charset="0"/>
                <a:ea typeface="Calibri" panose="020F0502020204030204" pitchFamily="34" charset="0"/>
              </a:rPr>
              <a:t>vektori</a:t>
            </a:r>
            <a:r>
              <a:rPr lang="en-GB" sz="3600" dirty="0">
                <a:latin typeface="Times New Roman" panose="02020603050405020304" pitchFamily="18" charset="0"/>
                <a:ea typeface="Calibri" panose="020F0502020204030204" pitchFamily="34" charset="0"/>
              </a:rPr>
              <a:t>.</a:t>
            </a:r>
            <a:endParaRPr lang="ru-RU" sz="3600" dirty="0">
              <a:latin typeface="Times New Roman" panose="02020603050405020304" pitchFamily="18" charset="0"/>
              <a:ea typeface="Calibri" panose="020F0502020204030204" pitchFamily="34" charset="0"/>
            </a:endParaRPr>
          </a:p>
          <a:p>
            <a:pPr marL="342900" lvl="0" indent="-342900">
              <a:buFont typeface="+mj-lt"/>
              <a:buAutoNum type="arabicPeriod"/>
            </a:pPr>
            <a:r>
              <a:rPr lang="en-GB" sz="3600" dirty="0" err="1">
                <a:latin typeface="Times New Roman" panose="02020603050405020304" pitchFamily="18" charset="0"/>
                <a:ea typeface="Calibri" panose="020F0502020204030204" pitchFamily="34" charset="0"/>
              </a:rPr>
              <a:t>Tok</a:t>
            </a:r>
            <a:r>
              <a:rPr lang="en-GB" sz="3600" dirty="0">
                <a:latin typeface="Times New Roman" panose="02020603050405020304" pitchFamily="18" charset="0"/>
                <a:ea typeface="Calibri" panose="020F0502020204030204" pitchFamily="34" charset="0"/>
              </a:rPr>
              <a:t> </a:t>
            </a:r>
            <a:r>
              <a:rPr lang="en-GB" sz="3600" dirty="0" smtClean="0">
                <a:latin typeface="Times New Roman" panose="02020603050405020304" pitchFamily="18" charset="0"/>
                <a:ea typeface="Calibri" panose="020F0502020204030204" pitchFamily="34" charset="0"/>
              </a:rPr>
              <a:t>element.</a:t>
            </a:r>
          </a:p>
          <a:p>
            <a:pPr marL="342900" lvl="0" indent="-342900">
              <a:buFont typeface="+mj-lt"/>
              <a:buAutoNum type="arabicPeriod"/>
            </a:pPr>
            <a:r>
              <a:rPr lang="en-US" sz="3600" dirty="0" err="1" smtClean="0">
                <a:latin typeface="Times New Roman" panose="02020603050405020304" pitchFamily="18" charset="0"/>
                <a:ea typeface="Calibri" panose="020F0502020204030204" pitchFamily="34" charset="0"/>
              </a:rPr>
              <a:t>Magnit</a:t>
            </a:r>
            <a:r>
              <a:rPr lang="en-US" sz="3600" dirty="0" smtClean="0">
                <a:latin typeface="Times New Roman" panose="02020603050405020304" pitchFamily="18" charset="0"/>
                <a:ea typeface="Calibri" panose="020F0502020204030204" pitchFamily="34" charset="0"/>
              </a:rPr>
              <a:t> </a:t>
            </a:r>
            <a:r>
              <a:rPr lang="en-US" sz="3600" dirty="0" err="1">
                <a:latin typeface="Times New Roman" panose="02020603050405020304" pitchFamily="18" charset="0"/>
                <a:ea typeface="Calibri" panose="020F0502020204030204" pitchFamily="34" charset="0"/>
              </a:rPr>
              <a:t>kuchlar</a:t>
            </a:r>
            <a:r>
              <a:rPr lang="en-US" sz="3600" dirty="0">
                <a:latin typeface="Times New Roman" panose="02020603050405020304" pitchFamily="18" charset="0"/>
                <a:ea typeface="Calibri" panose="020F0502020204030204" pitchFamily="34" charset="0"/>
              </a:rPr>
              <a:t>.</a:t>
            </a:r>
            <a:endParaRPr lang="ru-RU" sz="3600" dirty="0"/>
          </a:p>
        </p:txBody>
      </p:sp>
    </p:spTree>
    <p:extLst>
      <p:ext uri="{BB962C8B-B14F-4D97-AF65-F5344CB8AC3E}">
        <p14:creationId xmlns:p14="http://schemas.microsoft.com/office/powerpoint/2010/main" val="4051377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54805" y="1674688"/>
            <a:ext cx="8075487" cy="2969231"/>
          </a:xfrm>
        </p:spPr>
        <p:txBody>
          <a:bodyPr/>
          <a:lstStyle/>
          <a:p>
            <a:pPr algn="l"/>
            <a:r>
              <a:rPr lang="en-GB" sz="3600" i="0" dirty="0" err="1" smtClean="0">
                <a:solidFill>
                  <a:srgbClr val="FF0000"/>
                </a:solidFill>
                <a:latin typeface="Times New Roman" panose="02020603050405020304" pitchFamily="18" charset="0"/>
                <a:cs typeface="Times New Roman" panose="02020603050405020304" pitchFamily="18" charset="0"/>
              </a:rPr>
              <a:t>Tayanch</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so’z</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va</a:t>
            </a:r>
            <a:r>
              <a:rPr lang="en-GB" sz="3600" i="0" dirty="0" smtClean="0">
                <a:solidFill>
                  <a:srgbClr val="FF0000"/>
                </a:solidFill>
                <a:latin typeface="Times New Roman" panose="02020603050405020304" pitchFamily="18" charset="0"/>
                <a:cs typeface="Times New Roman" panose="02020603050405020304" pitchFamily="18" charset="0"/>
              </a:rPr>
              <a:t> </a:t>
            </a:r>
            <a:r>
              <a:rPr lang="en-GB" sz="3600" i="0" dirty="0" err="1" smtClean="0">
                <a:solidFill>
                  <a:srgbClr val="FF0000"/>
                </a:solidFill>
                <a:latin typeface="Times New Roman" panose="02020603050405020304" pitchFamily="18" charset="0"/>
                <a:cs typeface="Times New Roman" panose="02020603050405020304" pitchFamily="18" charset="0"/>
              </a:rPr>
              <a:t>iboralar</a:t>
            </a:r>
            <a:r>
              <a:rPr lang="en-GB" sz="3600" b="0" i="0" dirty="0" smtClean="0">
                <a:solidFill>
                  <a:srgbClr val="FF0000"/>
                </a:solidFill>
                <a:latin typeface="Times New Roman" panose="02020603050405020304" pitchFamily="18" charset="0"/>
                <a:cs typeface="Times New Roman" panose="02020603050405020304" pitchFamily="18" charset="0"/>
              </a:rPr>
              <a:t>:</a:t>
            </a:r>
            <a:r>
              <a:rPr lang="en-GB" sz="3600" b="0" i="0" dirty="0" smtClean="0">
                <a:solidFill>
                  <a:schemeClr val="tx1"/>
                </a:solidFill>
                <a:latin typeface="Times New Roman" panose="02020603050405020304" pitchFamily="18" charset="0"/>
                <a:cs typeface="Times New Roman" panose="02020603050405020304" pitchFamily="18" charset="0"/>
              </a:rPr>
              <a:t> </a:t>
            </a:r>
            <a:r>
              <a:rPr lang="en-GB" sz="3600" dirty="0" err="1">
                <a:solidFill>
                  <a:schemeClr val="tx1"/>
                </a:solidFill>
                <a:latin typeface="Times New Roman" panose="02020603050405020304" pitchFamily="18" charset="0"/>
                <a:cs typeface="Times New Roman" panose="02020603050405020304" pitchFamily="18" charset="0"/>
              </a:rPr>
              <a:t>Magnit</a:t>
            </a:r>
            <a:r>
              <a:rPr lang="en-GB" sz="3600" dirty="0">
                <a:solidFill>
                  <a:schemeClr val="tx1"/>
                </a:solidFill>
                <a:latin typeface="Times New Roman" panose="02020603050405020304" pitchFamily="18" charset="0"/>
                <a:cs typeface="Times New Roman" panose="02020603050405020304" pitchFamily="18" charset="0"/>
              </a:rPr>
              <a:t>, </a:t>
            </a:r>
            <a:r>
              <a:rPr lang="en-GB" sz="3600" dirty="0" err="1">
                <a:solidFill>
                  <a:schemeClr val="tx1"/>
                </a:solidFill>
                <a:latin typeface="Times New Roman" panose="02020603050405020304" pitchFamily="18" charset="0"/>
                <a:cs typeface="Times New Roman" panose="02020603050405020304" pitchFamily="18" charset="0"/>
              </a:rPr>
              <a:t>induktsiya</a:t>
            </a:r>
            <a:r>
              <a:rPr lang="en-GB" sz="3600" dirty="0">
                <a:solidFill>
                  <a:schemeClr val="tx1"/>
                </a:solidFill>
                <a:latin typeface="Times New Roman" panose="02020603050405020304" pitchFamily="18" charset="0"/>
                <a:cs typeface="Times New Roman" panose="02020603050405020304" pitchFamily="18" charset="0"/>
              </a:rPr>
              <a:t> </a:t>
            </a:r>
            <a:r>
              <a:rPr lang="en-GB" sz="3600" dirty="0" err="1">
                <a:solidFill>
                  <a:schemeClr val="tx1"/>
                </a:solidFill>
                <a:latin typeface="Times New Roman" panose="02020603050405020304" pitchFamily="18" charset="0"/>
                <a:cs typeface="Times New Roman" panose="02020603050405020304" pitchFamily="18" charset="0"/>
              </a:rPr>
              <a:t>vektori</a:t>
            </a:r>
            <a:r>
              <a:rPr lang="en-GB" sz="3600" dirty="0">
                <a:solidFill>
                  <a:schemeClr val="tx1"/>
                </a:solidFill>
                <a:latin typeface="Times New Roman" panose="02020603050405020304" pitchFamily="18" charset="0"/>
                <a:cs typeface="Times New Roman" panose="02020603050405020304" pitchFamily="18" charset="0"/>
              </a:rPr>
              <a: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magnit</a:t>
            </a:r>
            <a:r>
              <a:rPr lang="en-US" sz="3600" dirty="0">
                <a:solidFill>
                  <a:schemeClr val="tx1"/>
                </a:solidFill>
                <a:latin typeface="Times New Roman" panose="02020603050405020304" pitchFamily="18" charset="0"/>
                <a:cs typeface="Times New Roman" panose="02020603050405020304" pitchFamily="18" charset="0"/>
              </a:rPr>
              <a:t> </a:t>
            </a:r>
            <a:r>
              <a:rPr lang="en-US" sz="3600" dirty="0" err="1">
                <a:solidFill>
                  <a:schemeClr val="tx1"/>
                </a:solidFill>
                <a:latin typeface="Times New Roman" panose="02020603050405020304" pitchFamily="18" charset="0"/>
                <a:cs typeface="Times New Roman" panose="02020603050405020304" pitchFamily="18" charset="0"/>
              </a:rPr>
              <a:t>kuchlar</a:t>
            </a:r>
            <a:r>
              <a:rPr lang="en-US" sz="3600" dirty="0">
                <a:solidFill>
                  <a:schemeClr val="tx1"/>
                </a:solidFill>
                <a:latin typeface="Times New Roman" panose="02020603050405020304" pitchFamily="18" charset="0"/>
                <a:cs typeface="Times New Roman" panose="02020603050405020304" pitchFamily="18" charset="0"/>
              </a:rPr>
              <a:t>.</a:t>
            </a:r>
            <a:r>
              <a:rPr lang="en-US" sz="3600" b="0" i="0" dirty="0" smtClean="0">
                <a:solidFill>
                  <a:schemeClr val="tx1"/>
                </a:solidFill>
                <a:latin typeface="Times New Roman" panose="02020603050405020304" pitchFamily="18" charset="0"/>
                <a:cs typeface="Times New Roman" panose="02020603050405020304" pitchFamily="18" charset="0"/>
              </a:rPr>
              <a:t>.</a:t>
            </a:r>
            <a:endParaRPr lang="ru-RU" sz="3600" b="0" i="0"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6230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3497" y="1166756"/>
            <a:ext cx="8650224" cy="3477875"/>
          </a:xfrm>
          <a:prstGeom prst="rect">
            <a:avLst/>
          </a:prstGeom>
        </p:spPr>
        <p:txBody>
          <a:bodyPr wrap="square">
            <a:spAutoFit/>
          </a:bodyPr>
          <a:lstStyle/>
          <a:p>
            <a:r>
              <a:rPr lang="uz-Cyrl-UZ" sz="2200" dirty="0">
                <a:latin typeface="Times New Roman" panose="02020603050405020304" pitchFamily="18" charset="0"/>
                <a:cs typeface="Times New Roman" panose="02020603050405020304" pitchFamily="18" charset="0"/>
              </a:rPr>
              <a:t>Zaryadlangan elektrostatik maydonda ko’chirishda zaryadlangan ta’sir etuvchi kuchlar ish bajaradi. Elektrostatik maydon kuchlarining Shunday xususiyati borki,bu kuchlarning zaryadni ko’chirishda bajargan ishi zaryadning qanday yo’l bilan ko’chishiga bog’liq bo’lmay balki zaryad kattaligiga hamda uning boshlang’ich va ohirgi vaziyatlariga bog’liqdir. Shunday ekanini biz keyinroq ko’rsatamiz. Maydonning hususiyati maydonning har qanday nuqtasini mahsus funktsiya yordamida xarakterlashga imkon beradi. Bu funktsiya maydon nuqtasining </a:t>
            </a:r>
            <a:r>
              <a:rPr lang="uz-Cyrl-UZ" sz="2200" b="1" i="1" dirty="0">
                <a:solidFill>
                  <a:srgbClr val="FF0000"/>
                </a:solidFill>
                <a:latin typeface="Times New Roman" panose="02020603050405020304" pitchFamily="18" charset="0"/>
                <a:cs typeface="Times New Roman" panose="02020603050405020304" pitchFamily="18" charset="0"/>
              </a:rPr>
              <a:t>potentsiali</a:t>
            </a:r>
            <a:r>
              <a:rPr lang="uz-Cyrl-UZ" sz="2200" b="1" dirty="0">
                <a:solidFill>
                  <a:srgbClr val="FF0000"/>
                </a:solidFill>
                <a:latin typeface="Times New Roman" panose="02020603050405020304" pitchFamily="18" charset="0"/>
                <a:cs typeface="Times New Roman" panose="02020603050405020304" pitchFamily="18" charset="0"/>
              </a:rPr>
              <a:t> </a:t>
            </a:r>
            <a:r>
              <a:rPr lang="uz-Cyrl-UZ" sz="2200" dirty="0">
                <a:latin typeface="Times New Roman" panose="02020603050405020304" pitchFamily="18" charset="0"/>
                <a:cs typeface="Times New Roman" panose="02020603050405020304" pitchFamily="18" charset="0"/>
              </a:rPr>
              <a:t>deb ataladi. Zaryadni bir nuktadan ikkinchi nuqtaga ko’chirish ishi shu ikki nuqta potentsiallari qiymatlarining ayirmasi bilan ifodalanadi.</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3551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03434" y="1366463"/>
            <a:ext cx="8476179" cy="3046988"/>
          </a:xfrm>
          <a:prstGeom prst="rect">
            <a:avLst/>
          </a:prstGeom>
        </p:spPr>
        <p:txBody>
          <a:bodyPr wrap="square">
            <a:spAutoFit/>
          </a:bodyPr>
          <a:lstStyle/>
          <a:p>
            <a:pPr indent="180340" algn="just"/>
            <a:r>
              <a:rPr lang="en-US" sz="2400" dirty="0" err="1">
                <a:latin typeface="Times New Roman" panose="02020603050405020304" pitchFamily="18" charset="0"/>
                <a:ea typeface="Calibri" panose="020F0502020204030204" pitchFamily="34" charset="0"/>
              </a:rPr>
              <a:t>Magnitlarning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o’zaro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ta’sirini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tajriba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orqali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a:t>
            </a:r>
            <a:r>
              <a:rPr lang="uz-Cyrl-UZ" sz="2400" dirty="0">
                <a:latin typeface="Times New Roman" panose="02020603050405020304" pitchFamily="18" charset="0"/>
                <a:ea typeface="Calibri" panose="020F0502020204030204" pitchFamily="34" charset="0"/>
              </a:rPr>
              <a:t>ib chiqamiz</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a:p>
            <a:pPr algn="just"/>
            <a:r>
              <a:rPr lang="en-US" sz="2400" dirty="0">
                <a:latin typeface="Times New Roman" panose="02020603050405020304" pitchFamily="18" charset="0"/>
                <a:ea typeface="Calibri" panose="020F0502020204030204" pitchFamily="34" charset="0"/>
              </a:rPr>
              <a:t>	1.</a:t>
            </a:r>
            <a:r>
              <a:rPr lang="en-US" sz="2400" b="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strelkasi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ustida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joylashgan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to’g’ri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bo’ylab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o’tayotgan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bo’lsin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strelkasiga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yo’nalishiga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bog’liq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juft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etadi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strelkasi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perpendikulyar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holda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joylashadi</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a:p>
            <a:pPr algn="just"/>
            <a:r>
              <a:rPr lang="en-US" sz="2400" dirty="0">
                <a:latin typeface="Times New Roman" panose="02020603050405020304" pitchFamily="18" charset="0"/>
                <a:ea typeface="Calibri" panose="020F0502020204030204" pitchFamily="34" charset="0"/>
              </a:rPr>
              <a:t>	2. </a:t>
            </a:r>
            <a:r>
              <a:rPr lang="en-US" sz="2400" dirty="0" err="1">
                <a:latin typeface="Times New Roman" panose="02020603050405020304" pitchFamily="18" charset="0"/>
                <a:ea typeface="Calibri" panose="020F0502020204030204" pitchFamily="34" charset="0"/>
              </a:rPr>
              <a:t>Tok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ikkita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tutashtirib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ustida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erkin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dumalay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oladigan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tsilindr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orqali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o’tayotgan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bo’lsin</a:t>
            </a:r>
            <a:r>
              <a:rPr lang="en-US" sz="2400" dirty="0">
                <a:latin typeface="Times New Roman" panose="02020603050405020304" pitchFamily="18" charset="0"/>
                <a:ea typeface="Calibri" panose="020F0502020204030204" pitchFamily="34" charset="0"/>
              </a:rPr>
              <a:t> </a:t>
            </a:r>
            <a:r>
              <a:rPr lang="en-US" sz="2400" dirty="0" smtClean="0">
                <a:latin typeface="Times New Roman" panose="02020603050405020304" pitchFamily="18" charset="0"/>
                <a:ea typeface="Calibri" panose="020F0502020204030204" pitchFamily="34" charset="0"/>
              </a:rPr>
              <a:t>(</a:t>
            </a:r>
            <a:r>
              <a:rPr lang="en-US" sz="2400" i="1" dirty="0">
                <a:latin typeface="Times New Roman" panose="02020603050405020304" pitchFamily="18" charset="0"/>
                <a:ea typeface="Calibri" panose="020F0502020204030204" pitchFamily="34" charset="0"/>
              </a:rPr>
              <a:t>1</a:t>
            </a:r>
            <a:r>
              <a:rPr lang="en-US" sz="2400" i="1" dirty="0" smtClean="0">
                <a:latin typeface="Times New Roman" panose="02020603050405020304" pitchFamily="18" charset="0"/>
                <a:ea typeface="Calibri" panose="020F0502020204030204" pitchFamily="34" charset="0"/>
              </a:rPr>
              <a:t>-rasm</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42769663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852756" y="267128"/>
            <a:ext cx="7284376" cy="2897312"/>
          </a:xfrm>
          <a:prstGeom prst="rect">
            <a:avLst/>
          </a:prstGeom>
          <a:noFill/>
          <a:ln>
            <a:noFill/>
          </a:ln>
        </p:spPr>
      </p:pic>
      <p:sp>
        <p:nvSpPr>
          <p:cNvPr id="4" name="Прямоугольник 3"/>
          <p:cNvSpPr/>
          <p:nvPr/>
        </p:nvSpPr>
        <p:spPr>
          <a:xfrm>
            <a:off x="852757" y="3337556"/>
            <a:ext cx="7171360" cy="830997"/>
          </a:xfrm>
          <a:prstGeom prst="rect">
            <a:avLst/>
          </a:prstGeom>
        </p:spPr>
        <p:txBody>
          <a:bodyPr wrap="square">
            <a:spAutoFit/>
          </a:bodyPr>
          <a:lstStyle/>
          <a:p>
            <a:pPr algn="ctr"/>
            <a:r>
              <a:rPr lang="en-US" sz="2400" i="1" dirty="0">
                <a:latin typeface="Times New Roman" panose="02020603050405020304" pitchFamily="18" charset="0"/>
                <a:ea typeface="Calibri" panose="020F0502020204030204" pitchFamily="34" charset="0"/>
              </a:rPr>
              <a:t>1-</a:t>
            </a:r>
            <a:r>
              <a:rPr lang="uz-Cyrl-UZ" sz="2400" i="1" dirty="0">
                <a:latin typeface="Times New Roman" panose="02020603050405020304" pitchFamily="18" charset="0"/>
                <a:ea typeface="Calibri" panose="020F0502020204030204" pitchFamily="34" charset="0"/>
              </a:rPr>
              <a:t>r</a:t>
            </a:r>
            <a:r>
              <a:rPr lang="en-US" sz="2400" i="1" dirty="0" err="1">
                <a:latin typeface="Times New Roman" panose="02020603050405020304" pitchFamily="18" charset="0"/>
                <a:ea typeface="Calibri" panose="020F0502020204030204" pitchFamily="34" charset="0"/>
              </a:rPr>
              <a:t>asm</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Magnit</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maydonida</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erkin</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harakatlanadigan</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tokli</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tsilindrik</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o’tkazgich</a:t>
            </a:r>
            <a:endParaRPr lang="ru-RU" sz="2400" dirty="0"/>
          </a:p>
        </p:txBody>
      </p:sp>
    </p:spTree>
    <p:extLst>
      <p:ext uri="{BB962C8B-B14F-4D97-AF65-F5344CB8AC3E}">
        <p14:creationId xmlns:p14="http://schemas.microsoft.com/office/powerpoint/2010/main" val="3468778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1" y="1489753"/>
            <a:ext cx="8157681" cy="2308324"/>
          </a:xfrm>
          <a:prstGeom prst="rect">
            <a:avLst/>
          </a:prstGeom>
        </p:spPr>
        <p:txBody>
          <a:bodyPr wrap="square">
            <a:spAutoFit/>
          </a:bodyPr>
          <a:lstStyle/>
          <a:p>
            <a:pPr indent="449580" algn="just"/>
            <a:r>
              <a:rPr lang="en-US" sz="2400" dirty="0" err="1">
                <a:latin typeface="Times New Roman" panose="02020603050405020304" pitchFamily="18" charset="0"/>
                <a:ea typeface="Calibri" panose="020F0502020204030204" pitchFamily="34" charset="0"/>
              </a:rPr>
              <a:t>Silindr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doimiy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qutblari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orasiga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joylashtirilgan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silindrni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keltiruvchi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yo’nalishiga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qutblarining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joylashishiga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bog’liq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a:p>
            <a:r>
              <a:rPr lang="en-US" sz="2400" dirty="0">
                <a:latin typeface="Times New Roman" panose="02020603050405020304" pitchFamily="18" charset="0"/>
                <a:ea typeface="Calibri" panose="020F0502020204030204" pitchFamily="34" charset="0"/>
              </a:rPr>
              <a:t>	3. </a:t>
            </a:r>
            <a:r>
              <a:rPr lang="en-US" sz="2400" dirty="0" err="1">
                <a:latin typeface="Times New Roman" panose="02020603050405020304" pitchFamily="18" charset="0"/>
                <a:ea typeface="Calibri" panose="020F0502020204030204" pitchFamily="34" charset="0"/>
              </a:rPr>
              <a:t>Tok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o’tayotgan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ikkita</a:t>
            </a:r>
            <a:r>
              <a:rPr lang="en-US" sz="2400" dirty="0">
                <a:latin typeface="Times New Roman" panose="02020603050405020304" pitchFamily="18" charset="0"/>
                <a:ea typeface="Calibri" panose="020F0502020204030204" pitchFamily="34" charset="0"/>
              </a:rPr>
              <a:t> parallel </a:t>
            </a:r>
            <a:r>
              <a:rPr lang="en-US" sz="2400" dirty="0" err="1">
                <a:latin typeface="Times New Roman" panose="02020603050405020304" pitchFamily="18" charset="0"/>
                <a:ea typeface="Calibri" panose="020F0502020204030204" pitchFamily="34" charset="0"/>
              </a:rPr>
              <a:t>o’tkazgichlar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ulardagi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yo’nalishlari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tortishadi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yo’nalishlari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qarama-qarshi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itarishadi</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1-2-rasmlar</a:t>
            </a:r>
            <a:r>
              <a:rPr lang="en-US" sz="2400" dirty="0">
                <a:latin typeface="Times New Roman" panose="02020603050405020304" pitchFamily="18" charset="0"/>
                <a:ea typeface="Calibri" panose="020F0502020204030204" pitchFamily="34" charset="0"/>
              </a:rPr>
              <a:t>). </a:t>
            </a:r>
            <a:endParaRPr lang="ru-RU" sz="2400" dirty="0"/>
          </a:p>
        </p:txBody>
      </p:sp>
    </p:spTree>
    <p:extLst>
      <p:ext uri="{BB962C8B-B14F-4D97-AF65-F5344CB8AC3E}">
        <p14:creationId xmlns:p14="http://schemas.microsoft.com/office/powerpoint/2010/main" val="29507197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1571946" y="92467"/>
            <a:ext cx="6072027" cy="3564384"/>
          </a:xfrm>
          <a:prstGeom prst="rect">
            <a:avLst/>
          </a:prstGeom>
          <a:noFill/>
          <a:ln>
            <a:noFill/>
          </a:ln>
        </p:spPr>
      </p:pic>
      <p:sp>
        <p:nvSpPr>
          <p:cNvPr id="4" name="Надпись 37"/>
          <p:cNvSpPr txBox="1">
            <a:spLocks noChangeArrowheads="1"/>
          </p:cNvSpPr>
          <p:nvPr/>
        </p:nvSpPr>
        <p:spPr bwMode="auto">
          <a:xfrm>
            <a:off x="1571946" y="3716890"/>
            <a:ext cx="2718435" cy="8953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ru-RU" sz="1400" i="1" dirty="0">
                <a:effectLst/>
                <a:latin typeface="Times New Roman" panose="02020603050405020304" pitchFamily="18" charset="0"/>
                <a:ea typeface="Calibri" panose="020F0502020204030204" pitchFamily="34" charset="0"/>
              </a:rPr>
              <a:t>1-</a:t>
            </a:r>
            <a:r>
              <a:rPr lang="uz-Cyrl-UZ" sz="1400" i="1" dirty="0">
                <a:effectLst/>
                <a:latin typeface="Times New Roman" panose="02020603050405020304" pitchFamily="18" charset="0"/>
                <a:ea typeface="Calibri" panose="020F0502020204030204" pitchFamily="34" charset="0"/>
              </a:rPr>
              <a:t>rasm</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Tok</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yo’nalishlari</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bir</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xil</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bo’lgan</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o’tkagichlar</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orasidagi</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ta’sir</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etuvchi</a:t>
            </a:r>
            <a:r>
              <a:rPr lang="ru-RU" sz="1400" i="1" dirty="0">
                <a:effectLst/>
                <a:latin typeface="Times New Roman" panose="02020603050405020304" pitchFamily="18" charset="0"/>
                <a:ea typeface="Calibri" panose="020F0502020204030204" pitchFamily="34" charset="0"/>
              </a:rPr>
              <a:t> </a:t>
            </a:r>
            <a:r>
              <a:rPr lang="ru-RU" sz="1400" i="1" dirty="0" err="1">
                <a:effectLst/>
                <a:latin typeface="Times New Roman" panose="02020603050405020304" pitchFamily="18" charset="0"/>
                <a:ea typeface="Calibri" panose="020F0502020204030204" pitchFamily="34" charset="0"/>
              </a:rPr>
              <a:t>kuchlar</a:t>
            </a:r>
            <a:endParaRPr lang="ru-RU" sz="1100" dirty="0">
              <a:effectLst/>
              <a:latin typeface="Times New Roman" panose="02020603050405020304" pitchFamily="18" charset="0"/>
              <a:ea typeface="Calibri" panose="020F0502020204030204" pitchFamily="34" charset="0"/>
            </a:endParaRPr>
          </a:p>
        </p:txBody>
      </p:sp>
      <p:sp>
        <p:nvSpPr>
          <p:cNvPr id="5" name="Надпись 36"/>
          <p:cNvSpPr txBox="1">
            <a:spLocks noChangeArrowheads="1"/>
          </p:cNvSpPr>
          <p:nvPr/>
        </p:nvSpPr>
        <p:spPr bwMode="auto">
          <a:xfrm>
            <a:off x="5015073" y="3738616"/>
            <a:ext cx="2628900" cy="914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gn="ctr">
              <a:spcAft>
                <a:spcPts val="0"/>
              </a:spcAft>
            </a:pPr>
            <a:r>
              <a:rPr lang="ru-RU" sz="1400" i="1">
                <a:effectLst/>
                <a:latin typeface="Times New Roman" panose="02020603050405020304" pitchFamily="18" charset="0"/>
                <a:ea typeface="Calibri" panose="020F0502020204030204" pitchFamily="34" charset="0"/>
              </a:rPr>
              <a:t>2-</a:t>
            </a:r>
            <a:r>
              <a:rPr lang="uz-Cyrl-UZ" sz="1400" i="1">
                <a:effectLst/>
                <a:latin typeface="Times New Roman" panose="02020603050405020304" pitchFamily="18" charset="0"/>
                <a:ea typeface="Calibri" panose="020F0502020204030204" pitchFamily="34" charset="0"/>
              </a:rPr>
              <a:t>rasm</a:t>
            </a:r>
            <a:r>
              <a:rPr lang="ru-RU" sz="1400" i="1">
                <a:effectLst/>
                <a:latin typeface="Times New Roman" panose="02020603050405020304" pitchFamily="18" charset="0"/>
                <a:ea typeface="Calibri" panose="020F0502020204030204" pitchFamily="34" charset="0"/>
              </a:rPr>
              <a:t>. Tok yo’nali</a:t>
            </a:r>
            <a:r>
              <a:rPr lang="en-US" sz="1400" i="1">
                <a:effectLst/>
                <a:latin typeface="Times New Roman" panose="02020603050405020304" pitchFamily="18" charset="0"/>
                <a:ea typeface="Calibri" panose="020F0502020204030204" pitchFamily="34" charset="0"/>
              </a:rPr>
              <a:t>s</a:t>
            </a:r>
            <a:r>
              <a:rPr lang="ru-RU" sz="1400" i="1">
                <a:effectLst/>
                <a:latin typeface="Times New Roman" panose="02020603050405020304" pitchFamily="18" charset="0"/>
                <a:ea typeface="Calibri" panose="020F0502020204030204" pitchFamily="34" charset="0"/>
              </a:rPr>
              <a:t>hlari har xil bo’lgan o’tkagichlar orasidagi ta’sir etuvchi kuchlar</a:t>
            </a:r>
            <a:endParaRPr lang="ru-RU" sz="110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642496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54804" y="1356189"/>
            <a:ext cx="8188504" cy="3046988"/>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Agar </a:t>
            </a:r>
            <a:r>
              <a:rPr lang="en-US" sz="2400" dirty="0" err="1">
                <a:latin typeface="Times New Roman" panose="02020603050405020304" pitchFamily="18" charset="0"/>
                <a:cs typeface="Times New Roman" panose="02020603050405020304" pitchFamily="18" charset="0"/>
              </a:rPr>
              <a:t>o’tkazgichlar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uzun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bir-biridan</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masofada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ulardan</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I</a:t>
            </a:r>
            <a:r>
              <a:rPr lang="en-US" sz="12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I</a:t>
            </a:r>
            <a:r>
              <a:rPr lang="en-US" sz="12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o’tkazgichning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uzunlikdagi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bo’lagiga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xalqaro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birliklar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tizimida</a:t>
            </a:r>
            <a:r>
              <a:rPr lang="en-US" sz="2400" dirty="0">
                <a:latin typeface="Times New Roman" panose="02020603050405020304" pitchFamily="18" charset="0"/>
                <a:cs typeface="Times New Roman" panose="02020603050405020304" pitchFamily="18" charset="0"/>
              </a:rPr>
              <a:t> (XBT) </a:t>
            </a:r>
            <a:r>
              <a:rPr lang="en-US" sz="2400" dirty="0" err="1">
                <a:latin typeface="Times New Roman" panose="02020603050405020304" pitchFamily="18" charset="0"/>
                <a:cs typeface="Times New Roman" panose="02020603050405020304" pitchFamily="18" charset="0"/>
              </a:rPr>
              <a:t>quyidagi</a:t>
            </a:r>
            <a:r>
              <a:rPr lang="en-US" sz="2400" dirty="0">
                <a:latin typeface="Times New Roman" panose="02020603050405020304" pitchFamily="18" charset="0"/>
                <a:cs typeface="Times New Roman" panose="02020603050405020304" pitchFamily="18" charset="0"/>
              </a:rPr>
              <a:t> formula </a:t>
            </a:r>
            <a:r>
              <a:rPr lang="en-US" sz="2400" dirty="0" err="1">
                <a:latin typeface="Times New Roman" panose="02020603050405020304" pitchFamily="18" charset="0"/>
                <a:cs typeface="Times New Roman" panose="02020603050405020304" pitchFamily="18" charset="0"/>
              </a:rPr>
              <a:t>orqali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ifodalash</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mumkin</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bu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yerda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µ</a:t>
            </a:r>
            <a:r>
              <a:rPr lang="en-US" sz="1200" dirty="0">
                <a:latin typeface="Times New Roman" panose="02020603050405020304" pitchFamily="18" charset="0"/>
                <a:cs typeface="Times New Roman" panose="02020603050405020304" pitchFamily="18" charset="0"/>
              </a:rPr>
              <a:t>o</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doimiysidir</a:t>
            </a:r>
            <a:r>
              <a:rPr lang="en-US" sz="2400" dirty="0">
                <a:latin typeface="Times New Roman" panose="02020603050405020304" pitchFamily="18" charset="0"/>
                <a:cs typeface="Times New Roman" panose="02020603050405020304" pitchFamily="18" charset="0"/>
              </a:rPr>
              <a: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635263663"/>
              </p:ext>
            </p:extLst>
          </p:nvPr>
        </p:nvGraphicFramePr>
        <p:xfrm>
          <a:off x="3657600" y="3129079"/>
          <a:ext cx="1921267" cy="827863"/>
        </p:xfrm>
        <a:graphic>
          <a:graphicData uri="http://schemas.openxmlformats.org/presentationml/2006/ole">
            <mc:AlternateContent xmlns:mc="http://schemas.openxmlformats.org/markup-compatibility/2006">
              <mc:Choice xmlns:v="urn:schemas-microsoft-com:vml" Requires="v">
                <p:oleObj spid="_x0000_s41995" r:id="rId3" imgW="1066800" imgH="457200" progId="Equation.3">
                  <p:embed/>
                </p:oleObj>
              </mc:Choice>
              <mc:Fallback>
                <p:oleObj r:id="rId3" imgW="10668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3129079"/>
                        <a:ext cx="1921267" cy="827863"/>
                      </a:xfrm>
                      <a:prstGeom prst="rect">
                        <a:avLst/>
                      </a:prstGeom>
                      <a:noFill/>
                    </p:spPr>
                  </p:pic>
                </p:oleObj>
              </mc:Fallback>
            </mc:AlternateContent>
          </a:graphicData>
        </a:graphic>
      </p:graphicFrame>
    </p:spTree>
    <p:extLst>
      <p:ext uri="{BB962C8B-B14F-4D97-AF65-F5344CB8AC3E}">
        <p14:creationId xmlns:p14="http://schemas.microsoft.com/office/powerpoint/2010/main" val="3247111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8" name="Прямоугольник 7"/>
              <p:cNvSpPr/>
              <p:nvPr/>
            </p:nvSpPr>
            <p:spPr>
              <a:xfrm>
                <a:off x="308226" y="1198337"/>
                <a:ext cx="8722758" cy="3416320"/>
              </a:xfrm>
              <a:prstGeom prst="rect">
                <a:avLst/>
              </a:prstGeom>
            </p:spPr>
            <p:txBody>
              <a:bodyPr wrap="square">
                <a:spAutoFit/>
              </a:bodyPr>
              <a:lstStyle/>
              <a:p>
                <a:r>
                  <a:rPr lang="en-US" sz="2400" dirty="0" smtClean="0">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kuchi</a:t>
                </a:r>
                <a:r>
                  <a:rPr lang="en-US" sz="2400" dirty="0">
                    <a:latin typeface="Times New Roman" panose="02020603050405020304" pitchFamily="18" charset="0"/>
                    <a:cs typeface="Times New Roman" panose="02020603050405020304" pitchFamily="18" charset="0"/>
                  </a:rPr>
                  <a:t> XBT da </a:t>
                </a:r>
                <a:r>
                  <a:rPr lang="en-US" sz="2400" dirty="0" err="1">
                    <a:latin typeface="Times New Roman" panose="02020603050405020304" pitchFamily="18" charset="0"/>
                    <a:cs typeface="Times New Roman" panose="02020603050405020304" pitchFamily="18" charset="0"/>
                  </a:rPr>
                  <a:t>Amperda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o’lchanadi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Amper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miqdor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jihatidan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vakuumda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bir-biridan</a:t>
                </a:r>
                <a:r>
                  <a:rPr lang="en-US" sz="2400" dirty="0">
                    <a:latin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cs typeface="Times New Roman" panose="02020603050405020304" pitchFamily="18" charset="0"/>
                  </a:rPr>
                  <a:t>metr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masofada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ikkita</a:t>
                </a:r>
                <a:r>
                  <a:rPr lang="en-US" sz="2400" dirty="0">
                    <a:latin typeface="Times New Roman" panose="02020603050405020304" pitchFamily="18" charset="0"/>
                    <a:cs typeface="Times New Roman" panose="02020603050405020304" pitchFamily="18" charset="0"/>
                  </a:rPr>
                  <a:t> parallel </a:t>
                </a:r>
                <a:r>
                  <a:rPr lang="en-US" sz="2400" dirty="0" err="1">
                    <a:latin typeface="Times New Roman" panose="02020603050405020304" pitchFamily="18" charset="0"/>
                    <a:cs typeface="Times New Roman" panose="02020603050405020304" pitchFamily="18" charset="0"/>
                  </a:rPr>
                  <a:t>tokli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o’tkazgichlar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orasida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2*</a:t>
                </a:r>
                <a14:m>
                  <m:oMath xmlns:m="http://schemas.openxmlformats.org/officeDocument/2006/math">
                    <m:sSup>
                      <m:sSupPr>
                        <m:ctrlPr>
                          <a:rPr lang="en-US" sz="2400" i="1" smtClean="0">
                            <a:latin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cs typeface="Times New Roman" panose="02020603050405020304" pitchFamily="18" charset="0"/>
                          </a:rPr>
                          <m:t>10</m:t>
                        </m:r>
                      </m:e>
                      <m:sup>
                        <m:r>
                          <a:rPr lang="en-US" sz="2400" b="0" i="1" smtClean="0">
                            <a:latin typeface="Cambria Math" panose="02040503050406030204" pitchFamily="18" charset="0"/>
                            <a:cs typeface="Times New Roman" panose="02020603050405020304" pitchFamily="18" charset="0"/>
                          </a:rPr>
                          <m:t>−7</m:t>
                        </m:r>
                      </m:sup>
                    </m:sSup>
                  </m:oMath>
                </a14:m>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Nyutonga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o’zaro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qiluvchi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ifodalaydi</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kuchi</a:t>
                </a:r>
                <a:r>
                  <a:rPr lang="en-US" sz="2400" dirty="0">
                    <a:latin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cs typeface="Times New Roman" panose="02020603050405020304" pitchFamily="18" charset="0"/>
                  </a:rPr>
                  <a:t>Amper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bo’lganda</a:t>
                </a:r>
                <a:r>
                  <a:rPr lang="en-US" sz="2400" dirty="0">
                    <a:latin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cs typeface="Times New Roman" panose="02020603050405020304" pitchFamily="18" charset="0"/>
                  </a:rPr>
                  <a:t>sekund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ichida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o’tkazgichning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ko’ndalang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kesimi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yuzasidan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zaryad</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miqdori</a:t>
                </a:r>
                <a:r>
                  <a:rPr lang="en-US" sz="2400" dirty="0">
                    <a:latin typeface="Times New Roman" panose="02020603050405020304" pitchFamily="18" charset="0"/>
                    <a:cs typeface="Times New Roman" panose="02020603050405020304" pitchFamily="18" charset="0"/>
                  </a:rPr>
                  <a:t> 1 </a:t>
                </a:r>
                <a:r>
                  <a:rPr lang="en-US" sz="2400" dirty="0" err="1">
                    <a:latin typeface="Times New Roman" panose="02020603050405020304" pitchFamily="18" charset="0"/>
                    <a:cs typeface="Times New Roman" panose="02020603050405020304" pitchFamily="18" charset="0"/>
                  </a:rPr>
                  <a:t>Qulonga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Agar                         =b =1 </a:t>
                </a:r>
                <a:r>
                  <a:rPr lang="en-US" sz="2400" dirty="0">
                    <a:latin typeface="Times New Roman" panose="02020603050405020304" pitchFamily="18" charset="0"/>
                    <a:cs typeface="Times New Roman" panose="02020603050405020304" pitchFamily="18" charset="0"/>
                  </a:rPr>
                  <a:t>m </a:t>
                </a:r>
                <a:r>
                  <a:rPr lang="en-US" sz="2400" dirty="0" err="1">
                    <a:latin typeface="Times New Roman" panose="02020603050405020304" pitchFamily="18" charset="0"/>
                    <a:cs typeface="Times New Roman" panose="02020603050405020304" pitchFamily="18" charset="0"/>
                  </a:rPr>
                  <a:t>bo’lsa</a:t>
                </a:r>
                <a:r>
                  <a:rPr lang="en-US" sz="2400" dirty="0">
                    <a:latin typeface="Times New Roman" panose="02020603050405020304" pitchFamily="18" charset="0"/>
                    <a:cs typeface="Times New Roman" panose="02020603050405020304" pitchFamily="18" charset="0"/>
                  </a:rPr>
                  <a:t>, u </a:t>
                </a:r>
                <a:r>
                  <a:rPr lang="en-US" sz="2400" dirty="0" err="1">
                    <a:latin typeface="Times New Roman" panose="02020603050405020304" pitchFamily="18" charset="0"/>
                    <a:cs typeface="Times New Roman" panose="02020603050405020304" pitchFamily="18" charset="0"/>
                  </a:rPr>
                  <a:t>holda</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p:txBody>
          </p:sp>
        </mc:Choice>
        <mc:Fallback xmlns="">
          <p:sp>
            <p:nvSpPr>
              <p:cNvPr id="8" name="Прямоугольник 7"/>
              <p:cNvSpPr>
                <a:spLocks noRot="1" noChangeAspect="1" noMove="1" noResize="1" noEditPoints="1" noAdjustHandles="1" noChangeArrowheads="1" noChangeShapeType="1" noTextEdit="1"/>
              </p:cNvSpPr>
              <p:nvPr/>
            </p:nvSpPr>
            <p:spPr>
              <a:xfrm>
                <a:off x="308226" y="1198337"/>
                <a:ext cx="8722758" cy="3416320"/>
              </a:xfrm>
              <a:prstGeom prst="rect">
                <a:avLst/>
              </a:prstGeom>
              <a:blipFill rotWithShape="0">
                <a:blip r:embed="rId3"/>
                <a:stretch>
                  <a:fillRect l="-1119" t="-1429" r="-979"/>
                </a:stretch>
              </a:blipFill>
            </p:spPr>
            <p:txBody>
              <a:bodyPr/>
              <a:lstStyle/>
              <a:p>
                <a:r>
                  <a:rPr lang="ru-RU">
                    <a:noFill/>
                  </a:rPr>
                  <a:t> </a:t>
                </a:r>
              </a:p>
            </p:txBody>
          </p:sp>
        </mc:Fallback>
      </mc:AlternateContent>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599335900"/>
              </p:ext>
            </p:extLst>
          </p:nvPr>
        </p:nvGraphicFramePr>
        <p:xfrm>
          <a:off x="3494445" y="3747367"/>
          <a:ext cx="327540" cy="500944"/>
        </p:xfrm>
        <a:graphic>
          <a:graphicData uri="http://schemas.openxmlformats.org/presentationml/2006/ole">
            <mc:AlternateContent xmlns:mc="http://schemas.openxmlformats.org/markup-compatibility/2006">
              <mc:Choice xmlns:v="urn:schemas-microsoft-com:vml" Requires="v">
                <p:oleObj spid="_x0000_s43049" r:id="rId4" imgW="114102" imgH="177492" progId="Equation.3">
                  <p:embed/>
                </p:oleObj>
              </mc:Choice>
              <mc:Fallback>
                <p:oleObj r:id="rId4" imgW="114102" imgH="177492"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94445" y="3747367"/>
                        <a:ext cx="327540" cy="500944"/>
                      </a:xfrm>
                      <a:prstGeom prst="rect">
                        <a:avLst/>
                      </a:prstGeom>
                      <a:noFill/>
                    </p:spPr>
                  </p:pic>
                </p:oleObj>
              </mc:Fallback>
            </mc:AlternateContent>
          </a:graphicData>
        </a:graphic>
      </p:graphicFrame>
      <p:sp>
        <p:nvSpPr>
          <p:cNvPr id="11" name="Rectangle 9"/>
          <p:cNvSpPr>
            <a:spLocks noChangeArrowheads="1"/>
          </p:cNvSpPr>
          <p:nvPr/>
        </p:nvSpPr>
        <p:spPr bwMode="auto">
          <a:xfrm>
            <a:off x="2003461" y="404801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323882948"/>
              </p:ext>
            </p:extLst>
          </p:nvPr>
        </p:nvGraphicFramePr>
        <p:xfrm>
          <a:off x="2024009" y="3856368"/>
          <a:ext cx="1284269" cy="365135"/>
        </p:xfrm>
        <a:graphic>
          <a:graphicData uri="http://schemas.openxmlformats.org/presentationml/2006/ole">
            <mc:AlternateContent xmlns:mc="http://schemas.openxmlformats.org/markup-compatibility/2006">
              <mc:Choice xmlns:v="urn:schemas-microsoft-com:vml" Requires="v">
                <p:oleObj spid="_x0000_s43050" r:id="rId6" imgW="876300" imgH="241300" progId="Equation.3">
                  <p:embed/>
                </p:oleObj>
              </mc:Choice>
              <mc:Fallback>
                <p:oleObj r:id="rId6" imgW="876300" imgH="241300" progId="Equation.3">
                  <p:embed/>
                  <p:pic>
                    <p:nvPicPr>
                      <p:cNvPr id="0" name="Object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24009" y="3856368"/>
                        <a:ext cx="1284269" cy="365135"/>
                      </a:xfrm>
                      <a:prstGeom prst="rect">
                        <a:avLst/>
                      </a:prstGeom>
                      <a:noFill/>
                    </p:spPr>
                  </p:pic>
                </p:oleObj>
              </mc:Fallback>
            </mc:AlternateContent>
          </a:graphicData>
        </a:graphic>
      </p:graphicFrame>
      <p:sp>
        <p:nvSpPr>
          <p:cNvPr id="15" name="Rectangle 16"/>
          <p:cNvSpPr>
            <a:spLocks noChangeArrowheads="1"/>
          </p:cNvSpPr>
          <p:nvPr/>
        </p:nvSpPr>
        <p:spPr bwMode="auto">
          <a:xfrm>
            <a:off x="1711842" y="4347956"/>
            <a:ext cx="3729568" cy="68226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4056917259"/>
              </p:ext>
            </p:extLst>
          </p:nvPr>
        </p:nvGraphicFramePr>
        <p:xfrm>
          <a:off x="974780" y="4239669"/>
          <a:ext cx="1205089" cy="549789"/>
        </p:xfrm>
        <a:graphic>
          <a:graphicData uri="http://schemas.openxmlformats.org/presentationml/2006/ole">
            <mc:AlternateContent xmlns:mc="http://schemas.openxmlformats.org/markup-compatibility/2006">
              <mc:Choice xmlns:v="urn:schemas-microsoft-com:vml" Requires="v">
                <p:oleObj spid="_x0000_s43051" r:id="rId8" imgW="926698" imgH="393529" progId="Equation.3">
                  <p:embed/>
                </p:oleObj>
              </mc:Choice>
              <mc:Fallback>
                <p:oleObj r:id="rId8" imgW="926698" imgH="393529" progId="Equation.3">
                  <p:embed/>
                  <p:pic>
                    <p:nvPicPr>
                      <p:cNvPr id="0" name="Object 15"/>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74780" y="4239669"/>
                        <a:ext cx="1205089" cy="549789"/>
                      </a:xfrm>
                      <a:prstGeom prst="rect">
                        <a:avLst/>
                      </a:prstGeom>
                      <a:noFill/>
                    </p:spPr>
                  </p:pic>
                </p:oleObj>
              </mc:Fallback>
            </mc:AlternateContent>
          </a:graphicData>
        </a:graphic>
      </p:graphicFrame>
      <p:sp>
        <p:nvSpPr>
          <p:cNvPr id="17" name="Прямоугольник 16"/>
          <p:cNvSpPr/>
          <p:nvPr/>
        </p:nvSpPr>
        <p:spPr>
          <a:xfrm>
            <a:off x="2480503" y="4239734"/>
            <a:ext cx="5998758" cy="461665"/>
          </a:xfrm>
          <a:prstGeom prst="rect">
            <a:avLst/>
          </a:prstGeom>
        </p:spPr>
        <p:txBody>
          <a:bodyPr wrap="none">
            <a:spAutoFit/>
          </a:bodyPr>
          <a:lstStyle/>
          <a:p>
            <a:r>
              <a:rPr lang="en-US" sz="2400" dirty="0" err="1">
                <a:latin typeface="Times New Roman" panose="02020603050405020304" pitchFamily="18" charset="0"/>
                <a:ea typeface="Calibri" panose="020F0502020204030204" pitchFamily="34" charset="0"/>
              </a:rPr>
              <a:t>ifodadan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doimiy</a:t>
            </a:r>
            <a:r>
              <a:rPr lang="uz-Cyrl-UZ" sz="2400" dirty="0">
                <a:latin typeface="Times New Roman" panose="02020603050405020304" pitchFamily="18" charset="0"/>
                <a:ea typeface="Calibri" panose="020F0502020204030204" pitchFamily="34" charset="0"/>
              </a:rPr>
              <a:t>si</a:t>
            </a:r>
            <a:r>
              <a:rPr lang="en-US" sz="2400" dirty="0" err="1">
                <a:latin typeface="Times New Roman" panose="02020603050405020304" pitchFamily="18" charset="0"/>
                <a:ea typeface="Calibri" panose="020F0502020204030204" pitchFamily="34" charset="0"/>
              </a:rPr>
              <a:t>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hisoblash</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mumkin</a:t>
            </a:r>
            <a:r>
              <a:rPr lang="en-US" sz="2400" dirty="0" smtClean="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20895961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551101763"/>
              </p:ext>
            </p:extLst>
          </p:nvPr>
        </p:nvGraphicFramePr>
        <p:xfrm>
          <a:off x="1701209" y="1318437"/>
          <a:ext cx="4181475" cy="552450"/>
        </p:xfrm>
        <a:graphic>
          <a:graphicData uri="http://schemas.openxmlformats.org/presentationml/2006/ole">
            <mc:AlternateContent xmlns:mc="http://schemas.openxmlformats.org/markup-compatibility/2006">
              <mc:Choice xmlns:v="urn:schemas-microsoft-com:vml" Requires="v">
                <p:oleObj spid="_x0000_s44056" r:id="rId3" imgW="3657600" imgH="508000" progId="Equation.3">
                  <p:embed/>
                </p:oleObj>
              </mc:Choice>
              <mc:Fallback>
                <p:oleObj r:id="rId3" imgW="3657600" imgH="508000"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1209" y="1318437"/>
                        <a:ext cx="4181475" cy="55245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Прямоугольник 6"/>
          <p:cNvSpPr/>
          <p:nvPr/>
        </p:nvSpPr>
        <p:spPr>
          <a:xfrm>
            <a:off x="191387" y="1870887"/>
            <a:ext cx="8814390" cy="2677656"/>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Yaqindan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nazariyasiga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qanday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yoki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harakatlanuvchi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qo’Shni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nuqtalarda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ya’ni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atrofida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paydo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bo’liShini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quyidagicha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tuShuntiriSh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mumkin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ikkita</a:t>
            </a:r>
            <a:r>
              <a:rPr lang="en-US" sz="2400" dirty="0">
                <a:latin typeface="Times New Roman" panose="02020603050405020304" pitchFamily="18" charset="0"/>
                <a:ea typeface="Calibri" panose="020F0502020204030204" pitchFamily="34" charset="0"/>
              </a:rPr>
              <a:t> </a:t>
            </a:r>
            <a:r>
              <a:rPr lang="en-US" sz="2400" b="1" i="1" dirty="0">
                <a:latin typeface="Times New Roman" panose="02020603050405020304" pitchFamily="18" charset="0"/>
                <a:ea typeface="Calibri" panose="020F0502020204030204" pitchFamily="34" charset="0"/>
              </a:rPr>
              <a:t>+q</a:t>
            </a:r>
            <a:r>
              <a:rPr lang="en-US" sz="2400" b="1" baseline="-25000" dirty="0">
                <a:latin typeface="Times New Roman" panose="02020603050405020304" pitchFamily="18" charset="0"/>
                <a:ea typeface="Calibri" panose="020F0502020204030204" pitchFamily="34" charset="0"/>
              </a:rPr>
              <a:t>1</a:t>
            </a:r>
            <a:r>
              <a:rPr lang="en-US" sz="2400" i="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a:t>
            </a:r>
            <a:r>
              <a:rPr lang="en-US" sz="2400" dirty="0">
                <a:latin typeface="Times New Roman" panose="02020603050405020304" pitchFamily="18" charset="0"/>
                <a:ea typeface="Calibri" panose="020F0502020204030204" pitchFamily="34" charset="0"/>
              </a:rPr>
              <a:t> </a:t>
            </a:r>
            <a:r>
              <a:rPr lang="en-US" sz="2400" b="1" dirty="0">
                <a:latin typeface="Times New Roman" panose="02020603050405020304" pitchFamily="18" charset="0"/>
                <a:ea typeface="Calibri" panose="020F0502020204030204" pitchFamily="34" charset="0"/>
              </a:rPr>
              <a:t>-</a:t>
            </a:r>
            <a:r>
              <a:rPr lang="en-US" sz="2400" b="1" i="1" dirty="0">
                <a:latin typeface="Times New Roman" panose="02020603050405020304" pitchFamily="18" charset="0"/>
                <a:ea typeface="Calibri" panose="020F0502020204030204" pitchFamily="34" charset="0"/>
              </a:rPr>
              <a:t> q</a:t>
            </a:r>
            <a:r>
              <a:rPr lang="en-US" sz="2400" b="1" baseline="-25000" dirty="0">
                <a:latin typeface="Times New Roman" panose="02020603050405020304" pitchFamily="18" charset="0"/>
                <a:ea typeface="Calibri" panose="020F0502020204030204" pitchFamily="34" charset="0"/>
              </a:rPr>
              <a:t>2</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bir-biridan</a:t>
            </a:r>
            <a:r>
              <a:rPr lang="en-US" sz="2400" dirty="0">
                <a:latin typeface="Times New Roman" panose="02020603050405020304" pitchFamily="18" charset="0"/>
                <a:ea typeface="Calibri" panose="020F0502020204030204" pitchFamily="34" charset="0"/>
              </a:rPr>
              <a:t> </a:t>
            </a:r>
            <a:r>
              <a:rPr lang="en-US" sz="2400" b="1" i="1" dirty="0">
                <a:latin typeface="Times New Roman" panose="02020603050405020304" pitchFamily="18" charset="0"/>
                <a:ea typeface="Calibri" panose="020F0502020204030204" pitchFamily="34" charset="0"/>
              </a:rPr>
              <a:t>r</a:t>
            </a:r>
            <a:r>
              <a:rPr lang="en-US" sz="2400" b="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masofada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joylaShgan</a:t>
            </a:r>
            <a:r>
              <a:rPr lang="en-US" sz="2400" b="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bo’lsin</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48-rasm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Qo’zg’almas</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sanoq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tizimida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orasida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Qulon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qonuniga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o’zaro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tortishish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ta’sir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etadi</a:t>
            </a:r>
            <a:r>
              <a:rPr lang="en-US" sz="2400" dirty="0">
                <a:latin typeface="Times New Roman" panose="02020603050405020304" pitchFamily="18" charset="0"/>
                <a:ea typeface="Calibri" panose="020F0502020204030204" pitchFamily="34" charset="0"/>
              </a:rPr>
              <a:t>: </a:t>
            </a:r>
            <a:endParaRPr lang="ru-RU" sz="2400" dirty="0"/>
          </a:p>
        </p:txBody>
      </p:sp>
      <p:sp>
        <p:nvSpPr>
          <p:cNvPr id="8"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844270420"/>
              </p:ext>
            </p:extLst>
          </p:nvPr>
        </p:nvGraphicFramePr>
        <p:xfrm>
          <a:off x="3648075" y="4229455"/>
          <a:ext cx="1847850" cy="638175"/>
        </p:xfrm>
        <a:graphic>
          <a:graphicData uri="http://schemas.openxmlformats.org/presentationml/2006/ole">
            <mc:AlternateContent xmlns:mc="http://schemas.openxmlformats.org/markup-compatibility/2006">
              <mc:Choice xmlns:v="urn:schemas-microsoft-com:vml" Requires="v">
                <p:oleObj spid="_x0000_s44057" r:id="rId5" imgW="1257300" imgH="431800" progId="Equation.3">
                  <p:embed/>
                </p:oleObj>
              </mc:Choice>
              <mc:Fallback>
                <p:oleObj r:id="rId5" imgW="1257300" imgH="4318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48075" y="4229455"/>
                        <a:ext cx="1847850" cy="638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4672956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1366463" y="143838"/>
            <a:ext cx="6205591" cy="3842536"/>
          </a:xfrm>
          <a:prstGeom prst="rect">
            <a:avLst/>
          </a:prstGeom>
          <a:noFill/>
          <a:ln>
            <a:noFill/>
          </a:ln>
        </p:spPr>
      </p:pic>
      <p:sp>
        <p:nvSpPr>
          <p:cNvPr id="4" name="Прямоугольник 3"/>
          <p:cNvSpPr/>
          <p:nvPr/>
        </p:nvSpPr>
        <p:spPr>
          <a:xfrm>
            <a:off x="303087" y="4077295"/>
            <a:ext cx="8332341" cy="830997"/>
          </a:xfrm>
          <a:prstGeom prst="rect">
            <a:avLst/>
          </a:prstGeom>
        </p:spPr>
        <p:txBody>
          <a:bodyPr wrap="square">
            <a:spAutoFit/>
          </a:bodyPr>
          <a:lstStyle/>
          <a:p>
            <a:pPr algn="ctr"/>
            <a:r>
              <a:rPr lang="en-US" sz="2400" b="1" i="1" dirty="0">
                <a:latin typeface="Times New Roman" panose="02020603050405020304" pitchFamily="18" charset="0"/>
                <a:ea typeface="Calibri" panose="020F0502020204030204" pitchFamily="34" charset="0"/>
              </a:rPr>
              <a:t>3-</a:t>
            </a:r>
            <a:r>
              <a:rPr lang="uz-Cyrl-UZ" sz="2400" b="1" i="1" dirty="0">
                <a:latin typeface="Times New Roman" panose="02020603050405020304" pitchFamily="18" charset="0"/>
                <a:ea typeface="Calibri" panose="020F0502020204030204" pitchFamily="34" charset="0"/>
              </a:rPr>
              <a:t>r</a:t>
            </a:r>
            <a:r>
              <a:rPr lang="en-US" sz="2400" b="1" i="1" dirty="0" err="1">
                <a:latin typeface="Times New Roman" panose="02020603050405020304" pitchFamily="18" charset="0"/>
                <a:ea typeface="Calibri" panose="020F0502020204030204" pitchFamily="34" charset="0"/>
              </a:rPr>
              <a:t>asm</a:t>
            </a:r>
            <a:r>
              <a:rPr lang="en-US" sz="2400" b="1"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Harakatlanuvchi</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zaryadlarda</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magnit</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maydonini</a:t>
            </a:r>
            <a:r>
              <a:rPr lang="uz-Cyrl-UZ" sz="2400" i="1" dirty="0">
                <a:latin typeface="Times New Roman" panose="02020603050405020304" pitchFamily="18" charset="0"/>
                <a:ea typeface="Calibri" panose="020F0502020204030204" pitchFamily="34" charset="0"/>
              </a:rPr>
              <a:t>ng</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hosil</a:t>
            </a:r>
            <a:r>
              <a:rPr lang="en-US" sz="2400" i="1" dirty="0">
                <a:latin typeface="Times New Roman" panose="02020603050405020304" pitchFamily="18" charset="0"/>
                <a:ea typeface="Calibri" panose="020F0502020204030204" pitchFamily="34" charset="0"/>
              </a:rPr>
              <a:t> </a:t>
            </a:r>
            <a:r>
              <a:rPr lang="en-US" sz="2400" i="1" dirty="0" err="1">
                <a:latin typeface="Times New Roman" panose="02020603050405020304" pitchFamily="18" charset="0"/>
                <a:ea typeface="Calibri" panose="020F0502020204030204" pitchFamily="34" charset="0"/>
              </a:rPr>
              <a:t>bo’lishi</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5745293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575353" y="1058239"/>
            <a:ext cx="7346021" cy="1938992"/>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tarafga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tezlik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harakatlangan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K </a:t>
            </a:r>
            <a:r>
              <a:rPr lang="en-US" sz="2400" dirty="0" err="1">
                <a:latin typeface="Times New Roman" panose="02020603050405020304" pitchFamily="18" charset="0"/>
                <a:cs typeface="Times New Roman" panose="02020603050405020304" pitchFamily="18" charset="0"/>
              </a:rPr>
              <a:t>sanoq</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tizimida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zaryadlar</a:t>
            </a:r>
            <a:r>
              <a:rPr lang="en-US" sz="2400" dirty="0">
                <a:latin typeface="Times New Roman" panose="02020603050405020304" pitchFamily="18" charset="0"/>
                <a:cs typeface="Times New Roman" panose="02020603050405020304" pitchFamily="18" charset="0"/>
              </a:rPr>
              <a:t> chap </a:t>
            </a:r>
            <a:r>
              <a:rPr lang="en-US" sz="2400" dirty="0" err="1">
                <a:latin typeface="Times New Roman" panose="02020603050405020304" pitchFamily="18" charset="0"/>
                <a:cs typeface="Times New Roman" panose="02020603050405020304" pitchFamily="18" charset="0"/>
              </a:rPr>
              <a:t>tarafga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tezlik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harakatlanayotgandek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tuyuladi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Lorents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almashtirishlari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ifodalaridan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foydalansak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K </a:t>
            </a:r>
            <a:r>
              <a:rPr lang="en-US" sz="2400" dirty="0" err="1">
                <a:latin typeface="Times New Roman" panose="02020603050405020304" pitchFamily="18" charset="0"/>
                <a:cs typeface="Times New Roman" panose="02020603050405020304" pitchFamily="18" charset="0"/>
              </a:rPr>
              <a:t>tizimda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Qulon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ifodalanadi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658709931"/>
              </p:ext>
            </p:extLst>
          </p:nvPr>
        </p:nvGraphicFramePr>
        <p:xfrm>
          <a:off x="4150249" y="1538315"/>
          <a:ext cx="1048475" cy="321307"/>
        </p:xfrm>
        <a:graphic>
          <a:graphicData uri="http://schemas.openxmlformats.org/presentationml/2006/ole">
            <mc:AlternateContent xmlns:mc="http://schemas.openxmlformats.org/markup-compatibility/2006">
              <mc:Choice xmlns:v="urn:schemas-microsoft-com:vml" Requires="v">
                <p:oleObj spid="_x0000_s45082" r:id="rId3" imgW="520474" imgH="152334" progId="Equation.3">
                  <p:embed/>
                </p:oleObj>
              </mc:Choice>
              <mc:Fallback>
                <p:oleObj r:id="rId3" imgW="520474" imgH="152334"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50249" y="1538315"/>
                        <a:ext cx="1048475" cy="321307"/>
                      </a:xfrm>
                      <a:prstGeom prst="rect">
                        <a:avLst/>
                      </a:prstGeom>
                      <a:noFill/>
                    </p:spPr>
                  </p:pic>
                </p:oleObj>
              </mc:Fallback>
            </mc:AlternateContent>
          </a:graphicData>
        </a:graphic>
      </p:graphicFrame>
      <p:sp>
        <p:nvSpPr>
          <p:cNvPr id="11"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650567575"/>
              </p:ext>
            </p:extLst>
          </p:nvPr>
        </p:nvGraphicFramePr>
        <p:xfrm>
          <a:off x="1785780" y="2997231"/>
          <a:ext cx="5633933" cy="1266543"/>
        </p:xfrm>
        <a:graphic>
          <a:graphicData uri="http://schemas.openxmlformats.org/presentationml/2006/ole">
            <mc:AlternateContent xmlns:mc="http://schemas.openxmlformats.org/markup-compatibility/2006">
              <mc:Choice xmlns:v="urn:schemas-microsoft-com:vml" Requires="v">
                <p:oleObj spid="_x0000_s45083" r:id="rId5" imgW="3708400" imgH="711200" progId="Equation.3">
                  <p:embed/>
                </p:oleObj>
              </mc:Choice>
              <mc:Fallback>
                <p:oleObj r:id="rId5" imgW="3708400" imgH="711200"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85780" y="2997231"/>
                        <a:ext cx="5633933" cy="1266543"/>
                      </a:xfrm>
                      <a:prstGeom prst="rect">
                        <a:avLst/>
                      </a:prstGeom>
                      <a:noFill/>
                    </p:spPr>
                  </p:pic>
                </p:oleObj>
              </mc:Fallback>
            </mc:AlternateContent>
          </a:graphicData>
        </a:graphic>
      </p:graphicFrame>
    </p:spTree>
    <p:extLst>
      <p:ext uri="{BB962C8B-B14F-4D97-AF65-F5344CB8AC3E}">
        <p14:creationId xmlns:p14="http://schemas.microsoft.com/office/powerpoint/2010/main" val="37006618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0145" y="1273994"/>
            <a:ext cx="8599469" cy="1569660"/>
          </a:xfrm>
          <a:prstGeom prst="rect">
            <a:avLst/>
          </a:prstGeom>
        </p:spPr>
        <p:txBody>
          <a:bodyPr wrap="square">
            <a:spAutoFit/>
          </a:bodyPr>
          <a:lstStyle/>
          <a:p>
            <a:r>
              <a:rPr lang="en-US" sz="2400" dirty="0">
                <a:latin typeface="Times New Roman" panose="02020603050405020304" pitchFamily="18" charset="0"/>
                <a:ea typeface="Calibri" panose="020F0502020204030204" pitchFamily="34" charset="0"/>
              </a:rPr>
              <a:t>Bu </a:t>
            </a:r>
            <a:r>
              <a:rPr lang="en-US" sz="2400" dirty="0" err="1">
                <a:latin typeface="Times New Roman" panose="02020603050405020304" pitchFamily="18" charset="0"/>
                <a:ea typeface="Calibri" panose="020F0502020204030204" pitchFamily="34" charset="0"/>
              </a:rPr>
              <a:t>ifodaning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tomonidagi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birinchi</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qo’shiluvchi</a:t>
            </a:r>
            <a:r>
              <a:rPr lang="en-US" sz="2400" dirty="0" smtClean="0">
                <a:latin typeface="Times New Roman" panose="02020603050405020304" pitchFamily="18" charset="0"/>
                <a:ea typeface="Calibri" panose="020F0502020204030204" pitchFamily="34" charset="0"/>
              </a:rPr>
              <a:t> </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tortishish</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ikkinchisi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esa</a:t>
            </a:r>
            <a:r>
              <a:rPr lang="en-US" sz="2400"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ancha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zaif</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harakatlanuvchi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o’rtasidagi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itarish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ifodalaydi</a:t>
            </a:r>
            <a:r>
              <a:rPr lang="en-US" sz="2400" dirty="0">
                <a:latin typeface="Times New Roman" panose="02020603050405020304" pitchFamily="18" charset="0"/>
                <a:ea typeface="Calibri" panose="020F0502020204030204" pitchFamily="34" charset="0"/>
              </a:rPr>
              <a:t>.</a:t>
            </a:r>
            <a:endParaRPr lang="ru-RU" sz="24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277273459"/>
              </p:ext>
            </p:extLst>
          </p:nvPr>
        </p:nvGraphicFramePr>
        <p:xfrm>
          <a:off x="3061699" y="2547991"/>
          <a:ext cx="1876425" cy="876300"/>
        </p:xfrm>
        <a:graphic>
          <a:graphicData uri="http://schemas.openxmlformats.org/presentationml/2006/ole">
            <mc:AlternateContent xmlns:mc="http://schemas.openxmlformats.org/markup-compatibility/2006">
              <mc:Choice xmlns:v="urn:schemas-microsoft-com:vml" Requires="v">
                <p:oleObj spid="_x0000_s46111" r:id="rId3" imgW="1828800" imgH="889000" progId="Equation.3">
                  <p:embed/>
                </p:oleObj>
              </mc:Choice>
              <mc:Fallback>
                <p:oleObj r:id="rId3" imgW="1828800" imgH="8890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1699" y="2547991"/>
                        <a:ext cx="1876425" cy="876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739979616"/>
              </p:ext>
            </p:extLst>
          </p:nvPr>
        </p:nvGraphicFramePr>
        <p:xfrm>
          <a:off x="3047411" y="3424291"/>
          <a:ext cx="1905000" cy="800100"/>
        </p:xfrm>
        <a:graphic>
          <a:graphicData uri="http://schemas.openxmlformats.org/presentationml/2006/ole">
            <mc:AlternateContent xmlns:mc="http://schemas.openxmlformats.org/markup-compatibility/2006">
              <mc:Choice xmlns:v="urn:schemas-microsoft-com:vml" Requires="v">
                <p:oleObj spid="_x0000_s46112" r:id="rId5" imgW="2247900" imgH="939800" progId="Equation.3">
                  <p:embed/>
                </p:oleObj>
              </mc:Choice>
              <mc:Fallback>
                <p:oleObj r:id="rId5" imgW="2247900" imgH="9398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47411" y="3424291"/>
                        <a:ext cx="1905000" cy="800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Прямоугольник 7"/>
          <p:cNvSpPr/>
          <p:nvPr/>
        </p:nvSpPr>
        <p:spPr>
          <a:xfrm>
            <a:off x="297952" y="4436678"/>
            <a:ext cx="8681662" cy="400110"/>
          </a:xfrm>
          <a:prstGeom prst="rect">
            <a:avLst/>
          </a:prstGeom>
        </p:spPr>
        <p:txBody>
          <a:bodyPr wrap="square">
            <a:spAutoFit/>
          </a:bodyPr>
          <a:lstStyle/>
          <a:p>
            <a:r>
              <a:rPr lang="en-US" sz="2000" i="1" dirty="0" smtClean="0">
                <a:latin typeface="Times New Roman" panose="02020603050405020304" pitchFamily="18" charset="0"/>
                <a:ea typeface="Calibri" panose="020F0502020204030204" pitchFamily="34" charset="0"/>
              </a:rPr>
              <a:t>         </a:t>
            </a:r>
            <a:r>
              <a:rPr lang="ru-RU" sz="2000" i="1" dirty="0" smtClean="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bo’lganda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magnit</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kuchlarini</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elektr</a:t>
            </a:r>
            <a:r>
              <a:rPr lang="en-US" sz="1800" b="1"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kuchlariga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nisbatan</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hisobga</a:t>
            </a:r>
            <a:r>
              <a:rPr lang="en-US" sz="1800" dirty="0">
                <a:latin typeface="Times New Roman" panose="02020603050405020304" pitchFamily="18" charset="0"/>
                <a:ea typeface="Calibri" panose="020F0502020204030204" pitchFamily="34" charset="0"/>
              </a:rPr>
              <a:t> </a:t>
            </a:r>
            <a:r>
              <a:rPr lang="en-US" sz="1800" dirty="0" err="1">
                <a:latin typeface="Times New Roman" panose="02020603050405020304" pitchFamily="18" charset="0"/>
                <a:ea typeface="Calibri" panose="020F0502020204030204" pitchFamily="34" charset="0"/>
              </a:rPr>
              <a:t>olmasa</a:t>
            </a:r>
            <a:r>
              <a:rPr lang="en-US" sz="1800" dirty="0">
                <a:latin typeface="Times New Roman" panose="02020603050405020304" pitchFamily="18" charset="0"/>
                <a:ea typeface="Calibri" panose="020F0502020204030204" pitchFamily="34" charset="0"/>
              </a:rPr>
              <a:t> ham </a:t>
            </a:r>
            <a:r>
              <a:rPr lang="en-US" sz="1800" dirty="0" err="1">
                <a:latin typeface="Times New Roman" panose="02020603050405020304" pitchFamily="18" charset="0"/>
                <a:ea typeface="Calibri" panose="020F0502020204030204" pitchFamily="34" charset="0"/>
              </a:rPr>
              <a:t>bo’ladi</a:t>
            </a:r>
            <a:r>
              <a:rPr lang="en-US" sz="1800" dirty="0">
                <a:latin typeface="Times New Roman" panose="02020603050405020304" pitchFamily="18" charset="0"/>
                <a:ea typeface="Calibri" panose="020F0502020204030204" pitchFamily="34" charset="0"/>
              </a:rPr>
              <a:t>. </a:t>
            </a:r>
            <a:endParaRPr lang="ru-RU" sz="1800" dirty="0"/>
          </a:p>
        </p:txBody>
      </p:sp>
      <p:sp>
        <p:nvSpPr>
          <p:cNvPr id="9" name="Rectangle 6"/>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877311286"/>
              </p:ext>
            </p:extLst>
          </p:nvPr>
        </p:nvGraphicFramePr>
        <p:xfrm>
          <a:off x="380145" y="4517670"/>
          <a:ext cx="581025" cy="238125"/>
        </p:xfrm>
        <a:graphic>
          <a:graphicData uri="http://schemas.openxmlformats.org/presentationml/2006/ole">
            <mc:AlternateContent xmlns:mc="http://schemas.openxmlformats.org/markup-compatibility/2006">
              <mc:Choice xmlns:v="urn:schemas-microsoft-com:vml" Requires="v">
                <p:oleObj spid="_x0000_s46113" r:id="rId7" imgW="494870" imgH="203024" progId="Equation.3">
                  <p:embed/>
                </p:oleObj>
              </mc:Choice>
              <mc:Fallback>
                <p:oleObj r:id="rId7" imgW="494870" imgH="203024"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0145" y="4517670"/>
                        <a:ext cx="581025" cy="238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9463316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2063" y="1407561"/>
            <a:ext cx="8517277" cy="3416320"/>
          </a:xfrm>
          <a:prstGeom prst="rect">
            <a:avLst/>
          </a:prstGeom>
        </p:spPr>
        <p:txBody>
          <a:bodyPr wrap="square">
            <a:spAutoFit/>
          </a:bodyPr>
          <a:lstStyle/>
          <a:p>
            <a:r>
              <a:rPr lang="en-US" sz="2400" dirty="0">
                <a:latin typeface="Times New Roman" panose="02020603050405020304" pitchFamily="18" charset="0"/>
                <a:ea typeface="Calibri" panose="020F0502020204030204" pitchFamily="34" charset="0"/>
              </a:rPr>
              <a:t>Agar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metall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harakatlanayotgan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bo’lsa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qo’shni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orasidagi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o’zaro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itarish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kuchlari</a:t>
            </a:r>
            <a:r>
              <a:rPr lang="en-US" sz="2400" dirty="0">
                <a:latin typeface="Times New Roman" panose="02020603050405020304" pitchFamily="18" charset="0"/>
                <a:ea typeface="Calibri" panose="020F0502020204030204" pitchFamily="34" charset="0"/>
              </a:rPr>
              <a:t>,</a:t>
            </a:r>
            <a:r>
              <a:rPr lang="en-US" sz="2400" b="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panjaralardagi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musbat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ionlarning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o’zaro</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tortishish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bilan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muvozanatlashadi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harakatlanuvchi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orasidagi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esa</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qo’shiladi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Elektronlar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ko’pligi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natijaviy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sezilarli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ravishda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oshiradi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kuchi</a:t>
            </a:r>
            <a:r>
              <a:rPr lang="en-US" sz="2400"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zaryadlar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qo’zg’almas</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sanoq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tizimidan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zaryadlar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harakatlanayotgan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sanoq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tizimiga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o’tishdagi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kuchlarining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Lorents</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almashtirishlari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natijasidir</a:t>
            </a:r>
            <a:r>
              <a:rPr lang="en-US" sz="2400" dirty="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1958348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49321" y="1345914"/>
            <a:ext cx="8650841" cy="3046988"/>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doimiylini</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deb </a:t>
            </a:r>
            <a:r>
              <a:rPr lang="en-US" sz="2400" dirty="0" err="1">
                <a:latin typeface="Times New Roman" panose="02020603050405020304" pitchFamily="18" charset="0"/>
                <a:cs typeface="Times New Roman" panose="02020603050405020304" pitchFamily="18" charset="0"/>
              </a:rPr>
              <a:t>belgilab</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ekanligini</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hisobga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yozish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                    </a:t>
            </a:r>
          </a:p>
          <a:p>
            <a:r>
              <a:rPr lang="en-US" sz="2400" dirty="0">
                <a:latin typeface="Times New Roman" panose="02020603050405020304" pitchFamily="18" charset="0"/>
                <a:cs typeface="Times New Roman" panose="02020603050405020304" pitchFamily="18" charset="0"/>
              </a:rPr>
              <a:t>	</a:t>
            </a: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Bu </a:t>
            </a:r>
            <a:r>
              <a:rPr lang="en-US" sz="2400" dirty="0" err="1">
                <a:latin typeface="Times New Roman" panose="02020603050405020304" pitchFamily="18" charset="0"/>
                <a:cs typeface="Times New Roman" panose="02020603050405020304" pitchFamily="18" charset="0"/>
              </a:rPr>
              <a:t>yerda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induktsiya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vektoridir</a:t>
            </a:r>
            <a:r>
              <a:rPr lang="en-US" sz="2400" dirty="0" smtClean="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730461841"/>
              </p:ext>
            </p:extLst>
          </p:nvPr>
        </p:nvGraphicFramePr>
        <p:xfrm>
          <a:off x="2856216" y="1232898"/>
          <a:ext cx="809625" cy="571500"/>
        </p:xfrm>
        <a:graphic>
          <a:graphicData uri="http://schemas.openxmlformats.org/presentationml/2006/ole">
            <mc:AlternateContent xmlns:mc="http://schemas.openxmlformats.org/markup-compatibility/2006">
              <mc:Choice xmlns:v="urn:schemas-microsoft-com:vml" Requires="v">
                <p:oleObj spid="_x0000_s47147" r:id="rId3" imgW="685502" imgH="495085" progId="Equation.3">
                  <p:embed/>
                </p:oleObj>
              </mc:Choice>
              <mc:Fallback>
                <p:oleObj r:id="rId3" imgW="685502" imgH="495085"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56216" y="1232898"/>
                        <a:ext cx="809625"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646283238"/>
              </p:ext>
            </p:extLst>
          </p:nvPr>
        </p:nvGraphicFramePr>
        <p:xfrm>
          <a:off x="5508675" y="1345914"/>
          <a:ext cx="1328121" cy="433387"/>
        </p:xfrm>
        <a:graphic>
          <a:graphicData uri="http://schemas.openxmlformats.org/presentationml/2006/ole">
            <mc:AlternateContent xmlns:mc="http://schemas.openxmlformats.org/markup-compatibility/2006">
              <mc:Choice xmlns:v="urn:schemas-microsoft-com:vml" Requires="v">
                <p:oleObj spid="_x0000_s47148" r:id="rId5" imgW="799753" imgH="253890" progId="Equation.3">
                  <p:embed/>
                </p:oleObj>
              </mc:Choice>
              <mc:Fallback>
                <p:oleObj r:id="rId5" imgW="799753" imgH="25389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08675" y="1345914"/>
                        <a:ext cx="1328121" cy="433387"/>
                      </a:xfrm>
                      <a:prstGeom prst="rect">
                        <a:avLst/>
                      </a:prstGeom>
                      <a:noFill/>
                    </p:spPr>
                  </p:pic>
                </p:oleObj>
              </mc:Fallback>
            </mc:AlternateContent>
          </a:graphicData>
        </a:graphic>
      </p:graphicFrame>
      <p:sp>
        <p:nvSpPr>
          <p:cNvPr id="8"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3350489196"/>
              </p:ext>
            </p:extLst>
          </p:nvPr>
        </p:nvGraphicFramePr>
        <p:xfrm>
          <a:off x="1749269" y="2324878"/>
          <a:ext cx="4423466" cy="1089060"/>
        </p:xfrm>
        <a:graphic>
          <a:graphicData uri="http://schemas.openxmlformats.org/presentationml/2006/ole">
            <mc:AlternateContent xmlns:mc="http://schemas.openxmlformats.org/markup-compatibility/2006">
              <mc:Choice xmlns:v="urn:schemas-microsoft-com:vml" Requires="v">
                <p:oleObj spid="_x0000_s47149" r:id="rId7" imgW="2971800" imgH="927100" progId="Equation.3">
                  <p:embed/>
                </p:oleObj>
              </mc:Choice>
              <mc:Fallback>
                <p:oleObj r:id="rId7" imgW="2971800" imgH="927100" progId="Equation.3">
                  <p:embed/>
                  <p:pic>
                    <p:nvPicPr>
                      <p:cNvPr id="0" name="Object 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49269" y="2324878"/>
                        <a:ext cx="4423466" cy="1089060"/>
                      </a:xfrm>
                      <a:prstGeom prst="rect">
                        <a:avLst/>
                      </a:prstGeom>
                      <a:noFill/>
                    </p:spPr>
                  </p:pic>
                </p:oleObj>
              </mc:Fallback>
            </mc:AlternateContent>
          </a:graphicData>
        </a:graphic>
      </p:graphicFrame>
      <p:sp>
        <p:nvSpPr>
          <p:cNvPr id="10"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584448536"/>
              </p:ext>
            </p:extLst>
          </p:nvPr>
        </p:nvGraphicFramePr>
        <p:xfrm>
          <a:off x="2095929" y="3715343"/>
          <a:ext cx="1371600" cy="790575"/>
        </p:xfrm>
        <a:graphic>
          <a:graphicData uri="http://schemas.openxmlformats.org/presentationml/2006/ole">
            <mc:AlternateContent xmlns:mc="http://schemas.openxmlformats.org/markup-compatibility/2006">
              <mc:Choice xmlns:v="urn:schemas-microsoft-com:vml" Requires="v">
                <p:oleObj spid="_x0000_s47150" r:id="rId9" imgW="1409700" imgH="927100" progId="Equation.3">
                  <p:embed/>
                </p:oleObj>
              </mc:Choice>
              <mc:Fallback>
                <p:oleObj r:id="rId9" imgW="1409700" imgH="927100" progId="Equation.3">
                  <p:embed/>
                  <p:pic>
                    <p:nvPicPr>
                      <p:cNvPr id="0" name="Object 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095929" y="3715343"/>
                        <a:ext cx="1371600" cy="790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4788164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Прямоугольник 12"/>
          <p:cNvSpPr/>
          <p:nvPr/>
        </p:nvSpPr>
        <p:spPr>
          <a:xfrm>
            <a:off x="267128" y="1407560"/>
            <a:ext cx="8733034" cy="2769989"/>
          </a:xfrm>
          <a:prstGeom prst="rect">
            <a:avLst/>
          </a:prstGeom>
        </p:spPr>
        <p:txBody>
          <a:bodyPr wrap="square">
            <a:spAutoFit/>
          </a:bodyPr>
          <a:lstStyle/>
          <a:p>
            <a:r>
              <a:rPr lang="en-US" sz="2000" dirty="0" err="1">
                <a:latin typeface="Times New Roman" panose="02020603050405020304" pitchFamily="18" charset="0"/>
                <a:cs typeface="Times New Roman" panose="02020603050405020304" pitchFamily="18" charset="0"/>
              </a:rPr>
              <a:t>Magnit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induktsiyasi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qo’zg’almas</a:t>
            </a:r>
            <a:r>
              <a:rPr lang="en-US" sz="2000" dirty="0">
                <a:latin typeface="Times New Roman" panose="02020603050405020304" pitchFamily="18" charset="0"/>
                <a:cs typeface="Times New Roman" panose="02020603050405020304" pitchFamily="18" charset="0"/>
              </a:rPr>
              <a:t> q </a:t>
            </a:r>
            <a:r>
              <a:rPr lang="en-US" sz="2000" dirty="0" err="1">
                <a:latin typeface="Times New Roman" panose="02020603050405020304" pitchFamily="18" charset="0"/>
                <a:cs typeface="Times New Roman" panose="02020603050405020304" pitchFamily="18" charset="0"/>
              </a:rPr>
              <a:t>zaryaddan</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 radius-</a:t>
            </a:r>
            <a:r>
              <a:rPr lang="en-US" sz="2000" dirty="0" err="1">
                <a:latin typeface="Times New Roman" panose="02020603050405020304" pitchFamily="18" charset="0"/>
                <a:cs typeface="Times New Roman" panose="02020603050405020304" pitchFamily="18" charset="0"/>
              </a:rPr>
              <a:t>vektor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uzoqlikdagi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nuqtadan</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harakatlanuvchi</a:t>
            </a:r>
            <a:r>
              <a:rPr lang="en-US" sz="2000" dirty="0">
                <a:latin typeface="Times New Roman" panose="02020603050405020304" pitchFamily="18" charset="0"/>
                <a:cs typeface="Times New Roman" panose="02020603050405020304" pitchFamily="18" charset="0"/>
              </a:rPr>
              <a:t> q1 </a:t>
            </a:r>
            <a:r>
              <a:rPr lang="en-US" sz="2000" dirty="0" err="1">
                <a:latin typeface="Times New Roman" panose="02020603050405020304" pitchFamily="18" charset="0"/>
                <a:cs typeface="Times New Roman" panose="02020603050405020304" pitchFamily="18" charset="0"/>
              </a:rPr>
              <a:t>zaryadning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hosil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magnit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xarakterlovchi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kattalikdir</a:t>
            </a:r>
            <a:r>
              <a:rPr lang="en-US" sz="2000" dirty="0">
                <a:latin typeface="Times New Roman" panose="02020603050405020304" pitchFamily="18" charset="0"/>
                <a:cs typeface="Times New Roman" panose="02020603050405020304" pitchFamily="18" charset="0"/>
              </a:rPr>
              <a:t>. </a:t>
            </a:r>
          </a:p>
          <a:p>
            <a:r>
              <a:rPr lang="en-US" sz="2000" dirty="0">
                <a:latin typeface="Times New Roman" panose="02020603050405020304" pitchFamily="18" charset="0"/>
                <a:cs typeface="Times New Roman" panose="02020603050405020304" pitchFamily="18" charset="0"/>
              </a:rPr>
              <a:t>	XB – </a:t>
            </a:r>
            <a:r>
              <a:rPr lang="en-US" sz="2000" dirty="0" err="1">
                <a:latin typeface="Times New Roman" panose="02020603050405020304" pitchFamily="18" charset="0"/>
                <a:cs typeface="Times New Roman" panose="02020603050405020304" pitchFamily="18" charset="0"/>
              </a:rPr>
              <a:t>tizimida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magnit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induktsiyasi</a:t>
            </a:r>
            <a:r>
              <a:rPr lang="en-US" sz="2000" dirty="0">
                <a:latin typeface="Times New Roman" panose="02020603050405020304" pitchFamily="18" charset="0"/>
                <a:cs typeface="Times New Roman" panose="02020603050405020304" pitchFamily="18" charset="0"/>
              </a:rPr>
              <a:t> «Tesla» (Tl)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o’lchanadi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u 1 N/</a:t>
            </a:r>
            <a:r>
              <a:rPr lang="en-US" sz="2000" dirty="0" err="1">
                <a:latin typeface="Times New Roman" panose="02020603050405020304" pitchFamily="18" charset="0"/>
                <a:cs typeface="Times New Roman" panose="02020603050405020304" pitchFamily="18" charset="0"/>
              </a:rPr>
              <a:t>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tengdir</a:t>
            </a:r>
            <a:r>
              <a:rPr lang="en-US" sz="2000" dirty="0">
                <a:latin typeface="Times New Roman" panose="02020603050405020304" pitchFamily="18" charset="0"/>
                <a:cs typeface="Times New Roman" panose="02020603050405020304" pitchFamily="18" charset="0"/>
              </a:rPr>
              <a:t>.</a:t>
            </a:r>
          </a:p>
          <a:p>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Elektr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kuchlanganligi</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magnit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maydon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induktsiyasi</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nuqtada</a:t>
            </a:r>
            <a:r>
              <a:rPr lang="en-US" sz="2000" dirty="0">
                <a:latin typeface="Times New Roman" panose="02020603050405020304" pitchFamily="18" charset="0"/>
                <a:cs typeface="Times New Roman" panose="02020603050405020304" pitchFamily="18" charset="0"/>
              </a:rPr>
              <a:t> </a:t>
            </a:r>
            <a:r>
              <a:rPr lang="en-US" sz="2000" dirty="0" smtClean="0">
                <a:latin typeface="Times New Roman" panose="02020603050405020304" pitchFamily="18" charset="0"/>
                <a:cs typeface="Times New Roman" panose="02020603050405020304" pitchFamily="18" charset="0"/>
              </a:rPr>
              <a:t>  V </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tezlik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bilan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harakatlanayotgan</a:t>
            </a:r>
            <a:r>
              <a:rPr lang="en-US" sz="2000" dirty="0">
                <a:latin typeface="Times New Roman" panose="02020603050405020304" pitchFamily="18" charset="0"/>
                <a:cs typeface="Times New Roman" panose="02020603050405020304" pitchFamily="18" charset="0"/>
              </a:rPr>
              <a:t> q </a:t>
            </a:r>
            <a:r>
              <a:rPr lang="en-US" sz="2000" dirty="0" err="1">
                <a:latin typeface="Times New Roman" panose="02020603050405020304" pitchFamily="18" charset="0"/>
                <a:cs typeface="Times New Roman" panose="02020603050405020304" pitchFamily="18" charset="0"/>
              </a:rPr>
              <a:t>zaryadga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ta’sir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etuvchi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a:t>
            </a:r>
            <a:r>
              <a:rPr lang="en-US" sz="2000" dirty="0">
                <a:latin typeface="Times New Roman" panose="02020603050405020304" pitchFamily="18" charset="0"/>
                <a:cs typeface="Times New Roman" panose="02020603050405020304" pitchFamily="18" charset="0"/>
              </a:rPr>
              <a:t> – </a:t>
            </a:r>
            <a:r>
              <a:rPr lang="en-US" sz="2000" dirty="0" err="1">
                <a:latin typeface="Times New Roman" panose="02020603050405020304" pitchFamily="18" charset="0"/>
                <a:cs typeface="Times New Roman" panose="02020603050405020304" pitchFamily="18" charset="0"/>
              </a:rPr>
              <a:t>Lorents</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kuchi</a:t>
            </a:r>
            <a:r>
              <a:rPr lang="en-US" sz="2000" dirty="0">
                <a:latin typeface="Times New Roman" panose="02020603050405020304" pitchFamily="18" charset="0"/>
                <a:cs typeface="Times New Roman" panose="02020603050405020304" pitchFamily="18" charset="0"/>
              </a:rPr>
              <a:t> deb </a:t>
            </a:r>
            <a:r>
              <a:rPr lang="en-US" sz="2000" dirty="0" err="1">
                <a:latin typeface="Times New Roman" panose="02020603050405020304" pitchFamily="18" charset="0"/>
                <a:cs typeface="Times New Roman" panose="02020603050405020304" pitchFamily="18" charset="0"/>
              </a:rPr>
              <a:t>ataladi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quyidagicha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ifodalanadi</a:t>
            </a:r>
            <a:r>
              <a:rPr lang="en-US" sz="2000" dirty="0">
                <a:latin typeface="Times New Roman" panose="02020603050405020304" pitchFamily="18" charset="0"/>
                <a:cs typeface="Times New Roman" panose="02020603050405020304" pitchFamily="18" charset="0"/>
              </a:rPr>
              <a:t>:</a:t>
            </a:r>
          </a:p>
          <a:p>
            <a:r>
              <a:rPr lang="en-US" dirty="0"/>
              <a:t>                                  </a:t>
            </a:r>
          </a:p>
        </p:txBody>
      </p:sp>
      <p:sp>
        <p:nvSpPr>
          <p:cNvPr id="24" name="Rectangle 2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5" name="Объект 24"/>
          <p:cNvGraphicFramePr>
            <a:graphicFrameLocks noChangeAspect="1"/>
          </p:cNvGraphicFramePr>
          <p:nvPr>
            <p:extLst>
              <p:ext uri="{D42A27DB-BD31-4B8C-83A1-F6EECF244321}">
                <p14:modId xmlns:p14="http://schemas.microsoft.com/office/powerpoint/2010/main" val="2441959022"/>
              </p:ext>
            </p:extLst>
          </p:nvPr>
        </p:nvGraphicFramePr>
        <p:xfrm>
          <a:off x="6082301" y="1400893"/>
          <a:ext cx="267128" cy="329982"/>
        </p:xfrm>
        <a:graphic>
          <a:graphicData uri="http://schemas.openxmlformats.org/presentationml/2006/ole">
            <mc:AlternateContent xmlns:mc="http://schemas.openxmlformats.org/markup-compatibility/2006">
              <mc:Choice xmlns:v="urn:schemas-microsoft-com:vml" Requires="v">
                <p:oleObj spid="_x0000_s48200" r:id="rId3" imgW="139579" imgH="177646" progId="Equation.3">
                  <p:embed/>
                </p:oleObj>
              </mc:Choice>
              <mc:Fallback>
                <p:oleObj r:id="rId3" imgW="139579" imgH="177646" progId="Equation.3">
                  <p:embed/>
                  <p:pic>
                    <p:nvPicPr>
                      <p:cNvPr id="0" name="Object 2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2301" y="1400893"/>
                        <a:ext cx="267128" cy="329982"/>
                      </a:xfrm>
                      <a:prstGeom prst="rect">
                        <a:avLst/>
                      </a:prstGeom>
                      <a:noFill/>
                    </p:spPr>
                  </p:pic>
                </p:oleObj>
              </mc:Fallback>
            </mc:AlternateContent>
          </a:graphicData>
        </a:graphic>
      </p:graphicFrame>
      <p:sp>
        <p:nvSpPr>
          <p:cNvPr id="26" name="Rectangle 2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7" name="Объект 26"/>
          <p:cNvGraphicFramePr>
            <a:graphicFrameLocks noChangeAspect="1"/>
          </p:cNvGraphicFramePr>
          <p:nvPr>
            <p:extLst>
              <p:ext uri="{D42A27DB-BD31-4B8C-83A1-F6EECF244321}">
                <p14:modId xmlns:p14="http://schemas.microsoft.com/office/powerpoint/2010/main" val="763599998"/>
              </p:ext>
            </p:extLst>
          </p:nvPr>
        </p:nvGraphicFramePr>
        <p:xfrm>
          <a:off x="2763748" y="1751423"/>
          <a:ext cx="228600" cy="304800"/>
        </p:xfrm>
        <a:graphic>
          <a:graphicData uri="http://schemas.openxmlformats.org/presentationml/2006/ole">
            <mc:AlternateContent xmlns:mc="http://schemas.openxmlformats.org/markup-compatibility/2006">
              <mc:Choice xmlns:v="urn:schemas-microsoft-com:vml" Requires="v">
                <p:oleObj spid="_x0000_s48201" r:id="rId5" imgW="203024" imgH="266469" progId="Equation.3">
                  <p:embed/>
                </p:oleObj>
              </mc:Choice>
              <mc:Fallback>
                <p:oleObj r:id="rId5" imgW="203024" imgH="266469" progId="Equation.3">
                  <p:embed/>
                  <p:pic>
                    <p:nvPicPr>
                      <p:cNvPr id="0" name="Object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63748" y="1751423"/>
                        <a:ext cx="228600"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8" name="Rectangle 2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9" name="Объект 28"/>
          <p:cNvGraphicFramePr>
            <a:graphicFrameLocks noChangeAspect="1"/>
          </p:cNvGraphicFramePr>
          <p:nvPr>
            <p:extLst>
              <p:ext uri="{D42A27DB-BD31-4B8C-83A1-F6EECF244321}">
                <p14:modId xmlns:p14="http://schemas.microsoft.com/office/powerpoint/2010/main" val="1233859434"/>
              </p:ext>
            </p:extLst>
          </p:nvPr>
        </p:nvGraphicFramePr>
        <p:xfrm>
          <a:off x="4432870" y="2943545"/>
          <a:ext cx="241871" cy="314432"/>
        </p:xfrm>
        <a:graphic>
          <a:graphicData uri="http://schemas.openxmlformats.org/presentationml/2006/ole">
            <mc:AlternateContent xmlns:mc="http://schemas.openxmlformats.org/markup-compatibility/2006">
              <mc:Choice xmlns:v="urn:schemas-microsoft-com:vml" Requires="v">
                <p:oleObj spid="_x0000_s48202" r:id="rId7" imgW="164885" imgH="215619" progId="Equation.3">
                  <p:embed/>
                </p:oleObj>
              </mc:Choice>
              <mc:Fallback>
                <p:oleObj r:id="rId7" imgW="164885" imgH="215619" progId="Equation.3">
                  <p:embed/>
                  <p:pic>
                    <p:nvPicPr>
                      <p:cNvPr id="0" name="Object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32870" y="2943545"/>
                        <a:ext cx="241871" cy="314432"/>
                      </a:xfrm>
                      <a:prstGeom prst="rect">
                        <a:avLst/>
                      </a:prstGeom>
                      <a:noFill/>
                    </p:spPr>
                  </p:pic>
                </p:oleObj>
              </mc:Fallback>
            </mc:AlternateContent>
          </a:graphicData>
        </a:graphic>
      </p:graphicFrame>
      <p:sp>
        <p:nvSpPr>
          <p:cNvPr id="30" name="Rectangle 2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1" name="Объект 30"/>
          <p:cNvGraphicFramePr>
            <a:graphicFrameLocks noChangeAspect="1"/>
          </p:cNvGraphicFramePr>
          <p:nvPr>
            <p:extLst>
              <p:ext uri="{D42A27DB-BD31-4B8C-83A1-F6EECF244321}">
                <p14:modId xmlns:p14="http://schemas.microsoft.com/office/powerpoint/2010/main" val="1501338418"/>
              </p:ext>
            </p:extLst>
          </p:nvPr>
        </p:nvGraphicFramePr>
        <p:xfrm>
          <a:off x="8013843" y="2883998"/>
          <a:ext cx="287676" cy="373979"/>
        </p:xfrm>
        <a:graphic>
          <a:graphicData uri="http://schemas.openxmlformats.org/presentationml/2006/ole">
            <mc:AlternateContent xmlns:mc="http://schemas.openxmlformats.org/markup-compatibility/2006">
              <mc:Choice xmlns:v="urn:schemas-microsoft-com:vml" Requires="v">
                <p:oleObj spid="_x0000_s48203" r:id="rId9" imgW="164885" imgH="215619" progId="Equation.3">
                  <p:embed/>
                </p:oleObj>
              </mc:Choice>
              <mc:Fallback>
                <p:oleObj r:id="rId9" imgW="164885" imgH="215619" progId="Equation.3">
                  <p:embed/>
                  <p:pic>
                    <p:nvPicPr>
                      <p:cNvPr id="0" name="Object 2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013843" y="2883998"/>
                        <a:ext cx="287676" cy="373979"/>
                      </a:xfrm>
                      <a:prstGeom prst="rect">
                        <a:avLst/>
                      </a:prstGeom>
                      <a:noFill/>
                    </p:spPr>
                  </p:pic>
                </p:oleObj>
              </mc:Fallback>
            </mc:AlternateContent>
          </a:graphicData>
        </a:graphic>
      </p:graphicFrame>
      <p:sp>
        <p:nvSpPr>
          <p:cNvPr id="32" name="Rectangle 3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3" name="Объект 32"/>
          <p:cNvGraphicFramePr>
            <a:graphicFrameLocks noChangeAspect="1"/>
          </p:cNvGraphicFramePr>
          <p:nvPr>
            <p:extLst>
              <p:ext uri="{D42A27DB-BD31-4B8C-83A1-F6EECF244321}">
                <p14:modId xmlns:p14="http://schemas.microsoft.com/office/powerpoint/2010/main" val="4289435586"/>
              </p:ext>
            </p:extLst>
          </p:nvPr>
        </p:nvGraphicFramePr>
        <p:xfrm>
          <a:off x="3384531" y="4006921"/>
          <a:ext cx="2580419" cy="585627"/>
        </p:xfrm>
        <a:graphic>
          <a:graphicData uri="http://schemas.openxmlformats.org/presentationml/2006/ole">
            <mc:AlternateContent xmlns:mc="http://schemas.openxmlformats.org/markup-compatibility/2006">
              <mc:Choice xmlns:v="urn:schemas-microsoft-com:vml" Requires="v">
                <p:oleObj spid="_x0000_s48204" r:id="rId11" imgW="1117115" imgH="266584" progId="Equation.3">
                  <p:embed/>
                </p:oleObj>
              </mc:Choice>
              <mc:Fallback>
                <p:oleObj r:id="rId11" imgW="1117115" imgH="266584" progId="Equation.3">
                  <p:embed/>
                  <p:pic>
                    <p:nvPicPr>
                      <p:cNvPr id="0" name="Object 3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384531" y="4006921"/>
                        <a:ext cx="2580419" cy="585627"/>
                      </a:xfrm>
                      <a:prstGeom prst="rect">
                        <a:avLst/>
                      </a:prstGeom>
                      <a:noFill/>
                    </p:spPr>
                  </p:pic>
                </p:oleObj>
              </mc:Fallback>
            </mc:AlternateContent>
          </a:graphicData>
        </a:graphic>
      </p:graphicFrame>
    </p:spTree>
    <p:extLst>
      <p:ext uri="{BB962C8B-B14F-4D97-AF65-F5344CB8AC3E}">
        <p14:creationId xmlns:p14="http://schemas.microsoft.com/office/powerpoint/2010/main" val="750583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10743" y="1308253"/>
            <a:ext cx="4418197" cy="461665"/>
          </a:xfrm>
          <a:prstGeom prst="rect">
            <a:avLst/>
          </a:prstGeom>
        </p:spPr>
        <p:txBody>
          <a:bodyPr wrap="none">
            <a:spAutoFit/>
          </a:bodyPr>
          <a:lstStyle/>
          <a:p>
            <a:r>
              <a:rPr lang="en-US" sz="2400" dirty="0" err="1">
                <a:latin typeface="Times New Roman" panose="02020603050405020304" pitchFamily="18" charset="0"/>
                <a:ea typeface="Calibri" panose="020F0502020204030204" pitchFamily="34" charset="0"/>
              </a:rPr>
              <a:t>Faqat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holda</a:t>
            </a:r>
            <a:r>
              <a:rPr lang="en-US" sz="2400" dirty="0">
                <a:latin typeface="Times New Roman" panose="02020603050405020304" pitchFamily="18" charset="0"/>
                <a:ea typeface="Calibri" panose="020F0502020204030204" pitchFamily="34" charset="0"/>
              </a:rPr>
              <a:t>:</a:t>
            </a:r>
            <a:endParaRPr lang="ru-RU" sz="24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324492369"/>
              </p:ext>
            </p:extLst>
          </p:nvPr>
        </p:nvGraphicFramePr>
        <p:xfrm>
          <a:off x="2938409" y="1793305"/>
          <a:ext cx="2085654" cy="532507"/>
        </p:xfrm>
        <a:graphic>
          <a:graphicData uri="http://schemas.openxmlformats.org/presentationml/2006/ole">
            <mc:AlternateContent xmlns:mc="http://schemas.openxmlformats.org/markup-compatibility/2006">
              <mc:Choice xmlns:v="urn:schemas-microsoft-com:vml" Requires="v">
                <p:oleObj spid="_x0000_s49166" r:id="rId3" imgW="888614" imgH="291973" progId="Equation.3">
                  <p:embed/>
                </p:oleObj>
              </mc:Choice>
              <mc:Fallback>
                <p:oleObj r:id="rId3" imgW="888614" imgH="29197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38409" y="1793305"/>
                        <a:ext cx="2085654" cy="532507"/>
                      </a:xfrm>
                      <a:prstGeom prst="rect">
                        <a:avLst/>
                      </a:prstGeom>
                      <a:noFill/>
                    </p:spPr>
                  </p:pic>
                </p:oleObj>
              </mc:Fallback>
            </mc:AlternateContent>
          </a:graphicData>
        </a:graphic>
      </p:graphicFrame>
      <p:sp>
        <p:nvSpPr>
          <p:cNvPr id="6" name="Прямоугольник 5"/>
          <p:cNvSpPr/>
          <p:nvPr/>
        </p:nvSpPr>
        <p:spPr>
          <a:xfrm>
            <a:off x="5337995" y="1930518"/>
            <a:ext cx="2105063" cy="461665"/>
          </a:xfrm>
          <a:prstGeom prst="rect">
            <a:avLst/>
          </a:prstGeom>
        </p:spPr>
        <p:txBody>
          <a:bodyPr wrap="none">
            <a:spAutoFit/>
          </a:bodyPr>
          <a:lstStyle/>
          <a:p>
            <a:pPr algn="just"/>
            <a:r>
              <a:rPr lang="en-US" sz="2400" dirty="0" err="1">
                <a:latin typeface="Times New Roman" panose="02020603050405020304" pitchFamily="18" charset="0"/>
                <a:ea typeface="Calibri" panose="020F0502020204030204" pitchFamily="34" charset="0"/>
              </a:rPr>
              <a:t>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pic>
        <p:nvPicPr>
          <p:cNvPr id="7" name="Рисунок 6"/>
          <p:cNvPicPr/>
          <p:nvPr/>
        </p:nvPicPr>
        <p:blipFill>
          <a:blip r:embed="rId5">
            <a:extLst>
              <a:ext uri="{28A0092B-C50C-407E-A947-70E740481C1C}">
                <a14:useLocalDpi xmlns:a14="http://schemas.microsoft.com/office/drawing/2010/main" val="0"/>
              </a:ext>
            </a:extLst>
          </a:blip>
          <a:srcRect/>
          <a:stretch>
            <a:fillRect/>
          </a:stretch>
        </p:blipFill>
        <p:spPr bwMode="auto">
          <a:xfrm>
            <a:off x="945222" y="2630452"/>
            <a:ext cx="2807093" cy="2208676"/>
          </a:xfrm>
          <a:prstGeom prst="rect">
            <a:avLst/>
          </a:prstGeom>
          <a:noFill/>
          <a:ln>
            <a:noFill/>
          </a:ln>
        </p:spPr>
      </p:pic>
      <p:sp>
        <p:nvSpPr>
          <p:cNvPr id="12" name="Прямоугольник 11"/>
          <p:cNvSpPr/>
          <p:nvPr/>
        </p:nvSpPr>
        <p:spPr>
          <a:xfrm>
            <a:off x="3752315" y="3078170"/>
            <a:ext cx="4572000" cy="1477328"/>
          </a:xfrm>
          <a:prstGeom prst="rect">
            <a:avLst/>
          </a:prstGeom>
        </p:spPr>
        <p:txBody>
          <a:bodyPr>
            <a:spAutoFit/>
          </a:bodyPr>
          <a:lstStyle/>
          <a:p>
            <a:r>
              <a:rPr lang="en-US" sz="1800" dirty="0" smtClean="0">
                <a:latin typeface="Times New Roman" panose="02020603050405020304" pitchFamily="18" charset="0"/>
                <a:cs typeface="Times New Roman" panose="02020603050405020304" pitchFamily="18" charset="0"/>
              </a:rPr>
              <a:t>=&gt;-</a:t>
            </a:r>
            <a:r>
              <a:rPr lang="en-US" sz="1800" dirty="0">
                <a:latin typeface="Times New Roman" panose="02020603050405020304" pitchFamily="18" charset="0"/>
                <a:cs typeface="Times New Roman" panose="02020603050405020304" pitchFamily="18" charset="0"/>
              </a:rPr>
              <a:t>rasmda </a:t>
            </a:r>
            <a:r>
              <a:rPr lang="en-US" sz="1800" dirty="0" err="1">
                <a:latin typeface="Times New Roman" panose="02020603050405020304" pitchFamily="18" charset="0"/>
                <a:cs typeface="Times New Roman" panose="02020603050405020304" pitchFamily="18" charset="0"/>
              </a:rPr>
              <a:t>zaryadning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harakat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tezligi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yo’nalishi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magnit</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maydon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induktsiyasi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vektorining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yo’nalishi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yotgan</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tekislikka</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perpendikulyar</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bo’lgan</a:t>
            </a:r>
            <a:r>
              <a:rPr lang="en-US" sz="1800" dirty="0">
                <a:latin typeface="Times New Roman" panose="02020603050405020304" pitchFamily="18" charset="0"/>
                <a:cs typeface="Times New Roman" panose="02020603050405020304" pitchFamily="18" charset="0"/>
              </a:rPr>
              <a:t>   - </a:t>
            </a:r>
            <a:r>
              <a:rPr lang="en-US" sz="1800" dirty="0" err="1">
                <a:latin typeface="Times New Roman" panose="02020603050405020304" pitchFamily="18" charset="0"/>
                <a:cs typeface="Times New Roman" panose="02020603050405020304" pitchFamily="18" charset="0"/>
              </a:rPr>
              <a:t>Lorents</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kuchining</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yo’nalishi</a:t>
            </a:r>
            <a:r>
              <a:rPr lang="en-US" sz="1800" dirty="0">
                <a:latin typeface="Times New Roman" panose="02020603050405020304" pitchFamily="18" charset="0"/>
                <a:cs typeface="Times New Roman" panose="02020603050405020304" pitchFamily="18" charset="0"/>
              </a:rPr>
              <a:t> </a:t>
            </a:r>
            <a:r>
              <a:rPr lang="en-US" sz="1800" dirty="0" err="1">
                <a:latin typeface="Times New Roman" panose="02020603050405020304" pitchFamily="18" charset="0"/>
                <a:cs typeface="Times New Roman" panose="02020603050405020304" pitchFamily="18" charset="0"/>
              </a:rPr>
              <a:t>keltirilgan</a:t>
            </a:r>
            <a:r>
              <a:rPr lang="en-US" sz="1800" dirty="0">
                <a:latin typeface="Times New Roman" panose="02020603050405020304" pitchFamily="18" charset="0"/>
                <a:cs typeface="Times New Roman" panose="02020603050405020304" pitchFamily="18" charset="0"/>
              </a:rPr>
              <a:t>.</a:t>
            </a:r>
            <a:endParaRPr lang="ru-RU"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23150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415143" y="1904153"/>
            <a:ext cx="6688049" cy="1754326"/>
          </a:xfrm>
          <a:prstGeom prst="rect">
            <a:avLst/>
          </a:prstGeom>
        </p:spPr>
        <p:txBody>
          <a:bodyPr wrap="none">
            <a:spAutoFit/>
          </a:bodyPr>
          <a:lstStyle/>
          <a:p>
            <a:r>
              <a:rPr lang="en-US" sz="6000" b="1" dirty="0">
                <a:latin typeface="Times New Roman" panose="02020603050405020304" pitchFamily="18" charset="0"/>
                <a:ea typeface="Calibri" panose="020F0502020204030204" pitchFamily="34" charset="0"/>
              </a:rPr>
              <a:t>8</a:t>
            </a:r>
            <a:r>
              <a:rPr lang="en-US" sz="6000" b="1" dirty="0" smtClean="0">
                <a:latin typeface="Times New Roman" panose="02020603050405020304" pitchFamily="18" charset="0"/>
                <a:ea typeface="Calibri" panose="020F0502020204030204" pitchFamily="34" charset="0"/>
              </a:rPr>
              <a:t>.2    </a:t>
            </a:r>
            <a:r>
              <a:rPr lang="en-US" sz="4800" b="1" dirty="0">
                <a:latin typeface="Times New Roman" panose="02020603050405020304" pitchFamily="18" charset="0"/>
                <a:cs typeface="Times New Roman" panose="02020603050405020304" pitchFamily="18" charset="0"/>
              </a:rPr>
              <a:t>Bio-</a:t>
            </a:r>
            <a:r>
              <a:rPr lang="en-US" sz="4800" b="1" dirty="0" err="1">
                <a:latin typeface="Times New Roman" panose="02020603050405020304" pitchFamily="18" charset="0"/>
                <a:cs typeface="Times New Roman" panose="02020603050405020304" pitchFamily="18" charset="0"/>
              </a:rPr>
              <a:t>Savar</a:t>
            </a:r>
            <a:r>
              <a:rPr lang="en-US" sz="4800" b="1" dirty="0">
                <a:latin typeface="Times New Roman" panose="02020603050405020304" pitchFamily="18" charset="0"/>
                <a:cs typeface="Times New Roman" panose="02020603050405020304" pitchFamily="18" charset="0"/>
              </a:rPr>
              <a:t>-</a:t>
            </a:r>
            <a:r>
              <a:rPr lang="en-US" sz="4800" b="1" dirty="0" err="1">
                <a:latin typeface="Times New Roman" panose="02020603050405020304" pitchFamily="18" charset="0"/>
                <a:cs typeface="Times New Roman" panose="02020603050405020304" pitchFamily="18" charset="0"/>
              </a:rPr>
              <a:t>Laplas</a:t>
            </a:r>
            <a:r>
              <a:rPr lang="en-US" sz="4800" b="1" dirty="0">
                <a:latin typeface="Times New Roman" panose="02020603050405020304" pitchFamily="18" charset="0"/>
                <a:cs typeface="Times New Roman" panose="02020603050405020304" pitchFamily="18" charset="0"/>
              </a:rPr>
              <a:t> </a:t>
            </a:r>
            <a:endParaRPr lang="en-US" sz="4800" b="1" dirty="0" smtClean="0">
              <a:latin typeface="Times New Roman" panose="02020603050405020304" pitchFamily="18" charset="0"/>
              <a:cs typeface="Times New Roman" panose="02020603050405020304" pitchFamily="18" charset="0"/>
            </a:endParaRPr>
          </a:p>
          <a:p>
            <a:pPr algn="ctr"/>
            <a:r>
              <a:rPr lang="en-US" sz="4800" b="1" dirty="0" err="1" smtClean="0">
                <a:latin typeface="Times New Roman" panose="02020603050405020304" pitchFamily="18" charset="0"/>
                <a:cs typeface="Times New Roman" panose="02020603050405020304" pitchFamily="18" charset="0"/>
              </a:rPr>
              <a:t>qonuni</a:t>
            </a:r>
            <a:endParaRPr lang="ru-RU" sz="4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00518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6579" y="1406328"/>
            <a:ext cx="8630292" cy="3600986"/>
          </a:xfrm>
          <a:prstGeom prst="rect">
            <a:avLst/>
          </a:prstGeom>
        </p:spPr>
        <p:txBody>
          <a:bodyPr wrap="square">
            <a:spAutoFit/>
          </a:bodyPr>
          <a:lstStyle/>
          <a:p>
            <a:pPr algn="ctr"/>
            <a:r>
              <a:rPr lang="en-US" sz="3200" b="1" dirty="0" err="1">
                <a:latin typeface="Times New Roman" panose="02020603050405020304" pitchFamily="18" charset="0"/>
                <a:cs typeface="Times New Roman" panose="02020603050405020304" pitchFamily="18" charset="0"/>
              </a:rPr>
              <a:t>Reja</a:t>
            </a:r>
            <a:r>
              <a:rPr lang="en-US" sz="3200" b="1"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GB" sz="2800" dirty="0" err="1">
                <a:latin typeface="Times New Roman" panose="02020603050405020304" pitchFamily="18" charset="0"/>
                <a:cs typeface="Times New Roman" panose="02020603050405020304" pitchFamily="18" charset="0"/>
              </a:rPr>
              <a:t>Magnit</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maydon</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kuchlanganligi</a:t>
            </a:r>
            <a:r>
              <a:rPr lang="en-GB"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GB" sz="2800" dirty="0" err="1">
                <a:latin typeface="Times New Roman" panose="02020603050405020304" pitchFamily="18" charset="0"/>
                <a:cs typeface="Times New Roman" panose="02020603050405020304" pitchFamily="18" charset="0"/>
              </a:rPr>
              <a:t>To’g’ri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tok</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va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aylanma</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toklarning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magnit</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maydon</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kuchlaganligini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hisoblash</a:t>
            </a:r>
            <a:r>
              <a:rPr lang="en-GB" sz="2800"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GB" sz="2800" dirty="0" err="1">
                <a:latin typeface="Times New Roman" panose="02020603050405020304" pitchFamily="18" charset="0"/>
                <a:cs typeface="Times New Roman" panose="02020603050405020304" pitchFamily="18" charset="0"/>
              </a:rPr>
              <a:t>Solenoidning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o’qi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bo’ylab</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magnit</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maydon</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kuchlanganligini</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taqsimlanishi</a:t>
            </a:r>
            <a:r>
              <a:rPr lang="en-GB"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marL="457200" lvl="0" indent="-457200">
              <a:buFont typeface="+mj-lt"/>
              <a:buAutoNum type="arabicPeriod"/>
            </a:pPr>
            <a:r>
              <a:rPr lang="en-GB" sz="2800" dirty="0">
                <a:latin typeface="Times New Roman" panose="02020603050405020304" pitchFamily="18" charset="0"/>
                <a:cs typeface="Times New Roman" panose="02020603050405020304" pitchFamily="18" charset="0"/>
              </a:rPr>
              <a:t>Parallel </a:t>
            </a:r>
            <a:r>
              <a:rPr lang="en-GB" sz="2800" dirty="0" err="1">
                <a:latin typeface="Times New Roman" panose="02020603050405020304" pitchFamily="18" charset="0"/>
                <a:cs typeface="Times New Roman" panose="02020603050405020304" pitchFamily="18" charset="0"/>
              </a:rPr>
              <a:t>toklarning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o’zaro</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magnit</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ta’siri</a:t>
            </a:r>
            <a:r>
              <a:rPr lang="en-GB" sz="2800"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pPr marL="457200" indent="-457200">
              <a:buFont typeface="+mj-lt"/>
              <a:buAutoNum type="arabicPeriod"/>
            </a:pPr>
            <a:r>
              <a:rPr lang="en-GB" sz="2800" dirty="0" err="1">
                <a:latin typeface="Times New Roman" panose="02020603050405020304" pitchFamily="18" charset="0"/>
                <a:cs typeface="Times New Roman" panose="02020603050405020304" pitchFamily="18" charset="0"/>
              </a:rPr>
              <a:t>Tok</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kuchining</a:t>
            </a:r>
            <a:r>
              <a:rPr lang="en-GB" sz="2800" dirty="0">
                <a:latin typeface="Times New Roman" panose="02020603050405020304" pitchFamily="18" charset="0"/>
                <a:cs typeface="Times New Roman" panose="02020603050405020304" pitchFamily="18" charset="0"/>
              </a:rPr>
              <a:t> </a:t>
            </a:r>
            <a:r>
              <a:rPr lang="en-GB" sz="2800" dirty="0" err="1">
                <a:latin typeface="Times New Roman" panose="02020603050405020304" pitchFamily="18" charset="0"/>
                <a:cs typeface="Times New Roman" panose="02020603050405020304" pitchFamily="18" charset="0"/>
              </a:rPr>
              <a:t>birligi-Amper</a:t>
            </a:r>
            <a:r>
              <a:rPr lang="en-GB" sz="2800" dirty="0">
                <a:latin typeface="Times New Roman" panose="02020603050405020304" pitchFamily="18" charset="0"/>
                <a:cs typeface="Times New Roman" panose="02020603050405020304" pitchFamily="18" charset="0"/>
              </a:rPr>
              <a:t>.</a:t>
            </a:r>
            <a:endParaRPr lang="ru-RU" sz="2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745630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72610" y="1734787"/>
            <a:ext cx="7767263" cy="954107"/>
          </a:xfrm>
          <a:prstGeom prst="rect">
            <a:avLst/>
          </a:prstGeom>
        </p:spPr>
        <p:txBody>
          <a:bodyPr wrap="square">
            <a:spAutoFit/>
          </a:bodyPr>
          <a:lstStyle/>
          <a:p>
            <a:pPr algn="just"/>
            <a:r>
              <a:rPr lang="en-US" sz="2800" dirty="0" err="1" smtClean="0">
                <a:solidFill>
                  <a:srgbClr val="FF0000"/>
                </a:solidFill>
                <a:latin typeface="Times New Roman" panose="02020603050405020304" pitchFamily="18" charset="0"/>
                <a:ea typeface="Calibri" panose="020F0502020204030204" pitchFamily="34" charset="0"/>
              </a:rPr>
              <a:t>Tayanch</a:t>
            </a:r>
            <a:r>
              <a:rPr lang="en-US" sz="2800" dirty="0" smtClean="0">
                <a:solidFill>
                  <a:srgbClr val="FF0000"/>
                </a:solidFill>
                <a:latin typeface="Times New Roman" panose="02020603050405020304" pitchFamily="18" charset="0"/>
                <a:ea typeface="Calibri" panose="020F0502020204030204" pitchFamily="34" charset="0"/>
              </a:rPr>
              <a:t> </a:t>
            </a:r>
            <a:r>
              <a:rPr lang="en-US" sz="2800" dirty="0" err="1">
                <a:solidFill>
                  <a:srgbClr val="FF0000"/>
                </a:solidFill>
                <a:latin typeface="Times New Roman" panose="02020603050405020304" pitchFamily="18" charset="0"/>
                <a:ea typeface="Calibri" panose="020F0502020204030204" pitchFamily="34" charset="0"/>
              </a:rPr>
              <a:t>so’zlar</a:t>
            </a:r>
            <a:r>
              <a:rPr lang="en-US" sz="2800" dirty="0">
                <a:solidFill>
                  <a:srgbClr val="FF0000"/>
                </a:solidFill>
                <a:latin typeface="Times New Roman" panose="02020603050405020304" pitchFamily="18" charset="0"/>
                <a:ea typeface="Calibri" panose="020F0502020204030204" pitchFamily="34" charset="0"/>
              </a:rPr>
              <a:t>: </a:t>
            </a:r>
            <a:r>
              <a:rPr lang="en-GB" sz="2800" dirty="0" err="1"/>
              <a:t>Magnit</a:t>
            </a:r>
            <a:r>
              <a:rPr lang="en-GB" sz="2800" dirty="0"/>
              <a:t> </a:t>
            </a:r>
            <a:r>
              <a:rPr lang="en-GB" sz="2800" dirty="0" err="1"/>
              <a:t>maydon</a:t>
            </a:r>
            <a:r>
              <a:rPr lang="en-GB" sz="2800" dirty="0"/>
              <a:t>, </a:t>
            </a:r>
            <a:r>
              <a:rPr lang="en-GB" sz="2800" dirty="0" err="1"/>
              <a:t>to’g’ri</a:t>
            </a:r>
            <a:r>
              <a:rPr lang="en-GB" sz="2800" dirty="0"/>
              <a:t> </a:t>
            </a:r>
            <a:r>
              <a:rPr lang="en-GB" sz="2800" dirty="0" err="1"/>
              <a:t>tok</a:t>
            </a:r>
            <a:r>
              <a:rPr lang="en-GB" sz="2800" dirty="0"/>
              <a:t>, </a:t>
            </a:r>
            <a:r>
              <a:rPr lang="en-GB" sz="2800" dirty="0" err="1"/>
              <a:t>aylanma</a:t>
            </a:r>
            <a:r>
              <a:rPr lang="en-GB" sz="2800" dirty="0"/>
              <a:t> </a:t>
            </a:r>
            <a:r>
              <a:rPr lang="en-GB" sz="2800" dirty="0" err="1"/>
              <a:t>tok</a:t>
            </a:r>
            <a:r>
              <a:rPr lang="en-GB" sz="2800" dirty="0"/>
              <a:t>, </a:t>
            </a:r>
            <a:r>
              <a:rPr lang="en-GB" sz="2800" dirty="0" err="1"/>
              <a:t>tok</a:t>
            </a:r>
            <a:r>
              <a:rPr lang="en-GB" sz="2800" dirty="0"/>
              <a:t> </a:t>
            </a:r>
            <a:r>
              <a:rPr lang="en-GB" sz="2800" dirty="0" err="1"/>
              <a:t>kuchi</a:t>
            </a:r>
            <a:r>
              <a:rPr lang="en-US" sz="2800" dirty="0" smtClean="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9464901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39047" y="1181528"/>
            <a:ext cx="8702211" cy="3416320"/>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xarakterlovchi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kattalik</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magnit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induktsiyasidan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tashqari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ikkinchi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kattalik</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magnit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tushunchasi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kiritiladi</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bir-biri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bog'langandir</a:t>
            </a:r>
            <a:r>
              <a:rPr lang="en-US" sz="2400" dirty="0" smtClean="0">
                <a:latin typeface="Times New Roman" panose="02020603050405020304" pitchFamily="18" charset="0"/>
                <a:cs typeface="Times New Roman" panose="02020603050405020304" pitchFamily="18" charset="0"/>
              </a:rPr>
              <a:t>:</a:t>
            </a:r>
          </a:p>
          <a:p>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yoki</a:t>
            </a:r>
            <a:r>
              <a:rPr lang="en-US" sz="2400" dirty="0" smtClean="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  XB </a:t>
            </a:r>
            <a:r>
              <a:rPr lang="en-US" sz="2400" dirty="0" err="1">
                <a:latin typeface="Times New Roman" panose="02020603050405020304" pitchFamily="18" charset="0"/>
                <a:cs typeface="Times New Roman" panose="02020603050405020304" pitchFamily="18" charset="0"/>
              </a:rPr>
              <a:t>tizimida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kuchlananligining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o’lchov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birligi</a:t>
            </a:r>
            <a:endParaRPr lang="en-US"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p>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tengdir</a:t>
            </a:r>
            <a:r>
              <a:rPr lang="en-US" sz="2400" dirty="0">
                <a:latin typeface="Times New Roman" panose="02020603050405020304" pitchFamily="18" charset="0"/>
                <a:cs typeface="Times New Roman" panose="02020603050405020304" pitchFamily="18" charset="0"/>
              </a:rPr>
              <a:t>.</a:t>
            </a: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168619732"/>
              </p:ext>
            </p:extLst>
          </p:nvPr>
        </p:nvGraphicFramePr>
        <p:xfrm>
          <a:off x="6503540" y="1154858"/>
          <a:ext cx="297951" cy="387336"/>
        </p:xfrm>
        <a:graphic>
          <a:graphicData uri="http://schemas.openxmlformats.org/presentationml/2006/ole">
            <mc:AlternateContent xmlns:mc="http://schemas.openxmlformats.org/markup-compatibility/2006">
              <mc:Choice xmlns:v="urn:schemas-microsoft-com:vml" Requires="v">
                <p:oleObj spid="_x0000_s50227" r:id="rId3" imgW="164885" imgH="215619" progId="Equation.3">
                  <p:embed/>
                </p:oleObj>
              </mc:Choice>
              <mc:Fallback>
                <p:oleObj r:id="rId3" imgW="164885" imgH="215619"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3540" y="1154858"/>
                        <a:ext cx="297951" cy="387336"/>
                      </a:xfrm>
                      <a:prstGeom prst="rect">
                        <a:avLst/>
                      </a:prstGeom>
                      <a:no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451950933"/>
              </p:ext>
            </p:extLst>
          </p:nvPr>
        </p:nvGraphicFramePr>
        <p:xfrm>
          <a:off x="5917914" y="1562742"/>
          <a:ext cx="307039" cy="380143"/>
        </p:xfrm>
        <a:graphic>
          <a:graphicData uri="http://schemas.openxmlformats.org/presentationml/2006/ole">
            <mc:AlternateContent xmlns:mc="http://schemas.openxmlformats.org/markup-compatibility/2006">
              <mc:Choice xmlns:v="urn:schemas-microsoft-com:vml" Requires="v">
                <p:oleObj spid="_x0000_s50228" r:id="rId5" imgW="177569" imgH="215619" progId="Equation.3">
                  <p:embed/>
                </p:oleObj>
              </mc:Choice>
              <mc:Fallback>
                <p:oleObj r:id="rId5" imgW="177569" imgH="215619"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917914" y="1562742"/>
                        <a:ext cx="307039" cy="380143"/>
                      </a:xfrm>
                      <a:prstGeom prst="rect">
                        <a:avLst/>
                      </a:prstGeom>
                      <a:noFill/>
                    </p:spPr>
                  </p:pic>
                </p:oleObj>
              </mc:Fallback>
            </mc:AlternateContent>
          </a:graphicData>
        </a:graphic>
      </p:graphicFrame>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2584962259"/>
              </p:ext>
            </p:extLst>
          </p:nvPr>
        </p:nvGraphicFramePr>
        <p:xfrm>
          <a:off x="1571947" y="2722135"/>
          <a:ext cx="965770" cy="709783"/>
        </p:xfrm>
        <a:graphic>
          <a:graphicData uri="http://schemas.openxmlformats.org/presentationml/2006/ole">
            <mc:AlternateContent xmlns:mc="http://schemas.openxmlformats.org/markup-compatibility/2006">
              <mc:Choice xmlns:v="urn:schemas-microsoft-com:vml" Requires="v">
                <p:oleObj spid="_x0000_s50229" r:id="rId7" imgW="799753" imgH="583947" progId="Equation.3">
                  <p:embed/>
                </p:oleObj>
              </mc:Choice>
              <mc:Fallback>
                <p:oleObj r:id="rId7" imgW="799753" imgH="583947"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71947" y="2722135"/>
                        <a:ext cx="965770" cy="709783"/>
                      </a:xfrm>
                      <a:prstGeom prst="rect">
                        <a:avLst/>
                      </a:prstGeom>
                      <a:noFill/>
                    </p:spPr>
                  </p:pic>
                </p:oleObj>
              </mc:Fallback>
            </mc:AlternateContent>
          </a:graphicData>
        </a:graphic>
      </p:graphicFrame>
      <p:sp>
        <p:nvSpPr>
          <p:cNvPr id="10"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843631265"/>
              </p:ext>
            </p:extLst>
          </p:nvPr>
        </p:nvGraphicFramePr>
        <p:xfrm>
          <a:off x="4289300" y="2917861"/>
          <a:ext cx="1542171" cy="514057"/>
        </p:xfrm>
        <a:graphic>
          <a:graphicData uri="http://schemas.openxmlformats.org/presentationml/2006/ole">
            <mc:AlternateContent xmlns:mc="http://schemas.openxmlformats.org/markup-compatibility/2006">
              <mc:Choice xmlns:v="urn:schemas-microsoft-com:vml" Requires="v">
                <p:oleObj spid="_x0000_s50230" r:id="rId9" imgW="901309" imgH="304668" progId="Equation.3">
                  <p:embed/>
                </p:oleObj>
              </mc:Choice>
              <mc:Fallback>
                <p:oleObj r:id="rId9" imgW="901309" imgH="304668"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289300" y="2917861"/>
                        <a:ext cx="1542171" cy="514057"/>
                      </a:xfrm>
                      <a:prstGeom prst="rect">
                        <a:avLst/>
                      </a:prstGeom>
                      <a:noFill/>
                    </p:spPr>
                  </p:pic>
                </p:oleObj>
              </mc:Fallback>
            </mc:AlternateContent>
          </a:graphicData>
        </a:graphic>
      </p:graphicFrame>
      <p:sp>
        <p:nvSpPr>
          <p:cNvPr id="12"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1285539358"/>
              </p:ext>
            </p:extLst>
          </p:nvPr>
        </p:nvGraphicFramePr>
        <p:xfrm>
          <a:off x="2636284" y="3903492"/>
          <a:ext cx="2280544" cy="868779"/>
        </p:xfrm>
        <a:graphic>
          <a:graphicData uri="http://schemas.openxmlformats.org/presentationml/2006/ole">
            <mc:AlternateContent xmlns:mc="http://schemas.openxmlformats.org/markup-compatibility/2006">
              <mc:Choice xmlns:v="urn:schemas-microsoft-com:vml" Requires="v">
                <p:oleObj spid="_x0000_s50231" r:id="rId11" imgW="1206500" imgH="457200" progId="Equation.3">
                  <p:embed/>
                </p:oleObj>
              </mc:Choice>
              <mc:Fallback>
                <p:oleObj r:id="rId11" imgW="1206500" imgH="457200" progId="Equation.3">
                  <p:embed/>
                  <p:pic>
                    <p:nvPicPr>
                      <p:cNvPr id="0" name="Object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636284" y="3903492"/>
                        <a:ext cx="2280544" cy="868779"/>
                      </a:xfrm>
                      <a:prstGeom prst="rect">
                        <a:avLst/>
                      </a:prstGeom>
                      <a:noFill/>
                    </p:spPr>
                  </p:pic>
                </p:oleObj>
              </mc:Fallback>
            </mc:AlternateContent>
          </a:graphicData>
        </a:graphic>
      </p:graphicFrame>
    </p:spTree>
    <p:extLst>
      <p:ext uri="{BB962C8B-B14F-4D97-AF65-F5344CB8AC3E}">
        <p14:creationId xmlns:p14="http://schemas.microsoft.com/office/powerpoint/2010/main" val="361856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667819" y="1592494"/>
            <a:ext cx="8291245" cy="1200329"/>
          </a:xfrm>
          <a:prstGeom prst="rect">
            <a:avLst/>
          </a:prstGeom>
        </p:spPr>
        <p:txBody>
          <a:bodyPr wrap="square">
            <a:spAutoFit/>
          </a:bodyPr>
          <a:lstStyle/>
          <a:p>
            <a:r>
              <a:rPr lang="en-US" dirty="0"/>
              <a:t> </a:t>
            </a:r>
            <a:r>
              <a:rPr lang="en-US" dirty="0" smtClean="0"/>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tezlik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harakatlanayotgan</a:t>
            </a:r>
            <a:r>
              <a:rPr lang="en-US" sz="2400" dirty="0">
                <a:latin typeface="Times New Roman" panose="02020603050405020304" pitchFamily="18" charset="0"/>
                <a:cs typeface="Times New Roman" panose="02020603050405020304" pitchFamily="18" charset="0"/>
              </a:rPr>
              <a:t> q </a:t>
            </a:r>
            <a:r>
              <a:rPr lang="en-US" sz="2400" dirty="0" err="1">
                <a:latin typeface="Times New Roman" panose="02020603050405020304" pitchFamily="18" charset="0"/>
                <a:cs typeface="Times New Roman" panose="02020603050405020304" pitchFamily="18" charset="0"/>
              </a:rPr>
              <a:t>zaryadning</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masofada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nuqtada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ifodalanadi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739174264"/>
              </p:ext>
            </p:extLst>
          </p:nvPr>
        </p:nvGraphicFramePr>
        <p:xfrm>
          <a:off x="780836" y="1592494"/>
          <a:ext cx="328773" cy="432596"/>
        </p:xfrm>
        <a:graphic>
          <a:graphicData uri="http://schemas.openxmlformats.org/presentationml/2006/ole">
            <mc:AlternateContent xmlns:mc="http://schemas.openxmlformats.org/markup-compatibility/2006">
              <mc:Choice xmlns:v="urn:schemas-microsoft-com:vml" Requires="v">
                <p:oleObj spid="_x0000_s51236" r:id="rId3" imgW="152268" imgH="203024" progId="Equation.3">
                  <p:embed/>
                </p:oleObj>
              </mc:Choice>
              <mc:Fallback>
                <p:oleObj r:id="rId3" imgW="152268" imgH="203024"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836" y="1592494"/>
                        <a:ext cx="328773" cy="432596"/>
                      </a:xfrm>
                      <a:prstGeom prst="rect">
                        <a:avLst/>
                      </a:prstGeom>
                      <a:noFill/>
                    </p:spPr>
                  </p:pic>
                </p:oleObj>
              </mc:Fallback>
            </mc:AlternateContent>
          </a:graphicData>
        </a:graphic>
      </p:graphicFrame>
      <p:sp>
        <p:nvSpPr>
          <p:cNvPr id="11"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3960802178"/>
              </p:ext>
            </p:extLst>
          </p:nvPr>
        </p:nvGraphicFramePr>
        <p:xfrm>
          <a:off x="6709025" y="1592494"/>
          <a:ext cx="308225" cy="380749"/>
        </p:xfrm>
        <a:graphic>
          <a:graphicData uri="http://schemas.openxmlformats.org/presentationml/2006/ole">
            <mc:AlternateContent xmlns:mc="http://schemas.openxmlformats.org/markup-compatibility/2006">
              <mc:Choice xmlns:v="urn:schemas-microsoft-com:vml" Requires="v">
                <p:oleObj spid="_x0000_s51237" r:id="rId5" imgW="139579" imgH="177646" progId="Equation.3">
                  <p:embed/>
                </p:oleObj>
              </mc:Choice>
              <mc:Fallback>
                <p:oleObj r:id="rId5" imgW="139579" imgH="177646"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9025" y="1592494"/>
                        <a:ext cx="308225" cy="380749"/>
                      </a:xfrm>
                      <a:prstGeom prst="rect">
                        <a:avLst/>
                      </a:prstGeom>
                      <a:noFill/>
                    </p:spPr>
                  </p:pic>
                </p:oleObj>
              </mc:Fallback>
            </mc:AlternateContent>
          </a:graphicData>
        </a:graphic>
      </p:graphicFrame>
      <p:sp>
        <p:nvSpPr>
          <p:cNvPr id="13"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3359096144"/>
              </p:ext>
            </p:extLst>
          </p:nvPr>
        </p:nvGraphicFramePr>
        <p:xfrm>
          <a:off x="3051424" y="2907587"/>
          <a:ext cx="2573584" cy="1175749"/>
        </p:xfrm>
        <a:graphic>
          <a:graphicData uri="http://schemas.openxmlformats.org/presentationml/2006/ole">
            <mc:AlternateContent xmlns:mc="http://schemas.openxmlformats.org/markup-compatibility/2006">
              <mc:Choice xmlns:v="urn:schemas-microsoft-com:vml" Requires="v">
                <p:oleObj spid="_x0000_s51238" r:id="rId7" imgW="1498600" imgH="685800" progId="Equation.3">
                  <p:embed/>
                </p:oleObj>
              </mc:Choice>
              <mc:Fallback>
                <p:oleObj r:id="rId7" imgW="1498600" imgH="685800"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51424" y="2907587"/>
                        <a:ext cx="2573584" cy="1175749"/>
                      </a:xfrm>
                      <a:prstGeom prst="rect">
                        <a:avLst/>
                      </a:prstGeom>
                      <a:noFill/>
                    </p:spPr>
                  </p:pic>
                </p:oleObj>
              </mc:Fallback>
            </mc:AlternateContent>
          </a:graphicData>
        </a:graphic>
      </p:graphicFrame>
    </p:spTree>
    <p:extLst>
      <p:ext uri="{BB962C8B-B14F-4D97-AF65-F5344CB8AC3E}">
        <p14:creationId xmlns:p14="http://schemas.microsoft.com/office/powerpoint/2010/main" val="42296118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47272" y="1212351"/>
            <a:ext cx="8322068" cy="830997"/>
          </a:xfrm>
          <a:prstGeom prst="rect">
            <a:avLst/>
          </a:prstGeom>
        </p:spPr>
        <p:txBody>
          <a:bodyPr wrap="square">
            <a:spAutoFit/>
          </a:bodyPr>
          <a:lstStyle/>
          <a:p>
            <a:r>
              <a:rPr lang="en-US" sz="2400" dirty="0">
                <a:latin typeface="Times New Roman" panose="02020603050405020304" pitchFamily="18" charset="0"/>
                <a:ea typeface="Calibri" panose="020F0502020204030204" pitchFamily="34" charset="0"/>
              </a:rPr>
              <a:t>Shu </a:t>
            </a:r>
            <a:r>
              <a:rPr lang="en-US" sz="2400" dirty="0" err="1">
                <a:latin typeface="Times New Roman" panose="02020603050405020304" pitchFamily="18" charset="0"/>
                <a:ea typeface="Calibri" panose="020F0502020204030204" pitchFamily="34" charset="0"/>
              </a:rPr>
              <a:t>zaryadning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o’sha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yerda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elektr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kuchlanganligini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ifodalaymiz</a:t>
            </a:r>
            <a:r>
              <a:rPr lang="en-US" sz="2400" dirty="0">
                <a:latin typeface="Times New Roman" panose="02020603050405020304" pitchFamily="18" charset="0"/>
                <a:ea typeface="Calibri" panose="020F0502020204030204" pitchFamily="34" charset="0"/>
              </a:rPr>
              <a:t>:</a:t>
            </a:r>
            <a:endParaRPr lang="ru-RU" sz="24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975029099"/>
              </p:ext>
            </p:extLst>
          </p:nvPr>
        </p:nvGraphicFramePr>
        <p:xfrm>
          <a:off x="3020601" y="2043348"/>
          <a:ext cx="2028825" cy="828675"/>
        </p:xfrm>
        <a:graphic>
          <a:graphicData uri="http://schemas.openxmlformats.org/presentationml/2006/ole">
            <mc:AlternateContent xmlns:mc="http://schemas.openxmlformats.org/markup-compatibility/2006">
              <mc:Choice xmlns:v="urn:schemas-microsoft-com:vml" Requires="v">
                <p:oleObj spid="_x0000_s52246" r:id="rId3" imgW="1612900" imgH="673100" progId="Equation.3">
                  <p:embed/>
                </p:oleObj>
              </mc:Choice>
              <mc:Fallback>
                <p:oleObj r:id="rId3" imgW="1612900" imgH="6731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0601" y="2043348"/>
                        <a:ext cx="2028825" cy="8286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Прямоугольник 5"/>
          <p:cNvSpPr/>
          <p:nvPr/>
        </p:nvSpPr>
        <p:spPr>
          <a:xfrm>
            <a:off x="349321" y="2732926"/>
            <a:ext cx="8476179" cy="830997"/>
          </a:xfrm>
          <a:prstGeom prst="rect">
            <a:avLst/>
          </a:prstGeom>
        </p:spPr>
        <p:txBody>
          <a:bodyPr wrap="square">
            <a:spAutoFit/>
          </a:bodyPr>
          <a:lstStyle/>
          <a:p>
            <a:r>
              <a:rPr lang="en-US" sz="2400" dirty="0">
                <a:latin typeface="Times New Roman" panose="02020603050405020304" pitchFamily="18" charset="0"/>
                <a:ea typeface="Calibri" panose="020F0502020204030204" pitchFamily="34" charset="0"/>
              </a:rPr>
              <a:t>(34.3) - </a:t>
            </a:r>
            <a:r>
              <a:rPr lang="en-US" sz="2400" dirty="0" err="1">
                <a:latin typeface="Times New Roman" panose="02020603050405020304" pitchFamily="18" charset="0"/>
                <a:ea typeface="Calibri" panose="020F0502020204030204" pitchFamily="34" charset="0"/>
              </a:rPr>
              <a:t>ifodadan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foydalanib</a:t>
            </a:r>
            <a:r>
              <a:rPr lang="en-US" sz="2400" dirty="0">
                <a:latin typeface="Times New Roman" panose="02020603050405020304" pitchFamily="18" charset="0"/>
                <a:ea typeface="Calibri" panose="020F0502020204030204" pitchFamily="34" charset="0"/>
              </a:rPr>
              <a:t> (34.2) - </a:t>
            </a:r>
            <a:r>
              <a:rPr lang="en-US" sz="2400" dirty="0" err="1">
                <a:latin typeface="Times New Roman" panose="02020603050405020304" pitchFamily="18" charset="0"/>
                <a:ea typeface="Calibri" panose="020F0502020204030204" pitchFamily="34" charset="0"/>
              </a:rPr>
              <a:t>ifodani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quyidagicha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yozish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mumkin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Ersted</a:t>
            </a:r>
            <a:r>
              <a:rPr lang="en-US" sz="2400" b="1"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ifodasi</a:t>
            </a:r>
            <a:r>
              <a:rPr lang="en-US" sz="2400" dirty="0">
                <a:latin typeface="Times New Roman" panose="02020603050405020304" pitchFamily="18" charset="0"/>
                <a:ea typeface="Calibri" panose="020F0502020204030204" pitchFamily="34" charset="0"/>
              </a:rPr>
              <a:t>):</a:t>
            </a:r>
            <a:endParaRPr lang="ru-RU" sz="2400" dirty="0"/>
          </a:p>
        </p:txBody>
      </p:sp>
      <p:sp>
        <p:nvSpPr>
          <p:cNvPr id="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272849371"/>
              </p:ext>
            </p:extLst>
          </p:nvPr>
        </p:nvGraphicFramePr>
        <p:xfrm>
          <a:off x="2744376" y="3691537"/>
          <a:ext cx="2305050" cy="800100"/>
        </p:xfrm>
        <a:graphic>
          <a:graphicData uri="http://schemas.openxmlformats.org/presentationml/2006/ole">
            <mc:AlternateContent xmlns:mc="http://schemas.openxmlformats.org/markup-compatibility/2006">
              <mc:Choice xmlns:v="urn:schemas-microsoft-com:vml" Requires="v">
                <p:oleObj spid="_x0000_s52247" r:id="rId5" imgW="1816100" imgH="660400" progId="Equation.3">
                  <p:embed/>
                </p:oleObj>
              </mc:Choice>
              <mc:Fallback>
                <p:oleObj r:id="rId5" imgW="1816100" imgH="660400"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44376" y="3691537"/>
                        <a:ext cx="2305050" cy="800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7310278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15757" y="1111266"/>
            <a:ext cx="8486454" cy="1938992"/>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Endi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elektromagnetizmning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qonunlaridan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ifodalashga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qilamiz</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Uzunligi</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ko’ndalang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kesimi</a:t>
            </a:r>
            <a:r>
              <a:rPr lang="en-US" sz="2400" dirty="0">
                <a:latin typeface="Times New Roman" panose="02020603050405020304" pitchFamily="18" charset="0"/>
                <a:cs typeface="Times New Roman" panose="02020603050405020304" pitchFamily="18" charset="0"/>
              </a:rPr>
              <a:t> S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metall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o’tkazgichda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tezlik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zaryadlangan</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zarrachalar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qilayotgan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bo’lsin</a:t>
            </a:r>
            <a:r>
              <a:rPr lang="en-US" sz="2400" dirty="0">
                <a:latin typeface="Times New Roman" panose="02020603050405020304" pitchFamily="18" charset="0"/>
                <a:cs typeface="Times New Roman" panose="02020603050405020304" pitchFamily="18" charset="0"/>
              </a:rPr>
              <a:t> (1-rasm).</a:t>
            </a:r>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663742009"/>
              </p:ext>
            </p:extLst>
          </p:nvPr>
        </p:nvGraphicFramePr>
        <p:xfrm>
          <a:off x="2404151" y="1920074"/>
          <a:ext cx="400693" cy="354459"/>
        </p:xfrm>
        <a:graphic>
          <a:graphicData uri="http://schemas.openxmlformats.org/presentationml/2006/ole">
            <mc:AlternateContent xmlns:mc="http://schemas.openxmlformats.org/markup-compatibility/2006">
              <mc:Choice xmlns:v="urn:schemas-microsoft-com:vml" Requires="v">
                <p:oleObj spid="_x0000_s53274" r:id="rId3" imgW="215713" imgH="190335" progId="Equation.3">
                  <p:embed/>
                </p:oleObj>
              </mc:Choice>
              <mc:Fallback>
                <p:oleObj r:id="rId3" imgW="215713" imgH="190335"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4151" y="1920074"/>
                        <a:ext cx="400693" cy="354459"/>
                      </a:xfrm>
                      <a:prstGeom prst="rect">
                        <a:avLst/>
                      </a:prstGeom>
                      <a:noFill/>
                    </p:spPr>
                  </p:pic>
                </p:oleObj>
              </mc:Fallback>
            </mc:AlternateContent>
          </a:graphicData>
        </a:graphic>
      </p:graphicFrame>
      <p:sp>
        <p:nvSpPr>
          <p:cNvPr id="11"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78082847"/>
              </p:ext>
            </p:extLst>
          </p:nvPr>
        </p:nvGraphicFramePr>
        <p:xfrm>
          <a:off x="4253498" y="2274533"/>
          <a:ext cx="1047964" cy="321376"/>
        </p:xfrm>
        <a:graphic>
          <a:graphicData uri="http://schemas.openxmlformats.org/presentationml/2006/ole">
            <mc:AlternateContent xmlns:mc="http://schemas.openxmlformats.org/markup-compatibility/2006">
              <mc:Choice xmlns:v="urn:schemas-microsoft-com:vml" Requires="v">
                <p:oleObj spid="_x0000_s53275" r:id="rId5" imgW="508000" imgH="190500" progId="Equation.3">
                  <p:embed/>
                </p:oleObj>
              </mc:Choice>
              <mc:Fallback>
                <p:oleObj r:id="rId5" imgW="508000" imgH="190500"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53498" y="2274533"/>
                        <a:ext cx="1047964" cy="321376"/>
                      </a:xfrm>
                      <a:prstGeom prst="rect">
                        <a:avLst/>
                      </a:prstGeom>
                      <a:noFill/>
                    </p:spPr>
                  </p:pic>
                </p:oleObj>
              </mc:Fallback>
            </mc:AlternateContent>
          </a:graphicData>
        </a:graphic>
      </p:graphicFrame>
      <p:pic>
        <p:nvPicPr>
          <p:cNvPr id="13" name="Рисунок 12"/>
          <p:cNvPicPr/>
          <p:nvPr/>
        </p:nvPicPr>
        <p:blipFill>
          <a:blip r:embed="rId7">
            <a:extLst>
              <a:ext uri="{28A0092B-C50C-407E-A947-70E740481C1C}">
                <a14:useLocalDpi xmlns:a14="http://schemas.microsoft.com/office/drawing/2010/main" val="0"/>
              </a:ext>
            </a:extLst>
          </a:blip>
          <a:srcRect/>
          <a:stretch>
            <a:fillRect/>
          </a:stretch>
        </p:blipFill>
        <p:spPr bwMode="auto">
          <a:xfrm>
            <a:off x="2604497" y="2940026"/>
            <a:ext cx="3276600" cy="1638300"/>
          </a:xfrm>
          <a:prstGeom prst="rect">
            <a:avLst/>
          </a:prstGeom>
          <a:noFill/>
          <a:ln>
            <a:noFill/>
          </a:ln>
        </p:spPr>
      </p:pic>
      <p:sp>
        <p:nvSpPr>
          <p:cNvPr id="14" name="Прямоугольник 13"/>
          <p:cNvSpPr/>
          <p:nvPr/>
        </p:nvSpPr>
        <p:spPr>
          <a:xfrm>
            <a:off x="1643866" y="4571241"/>
            <a:ext cx="6863136" cy="307777"/>
          </a:xfrm>
          <a:prstGeom prst="rect">
            <a:avLst/>
          </a:prstGeom>
        </p:spPr>
        <p:txBody>
          <a:bodyPr wrap="square">
            <a:spAutoFit/>
          </a:bodyPr>
          <a:lstStyle/>
          <a:p>
            <a:r>
              <a:rPr lang="en-US" i="1" dirty="0">
                <a:latin typeface="Times New Roman" panose="02020603050405020304" pitchFamily="18" charset="0"/>
                <a:ea typeface="Calibri" panose="020F0502020204030204" pitchFamily="34" charset="0"/>
              </a:rPr>
              <a:t>1-</a:t>
            </a:r>
            <a:r>
              <a:rPr lang="uz-Cyrl-UZ" i="1" dirty="0">
                <a:latin typeface="Times New Roman" panose="02020603050405020304" pitchFamily="18" charset="0"/>
                <a:ea typeface="Calibri" panose="020F0502020204030204" pitchFamily="34" charset="0"/>
              </a:rPr>
              <a:t>r</a:t>
            </a:r>
            <a:r>
              <a:rPr lang="en-US" i="1" dirty="0" err="1">
                <a:latin typeface="Times New Roman" panose="02020603050405020304" pitchFamily="18" charset="0"/>
                <a:ea typeface="Calibri" panose="020F0502020204030204" pitchFamily="34" charset="0"/>
              </a:rPr>
              <a:t>asm</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Tokli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o’tkazgichning</a:t>
            </a:r>
            <a:r>
              <a:rPr lang="en-US" i="1" dirty="0">
                <a:latin typeface="Times New Roman" panose="02020603050405020304" pitchFamily="18" charset="0"/>
                <a:ea typeface="Calibri" panose="020F0502020204030204" pitchFamily="34" charset="0"/>
              </a:rPr>
              <a:t> M </a:t>
            </a:r>
            <a:r>
              <a:rPr lang="en-US" i="1" dirty="0" err="1">
                <a:latin typeface="Times New Roman" panose="02020603050405020304" pitchFamily="18" charset="0"/>
                <a:ea typeface="Calibri" panose="020F0502020204030204" pitchFamily="34" charset="0"/>
              </a:rPr>
              <a:t>nuqtadagi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magnit</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kuchlanganlig</a:t>
            </a:r>
            <a:endParaRPr lang="ru-RU" dirty="0"/>
          </a:p>
        </p:txBody>
      </p:sp>
    </p:spTree>
    <p:extLst>
      <p:ext uri="{BB962C8B-B14F-4D97-AF65-F5344CB8AC3E}">
        <p14:creationId xmlns:p14="http://schemas.microsoft.com/office/powerpoint/2010/main" val="255275131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54112" y="1202077"/>
            <a:ext cx="8876872" cy="830997"/>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biri</a:t>
            </a:r>
            <a:r>
              <a:rPr lang="en-US" sz="2400" dirty="0">
                <a:latin typeface="Times New Roman" panose="02020603050405020304" pitchFamily="18" charset="0"/>
                <a:cs typeface="Times New Roman" panose="02020603050405020304" pitchFamily="18" charset="0"/>
              </a:rPr>
              <a:t> ye </a:t>
            </a:r>
            <a:r>
              <a:rPr lang="en-US" sz="2400" dirty="0" err="1">
                <a:latin typeface="Times New Roman" panose="02020603050405020304" pitchFamily="18" charset="0"/>
                <a:cs typeface="Times New Roman" panose="02020603050405020304" pitchFamily="18" charset="0"/>
              </a:rPr>
              <a:t>zaryadga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radius </a:t>
            </a:r>
            <a:r>
              <a:rPr lang="en-US" sz="2400" dirty="0" err="1">
                <a:latin typeface="Times New Roman" panose="02020603050405020304" pitchFamily="18" charset="0"/>
                <a:cs typeface="Times New Roman" panose="02020603050405020304" pitchFamily="18" charset="0"/>
              </a:rPr>
              <a:t>vektorli</a:t>
            </a:r>
            <a:r>
              <a:rPr lang="en-US" sz="2400" dirty="0">
                <a:latin typeface="Times New Roman" panose="02020603050405020304" pitchFamily="18" charset="0"/>
                <a:cs typeface="Times New Roman" panose="02020603050405020304" pitchFamily="18" charset="0"/>
              </a:rPr>
              <a:t> M - </a:t>
            </a:r>
            <a:r>
              <a:rPr lang="en-US" sz="2400" dirty="0" err="1">
                <a:latin typeface="Times New Roman" panose="02020603050405020304" pitchFamily="18" charset="0"/>
                <a:cs typeface="Times New Roman" panose="02020603050405020304" pitchFamily="18" charset="0"/>
              </a:rPr>
              <a:t>nuqtada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qiladi</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968802762"/>
              </p:ext>
            </p:extLst>
          </p:nvPr>
        </p:nvGraphicFramePr>
        <p:xfrm>
          <a:off x="5250094" y="1232899"/>
          <a:ext cx="256854" cy="317290"/>
        </p:xfrm>
        <a:graphic>
          <a:graphicData uri="http://schemas.openxmlformats.org/presentationml/2006/ole">
            <mc:AlternateContent xmlns:mc="http://schemas.openxmlformats.org/markup-compatibility/2006">
              <mc:Choice xmlns:v="urn:schemas-microsoft-com:vml" Requires="v">
                <p:oleObj spid="_x0000_s54338" r:id="rId3" imgW="139579" imgH="177646" progId="Equation.3">
                  <p:embed/>
                </p:oleObj>
              </mc:Choice>
              <mc:Fallback>
                <p:oleObj r:id="rId3" imgW="139579" imgH="177646"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0094" y="1232899"/>
                        <a:ext cx="256854" cy="317290"/>
                      </a:xfrm>
                      <a:prstGeom prst="rect">
                        <a:avLst/>
                      </a:prstGeom>
                      <a:noFill/>
                    </p:spPr>
                  </p:pic>
                </p:oleObj>
              </mc:Fallback>
            </mc:AlternateContent>
          </a:graphicData>
        </a:graphic>
      </p:graphicFrame>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120063049"/>
              </p:ext>
            </p:extLst>
          </p:nvPr>
        </p:nvGraphicFramePr>
        <p:xfrm>
          <a:off x="3256461" y="2033074"/>
          <a:ext cx="1703067" cy="833416"/>
        </p:xfrm>
        <a:graphic>
          <a:graphicData uri="http://schemas.openxmlformats.org/presentationml/2006/ole">
            <mc:AlternateContent xmlns:mc="http://schemas.openxmlformats.org/markup-compatibility/2006">
              <mc:Choice xmlns:v="urn:schemas-microsoft-com:vml" Requires="v">
                <p:oleObj spid="_x0000_s54339" r:id="rId5" imgW="1066800" imgH="647700" progId="Equation.3">
                  <p:embed/>
                </p:oleObj>
              </mc:Choice>
              <mc:Fallback>
                <p:oleObj r:id="rId5" imgW="1066800" imgH="6477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56461" y="2033074"/>
                        <a:ext cx="1703067" cy="833416"/>
                      </a:xfrm>
                      <a:prstGeom prst="rect">
                        <a:avLst/>
                      </a:prstGeom>
                      <a:noFill/>
                    </p:spPr>
                  </p:pic>
                </p:oleObj>
              </mc:Fallback>
            </mc:AlternateContent>
          </a:graphicData>
        </a:graphic>
      </p:graphicFrame>
      <p:sp>
        <p:nvSpPr>
          <p:cNvPr id="11" name="Прямоугольник 10"/>
          <p:cNvSpPr/>
          <p:nvPr/>
        </p:nvSpPr>
        <p:spPr>
          <a:xfrm>
            <a:off x="154112" y="2732926"/>
            <a:ext cx="8876872" cy="830997"/>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Agar,   </a:t>
            </a:r>
            <a:r>
              <a:rPr lang="en-US" sz="2400" dirty="0" smtClean="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vektor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skalyar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kattaliklarni</a:t>
            </a:r>
            <a:r>
              <a:rPr lang="en-US" sz="2400" dirty="0">
                <a:latin typeface="Times New Roman" panose="02020603050405020304" pitchFamily="18" charset="0"/>
                <a:cs typeface="Times New Roman" panose="02020603050405020304" pitchFamily="18" charset="0"/>
              </a:rPr>
              <a:t> v</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skalyar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vektor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kattaliklarga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almashtirsak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bo’lamiz</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450662835"/>
              </p:ext>
            </p:extLst>
          </p:nvPr>
        </p:nvGraphicFramePr>
        <p:xfrm>
          <a:off x="1150708" y="2805395"/>
          <a:ext cx="252894" cy="332755"/>
        </p:xfrm>
        <a:graphic>
          <a:graphicData uri="http://schemas.openxmlformats.org/presentationml/2006/ole">
            <mc:AlternateContent xmlns:mc="http://schemas.openxmlformats.org/markup-compatibility/2006">
              <mc:Choice xmlns:v="urn:schemas-microsoft-com:vml" Requires="v">
                <p:oleObj spid="_x0000_s54340" r:id="rId7" imgW="152268" imgH="203024" progId="Equation.3">
                  <p:embed/>
                </p:oleObj>
              </mc:Choice>
              <mc:Fallback>
                <p:oleObj r:id="rId7" imgW="152268" imgH="203024"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50708" y="2805395"/>
                        <a:ext cx="252894" cy="332755"/>
                      </a:xfrm>
                      <a:prstGeom prst="rect">
                        <a:avLst/>
                      </a:prstGeom>
                      <a:noFill/>
                    </p:spPr>
                  </p:pic>
                </p:oleObj>
              </mc:Fallback>
            </mc:AlternateContent>
          </a:graphicData>
        </a:graphic>
      </p:graphicFrame>
      <p:sp>
        <p:nvSpPr>
          <p:cNvPr id="14" name="Rectangle 1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1582179952"/>
              </p:ext>
            </p:extLst>
          </p:nvPr>
        </p:nvGraphicFramePr>
        <p:xfrm>
          <a:off x="2858845" y="2835387"/>
          <a:ext cx="322619" cy="297802"/>
        </p:xfrm>
        <a:graphic>
          <a:graphicData uri="http://schemas.openxmlformats.org/presentationml/2006/ole">
            <mc:AlternateContent xmlns:mc="http://schemas.openxmlformats.org/markup-compatibility/2006">
              <mc:Choice xmlns:v="urn:schemas-microsoft-com:vml" Requires="v">
                <p:oleObj spid="_x0000_s54341" r:id="rId9" imgW="215713" imgH="190335" progId="Equation.3">
                  <p:embed/>
                </p:oleObj>
              </mc:Choice>
              <mc:Fallback>
                <p:oleObj r:id="rId9" imgW="215713" imgH="190335" progId="Equation.3">
                  <p:embed/>
                  <p:pic>
                    <p:nvPicPr>
                      <p:cNvPr id="0" name="Object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858845" y="2835387"/>
                        <a:ext cx="322619" cy="297802"/>
                      </a:xfrm>
                      <a:prstGeom prst="rect">
                        <a:avLst/>
                      </a:prstGeom>
                      <a:noFill/>
                    </p:spPr>
                  </p:pic>
                </p:oleObj>
              </mc:Fallback>
            </mc:AlternateContent>
          </a:graphicData>
        </a:graphic>
      </p:graphicFrame>
      <p:sp>
        <p:nvSpPr>
          <p:cNvPr id="16" name="Rectangle 1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4041103987"/>
              </p:ext>
            </p:extLst>
          </p:nvPr>
        </p:nvGraphicFramePr>
        <p:xfrm>
          <a:off x="7589693" y="2750136"/>
          <a:ext cx="383053" cy="383053"/>
        </p:xfrm>
        <a:graphic>
          <a:graphicData uri="http://schemas.openxmlformats.org/presentationml/2006/ole">
            <mc:AlternateContent xmlns:mc="http://schemas.openxmlformats.org/markup-compatibility/2006">
              <mc:Choice xmlns:v="urn:schemas-microsoft-com:vml" Requires="v">
                <p:oleObj spid="_x0000_s54342" r:id="rId11" imgW="228600" imgH="228600" progId="Equation.3">
                  <p:embed/>
                </p:oleObj>
              </mc:Choice>
              <mc:Fallback>
                <p:oleObj r:id="rId11" imgW="228600" imgH="228600" progId="Equation.3">
                  <p:embed/>
                  <p:pic>
                    <p:nvPicPr>
                      <p:cNvPr id="0" name="Object 1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589693" y="2750136"/>
                        <a:ext cx="383053" cy="383053"/>
                      </a:xfrm>
                      <a:prstGeom prst="rect">
                        <a:avLst/>
                      </a:prstGeom>
                      <a:noFill/>
                    </p:spPr>
                  </p:pic>
                </p:oleObj>
              </mc:Fallback>
            </mc:AlternateContent>
          </a:graphicData>
        </a:graphic>
      </p:graphicFrame>
      <p:sp>
        <p:nvSpPr>
          <p:cNvPr id="18" name="Rectangle 1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2611457415"/>
              </p:ext>
            </p:extLst>
          </p:nvPr>
        </p:nvGraphicFramePr>
        <p:xfrm>
          <a:off x="3521253" y="3654086"/>
          <a:ext cx="1841857" cy="1000214"/>
        </p:xfrm>
        <a:graphic>
          <a:graphicData uri="http://schemas.openxmlformats.org/presentationml/2006/ole">
            <mc:AlternateContent xmlns:mc="http://schemas.openxmlformats.org/markup-compatibility/2006">
              <mc:Choice xmlns:v="urn:schemas-microsoft-com:vml" Requires="v">
                <p:oleObj spid="_x0000_s54343" r:id="rId13" imgW="1371600" imgH="673100" progId="Equation.3">
                  <p:embed/>
                </p:oleObj>
              </mc:Choice>
              <mc:Fallback>
                <p:oleObj r:id="rId13" imgW="1371600" imgH="673100" progId="Equation.3">
                  <p:embed/>
                  <p:pic>
                    <p:nvPicPr>
                      <p:cNvPr id="0" name="Object 1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521253" y="3654086"/>
                        <a:ext cx="1841857" cy="1000214"/>
                      </a:xfrm>
                      <a:prstGeom prst="rect">
                        <a:avLst/>
                      </a:prstGeom>
                      <a:noFill/>
                    </p:spPr>
                  </p:pic>
                </p:oleObj>
              </mc:Fallback>
            </mc:AlternateContent>
          </a:graphicData>
        </a:graphic>
      </p:graphicFrame>
    </p:spTree>
    <p:extLst>
      <p:ext uri="{BB962C8B-B14F-4D97-AF65-F5344CB8AC3E}">
        <p14:creationId xmlns:p14="http://schemas.microsoft.com/office/powerpoint/2010/main" val="12752027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95209" y="1303273"/>
            <a:ext cx="8856323" cy="830997"/>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Zarrachalar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tezligi</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bo’lsa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r </a:t>
            </a:r>
            <a:r>
              <a:rPr lang="en-US" sz="2400" dirty="0" err="1">
                <a:latin typeface="Times New Roman" panose="02020603050405020304" pitchFamily="18" charset="0"/>
                <a:cs typeface="Times New Roman" panose="02020603050405020304" pitchFamily="18" charset="0"/>
              </a:rPr>
              <a:t>o’rniga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o’rtacha</a:t>
            </a:r>
            <a:r>
              <a:rPr lang="en-US" sz="2400" dirty="0">
                <a:latin typeface="Times New Roman" panose="02020603050405020304" pitchFamily="18" charset="0"/>
                <a:cs typeface="Times New Roman" panose="02020603050405020304" pitchFamily="18" charset="0"/>
              </a:rPr>
              <a:t> radius- </a:t>
            </a:r>
            <a:r>
              <a:rPr lang="en-US" sz="2400" dirty="0" err="1">
                <a:latin typeface="Times New Roman" panose="02020603050405020304" pitchFamily="18" charset="0"/>
                <a:cs typeface="Times New Roman" panose="02020603050405020304" pitchFamily="18" charset="0"/>
              </a:rPr>
              <a:t>vektor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qiymatidan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foydalansak</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6"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1614989330"/>
              </p:ext>
            </p:extLst>
          </p:nvPr>
        </p:nvGraphicFramePr>
        <p:xfrm>
          <a:off x="3739792" y="1438382"/>
          <a:ext cx="892147" cy="280389"/>
        </p:xfrm>
        <a:graphic>
          <a:graphicData uri="http://schemas.openxmlformats.org/presentationml/2006/ole">
            <mc:AlternateContent xmlns:mc="http://schemas.openxmlformats.org/markup-compatibility/2006">
              <mc:Choice xmlns:v="urn:schemas-microsoft-com:vml" Requires="v">
                <p:oleObj spid="_x0000_s55332" r:id="rId3" imgW="444307" imgH="139639" progId="Equation.3">
                  <p:embed/>
                </p:oleObj>
              </mc:Choice>
              <mc:Fallback>
                <p:oleObj r:id="rId3" imgW="444307" imgH="13963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39792" y="1438382"/>
                        <a:ext cx="892147" cy="280389"/>
                      </a:xfrm>
                      <a:prstGeom prst="rect">
                        <a:avLst/>
                      </a:prstGeom>
                      <a:noFill/>
                    </p:spPr>
                  </p:pic>
                </p:oleObj>
              </mc:Fallback>
            </mc:AlternateContent>
          </a:graphicData>
        </a:graphic>
      </p:graphicFrame>
      <p:sp>
        <p:nvSpPr>
          <p:cNvPr id="8"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2030259433"/>
              </p:ext>
            </p:extLst>
          </p:nvPr>
        </p:nvGraphicFramePr>
        <p:xfrm>
          <a:off x="1931541" y="2134270"/>
          <a:ext cx="1132682" cy="716595"/>
        </p:xfrm>
        <a:graphic>
          <a:graphicData uri="http://schemas.openxmlformats.org/presentationml/2006/ole">
            <mc:AlternateContent xmlns:mc="http://schemas.openxmlformats.org/markup-compatibility/2006">
              <mc:Choice xmlns:v="urn:schemas-microsoft-com:vml" Requires="v">
                <p:oleObj spid="_x0000_s55333" r:id="rId5" imgW="749300" imgH="469900" progId="Equation.3">
                  <p:embed/>
                </p:oleObj>
              </mc:Choice>
              <mc:Fallback>
                <p:oleObj r:id="rId5" imgW="749300" imgH="469900"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31541" y="2134270"/>
                        <a:ext cx="1132682" cy="716595"/>
                      </a:xfrm>
                      <a:prstGeom prst="rect">
                        <a:avLst/>
                      </a:prstGeom>
                      <a:noFill/>
                    </p:spPr>
                  </p:pic>
                </p:oleObj>
              </mc:Fallback>
            </mc:AlternateContent>
          </a:graphicData>
        </a:graphic>
      </p:graphicFrame>
      <p:sp>
        <p:nvSpPr>
          <p:cNvPr id="10"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3864350163"/>
              </p:ext>
            </p:extLst>
          </p:nvPr>
        </p:nvGraphicFramePr>
        <p:xfrm>
          <a:off x="3936613" y="2383604"/>
          <a:ext cx="2526671" cy="467261"/>
        </p:xfrm>
        <a:graphic>
          <a:graphicData uri="http://schemas.openxmlformats.org/presentationml/2006/ole">
            <mc:AlternateContent xmlns:mc="http://schemas.openxmlformats.org/markup-compatibility/2006">
              <mc:Choice xmlns:v="urn:schemas-microsoft-com:vml" Requires="v">
                <p:oleObj spid="_x0000_s55334" r:id="rId7" imgW="990170" imgH="190417" progId="Equation.3">
                  <p:embed/>
                </p:oleObj>
              </mc:Choice>
              <mc:Fallback>
                <p:oleObj r:id="rId7" imgW="990170" imgH="190417" progId="Equation.3">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36613" y="2383604"/>
                        <a:ext cx="2526671" cy="467261"/>
                      </a:xfrm>
                      <a:prstGeom prst="rect">
                        <a:avLst/>
                      </a:prstGeom>
                      <a:noFill/>
                    </p:spPr>
                  </p:pic>
                </p:oleObj>
              </mc:Fallback>
            </mc:AlternateContent>
          </a:graphicData>
        </a:graphic>
      </p:graphicFrame>
      <p:sp>
        <p:nvSpPr>
          <p:cNvPr id="12"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1371067250"/>
              </p:ext>
            </p:extLst>
          </p:nvPr>
        </p:nvGraphicFramePr>
        <p:xfrm>
          <a:off x="3064223" y="3015160"/>
          <a:ext cx="1567716" cy="684320"/>
        </p:xfrm>
        <a:graphic>
          <a:graphicData uri="http://schemas.openxmlformats.org/presentationml/2006/ole">
            <mc:AlternateContent xmlns:mc="http://schemas.openxmlformats.org/markup-compatibility/2006">
              <mc:Choice xmlns:v="urn:schemas-microsoft-com:vml" Requires="v">
                <p:oleObj spid="_x0000_s55335" r:id="rId9" imgW="1104900" imgH="482600" progId="Equation.3">
                  <p:embed/>
                </p:oleObj>
              </mc:Choice>
              <mc:Fallback>
                <p:oleObj r:id="rId9" imgW="1104900" imgH="482600" progId="Equation.3">
                  <p:embed/>
                  <p:pic>
                    <p:nvPicPr>
                      <p:cNvPr id="0" name="Object 10"/>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064223" y="3015160"/>
                        <a:ext cx="1567716" cy="684320"/>
                      </a:xfrm>
                      <a:prstGeom prst="rect">
                        <a:avLst/>
                      </a:prstGeom>
                      <a:noFill/>
                    </p:spPr>
                  </p:pic>
                </p:oleObj>
              </mc:Fallback>
            </mc:AlternateContent>
          </a:graphicData>
        </a:graphic>
      </p:graphicFrame>
      <p:sp>
        <p:nvSpPr>
          <p:cNvPr id="14" name="Прямоугольник 13"/>
          <p:cNvSpPr/>
          <p:nvPr/>
        </p:nvSpPr>
        <p:spPr>
          <a:xfrm>
            <a:off x="441789" y="3863775"/>
            <a:ext cx="8096036" cy="830997"/>
          </a:xfrm>
          <a:prstGeom prst="rect">
            <a:avLst/>
          </a:prstGeom>
        </p:spPr>
        <p:txBody>
          <a:bodyPr wrap="square">
            <a:spAutoFit/>
          </a:bodyPr>
          <a:lstStyle/>
          <a:p>
            <a:r>
              <a:rPr lang="uz-Cyrl-UZ" sz="2400" dirty="0">
                <a:latin typeface="Times New Roman" panose="02020603050405020304" pitchFamily="18" charset="0"/>
                <a:ea typeface="Calibri" panose="020F0502020204030204" pitchFamily="34" charset="0"/>
              </a:rPr>
              <a:t>ga ega bo’lamiz. Bu Bio-Savar-Laplas qonunining differentsial ko’rini</a:t>
            </a:r>
            <a:r>
              <a:rPr lang="en-US" sz="2400" dirty="0">
                <a:latin typeface="Times New Roman" panose="02020603050405020304" pitchFamily="18" charset="0"/>
                <a:ea typeface="Calibri" panose="020F0502020204030204" pitchFamily="34" charset="0"/>
              </a:rPr>
              <a:t>s</a:t>
            </a:r>
            <a:r>
              <a:rPr lang="uz-Cyrl-UZ" sz="2400" dirty="0">
                <a:latin typeface="Times New Roman" panose="02020603050405020304" pitchFamily="18" charset="0"/>
                <a:ea typeface="Calibri" panose="020F0502020204030204" pitchFamily="34" charset="0"/>
              </a:rPr>
              <a:t>hidir.</a:t>
            </a:r>
            <a:endParaRPr lang="ru-RU" sz="2400" dirty="0"/>
          </a:p>
        </p:txBody>
      </p:sp>
    </p:spTree>
    <p:extLst>
      <p:ext uri="{BB962C8B-B14F-4D97-AF65-F5344CB8AC3E}">
        <p14:creationId xmlns:p14="http://schemas.microsoft.com/office/powerpoint/2010/main" val="11611410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87677" y="1325365"/>
            <a:ext cx="8537824" cy="1569660"/>
          </a:xfrm>
          <a:prstGeom prst="rect">
            <a:avLst/>
          </a:prstGeom>
        </p:spPr>
        <p:txBody>
          <a:bodyPr wrap="square">
            <a:spAutoFit/>
          </a:bodyPr>
          <a:lstStyle/>
          <a:p>
            <a:r>
              <a:rPr lang="uz-Cyrl-UZ" sz="2400" dirty="0">
                <a:latin typeface="Times New Roman" panose="02020603050405020304" pitchFamily="18" charset="0"/>
                <a:ea typeface="Calibri" panose="020F0502020204030204" pitchFamily="34" charset="0"/>
              </a:rPr>
              <a:t>Chegaralangan uzunlikdagi o’tkazgich kesimidan oqayotgan tokning </a:t>
            </a:r>
            <a:r>
              <a:rPr lang="uz-Cyrl-UZ" sz="2400" i="1" dirty="0">
                <a:latin typeface="Times New Roman" panose="02020603050405020304" pitchFamily="18" charset="0"/>
                <a:ea typeface="Calibri" panose="020F0502020204030204" pitchFamily="34" charset="0"/>
              </a:rPr>
              <a:t>M</a:t>
            </a:r>
            <a:r>
              <a:rPr lang="uz-Cyrl-UZ" sz="2400" dirty="0">
                <a:latin typeface="Times New Roman" panose="02020603050405020304" pitchFamily="18" charset="0"/>
                <a:ea typeface="Calibri" panose="020F0502020204030204" pitchFamily="34" charset="0"/>
              </a:rPr>
              <a:t> - nuqtada hosil qilgan magnit maydon kuchlanganligini, kesimning </a:t>
            </a:r>
            <a:r>
              <a:rPr lang="uz-Cyrl-UZ" sz="2400" i="1" dirty="0">
                <a:latin typeface="Times New Roman" panose="02020603050405020304" pitchFamily="18" charset="0"/>
                <a:ea typeface="Calibri" panose="020F0502020204030204" pitchFamily="34" charset="0"/>
              </a:rPr>
              <a:t>A</a:t>
            </a:r>
            <a:r>
              <a:rPr lang="uz-Cyrl-UZ" sz="2400" dirty="0">
                <a:latin typeface="Times New Roman" panose="02020603050405020304" pitchFamily="18" charset="0"/>
                <a:ea typeface="Calibri" panose="020F0502020204030204" pitchFamily="34" charset="0"/>
              </a:rPr>
              <a:t> va </a:t>
            </a:r>
            <a:r>
              <a:rPr lang="uz-Cyrl-UZ" sz="2400" i="1" dirty="0">
                <a:latin typeface="Times New Roman" panose="02020603050405020304" pitchFamily="18" charset="0"/>
                <a:ea typeface="Calibri" panose="020F0502020204030204" pitchFamily="34" charset="0"/>
              </a:rPr>
              <a:t>V</a:t>
            </a:r>
            <a:r>
              <a:rPr lang="uz-Cyrl-UZ" sz="2400" dirty="0">
                <a:latin typeface="Times New Roman" panose="02020603050405020304" pitchFamily="18" charset="0"/>
                <a:ea typeface="Calibri" panose="020F0502020204030204" pitchFamily="34" charset="0"/>
              </a:rPr>
              <a:t> nuqtalari chegarasida (34.7) ifodani integrallash bilan topamiz (</a:t>
            </a:r>
            <a:r>
              <a:rPr lang="uz-Cyrl-UZ" sz="2400" i="1" dirty="0">
                <a:latin typeface="Times New Roman" panose="02020603050405020304" pitchFamily="18" charset="0"/>
                <a:ea typeface="Calibri" panose="020F0502020204030204" pitchFamily="34" charset="0"/>
              </a:rPr>
              <a:t>59-rasm</a:t>
            </a:r>
            <a:r>
              <a:rPr lang="uz-Cyrl-UZ" sz="2400" dirty="0">
                <a:latin typeface="Times New Roman" panose="02020603050405020304" pitchFamily="18" charset="0"/>
                <a:ea typeface="Calibri" panose="020F0502020204030204" pitchFamily="34" charset="0"/>
              </a:rPr>
              <a:t>).</a:t>
            </a:r>
            <a:endParaRPr lang="ru-RU" sz="24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185710659"/>
              </p:ext>
            </p:extLst>
          </p:nvPr>
        </p:nvGraphicFramePr>
        <p:xfrm>
          <a:off x="2825308" y="3061699"/>
          <a:ext cx="2916442" cy="1006867"/>
        </p:xfrm>
        <a:graphic>
          <a:graphicData uri="http://schemas.openxmlformats.org/presentationml/2006/ole">
            <mc:AlternateContent xmlns:mc="http://schemas.openxmlformats.org/markup-compatibility/2006">
              <mc:Choice xmlns:v="urn:schemas-microsoft-com:vml" Requires="v">
                <p:oleObj spid="_x0000_s56329" r:id="rId3" imgW="1320227" imgH="469696" progId="Equation.3">
                  <p:embed/>
                </p:oleObj>
              </mc:Choice>
              <mc:Fallback>
                <p:oleObj r:id="rId3" imgW="1320227" imgH="469696"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25308" y="3061699"/>
                        <a:ext cx="2916442" cy="1006867"/>
                      </a:xfrm>
                      <a:prstGeom prst="rect">
                        <a:avLst/>
                      </a:prstGeom>
                      <a:noFill/>
                    </p:spPr>
                  </p:pic>
                </p:oleObj>
              </mc:Fallback>
            </mc:AlternateContent>
          </a:graphicData>
        </a:graphic>
      </p:graphicFrame>
    </p:spTree>
    <p:extLst>
      <p:ext uri="{BB962C8B-B14F-4D97-AF65-F5344CB8AC3E}">
        <p14:creationId xmlns:p14="http://schemas.microsoft.com/office/powerpoint/2010/main" val="3397717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p:nvPr/>
        </p:nvPicPr>
        <p:blipFill>
          <a:blip r:embed="rId3">
            <a:extLst>
              <a:ext uri="{28A0092B-C50C-407E-A947-70E740481C1C}">
                <a14:useLocalDpi xmlns:a14="http://schemas.microsoft.com/office/drawing/2010/main" val="0"/>
              </a:ext>
            </a:extLst>
          </a:blip>
          <a:srcRect/>
          <a:stretch>
            <a:fillRect/>
          </a:stretch>
        </p:blipFill>
        <p:spPr bwMode="auto">
          <a:xfrm>
            <a:off x="808073" y="739740"/>
            <a:ext cx="2798156" cy="2345986"/>
          </a:xfrm>
          <a:prstGeom prst="rect">
            <a:avLst/>
          </a:prstGeom>
          <a:noFill/>
          <a:ln>
            <a:noFill/>
          </a:ln>
        </p:spPr>
      </p:pic>
      <p:sp>
        <p:nvSpPr>
          <p:cNvPr id="4" name="Прямоугольник 3"/>
          <p:cNvSpPr/>
          <p:nvPr/>
        </p:nvSpPr>
        <p:spPr>
          <a:xfrm>
            <a:off x="303087" y="3585681"/>
            <a:ext cx="2738064" cy="1200329"/>
          </a:xfrm>
          <a:prstGeom prst="rect">
            <a:avLst/>
          </a:prstGeom>
        </p:spPr>
        <p:txBody>
          <a:bodyPr wrap="square">
            <a:spAutoFit/>
          </a:bodyPr>
          <a:lstStyle/>
          <a:p>
            <a:pPr algn="ctr"/>
            <a:r>
              <a:rPr lang="en-US" sz="1800" i="1" dirty="0">
                <a:latin typeface="Times New Roman" panose="02020603050405020304" pitchFamily="18" charset="0"/>
                <a:ea typeface="Calibri" panose="020F0502020204030204" pitchFamily="34" charset="0"/>
              </a:rPr>
              <a:t>2-</a:t>
            </a:r>
            <a:r>
              <a:rPr lang="uz-Cyrl-UZ" sz="1800" i="1" dirty="0">
                <a:latin typeface="Times New Roman" panose="02020603050405020304" pitchFamily="18" charset="0"/>
                <a:ea typeface="Calibri" panose="020F0502020204030204" pitchFamily="34" charset="0"/>
              </a:rPr>
              <a:t>r</a:t>
            </a:r>
            <a:r>
              <a:rPr lang="en-US" sz="1800" i="1" dirty="0" err="1">
                <a:latin typeface="Times New Roman" panose="02020603050405020304" pitchFamily="18" charset="0"/>
                <a:ea typeface="Calibri" panose="020F0502020204030204" pitchFamily="34" charset="0"/>
              </a:rPr>
              <a:t>asm</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CHegaralangan</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uzunlikdagi</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o’tkazgich</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magnit</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maydon</a:t>
            </a:r>
            <a:r>
              <a:rPr lang="en-US" sz="1800" i="1" dirty="0">
                <a:latin typeface="Times New Roman" panose="02020603050405020304" pitchFamily="18" charset="0"/>
                <a:ea typeface="Calibri" panose="020F0502020204030204" pitchFamily="34" charset="0"/>
              </a:rPr>
              <a:t> </a:t>
            </a:r>
            <a:r>
              <a:rPr lang="en-US" sz="1800" i="1" dirty="0" err="1">
                <a:latin typeface="Times New Roman" panose="02020603050405020304" pitchFamily="18" charset="0"/>
                <a:ea typeface="Calibri" panose="020F0502020204030204" pitchFamily="34" charset="0"/>
              </a:rPr>
              <a:t>kuchlanganligi</a:t>
            </a:r>
            <a:endParaRPr lang="ru-RU" sz="1800" dirty="0">
              <a:effectLst/>
              <a:latin typeface="Times New Roman" panose="02020603050405020304" pitchFamily="18" charset="0"/>
              <a:ea typeface="Calibri" panose="020F0502020204030204" pitchFamily="34" charset="0"/>
            </a:endParaRPr>
          </a:p>
        </p:txBody>
      </p:sp>
      <p:sp>
        <p:nvSpPr>
          <p:cNvPr id="5" name="Прямоугольник 4"/>
          <p:cNvSpPr/>
          <p:nvPr/>
        </p:nvSpPr>
        <p:spPr>
          <a:xfrm>
            <a:off x="4500080" y="1308567"/>
            <a:ext cx="4520629" cy="1938992"/>
          </a:xfrm>
          <a:prstGeom prst="rect">
            <a:avLst/>
          </a:prstGeom>
        </p:spPr>
        <p:txBody>
          <a:bodyPr wrap="square">
            <a:spAutoFit/>
          </a:bodyPr>
          <a:lstStyle/>
          <a:p>
            <a:pPr algn="just"/>
            <a:r>
              <a:rPr lang="en-US" sz="2400" dirty="0">
                <a:latin typeface="Times New Roman" panose="02020603050405020304" pitchFamily="18" charset="0"/>
                <a:ea typeface="Calibri" panose="020F0502020204030204" pitchFamily="34" charset="0"/>
              </a:rPr>
              <a:t>Bu Bio-</a:t>
            </a:r>
            <a:r>
              <a:rPr lang="en-US" sz="2400" dirty="0" err="1">
                <a:latin typeface="Times New Roman" panose="02020603050405020304" pitchFamily="18" charset="0"/>
                <a:ea typeface="Calibri" panose="020F0502020204030204" pitchFamily="34" charset="0"/>
              </a:rPr>
              <a:t>Savar</a:t>
            </a:r>
            <a:r>
              <a:rPr lang="en-US" sz="2400" dirty="0">
                <a:latin typeface="Times New Roman" panose="02020603050405020304" pitchFamily="18" charset="0"/>
                <a:ea typeface="Calibri" panose="020F0502020204030204" pitchFamily="34" charset="0"/>
              </a:rPr>
              <a:t>-</a:t>
            </a:r>
            <a:r>
              <a:rPr lang="en-US" sz="2400" dirty="0" err="1">
                <a:latin typeface="Times New Roman" panose="02020603050405020304" pitchFamily="18" charset="0"/>
                <a:ea typeface="Calibri" panose="020F0502020204030204" pitchFamily="34" charset="0"/>
              </a:rPr>
              <a:t>Laplas</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qonunining</a:t>
            </a:r>
            <a:r>
              <a:rPr lang="en-US" sz="2400" dirty="0">
                <a:latin typeface="Times New Roman" panose="02020603050405020304" pitchFamily="18" charset="0"/>
                <a:ea typeface="Calibri" panose="020F0502020204030204" pitchFamily="34" charset="0"/>
              </a:rPr>
              <a:t> integral </a:t>
            </a:r>
            <a:r>
              <a:rPr lang="en-US" sz="2400" dirty="0" err="1">
                <a:latin typeface="Times New Roman" panose="02020603050405020304" pitchFamily="18" charset="0"/>
                <a:ea typeface="Calibri" panose="020F0502020204030204" pitchFamily="34" charset="0"/>
              </a:rPr>
              <a:t>ko’rinishdir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Hisoblash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qulay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bo’lishi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(8) - </a:t>
            </a:r>
            <a:r>
              <a:rPr lang="en-US" sz="2400" dirty="0" err="1">
                <a:latin typeface="Times New Roman" panose="02020603050405020304" pitchFamily="18" charset="0"/>
                <a:ea typeface="Calibri" panose="020F0502020204030204" pitchFamily="34" charset="0"/>
              </a:rPr>
              <a:t>ifodani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quyidagicha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skalyar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ko’rinishda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yozish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mumkin</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143626103"/>
              </p:ext>
            </p:extLst>
          </p:nvPr>
        </p:nvGraphicFramePr>
        <p:xfrm>
          <a:off x="5079064" y="3494138"/>
          <a:ext cx="3467474" cy="1201151"/>
        </p:xfrm>
        <a:graphic>
          <a:graphicData uri="http://schemas.openxmlformats.org/presentationml/2006/ole">
            <mc:AlternateContent xmlns:mc="http://schemas.openxmlformats.org/markup-compatibility/2006">
              <mc:Choice xmlns:v="urn:schemas-microsoft-com:vml" Requires="v">
                <p:oleObj spid="_x0000_s57353" r:id="rId4" imgW="1346200" imgH="469900" progId="Equation.3">
                  <p:embed/>
                </p:oleObj>
              </mc:Choice>
              <mc:Fallback>
                <p:oleObj r:id="rId4" imgW="1346200" imgH="4699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79064" y="3494138"/>
                        <a:ext cx="3467474" cy="1201151"/>
                      </a:xfrm>
                      <a:prstGeom prst="rect">
                        <a:avLst/>
                      </a:prstGeom>
                      <a:noFill/>
                    </p:spPr>
                  </p:pic>
                </p:oleObj>
              </mc:Fallback>
            </mc:AlternateContent>
          </a:graphicData>
        </a:graphic>
      </p:graphicFrame>
    </p:spTree>
    <p:extLst>
      <p:ext uri="{BB962C8B-B14F-4D97-AF65-F5344CB8AC3E}">
        <p14:creationId xmlns:p14="http://schemas.microsoft.com/office/powerpoint/2010/main" val="10063232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15757" y="1284271"/>
            <a:ext cx="8815227" cy="830997"/>
          </a:xfrm>
          <a:prstGeom prst="rect">
            <a:avLst/>
          </a:prstGeom>
        </p:spPr>
        <p:txBody>
          <a:bodyPr wrap="square">
            <a:spAutoFit/>
          </a:bodyPr>
          <a:lstStyle/>
          <a:p>
            <a:pPr algn="just"/>
            <a:r>
              <a:rPr lang="en-US" sz="2400" b="1" dirty="0">
                <a:latin typeface="Times New Roman" panose="02020603050405020304" pitchFamily="18" charset="0"/>
                <a:ea typeface="Calibri" panose="020F0502020204030204" pitchFamily="34" charset="0"/>
              </a:rPr>
              <a:t>1-misol.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Aylana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ko’rinishdagi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markazida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kuchlanganligini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aniqlab</a:t>
            </a:r>
            <a:r>
              <a:rPr lang="en-US" sz="2400" dirty="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ko’ramiz</a:t>
            </a:r>
            <a:r>
              <a:rPr lang="en-US" sz="2400" dirty="0" smtClean="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3195262" y="2115268"/>
            <a:ext cx="2650733" cy="2102882"/>
          </a:xfrm>
          <a:prstGeom prst="rect">
            <a:avLst/>
          </a:prstGeom>
          <a:noFill/>
          <a:ln>
            <a:noFill/>
          </a:ln>
        </p:spPr>
      </p:pic>
      <p:sp>
        <p:nvSpPr>
          <p:cNvPr id="5" name="Прямоугольник 4"/>
          <p:cNvSpPr/>
          <p:nvPr/>
        </p:nvSpPr>
        <p:spPr>
          <a:xfrm>
            <a:off x="3773468" y="4218150"/>
            <a:ext cx="1494320" cy="461665"/>
          </a:xfrm>
          <a:prstGeom prst="rect">
            <a:avLst/>
          </a:prstGeom>
        </p:spPr>
        <p:txBody>
          <a:bodyPr wrap="none">
            <a:spAutoFit/>
          </a:bodyPr>
          <a:lstStyle/>
          <a:p>
            <a:pPr algn="just"/>
            <a:r>
              <a:rPr lang="en-US" sz="2400" dirty="0">
                <a:latin typeface="Times New Roman" panose="02020603050405020304" pitchFamily="18" charset="0"/>
                <a:ea typeface="Calibri" panose="020F0502020204030204" pitchFamily="34" charset="0"/>
              </a:rPr>
              <a:t>(</a:t>
            </a:r>
            <a:r>
              <a:rPr lang="en-US" sz="2400" i="1" dirty="0">
                <a:latin typeface="Times New Roman" panose="02020603050405020304" pitchFamily="18" charset="0"/>
                <a:ea typeface="Calibri" panose="020F0502020204030204" pitchFamily="34" charset="0"/>
              </a:rPr>
              <a:t>60-rasm</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7382334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67129" y="1397284"/>
            <a:ext cx="8784404" cy="1569660"/>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O’tkazgich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bo’laklarini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sababli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ularning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yig’indisini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skalyar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ko’rinishda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yozish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bo’lganligi</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ga</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teng</a:t>
            </a:r>
            <a:r>
              <a:rPr lang="en-US" sz="2400" dirty="0" smtClean="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752633044"/>
              </p:ext>
            </p:extLst>
          </p:nvPr>
        </p:nvGraphicFramePr>
        <p:xfrm>
          <a:off x="5640511" y="2182113"/>
          <a:ext cx="764657" cy="345329"/>
        </p:xfrm>
        <a:graphic>
          <a:graphicData uri="http://schemas.openxmlformats.org/presentationml/2006/ole">
            <mc:AlternateContent xmlns:mc="http://schemas.openxmlformats.org/markup-compatibility/2006">
              <mc:Choice xmlns:v="urn:schemas-microsoft-com:vml" Requires="v">
                <p:oleObj spid="_x0000_s59422" r:id="rId3" imgW="508000" imgH="228600" progId="Equation.3">
                  <p:embed/>
                </p:oleObj>
              </mc:Choice>
              <mc:Fallback>
                <p:oleObj r:id="rId3" imgW="508000" imgH="22860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0511" y="2182113"/>
                        <a:ext cx="764657" cy="345329"/>
                      </a:xfrm>
                      <a:prstGeom prst="rect">
                        <a:avLst/>
                      </a:prstGeom>
                      <a:noFill/>
                    </p:spPr>
                  </p:pic>
                </p:oleObj>
              </mc:Fallback>
            </mc:AlternateContent>
          </a:graphicData>
        </a:graphic>
      </p:graphicFrame>
      <p:sp>
        <p:nvSpPr>
          <p:cNvPr id="11"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4128942684"/>
              </p:ext>
            </p:extLst>
          </p:nvPr>
        </p:nvGraphicFramePr>
        <p:xfrm>
          <a:off x="1417834" y="2547993"/>
          <a:ext cx="1161809" cy="347034"/>
        </p:xfrm>
        <a:graphic>
          <a:graphicData uri="http://schemas.openxmlformats.org/presentationml/2006/ole">
            <mc:AlternateContent xmlns:mc="http://schemas.openxmlformats.org/markup-compatibility/2006">
              <mc:Choice xmlns:v="urn:schemas-microsoft-com:vml" Requires="v">
                <p:oleObj spid="_x0000_s59423" r:id="rId5" imgW="622030" imgH="190417" progId="Equation.3">
                  <p:embed/>
                </p:oleObj>
              </mc:Choice>
              <mc:Fallback>
                <p:oleObj r:id="rId5" imgW="622030" imgH="190417"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17834" y="2547993"/>
                        <a:ext cx="1161809" cy="347034"/>
                      </a:xfrm>
                      <a:prstGeom prst="rect">
                        <a:avLst/>
                      </a:prstGeom>
                      <a:noFill/>
                    </p:spPr>
                  </p:pic>
                </p:oleObj>
              </mc:Fallback>
            </mc:AlternateContent>
          </a:graphicData>
        </a:graphic>
      </p:graphicFrame>
      <p:sp>
        <p:nvSpPr>
          <p:cNvPr id="13"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1781754794"/>
              </p:ext>
            </p:extLst>
          </p:nvPr>
        </p:nvGraphicFramePr>
        <p:xfrm>
          <a:off x="2619392" y="3312271"/>
          <a:ext cx="3785776" cy="809057"/>
        </p:xfrm>
        <a:graphic>
          <a:graphicData uri="http://schemas.openxmlformats.org/presentationml/2006/ole">
            <mc:AlternateContent xmlns:mc="http://schemas.openxmlformats.org/markup-compatibility/2006">
              <mc:Choice xmlns:v="urn:schemas-microsoft-com:vml" Requires="v">
                <p:oleObj spid="_x0000_s59424" r:id="rId7" imgW="2667000" imgH="558800" progId="Equation.3">
                  <p:embed/>
                </p:oleObj>
              </mc:Choice>
              <mc:Fallback>
                <p:oleObj r:id="rId7" imgW="2667000" imgH="558800"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19392" y="3312271"/>
                        <a:ext cx="3785776" cy="809057"/>
                      </a:xfrm>
                      <a:prstGeom prst="rect">
                        <a:avLst/>
                      </a:prstGeom>
                      <a:noFill/>
                    </p:spPr>
                  </p:pic>
                </p:oleObj>
              </mc:Fallback>
            </mc:AlternateContent>
          </a:graphicData>
        </a:graphic>
      </p:graphicFrame>
    </p:spTree>
    <p:extLst>
      <p:ext uri="{BB962C8B-B14F-4D97-AF65-F5344CB8AC3E}">
        <p14:creationId xmlns:p14="http://schemas.microsoft.com/office/powerpoint/2010/main" val="42203576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93159" y="1222624"/>
            <a:ext cx="8414535" cy="1200329"/>
          </a:xfrm>
          <a:prstGeom prst="rect">
            <a:avLst/>
          </a:prstGeom>
        </p:spPr>
        <p:txBody>
          <a:bodyPr wrap="square">
            <a:spAutoFit/>
          </a:bodyPr>
          <a:lstStyle/>
          <a:p>
            <a:r>
              <a:rPr lang="en-US" sz="2400" b="1" dirty="0">
                <a:latin typeface="Times New Roman" panose="02020603050405020304" pitchFamily="18" charset="0"/>
                <a:ea typeface="Calibri" panose="020F0502020204030204" pitchFamily="34" charset="0"/>
              </a:rPr>
              <a:t>2-misol.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To’g’ri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chiziqli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uzunligi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cheksiz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o’tkazgichdan</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masofada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joylashgan</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nuqtada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kuchlanganligini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hisoblab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ko’ramiz</a:t>
            </a:r>
            <a:r>
              <a:rPr lang="en-US" sz="2400" dirty="0">
                <a:latin typeface="Times New Roman" panose="02020603050405020304" pitchFamily="18" charset="0"/>
                <a:ea typeface="Calibri" panose="020F0502020204030204" pitchFamily="34" charset="0"/>
              </a:rPr>
              <a:t> (</a:t>
            </a:r>
            <a:r>
              <a:rPr lang="en-US" sz="2400" b="1" i="1" dirty="0">
                <a:latin typeface="Times New Roman" panose="02020603050405020304" pitchFamily="18" charset="0"/>
                <a:ea typeface="Calibri" panose="020F0502020204030204" pitchFamily="34" charset="0"/>
              </a:rPr>
              <a:t>4-rasm</a:t>
            </a:r>
            <a:r>
              <a:rPr lang="en-US" sz="2400" dirty="0">
                <a:latin typeface="Times New Roman" panose="02020603050405020304" pitchFamily="18" charset="0"/>
                <a:ea typeface="Calibri" panose="020F0502020204030204" pitchFamily="34" charset="0"/>
              </a:rPr>
              <a:t>).</a:t>
            </a:r>
            <a:endParaRPr lang="ru-RU" sz="2400"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979504" y="2053387"/>
            <a:ext cx="2957566" cy="2702474"/>
          </a:xfrm>
          <a:prstGeom prst="rect">
            <a:avLst/>
          </a:prstGeom>
          <a:noFill/>
          <a:ln>
            <a:noFill/>
          </a:ln>
        </p:spPr>
      </p:pic>
      <p:sp>
        <p:nvSpPr>
          <p:cNvPr id="5" name="Прямоугольник 4"/>
          <p:cNvSpPr/>
          <p:nvPr/>
        </p:nvSpPr>
        <p:spPr>
          <a:xfrm>
            <a:off x="5937070" y="4017196"/>
            <a:ext cx="2898705" cy="738664"/>
          </a:xfrm>
          <a:prstGeom prst="rect">
            <a:avLst/>
          </a:prstGeom>
        </p:spPr>
        <p:txBody>
          <a:bodyPr wrap="square">
            <a:spAutoFit/>
          </a:bodyPr>
          <a:lstStyle/>
          <a:p>
            <a:r>
              <a:rPr lang="en-US" i="1" dirty="0">
                <a:latin typeface="Times New Roman" panose="02020603050405020304" pitchFamily="18" charset="0"/>
                <a:ea typeface="Calibri" panose="020F0502020204030204" pitchFamily="34" charset="0"/>
              </a:rPr>
              <a:t>4-</a:t>
            </a:r>
            <a:r>
              <a:rPr lang="uz-Cyrl-UZ" i="1" dirty="0">
                <a:latin typeface="Times New Roman" panose="02020603050405020304" pitchFamily="18" charset="0"/>
                <a:ea typeface="Calibri" panose="020F0502020204030204" pitchFamily="34" charset="0"/>
              </a:rPr>
              <a:t>r</a:t>
            </a:r>
            <a:r>
              <a:rPr lang="en-US" i="1" dirty="0" err="1">
                <a:latin typeface="Times New Roman" panose="02020603050405020304" pitchFamily="18" charset="0"/>
                <a:ea typeface="Calibri" panose="020F0502020204030204" pitchFamily="34" charset="0"/>
              </a:rPr>
              <a:t>asm</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Uzunligi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cheksiz</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bo’lgan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tokli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o’tkazgichning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magnit</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kuchlanganligi</a:t>
            </a:r>
            <a:endParaRPr lang="ru-RU" dirty="0"/>
          </a:p>
        </p:txBody>
      </p:sp>
    </p:spTree>
    <p:extLst>
      <p:ext uri="{BB962C8B-B14F-4D97-AF65-F5344CB8AC3E}">
        <p14:creationId xmlns:p14="http://schemas.microsoft.com/office/powerpoint/2010/main" val="15928978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33564" y="1191802"/>
            <a:ext cx="8774130" cy="2677656"/>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Bu </a:t>
            </a:r>
            <a:r>
              <a:rPr lang="en-US" sz="2400" dirty="0" err="1">
                <a:latin typeface="Times New Roman" panose="02020603050405020304" pitchFamily="18" charset="0"/>
                <a:cs typeface="Times New Roman" panose="02020603050405020304" pitchFamily="18" charset="0"/>
              </a:rPr>
              <a:t>yerda</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o’tkazgich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elementlari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hosil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xildir</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ROM </a:t>
            </a:r>
            <a:r>
              <a:rPr lang="en-US" sz="2400" dirty="0" err="1">
                <a:latin typeface="Times New Roman" panose="02020603050405020304" pitchFamily="18" charset="0"/>
                <a:cs typeface="Times New Roman" panose="02020603050405020304" pitchFamily="18" charset="0"/>
              </a:rPr>
              <a:t>uchburchakdan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ekanligini</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topamiz</a:t>
            </a:r>
            <a:r>
              <a:rPr lang="en-US" sz="2400" dirty="0">
                <a:latin typeface="Times New Roman" panose="02020603050405020304" pitchFamily="18" charset="0"/>
                <a:cs typeface="Times New Roman" panose="02020603050405020304" pitchFamily="18" charset="0"/>
              </a:rPr>
              <a:t>. QS </a:t>
            </a:r>
            <a:r>
              <a:rPr lang="en-US" sz="2400" dirty="0" err="1">
                <a:latin typeface="Times New Roman" panose="02020603050405020304" pitchFamily="18" charset="0"/>
                <a:cs typeface="Times New Roman" panose="02020603050405020304" pitchFamily="18" charset="0"/>
              </a:rPr>
              <a:t>kesma</a:t>
            </a:r>
            <a:r>
              <a:rPr lang="en-US" sz="2400" dirty="0">
                <a:latin typeface="Times New Roman" panose="02020603050405020304" pitchFamily="18" charset="0"/>
                <a:cs typeface="Times New Roman" panose="02020603050405020304" pitchFamily="18" charset="0"/>
              </a:rPr>
              <a:t> r  </a:t>
            </a:r>
            <a:r>
              <a:rPr lang="en-US" sz="2400" dirty="0" err="1">
                <a:latin typeface="Times New Roman" panose="02020603050405020304" pitchFamily="18" charset="0"/>
                <a:cs typeface="Times New Roman" panose="02020603050405020304" pitchFamily="18" charset="0"/>
              </a:rPr>
              <a:t>radiusning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kichik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yoyi</a:t>
            </a:r>
            <a:r>
              <a:rPr lang="en-US" sz="2400" dirty="0">
                <a:latin typeface="Times New Roman" panose="02020603050405020304" pitchFamily="18" charset="0"/>
                <a:cs typeface="Times New Roman" panose="02020603050405020304" pitchFamily="18" charset="0"/>
              </a:rPr>
              <a:t> deb </a:t>
            </a:r>
            <a:r>
              <a:rPr lang="en-US" sz="2400" dirty="0" err="1">
                <a:latin typeface="Times New Roman" panose="02020603050405020304" pitchFamily="18" charset="0"/>
                <a:cs typeface="Times New Roman" panose="02020603050405020304" pitchFamily="18" charset="0"/>
              </a:rPr>
              <a:t>bilsak</a:t>
            </a:r>
            <a:r>
              <a:rPr lang="en-US" sz="2400" dirty="0">
                <a:latin typeface="Times New Roman" panose="02020603050405020304" pitchFamily="18" charset="0"/>
                <a:cs typeface="Times New Roman" panose="02020603050405020304" pitchFamily="18" charset="0"/>
              </a:rPr>
              <a:t>, u QMS </a:t>
            </a:r>
            <a:r>
              <a:rPr lang="en-US" sz="2400" dirty="0" err="1">
                <a:latin typeface="Times New Roman" panose="02020603050405020304" pitchFamily="18" charset="0"/>
                <a:cs typeface="Times New Roman" panose="02020603050405020304" pitchFamily="18" charset="0"/>
              </a:rPr>
              <a:t>kichik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burchak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yoki</a:t>
            </a:r>
            <a:r>
              <a:rPr lang="en-US" sz="2400" dirty="0">
                <a:latin typeface="Times New Roman" panose="02020603050405020304" pitchFamily="18" charset="0"/>
                <a:cs typeface="Times New Roman" panose="02020603050405020304" pitchFamily="18" charset="0"/>
              </a:rPr>
              <a:t>  da  </a:t>
            </a:r>
            <a:r>
              <a:rPr lang="en-US" sz="2400" dirty="0" err="1">
                <a:latin typeface="Times New Roman" panose="02020603050405020304" pitchFamily="18" charset="0"/>
                <a:cs typeface="Times New Roman" panose="02020603050405020304" pitchFamily="18" charset="0"/>
              </a:rPr>
              <a:t>burchakka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yondashadi</a:t>
            </a:r>
            <a:r>
              <a:rPr lang="en-US" sz="2400" dirty="0">
                <a:latin typeface="Times New Roman" panose="02020603050405020304" pitchFamily="18" charset="0"/>
                <a:cs typeface="Times New Roman" panose="02020603050405020304" pitchFamily="18" charset="0"/>
              </a:rPr>
              <a:t>. U </a:t>
            </a:r>
            <a:r>
              <a:rPr lang="en-US" sz="2400" dirty="0" err="1">
                <a:latin typeface="Times New Roman" panose="02020603050405020304" pitchFamily="18" charset="0"/>
                <a:cs typeface="Times New Roman" panose="02020603050405020304" pitchFamily="18" charset="0"/>
              </a:rPr>
              <a:t>holda</a:t>
            </a:r>
            <a:r>
              <a:rPr lang="en-US" sz="2400" dirty="0">
                <a:latin typeface="Times New Roman" panose="02020603050405020304" pitchFamily="18" charset="0"/>
                <a:cs typeface="Times New Roman" panose="02020603050405020304" pitchFamily="18" charset="0"/>
              </a:rPr>
              <a:t> QS = r </a:t>
            </a:r>
            <a:r>
              <a:rPr lang="en-US" sz="2400" dirty="0" smtClean="0">
                <a:latin typeface="Times New Roman" panose="02020603050405020304" pitchFamily="18" charset="0"/>
                <a:cs typeface="Times New Roman" panose="02020603050405020304" pitchFamily="18" charset="0"/>
              </a:rPr>
              <a:t>*d</a:t>
            </a:r>
            <a:r>
              <a:rPr lang="el-GR" sz="2400" dirty="0" smtClean="0">
                <a:latin typeface="Times New Roman" panose="02020603050405020304" pitchFamily="18" charset="0"/>
                <a:cs typeface="Times New Roman" panose="02020603050405020304" pitchFamily="18" charset="0"/>
              </a:rPr>
              <a:t>α</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da  </a:t>
            </a:r>
            <a:r>
              <a:rPr lang="en-US" sz="2400" dirty="0" err="1">
                <a:latin typeface="Times New Roman" panose="02020603050405020304" pitchFamily="18" charset="0"/>
                <a:cs typeface="Times New Roman" panose="02020603050405020304" pitchFamily="18" charset="0"/>
              </a:rPr>
              <a:t>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Ikkinchi</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tarafdan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QS </a:t>
            </a:r>
            <a:r>
              <a:rPr lang="en-US" sz="2400" dirty="0" err="1">
                <a:latin typeface="Times New Roman" panose="02020603050405020304" pitchFamily="18" charset="0"/>
                <a:cs typeface="Times New Roman" panose="02020603050405020304" pitchFamily="18" charset="0"/>
              </a:rPr>
              <a:t>uchburchakdan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gipotenuza</a:t>
            </a:r>
            <a:r>
              <a:rPr lang="en-US" sz="2400" dirty="0">
                <a:latin typeface="Times New Roman" panose="02020603050405020304" pitchFamily="18" charset="0"/>
                <a:cs typeface="Times New Roman" panose="02020603050405020304" pitchFamily="18" charset="0"/>
              </a:rPr>
              <a:t> QS </a:t>
            </a:r>
            <a:r>
              <a:rPr lang="en-US" sz="2400" dirty="0" err="1">
                <a:latin typeface="Times New Roman" panose="02020603050405020304" pitchFamily="18" charset="0"/>
                <a:cs typeface="Times New Roman" panose="02020603050405020304" pitchFamily="18" charset="0"/>
              </a:rPr>
              <a:t>katet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quyidagicha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bog’langan</a:t>
            </a:r>
            <a:endParaRPr lang="en-US" sz="24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3291849436"/>
              </p:ext>
            </p:extLst>
          </p:nvPr>
        </p:nvGraphicFramePr>
        <p:xfrm>
          <a:off x="5054885" y="1643116"/>
          <a:ext cx="1017142" cy="699285"/>
        </p:xfrm>
        <a:graphic>
          <a:graphicData uri="http://schemas.openxmlformats.org/presentationml/2006/ole">
            <mc:AlternateContent xmlns:mc="http://schemas.openxmlformats.org/markup-compatibility/2006">
              <mc:Choice xmlns:v="urn:schemas-microsoft-com:vml" Requires="v">
                <p:oleObj spid="_x0000_s60427" r:id="rId3" imgW="672808" imgH="457002" progId="Equation.3">
                  <p:embed/>
                </p:oleObj>
              </mc:Choice>
              <mc:Fallback>
                <p:oleObj r:id="rId3" imgW="672808" imgH="457002"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54885" y="1643116"/>
                        <a:ext cx="1017142" cy="699285"/>
                      </a:xfrm>
                      <a:prstGeom prst="rect">
                        <a:avLst/>
                      </a:prstGeom>
                      <a:no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mc:AlternateContent xmlns:mc="http://schemas.openxmlformats.org/markup-compatibility/2006" xmlns:a14="http://schemas.microsoft.com/office/drawing/2010/main">
        <mc:Choice Requires="a14">
          <p:sp>
            <p:nvSpPr>
              <p:cNvPr id="8" name="TextBox 7"/>
              <p:cNvSpPr txBox="1"/>
              <p:nvPr/>
            </p:nvSpPr>
            <p:spPr>
              <a:xfrm>
                <a:off x="1834188" y="3865559"/>
                <a:ext cx="2686441" cy="24622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600" b="0" i="1" smtClean="0">
                          <a:latin typeface="Cambria Math" panose="02040503050406030204" pitchFamily="18" charset="0"/>
                        </a:rPr>
                        <m:t>𝑃𝑄</m:t>
                      </m:r>
                      <m:r>
                        <a:rPr lang="en-US" sz="1600" b="0" i="1" smtClean="0">
                          <a:latin typeface="Cambria Math" panose="02040503050406030204" pitchFamily="18" charset="0"/>
                        </a:rPr>
                        <m:t>=</m:t>
                      </m:r>
                      <m:r>
                        <a:rPr lang="en-US" sz="1600" b="0" i="1" smtClean="0">
                          <a:latin typeface="Cambria Math" panose="02040503050406030204" pitchFamily="18" charset="0"/>
                        </a:rPr>
                        <m:t>𝑑𝑙</m:t>
                      </m:r>
                      <m:r>
                        <a:rPr lang="en-US" sz="1600" b="0" i="1" smtClean="0">
                          <a:latin typeface="Cambria Math" panose="02040503050406030204" pitchFamily="18" charset="0"/>
                        </a:rPr>
                        <m:t>,     </m:t>
                      </m:r>
                      <m:r>
                        <a:rPr lang="en-US" sz="1600" b="0" i="1" smtClean="0">
                          <a:latin typeface="Cambria Math" panose="02040503050406030204" pitchFamily="18" charset="0"/>
                        </a:rPr>
                        <m:t>𝑄𝑆</m:t>
                      </m:r>
                      <m:r>
                        <a:rPr lang="en-US" sz="1600" b="0" i="1" smtClean="0">
                          <a:latin typeface="Cambria Math" panose="02040503050406030204" pitchFamily="18" charset="0"/>
                        </a:rPr>
                        <m:t>=</m:t>
                      </m:r>
                      <m:r>
                        <a:rPr lang="en-US" sz="1600" b="0" i="1" smtClean="0">
                          <a:latin typeface="Cambria Math" panose="02040503050406030204" pitchFamily="18" charset="0"/>
                        </a:rPr>
                        <m:t>𝑑𝑙</m:t>
                      </m:r>
                      <m:r>
                        <a:rPr lang="en-US" sz="1600" b="0" i="1" smtClean="0">
                          <a:latin typeface="Cambria Math" panose="02040503050406030204" pitchFamily="18" charset="0"/>
                        </a:rPr>
                        <m:t>∗</m:t>
                      </m:r>
                      <m:func>
                        <m:funcPr>
                          <m:ctrlPr>
                            <a:rPr lang="en-US" sz="1600" b="0" i="1" smtClean="0">
                              <a:latin typeface="Cambria Math" panose="02040503050406030204" pitchFamily="18" charset="0"/>
                            </a:rPr>
                          </m:ctrlPr>
                        </m:funcPr>
                        <m:fName>
                          <m:r>
                            <m:rPr>
                              <m:sty m:val="p"/>
                            </m:rPr>
                            <a:rPr lang="en-US" sz="1600" b="0" i="0" smtClean="0">
                              <a:latin typeface="Cambria Math" panose="02040503050406030204" pitchFamily="18" charset="0"/>
                            </a:rPr>
                            <m:t>sin</m:t>
                          </m:r>
                        </m:fName>
                        <m:e>
                          <m:r>
                            <m:rPr>
                              <m:sty m:val="p"/>
                            </m:rPr>
                            <a:rPr lang="el-GR" sz="1600" b="0" i="1" smtClean="0">
                              <a:latin typeface="Cambria Math" panose="02040503050406030204" pitchFamily="18" charset="0"/>
                            </a:rPr>
                            <m:t>α</m:t>
                          </m:r>
                        </m:e>
                      </m:func>
                    </m:oMath>
                  </m:oMathPara>
                </a14:m>
                <a:endParaRPr lang="en-US" sz="1600" b="0" dirty="0" smtClean="0"/>
              </a:p>
            </p:txBody>
          </p:sp>
        </mc:Choice>
        <mc:Fallback xmlns="">
          <p:sp>
            <p:nvSpPr>
              <p:cNvPr id="8" name="TextBox 7"/>
              <p:cNvSpPr txBox="1">
                <a:spLocks noRot="1" noChangeAspect="1" noMove="1" noResize="1" noEditPoints="1" noAdjustHandles="1" noChangeArrowheads="1" noChangeShapeType="1" noTextEdit="1"/>
              </p:cNvSpPr>
              <p:nvPr/>
            </p:nvSpPr>
            <p:spPr>
              <a:xfrm>
                <a:off x="1834188" y="3865559"/>
                <a:ext cx="2686441" cy="246221"/>
              </a:xfrm>
              <a:prstGeom prst="rect">
                <a:avLst/>
              </a:prstGeom>
              <a:blipFill rotWithShape="0">
                <a:blip r:embed="rId5"/>
                <a:stretch>
                  <a:fillRect l="-1814" r="-227" b="-29268"/>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9" name="TextBox 8"/>
              <p:cNvSpPr txBox="1"/>
              <p:nvPr/>
            </p:nvSpPr>
            <p:spPr>
              <a:xfrm>
                <a:off x="4830755" y="3861705"/>
                <a:ext cx="1615122" cy="276999"/>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𝑟𝑑</m:t>
                      </m:r>
                      <m:r>
                        <m:rPr>
                          <m:sty m:val="p"/>
                        </m:rPr>
                        <a:rPr lang="el-GR" sz="1800" b="0" i="1" smtClean="0">
                          <a:latin typeface="Cambria Math" panose="02040503050406030204" pitchFamily="18" charset="0"/>
                        </a:rPr>
                        <m:t>α</m:t>
                      </m:r>
                      <m:r>
                        <a:rPr lang="en-US" sz="1800" b="0" i="1" smtClean="0">
                          <a:latin typeface="Cambria Math" panose="02040503050406030204" pitchFamily="18" charset="0"/>
                        </a:rPr>
                        <m:t>=</m:t>
                      </m:r>
                      <m:r>
                        <a:rPr lang="en-US" sz="1800" b="0" i="1" smtClean="0">
                          <a:latin typeface="Cambria Math" panose="02040503050406030204" pitchFamily="18" charset="0"/>
                        </a:rPr>
                        <m:t>𝑑𝑙</m:t>
                      </m:r>
                      <m:r>
                        <a:rPr lang="en-US" sz="1800" b="0" i="1" smtClean="0">
                          <a:latin typeface="Cambria Math" panose="02040503050406030204" pitchFamily="18" charset="0"/>
                        </a:rPr>
                        <m:t>∗</m:t>
                      </m:r>
                      <m:r>
                        <a:rPr lang="en-US" sz="1800" b="0" i="1" smtClean="0">
                          <a:latin typeface="Cambria Math" panose="02040503050406030204" pitchFamily="18" charset="0"/>
                        </a:rPr>
                        <m:t>𝑠𝑖𝑛</m:t>
                      </m:r>
                      <m:r>
                        <m:rPr>
                          <m:sty m:val="p"/>
                        </m:rPr>
                        <a:rPr lang="el-GR" sz="1800" i="1">
                          <a:latin typeface="Cambria Math" panose="02040503050406030204" pitchFamily="18" charset="0"/>
                        </a:rPr>
                        <m:t>α</m:t>
                      </m:r>
                    </m:oMath>
                  </m:oMathPara>
                </a14:m>
                <a:endParaRPr lang="ru-RU" sz="1800" dirty="0"/>
              </a:p>
            </p:txBody>
          </p:sp>
        </mc:Choice>
        <mc:Fallback xmlns="">
          <p:sp>
            <p:nvSpPr>
              <p:cNvPr id="9" name="TextBox 8"/>
              <p:cNvSpPr txBox="1">
                <a:spLocks noRot="1" noChangeAspect="1" noMove="1" noResize="1" noEditPoints="1" noAdjustHandles="1" noChangeArrowheads="1" noChangeShapeType="1" noTextEdit="1"/>
              </p:cNvSpPr>
              <p:nvPr/>
            </p:nvSpPr>
            <p:spPr>
              <a:xfrm>
                <a:off x="4830755" y="3861705"/>
                <a:ext cx="1615122" cy="276999"/>
              </a:xfrm>
              <a:prstGeom prst="rect">
                <a:avLst/>
              </a:prstGeom>
              <a:blipFill rotWithShape="0">
                <a:blip r:embed="rId6"/>
                <a:stretch>
                  <a:fillRect l="-3019" r="-1509" b="-8696"/>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10" name="TextBox 9"/>
              <p:cNvSpPr txBox="1"/>
              <p:nvPr/>
            </p:nvSpPr>
            <p:spPr>
              <a:xfrm>
                <a:off x="3162444" y="4138704"/>
                <a:ext cx="1892441" cy="52597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𝑑𝑙</m:t>
                      </m:r>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𝑟𝑑</m:t>
                          </m:r>
                          <m:r>
                            <m:rPr>
                              <m:sty m:val="p"/>
                            </m:rPr>
                            <a:rPr lang="el-GR" sz="1800" b="0" i="1" smtClean="0">
                              <a:latin typeface="Cambria Math" panose="02040503050406030204" pitchFamily="18" charset="0"/>
                            </a:rPr>
                            <m:t>α</m:t>
                          </m:r>
                        </m:num>
                        <m:den>
                          <m:r>
                            <a:rPr lang="en-US" sz="1800" b="0" i="1" smtClean="0">
                              <a:latin typeface="Cambria Math" panose="02040503050406030204" pitchFamily="18" charset="0"/>
                            </a:rPr>
                            <m:t>𝑠𝑖𝑛</m:t>
                          </m:r>
                          <m:r>
                            <m:rPr>
                              <m:sty m:val="p"/>
                            </m:rPr>
                            <a:rPr lang="el-GR" sz="1800" b="0" i="1" smtClean="0">
                              <a:latin typeface="Cambria Math" panose="02040503050406030204" pitchFamily="18" charset="0"/>
                            </a:rPr>
                            <m:t>α</m:t>
                          </m:r>
                        </m:den>
                      </m:f>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𝑏𝑑</m:t>
                          </m:r>
                          <m:r>
                            <m:rPr>
                              <m:sty m:val="p"/>
                            </m:rPr>
                            <a:rPr lang="el-GR" sz="1800" b="0" i="1" smtClean="0">
                              <a:latin typeface="Cambria Math" panose="02040503050406030204" pitchFamily="18" charset="0"/>
                            </a:rPr>
                            <m:t>α</m:t>
                          </m:r>
                        </m:num>
                        <m:den>
                          <m:r>
                            <a:rPr lang="en-US" sz="1800" b="0" i="1" smtClean="0">
                              <a:latin typeface="Cambria Math" panose="02040503050406030204" pitchFamily="18" charset="0"/>
                            </a:rPr>
                            <m:t>𝑠𝑖</m:t>
                          </m:r>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𝑛</m:t>
                              </m:r>
                            </m:e>
                            <m:sup>
                              <m:r>
                                <a:rPr lang="en-US" sz="1800" b="0" i="1" smtClean="0">
                                  <a:latin typeface="Cambria Math" panose="02040503050406030204" pitchFamily="18" charset="0"/>
                                </a:rPr>
                                <m:t>2</m:t>
                              </m:r>
                            </m:sup>
                          </m:sSup>
                          <m:r>
                            <m:rPr>
                              <m:sty m:val="p"/>
                            </m:rPr>
                            <a:rPr lang="el-GR" sz="1800" b="0" i="1" smtClean="0">
                              <a:latin typeface="Cambria Math" panose="02040503050406030204" pitchFamily="18" charset="0"/>
                            </a:rPr>
                            <m:t>α</m:t>
                          </m:r>
                        </m:den>
                      </m:f>
                    </m:oMath>
                  </m:oMathPara>
                </a14:m>
                <a:endParaRPr lang="ru-RU" sz="1800" dirty="0"/>
              </a:p>
            </p:txBody>
          </p:sp>
        </mc:Choice>
        <mc:Fallback xmlns="">
          <p:sp>
            <p:nvSpPr>
              <p:cNvPr id="10" name="TextBox 9"/>
              <p:cNvSpPr txBox="1">
                <a:spLocks noRot="1" noChangeAspect="1" noMove="1" noResize="1" noEditPoints="1" noAdjustHandles="1" noChangeArrowheads="1" noChangeShapeType="1" noTextEdit="1"/>
              </p:cNvSpPr>
              <p:nvPr/>
            </p:nvSpPr>
            <p:spPr>
              <a:xfrm>
                <a:off x="3162444" y="4138704"/>
                <a:ext cx="1892441" cy="525978"/>
              </a:xfrm>
              <a:prstGeom prst="rect">
                <a:avLst/>
              </a:prstGeom>
              <a:blipFill rotWithShape="0">
                <a:blip r:embed="rId7"/>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42136539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43837" y="1323821"/>
            <a:ext cx="8856323" cy="830997"/>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O’tkazgich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uzunligi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cheksiz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bo’lganligi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integrallash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chegarasi</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Calibri" panose="020F0502020204030204" pitchFamily="34" charset="0"/>
              </a:rPr>
              <a:t>=0+</a:t>
            </a:r>
            <a:r>
              <a:rPr lang="ru-RU" sz="2400" i="1" dirty="0">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orasida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a:t>
            </a:r>
            <a:endParaRPr lang="ru-RU" sz="2400"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251546914"/>
              </p:ext>
            </p:extLst>
          </p:nvPr>
        </p:nvGraphicFramePr>
        <p:xfrm>
          <a:off x="1352254" y="2278107"/>
          <a:ext cx="5850198" cy="1060993"/>
        </p:xfrm>
        <a:graphic>
          <a:graphicData uri="http://schemas.openxmlformats.org/presentationml/2006/ole">
            <mc:AlternateContent xmlns:mc="http://schemas.openxmlformats.org/markup-compatibility/2006">
              <mc:Choice xmlns:v="urn:schemas-microsoft-com:vml" Requires="v">
                <p:oleObj spid="_x0000_s61464" r:id="rId3" imgW="3302000" imgH="596900" progId="Equation.3">
                  <p:embed/>
                </p:oleObj>
              </mc:Choice>
              <mc:Fallback>
                <p:oleObj r:id="rId3" imgW="3302000" imgH="5969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2254" y="2278107"/>
                        <a:ext cx="5850198" cy="1060993"/>
                      </a:xfrm>
                      <a:prstGeom prst="rect">
                        <a:avLst/>
                      </a:prstGeom>
                      <a:noFill/>
                    </p:spPr>
                  </p:pic>
                </p:oleObj>
              </mc:Fallback>
            </mc:AlternateContent>
          </a:graphicData>
        </a:graphic>
      </p:graphicFrame>
      <p:sp>
        <p:nvSpPr>
          <p:cNvPr id="12" name="Прямоугольник 11"/>
          <p:cNvSpPr/>
          <p:nvPr/>
        </p:nvSpPr>
        <p:spPr>
          <a:xfrm>
            <a:off x="400692" y="3671615"/>
            <a:ext cx="8599468" cy="830997"/>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yo’nalishi</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vektorlar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tekislikka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perpendikulyardir</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13"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860938954"/>
              </p:ext>
            </p:extLst>
          </p:nvPr>
        </p:nvGraphicFramePr>
        <p:xfrm>
          <a:off x="5876817" y="3671312"/>
          <a:ext cx="441789" cy="415801"/>
        </p:xfrm>
        <a:graphic>
          <a:graphicData uri="http://schemas.openxmlformats.org/presentationml/2006/ole">
            <mc:AlternateContent xmlns:mc="http://schemas.openxmlformats.org/markup-compatibility/2006">
              <mc:Choice xmlns:v="urn:schemas-microsoft-com:vml" Requires="v">
                <p:oleObj spid="_x0000_s61465" r:id="rId5" imgW="253780" imgH="253780" progId="Equation.3">
                  <p:embed/>
                </p:oleObj>
              </mc:Choice>
              <mc:Fallback>
                <p:oleObj r:id="rId5" imgW="253780" imgH="253780"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76817" y="3671312"/>
                        <a:ext cx="441789" cy="415801"/>
                      </a:xfrm>
                      <a:prstGeom prst="rect">
                        <a:avLst/>
                      </a:prstGeom>
                      <a:noFill/>
                    </p:spPr>
                  </p:pic>
                </p:oleObj>
              </mc:Fallback>
            </mc:AlternateContent>
          </a:graphicData>
        </a:graphic>
      </p:graphicFrame>
      <p:sp>
        <p:nvSpPr>
          <p:cNvPr id="15"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3588927094"/>
              </p:ext>
            </p:extLst>
          </p:nvPr>
        </p:nvGraphicFramePr>
        <p:xfrm>
          <a:off x="7035042" y="3671312"/>
          <a:ext cx="329175" cy="415801"/>
        </p:xfrm>
        <a:graphic>
          <a:graphicData uri="http://schemas.openxmlformats.org/presentationml/2006/ole">
            <mc:AlternateContent xmlns:mc="http://schemas.openxmlformats.org/markup-compatibility/2006">
              <mc:Choice xmlns:v="urn:schemas-microsoft-com:vml" Requires="v">
                <p:oleObj spid="_x0000_s61466" r:id="rId7" imgW="152334" imgH="190417" progId="Equation.3">
                  <p:embed/>
                </p:oleObj>
              </mc:Choice>
              <mc:Fallback>
                <p:oleObj r:id="rId7" imgW="152334" imgH="190417"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35042" y="3671312"/>
                        <a:ext cx="329175" cy="415801"/>
                      </a:xfrm>
                      <a:prstGeom prst="rect">
                        <a:avLst/>
                      </a:prstGeom>
                      <a:noFill/>
                    </p:spPr>
                  </p:pic>
                </p:oleObj>
              </mc:Fallback>
            </mc:AlternateContent>
          </a:graphicData>
        </a:graphic>
      </p:graphicFrame>
    </p:spTree>
    <p:extLst>
      <p:ext uri="{BB962C8B-B14F-4D97-AF65-F5344CB8AC3E}">
        <p14:creationId xmlns:p14="http://schemas.microsoft.com/office/powerpoint/2010/main" val="12522892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2">
            <a:extLst>
              <a:ext uri="{28A0092B-C50C-407E-A947-70E740481C1C}">
                <a14:useLocalDpi xmlns:a14="http://schemas.microsoft.com/office/drawing/2010/main" val="0"/>
              </a:ext>
            </a:extLst>
          </a:blip>
          <a:srcRect/>
          <a:stretch>
            <a:fillRect/>
          </a:stretch>
        </p:blipFill>
        <p:spPr bwMode="auto">
          <a:xfrm>
            <a:off x="689277" y="256854"/>
            <a:ext cx="2680647" cy="3267182"/>
          </a:xfrm>
          <a:prstGeom prst="rect">
            <a:avLst/>
          </a:prstGeom>
          <a:noFill/>
          <a:ln>
            <a:noFill/>
          </a:ln>
        </p:spPr>
      </p:pic>
      <p:sp>
        <p:nvSpPr>
          <p:cNvPr id="3" name="Прямоугольник 2"/>
          <p:cNvSpPr/>
          <p:nvPr/>
        </p:nvSpPr>
        <p:spPr>
          <a:xfrm>
            <a:off x="856981" y="3995102"/>
            <a:ext cx="2337371" cy="738664"/>
          </a:xfrm>
          <a:prstGeom prst="rect">
            <a:avLst/>
          </a:prstGeom>
        </p:spPr>
        <p:txBody>
          <a:bodyPr wrap="square">
            <a:spAutoFit/>
          </a:bodyPr>
          <a:lstStyle/>
          <a:p>
            <a:r>
              <a:rPr lang="en-US" i="1" dirty="0">
                <a:latin typeface="Times New Roman" panose="02020603050405020304" pitchFamily="18" charset="0"/>
                <a:ea typeface="Calibri" panose="020F0502020204030204" pitchFamily="34" charset="0"/>
              </a:rPr>
              <a:t>5-</a:t>
            </a:r>
            <a:r>
              <a:rPr lang="uz-Cyrl-UZ" i="1" dirty="0">
                <a:latin typeface="Times New Roman" panose="02020603050405020304" pitchFamily="18" charset="0"/>
                <a:ea typeface="Calibri" panose="020F0502020204030204" pitchFamily="34" charset="0"/>
              </a:rPr>
              <a:t>r</a:t>
            </a:r>
            <a:r>
              <a:rPr lang="en-US" i="1" dirty="0" err="1">
                <a:latin typeface="Times New Roman" panose="02020603050405020304" pitchFamily="18" charset="0"/>
                <a:ea typeface="Calibri" panose="020F0502020204030204" pitchFamily="34" charset="0"/>
              </a:rPr>
              <a:t>asm</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Tokli</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o’tkazgich</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magnit</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maydon</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kuchlanganlig</a:t>
            </a:r>
            <a:r>
              <a:rPr lang="uz-Cyrl-UZ" i="1" dirty="0">
                <a:latin typeface="Times New Roman" panose="02020603050405020304" pitchFamily="18" charset="0"/>
                <a:ea typeface="Calibri" panose="020F0502020204030204" pitchFamily="34" charset="0"/>
              </a:rPr>
              <a:t>ining</a:t>
            </a:r>
            <a:r>
              <a:rPr lang="en-US" i="1" dirty="0">
                <a:latin typeface="Times New Roman" panose="02020603050405020304" pitchFamily="18" charset="0"/>
                <a:ea typeface="Calibri" panose="020F0502020204030204" pitchFamily="34" charset="0"/>
              </a:rPr>
              <a:t> </a:t>
            </a:r>
            <a:r>
              <a:rPr lang="en-US" i="1" dirty="0" err="1">
                <a:latin typeface="Times New Roman" panose="02020603050405020304" pitchFamily="18" charset="0"/>
                <a:ea typeface="Calibri" panose="020F0502020204030204" pitchFamily="34" charset="0"/>
              </a:rPr>
              <a:t>yo’nalishi</a:t>
            </a:r>
            <a:endParaRPr lang="ru-RU" dirty="0"/>
          </a:p>
        </p:txBody>
      </p:sp>
      <p:sp>
        <p:nvSpPr>
          <p:cNvPr id="4" name="Прямоугольник 3"/>
          <p:cNvSpPr/>
          <p:nvPr/>
        </p:nvSpPr>
        <p:spPr>
          <a:xfrm>
            <a:off x="5537770" y="604629"/>
            <a:ext cx="3143893" cy="738664"/>
          </a:xfrm>
          <a:prstGeom prst="rect">
            <a:avLst/>
          </a:prstGeom>
        </p:spPr>
        <p:txBody>
          <a:bodyPr wrap="square">
            <a:spAutoFit/>
          </a:bodyPr>
          <a:lstStyle/>
          <a:p>
            <a:r>
              <a:rPr lang="en-US" i="1" dirty="0">
                <a:latin typeface="Times New Roman" panose="02020603050405020304" pitchFamily="18" charset="0"/>
                <a:ea typeface="Calibri" panose="020F0502020204030204" pitchFamily="34" charset="0"/>
              </a:rPr>
              <a:t>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tokli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to’g’ri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chiziqli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uzun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o’tkazgichga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perpendikulyar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joylashgan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yopiq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yassi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konturni</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tasav</a:t>
            </a:r>
            <a:r>
              <a:rPr lang="uz-Cyrl-UZ" dirty="0">
                <a:latin typeface="Times New Roman" panose="02020603050405020304" pitchFamily="18" charset="0"/>
                <a:ea typeface="Calibri" panose="020F0502020204030204" pitchFamily="34" charset="0"/>
              </a:rPr>
              <a:t>v</a:t>
            </a:r>
            <a:r>
              <a:rPr lang="en-US" dirty="0" err="1">
                <a:latin typeface="Times New Roman" panose="02020603050405020304" pitchFamily="18" charset="0"/>
                <a:ea typeface="Calibri" panose="020F0502020204030204" pitchFamily="34" charset="0"/>
              </a:rPr>
              <a:t>ur</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etamiz</a:t>
            </a:r>
            <a:r>
              <a:rPr lang="en-US" dirty="0">
                <a:latin typeface="Times New Roman" panose="02020603050405020304" pitchFamily="18" charset="0"/>
                <a:ea typeface="Calibri" panose="020F0502020204030204" pitchFamily="34" charset="0"/>
              </a:rPr>
              <a:t> (</a:t>
            </a:r>
            <a:r>
              <a:rPr lang="en-US" i="1" dirty="0">
                <a:latin typeface="Times New Roman" panose="02020603050405020304" pitchFamily="18" charset="0"/>
                <a:ea typeface="Calibri" panose="020F0502020204030204" pitchFamily="34" charset="0"/>
              </a:rPr>
              <a:t>6-rasm</a:t>
            </a:r>
            <a:r>
              <a:rPr lang="en-US" dirty="0">
                <a:latin typeface="Times New Roman" panose="02020603050405020304" pitchFamily="18" charset="0"/>
                <a:ea typeface="Calibri" panose="020F0502020204030204" pitchFamily="34" charset="0"/>
              </a:rPr>
              <a:t>).</a:t>
            </a:r>
            <a:endParaRPr lang="ru-RU" dirty="0"/>
          </a:p>
        </p:txBody>
      </p:sp>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4941870" y="1343293"/>
            <a:ext cx="3270873" cy="2180743"/>
          </a:xfrm>
          <a:prstGeom prst="rect">
            <a:avLst/>
          </a:prstGeom>
          <a:noFill/>
          <a:ln>
            <a:noFill/>
          </a:ln>
        </p:spPr>
      </p:pic>
      <p:sp>
        <p:nvSpPr>
          <p:cNvPr id="6" name="Прямоугольник 5"/>
          <p:cNvSpPr/>
          <p:nvPr/>
        </p:nvSpPr>
        <p:spPr>
          <a:xfrm>
            <a:off x="4787756" y="3995102"/>
            <a:ext cx="4075549" cy="523220"/>
          </a:xfrm>
          <a:prstGeom prst="rect">
            <a:avLst/>
          </a:prstGeom>
        </p:spPr>
        <p:txBody>
          <a:bodyPr wrap="square">
            <a:spAutoFit/>
          </a:bodyPr>
          <a:lstStyle/>
          <a:p>
            <a:r>
              <a:rPr lang="ru-RU" i="1" dirty="0">
                <a:latin typeface="Times New Roman" panose="02020603050405020304" pitchFamily="18" charset="0"/>
                <a:ea typeface="Calibri" panose="020F0502020204030204" pitchFamily="34" charset="0"/>
              </a:rPr>
              <a:t>6-</a:t>
            </a:r>
            <a:r>
              <a:rPr lang="uz-Cyrl-UZ" i="1" dirty="0">
                <a:latin typeface="Times New Roman" panose="02020603050405020304" pitchFamily="18" charset="0"/>
                <a:ea typeface="Calibri" panose="020F0502020204030204" pitchFamily="34" charset="0"/>
              </a:rPr>
              <a:t>r</a:t>
            </a:r>
            <a:r>
              <a:rPr lang="ru-RU" i="1" dirty="0" err="1">
                <a:latin typeface="Times New Roman" panose="02020603050405020304" pitchFamily="18" charset="0"/>
                <a:ea typeface="Calibri" panose="020F0502020204030204" pitchFamily="34" charset="0"/>
              </a:rPr>
              <a:t>asm</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To’g’ri</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chiziqli</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o’tkazgichga</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perpendikulyar</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joylashgan</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yassi</a:t>
            </a:r>
            <a:r>
              <a:rPr lang="ru-RU" i="1" dirty="0">
                <a:latin typeface="Times New Roman" panose="02020603050405020304" pitchFamily="18" charset="0"/>
                <a:ea typeface="Calibri" panose="020F0502020204030204" pitchFamily="34" charset="0"/>
              </a:rPr>
              <a:t> </a:t>
            </a:r>
            <a:r>
              <a:rPr lang="ru-RU" i="1" dirty="0" err="1">
                <a:latin typeface="Times New Roman" panose="02020603050405020304" pitchFamily="18" charset="0"/>
                <a:ea typeface="Calibri" panose="020F0502020204030204" pitchFamily="34" charset="0"/>
              </a:rPr>
              <a:t>kontur</a:t>
            </a:r>
            <a:endParaRPr lang="ru-RU" dirty="0"/>
          </a:p>
        </p:txBody>
      </p:sp>
    </p:spTree>
    <p:extLst>
      <p:ext uri="{BB962C8B-B14F-4D97-AF65-F5344CB8AC3E}">
        <p14:creationId xmlns:p14="http://schemas.microsoft.com/office/powerpoint/2010/main" val="14750057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4935" y="1273996"/>
            <a:ext cx="8722759" cy="1938992"/>
          </a:xfrm>
          <a:prstGeom prst="rect">
            <a:avLst/>
          </a:prstGeom>
        </p:spPr>
        <p:txBody>
          <a:bodyPr wrap="square">
            <a:spAutoFit/>
          </a:bodyPr>
          <a:lstStyle/>
          <a:p>
            <a:r>
              <a:rPr lang="en-US" sz="2400" dirty="0" err="1">
                <a:latin typeface="Times New Roman" panose="02020603050405020304" pitchFamily="18" charset="0"/>
                <a:cs typeface="Times New Roman" panose="02020603050405020304" pitchFamily="18" charset="0"/>
              </a:rPr>
              <a:t>Konturda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o’tkazgichdan</a:t>
            </a:r>
            <a:r>
              <a:rPr lang="en-US" sz="2400" dirty="0">
                <a:latin typeface="Times New Roman" panose="02020603050405020304" pitchFamily="18" charset="0"/>
                <a:cs typeface="Times New Roman" panose="02020603050405020304" pitchFamily="18" charset="0"/>
              </a:rPr>
              <a:t> r </a:t>
            </a:r>
            <a:r>
              <a:rPr lang="en-US" sz="2400" dirty="0" err="1">
                <a:latin typeface="Times New Roman" panose="02020603050405020304" pitchFamily="18" charset="0"/>
                <a:cs typeface="Times New Roman" panose="02020603050405020304" pitchFamily="18" charset="0"/>
              </a:rPr>
              <a:t>masofada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joylashgan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elementar</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kesmani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olamiz</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Tokning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kesma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nuqtalarida</a:t>
            </a:r>
            <a:r>
              <a:rPr lang="en-US" sz="2400" dirty="0">
                <a:latin typeface="Times New Roman" panose="02020603050405020304" pitchFamily="18" charset="0"/>
                <a:cs typeface="Times New Roman" panose="02020603050405020304" pitchFamily="18" charset="0"/>
              </a:rPr>
              <a:t> radius- </a:t>
            </a:r>
            <a:r>
              <a:rPr lang="en-US" sz="2400" dirty="0" err="1">
                <a:latin typeface="Times New Roman" panose="02020603050405020304" pitchFamily="18" charset="0"/>
                <a:cs typeface="Times New Roman" panose="02020603050405020304" pitchFamily="18" charset="0"/>
              </a:rPr>
              <a:t>vektorga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perpendikulyar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joylashgan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bo’lib</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kesma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ru-RU" sz="2400" i="1" dirty="0">
                <a:sym typeface="Symbol" panose="05050102010706020507" pitchFamily="18" charset="2"/>
              </a:rPr>
              <a: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burchak</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tashkil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etadi</a:t>
            </a:r>
            <a:r>
              <a:rPr lang="en-US" sz="2400" dirty="0">
                <a:latin typeface="Times New Roman" panose="02020603050405020304" pitchFamily="18" charset="0"/>
                <a:cs typeface="Times New Roman" panose="02020603050405020304" pitchFamily="18" charset="0"/>
              </a:rPr>
              <a:t>. </a:t>
            </a:r>
          </a:p>
        </p:txBody>
      </p:sp>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789702688"/>
              </p:ext>
            </p:extLst>
          </p:nvPr>
        </p:nvGraphicFramePr>
        <p:xfrm>
          <a:off x="6904234" y="1356189"/>
          <a:ext cx="350391" cy="309961"/>
        </p:xfrm>
        <a:graphic>
          <a:graphicData uri="http://schemas.openxmlformats.org/presentationml/2006/ole">
            <mc:AlternateContent xmlns:mc="http://schemas.openxmlformats.org/markup-compatibility/2006">
              <mc:Choice xmlns:v="urn:schemas-microsoft-com:vml" Requires="v">
                <p:oleObj spid="_x0000_s62513" r:id="rId3" imgW="215713" imgH="190335" progId="Equation.3">
                  <p:embed/>
                </p:oleObj>
              </mc:Choice>
              <mc:Fallback>
                <p:oleObj r:id="rId3" imgW="215713" imgH="190335"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04234" y="1356189"/>
                        <a:ext cx="350391" cy="309961"/>
                      </a:xfrm>
                      <a:prstGeom prst="rect">
                        <a:avLst/>
                      </a:prstGeom>
                      <a:noFill/>
                    </p:spPr>
                  </p:pic>
                </p:oleObj>
              </mc:Fallback>
            </mc:AlternateContent>
          </a:graphicData>
        </a:graphic>
      </p:graphicFrame>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665430868"/>
              </p:ext>
            </p:extLst>
          </p:nvPr>
        </p:nvGraphicFramePr>
        <p:xfrm>
          <a:off x="6164495" y="2088368"/>
          <a:ext cx="318498" cy="293018"/>
        </p:xfrm>
        <a:graphic>
          <a:graphicData uri="http://schemas.openxmlformats.org/presentationml/2006/ole">
            <mc:AlternateContent xmlns:mc="http://schemas.openxmlformats.org/markup-compatibility/2006">
              <mc:Choice xmlns:v="urn:schemas-microsoft-com:vml" Requires="v">
                <p:oleObj spid="_x0000_s62514" r:id="rId5" imgW="241091" imgH="215713" progId="Equation.3">
                  <p:embed/>
                </p:oleObj>
              </mc:Choice>
              <mc:Fallback>
                <p:oleObj r:id="rId5" imgW="241091" imgH="215713"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64495" y="2088368"/>
                        <a:ext cx="318498" cy="293018"/>
                      </a:xfrm>
                      <a:prstGeom prst="rect">
                        <a:avLst/>
                      </a:prstGeom>
                      <a:noFill/>
                    </p:spPr>
                  </p:pic>
                </p:oleObj>
              </mc:Fallback>
            </mc:AlternateContent>
          </a:graphicData>
        </a:graphic>
      </p:graphicFrame>
      <p:sp>
        <p:nvSpPr>
          <p:cNvPr id="7"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833753131"/>
              </p:ext>
            </p:extLst>
          </p:nvPr>
        </p:nvGraphicFramePr>
        <p:xfrm>
          <a:off x="6565187" y="2444869"/>
          <a:ext cx="339047" cy="311923"/>
        </p:xfrm>
        <a:graphic>
          <a:graphicData uri="http://schemas.openxmlformats.org/presentationml/2006/ole">
            <mc:AlternateContent xmlns:mc="http://schemas.openxmlformats.org/markup-compatibility/2006">
              <mc:Choice xmlns:v="urn:schemas-microsoft-com:vml" Requires="v">
                <p:oleObj spid="_x0000_s62515" r:id="rId7" imgW="241091" imgH="215713" progId="Equation.3">
                  <p:embed/>
                </p:oleObj>
              </mc:Choice>
              <mc:Fallback>
                <p:oleObj r:id="rId7" imgW="241091" imgH="215713" progId="Equation.3">
                  <p:embed/>
                  <p:pic>
                    <p:nvPicPr>
                      <p:cNvPr id="0" name="Object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565187" y="2444869"/>
                        <a:ext cx="339047" cy="311923"/>
                      </a:xfrm>
                      <a:prstGeom prst="rect">
                        <a:avLst/>
                      </a:prstGeom>
                      <a:noFill/>
                    </p:spPr>
                  </p:pic>
                </p:oleObj>
              </mc:Fallback>
            </mc:AlternateContent>
          </a:graphicData>
        </a:graphic>
      </p:graphicFrame>
      <p:sp>
        <p:nvSpPr>
          <p:cNvPr id="9" name="Rectangle 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843389809"/>
              </p:ext>
            </p:extLst>
          </p:nvPr>
        </p:nvGraphicFramePr>
        <p:xfrm>
          <a:off x="3124092" y="3070246"/>
          <a:ext cx="1194264" cy="831450"/>
        </p:xfrm>
        <a:graphic>
          <a:graphicData uri="http://schemas.openxmlformats.org/presentationml/2006/ole">
            <mc:AlternateContent xmlns:mc="http://schemas.openxmlformats.org/markup-compatibility/2006">
              <mc:Choice xmlns:v="urn:schemas-microsoft-com:vml" Requires="v">
                <p:oleObj spid="_x0000_s62516" r:id="rId8" imgW="660400" imgH="457200" progId="Equation.3">
                  <p:embed/>
                </p:oleObj>
              </mc:Choice>
              <mc:Fallback>
                <p:oleObj r:id="rId8" imgW="660400" imgH="457200" progId="Equation.3">
                  <p:embed/>
                  <p:pic>
                    <p:nvPicPr>
                      <p:cNvPr id="0"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24092" y="3070246"/>
                        <a:ext cx="1194264" cy="831450"/>
                      </a:xfrm>
                      <a:prstGeom prst="rect">
                        <a:avLst/>
                      </a:prstGeom>
                      <a:noFill/>
                    </p:spPr>
                  </p:pic>
                </p:oleObj>
              </mc:Fallback>
            </mc:AlternateContent>
          </a:graphicData>
        </a:graphic>
      </p:graphicFrame>
      <p:sp>
        <p:nvSpPr>
          <p:cNvPr id="11" name="Rectangle 1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142078563"/>
              </p:ext>
            </p:extLst>
          </p:nvPr>
        </p:nvGraphicFramePr>
        <p:xfrm>
          <a:off x="4933214" y="3295181"/>
          <a:ext cx="2146215" cy="545967"/>
        </p:xfrm>
        <a:graphic>
          <a:graphicData uri="http://schemas.openxmlformats.org/presentationml/2006/ole">
            <mc:AlternateContent xmlns:mc="http://schemas.openxmlformats.org/markup-compatibility/2006">
              <mc:Choice xmlns:v="urn:schemas-microsoft-com:vml" Requires="v">
                <p:oleObj spid="_x0000_s62517" r:id="rId10" imgW="977900" imgH="241300" progId="Equation.3">
                  <p:embed/>
                </p:oleObj>
              </mc:Choice>
              <mc:Fallback>
                <p:oleObj r:id="rId10" imgW="977900" imgH="241300" progId="Equation.3">
                  <p:embed/>
                  <p:pic>
                    <p:nvPicPr>
                      <p:cNvPr id="0" name="Object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3214" y="3295181"/>
                        <a:ext cx="2146215" cy="545967"/>
                      </a:xfrm>
                      <a:prstGeom prst="rect">
                        <a:avLst/>
                      </a:prstGeom>
                      <a:noFill/>
                    </p:spPr>
                  </p:pic>
                </p:oleObj>
              </mc:Fallback>
            </mc:AlternateContent>
          </a:graphicData>
        </a:graphic>
      </p:graphicFrame>
      <p:sp>
        <p:nvSpPr>
          <p:cNvPr id="13" name="Прямоугольник 12"/>
          <p:cNvSpPr/>
          <p:nvPr/>
        </p:nvSpPr>
        <p:spPr>
          <a:xfrm>
            <a:off x="184935" y="3983890"/>
            <a:ext cx="8722759" cy="830997"/>
          </a:xfrm>
          <a:prstGeom prst="rect">
            <a:avLst/>
          </a:prstGeom>
        </p:spPr>
        <p:txBody>
          <a:bodyPr wrap="square">
            <a:spAutoFit/>
          </a:bodyPr>
          <a:lstStyle/>
          <a:p>
            <a:r>
              <a:rPr lang="en-US" dirty="0"/>
              <a:t> </a:t>
            </a:r>
            <a:r>
              <a:rPr lang="en-US" dirty="0" smtClean="0"/>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magnit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ning</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proektsiyasidir</a:t>
            </a:r>
            <a:r>
              <a:rPr lang="en-US"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p:txBody>
      </p:sp>
      <p:sp>
        <p:nvSpPr>
          <p:cNvPr id="14" name="Rectangle 1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3583190445"/>
              </p:ext>
            </p:extLst>
          </p:nvPr>
        </p:nvGraphicFramePr>
        <p:xfrm>
          <a:off x="287676" y="3974069"/>
          <a:ext cx="410967" cy="424224"/>
        </p:xfrm>
        <a:graphic>
          <a:graphicData uri="http://schemas.openxmlformats.org/presentationml/2006/ole">
            <mc:AlternateContent xmlns:mc="http://schemas.openxmlformats.org/markup-compatibility/2006">
              <mc:Choice xmlns:v="urn:schemas-microsoft-com:vml" Requires="v">
                <p:oleObj spid="_x0000_s62518" r:id="rId12" imgW="241091" imgH="266469" progId="Equation.3">
                  <p:embed/>
                </p:oleObj>
              </mc:Choice>
              <mc:Fallback>
                <p:oleObj r:id="rId12" imgW="241091" imgH="266469" progId="Equation.3">
                  <p:embed/>
                  <p:pic>
                    <p:nvPicPr>
                      <p:cNvPr id="0" name="Object 1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87676" y="3974069"/>
                        <a:ext cx="410967" cy="424224"/>
                      </a:xfrm>
                      <a:prstGeom prst="rect">
                        <a:avLst/>
                      </a:prstGeom>
                      <a:noFill/>
                    </p:spPr>
                  </p:pic>
                </p:oleObj>
              </mc:Fallback>
            </mc:AlternateContent>
          </a:graphicData>
        </a:graphic>
      </p:graphicFrame>
      <p:sp>
        <p:nvSpPr>
          <p:cNvPr id="16" name="Rectangle 1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4049710660"/>
              </p:ext>
            </p:extLst>
          </p:nvPr>
        </p:nvGraphicFramePr>
        <p:xfrm>
          <a:off x="4933214" y="4058052"/>
          <a:ext cx="327155" cy="340241"/>
        </p:xfrm>
        <a:graphic>
          <a:graphicData uri="http://schemas.openxmlformats.org/presentationml/2006/ole">
            <mc:AlternateContent xmlns:mc="http://schemas.openxmlformats.org/markup-compatibility/2006">
              <mc:Choice xmlns:v="urn:schemas-microsoft-com:vml" Requires="v">
                <p:oleObj spid="_x0000_s62519" r:id="rId14" imgW="203024" imgH="215713" progId="Equation.3">
                  <p:embed/>
                </p:oleObj>
              </mc:Choice>
              <mc:Fallback>
                <p:oleObj r:id="rId14" imgW="203024" imgH="215713" progId="Equation.3">
                  <p:embed/>
                  <p:pic>
                    <p:nvPicPr>
                      <p:cNvPr id="0" name="Object 13"/>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4933214" y="4058052"/>
                        <a:ext cx="327155" cy="340241"/>
                      </a:xfrm>
                      <a:prstGeom prst="rect">
                        <a:avLst/>
                      </a:prstGeom>
                      <a:noFill/>
                    </p:spPr>
                  </p:pic>
                </p:oleObj>
              </mc:Fallback>
            </mc:AlternateContent>
          </a:graphicData>
        </a:graphic>
      </p:graphicFrame>
      <p:sp>
        <p:nvSpPr>
          <p:cNvPr id="18" name="Rectangle 1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2424830860"/>
              </p:ext>
            </p:extLst>
          </p:nvPr>
        </p:nvGraphicFramePr>
        <p:xfrm>
          <a:off x="7726166" y="3966777"/>
          <a:ext cx="431516" cy="431516"/>
        </p:xfrm>
        <a:graphic>
          <a:graphicData uri="http://schemas.openxmlformats.org/presentationml/2006/ole">
            <mc:AlternateContent xmlns:mc="http://schemas.openxmlformats.org/markup-compatibility/2006">
              <mc:Choice xmlns:v="urn:schemas-microsoft-com:vml" Requires="v">
                <p:oleObj spid="_x0000_s62520" r:id="rId16" imgW="228600" imgH="228600" progId="Equation.3">
                  <p:embed/>
                </p:oleObj>
              </mc:Choice>
              <mc:Fallback>
                <p:oleObj r:id="rId16" imgW="228600" imgH="228600" progId="Equation.3">
                  <p:embed/>
                  <p:pic>
                    <p:nvPicPr>
                      <p:cNvPr id="0" name="Object 15"/>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7726166" y="3966777"/>
                        <a:ext cx="431516" cy="431516"/>
                      </a:xfrm>
                      <a:prstGeom prst="rect">
                        <a:avLst/>
                      </a:prstGeom>
                      <a:noFill/>
                    </p:spPr>
                  </p:pic>
                </p:oleObj>
              </mc:Fallback>
            </mc:AlternateContent>
          </a:graphicData>
        </a:graphic>
      </p:graphicFrame>
    </p:spTree>
    <p:extLst>
      <p:ext uri="{BB962C8B-B14F-4D97-AF65-F5344CB8AC3E}">
        <p14:creationId xmlns:p14="http://schemas.microsoft.com/office/powerpoint/2010/main" val="224720587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Прямоугольник 10"/>
          <p:cNvSpPr/>
          <p:nvPr/>
        </p:nvSpPr>
        <p:spPr>
          <a:xfrm>
            <a:off x="410967" y="1376737"/>
            <a:ext cx="8527550" cy="830997"/>
          </a:xfrm>
          <a:prstGeom prst="rect">
            <a:avLst/>
          </a:prstGeom>
        </p:spPr>
        <p:txBody>
          <a:bodyPr wrap="square">
            <a:spAutoFit/>
          </a:bodyPr>
          <a:lstStyle/>
          <a:p>
            <a:r>
              <a:rPr lang="en-US" dirty="0"/>
              <a:t> </a:t>
            </a:r>
            <a:r>
              <a:rPr lang="en-US" dirty="0" smtClean="0"/>
              <a:t>                                                  </a:t>
            </a:r>
            <a:r>
              <a:rPr lang="en-US" sz="2400" dirty="0" err="1" smtClean="0">
                <a:latin typeface="Times New Roman" panose="02020603050405020304" pitchFamily="18" charset="0"/>
                <a:cs typeface="Times New Roman" panose="02020603050405020304" pitchFamily="18" charset="0"/>
              </a:rPr>
              <a:t>kesmaning</a:t>
            </a:r>
            <a:r>
              <a:rPr lang="en-US" sz="2400" dirty="0" smtClean="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yo’nalishga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proektsiyasidir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Ikkinchi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tarafdan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yoyning</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uzunligi</a:t>
            </a:r>
            <a:r>
              <a:rPr lang="en-US" sz="2400" dirty="0">
                <a:latin typeface="Times New Roman" panose="02020603050405020304" pitchFamily="18" charset="0"/>
                <a:cs typeface="Times New Roman" panose="02020603050405020304" pitchFamily="18" charset="0"/>
              </a:rPr>
              <a:t> r  </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ga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Bu </a:t>
            </a:r>
            <a:r>
              <a:rPr lang="en-US" sz="2400" dirty="0" err="1">
                <a:latin typeface="Times New Roman" panose="02020603050405020304" pitchFamily="18" charset="0"/>
                <a:cs typeface="Times New Roman" panose="02020603050405020304" pitchFamily="18" charset="0"/>
              </a:rPr>
              <a:t>holda</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3" name="Объект 12"/>
          <p:cNvGraphicFramePr>
            <a:graphicFrameLocks noChangeAspect="1"/>
          </p:cNvGraphicFramePr>
          <p:nvPr>
            <p:extLst>
              <p:ext uri="{D42A27DB-BD31-4B8C-83A1-F6EECF244321}">
                <p14:modId xmlns:p14="http://schemas.microsoft.com/office/powerpoint/2010/main" val="1162705786"/>
              </p:ext>
            </p:extLst>
          </p:nvPr>
        </p:nvGraphicFramePr>
        <p:xfrm>
          <a:off x="493155" y="1417833"/>
          <a:ext cx="2478660" cy="415498"/>
        </p:xfrm>
        <a:graphic>
          <a:graphicData uri="http://schemas.openxmlformats.org/presentationml/2006/ole">
            <mc:AlternateContent xmlns:mc="http://schemas.openxmlformats.org/markup-compatibility/2006">
              <mc:Choice xmlns:v="urn:schemas-microsoft-com:vml" Requires="v">
                <p:oleObj spid="_x0000_s63541" r:id="rId3" imgW="1485900" imgH="241300" progId="Equation.3">
                  <p:embed/>
                </p:oleObj>
              </mc:Choice>
              <mc:Fallback>
                <p:oleObj r:id="rId3" imgW="1485900" imgH="241300"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155" y="1417833"/>
                        <a:ext cx="2478660" cy="415498"/>
                      </a:xfrm>
                      <a:prstGeom prst="rect">
                        <a:avLst/>
                      </a:prstGeom>
                      <a:noFill/>
                    </p:spPr>
                  </p:pic>
                </p:oleObj>
              </mc:Fallback>
            </mc:AlternateContent>
          </a:graphicData>
        </a:graphic>
      </p:graphicFrame>
      <p:sp>
        <p:nvSpPr>
          <p:cNvPr id="14" name="Rectangle 1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5" name="Объект 14"/>
          <p:cNvGraphicFramePr>
            <a:graphicFrameLocks noChangeAspect="1"/>
          </p:cNvGraphicFramePr>
          <p:nvPr>
            <p:extLst>
              <p:ext uri="{D42A27DB-BD31-4B8C-83A1-F6EECF244321}">
                <p14:modId xmlns:p14="http://schemas.microsoft.com/office/powerpoint/2010/main" val="1844450239"/>
              </p:ext>
            </p:extLst>
          </p:nvPr>
        </p:nvGraphicFramePr>
        <p:xfrm>
          <a:off x="4530898" y="1407559"/>
          <a:ext cx="332030" cy="345311"/>
        </p:xfrm>
        <a:graphic>
          <a:graphicData uri="http://schemas.openxmlformats.org/presentationml/2006/ole">
            <mc:AlternateContent xmlns:mc="http://schemas.openxmlformats.org/markup-compatibility/2006">
              <mc:Choice xmlns:v="urn:schemas-microsoft-com:vml" Requires="v">
                <p:oleObj spid="_x0000_s63542" r:id="rId5" imgW="203024" imgH="215713" progId="Equation.3">
                  <p:embed/>
                </p:oleObj>
              </mc:Choice>
              <mc:Fallback>
                <p:oleObj r:id="rId5" imgW="203024" imgH="215713" progId="Equation.3">
                  <p:embed/>
                  <p:pic>
                    <p:nvPicPr>
                      <p:cNvPr id="0" name="Object 1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30898" y="1407559"/>
                        <a:ext cx="332030" cy="345311"/>
                      </a:xfrm>
                      <a:prstGeom prst="rect">
                        <a:avLst/>
                      </a:prstGeom>
                      <a:noFill/>
                    </p:spPr>
                  </p:pic>
                </p:oleObj>
              </mc:Fallback>
            </mc:AlternateContent>
          </a:graphicData>
        </a:graphic>
      </p:graphicFrame>
      <p:sp>
        <p:nvSpPr>
          <p:cNvPr id="16" name="Rectangle 1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7" name="Объект 16"/>
          <p:cNvGraphicFramePr>
            <a:graphicFrameLocks noChangeAspect="1"/>
          </p:cNvGraphicFramePr>
          <p:nvPr>
            <p:extLst>
              <p:ext uri="{D42A27DB-BD31-4B8C-83A1-F6EECF244321}">
                <p14:modId xmlns:p14="http://schemas.microsoft.com/office/powerpoint/2010/main" val="1254907442"/>
              </p:ext>
            </p:extLst>
          </p:nvPr>
        </p:nvGraphicFramePr>
        <p:xfrm>
          <a:off x="2681555" y="1783693"/>
          <a:ext cx="456793" cy="401424"/>
        </p:xfrm>
        <a:graphic>
          <a:graphicData uri="http://schemas.openxmlformats.org/presentationml/2006/ole">
            <mc:AlternateContent xmlns:mc="http://schemas.openxmlformats.org/markup-compatibility/2006">
              <mc:Choice xmlns:v="urn:schemas-microsoft-com:vml" Requires="v">
                <p:oleObj spid="_x0000_s63543" r:id="rId7" imgW="279279" imgH="241195" progId="Equation.3">
                  <p:embed/>
                </p:oleObj>
              </mc:Choice>
              <mc:Fallback>
                <p:oleObj r:id="rId7" imgW="279279" imgH="241195" progId="Equation.3">
                  <p:embed/>
                  <p:pic>
                    <p:nvPicPr>
                      <p:cNvPr id="0" name="Object 1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681555" y="1783693"/>
                        <a:ext cx="456793" cy="401424"/>
                      </a:xfrm>
                      <a:prstGeom prst="rect">
                        <a:avLst/>
                      </a:prstGeom>
                      <a:noFill/>
                    </p:spPr>
                  </p:pic>
                </p:oleObj>
              </mc:Fallback>
            </mc:AlternateContent>
          </a:graphicData>
        </a:graphic>
      </p:graphicFrame>
      <p:sp>
        <p:nvSpPr>
          <p:cNvPr id="18" name="Rectangle 18"/>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 name="Объект 18"/>
          <p:cNvGraphicFramePr>
            <a:graphicFrameLocks noChangeAspect="1"/>
          </p:cNvGraphicFramePr>
          <p:nvPr>
            <p:extLst>
              <p:ext uri="{D42A27DB-BD31-4B8C-83A1-F6EECF244321}">
                <p14:modId xmlns:p14="http://schemas.microsoft.com/office/powerpoint/2010/main" val="2435264041"/>
              </p:ext>
            </p:extLst>
          </p:nvPr>
        </p:nvGraphicFramePr>
        <p:xfrm>
          <a:off x="5538370" y="1788122"/>
          <a:ext cx="430915" cy="320108"/>
        </p:xfrm>
        <a:graphic>
          <a:graphicData uri="http://schemas.openxmlformats.org/presentationml/2006/ole">
            <mc:AlternateContent xmlns:mc="http://schemas.openxmlformats.org/markup-compatibility/2006">
              <mc:Choice xmlns:v="urn:schemas-microsoft-com:vml" Requires="v">
                <p:oleObj spid="_x0000_s63544" r:id="rId9" imgW="291847" imgH="215713" progId="Equation.3">
                  <p:embed/>
                </p:oleObj>
              </mc:Choice>
              <mc:Fallback>
                <p:oleObj r:id="rId9" imgW="291847" imgH="215713" progId="Equation.3">
                  <p:embed/>
                  <p:pic>
                    <p:nvPicPr>
                      <p:cNvPr id="0" name="Object 1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538370" y="1788122"/>
                        <a:ext cx="430915" cy="320108"/>
                      </a:xfrm>
                      <a:prstGeom prst="rect">
                        <a:avLst/>
                      </a:prstGeom>
                      <a:noFill/>
                    </p:spPr>
                  </p:pic>
                </p:oleObj>
              </mc:Fallback>
            </mc:AlternateContent>
          </a:graphicData>
        </a:graphic>
      </p:graphicFrame>
      <p:sp>
        <p:nvSpPr>
          <p:cNvPr id="20" name="Rectangle 20"/>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1" name="Объект 20"/>
          <p:cNvGraphicFramePr>
            <a:graphicFrameLocks noChangeAspect="1"/>
          </p:cNvGraphicFramePr>
          <p:nvPr>
            <p:extLst>
              <p:ext uri="{D42A27DB-BD31-4B8C-83A1-F6EECF244321}">
                <p14:modId xmlns:p14="http://schemas.microsoft.com/office/powerpoint/2010/main" val="2416010524"/>
              </p:ext>
            </p:extLst>
          </p:nvPr>
        </p:nvGraphicFramePr>
        <p:xfrm>
          <a:off x="1828798" y="2238556"/>
          <a:ext cx="4937985" cy="432710"/>
        </p:xfrm>
        <a:graphic>
          <a:graphicData uri="http://schemas.openxmlformats.org/presentationml/2006/ole">
            <mc:AlternateContent xmlns:mc="http://schemas.openxmlformats.org/markup-compatibility/2006">
              <mc:Choice xmlns:v="urn:schemas-microsoft-com:vml" Requires="v">
                <p:oleObj spid="_x0000_s63545" r:id="rId11" imgW="3327400" imgH="279400" progId="Equation.3">
                  <p:embed/>
                </p:oleObj>
              </mc:Choice>
              <mc:Fallback>
                <p:oleObj r:id="rId11" imgW="3327400" imgH="279400" progId="Equation.3">
                  <p:embed/>
                  <p:pic>
                    <p:nvPicPr>
                      <p:cNvPr id="0" name="Object 1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828798" y="2238556"/>
                        <a:ext cx="4937985" cy="432710"/>
                      </a:xfrm>
                      <a:prstGeom prst="rect">
                        <a:avLst/>
                      </a:prstGeom>
                      <a:noFill/>
                    </p:spPr>
                  </p:pic>
                </p:oleObj>
              </mc:Fallback>
            </mc:AlternateContent>
          </a:graphicData>
        </a:graphic>
      </p:graphicFrame>
      <p:sp>
        <p:nvSpPr>
          <p:cNvPr id="22" name="Rectangle 2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 name="Объект 22"/>
          <p:cNvGraphicFramePr>
            <a:graphicFrameLocks noChangeAspect="1"/>
          </p:cNvGraphicFramePr>
          <p:nvPr>
            <p:extLst>
              <p:ext uri="{D42A27DB-BD31-4B8C-83A1-F6EECF244321}">
                <p14:modId xmlns:p14="http://schemas.microsoft.com/office/powerpoint/2010/main" val="3016519947"/>
              </p:ext>
            </p:extLst>
          </p:nvPr>
        </p:nvGraphicFramePr>
        <p:xfrm>
          <a:off x="3041571" y="2702088"/>
          <a:ext cx="3060858" cy="698536"/>
        </p:xfrm>
        <a:graphic>
          <a:graphicData uri="http://schemas.openxmlformats.org/presentationml/2006/ole">
            <mc:AlternateContent xmlns:mc="http://schemas.openxmlformats.org/markup-compatibility/2006">
              <mc:Choice xmlns:v="urn:schemas-microsoft-com:vml" Requires="v">
                <p:oleObj spid="_x0000_s63546" r:id="rId13" imgW="2019300" imgH="457200" progId="Equation.3">
                  <p:embed/>
                </p:oleObj>
              </mc:Choice>
              <mc:Fallback>
                <p:oleObj r:id="rId13" imgW="2019300" imgH="457200" progId="Equation.3">
                  <p:embed/>
                  <p:pic>
                    <p:nvPicPr>
                      <p:cNvPr id="0" name="Object 21"/>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041571" y="2702088"/>
                        <a:ext cx="3060858" cy="698536"/>
                      </a:xfrm>
                      <a:prstGeom prst="rect">
                        <a:avLst/>
                      </a:prstGeom>
                      <a:noFill/>
                    </p:spPr>
                  </p:pic>
                </p:oleObj>
              </mc:Fallback>
            </mc:AlternateContent>
          </a:graphicData>
        </a:graphic>
      </p:graphicFrame>
      <p:sp>
        <p:nvSpPr>
          <p:cNvPr id="24" name="Прямоугольник 23"/>
          <p:cNvSpPr/>
          <p:nvPr/>
        </p:nvSpPr>
        <p:spPr>
          <a:xfrm>
            <a:off x="888709" y="3431446"/>
            <a:ext cx="7284378" cy="461665"/>
          </a:xfrm>
          <a:prstGeom prst="rect">
            <a:avLst/>
          </a:prstGeom>
        </p:spPr>
        <p:txBody>
          <a:bodyPr wrap="square">
            <a:spAutoFit/>
          </a:bodyPr>
          <a:lstStyle/>
          <a:p>
            <a:pPr algn="just"/>
            <a:r>
              <a:rPr lang="en-US" sz="2400" dirty="0" err="1" smtClean="0">
                <a:latin typeface="Times New Roman" panose="02020603050405020304" pitchFamily="18" charset="0"/>
                <a:ea typeface="Calibri" panose="020F0502020204030204" pitchFamily="34" charset="0"/>
              </a:rPr>
              <a:t>ifodani</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yopiq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kontur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uzunligi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bo’yicha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integrallaymiz</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3177673" y="4088200"/>
                <a:ext cx="2576154" cy="56509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limLoc m:val="undOvr"/>
                          <m:subHide m:val="on"/>
                          <m:supHide m:val="on"/>
                          <m:ctrlPr>
                            <a:rPr lang="ru-RU" i="1" smtClean="0">
                              <a:latin typeface="Cambria Math" panose="02040503050406030204" pitchFamily="18" charset="0"/>
                            </a:rPr>
                          </m:ctrlPr>
                        </m:naryPr>
                        <m:sub/>
                        <m:sup/>
                        <m:e>
                          <m:sSub>
                            <m:sSubPr>
                              <m:ctrlPr>
                                <a:rPr lang="ru-RU" i="1" smtClean="0">
                                  <a:latin typeface="Cambria Math" panose="02040503050406030204" pitchFamily="18" charset="0"/>
                                </a:rPr>
                              </m:ctrlPr>
                            </m:sSubPr>
                            <m:e>
                              <m:r>
                                <a:rPr lang="en-US" b="0" i="1" smtClean="0">
                                  <a:latin typeface="Cambria Math" panose="02040503050406030204" pitchFamily="18" charset="0"/>
                                </a:rPr>
                                <m:t>𝐻</m:t>
                              </m:r>
                            </m:e>
                            <m:sub>
                              <m:r>
                                <a:rPr lang="en-US" b="0" i="1" smtClean="0">
                                  <a:latin typeface="Cambria Math" panose="02040503050406030204" pitchFamily="18" charset="0"/>
                                </a:rPr>
                                <m:t>𝑒</m:t>
                              </m:r>
                            </m:sub>
                          </m:sSub>
                          <m:r>
                            <a:rPr lang="en-US" b="0" i="1" smtClean="0">
                              <a:latin typeface="Cambria Math" panose="02040503050406030204" pitchFamily="18" charset="0"/>
                            </a:rPr>
                            <m:t>𝑑𝑙</m:t>
                          </m:r>
                          <m:r>
                            <a:rPr lang="en-US" b="0" i="1" smtClean="0">
                              <a:latin typeface="Cambria Math" panose="02040503050406030204" pitchFamily="18" charset="0"/>
                            </a:rPr>
                            <m:t>=</m:t>
                          </m:r>
                          <m:nary>
                            <m:naryPr>
                              <m:chr m:val="∮"/>
                              <m:limLoc m:val="undOvr"/>
                              <m:subHide m:val="on"/>
                              <m:supHide m:val="on"/>
                              <m:ctrlPr>
                                <a:rPr lang="en-US" b="0" i="1" smtClean="0">
                                  <a:latin typeface="Cambria Math" panose="02040503050406030204" pitchFamily="18" charset="0"/>
                                </a:rPr>
                              </m:ctrlPr>
                            </m:naryPr>
                            <m:sub/>
                            <m:sup/>
                            <m:e>
                              <m:f>
                                <m:fPr>
                                  <m:ctrlPr>
                                    <a:rPr lang="en-US" b="0" i="1" smtClean="0">
                                      <a:latin typeface="Cambria Math" panose="02040503050406030204" pitchFamily="18" charset="0"/>
                                    </a:rPr>
                                  </m:ctrlPr>
                                </m:fPr>
                                <m:num>
                                  <m:r>
                                    <a:rPr lang="en-US" b="0" i="1" smtClean="0">
                                      <a:latin typeface="Cambria Math" panose="02040503050406030204" pitchFamily="18" charset="0"/>
                                    </a:rPr>
                                    <m:t>𝐼</m:t>
                                  </m:r>
                                  <m:r>
                                    <a:rPr lang="en-US" b="0" i="1" smtClean="0">
                                      <a:latin typeface="Cambria Math" panose="02040503050406030204" pitchFamily="18" charset="0"/>
                                    </a:rPr>
                                    <m:t>∗</m:t>
                                  </m:r>
                                  <m:r>
                                    <a:rPr lang="en-US" b="0" i="1" smtClean="0">
                                      <a:latin typeface="Cambria Math" panose="02040503050406030204" pitchFamily="18" charset="0"/>
                                    </a:rPr>
                                    <m:t>𝑑𝑎</m:t>
                                  </m:r>
                                </m:num>
                                <m:den>
                                  <m:r>
                                    <a:rPr lang="en-US" b="0" i="1" smtClean="0">
                                      <a:latin typeface="Cambria Math" panose="02040503050406030204" pitchFamily="18" charset="0"/>
                                    </a:rPr>
                                    <m:t>2</m:t>
                                  </m:r>
                                  <m:r>
                                    <a:rPr lang="en-US" b="0" i="1" smtClean="0">
                                      <a:latin typeface="Cambria Math" panose="02040503050406030204" pitchFamily="18" charset="0"/>
                                      <a:ea typeface="Cambria Math" panose="02040503050406030204" pitchFamily="18" charset="0"/>
                                    </a:rPr>
                                    <m:t>𝜋</m:t>
                                  </m:r>
                                </m:den>
                              </m:f>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𝐼</m:t>
                                  </m:r>
                                </m:num>
                                <m:den>
                                  <m:r>
                                    <a:rPr lang="en-US" b="0" i="1" smtClean="0">
                                      <a:latin typeface="Cambria Math" panose="02040503050406030204" pitchFamily="18" charset="0"/>
                                    </a:rPr>
                                    <m:t>2</m:t>
                                  </m:r>
                                  <m:r>
                                    <a:rPr lang="en-US" i="1">
                                      <a:latin typeface="Cambria Math" panose="02040503050406030204" pitchFamily="18" charset="0"/>
                                      <a:ea typeface="Cambria Math" panose="02040503050406030204" pitchFamily="18" charset="0"/>
                                    </a:rPr>
                                    <m:t>𝜋</m:t>
                                  </m:r>
                                </m:den>
                              </m:f>
                            </m:e>
                          </m:nary>
                          <m:r>
                            <a:rPr lang="en-US" b="0" i="1" smtClean="0">
                              <a:latin typeface="Cambria Math" panose="02040503050406030204" pitchFamily="18" charset="0"/>
                            </a:rPr>
                            <m:t>∗2</m:t>
                          </m:r>
                          <m:r>
                            <a:rPr lang="en-US" i="1">
                              <a:latin typeface="Cambria Math" panose="02040503050406030204" pitchFamily="18" charset="0"/>
                              <a:ea typeface="Cambria Math" panose="02040503050406030204" pitchFamily="18" charset="0"/>
                            </a:rPr>
                            <m:t>𝜋</m:t>
                          </m:r>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𝐼</m:t>
                          </m:r>
                        </m:e>
                      </m:nary>
                    </m:oMath>
                  </m:oMathPara>
                </a14:m>
                <a:endParaRPr lang="ru-RU" dirty="0"/>
              </a:p>
            </p:txBody>
          </p:sp>
        </mc:Choice>
        <mc:Fallback xmlns="">
          <p:sp>
            <p:nvSpPr>
              <p:cNvPr id="2" name="TextBox 1"/>
              <p:cNvSpPr txBox="1">
                <a:spLocks noRot="1" noChangeAspect="1" noMove="1" noResize="1" noEditPoints="1" noAdjustHandles="1" noChangeArrowheads="1" noChangeShapeType="1" noTextEdit="1"/>
              </p:cNvSpPr>
              <p:nvPr/>
            </p:nvSpPr>
            <p:spPr>
              <a:xfrm>
                <a:off x="3177673" y="4088200"/>
                <a:ext cx="2576154" cy="565091"/>
              </a:xfrm>
              <a:prstGeom prst="rect">
                <a:avLst/>
              </a:prstGeom>
              <a:blipFill rotWithShape="0">
                <a:blip r:embed="rId15"/>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8363663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5209" y="1197123"/>
            <a:ext cx="8774130" cy="830997"/>
          </a:xfrm>
          <a:prstGeom prst="rect">
            <a:avLst/>
          </a:prstGeom>
        </p:spPr>
        <p:txBody>
          <a:bodyPr wrap="square">
            <a:spAutoFit/>
          </a:bodyPr>
          <a:lstStyle/>
          <a:p>
            <a:pPr algn="just"/>
            <a:r>
              <a:rPr lang="en-US" sz="2400" dirty="0">
                <a:latin typeface="Times New Roman" panose="02020603050405020304" pitchFamily="18" charset="0"/>
                <a:ea typeface="Calibri" panose="020F0502020204030204" pitchFamily="34" charset="0"/>
              </a:rPr>
              <a:t>Agar, </a:t>
            </a:r>
            <a:r>
              <a:rPr lang="en-US" sz="2400" dirty="0" err="1">
                <a:latin typeface="Times New Roman" panose="02020603050405020304" pitchFamily="18" charset="0"/>
                <a:ea typeface="Calibri" panose="020F0502020204030204" pitchFamily="34" charset="0"/>
              </a:rPr>
              <a:t>yopiq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kontur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ichidan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nechta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o’tsa</a:t>
            </a:r>
            <a:r>
              <a:rPr lang="en-US" sz="2400" dirty="0">
                <a:latin typeface="Times New Roman" panose="02020603050405020304" pitchFamily="18" charset="0"/>
                <a:ea typeface="Calibri" panose="020F0502020204030204" pitchFamily="34" charset="0"/>
              </a:rPr>
              <a:t>, u </a:t>
            </a:r>
            <a:r>
              <a:rPr lang="en-US" sz="2400" dirty="0" err="1">
                <a:latin typeface="Times New Roman" panose="02020603050405020304" pitchFamily="18" charset="0"/>
                <a:ea typeface="Calibri" panose="020F0502020204030204" pitchFamily="34" charset="0"/>
              </a:rPr>
              <a:t>holda</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I</a:t>
            </a:r>
            <a:r>
              <a:rPr lang="en-US" sz="2400"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barcha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o’tkazgichlardan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o’tayotgan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yig’indisiga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tengdir</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3472317" y="2028120"/>
            <a:ext cx="2219914" cy="448798"/>
          </a:xfrm>
          <a:prstGeom prst="rect">
            <a:avLst/>
          </a:prstGeom>
          <a:noFill/>
          <a:ln>
            <a:noFill/>
          </a:ln>
        </p:spPr>
      </p:pic>
      <p:sp>
        <p:nvSpPr>
          <p:cNvPr id="4" name="Прямоугольник 3"/>
          <p:cNvSpPr/>
          <p:nvPr/>
        </p:nvSpPr>
        <p:spPr>
          <a:xfrm>
            <a:off x="339048" y="2476918"/>
            <a:ext cx="8804952" cy="1569660"/>
          </a:xfrm>
          <a:prstGeom prst="rect">
            <a:avLst/>
          </a:prstGeom>
        </p:spPr>
        <p:txBody>
          <a:bodyPr wrap="square">
            <a:spAutoFit/>
          </a:bodyPr>
          <a:lstStyle/>
          <a:p>
            <a:pPr algn="just"/>
            <a:r>
              <a:rPr lang="en-US" sz="2400" dirty="0">
                <a:latin typeface="Times New Roman" panose="02020603050405020304" pitchFamily="18" charset="0"/>
                <a:ea typeface="Calibri" panose="020F0502020204030204" pitchFamily="34" charset="0"/>
              </a:rPr>
              <a:t>Bu </a:t>
            </a:r>
            <a:r>
              <a:rPr lang="en-US" sz="2400" dirty="0" err="1">
                <a:latin typeface="Times New Roman" panose="02020603050405020304" pitchFamily="18" charset="0"/>
                <a:ea typeface="Calibri" panose="020F0502020204030204" pitchFamily="34" charset="0"/>
              </a:rPr>
              <a:t>ifoda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kuchlanganligi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vektorining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yopiq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kontur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bo’yicha</a:t>
            </a:r>
            <a:r>
              <a:rPr lang="en-US" sz="2400" dirty="0">
                <a:latin typeface="Times New Roman" panose="02020603050405020304" pitchFamily="18" charset="0"/>
                <a:ea typeface="Calibri" panose="020F0502020204030204" pitchFamily="34" charset="0"/>
              </a:rPr>
              <a:t> </a:t>
            </a:r>
            <a:r>
              <a:rPr lang="en-US" sz="2400" b="1" dirty="0" err="1">
                <a:latin typeface="Times New Roman" panose="02020603050405020304" pitchFamily="18" charset="0"/>
                <a:ea typeface="Calibri" panose="020F0502020204030204" pitchFamily="34" charset="0"/>
              </a:rPr>
              <a:t>s</a:t>
            </a:r>
            <a:r>
              <a:rPr lang="en-US" sz="2400" dirty="0" err="1">
                <a:latin typeface="Times New Roman" panose="02020603050405020304" pitchFamily="18" charset="0"/>
                <a:ea typeface="Calibri" panose="020F0502020204030204" pitchFamily="34" charset="0"/>
              </a:rPr>
              <a:t>irkulyatsiyasi</a:t>
            </a:r>
            <a:r>
              <a:rPr lang="en-US" sz="2400" dirty="0">
                <a:latin typeface="Times New Roman" panose="02020603050405020304" pitchFamily="18" charset="0"/>
                <a:ea typeface="Calibri" panose="020F0502020204030204" pitchFamily="34" charset="0"/>
              </a:rPr>
              <a:t> deb </a:t>
            </a:r>
            <a:r>
              <a:rPr lang="en-US" sz="2400" dirty="0" err="1">
                <a:latin typeface="Times New Roman" panose="02020603050405020304" pitchFamily="18" charset="0"/>
                <a:ea typeface="Calibri" panose="020F0502020204030204" pitchFamily="34" charset="0"/>
              </a:rPr>
              <a:t>ataladi</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a:p>
            <a:pPr algn="just"/>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induktsiyasi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vektorining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sirkulyatsiyasi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quyidagicha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ifodalanadi</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pic>
        <p:nvPicPr>
          <p:cNvPr id="5" name="Рисунок 4"/>
          <p:cNvPicPr/>
          <p:nvPr/>
        </p:nvPicPr>
        <p:blipFill>
          <a:blip r:embed="rId3">
            <a:extLst>
              <a:ext uri="{28A0092B-C50C-407E-A947-70E740481C1C}">
                <a14:useLocalDpi xmlns:a14="http://schemas.microsoft.com/office/drawing/2010/main" val="0"/>
              </a:ext>
            </a:extLst>
          </a:blip>
          <a:srcRect/>
          <a:stretch>
            <a:fillRect/>
          </a:stretch>
        </p:blipFill>
        <p:spPr bwMode="auto">
          <a:xfrm>
            <a:off x="2958957" y="4046578"/>
            <a:ext cx="3205537" cy="689809"/>
          </a:xfrm>
          <a:prstGeom prst="rect">
            <a:avLst/>
          </a:prstGeom>
          <a:noFill/>
          <a:ln>
            <a:noFill/>
          </a:ln>
        </p:spPr>
      </p:pic>
    </p:spTree>
    <p:extLst>
      <p:ext uri="{BB962C8B-B14F-4D97-AF65-F5344CB8AC3E}">
        <p14:creationId xmlns:p14="http://schemas.microsoft.com/office/powerpoint/2010/main" val="28618280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80145" y="1520575"/>
            <a:ext cx="8599468" cy="2677656"/>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Elektrostatik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kuchlanganligi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vektorining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yopiq</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kontur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bo’yicha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sirkulyatsiyasi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nolga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u </a:t>
            </a:r>
            <a:r>
              <a:rPr lang="en-US" sz="2400" dirty="0" err="1">
                <a:latin typeface="Times New Roman" panose="02020603050405020304" pitchFamily="18" charset="0"/>
                <a:ea typeface="Calibri" panose="020F0502020204030204" pitchFamily="34" charset="0"/>
              </a:rPr>
              <a:t>potentsial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xarakterga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edi</a:t>
            </a:r>
            <a:r>
              <a:rPr lang="en-US" sz="2400" dirty="0">
                <a:latin typeface="Times New Roman" panose="02020603050405020304" pitchFamily="18" charset="0"/>
                <a:ea typeface="Calibri" panose="020F0502020204030204" pitchFamily="34" charset="0"/>
              </a:rPr>
              <a:t>. (3)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(4) </a:t>
            </a:r>
            <a:r>
              <a:rPr lang="en-US" sz="2400" dirty="0" err="1">
                <a:latin typeface="Times New Roman" panose="02020603050405020304" pitchFamily="18" charset="0"/>
                <a:ea typeface="Calibri" panose="020F0502020204030204" pitchFamily="34" charset="0"/>
              </a:rPr>
              <a:t>ifodalardan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ko’rinadiki</a:t>
            </a:r>
            <a:r>
              <a:rPr lang="uz-Cyrl-UZ" sz="2400" dirty="0">
                <a:latin typeface="Times New Roman" panose="02020603050405020304" pitchFamily="18" charset="0"/>
                <a:ea typeface="Calibri" panose="020F0502020204030204" pitchFamily="34" charset="0"/>
              </a:rPr>
              <a: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tokning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kuchlanganlik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induktsiya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tsirkulyatsiyasi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nolga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emas</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shuning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uchun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uyurmali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yoki</a:t>
            </a:r>
            <a:r>
              <a:rPr lang="en-US" sz="2400" dirty="0">
                <a:latin typeface="Times New Roman" panose="02020603050405020304" pitchFamily="18" charset="0"/>
                <a:ea typeface="Calibri" panose="020F0502020204030204" pitchFamily="34" charset="0"/>
              </a:rPr>
              <a:t> solenoid </a:t>
            </a:r>
            <a:r>
              <a:rPr lang="en-US" sz="2400" dirty="0" err="1">
                <a:latin typeface="Times New Roman" panose="02020603050405020304" pitchFamily="18" charset="0"/>
                <a:ea typeface="Calibri" panose="020F0502020204030204" pitchFamily="34" charset="0"/>
              </a:rPr>
              <a:t>ko’rinishli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xarakterga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egadir</a:t>
            </a:r>
            <a:r>
              <a:rPr lang="en-US" sz="2400" dirty="0">
                <a:latin typeface="Times New Roman" panose="02020603050405020304" pitchFamily="18" charset="0"/>
                <a:ea typeface="Calibri" panose="020F0502020204030204" pitchFamily="34" charset="0"/>
              </a:rPr>
              <a:t>. Bu </a:t>
            </a:r>
            <a:r>
              <a:rPr lang="en-US" sz="2400" dirty="0" err="1">
                <a:latin typeface="Times New Roman" panose="02020603050405020304" pitchFamily="18" charset="0"/>
                <a:ea typeface="Calibri" panose="020F0502020204030204" pitchFamily="34" charset="0"/>
              </a:rPr>
              <a:t>maydonda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ma’lum</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nuqtadagi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potentsial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qiymatlarga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ega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21719254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4112" y="1253447"/>
            <a:ext cx="8897421" cy="1190056"/>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Bir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tekis</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o’ramali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to’g’ri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chiziqli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uzun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solenoidning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ichida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chiziqlari</a:t>
            </a:r>
            <a:r>
              <a:rPr lang="en-US" sz="2400" dirty="0">
                <a:latin typeface="Times New Roman" panose="02020603050405020304" pitchFamily="18" charset="0"/>
                <a:ea typeface="Calibri" panose="020F0502020204030204" pitchFamily="34" charset="0"/>
              </a:rPr>
              <a:t> solenoid </a:t>
            </a:r>
            <a:r>
              <a:rPr lang="en-US" sz="2400" dirty="0" err="1">
                <a:latin typeface="Times New Roman" panose="02020603050405020304" pitchFamily="18" charset="0"/>
                <a:ea typeface="Calibri" panose="020F0502020204030204" pitchFamily="34" charset="0"/>
              </a:rPr>
              <a:t>o’qiga</a:t>
            </a:r>
            <a:r>
              <a:rPr lang="en-US" sz="2400" dirty="0">
                <a:latin typeface="Times New Roman" panose="02020603050405020304" pitchFamily="18" charset="0"/>
                <a:ea typeface="Calibri" panose="020F0502020204030204" pitchFamily="34" charset="0"/>
              </a:rPr>
              <a:t> parallel </a:t>
            </a:r>
            <a:r>
              <a:rPr lang="en-US" sz="2400" dirty="0" err="1">
                <a:latin typeface="Times New Roman" panose="02020603050405020304" pitchFamily="18" charset="0"/>
                <a:ea typeface="Calibri" panose="020F0502020204030204" pitchFamily="34" charset="0"/>
              </a:rPr>
              <a:t>yo’nalgan</a:t>
            </a:r>
            <a:r>
              <a:rPr lang="en-US" sz="2400" dirty="0">
                <a:latin typeface="Times New Roman" panose="02020603050405020304" pitchFamily="18" charset="0"/>
                <a:ea typeface="Calibri" panose="020F0502020204030204" pitchFamily="34" charset="0"/>
              </a:rPr>
              <a:t> deb </a:t>
            </a:r>
            <a:r>
              <a:rPr lang="en-US" sz="2400" dirty="0" err="1" smtClean="0">
                <a:latin typeface="Times New Roman" panose="02020603050405020304" pitchFamily="18" charset="0"/>
                <a:ea typeface="Calibri" panose="020F0502020204030204" pitchFamily="34" charset="0"/>
              </a:rPr>
              <a:t>hisoblaymiz</a:t>
            </a:r>
            <a:r>
              <a:rPr lang="en-US" sz="2400" dirty="0">
                <a:latin typeface="Times New Roman" panose="02020603050405020304" pitchFamily="18" charset="0"/>
                <a:ea typeface="Calibri" panose="020F0502020204030204" pitchFamily="34" charset="0"/>
              </a:rPr>
              <a:t>:</a:t>
            </a:r>
            <a:r>
              <a:rPr lang="en-US" sz="2400" dirty="0" smtClean="0">
                <a:latin typeface="Times New Roman" panose="02020603050405020304" pitchFamily="18" charset="0"/>
                <a:ea typeface="Calibri" panose="020F0502020204030204" pitchFamily="34" charset="0"/>
              </a:rPr>
              <a:t> </a:t>
            </a:r>
            <a:endParaRPr lang="ru-RU" sz="2400" dirty="0"/>
          </a:p>
        </p:txBody>
      </p:sp>
      <p:pic>
        <p:nvPicPr>
          <p:cNvPr id="3" name="Рисунок 2"/>
          <p:cNvPicPr/>
          <p:nvPr/>
        </p:nvPicPr>
        <p:blipFill>
          <a:blip r:embed="rId2">
            <a:extLst>
              <a:ext uri="{28A0092B-C50C-407E-A947-70E740481C1C}">
                <a14:useLocalDpi xmlns:a14="http://schemas.microsoft.com/office/drawing/2010/main" val="0"/>
              </a:ext>
            </a:extLst>
          </a:blip>
          <a:srcRect/>
          <a:stretch>
            <a:fillRect/>
          </a:stretch>
        </p:blipFill>
        <p:spPr bwMode="auto">
          <a:xfrm>
            <a:off x="2208944" y="2148796"/>
            <a:ext cx="3679166" cy="2823896"/>
          </a:xfrm>
          <a:prstGeom prst="rect">
            <a:avLst/>
          </a:prstGeom>
          <a:noFill/>
          <a:ln>
            <a:noFill/>
          </a:ln>
        </p:spPr>
      </p:pic>
      <p:sp>
        <p:nvSpPr>
          <p:cNvPr id="4" name="Прямоугольник 3"/>
          <p:cNvSpPr/>
          <p:nvPr/>
        </p:nvSpPr>
        <p:spPr>
          <a:xfrm>
            <a:off x="5712108" y="3246432"/>
            <a:ext cx="3082895" cy="830997"/>
          </a:xfrm>
          <a:prstGeom prst="rect">
            <a:avLst/>
          </a:prstGeom>
        </p:spPr>
        <p:txBody>
          <a:bodyPr wrap="none">
            <a:spAutoFit/>
          </a:bodyPr>
          <a:lstStyle/>
          <a:p>
            <a:pPr algn="ctr"/>
            <a:r>
              <a:rPr lang="ru-RU" sz="2400" i="1" dirty="0">
                <a:latin typeface="Times New Roman" panose="02020603050405020304" pitchFamily="18" charset="0"/>
                <a:ea typeface="Calibri" panose="020F0502020204030204" pitchFamily="34" charset="0"/>
              </a:rPr>
              <a:t>7-</a:t>
            </a:r>
            <a:r>
              <a:rPr lang="uz-Cyrl-UZ" sz="2400" i="1" dirty="0">
                <a:latin typeface="Times New Roman" panose="02020603050405020304" pitchFamily="18" charset="0"/>
                <a:ea typeface="Calibri" panose="020F0502020204030204" pitchFamily="34" charset="0"/>
              </a:rPr>
              <a:t>r</a:t>
            </a:r>
            <a:r>
              <a:rPr lang="en-US" sz="2400" i="1" dirty="0" err="1">
                <a:latin typeface="Times New Roman" panose="02020603050405020304" pitchFamily="18" charset="0"/>
                <a:ea typeface="Calibri" panose="020F0502020204030204" pitchFamily="34" charset="0"/>
              </a:rPr>
              <a:t>asm</a:t>
            </a:r>
            <a:r>
              <a:rPr lang="ru-RU" sz="2400" i="1"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To</a:t>
            </a:r>
            <a:r>
              <a:rPr lang="ru-RU" sz="2400" i="1" dirty="0">
                <a:latin typeface="Times New Roman" panose="02020603050405020304" pitchFamily="18" charset="0"/>
                <a:ea typeface="Calibri" panose="020F0502020204030204" pitchFamily="34" charset="0"/>
              </a:rPr>
              <a:t>’g’</a:t>
            </a:r>
            <a:r>
              <a:rPr lang="en-US" sz="2400" i="1" dirty="0" err="1">
                <a:latin typeface="Times New Roman" panose="02020603050405020304" pitchFamily="18" charset="0"/>
                <a:ea typeface="Calibri" panose="020F0502020204030204" pitchFamily="34" charset="0"/>
              </a:rPr>
              <a:t>ri</a:t>
            </a:r>
            <a:r>
              <a:rPr lang="en-US" sz="2400" i="1" dirty="0">
                <a:latin typeface="Times New Roman" panose="02020603050405020304" pitchFamily="18" charset="0"/>
                <a:ea typeface="Calibri" panose="020F0502020204030204" pitchFamily="34" charset="0"/>
              </a:rPr>
              <a:t> </a:t>
            </a:r>
            <a:r>
              <a:rPr lang="en-US" sz="2400" i="1" dirty="0" err="1" smtClean="0">
                <a:latin typeface="Times New Roman" panose="02020603050405020304" pitchFamily="18" charset="0"/>
                <a:ea typeface="Calibri" panose="020F0502020204030204" pitchFamily="34" charset="0"/>
              </a:rPr>
              <a:t>chiziqli</a:t>
            </a:r>
            <a:endParaRPr lang="en-US" sz="2400" i="1" dirty="0" smtClean="0">
              <a:latin typeface="Times New Roman" panose="02020603050405020304" pitchFamily="18" charset="0"/>
              <a:ea typeface="Calibri" panose="020F0502020204030204" pitchFamily="34" charset="0"/>
            </a:endParaRPr>
          </a:p>
          <a:p>
            <a:pPr algn="ctr"/>
            <a:r>
              <a:rPr lang="en-US" sz="2400" i="1" dirty="0" smtClean="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solenoid</a:t>
            </a:r>
            <a:endParaRPr lang="ru-RU" sz="2400" dirty="0">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6831059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95207" y="1232898"/>
            <a:ext cx="8784403" cy="2462213"/>
          </a:xfrm>
          <a:prstGeom prst="rect">
            <a:avLst/>
          </a:prstGeom>
        </p:spPr>
        <p:txBody>
          <a:bodyPr wrap="square">
            <a:spAutoFit/>
          </a:bodyPr>
          <a:lstStyle/>
          <a:p>
            <a:r>
              <a:rPr lang="en-US" sz="2200" dirty="0" err="1">
                <a:latin typeface="Times New Roman" panose="02020603050405020304" pitchFamily="18" charset="0"/>
                <a:cs typeface="Times New Roman" panose="02020603050405020304" pitchFamily="18" charset="0"/>
              </a:rPr>
              <a:t>Shunday</a:t>
            </a:r>
            <a:r>
              <a:rPr lang="en-US" sz="2200" dirty="0">
                <a:latin typeface="Times New Roman" panose="02020603050405020304" pitchFamily="18" charset="0"/>
                <a:cs typeface="Times New Roman" panose="02020603050405020304" pitchFamily="18" charset="0"/>
              </a:rPr>
              <a:t> solenoid </a:t>
            </a:r>
            <a:r>
              <a:rPr lang="en-US" sz="2200" dirty="0" err="1">
                <a:latin typeface="Times New Roman" panose="02020603050405020304" pitchFamily="18" charset="0"/>
                <a:cs typeface="Times New Roman" panose="02020603050405020304" pitchFamily="18" charset="0"/>
              </a:rPr>
              <a:t>uchun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magnit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maydon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kuchlanganligi</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miqdorini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topishga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urinib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ko’ramiz</a:t>
            </a:r>
            <a:r>
              <a:rPr lang="en-US" sz="2200" dirty="0">
                <a:latin typeface="Times New Roman" panose="02020603050405020304" pitchFamily="18" charset="0"/>
                <a:cs typeface="Times New Roman" panose="02020603050405020304" pitchFamily="18" charset="0"/>
              </a:rPr>
              <a:t>.</a:t>
            </a:r>
          </a:p>
          <a:p>
            <a:r>
              <a:rPr lang="en-US" sz="2200" dirty="0">
                <a:latin typeface="Times New Roman" panose="02020603050405020304" pitchFamily="18" charset="0"/>
                <a:cs typeface="Times New Roman" panose="02020603050405020304" pitchFamily="18" charset="0"/>
              </a:rPr>
              <a:t>	ABCDA - </a:t>
            </a:r>
            <a:r>
              <a:rPr lang="en-US" sz="2200" dirty="0" err="1">
                <a:latin typeface="Times New Roman" panose="02020603050405020304" pitchFamily="18" charset="0"/>
                <a:cs typeface="Times New Roman" panose="02020603050405020304" pitchFamily="18" charset="0"/>
              </a:rPr>
              <a:t>to’g’ri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burchakli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yopiq</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konturni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olamiz</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Konturning</a:t>
            </a:r>
            <a:r>
              <a:rPr lang="en-US" sz="2200" dirty="0">
                <a:latin typeface="Times New Roman" panose="02020603050405020304" pitchFamily="18" charset="0"/>
                <a:cs typeface="Times New Roman" panose="02020603050405020304" pitchFamily="18" charset="0"/>
              </a:rPr>
              <a:t> AV </a:t>
            </a:r>
            <a:r>
              <a:rPr lang="en-US" sz="2200" dirty="0" err="1">
                <a:latin typeface="Times New Roman" panose="02020603050405020304" pitchFamily="18" charset="0"/>
                <a:cs typeface="Times New Roman" panose="02020603050405020304" pitchFamily="18" charset="0"/>
              </a:rPr>
              <a:t>qismi</a:t>
            </a:r>
            <a:r>
              <a:rPr lang="en-US" sz="2200" dirty="0">
                <a:latin typeface="Times New Roman" panose="02020603050405020304" pitchFamily="18" charset="0"/>
                <a:cs typeface="Times New Roman" panose="02020603050405020304" pitchFamily="18" charset="0"/>
              </a:rPr>
              <a:t> solenoid </a:t>
            </a:r>
            <a:r>
              <a:rPr lang="en-US" sz="2200" dirty="0" err="1">
                <a:latin typeface="Times New Roman" panose="02020603050405020304" pitchFamily="18" charset="0"/>
                <a:cs typeface="Times New Roman" panose="02020603050405020304" pitchFamily="18" charset="0"/>
              </a:rPr>
              <a:t>ichida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bo’lib</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maydon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kuch</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chiziqlariga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paralleldir</a:t>
            </a:r>
            <a:r>
              <a:rPr lang="en-US" sz="2200" dirty="0">
                <a:latin typeface="Times New Roman" panose="02020603050405020304" pitchFamily="18" charset="0"/>
                <a:cs typeface="Times New Roman" panose="02020603050405020304" pitchFamily="18" charset="0"/>
              </a:rPr>
              <a:t>.</a:t>
            </a:r>
          </a:p>
          <a:p>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Magnit</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maydon</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kuchlanganligi</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yopiq</a:t>
            </a:r>
            <a:r>
              <a:rPr lang="en-US" sz="2200" dirty="0" smtClean="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kontur</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bo’yicha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sirkulyatsiyasini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konturning</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alohida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bo’laklariga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tegishli</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to’rtta</a:t>
            </a:r>
            <a:r>
              <a:rPr lang="en-US" sz="2200" dirty="0">
                <a:latin typeface="Times New Roman" panose="02020603050405020304" pitchFamily="18" charset="0"/>
                <a:cs typeface="Times New Roman" panose="02020603050405020304" pitchFamily="18" charset="0"/>
              </a:rPr>
              <a:t> integral </a:t>
            </a:r>
            <a:r>
              <a:rPr lang="en-US" sz="2200" dirty="0" err="1">
                <a:latin typeface="Times New Roman" panose="02020603050405020304" pitchFamily="18" charset="0"/>
                <a:cs typeface="Times New Roman" panose="02020603050405020304" pitchFamily="18" charset="0"/>
              </a:rPr>
              <a:t>ko’rinishda</a:t>
            </a:r>
            <a:r>
              <a:rPr lang="en-US" sz="2200" dirty="0">
                <a:latin typeface="Times New Roman" panose="02020603050405020304" pitchFamily="18" charset="0"/>
                <a:cs typeface="Times New Roman" panose="02020603050405020304" pitchFamily="18" charset="0"/>
              </a:rPr>
              <a:t> </a:t>
            </a:r>
            <a:r>
              <a:rPr lang="en-US" sz="2200" dirty="0" err="1">
                <a:latin typeface="Times New Roman" panose="02020603050405020304" pitchFamily="18" charset="0"/>
                <a:cs typeface="Times New Roman" panose="02020603050405020304" pitchFamily="18" charset="0"/>
              </a:rPr>
              <a:t>olamiz</a:t>
            </a:r>
            <a:r>
              <a:rPr lang="en-US" sz="2200" dirty="0">
                <a:latin typeface="Times New Roman" panose="02020603050405020304" pitchFamily="18" charset="0"/>
                <a:cs typeface="Times New Roman" panose="02020603050405020304" pitchFamily="18" charset="0"/>
              </a:rPr>
              <a:t>:</a:t>
            </a:r>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525794945"/>
              </p:ext>
            </p:extLst>
          </p:nvPr>
        </p:nvGraphicFramePr>
        <p:xfrm>
          <a:off x="6863138" y="1232898"/>
          <a:ext cx="356940" cy="373937"/>
        </p:xfrm>
        <a:graphic>
          <a:graphicData uri="http://schemas.openxmlformats.org/presentationml/2006/ole">
            <mc:AlternateContent xmlns:mc="http://schemas.openxmlformats.org/markup-compatibility/2006">
              <mc:Choice xmlns:v="urn:schemas-microsoft-com:vml" Requires="v">
                <p:oleObj spid="_x0000_s64530" r:id="rId3" imgW="203024" imgH="215713" progId="Equation.3">
                  <p:embed/>
                </p:oleObj>
              </mc:Choice>
              <mc:Fallback>
                <p:oleObj r:id="rId3" imgW="203024" imgH="215713"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63138" y="1232898"/>
                        <a:ext cx="356940" cy="373937"/>
                      </a:xfrm>
                      <a:prstGeom prst="rect">
                        <a:avLst/>
                      </a:prstGeom>
                      <a:noFill/>
                    </p:spPr>
                  </p:pic>
                </p:oleObj>
              </mc:Fallback>
            </mc:AlternateContent>
          </a:graphicData>
        </a:graphic>
      </p:graphicFrame>
      <p:sp>
        <p:nvSpPr>
          <p:cNvPr id="11" name="Rectangle 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2478093524"/>
              </p:ext>
            </p:extLst>
          </p:nvPr>
        </p:nvGraphicFramePr>
        <p:xfrm>
          <a:off x="5013789" y="2617535"/>
          <a:ext cx="421240" cy="347523"/>
        </p:xfrm>
        <a:graphic>
          <a:graphicData uri="http://schemas.openxmlformats.org/presentationml/2006/ole">
            <mc:AlternateContent xmlns:mc="http://schemas.openxmlformats.org/markup-compatibility/2006">
              <mc:Choice xmlns:v="urn:schemas-microsoft-com:vml" Requires="v">
                <p:oleObj spid="_x0000_s64531" r:id="rId5" imgW="330057" imgH="266584" progId="Equation.3">
                  <p:embed/>
                </p:oleObj>
              </mc:Choice>
              <mc:Fallback>
                <p:oleObj r:id="rId5" imgW="330057" imgH="266584" progId="Equation.3">
                  <p:embed/>
                  <p:pic>
                    <p:nvPicPr>
                      <p:cNvPr id="0" name="Object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13789" y="2617535"/>
                        <a:ext cx="421240" cy="347523"/>
                      </a:xfrm>
                      <a:prstGeom prst="rect">
                        <a:avLst/>
                      </a:prstGeom>
                      <a:noFill/>
                    </p:spPr>
                  </p:pic>
                </p:oleObj>
              </mc:Fallback>
            </mc:AlternateContent>
          </a:graphicData>
        </a:graphic>
      </p:graphicFrame>
      <mc:AlternateContent xmlns:mc="http://schemas.openxmlformats.org/markup-compatibility/2006" xmlns:a14="http://schemas.microsoft.com/office/drawing/2010/main">
        <mc:Choice Requires="a14">
          <p:sp>
            <p:nvSpPr>
              <p:cNvPr id="2" name="TextBox 1"/>
              <p:cNvSpPr txBox="1"/>
              <p:nvPr/>
            </p:nvSpPr>
            <p:spPr>
              <a:xfrm>
                <a:off x="1708634" y="3799205"/>
                <a:ext cx="5990038" cy="830548"/>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limLoc m:val="undOvr"/>
                          <m:subHide m:val="on"/>
                          <m:supHide m:val="on"/>
                          <m:ctrlPr>
                            <a:rPr lang="ru-RU" sz="2000" i="1" smtClean="0">
                              <a:latin typeface="Cambria Math" panose="02040503050406030204" pitchFamily="18" charset="0"/>
                            </a:rPr>
                          </m:ctrlPr>
                        </m:naryPr>
                        <m:sub/>
                        <m:sup/>
                        <m:e>
                          <m:sSub>
                            <m:sSubPr>
                              <m:ctrlPr>
                                <a:rPr lang="ru-RU" sz="2000" i="1" smtClean="0">
                                  <a:latin typeface="Cambria Math" panose="02040503050406030204" pitchFamily="18" charset="0"/>
                                </a:rPr>
                              </m:ctrlPr>
                            </m:sSubPr>
                            <m:e>
                              <m:r>
                                <a:rPr lang="en-US" sz="2000" b="0" i="1" smtClean="0">
                                  <a:latin typeface="Cambria Math" panose="02040503050406030204" pitchFamily="18" charset="0"/>
                                </a:rPr>
                                <m:t>𝐻</m:t>
                              </m:r>
                            </m:e>
                            <m:sub>
                              <m:r>
                                <a:rPr lang="en-US" sz="2000" b="0" i="1" smtClean="0">
                                  <a:latin typeface="Cambria Math" panose="02040503050406030204" pitchFamily="18" charset="0"/>
                                </a:rPr>
                                <m:t>𝑙</m:t>
                              </m:r>
                            </m:sub>
                          </m:sSub>
                          <m:r>
                            <a:rPr lang="en-US" sz="2000" b="0" i="1" smtClean="0">
                              <a:latin typeface="Cambria Math" panose="02040503050406030204" pitchFamily="18" charset="0"/>
                            </a:rPr>
                            <m:t>𝑑𝑙</m:t>
                          </m:r>
                          <m:r>
                            <a:rPr lang="en-US" sz="2000" b="0" i="1" smtClean="0">
                              <a:latin typeface="Cambria Math" panose="02040503050406030204" pitchFamily="18" charset="0"/>
                            </a:rPr>
                            <m:t>=</m:t>
                          </m:r>
                          <m:nary>
                            <m:naryPr>
                              <m:chr m:val="∮"/>
                              <m:limLoc m:val="undOvr"/>
                              <m:ctrlPr>
                                <a:rPr lang="en-US" sz="2000" b="0" i="1" smtClean="0">
                                  <a:latin typeface="Cambria Math" panose="02040503050406030204" pitchFamily="18" charset="0"/>
                                </a:rPr>
                              </m:ctrlPr>
                            </m:naryPr>
                            <m:sub>
                              <m:r>
                                <m:rPr>
                                  <m:brk m:alnAt="24"/>
                                </m:rPr>
                                <a:rPr lang="en-US" sz="2000" b="0" i="1" smtClean="0">
                                  <a:latin typeface="Cambria Math" panose="02040503050406030204" pitchFamily="18" charset="0"/>
                                </a:rPr>
                                <m:t>𝐴</m:t>
                              </m:r>
                              <m:r>
                                <a:rPr lang="en-US" sz="2000" b="0" i="1" smtClean="0">
                                  <a:latin typeface="Cambria Math" panose="02040503050406030204" pitchFamily="18" charset="0"/>
                                </a:rPr>
                                <m:t>𝐵</m:t>
                              </m:r>
                            </m:sub>
                            <m:sup>
                              <m:r>
                                <a:rPr lang="en-US" sz="2000" b="0" i="1" smtClean="0">
                                  <a:latin typeface="Cambria Math" panose="02040503050406030204" pitchFamily="18" charset="0"/>
                                </a:rPr>
                                <m:t>.</m:t>
                              </m:r>
                            </m:sup>
                            <m:e>
                              <m:sSub>
                                <m:sSubPr>
                                  <m:ctrlPr>
                                    <a:rPr lang="en-US" sz="2000" b="0" i="1" smtClean="0">
                                      <a:latin typeface="Cambria Math" panose="02040503050406030204" pitchFamily="18" charset="0"/>
                                    </a:rPr>
                                  </m:ctrlPr>
                                </m:sSubPr>
                                <m:e>
                                  <m:r>
                                    <a:rPr lang="en-US" sz="2000" b="0" i="1" smtClean="0">
                                      <a:latin typeface="Cambria Math" panose="02040503050406030204" pitchFamily="18" charset="0"/>
                                    </a:rPr>
                                    <m:t>𝐻</m:t>
                                  </m:r>
                                </m:e>
                                <m:sub>
                                  <m:r>
                                    <a:rPr lang="en-US" sz="2000" b="0" i="1" smtClean="0">
                                      <a:latin typeface="Cambria Math" panose="02040503050406030204" pitchFamily="18" charset="0"/>
                                    </a:rPr>
                                    <m:t>𝑙</m:t>
                                  </m:r>
                                </m:sub>
                              </m:sSub>
                              <m:r>
                                <a:rPr lang="en-US" sz="2000" b="0" i="1" smtClean="0">
                                  <a:latin typeface="Cambria Math" panose="02040503050406030204" pitchFamily="18" charset="0"/>
                                </a:rPr>
                                <m:t>𝑑𝑙</m:t>
                              </m:r>
                            </m:e>
                          </m:nary>
                          <m:r>
                            <a:rPr lang="en-US" sz="2000" b="0" i="1" smtClean="0">
                              <a:latin typeface="Cambria Math" panose="02040503050406030204" pitchFamily="18" charset="0"/>
                            </a:rPr>
                            <m:t>+</m:t>
                          </m:r>
                          <m:nary>
                            <m:naryPr>
                              <m:chr m:val="∮"/>
                              <m:limLoc m:val="undOvr"/>
                              <m:ctrlPr>
                                <a:rPr lang="en-US" sz="2000" i="1">
                                  <a:latin typeface="Cambria Math" panose="02040503050406030204" pitchFamily="18" charset="0"/>
                                </a:rPr>
                              </m:ctrlPr>
                            </m:naryPr>
                            <m:sub>
                              <m:r>
                                <a:rPr lang="en-US" sz="2000" b="0" i="1" smtClean="0">
                                  <a:latin typeface="Cambria Math" panose="02040503050406030204" pitchFamily="18" charset="0"/>
                                </a:rPr>
                                <m:t>𝐵𝐶</m:t>
                              </m:r>
                            </m:sub>
                            <m:sup>
                              <m:r>
                                <a:rPr lang="en-US" sz="2000" i="1">
                                  <a:latin typeface="Cambria Math" panose="02040503050406030204" pitchFamily="18" charset="0"/>
                                </a:rPr>
                                <m:t>.</m:t>
                              </m:r>
                            </m:sup>
                            <m:e>
                              <m:sSub>
                                <m:sSubPr>
                                  <m:ctrlPr>
                                    <a:rPr lang="en-US" sz="2000" i="1">
                                      <a:latin typeface="Cambria Math" panose="02040503050406030204" pitchFamily="18" charset="0"/>
                                    </a:rPr>
                                  </m:ctrlPr>
                                </m:sSubPr>
                                <m:e>
                                  <m:r>
                                    <a:rPr lang="en-US" sz="2000" i="1">
                                      <a:latin typeface="Cambria Math" panose="02040503050406030204" pitchFamily="18" charset="0"/>
                                    </a:rPr>
                                    <m:t>𝐻</m:t>
                                  </m:r>
                                </m:e>
                                <m:sub>
                                  <m:r>
                                    <a:rPr lang="en-US" sz="2000" i="1">
                                      <a:latin typeface="Cambria Math" panose="02040503050406030204" pitchFamily="18" charset="0"/>
                                    </a:rPr>
                                    <m:t>𝑙</m:t>
                                  </m:r>
                                </m:sub>
                              </m:sSub>
                              <m:r>
                                <a:rPr lang="en-US" sz="2000" i="1">
                                  <a:latin typeface="Cambria Math" panose="02040503050406030204" pitchFamily="18" charset="0"/>
                                </a:rPr>
                                <m:t>𝑑𝑙</m:t>
                              </m:r>
                            </m:e>
                          </m:nary>
                          <m:r>
                            <a:rPr lang="en-US" sz="2000" b="0" i="1" smtClean="0">
                              <a:latin typeface="Cambria Math" panose="02040503050406030204" pitchFamily="18" charset="0"/>
                            </a:rPr>
                            <m:t>+</m:t>
                          </m:r>
                          <m:nary>
                            <m:naryPr>
                              <m:chr m:val="∮"/>
                              <m:limLoc m:val="undOvr"/>
                              <m:ctrlPr>
                                <a:rPr lang="en-US" sz="2000" i="1">
                                  <a:latin typeface="Cambria Math" panose="02040503050406030204" pitchFamily="18" charset="0"/>
                                </a:rPr>
                              </m:ctrlPr>
                            </m:naryPr>
                            <m:sub>
                              <m:r>
                                <a:rPr lang="en-US" sz="2000" b="0" i="1" smtClean="0">
                                  <a:latin typeface="Cambria Math" panose="02040503050406030204" pitchFamily="18" charset="0"/>
                                </a:rPr>
                                <m:t>𝐶𝐷</m:t>
                              </m:r>
                            </m:sub>
                            <m:sup>
                              <m:r>
                                <a:rPr lang="en-US" sz="2000" i="1">
                                  <a:latin typeface="Cambria Math" panose="02040503050406030204" pitchFamily="18" charset="0"/>
                                </a:rPr>
                                <m:t>.</m:t>
                              </m:r>
                            </m:sup>
                            <m:e>
                              <m:sSub>
                                <m:sSubPr>
                                  <m:ctrlPr>
                                    <a:rPr lang="en-US" sz="2000" i="1">
                                      <a:latin typeface="Cambria Math" panose="02040503050406030204" pitchFamily="18" charset="0"/>
                                    </a:rPr>
                                  </m:ctrlPr>
                                </m:sSubPr>
                                <m:e>
                                  <m:r>
                                    <a:rPr lang="en-US" sz="2000" i="1">
                                      <a:latin typeface="Cambria Math" panose="02040503050406030204" pitchFamily="18" charset="0"/>
                                    </a:rPr>
                                    <m:t>𝐻</m:t>
                                  </m:r>
                                </m:e>
                                <m:sub>
                                  <m:r>
                                    <a:rPr lang="en-US" sz="2000" i="1">
                                      <a:latin typeface="Cambria Math" panose="02040503050406030204" pitchFamily="18" charset="0"/>
                                    </a:rPr>
                                    <m:t>𝑙</m:t>
                                  </m:r>
                                </m:sub>
                              </m:sSub>
                              <m:r>
                                <a:rPr lang="en-US" sz="2000" i="1">
                                  <a:latin typeface="Cambria Math" panose="02040503050406030204" pitchFamily="18" charset="0"/>
                                </a:rPr>
                                <m:t>𝑑𝑙</m:t>
                              </m:r>
                            </m:e>
                          </m:nary>
                          <m:r>
                            <a:rPr lang="en-US" sz="2000" b="0" i="1" smtClean="0">
                              <a:latin typeface="Cambria Math" panose="02040503050406030204" pitchFamily="18" charset="0"/>
                            </a:rPr>
                            <m:t>+</m:t>
                          </m:r>
                          <m:nary>
                            <m:naryPr>
                              <m:chr m:val="∮"/>
                              <m:limLoc m:val="undOvr"/>
                              <m:ctrlPr>
                                <a:rPr lang="en-US" sz="2000" i="1">
                                  <a:latin typeface="Cambria Math" panose="02040503050406030204" pitchFamily="18" charset="0"/>
                                </a:rPr>
                              </m:ctrlPr>
                            </m:naryPr>
                            <m:sub>
                              <m:r>
                                <a:rPr lang="en-US" sz="2000" b="0" i="1" smtClean="0">
                                  <a:latin typeface="Cambria Math" panose="02040503050406030204" pitchFamily="18" charset="0"/>
                                </a:rPr>
                                <m:t>𝐷𝐴</m:t>
                              </m:r>
                            </m:sub>
                            <m:sup>
                              <m:r>
                                <a:rPr lang="en-US" sz="2000" i="1">
                                  <a:latin typeface="Cambria Math" panose="02040503050406030204" pitchFamily="18" charset="0"/>
                                </a:rPr>
                                <m:t>.</m:t>
                              </m:r>
                            </m:sup>
                            <m:e>
                              <m:sSub>
                                <m:sSubPr>
                                  <m:ctrlPr>
                                    <a:rPr lang="en-US" sz="2000" i="1">
                                      <a:latin typeface="Cambria Math" panose="02040503050406030204" pitchFamily="18" charset="0"/>
                                    </a:rPr>
                                  </m:ctrlPr>
                                </m:sSubPr>
                                <m:e>
                                  <m:r>
                                    <a:rPr lang="en-US" sz="2000" i="1">
                                      <a:latin typeface="Cambria Math" panose="02040503050406030204" pitchFamily="18" charset="0"/>
                                    </a:rPr>
                                    <m:t>𝐻</m:t>
                                  </m:r>
                                </m:e>
                                <m:sub>
                                  <m:r>
                                    <a:rPr lang="en-US" sz="2000" i="1">
                                      <a:latin typeface="Cambria Math" panose="02040503050406030204" pitchFamily="18" charset="0"/>
                                    </a:rPr>
                                    <m:t>𝑙</m:t>
                                  </m:r>
                                </m:sub>
                              </m:sSub>
                              <m:r>
                                <a:rPr lang="en-US" sz="2000" i="1">
                                  <a:latin typeface="Cambria Math" panose="02040503050406030204" pitchFamily="18" charset="0"/>
                                </a:rPr>
                                <m:t>𝑑𝑙</m:t>
                              </m:r>
                            </m:e>
                          </m:nary>
                        </m:e>
                      </m:nary>
                      <m:r>
                        <a:rPr lang="en-US" sz="2000" b="0" i="1" smtClean="0">
                          <a:latin typeface="Cambria Math" panose="02040503050406030204" pitchFamily="18" charset="0"/>
                        </a:rPr>
                        <m:t>=</m:t>
                      </m:r>
                      <m:r>
                        <a:rPr lang="en-US" sz="2000" b="0" i="1" smtClean="0">
                          <a:latin typeface="Cambria Math" panose="02040503050406030204" pitchFamily="18" charset="0"/>
                        </a:rPr>
                        <m:t>𝑛𝑙𝐼</m:t>
                      </m:r>
                    </m:oMath>
                  </m:oMathPara>
                </a14:m>
                <a:endParaRPr lang="ru-RU" sz="2000" dirty="0"/>
              </a:p>
            </p:txBody>
          </p:sp>
        </mc:Choice>
        <mc:Fallback xmlns="">
          <p:sp>
            <p:nvSpPr>
              <p:cNvPr id="2" name="TextBox 1"/>
              <p:cNvSpPr txBox="1">
                <a:spLocks noRot="1" noChangeAspect="1" noMove="1" noResize="1" noEditPoints="1" noAdjustHandles="1" noChangeArrowheads="1" noChangeShapeType="1" noTextEdit="1"/>
              </p:cNvSpPr>
              <p:nvPr/>
            </p:nvSpPr>
            <p:spPr>
              <a:xfrm>
                <a:off x="1708634" y="3799205"/>
                <a:ext cx="5990038" cy="830548"/>
              </a:xfrm>
              <a:prstGeom prst="rect">
                <a:avLst/>
              </a:prstGeom>
              <a:blipFill rotWithShape="0">
                <a:blip r:embed="rId7"/>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65551572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Прямоугольник 11"/>
          <p:cNvSpPr/>
          <p:nvPr/>
        </p:nvSpPr>
        <p:spPr>
          <a:xfrm>
            <a:off x="226031" y="1171254"/>
            <a:ext cx="8774131" cy="2677656"/>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Bu </a:t>
            </a:r>
            <a:r>
              <a:rPr lang="en-US" sz="2400" dirty="0" err="1">
                <a:latin typeface="Times New Roman" panose="02020603050405020304" pitchFamily="18" charset="0"/>
                <a:cs typeface="Times New Roman" panose="02020603050405020304" pitchFamily="18" charset="0"/>
              </a:rPr>
              <a:t>yerda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AB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CD </a:t>
            </a:r>
            <a:r>
              <a:rPr lang="en-US" sz="2400" dirty="0" err="1">
                <a:latin typeface="Times New Roman" panose="02020603050405020304" pitchFamily="18" charset="0"/>
                <a:cs typeface="Times New Roman" panose="02020603050405020304" pitchFamily="18" charset="0"/>
              </a:rPr>
              <a:t>bo’laklar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uzunligi</a:t>
            </a:r>
            <a:r>
              <a:rPr lang="en-US" sz="2400" dirty="0">
                <a:latin typeface="Times New Roman" panose="02020603050405020304" pitchFamily="18" charset="0"/>
                <a:cs typeface="Times New Roman" panose="02020603050405020304" pitchFamily="18" charset="0"/>
              </a:rPr>
              <a:t>, n - </a:t>
            </a:r>
            <a:r>
              <a:rPr lang="en-US" sz="2400" dirty="0" err="1">
                <a:latin typeface="Times New Roman" panose="02020603050405020304" pitchFamily="18" charset="0"/>
                <a:cs typeface="Times New Roman" panose="02020603050405020304" pitchFamily="18" charset="0"/>
              </a:rPr>
              <a:t>o’ramlar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zichligi</a:t>
            </a:r>
            <a:r>
              <a:rPr lang="en-US" sz="2400" dirty="0">
                <a:latin typeface="Times New Roman" panose="02020603050405020304" pitchFamily="18" charset="0"/>
                <a:cs typeface="Times New Roman" panose="02020603050405020304" pitchFamily="18" charset="0"/>
              </a:rPr>
              <a:t>, n </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o’ramlar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soniga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tengdir</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Solenoid </a:t>
            </a:r>
            <a:r>
              <a:rPr lang="en-US" sz="2400" dirty="0" err="1">
                <a:latin typeface="Times New Roman" panose="02020603050405020304" pitchFamily="18" charset="0"/>
                <a:cs typeface="Times New Roman" panose="02020603050405020304" pitchFamily="18" charset="0"/>
              </a:rPr>
              <a:t>tashqarisidagi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katta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masofada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maydon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kuchlanganligi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juda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kichikdir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shuning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CD </a:t>
            </a:r>
            <a:r>
              <a:rPr lang="en-US" sz="2400" dirty="0" err="1">
                <a:latin typeface="Times New Roman" panose="02020603050405020304" pitchFamily="18" charset="0"/>
                <a:cs typeface="Times New Roman" panose="02020603050405020304" pitchFamily="18" charset="0"/>
              </a:rPr>
              <a:t>bo’lakda</a:t>
            </a:r>
            <a:r>
              <a:rPr lang="en-US" sz="2400" dirty="0">
                <a:latin typeface="Times New Roman" panose="02020603050405020304" pitchFamily="18" charset="0"/>
                <a:cs typeface="Times New Roman" panose="02020603050405020304" pitchFamily="18" charset="0"/>
              </a:rPr>
              <a:t> u </a:t>
            </a:r>
            <a:r>
              <a:rPr lang="en-US" sz="2400" dirty="0" err="1">
                <a:latin typeface="Times New Roman" panose="02020603050405020304" pitchFamily="18" charset="0"/>
                <a:cs typeface="Times New Roman" panose="02020603050405020304" pitchFamily="18" charset="0"/>
              </a:rPr>
              <a:t>nolga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BC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DA </a:t>
            </a:r>
            <a:r>
              <a:rPr lang="en-US" sz="2400" dirty="0" err="1">
                <a:latin typeface="Times New Roman" panose="02020603050405020304" pitchFamily="18" charset="0"/>
                <a:cs typeface="Times New Roman" panose="02020603050405020304" pitchFamily="18" charset="0"/>
              </a:rPr>
              <a:t>bo’laklar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chiziqlariga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perpendikulyar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nolga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tengdir</a:t>
            </a:r>
            <a:r>
              <a:rPr lang="en-US" sz="2400" dirty="0">
                <a:latin typeface="Times New Roman" panose="02020603050405020304" pitchFamily="18" charset="0"/>
                <a:cs typeface="Times New Roman" panose="02020603050405020304" pitchFamily="18" charset="0"/>
              </a:rPr>
              <a:t>. Shu </a:t>
            </a:r>
            <a:r>
              <a:rPr lang="en-US" sz="2400" dirty="0" err="1">
                <a:latin typeface="Times New Roman" panose="02020603050405020304" pitchFamily="18" charset="0"/>
                <a:cs typeface="Times New Roman" panose="02020603050405020304" pitchFamily="18" charset="0"/>
              </a:rPr>
              <a:t>bo’laklarga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proektsiyasi</a:t>
            </a:r>
            <a:r>
              <a:rPr lang="en-US" sz="2400" dirty="0">
                <a:latin typeface="Times New Roman" panose="02020603050405020304" pitchFamily="18" charset="0"/>
                <a:cs typeface="Times New Roman" panose="02020603050405020304" pitchFamily="18" charset="0"/>
              </a:rPr>
              <a:t> ham </a:t>
            </a:r>
            <a:r>
              <a:rPr lang="en-US" sz="2400" dirty="0" err="1">
                <a:latin typeface="Times New Roman" panose="02020603050405020304" pitchFamily="18" charset="0"/>
                <a:cs typeface="Times New Roman" panose="02020603050405020304" pitchFamily="18" charset="0"/>
              </a:rPr>
              <a:t>nolga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tengdir</a:t>
            </a:r>
            <a:r>
              <a:rPr lang="en-US" sz="2400" dirty="0">
                <a:latin typeface="Times New Roman" panose="02020603050405020304" pitchFamily="18" charset="0"/>
                <a:cs typeface="Times New Roman" panose="02020603050405020304" pitchFamily="18" charset="0"/>
              </a:rPr>
              <a:t>. Shu </a:t>
            </a:r>
            <a:r>
              <a:rPr lang="en-US" sz="2400" dirty="0" err="1">
                <a:latin typeface="Times New Roman" panose="02020603050405020304" pitchFamily="18" charset="0"/>
                <a:cs typeface="Times New Roman" panose="02020603050405020304" pitchFamily="18" charset="0"/>
              </a:rPr>
              <a:t>sababli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to’rtta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integraldan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faqat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bittasi</a:t>
            </a:r>
            <a:endParaRPr lang="en-US" sz="2400" dirty="0">
              <a:latin typeface="Times New Roman" panose="02020603050405020304" pitchFamily="18" charset="0"/>
              <a:cs typeface="Times New Roman" panose="02020603050405020304" pitchFamily="18" charset="0"/>
            </a:endParaRPr>
          </a:p>
        </p:txBody>
      </p:sp>
      <p:sp>
        <p:nvSpPr>
          <p:cNvPr id="13" name="Rectangle 1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4" name="Объект 13"/>
          <p:cNvGraphicFramePr>
            <a:graphicFrameLocks noChangeAspect="1"/>
          </p:cNvGraphicFramePr>
          <p:nvPr>
            <p:extLst>
              <p:ext uri="{D42A27DB-BD31-4B8C-83A1-F6EECF244321}">
                <p14:modId xmlns:p14="http://schemas.microsoft.com/office/powerpoint/2010/main" val="312417682"/>
              </p:ext>
            </p:extLst>
          </p:nvPr>
        </p:nvGraphicFramePr>
        <p:xfrm>
          <a:off x="1571946" y="1231294"/>
          <a:ext cx="184935" cy="342472"/>
        </p:xfrm>
        <a:graphic>
          <a:graphicData uri="http://schemas.openxmlformats.org/presentationml/2006/ole">
            <mc:AlternateContent xmlns:mc="http://schemas.openxmlformats.org/markup-compatibility/2006">
              <mc:Choice xmlns:v="urn:schemas-microsoft-com:vml" Requires="v">
                <p:oleObj spid="_x0000_s65580" r:id="rId3" imgW="126890" imgH="190335" progId="Equation.3">
                  <p:embed/>
                </p:oleObj>
              </mc:Choice>
              <mc:Fallback>
                <p:oleObj r:id="rId3" imgW="126890" imgH="190335" progId="Equation.3">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71946" y="1231294"/>
                        <a:ext cx="184935" cy="342472"/>
                      </a:xfrm>
                      <a:prstGeom prst="rect">
                        <a:avLst/>
                      </a:prstGeom>
                      <a:noFill/>
                    </p:spPr>
                  </p:pic>
                </p:oleObj>
              </mc:Fallback>
            </mc:AlternateContent>
          </a:graphicData>
        </a:graphic>
      </p:graphicFrame>
      <p:sp>
        <p:nvSpPr>
          <p:cNvPr id="15" name="Rectangle 1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3159865582"/>
              </p:ext>
            </p:extLst>
          </p:nvPr>
        </p:nvGraphicFramePr>
        <p:xfrm>
          <a:off x="8507002" y="1231295"/>
          <a:ext cx="219182" cy="342472"/>
        </p:xfrm>
        <a:graphic>
          <a:graphicData uri="http://schemas.openxmlformats.org/presentationml/2006/ole">
            <mc:AlternateContent xmlns:mc="http://schemas.openxmlformats.org/markup-compatibility/2006">
              <mc:Choice xmlns:v="urn:schemas-microsoft-com:vml" Requires="v">
                <p:oleObj spid="_x0000_s65581" r:id="rId5" imgW="126890" imgH="190335" progId="Equation.3">
                  <p:embed/>
                </p:oleObj>
              </mc:Choice>
              <mc:Fallback>
                <p:oleObj r:id="rId5" imgW="126890" imgH="190335" progId="Equation.3">
                  <p:embed/>
                  <p:pic>
                    <p:nvPicPr>
                      <p:cNvPr id="0" name="Object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7002" y="1231295"/>
                        <a:ext cx="219182" cy="342472"/>
                      </a:xfrm>
                      <a:prstGeom prst="rect">
                        <a:avLst/>
                      </a:prstGeom>
                      <a:noFill/>
                    </p:spPr>
                  </p:pic>
                </p:oleObj>
              </mc:Fallback>
            </mc:AlternateContent>
          </a:graphicData>
        </a:graphic>
      </p:graphicFrame>
      <p:sp>
        <p:nvSpPr>
          <p:cNvPr id="17" name="Rectangle 1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1674214086"/>
              </p:ext>
            </p:extLst>
          </p:nvPr>
        </p:nvGraphicFramePr>
        <p:xfrm>
          <a:off x="1333821" y="3071973"/>
          <a:ext cx="297399" cy="309295"/>
        </p:xfrm>
        <a:graphic>
          <a:graphicData uri="http://schemas.openxmlformats.org/presentationml/2006/ole">
            <mc:AlternateContent xmlns:mc="http://schemas.openxmlformats.org/markup-compatibility/2006">
              <mc:Choice xmlns:v="urn:schemas-microsoft-com:vml" Requires="v">
                <p:oleObj spid="_x0000_s65582" r:id="rId6" imgW="203024" imgH="215713" progId="Equation.3">
                  <p:embed/>
                </p:oleObj>
              </mc:Choice>
              <mc:Fallback>
                <p:oleObj r:id="rId6" imgW="203024" imgH="215713" progId="Equation.3">
                  <p:embed/>
                  <p:pic>
                    <p:nvPicPr>
                      <p:cNvPr id="0" name="Object 1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33821" y="3071973"/>
                        <a:ext cx="297399" cy="309295"/>
                      </a:xfrm>
                      <a:prstGeom prst="rect">
                        <a:avLst/>
                      </a:prstGeom>
                      <a:noFill/>
                    </p:spPr>
                  </p:pic>
                </p:oleObj>
              </mc:Fallback>
            </mc:AlternateContent>
          </a:graphicData>
        </a:graphic>
      </p:graphicFrame>
      <p:sp>
        <p:nvSpPr>
          <p:cNvPr id="19" name="Rectangle 1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 name="Объект 19"/>
          <p:cNvGraphicFramePr>
            <a:graphicFrameLocks noChangeAspect="1"/>
          </p:cNvGraphicFramePr>
          <p:nvPr>
            <p:extLst>
              <p:ext uri="{D42A27DB-BD31-4B8C-83A1-F6EECF244321}">
                <p14:modId xmlns:p14="http://schemas.microsoft.com/office/powerpoint/2010/main" val="429647372"/>
              </p:ext>
            </p:extLst>
          </p:nvPr>
        </p:nvGraphicFramePr>
        <p:xfrm>
          <a:off x="6195317" y="3068344"/>
          <a:ext cx="441789" cy="338704"/>
        </p:xfrm>
        <a:graphic>
          <a:graphicData uri="http://schemas.openxmlformats.org/presentationml/2006/ole">
            <mc:AlternateContent xmlns:mc="http://schemas.openxmlformats.org/markup-compatibility/2006">
              <mc:Choice xmlns:v="urn:schemas-microsoft-com:vml" Requires="v">
                <p:oleObj spid="_x0000_s65583" r:id="rId8" imgW="253890" imgH="190417" progId="Equation.3">
                  <p:embed/>
                </p:oleObj>
              </mc:Choice>
              <mc:Fallback>
                <p:oleObj r:id="rId8" imgW="253890" imgH="190417" progId="Equation.3">
                  <p:embed/>
                  <p:pic>
                    <p:nvPicPr>
                      <p:cNvPr id="0" name="Object 1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95317" y="3068344"/>
                        <a:ext cx="441789" cy="338704"/>
                      </a:xfrm>
                      <a:prstGeom prst="rect">
                        <a:avLst/>
                      </a:prstGeom>
                      <a:noFill/>
                    </p:spPr>
                  </p:pic>
                </p:oleObj>
              </mc:Fallback>
            </mc:AlternateContent>
          </a:graphicData>
        </a:graphic>
      </p:graphicFrame>
      <p:sp>
        <p:nvSpPr>
          <p:cNvPr id="22" name="Прямоугольник 21"/>
          <p:cNvSpPr/>
          <p:nvPr/>
        </p:nvSpPr>
        <p:spPr>
          <a:xfrm>
            <a:off x="2676418" y="3908950"/>
            <a:ext cx="4572000" cy="830997"/>
          </a:xfrm>
          <a:prstGeom prst="rect">
            <a:avLst/>
          </a:prstGeom>
        </p:spPr>
        <p:txBody>
          <a:bodyPr>
            <a:spAutoFit/>
          </a:bodyPr>
          <a:lstStyle/>
          <a:p>
            <a:r>
              <a:rPr lang="en-US" sz="2400" dirty="0" err="1">
                <a:latin typeface="Times New Roman" panose="02020603050405020304" pitchFamily="18" charset="0"/>
                <a:cs typeface="Times New Roman" panose="02020603050405020304" pitchFamily="18" charset="0"/>
              </a:rPr>
              <a:t>nolga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emas</a:t>
            </a:r>
            <a:r>
              <a:rPr lang="en-US" sz="2400" dirty="0">
                <a:latin typeface="Times New Roman" panose="02020603050405020304" pitchFamily="18" charset="0"/>
                <a:cs typeface="Times New Roman" panose="02020603050405020304" pitchFamily="18" charset="0"/>
              </a:rPr>
              <a:t>. Shu </a:t>
            </a:r>
            <a:r>
              <a:rPr lang="en-US" sz="2400" dirty="0" err="1">
                <a:latin typeface="Times New Roman" panose="02020603050405020304" pitchFamily="18" charset="0"/>
                <a:cs typeface="Times New Roman" panose="02020603050405020304" pitchFamily="18" charset="0"/>
              </a:rPr>
              <a:t>bo’lakning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nuqtalarida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o’zgarmas</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endParaRPr lang="ru-RU" sz="2400" dirty="0">
              <a:latin typeface="Times New Roman" panose="02020603050405020304" pitchFamily="18" charset="0"/>
              <a:cs typeface="Times New Roman" panose="02020603050405020304" pitchFamily="18" charset="0"/>
            </a:endParaRPr>
          </a:p>
        </p:txBody>
      </p:sp>
      <p:sp>
        <p:nvSpPr>
          <p:cNvPr id="23" name="Rectangle 2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4" name="Объект 23"/>
          <p:cNvGraphicFramePr>
            <a:graphicFrameLocks noChangeAspect="1"/>
          </p:cNvGraphicFramePr>
          <p:nvPr>
            <p:extLst>
              <p:ext uri="{D42A27DB-BD31-4B8C-83A1-F6EECF244321}">
                <p14:modId xmlns:p14="http://schemas.microsoft.com/office/powerpoint/2010/main" val="985868790"/>
              </p:ext>
            </p:extLst>
          </p:nvPr>
        </p:nvGraphicFramePr>
        <p:xfrm>
          <a:off x="4327345" y="4364761"/>
          <a:ext cx="429589" cy="329352"/>
        </p:xfrm>
        <a:graphic>
          <a:graphicData uri="http://schemas.openxmlformats.org/presentationml/2006/ole">
            <mc:AlternateContent xmlns:mc="http://schemas.openxmlformats.org/markup-compatibility/2006">
              <mc:Choice xmlns:v="urn:schemas-microsoft-com:vml" Requires="v">
                <p:oleObj spid="_x0000_s65584" r:id="rId10" imgW="253890" imgH="190417" progId="Equation.3">
                  <p:embed/>
                </p:oleObj>
              </mc:Choice>
              <mc:Fallback>
                <p:oleObj r:id="rId10" imgW="253890" imgH="190417" progId="Equation.3">
                  <p:embed/>
                  <p:pic>
                    <p:nvPicPr>
                      <p:cNvPr id="0" name="Object 2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27345" y="4364761"/>
                        <a:ext cx="429589" cy="329352"/>
                      </a:xfrm>
                      <a:prstGeom prst="rect">
                        <a:avLst/>
                      </a:prstGeom>
                      <a:noFill/>
                    </p:spPr>
                  </p:pic>
                </p:oleObj>
              </mc:Fallback>
            </mc:AlternateContent>
          </a:graphicData>
        </a:graphic>
      </p:graphicFrame>
      <p:sp>
        <p:nvSpPr>
          <p:cNvPr id="2" name="TextBox 1"/>
          <p:cNvSpPr txBox="1"/>
          <p:nvPr/>
        </p:nvSpPr>
        <p:spPr>
          <a:xfrm>
            <a:off x="4114800" y="2116476"/>
            <a:ext cx="65" cy="215444"/>
          </a:xfrm>
          <a:prstGeom prst="rect">
            <a:avLst/>
          </a:prstGeom>
          <a:noFill/>
        </p:spPr>
        <p:txBody>
          <a:bodyPr wrap="none" lIns="0" tIns="0" rIns="0" bIns="0" rtlCol="0">
            <a:spAutoFit/>
          </a:bodyPr>
          <a:lstStyle/>
          <a:p>
            <a:endParaRPr lang="ru-RU" dirty="0"/>
          </a:p>
        </p:txBody>
      </p:sp>
      <mc:AlternateContent xmlns:mc="http://schemas.openxmlformats.org/markup-compatibility/2006" xmlns:a14="http://schemas.microsoft.com/office/drawing/2010/main">
        <mc:Choice Requires="a14">
          <p:sp>
            <p:nvSpPr>
              <p:cNvPr id="3" name="Прямоугольник 2"/>
              <p:cNvSpPr/>
              <p:nvPr/>
            </p:nvSpPr>
            <p:spPr>
              <a:xfrm>
                <a:off x="1020224" y="3901770"/>
                <a:ext cx="1103444" cy="920830"/>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nary>
                        <m:naryPr>
                          <m:chr m:val="∮"/>
                          <m:limLoc m:val="undOvr"/>
                          <m:ctrlPr>
                            <a:rPr lang="en-US" sz="2000" i="1" smtClean="0">
                              <a:latin typeface="Cambria Math" panose="02040503050406030204" pitchFamily="18" charset="0"/>
                            </a:rPr>
                          </m:ctrlPr>
                        </m:naryPr>
                        <m:sub>
                          <m:r>
                            <m:rPr>
                              <m:brk m:alnAt="24"/>
                            </m:rPr>
                            <a:rPr lang="en-US" sz="2000" i="1">
                              <a:latin typeface="Cambria Math" panose="02040503050406030204" pitchFamily="18" charset="0"/>
                            </a:rPr>
                            <m:t>𝐴</m:t>
                          </m:r>
                          <m:r>
                            <a:rPr lang="en-US" sz="2000" i="1">
                              <a:latin typeface="Cambria Math" panose="02040503050406030204" pitchFamily="18" charset="0"/>
                            </a:rPr>
                            <m:t>𝐵</m:t>
                          </m:r>
                        </m:sub>
                        <m:sup>
                          <m:r>
                            <a:rPr lang="en-US" sz="2000" i="1">
                              <a:latin typeface="Cambria Math" panose="02040503050406030204" pitchFamily="18" charset="0"/>
                            </a:rPr>
                            <m:t>.</m:t>
                          </m:r>
                        </m:sup>
                        <m:e>
                          <m:sSub>
                            <m:sSubPr>
                              <m:ctrlPr>
                                <a:rPr lang="en-US" sz="2000" i="1" smtClean="0">
                                  <a:latin typeface="Cambria Math" panose="02040503050406030204" pitchFamily="18" charset="0"/>
                                </a:rPr>
                              </m:ctrlPr>
                            </m:sSubPr>
                            <m:e>
                              <m:r>
                                <a:rPr lang="en-US" sz="2000" b="0" i="1" smtClean="0">
                                  <a:latin typeface="Cambria Math" panose="02040503050406030204" pitchFamily="18" charset="0"/>
                                </a:rPr>
                                <m:t>𝐻</m:t>
                              </m:r>
                            </m:e>
                            <m:sub>
                              <m:r>
                                <a:rPr lang="en-US" sz="2000" b="0" i="1" smtClean="0">
                                  <a:latin typeface="Cambria Math" panose="02040503050406030204" pitchFamily="18" charset="0"/>
                                </a:rPr>
                                <m:t>𝑒</m:t>
                              </m:r>
                            </m:sub>
                          </m:sSub>
                          <m:r>
                            <a:rPr lang="en-US" sz="2000" b="0" i="1" smtClean="0">
                              <a:latin typeface="Cambria Math" panose="02040503050406030204" pitchFamily="18" charset="0"/>
                            </a:rPr>
                            <m:t>𝑑𝑙</m:t>
                          </m:r>
                        </m:e>
                      </m:nary>
                    </m:oMath>
                  </m:oMathPara>
                </a14:m>
                <a:endParaRPr lang="ru-RU" sz="2000" dirty="0"/>
              </a:p>
            </p:txBody>
          </p:sp>
        </mc:Choice>
        <mc:Fallback xmlns="">
          <p:sp>
            <p:nvSpPr>
              <p:cNvPr id="3" name="Прямоугольник 2"/>
              <p:cNvSpPr>
                <a:spLocks noRot="1" noChangeAspect="1" noMove="1" noResize="1" noEditPoints="1" noAdjustHandles="1" noChangeArrowheads="1" noChangeShapeType="1" noTextEdit="1"/>
              </p:cNvSpPr>
              <p:nvPr/>
            </p:nvSpPr>
            <p:spPr>
              <a:xfrm>
                <a:off x="1020224" y="3901770"/>
                <a:ext cx="1103444" cy="920830"/>
              </a:xfrm>
              <a:prstGeom prst="rect">
                <a:avLst/>
              </a:prstGeom>
              <a:blipFill rotWithShape="0">
                <a:blip r:embed="rId1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4354811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128633965"/>
              </p:ext>
            </p:extLst>
          </p:nvPr>
        </p:nvGraphicFramePr>
        <p:xfrm>
          <a:off x="3470096" y="1345913"/>
          <a:ext cx="2203807" cy="452063"/>
        </p:xfrm>
        <a:graphic>
          <a:graphicData uri="http://schemas.openxmlformats.org/presentationml/2006/ole">
            <mc:AlternateContent xmlns:mc="http://schemas.openxmlformats.org/markup-compatibility/2006">
              <mc:Choice xmlns:v="urn:schemas-microsoft-com:vml" Requires="v">
                <p:oleObj spid="_x0000_s66567" r:id="rId3" imgW="1143000" imgH="241300" progId="Equation.3">
                  <p:embed/>
                </p:oleObj>
              </mc:Choice>
              <mc:Fallback>
                <p:oleObj r:id="rId3" imgW="11430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0096" y="1345913"/>
                        <a:ext cx="2203807" cy="452063"/>
                      </a:xfrm>
                      <a:prstGeom prst="rect">
                        <a:avLst/>
                      </a:prstGeom>
                      <a:noFill/>
                    </p:spPr>
                  </p:pic>
                </p:oleObj>
              </mc:Fallback>
            </mc:AlternateContent>
          </a:graphicData>
        </a:graphic>
      </p:graphicFrame>
      <p:sp>
        <p:nvSpPr>
          <p:cNvPr id="5" name="Прямоугольник 4"/>
          <p:cNvSpPr/>
          <p:nvPr/>
        </p:nvSpPr>
        <p:spPr>
          <a:xfrm>
            <a:off x="5966594" y="1315091"/>
            <a:ext cx="1156086" cy="461665"/>
          </a:xfrm>
          <a:prstGeom prst="rect">
            <a:avLst/>
          </a:prstGeom>
        </p:spPr>
        <p:txBody>
          <a:bodyPr wrap="none">
            <a:spAutoFit/>
          </a:bodyPr>
          <a:lstStyle/>
          <a:p>
            <a:pPr algn="just"/>
            <a:r>
              <a:rPr lang="en-US" sz="2400" dirty="0" err="1">
                <a:latin typeface="Times New Roman" panose="02020603050405020304" pitchFamily="18" charset="0"/>
                <a:ea typeface="Calibri" panose="020F0502020204030204" pitchFamily="34" charset="0"/>
              </a:rPr>
              <a:t>natijada</a:t>
            </a:r>
            <a:endParaRPr lang="ru-RU" sz="2400" dirty="0">
              <a:effectLst/>
              <a:latin typeface="Times New Roman" panose="02020603050405020304" pitchFamily="18" charset="0"/>
              <a:ea typeface="Calibri" panose="020F0502020204030204" pitchFamily="34" charset="0"/>
            </a:endParaRPr>
          </a:p>
        </p:txBody>
      </p:sp>
      <p:sp>
        <p:nvSpPr>
          <p:cNvPr id="7" name="Прямоугольник 6"/>
          <p:cNvSpPr/>
          <p:nvPr/>
        </p:nvSpPr>
        <p:spPr>
          <a:xfrm>
            <a:off x="3559995" y="1851196"/>
            <a:ext cx="5409343" cy="830997"/>
          </a:xfrm>
          <a:prstGeom prst="rect">
            <a:avLst/>
          </a:prstGeom>
        </p:spPr>
        <p:txBody>
          <a:bodyPr wrap="square">
            <a:spAutoFit/>
          </a:bodyPr>
          <a:lstStyle/>
          <a:p>
            <a:pPr algn="just"/>
            <a:r>
              <a:rPr lang="en-US" sz="2400" i="1" dirty="0">
                <a:latin typeface="Times New Roman" panose="02020603050405020304" pitchFamily="18" charset="0"/>
                <a:ea typeface="Calibri" panose="020F0502020204030204" pitchFamily="34" charset="0"/>
              </a:rPr>
              <a:t>N</a:t>
            </a:r>
            <a:r>
              <a:rPr lang="en-US" sz="2400" dirty="0">
                <a:latin typeface="Times New Roman" panose="02020603050405020304" pitchFamily="18" charset="0"/>
                <a:ea typeface="Calibri" panose="020F0502020204030204" pitchFamily="34" charset="0"/>
              </a:rPr>
              <a:t> ta </a:t>
            </a:r>
            <a:r>
              <a:rPr lang="en-US" sz="2400" dirty="0" err="1">
                <a:latin typeface="Times New Roman" panose="02020603050405020304" pitchFamily="18" charset="0"/>
                <a:ea typeface="Calibri" panose="020F0502020204030204" pitchFamily="34" charset="0"/>
              </a:rPr>
              <a:t>o’ramli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solenoidni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a:t>
            </a:r>
            <a:r>
              <a:rPr lang="uz-Cyrl-UZ" sz="2400" dirty="0">
                <a:latin typeface="Times New Roman" panose="02020603050405020304" pitchFamily="18" charset="0"/>
                <a:ea typeface="Calibri" panose="020F0502020204030204" pitchFamily="34" charset="0"/>
              </a:rPr>
              <a:t>k</a:t>
            </a:r>
            <a:r>
              <a:rPr lang="en-US" sz="2400" dirty="0" err="1">
                <a:latin typeface="Times New Roman" panose="02020603050405020304" pitchFamily="18" charset="0"/>
                <a:ea typeface="Calibri" panose="020F0502020204030204" pitchFamily="34" charset="0"/>
              </a:rPr>
              <a:t>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halqa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shakliga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keltirsak</a:t>
            </a:r>
            <a:r>
              <a:rPr lang="en-US" sz="2400" dirty="0">
                <a:latin typeface="Times New Roman" panose="02020603050405020304" pitchFamily="18" charset="0"/>
                <a:ea typeface="Calibri" panose="020F0502020204030204" pitchFamily="34" charset="0"/>
              </a:rPr>
              <a:t> – toroid </a:t>
            </a:r>
            <a:r>
              <a:rPr lang="en-US" sz="2400" dirty="0" err="1">
                <a:latin typeface="Times New Roman" panose="02020603050405020304" pitchFamily="18" charset="0"/>
                <a:ea typeface="Calibri" panose="020F0502020204030204" pitchFamily="34" charset="0"/>
              </a:rPr>
              <a:t>hosil</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pic>
        <p:nvPicPr>
          <p:cNvPr id="8" name="Рисунок 7"/>
          <p:cNvPicPr/>
          <p:nvPr/>
        </p:nvPicPr>
        <p:blipFill>
          <a:blip r:embed="rId5">
            <a:extLst>
              <a:ext uri="{28A0092B-C50C-407E-A947-70E740481C1C}">
                <a14:useLocalDpi xmlns:a14="http://schemas.microsoft.com/office/drawing/2010/main" val="0"/>
              </a:ext>
            </a:extLst>
          </a:blip>
          <a:srcRect/>
          <a:stretch>
            <a:fillRect/>
          </a:stretch>
        </p:blipFill>
        <p:spPr bwMode="auto">
          <a:xfrm>
            <a:off x="486254" y="2478212"/>
            <a:ext cx="2637090" cy="2250040"/>
          </a:xfrm>
          <a:prstGeom prst="rect">
            <a:avLst/>
          </a:prstGeom>
          <a:noFill/>
          <a:ln>
            <a:noFill/>
          </a:ln>
        </p:spPr>
      </p:pic>
      <p:sp>
        <p:nvSpPr>
          <p:cNvPr id="9" name="Прямоугольник 8"/>
          <p:cNvSpPr/>
          <p:nvPr/>
        </p:nvSpPr>
        <p:spPr>
          <a:xfrm>
            <a:off x="1294976" y="4736387"/>
            <a:ext cx="683199" cy="307777"/>
          </a:xfrm>
          <a:prstGeom prst="rect">
            <a:avLst/>
          </a:prstGeom>
        </p:spPr>
        <p:txBody>
          <a:bodyPr wrap="none">
            <a:spAutoFit/>
          </a:bodyPr>
          <a:lstStyle/>
          <a:p>
            <a:pPr algn="ctr"/>
            <a:r>
              <a:rPr lang="en-US" b="1" i="1" dirty="0" smtClean="0">
                <a:latin typeface="Times New Roman" panose="02020603050405020304" pitchFamily="18" charset="0"/>
                <a:ea typeface="Calibri" panose="020F0502020204030204" pitchFamily="34" charset="0"/>
              </a:rPr>
              <a:t>Toroid</a:t>
            </a:r>
            <a:endParaRPr lang="ru-RU" sz="1200" dirty="0">
              <a:effectLst/>
              <a:latin typeface="Times New Roman" panose="02020603050405020304" pitchFamily="18" charset="0"/>
              <a:ea typeface="Calibri" panose="020F0502020204030204" pitchFamily="34" charset="0"/>
            </a:endParaRPr>
          </a:p>
        </p:txBody>
      </p:sp>
      <p:sp>
        <p:nvSpPr>
          <p:cNvPr id="10" name="Прямоугольник 9"/>
          <p:cNvSpPr/>
          <p:nvPr/>
        </p:nvSpPr>
        <p:spPr>
          <a:xfrm>
            <a:off x="3200400" y="3000054"/>
            <a:ext cx="5768938" cy="1569660"/>
          </a:xfrm>
          <a:prstGeom prst="rect">
            <a:avLst/>
          </a:prstGeom>
        </p:spPr>
        <p:txBody>
          <a:bodyPr wrap="square">
            <a:spAutoFit/>
          </a:bodyPr>
          <a:lstStyle/>
          <a:p>
            <a:pPr algn="just"/>
            <a:r>
              <a:rPr lang="en-US" sz="2400" i="1" dirty="0">
                <a:latin typeface="Times New Roman" panose="02020603050405020304" pitchFamily="18" charset="0"/>
                <a:ea typeface="Calibri" panose="020F0502020204030204" pitchFamily="34" charset="0"/>
              </a:rPr>
              <a:t>r</a:t>
            </a:r>
            <a:r>
              <a:rPr lang="en-US" sz="2400"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toroidning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o’rta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chizig’ining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radiusi</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n</a:t>
            </a:r>
            <a:r>
              <a:rPr lang="en-US" sz="2400" dirty="0">
                <a:latin typeface="Times New Roman" panose="02020603050405020304" pitchFamily="18" charset="0"/>
                <a:ea typeface="Calibri" panose="020F0502020204030204" pitchFamily="34" charset="0"/>
              </a:rPr>
              <a:t> – </a:t>
            </a:r>
            <a:r>
              <a:rPr lang="en-US" sz="2400" dirty="0" err="1">
                <a:latin typeface="Times New Roman" panose="02020603050405020304" pitchFamily="18" charset="0"/>
                <a:ea typeface="Calibri" panose="020F0502020204030204" pitchFamily="34" charset="0"/>
              </a:rPr>
              <a:t>toroidning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birlik</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uzunligidagi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o’ramlar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soni</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a:p>
            <a:r>
              <a:rPr lang="en-US" sz="2400" dirty="0">
                <a:latin typeface="Times New Roman" panose="02020603050405020304" pitchFamily="18" charset="0"/>
                <a:ea typeface="Calibri" panose="020F0502020204030204" pitchFamily="34" charset="0"/>
              </a:rPr>
              <a:t>	Toroid </a:t>
            </a:r>
            <a:r>
              <a:rPr lang="en-US" sz="2400" dirty="0" err="1">
                <a:latin typeface="Times New Roman" panose="02020603050405020304" pitchFamily="18" charset="0"/>
                <a:ea typeface="Calibri" panose="020F0502020204030204" pitchFamily="34" charset="0"/>
              </a:rPr>
              <a:t>magnit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chiziqlari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aylana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ko’riniShida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a:t>
            </a:r>
            <a:endParaRPr lang="ru-RU" sz="2400" dirty="0"/>
          </a:p>
        </p:txBody>
      </p:sp>
      <mc:AlternateContent xmlns:mc="http://schemas.openxmlformats.org/markup-compatibility/2006" xmlns:a14="http://schemas.microsoft.com/office/drawing/2010/main">
        <mc:Choice Requires="a14">
          <p:sp>
            <p:nvSpPr>
              <p:cNvPr id="11" name="TextBox 10"/>
              <p:cNvSpPr txBox="1"/>
              <p:nvPr/>
            </p:nvSpPr>
            <p:spPr>
              <a:xfrm>
                <a:off x="428359" y="1335638"/>
                <a:ext cx="2772041" cy="662874"/>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limLoc m:val="undOvr"/>
                          <m:subHide m:val="on"/>
                          <m:supHide m:val="on"/>
                          <m:ctrlPr>
                            <a:rPr lang="ru-RU" sz="1600" i="1" smtClean="0">
                              <a:latin typeface="Cambria Math" panose="02040503050406030204" pitchFamily="18" charset="0"/>
                            </a:rPr>
                          </m:ctrlPr>
                        </m:naryPr>
                        <m:sub/>
                        <m:sup/>
                        <m:e>
                          <m:sSub>
                            <m:sSubPr>
                              <m:ctrlPr>
                                <a:rPr lang="ru-RU" sz="1600" i="1" smtClean="0">
                                  <a:latin typeface="Cambria Math" panose="02040503050406030204" pitchFamily="18" charset="0"/>
                                </a:rPr>
                              </m:ctrlPr>
                            </m:sSubPr>
                            <m:e>
                              <m:r>
                                <a:rPr lang="en-US" sz="1600" b="0" i="1" smtClean="0">
                                  <a:latin typeface="Cambria Math" panose="02040503050406030204" pitchFamily="18" charset="0"/>
                                </a:rPr>
                                <m:t>𝐻</m:t>
                              </m:r>
                            </m:e>
                            <m:sub>
                              <m:r>
                                <a:rPr lang="en-US" sz="1600" b="0" i="1" smtClean="0">
                                  <a:latin typeface="Cambria Math" panose="02040503050406030204" pitchFamily="18" charset="0"/>
                                </a:rPr>
                                <m:t>𝑙</m:t>
                              </m:r>
                            </m:sub>
                          </m:sSub>
                          <m:r>
                            <a:rPr lang="en-US" sz="1600" b="0" i="1" smtClean="0">
                              <a:latin typeface="Cambria Math" panose="02040503050406030204" pitchFamily="18" charset="0"/>
                            </a:rPr>
                            <m:t>𝑑𝑙</m:t>
                          </m:r>
                          <m:r>
                            <a:rPr lang="en-US" sz="1600" b="0" i="1" smtClean="0">
                              <a:latin typeface="Cambria Math" panose="02040503050406030204" pitchFamily="18" charset="0"/>
                            </a:rPr>
                            <m:t>=</m:t>
                          </m:r>
                          <m:r>
                            <a:rPr lang="en-US" sz="1600" b="0" i="1" smtClean="0">
                              <a:latin typeface="Cambria Math" panose="02040503050406030204" pitchFamily="18" charset="0"/>
                            </a:rPr>
                            <m:t>𝐻</m:t>
                          </m:r>
                          <m:nary>
                            <m:naryPr>
                              <m:chr m:val="∮"/>
                              <m:limLoc m:val="undOvr"/>
                              <m:ctrlPr>
                                <a:rPr lang="en-US" sz="1600" b="0" i="1" smtClean="0">
                                  <a:latin typeface="Cambria Math" panose="02040503050406030204" pitchFamily="18" charset="0"/>
                                </a:rPr>
                              </m:ctrlPr>
                            </m:naryPr>
                            <m:sub>
                              <m:r>
                                <m:rPr>
                                  <m:brk m:alnAt="24"/>
                                </m:rPr>
                                <a:rPr lang="en-US" sz="1600" b="0" i="1" smtClean="0">
                                  <a:latin typeface="Cambria Math" panose="02040503050406030204" pitchFamily="18" charset="0"/>
                                </a:rPr>
                                <m:t>𝐴</m:t>
                              </m:r>
                              <m:r>
                                <a:rPr lang="en-US" sz="1600" b="0" i="1" smtClean="0">
                                  <a:latin typeface="Cambria Math" panose="02040503050406030204" pitchFamily="18" charset="0"/>
                                </a:rPr>
                                <m:t>𝐵</m:t>
                              </m:r>
                            </m:sub>
                            <m:sup>
                              <m:r>
                                <a:rPr lang="en-US" sz="1600" b="0" i="1" smtClean="0">
                                  <a:latin typeface="Cambria Math" panose="02040503050406030204" pitchFamily="18" charset="0"/>
                                </a:rPr>
                                <m:t>.</m:t>
                              </m:r>
                            </m:sup>
                            <m:e>
                              <m:r>
                                <a:rPr lang="en-US" sz="1600" b="0" i="1" smtClean="0">
                                  <a:latin typeface="Cambria Math" panose="02040503050406030204" pitchFamily="18" charset="0"/>
                                </a:rPr>
                                <m:t>𝑑𝑙</m:t>
                              </m:r>
                              <m:r>
                                <a:rPr lang="en-US" sz="1600" b="0" i="1" smtClean="0">
                                  <a:latin typeface="Cambria Math" panose="02040503050406030204" pitchFamily="18" charset="0"/>
                                </a:rPr>
                                <m:t>=</m:t>
                              </m:r>
                              <m:r>
                                <a:rPr lang="en-US" sz="1600" b="0" i="1" smtClean="0">
                                  <a:latin typeface="Cambria Math" panose="02040503050406030204" pitchFamily="18" charset="0"/>
                                </a:rPr>
                                <m:t>𝐻</m:t>
                              </m:r>
                              <m:r>
                                <a:rPr lang="en-US" sz="1600" b="0" i="1" smtClean="0">
                                  <a:latin typeface="Cambria Math" panose="02040503050406030204" pitchFamily="18" charset="0"/>
                                </a:rPr>
                                <m:t>∗</m:t>
                              </m:r>
                              <m:r>
                                <a:rPr lang="en-US" sz="1600" b="0" i="1" smtClean="0">
                                  <a:latin typeface="Cambria Math" panose="02040503050406030204" pitchFamily="18" charset="0"/>
                                </a:rPr>
                                <m:t>𝑙</m:t>
                              </m:r>
                              <m:r>
                                <a:rPr lang="en-US" sz="1600" b="0" i="1" smtClean="0">
                                  <a:latin typeface="Cambria Math" panose="02040503050406030204" pitchFamily="18" charset="0"/>
                                </a:rPr>
                                <m:t>=</m:t>
                              </m:r>
                              <m:r>
                                <a:rPr lang="en-US" sz="1600" b="0" i="1" smtClean="0">
                                  <a:latin typeface="Cambria Math" panose="02040503050406030204" pitchFamily="18" charset="0"/>
                                </a:rPr>
                                <m:t>𝑛𝑙𝐼</m:t>
                              </m:r>
                            </m:e>
                          </m:nary>
                        </m:e>
                      </m:nary>
                    </m:oMath>
                  </m:oMathPara>
                </a14:m>
                <a:endParaRPr lang="ru-RU" sz="1600" dirty="0"/>
              </a:p>
            </p:txBody>
          </p:sp>
        </mc:Choice>
        <mc:Fallback xmlns="">
          <p:sp>
            <p:nvSpPr>
              <p:cNvPr id="11" name="TextBox 10"/>
              <p:cNvSpPr txBox="1">
                <a:spLocks noRot="1" noChangeAspect="1" noMove="1" noResize="1" noEditPoints="1" noAdjustHandles="1" noChangeArrowheads="1" noChangeShapeType="1" noTextEdit="1"/>
              </p:cNvSpPr>
              <p:nvPr/>
            </p:nvSpPr>
            <p:spPr>
              <a:xfrm>
                <a:off x="428359" y="1335638"/>
                <a:ext cx="2772041" cy="662874"/>
              </a:xfrm>
              <a:prstGeom prst="rect">
                <a:avLst/>
              </a:prstGeom>
              <a:blipFill rotWithShape="0">
                <a:blip r:embed="rId6"/>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354366151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65078" y="1263723"/>
            <a:ext cx="8465906" cy="830997"/>
          </a:xfrm>
          <a:prstGeom prst="rect">
            <a:avLst/>
          </a:prstGeom>
        </p:spPr>
        <p:txBody>
          <a:bodyPr wrap="square">
            <a:spAutoFit/>
          </a:bodyPr>
          <a:lstStyle/>
          <a:p>
            <a:r>
              <a:rPr lang="en-US" sz="2400" dirty="0" smtClean="0">
                <a:latin typeface="Times New Roman" panose="02020603050405020304" pitchFamily="18" charset="0"/>
                <a:ea typeface="Calibri" panose="020F0502020204030204" pitchFamily="34" charset="0"/>
              </a:rPr>
              <a:t>         </a:t>
            </a:r>
            <a:r>
              <a:rPr lang="en-US" sz="2400" dirty="0" err="1" smtClean="0">
                <a:latin typeface="Times New Roman" panose="02020603050405020304" pitchFamily="18" charset="0"/>
                <a:ea typeface="Calibri" panose="020F0502020204030204" pitchFamily="34" charset="0"/>
              </a:rPr>
              <a:t>vektor</a:t>
            </a:r>
            <a:r>
              <a:rPr lang="en-US" sz="2400" dirty="0" smtClean="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istalgan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nuqtada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maydon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chiziqlariga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urinma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bo’ylab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yo’nalgan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shu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sababli</a:t>
            </a:r>
            <a:endParaRPr lang="ru-RU" sz="2400" dirty="0"/>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115881045"/>
              </p:ext>
            </p:extLst>
          </p:nvPr>
        </p:nvGraphicFramePr>
        <p:xfrm>
          <a:off x="863029" y="1263723"/>
          <a:ext cx="340243" cy="353853"/>
        </p:xfrm>
        <a:graphic>
          <a:graphicData uri="http://schemas.openxmlformats.org/presentationml/2006/ole">
            <mc:AlternateContent xmlns:mc="http://schemas.openxmlformats.org/markup-compatibility/2006">
              <mc:Choice xmlns:v="urn:schemas-microsoft-com:vml" Requires="v">
                <p:oleObj spid="_x0000_s67597" r:id="rId3" imgW="203024" imgH="215713" progId="Equation.3">
                  <p:embed/>
                </p:oleObj>
              </mc:Choice>
              <mc:Fallback>
                <p:oleObj r:id="rId3" imgW="203024" imgH="215713"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3029" y="1263723"/>
                        <a:ext cx="340243" cy="353853"/>
                      </a:xfrm>
                      <a:prstGeom prst="rect">
                        <a:avLst/>
                      </a:prstGeom>
                      <a:no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2293161872"/>
              </p:ext>
            </p:extLst>
          </p:nvPr>
        </p:nvGraphicFramePr>
        <p:xfrm>
          <a:off x="3524036" y="2094720"/>
          <a:ext cx="2065106" cy="443513"/>
        </p:xfrm>
        <a:graphic>
          <a:graphicData uri="http://schemas.openxmlformats.org/presentationml/2006/ole">
            <mc:AlternateContent xmlns:mc="http://schemas.openxmlformats.org/markup-compatibility/2006">
              <mc:Choice xmlns:v="urn:schemas-microsoft-com:vml" Requires="v">
                <p:oleObj spid="_x0000_s67598" r:id="rId5" imgW="1143000" imgH="241300" progId="Equation.3">
                  <p:embed/>
                </p:oleObj>
              </mc:Choice>
              <mc:Fallback>
                <p:oleObj r:id="rId5" imgW="1143000" imgH="2413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24036" y="2094720"/>
                        <a:ext cx="2065106" cy="443513"/>
                      </a:xfrm>
                      <a:prstGeom prst="rect">
                        <a:avLst/>
                      </a:prstGeom>
                      <a:noFill/>
                    </p:spPr>
                  </p:pic>
                </p:oleObj>
              </mc:Fallback>
            </mc:AlternateContent>
          </a:graphicData>
        </a:graphic>
      </p:graphicFrame>
      <p:sp>
        <p:nvSpPr>
          <p:cNvPr id="8" name="Прямоугольник 7"/>
          <p:cNvSpPr/>
          <p:nvPr/>
        </p:nvSpPr>
        <p:spPr>
          <a:xfrm>
            <a:off x="565078" y="2448573"/>
            <a:ext cx="7921376" cy="1200329"/>
          </a:xfrm>
          <a:prstGeom prst="rect">
            <a:avLst/>
          </a:prstGeom>
        </p:spPr>
        <p:txBody>
          <a:bodyPr wrap="square">
            <a:spAutoFit/>
          </a:bodyPr>
          <a:lstStyle/>
          <a:p>
            <a:pPr algn="just"/>
            <a:r>
              <a:rPr lang="en-US" sz="2400" i="1" dirty="0">
                <a:latin typeface="Times New Roman" panose="02020603050405020304" pitchFamily="18" charset="0"/>
                <a:ea typeface="Calibri" panose="020F0502020204030204" pitchFamily="34" charset="0"/>
              </a:rPr>
              <a:t>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radiusli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konturni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olamiz</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Toroiddagi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simlar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o’ramining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soni</a:t>
            </a:r>
            <a:r>
              <a:rPr lang="en-US" sz="2400" dirty="0">
                <a:latin typeface="Times New Roman" panose="02020603050405020304" pitchFamily="18" charset="0"/>
                <a:ea typeface="Calibri" panose="020F0502020204030204" pitchFamily="34" charset="0"/>
              </a:rPr>
              <a:t>  </a:t>
            </a:r>
            <a:r>
              <a:rPr lang="en-US" sz="2400" i="1" dirty="0">
                <a:latin typeface="Times New Roman" panose="02020603050405020304" pitchFamily="18" charset="0"/>
                <a:ea typeface="Calibri" panose="020F0502020204030204" pitchFamily="34" charset="0"/>
              </a:rPr>
              <a:t>n</a:t>
            </a:r>
            <a:r>
              <a:rPr lang="en-US" sz="2400" dirty="0">
                <a:latin typeface="Times New Roman" panose="02020603050405020304" pitchFamily="18" charset="0"/>
                <a:ea typeface="Calibri" panose="020F0502020204030204" pitchFamily="34" charset="0"/>
                <a:sym typeface="Symbol" panose="05050102010706020507" pitchFamily="18" charset="2"/>
              </a:rPr>
              <a:t></a:t>
            </a:r>
            <a:r>
              <a:rPr lang="en-US" sz="2400" dirty="0">
                <a:latin typeface="Times New Roman" panose="02020603050405020304" pitchFamily="18" charset="0"/>
                <a:ea typeface="Calibri" panose="020F0502020204030204" pitchFamily="34" charset="0"/>
              </a:rPr>
              <a:t>2</a:t>
            </a:r>
            <a:r>
              <a:rPr lang="en-US" sz="2400" i="1" dirty="0">
                <a:latin typeface="Times New Roman" panose="02020603050405020304" pitchFamily="18" charset="0"/>
                <a:ea typeface="Calibri" panose="020F0502020204030204" pitchFamily="34" charset="0"/>
              </a:rPr>
              <a:t>’r</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va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barcha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kuch</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chiziqlari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konturni</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sizib</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o’tadi</a:t>
            </a:r>
            <a:r>
              <a:rPr lang="en-US" sz="2400" dirty="0">
                <a:latin typeface="Times New Roman" panose="02020603050405020304" pitchFamily="18" charset="0"/>
                <a:ea typeface="Calibri" panose="020F0502020204030204" pitchFamily="34" charset="0"/>
              </a:rPr>
              <a:t>.</a:t>
            </a:r>
            <a:endParaRPr lang="ru-RU" sz="2400" dirty="0">
              <a:latin typeface="Times New Roman" panose="02020603050405020304" pitchFamily="18" charset="0"/>
              <a:ea typeface="Calibri" panose="020F0502020204030204" pitchFamily="34" charset="0"/>
            </a:endParaRPr>
          </a:p>
          <a:p>
            <a:pPr algn="just"/>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Sirkulyatsiya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ifodasiga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asosan</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mc:AlternateContent xmlns:mc="http://schemas.openxmlformats.org/markup-compatibility/2006" xmlns:a14="http://schemas.microsoft.com/office/drawing/2010/main">
        <mc:Choice Requires="a14">
          <p:sp>
            <p:nvSpPr>
              <p:cNvPr id="2" name="TextBox 1"/>
              <p:cNvSpPr txBox="1"/>
              <p:nvPr/>
            </p:nvSpPr>
            <p:spPr>
              <a:xfrm>
                <a:off x="2567794" y="3873357"/>
                <a:ext cx="3915944" cy="726546"/>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nary>
                        <m:naryPr>
                          <m:chr m:val="∮"/>
                          <m:limLoc m:val="undOvr"/>
                          <m:subHide m:val="on"/>
                          <m:supHide m:val="on"/>
                          <m:ctrlPr>
                            <a:rPr lang="ru-RU" sz="1800" i="1" smtClean="0">
                              <a:latin typeface="Cambria Math" panose="02040503050406030204" pitchFamily="18" charset="0"/>
                            </a:rPr>
                          </m:ctrlPr>
                        </m:naryPr>
                        <m:sub/>
                        <m:sup/>
                        <m:e>
                          <m:sSub>
                            <m:sSubPr>
                              <m:ctrlPr>
                                <a:rPr lang="ru-RU" sz="1800" i="1" smtClean="0">
                                  <a:latin typeface="Cambria Math" panose="02040503050406030204" pitchFamily="18" charset="0"/>
                                </a:rPr>
                              </m:ctrlPr>
                            </m:sSubPr>
                            <m:e>
                              <m:r>
                                <a:rPr lang="en-US" sz="1800" b="0" i="1" smtClean="0">
                                  <a:latin typeface="Cambria Math" panose="02040503050406030204" pitchFamily="18" charset="0"/>
                                </a:rPr>
                                <m:t>𝐻</m:t>
                              </m:r>
                            </m:e>
                            <m:sub>
                              <m:r>
                                <a:rPr lang="en-US" sz="1800" b="0" i="1" smtClean="0">
                                  <a:latin typeface="Cambria Math" panose="02040503050406030204" pitchFamily="18" charset="0"/>
                                </a:rPr>
                                <m:t>𝑙</m:t>
                              </m:r>
                            </m:sub>
                          </m:sSub>
                          <m:r>
                            <a:rPr lang="en-US" sz="1800" b="0" i="1" smtClean="0">
                              <a:latin typeface="Cambria Math" panose="02040503050406030204" pitchFamily="18" charset="0"/>
                            </a:rPr>
                            <m:t>𝑑𝑙</m:t>
                          </m:r>
                          <m:r>
                            <a:rPr lang="en-US" sz="1800" b="0" i="1" smtClean="0">
                              <a:latin typeface="Cambria Math" panose="02040503050406030204" pitchFamily="18" charset="0"/>
                            </a:rPr>
                            <m:t>=</m:t>
                          </m:r>
                          <m:r>
                            <a:rPr lang="en-US" sz="1800" b="0" i="1" smtClean="0">
                              <a:latin typeface="Cambria Math" panose="02040503050406030204" pitchFamily="18" charset="0"/>
                            </a:rPr>
                            <m:t>𝐻</m:t>
                          </m:r>
                          <m:nary>
                            <m:naryPr>
                              <m:chr m:val="∮"/>
                              <m:limLoc m:val="undOvr"/>
                              <m:subHide m:val="on"/>
                              <m:supHide m:val="on"/>
                              <m:ctrlPr>
                                <a:rPr lang="en-US" sz="1800" b="0" i="1" smtClean="0">
                                  <a:latin typeface="Cambria Math" panose="02040503050406030204" pitchFamily="18" charset="0"/>
                                </a:rPr>
                              </m:ctrlPr>
                            </m:naryPr>
                            <m:sub/>
                            <m:sup/>
                            <m:e>
                              <m:r>
                                <a:rPr lang="en-US" sz="1800" b="0" i="1" smtClean="0">
                                  <a:latin typeface="Cambria Math" panose="02040503050406030204" pitchFamily="18" charset="0"/>
                                </a:rPr>
                                <m:t>𝑑𝑙</m:t>
                              </m:r>
                              <m:r>
                                <a:rPr lang="en-US" sz="1800" b="0" i="1" smtClean="0">
                                  <a:latin typeface="Cambria Math" panose="02040503050406030204" pitchFamily="18" charset="0"/>
                                </a:rPr>
                                <m:t>=</m:t>
                              </m:r>
                              <m:r>
                                <a:rPr lang="en-US" sz="1800" b="0" i="1" smtClean="0">
                                  <a:latin typeface="Cambria Math" panose="02040503050406030204" pitchFamily="18" charset="0"/>
                                </a:rPr>
                                <m:t>𝐻</m:t>
                              </m:r>
                              <m:r>
                                <a:rPr lang="en-US" sz="1800" b="0" i="1" smtClean="0">
                                  <a:latin typeface="Cambria Math" panose="02040503050406030204" pitchFamily="18" charset="0"/>
                                </a:rPr>
                                <m:t>∗2</m:t>
                              </m:r>
                              <m:r>
                                <a:rPr lang="en-US" sz="1800" b="0" i="1" smtClean="0">
                                  <a:latin typeface="Cambria Math" panose="02040503050406030204" pitchFamily="18" charset="0"/>
                                  <a:ea typeface="Cambria Math" panose="02040503050406030204" pitchFamily="18" charset="0"/>
                                </a:rPr>
                                <m:t>𝜋</m:t>
                              </m:r>
                              <m:r>
                                <a:rPr lang="en-US" sz="1800" b="0" i="1" smtClean="0">
                                  <a:latin typeface="Cambria Math" panose="02040503050406030204" pitchFamily="18" charset="0"/>
                                  <a:ea typeface="Cambria Math" panose="02040503050406030204" pitchFamily="18" charset="0"/>
                                </a:rPr>
                                <m:t>𝑅</m:t>
                              </m:r>
                              <m:r>
                                <a:rPr lang="en-US" sz="1800" b="0" i="1" smtClean="0">
                                  <a:latin typeface="Cambria Math" panose="02040503050406030204" pitchFamily="18" charset="0"/>
                                  <a:ea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𝑛</m:t>
                              </m:r>
                              <m:r>
                                <a:rPr lang="en-US" sz="1800" b="0" i="1" smtClean="0">
                                  <a:latin typeface="Cambria Math" panose="02040503050406030204" pitchFamily="18" charset="0"/>
                                  <a:ea typeface="Cambria Math" panose="02040503050406030204" pitchFamily="18" charset="0"/>
                                </a:rPr>
                                <m:t>2</m:t>
                              </m:r>
                              <m:r>
                                <a:rPr lang="en-US" sz="1800" i="1">
                                  <a:latin typeface="Cambria Math" panose="02040503050406030204" pitchFamily="18" charset="0"/>
                                  <a:ea typeface="Cambria Math" panose="02040503050406030204" pitchFamily="18" charset="0"/>
                                </a:rPr>
                                <m:t>𝜋</m:t>
                              </m:r>
                              <m:r>
                                <a:rPr lang="en-US" sz="1800" b="0" i="1" smtClean="0">
                                  <a:latin typeface="Cambria Math" panose="02040503050406030204" pitchFamily="18" charset="0"/>
                                  <a:ea typeface="Cambria Math" panose="02040503050406030204" pitchFamily="18" charset="0"/>
                                </a:rPr>
                                <m:t>𝑟</m:t>
                              </m:r>
                              <m:r>
                                <a:rPr lang="en-US" sz="1800" b="0" i="1" smtClean="0">
                                  <a:latin typeface="Cambria Math" panose="02040503050406030204" pitchFamily="18" charset="0"/>
                                  <a:ea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𝐼</m:t>
                              </m:r>
                            </m:e>
                          </m:nary>
                        </m:e>
                      </m:nary>
                    </m:oMath>
                  </m:oMathPara>
                </a14:m>
                <a:endParaRPr lang="ru-RU" sz="1800" dirty="0"/>
              </a:p>
            </p:txBody>
          </p:sp>
        </mc:Choice>
        <mc:Fallback xmlns="">
          <p:sp>
            <p:nvSpPr>
              <p:cNvPr id="2" name="TextBox 1"/>
              <p:cNvSpPr txBox="1">
                <a:spLocks noRot="1" noChangeAspect="1" noMove="1" noResize="1" noEditPoints="1" noAdjustHandles="1" noChangeArrowheads="1" noChangeShapeType="1" noTextEdit="1"/>
              </p:cNvSpPr>
              <p:nvPr/>
            </p:nvSpPr>
            <p:spPr>
              <a:xfrm>
                <a:off x="2567794" y="3873357"/>
                <a:ext cx="3915944" cy="726546"/>
              </a:xfrm>
              <a:prstGeom prst="rect">
                <a:avLst/>
              </a:prstGeom>
              <a:blipFill rotWithShape="0">
                <a:blip r:embed="rId7"/>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4634034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40945" y="1349350"/>
            <a:ext cx="1451038" cy="461665"/>
          </a:xfrm>
          <a:prstGeom prst="rect">
            <a:avLst/>
          </a:prstGeom>
        </p:spPr>
        <p:txBody>
          <a:bodyPr wrap="none">
            <a:spAutoFit/>
          </a:bodyPr>
          <a:lstStyle/>
          <a:p>
            <a:pPr algn="just"/>
            <a:r>
              <a:rPr lang="en-US"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yerdan</a:t>
            </a:r>
            <a:endParaRPr lang="ru-RU" sz="2400" dirty="0">
              <a:effectLst/>
              <a:latin typeface="Times New Roman" panose="02020603050405020304" pitchFamily="18" charset="0"/>
              <a:ea typeface="Calibri" panose="020F0502020204030204" pitchFamily="34" charset="0"/>
            </a:endParaRPr>
          </a:p>
        </p:txBody>
      </p:sp>
      <p:sp>
        <p:nvSpPr>
          <p:cNvPr id="4"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4245463299"/>
              </p:ext>
            </p:extLst>
          </p:nvPr>
        </p:nvGraphicFramePr>
        <p:xfrm>
          <a:off x="3061699" y="1526619"/>
          <a:ext cx="1263721" cy="703515"/>
        </p:xfrm>
        <a:graphic>
          <a:graphicData uri="http://schemas.openxmlformats.org/presentationml/2006/ole">
            <mc:AlternateContent xmlns:mc="http://schemas.openxmlformats.org/markup-compatibility/2006">
              <mc:Choice xmlns:v="urn:schemas-microsoft-com:vml" Requires="v">
                <p:oleObj spid="_x0000_s68619" r:id="rId3" imgW="812447" imgH="444307" progId="Equation.3">
                  <p:embed/>
                </p:oleObj>
              </mc:Choice>
              <mc:Fallback>
                <p:oleObj r:id="rId3" imgW="812447" imgH="444307"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1699" y="1526619"/>
                        <a:ext cx="1263721" cy="703515"/>
                      </a:xfrm>
                      <a:prstGeom prst="rect">
                        <a:avLst/>
                      </a:prstGeom>
                      <a:noFill/>
                    </p:spPr>
                  </p:pic>
                </p:oleObj>
              </mc:Fallback>
            </mc:AlternateContent>
          </a:graphicData>
        </a:graphic>
      </p:graphicFrame>
      <p:sp>
        <p:nvSpPr>
          <p:cNvPr id="6" name="Прямоугольник 5"/>
          <p:cNvSpPr/>
          <p:nvPr/>
        </p:nvSpPr>
        <p:spPr>
          <a:xfrm>
            <a:off x="640945" y="2448684"/>
            <a:ext cx="3541354" cy="461665"/>
          </a:xfrm>
          <a:prstGeom prst="rect">
            <a:avLst/>
          </a:prstGeom>
        </p:spPr>
        <p:txBody>
          <a:bodyPr wrap="none">
            <a:spAutoFit/>
          </a:bodyPr>
          <a:lstStyle/>
          <a:p>
            <a:pPr algn="just"/>
            <a:r>
              <a:rPr lang="en-US" sz="2400" dirty="0">
                <a:latin typeface="Times New Roman" panose="02020603050405020304" pitchFamily="18" charset="0"/>
                <a:ea typeface="Calibri" panose="020F0502020204030204" pitchFamily="34" charset="0"/>
              </a:rPr>
              <a:t>Agar toroid </a:t>
            </a:r>
            <a:r>
              <a:rPr lang="en-US" sz="2400" dirty="0" err="1">
                <a:latin typeface="Times New Roman" panose="02020603050405020304" pitchFamily="18" charset="0"/>
                <a:ea typeface="Calibri" panose="020F0502020204030204" pitchFamily="34" charset="0"/>
              </a:rPr>
              <a:t>juda</a:t>
            </a:r>
            <a:r>
              <a:rPr lang="en-US" sz="2400" dirty="0">
                <a:latin typeface="Times New Roman" panose="02020603050405020304" pitchFamily="18" charset="0"/>
                <a:ea typeface="Calibri" panose="020F0502020204030204" pitchFamily="34" charset="0"/>
              </a:rPr>
              <a:t> tor </a:t>
            </a:r>
            <a:r>
              <a:rPr lang="en-US" sz="2400" dirty="0" err="1">
                <a:latin typeface="Times New Roman" panose="02020603050405020304" pitchFamily="18" charset="0"/>
                <a:ea typeface="Calibri" panose="020F0502020204030204" pitchFamily="34" charset="0"/>
              </a:rPr>
              <a:t>bo’lsa</a:t>
            </a:r>
            <a:r>
              <a:rPr lang="en-US" sz="2400" dirty="0">
                <a:latin typeface="Times New Roman" panose="02020603050405020304" pitchFamily="18" charset="0"/>
                <a:ea typeface="Calibri" panose="020F0502020204030204" pitchFamily="34" charset="0"/>
              </a:rPr>
              <a:t>,</a:t>
            </a:r>
            <a:endParaRPr lang="ru-RU" sz="2400" dirty="0">
              <a:effectLst/>
              <a:latin typeface="Times New Roman" panose="02020603050405020304" pitchFamily="18" charset="0"/>
              <a:ea typeface="Calibri" panose="020F0502020204030204" pitchFamily="34" charset="0"/>
            </a:endParaRPr>
          </a:p>
        </p:txBody>
      </p:sp>
      <p:sp>
        <p:nvSpPr>
          <p:cNvPr id="7"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4212092704"/>
              </p:ext>
            </p:extLst>
          </p:nvPr>
        </p:nvGraphicFramePr>
        <p:xfrm>
          <a:off x="5295136" y="2230134"/>
          <a:ext cx="924675" cy="979067"/>
        </p:xfrm>
        <a:graphic>
          <a:graphicData uri="http://schemas.openxmlformats.org/presentationml/2006/ole">
            <mc:AlternateContent xmlns:mc="http://schemas.openxmlformats.org/markup-compatibility/2006">
              <mc:Choice xmlns:v="urn:schemas-microsoft-com:vml" Requires="v">
                <p:oleObj spid="_x0000_s68620" r:id="rId5" imgW="418918" imgH="444307" progId="Equation.3">
                  <p:embed/>
                </p:oleObj>
              </mc:Choice>
              <mc:Fallback>
                <p:oleObj r:id="rId5" imgW="418918" imgH="444307"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95136" y="2230134"/>
                        <a:ext cx="924675" cy="979067"/>
                      </a:xfrm>
                      <a:prstGeom prst="rect">
                        <a:avLst/>
                      </a:prstGeom>
                      <a:noFill/>
                    </p:spPr>
                  </p:pic>
                </p:oleObj>
              </mc:Fallback>
            </mc:AlternateContent>
          </a:graphicData>
        </a:graphic>
      </p:graphicFrame>
      <p:sp>
        <p:nvSpPr>
          <p:cNvPr id="9" name="Прямоугольник 8"/>
          <p:cNvSpPr/>
          <p:nvPr/>
        </p:nvSpPr>
        <p:spPr>
          <a:xfrm>
            <a:off x="6478435" y="2488834"/>
            <a:ext cx="1422184" cy="461665"/>
          </a:xfrm>
          <a:prstGeom prst="rect">
            <a:avLst/>
          </a:prstGeom>
        </p:spPr>
        <p:txBody>
          <a:bodyPr wrap="none">
            <a:spAutoFit/>
          </a:bodyPr>
          <a:lstStyle/>
          <a:p>
            <a:r>
              <a:rPr lang="en-US" sz="2400" dirty="0" err="1">
                <a:latin typeface="Times New Roman" panose="02020603050405020304" pitchFamily="18" charset="0"/>
                <a:ea typeface="Calibri" panose="020F0502020204030204" pitchFamily="34" charset="0"/>
              </a:rPr>
              <a:t>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tengdir</a:t>
            </a:r>
            <a:endParaRPr lang="ru-RU" sz="2400" dirty="0"/>
          </a:p>
        </p:txBody>
      </p:sp>
      <p:sp>
        <p:nvSpPr>
          <p:cNvPr id="11" name="Прямоугольник 10"/>
          <p:cNvSpPr/>
          <p:nvPr/>
        </p:nvSpPr>
        <p:spPr>
          <a:xfrm>
            <a:off x="2203807" y="3369770"/>
            <a:ext cx="4572000" cy="1200329"/>
          </a:xfrm>
          <a:prstGeom prst="rect">
            <a:avLst/>
          </a:prstGeom>
        </p:spPr>
        <p:txBody>
          <a:bodyPr>
            <a:spAutoFit/>
          </a:bodyPr>
          <a:lstStyle/>
          <a:p>
            <a:pPr algn="just"/>
            <a:r>
              <a:rPr lang="en-US" sz="2400" dirty="0">
                <a:latin typeface="Times New Roman" panose="02020603050405020304" pitchFamily="18" charset="0"/>
                <a:ea typeface="Calibri" panose="020F0502020204030204" pitchFamily="34" charset="0"/>
              </a:rPr>
              <a:t>U </a:t>
            </a:r>
            <a:r>
              <a:rPr lang="en-US" sz="2400" dirty="0" err="1">
                <a:latin typeface="Times New Roman" panose="02020603050405020304" pitchFamily="18" charset="0"/>
                <a:ea typeface="Calibri" panose="020F0502020204030204" pitchFamily="34" charset="0"/>
              </a:rPr>
              <a:t>holda</a:t>
            </a:r>
            <a:endParaRPr lang="ru-RU" sz="2400" dirty="0">
              <a:latin typeface="Times New Roman" panose="02020603050405020304" pitchFamily="18" charset="0"/>
              <a:ea typeface="Calibri" panose="020F0502020204030204" pitchFamily="34" charset="0"/>
            </a:endParaRPr>
          </a:p>
          <a:p>
            <a:pPr algn="ctr"/>
            <a:r>
              <a:rPr lang="en-US" sz="2400" i="1" dirty="0">
                <a:latin typeface="Times New Roman" panose="02020603050405020304" pitchFamily="18" charset="0"/>
                <a:ea typeface="Calibri" panose="020F0502020204030204" pitchFamily="34" charset="0"/>
              </a:rPr>
              <a:t>N</a:t>
            </a:r>
            <a:r>
              <a:rPr lang="en-US" sz="2400" dirty="0">
                <a:latin typeface="Times New Roman" panose="02020603050405020304" pitchFamily="18" charset="0"/>
                <a:ea typeface="Calibri" panose="020F0502020204030204" pitchFamily="34" charset="0"/>
              </a:rPr>
              <a:t>=</a:t>
            </a:r>
            <a:r>
              <a:rPr lang="en-US" sz="2400" i="1" dirty="0" err="1">
                <a:latin typeface="Times New Roman" panose="02020603050405020304" pitchFamily="18" charset="0"/>
                <a:ea typeface="Calibri" panose="020F0502020204030204" pitchFamily="34" charset="0"/>
              </a:rPr>
              <a:t>n</a:t>
            </a:r>
            <a:r>
              <a:rPr lang="en-US" sz="2400" dirty="0" err="1">
                <a:latin typeface="Times New Roman" panose="02020603050405020304" pitchFamily="18" charset="0"/>
                <a:ea typeface="Calibri" panose="020F0502020204030204" pitchFamily="34" charset="0"/>
                <a:sym typeface="Symbol" panose="05050102010706020507" pitchFamily="18" charset="2"/>
              </a:rPr>
              <a:t></a:t>
            </a:r>
            <a:r>
              <a:rPr lang="en-US" sz="2400" i="1" dirty="0" err="1">
                <a:latin typeface="Times New Roman" panose="02020603050405020304" pitchFamily="18" charset="0"/>
                <a:ea typeface="Calibri" panose="020F0502020204030204" pitchFamily="34" charset="0"/>
              </a:rPr>
              <a:t>I</a:t>
            </a:r>
            <a:endParaRPr lang="ru-RU" sz="2400" dirty="0">
              <a:latin typeface="Times New Roman" panose="02020603050405020304" pitchFamily="18" charset="0"/>
              <a:ea typeface="Calibri" panose="020F0502020204030204" pitchFamily="34" charset="0"/>
            </a:endParaRPr>
          </a:p>
          <a:p>
            <a:r>
              <a:rPr lang="en-US" sz="2400" dirty="0" err="1">
                <a:latin typeface="Times New Roman" panose="02020603050405020304" pitchFamily="18" charset="0"/>
                <a:ea typeface="Calibri" panose="020F0502020204030204" pitchFamily="34" charset="0"/>
              </a:rPr>
              <a:t>ga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teng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bo’ladi</a:t>
            </a:r>
            <a:r>
              <a:rPr lang="en-US" sz="2400" dirty="0">
                <a:latin typeface="Times New Roman" panose="02020603050405020304" pitchFamily="18" charset="0"/>
                <a:ea typeface="Calibri" panose="020F0502020204030204" pitchFamily="34" charset="0"/>
              </a:rPr>
              <a:t>.</a:t>
            </a:r>
            <a:endParaRPr lang="ru-RU" sz="2400" dirty="0"/>
          </a:p>
        </p:txBody>
      </p:sp>
    </p:spTree>
    <p:extLst>
      <p:ext uri="{BB962C8B-B14F-4D97-AF65-F5344CB8AC3E}">
        <p14:creationId xmlns:p14="http://schemas.microsoft.com/office/powerpoint/2010/main" val="383559893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solidFill>
                  <a:schemeClr val="tx1"/>
                </a:solidFill>
                <a:latin typeface="Times New Roman" panose="02020603050405020304" pitchFamily="18" charset="0"/>
                <a:cs typeface="Times New Roman" panose="02020603050405020304" pitchFamily="18" charset="0"/>
              </a:rPr>
              <a:t>Thank you for attention.</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78819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7951" y="1202077"/>
            <a:ext cx="8548097" cy="3785652"/>
          </a:xfrm>
          <a:prstGeom prst="rect">
            <a:avLst/>
          </a:prstGeom>
        </p:spPr>
        <p:txBody>
          <a:bodyPr wrap="square">
            <a:spAutoFit/>
          </a:bodyPr>
          <a:lstStyle/>
          <a:p>
            <a:pPr algn="ctr"/>
            <a:r>
              <a:rPr lang="en-GB" sz="2000" b="1" dirty="0" err="1">
                <a:solidFill>
                  <a:schemeClr val="tx1"/>
                </a:solidFill>
                <a:latin typeface="Times New Roman" panose="02020603050405020304" pitchFamily="18" charset="0"/>
                <a:ea typeface="Calibri" panose="020F0502020204030204" pitchFamily="34" charset="0"/>
              </a:rPr>
              <a:t>Foydalanil</a:t>
            </a:r>
            <a:r>
              <a:rPr lang="uz-Cyrl-UZ" sz="2000" b="1" dirty="0">
                <a:solidFill>
                  <a:schemeClr val="tx1"/>
                </a:solidFill>
                <a:latin typeface="Times New Roman" panose="02020603050405020304" pitchFamily="18" charset="0"/>
                <a:ea typeface="Calibri" panose="020F0502020204030204" pitchFamily="34" charset="0"/>
              </a:rPr>
              <a:t>adi</a:t>
            </a:r>
            <a:r>
              <a:rPr lang="en-GB" sz="2000" b="1" dirty="0" err="1">
                <a:solidFill>
                  <a:schemeClr val="tx1"/>
                </a:solidFill>
                <a:latin typeface="Times New Roman" panose="02020603050405020304" pitchFamily="18" charset="0"/>
                <a:ea typeface="Calibri" panose="020F0502020204030204" pitchFamily="34" charset="0"/>
              </a:rPr>
              <a:t>gan</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asosiy</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darsliklar</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va</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o’quv</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qo’llanmalar</a:t>
            </a:r>
            <a:r>
              <a:rPr lang="uz-Cyrl-UZ" sz="2000" b="1" dirty="0">
                <a:solidFill>
                  <a:schemeClr val="tx1"/>
                </a:solidFill>
                <a:latin typeface="Times New Roman" panose="02020603050405020304" pitchFamily="18" charset="0"/>
                <a:ea typeface="Calibri" panose="020F0502020204030204" pitchFamily="34" charset="0"/>
              </a:rPr>
              <a:t> ro’yxati </a:t>
            </a:r>
            <a:endParaRPr lang="ru-RU" sz="2000" dirty="0">
              <a:solidFill>
                <a:schemeClr val="tx1"/>
              </a:solidFill>
              <a:latin typeface="Times New Roman" panose="02020603050405020304" pitchFamily="18" charset="0"/>
              <a:ea typeface="Calibri" panose="020F0502020204030204" pitchFamily="34" charset="0"/>
            </a:endParaRPr>
          </a:p>
          <a:p>
            <a:pPr algn="ctr"/>
            <a:r>
              <a:rPr lang="en-US" sz="2000" b="1" dirty="0" smtClean="0">
                <a:solidFill>
                  <a:schemeClr val="tx1"/>
                </a:solidFill>
                <a:latin typeface="Times New Roman" panose="02020603050405020304" pitchFamily="18" charset="0"/>
                <a:ea typeface="Calibri" panose="020F0502020204030204" pitchFamily="34" charset="0"/>
              </a:rPr>
              <a:t>(List </a:t>
            </a:r>
            <a:r>
              <a:rPr lang="en-US" sz="2000" b="1" dirty="0">
                <a:solidFill>
                  <a:schemeClr val="tx1"/>
                </a:solidFill>
                <a:latin typeface="Times New Roman" panose="02020603050405020304" pitchFamily="18" charset="0"/>
                <a:ea typeface="Calibri" panose="020F0502020204030204" pitchFamily="34" charset="0"/>
              </a:rPr>
              <a:t>of basic textbooks and manuals used</a:t>
            </a:r>
            <a:r>
              <a:rPr lang="en-US" sz="2000" b="1" dirty="0" smtClean="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marL="342900" lvl="0" indent="-342900" algn="just">
              <a:buFont typeface="+mj-lt"/>
              <a:buAutoNum type="arabicPeriod"/>
            </a:pP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Kalashnikov S.G. Umumiy fizika kursi. Elektr. Oliy o’quv yurtlarining fizika ixtisosi bo’yicha darslik.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Toshkent-1979, 615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Д.В.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т.Ш</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Учебное пособие для студентов физических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специалностей</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высших учебных заведений. Наука, М.-1977, 687 стр.</a:t>
            </a:r>
          </a:p>
          <a:p>
            <a:pPr marL="342900" lvl="0" indent="-342900" algn="just">
              <a:buFont typeface="+mj-lt"/>
              <a:buAutoNum type="arabicPeriod"/>
            </a:pP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Volkenshteyn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V.S.Umumiy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fizika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kursidan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masalalar</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to’plami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texnika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yurtlari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qo’llanma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Toshkent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1969, 440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М.</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2004</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uz-Cyrl-UZ" sz="2000" dirty="0">
                <a:solidFill>
                  <a:schemeClr val="tx1"/>
                </a:solidFill>
                <a:latin typeface="Times New Roman" panose="02020603050405020304" pitchFamily="18" charset="0"/>
                <a:ea typeface="Calibri" panose="020F0502020204030204" pitchFamily="34" charset="0"/>
              </a:rPr>
              <a:t>Nurmatov N.A. “Elektr va magnetizm</a:t>
            </a:r>
            <a:r>
              <a:rPr lang="uz-Cyrl-UZ" sz="2000" dirty="0">
                <a:solidFill>
                  <a:schemeClr val="bg1"/>
                </a:solidFill>
                <a:latin typeface="Times New Roman" panose="02020603050405020304" pitchFamily="18" charset="0"/>
                <a:ea typeface="Calibri" panose="020F0502020204030204" pitchFamily="34" charset="0"/>
              </a:rPr>
              <a:t>” fanidan o’quv</a:t>
            </a:r>
            <a:r>
              <a:rPr lang="ru-RU" sz="2000" dirty="0">
                <a:solidFill>
                  <a:schemeClr val="bg1"/>
                </a:solidFill>
                <a:latin typeface="Times New Roman" panose="02020603050405020304" pitchFamily="18" charset="0"/>
                <a:ea typeface="Calibri" panose="020F0502020204030204" pitchFamily="34" charset="0"/>
              </a:rPr>
              <a:t>-</a:t>
            </a:r>
            <a:r>
              <a:rPr lang="uz-Cyrl-UZ" sz="2000" dirty="0">
                <a:solidFill>
                  <a:schemeClr val="bg1"/>
                </a:solidFill>
                <a:latin typeface="Times New Roman" panose="02020603050405020304" pitchFamily="18" charset="0"/>
                <a:ea typeface="Calibri" panose="020F0502020204030204" pitchFamily="34" charset="0"/>
              </a:rPr>
              <a:t>uslubiy majmua, O’zMU, 2011. </a:t>
            </a:r>
            <a:endParaRPr lang="ru-RU" sz="2000" dirty="0">
              <a:solidFill>
                <a:schemeClr val="bg1"/>
              </a:solidFill>
            </a:endParaRPr>
          </a:p>
        </p:txBody>
      </p:sp>
    </p:spTree>
    <p:extLst>
      <p:ext uri="{BB962C8B-B14F-4D97-AF65-F5344CB8AC3E}">
        <p14:creationId xmlns:p14="http://schemas.microsoft.com/office/powerpoint/2010/main" val="297720752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8992" y="886582"/>
            <a:ext cx="8784404" cy="4001095"/>
          </a:xfrm>
          <a:prstGeom prst="rect">
            <a:avLst/>
          </a:prstGeom>
        </p:spPr>
        <p:txBody>
          <a:bodyPr wrap="square">
            <a:spAutoFit/>
          </a:bodyPr>
          <a:lstStyle/>
          <a:p>
            <a:pPr algn="ctr"/>
            <a:r>
              <a:rPr lang="en-US" sz="2000" b="1" dirty="0" err="1">
                <a:solidFill>
                  <a:schemeClr val="tx1"/>
                </a:solidFill>
                <a:latin typeface="Times New Roman" panose="02020603050405020304" pitchFamily="18" charset="0"/>
                <a:cs typeface="Times New Roman" panose="02020603050405020304" pitchFamily="18" charset="0"/>
              </a:rPr>
              <a:t>Qo’shimcha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adabiyotlar</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Additional </a:t>
            </a:r>
            <a:r>
              <a:rPr lang="en-US" sz="2000" b="1" dirty="0" smtClean="0">
                <a:solidFill>
                  <a:schemeClr val="tx1"/>
                </a:solidFill>
                <a:latin typeface="Times New Roman" panose="02020603050405020304" pitchFamily="18" charset="0"/>
                <a:cs typeface="Times New Roman" panose="02020603050405020304" pitchFamily="18" charset="0"/>
              </a:rPr>
              <a:t>Literature)</a:t>
            </a:r>
            <a:endParaRPr lang="en-US" sz="2000" b="1" dirty="0">
              <a:solidFill>
                <a:schemeClr val="tx1"/>
              </a:solidFill>
              <a:latin typeface="Times New Roman" panose="02020603050405020304" pitchFamily="18" charset="0"/>
              <a:cs typeface="Times New Roman" panose="02020603050405020304" pitchFamily="18" charset="0"/>
            </a:endParaRPr>
          </a:p>
          <a:p>
            <a:r>
              <a:rPr lang="en-US" sz="1950" dirty="0" smtClean="0">
                <a:solidFill>
                  <a:schemeClr val="tx1"/>
                </a:solidFill>
                <a:latin typeface="Times New Roman" panose="02020603050405020304" pitchFamily="18" charset="0"/>
                <a:cs typeface="Times New Roman" panose="02020603050405020304" pitchFamily="18" charset="0"/>
              </a:rPr>
              <a:t>1.J.Kamolov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I.Ismoilov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U.Begimqulov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boshqalar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T.: </a:t>
            </a:r>
            <a:r>
              <a:rPr lang="en-US" sz="1950" dirty="0" err="1" smtClean="0">
                <a:solidFill>
                  <a:schemeClr val="tx1"/>
                </a:solidFill>
                <a:latin typeface="Times New Roman" panose="02020603050405020304" pitchFamily="18" charset="0"/>
                <a:cs typeface="Times New Roman" panose="02020603050405020304" pitchFamily="18" charset="0"/>
              </a:rPr>
              <a:t>Iqtisod</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moliya</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2007 y.</a:t>
            </a:r>
          </a:p>
          <a:p>
            <a:r>
              <a:rPr lang="en-US" sz="1950" dirty="0" smtClean="0">
                <a:solidFill>
                  <a:schemeClr val="tx1"/>
                </a:solidFill>
                <a:latin typeface="Times New Roman" panose="02020603050405020304" pitchFamily="18" charset="0"/>
                <a:cs typeface="Times New Roman" panose="02020603050405020304" pitchFamily="18" charset="0"/>
              </a:rPr>
              <a:t>2.</a:t>
            </a:r>
            <a:r>
              <a:rPr lang="ru-RU" sz="1950" dirty="0" err="1" smtClean="0">
                <a:solidFill>
                  <a:schemeClr val="tx1"/>
                </a:solidFill>
                <a:latin typeface="Times New Roman" panose="02020603050405020304" pitchFamily="18" charset="0"/>
                <a:cs typeface="Times New Roman" panose="02020603050405020304" pitchFamily="18" charset="0"/>
              </a:rPr>
              <a:t>Волкенштейн</a:t>
            </a:r>
            <a:r>
              <a:rPr lang="ru-RU" sz="1950" dirty="0" smtClean="0">
                <a:solidFill>
                  <a:schemeClr val="tx1"/>
                </a:solidFill>
                <a:latin typeface="Times New Roman" panose="02020603050405020304" pitchFamily="18" charset="0"/>
                <a:cs typeface="Times New Roman" panose="02020603050405020304" pitchFamily="18" charset="0"/>
              </a:rPr>
              <a:t> </a:t>
            </a:r>
            <a:r>
              <a:rPr lang="ru-RU" sz="1950" dirty="0">
                <a:solidFill>
                  <a:schemeClr val="tx1"/>
                </a:solidFill>
                <a:latin typeface="Times New Roman" panose="02020603050405020304" pitchFamily="18" charset="0"/>
                <a:cs typeface="Times New Roman" panose="02020603050405020304" pitchFamily="18" charset="0"/>
              </a:rPr>
              <a:t>В.</a:t>
            </a:r>
            <a:r>
              <a:rPr lang="en-US" sz="1950" dirty="0">
                <a:solidFill>
                  <a:schemeClr val="tx1"/>
                </a:solidFill>
                <a:latin typeface="Times New Roman" panose="02020603050405020304" pitchFamily="18" charset="0"/>
                <a:cs typeface="Times New Roman" panose="02020603050405020304" pitchFamily="18" charset="0"/>
              </a:rPr>
              <a:t>C </a:t>
            </a:r>
            <a:r>
              <a:rPr lang="ru-RU" sz="1950" dirty="0">
                <a:solidFill>
                  <a:schemeClr val="tx1"/>
                </a:solidFill>
                <a:latin typeface="Times New Roman" panose="02020603050405020304" pitchFamily="18" charset="0"/>
                <a:cs typeface="Times New Roman" panose="02020603050405020304" pitchFamily="18" charset="0"/>
              </a:rPr>
              <a:t>Сборник задач по </a:t>
            </a:r>
            <a:r>
              <a:rPr lang="ru-RU" sz="1950" dirty="0" err="1">
                <a:solidFill>
                  <a:schemeClr val="tx1"/>
                </a:solidFill>
                <a:latin typeface="Times New Roman" panose="02020603050405020304" pitchFamily="18" charset="0"/>
                <a:cs typeface="Times New Roman" panose="02020603050405020304" pitchFamily="18" charset="0"/>
              </a:rPr>
              <a:t>общэму</a:t>
            </a:r>
            <a:r>
              <a:rPr lang="ru-RU" sz="1950" dirty="0">
                <a:solidFill>
                  <a:schemeClr val="tx1"/>
                </a:solidFill>
                <a:latin typeface="Times New Roman" panose="02020603050405020304" pitchFamily="18" charset="0"/>
                <a:cs typeface="Times New Roman" panose="02020603050405020304" pitchFamily="18" charset="0"/>
              </a:rPr>
              <a:t> курсу физики. М.2004</a:t>
            </a:r>
          </a:p>
          <a:p>
            <a:r>
              <a:rPr lang="ru-RU" sz="1950" dirty="0" smtClean="0">
                <a:solidFill>
                  <a:schemeClr val="tx1"/>
                </a:solidFill>
                <a:latin typeface="Times New Roman" panose="02020603050405020304" pitchFamily="18" charset="0"/>
                <a:cs typeface="Times New Roman" panose="02020603050405020304" pitchFamily="18" charset="0"/>
              </a:rPr>
              <a:t>3.</a:t>
            </a:r>
            <a:r>
              <a:rPr lang="en-US" sz="1950" dirty="0" err="1" smtClean="0">
                <a:solidFill>
                  <a:schemeClr val="tx1"/>
                </a:solidFill>
                <a:latin typeface="Times New Roman" panose="02020603050405020304" pitchFamily="18" charset="0"/>
                <a:cs typeface="Times New Roman" panose="02020603050405020304" pitchFamily="18" charset="0"/>
              </a:rPr>
              <a:t>Savelev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I.V. </a:t>
            </a:r>
            <a:r>
              <a:rPr lang="en-US" sz="1950" dirty="0" err="1">
                <a:solidFill>
                  <a:schemeClr val="tx1"/>
                </a:solidFill>
                <a:latin typeface="Times New Roman" panose="02020603050405020304" pitchFamily="18" charset="0"/>
                <a:cs typeface="Times New Roman" panose="02020603050405020304" pitchFamily="18" charset="0"/>
              </a:rPr>
              <a:t>Umumiy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kursi</a:t>
            </a:r>
            <a:r>
              <a:rPr lang="en-US" sz="1950" dirty="0">
                <a:solidFill>
                  <a:schemeClr val="tx1"/>
                </a:solidFill>
                <a:latin typeface="Times New Roman" panose="02020603050405020304" pitchFamily="18" charset="0"/>
                <a:cs typeface="Times New Roman" panose="02020603050405020304" pitchFamily="18" charset="0"/>
              </a:rPr>
              <a:t>. II </a:t>
            </a:r>
            <a:r>
              <a:rPr lang="en-US" sz="1950" dirty="0" err="1">
                <a:solidFill>
                  <a:schemeClr val="tx1"/>
                </a:solidFill>
                <a:latin typeface="Times New Roman" panose="02020603050405020304" pitchFamily="18" charset="0"/>
                <a:cs typeface="Times New Roman" panose="02020603050405020304" pitchFamily="18" charset="0"/>
              </a:rPr>
              <a:t>qism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Oliy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texnika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o’quv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yurtlari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uchun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qo’llanma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O’qituvchi</a:t>
            </a:r>
            <a:r>
              <a:rPr lang="en-US" sz="1950" dirty="0">
                <a:solidFill>
                  <a:schemeClr val="tx1"/>
                </a:solidFill>
                <a:latin typeface="Times New Roman" panose="02020603050405020304" pitchFamily="18" charset="0"/>
                <a:cs typeface="Times New Roman" panose="02020603050405020304" pitchFamily="18" charset="0"/>
              </a:rPr>
              <a:t>, Toshkent-1976 450 bet</a:t>
            </a:r>
          </a:p>
          <a:p>
            <a:r>
              <a:rPr lang="en-US" sz="1950" dirty="0" smtClean="0">
                <a:solidFill>
                  <a:schemeClr val="tx1"/>
                </a:solidFill>
                <a:latin typeface="Times New Roman" panose="02020603050405020304" pitchFamily="18" charset="0"/>
                <a:cs typeface="Times New Roman" panose="02020603050405020304" pitchFamily="18" charset="0"/>
              </a:rPr>
              <a:t>4.</a:t>
            </a:r>
            <a:r>
              <a:rPr lang="ru-RU" sz="1950" dirty="0" smtClean="0">
                <a:solidFill>
                  <a:schemeClr val="tx1"/>
                </a:solidFill>
                <a:latin typeface="Times New Roman" panose="02020603050405020304" pitchFamily="18" charset="0"/>
                <a:cs typeface="Times New Roman" panose="02020603050405020304" pitchFamily="18" charset="0"/>
              </a:rPr>
              <a:t>Зисман </a:t>
            </a:r>
            <a:r>
              <a:rPr lang="ru-RU" sz="1950" dirty="0">
                <a:solidFill>
                  <a:schemeClr val="tx1"/>
                </a:solidFill>
                <a:latin typeface="Times New Roman" panose="02020603050405020304" pitchFamily="18" charset="0"/>
                <a:cs typeface="Times New Roman" panose="02020603050405020304" pitchFamily="18" charset="0"/>
              </a:rPr>
              <a:t>Г.А. Тодес О.М. Курс </a:t>
            </a:r>
            <a:r>
              <a:rPr lang="ru-RU" sz="1950" dirty="0" err="1">
                <a:solidFill>
                  <a:schemeClr val="tx1"/>
                </a:solidFill>
                <a:latin typeface="Times New Roman" panose="02020603050405020304" pitchFamily="18" charset="0"/>
                <a:cs typeface="Times New Roman" panose="02020603050405020304" pitchFamily="18" charset="0"/>
              </a:rPr>
              <a:t>общэй</a:t>
            </a:r>
            <a:r>
              <a:rPr lang="ru-RU" sz="1950" dirty="0">
                <a:solidFill>
                  <a:schemeClr val="tx1"/>
                </a:solidFill>
                <a:latin typeface="Times New Roman" panose="02020603050405020304" pitchFamily="18" charset="0"/>
                <a:cs typeface="Times New Roman" panose="02020603050405020304" pitchFamily="18" charset="0"/>
              </a:rPr>
              <a:t> физики. т.</a:t>
            </a:r>
            <a:r>
              <a:rPr lang="en-US" sz="1950" dirty="0">
                <a:solidFill>
                  <a:schemeClr val="tx1"/>
                </a:solidFill>
                <a:latin typeface="Times New Roman" panose="02020603050405020304" pitchFamily="18" charset="0"/>
                <a:cs typeface="Times New Roman" panose="02020603050405020304" pitchFamily="18" charset="0"/>
              </a:rPr>
              <a:t>II, </a:t>
            </a:r>
            <a:r>
              <a:rPr lang="ru-RU" sz="1950" dirty="0">
                <a:solidFill>
                  <a:schemeClr val="tx1"/>
                </a:solidFill>
                <a:latin typeface="Times New Roman" panose="02020603050405020304" pitchFamily="18" charset="0"/>
                <a:cs typeface="Times New Roman" panose="02020603050405020304" pitchFamily="18" charset="0"/>
              </a:rPr>
              <a:t>Электричество, Учебное пособие для студентов физических </a:t>
            </a:r>
            <a:r>
              <a:rPr lang="ru-RU" sz="1950" dirty="0" err="1">
                <a:solidFill>
                  <a:schemeClr val="tx1"/>
                </a:solidFill>
                <a:latin typeface="Times New Roman" panose="02020603050405020304" pitchFamily="18" charset="0"/>
                <a:cs typeface="Times New Roman" panose="02020603050405020304" pitchFamily="18" charset="0"/>
              </a:rPr>
              <a:t>специалностей</a:t>
            </a:r>
            <a:r>
              <a:rPr lang="ru-RU" sz="1950" dirty="0">
                <a:solidFill>
                  <a:schemeClr val="tx1"/>
                </a:solidFill>
                <a:latin typeface="Times New Roman" panose="02020603050405020304" pitchFamily="18" charset="0"/>
                <a:cs typeface="Times New Roman" panose="02020603050405020304" pitchFamily="18" charset="0"/>
              </a:rPr>
              <a:t> высших учебных заведений. Наука, М.-1972, 360 стр.</a:t>
            </a:r>
          </a:p>
          <a:p>
            <a:r>
              <a:rPr lang="ru-RU" sz="1950" dirty="0" smtClean="0">
                <a:solidFill>
                  <a:schemeClr val="tx1"/>
                </a:solidFill>
                <a:latin typeface="Times New Roman" panose="02020603050405020304" pitchFamily="18" charset="0"/>
                <a:cs typeface="Times New Roman" panose="02020603050405020304" pitchFamily="18" charset="0"/>
              </a:rPr>
              <a:t>5.Матвеев </a:t>
            </a:r>
            <a:r>
              <a:rPr lang="ru-RU" sz="1950" dirty="0">
                <a:solidFill>
                  <a:schemeClr val="tx1"/>
                </a:solidFill>
                <a:latin typeface="Times New Roman" panose="02020603050405020304" pitchFamily="18" charset="0"/>
                <a:cs typeface="Times New Roman" panose="02020603050405020304" pitchFamily="18" charset="0"/>
              </a:rPr>
              <a:t>А.Н. Электричество и магнетизм. Высшая школа. М.-1983</a:t>
            </a:r>
          </a:p>
          <a:p>
            <a:r>
              <a:rPr lang="ru-RU" sz="1950" dirty="0" smtClean="0">
                <a:solidFill>
                  <a:schemeClr val="tx1"/>
                </a:solidFill>
                <a:latin typeface="Times New Roman" panose="02020603050405020304" pitchFamily="18" charset="0"/>
                <a:cs typeface="Times New Roman" panose="02020603050405020304" pitchFamily="18" charset="0"/>
              </a:rPr>
              <a:t>6.</a:t>
            </a:r>
            <a:r>
              <a:rPr lang="en-US" sz="1950" dirty="0" err="1" smtClean="0">
                <a:solidFill>
                  <a:schemeClr val="tx1"/>
                </a:solidFill>
                <a:latin typeface="Times New Roman" panose="02020603050405020304" pitchFamily="18" charset="0"/>
                <a:cs typeface="Times New Roman" panose="02020603050405020304" pitchFamily="18" charset="0"/>
              </a:rPr>
              <a:t>Buribaev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Ma’ruzalar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matni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2000y.</a:t>
            </a:r>
          </a:p>
          <a:p>
            <a:r>
              <a:rPr lang="en-US" sz="1950" dirty="0">
                <a:solidFill>
                  <a:schemeClr val="tx1"/>
                </a:solidFill>
                <a:latin typeface="Times New Roman" panose="02020603050405020304" pitchFamily="18" charset="0"/>
                <a:cs typeface="Times New Roman" panose="02020603050405020304" pitchFamily="18" charset="0"/>
              </a:rPr>
              <a:t>7</a:t>
            </a:r>
            <a:r>
              <a:rPr lang="en-US" sz="1950" dirty="0" smtClean="0">
                <a:solidFill>
                  <a:schemeClr val="tx1"/>
                </a:solidFill>
                <a:latin typeface="Times New Roman" panose="02020603050405020304" pitchFamily="18" charset="0"/>
                <a:cs typeface="Times New Roman" panose="02020603050405020304" pitchFamily="18" charset="0"/>
              </a:rPr>
              <a:t>.«</a:t>
            </a:r>
            <a:r>
              <a:rPr lang="en-US" sz="1950" dirty="0">
                <a:solidFill>
                  <a:schemeClr val="tx1"/>
                </a:solidFill>
                <a:latin typeface="Times New Roman" panose="02020603050405020304" pitchFamily="18" charset="0"/>
                <a:cs typeface="Times New Roman" panose="02020603050405020304" pitchFamily="18" charset="0"/>
              </a:rPr>
              <a:t>Fizikadan </a:t>
            </a:r>
            <a:r>
              <a:rPr lang="en-US" sz="1950" dirty="0" err="1">
                <a:solidFill>
                  <a:schemeClr val="tx1"/>
                </a:solidFill>
                <a:latin typeface="Times New Roman" panose="02020603050405020304" pitchFamily="18" charset="0"/>
                <a:cs typeface="Times New Roman" panose="02020603050405020304" pitchFamily="18" charset="0"/>
              </a:rPr>
              <a:t>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optika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Iveronova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taxriri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ostida</a:t>
            </a:r>
            <a:r>
              <a:rPr lang="en-US" sz="1950" dirty="0">
                <a:solidFill>
                  <a:schemeClr val="tx1"/>
                </a:solidFill>
                <a:latin typeface="Times New Roman" panose="02020603050405020304" pitchFamily="18" charset="0"/>
                <a:cs typeface="Times New Roman" panose="02020603050405020304" pitchFamily="18" charset="0"/>
              </a:rPr>
              <a:t>. T.1968 y.</a:t>
            </a:r>
          </a:p>
          <a:p>
            <a:r>
              <a:rPr lang="en-US" sz="1950" dirty="0" smtClean="0">
                <a:solidFill>
                  <a:schemeClr val="tx1"/>
                </a:solidFill>
                <a:latin typeface="Times New Roman" panose="02020603050405020304" pitchFamily="18" charset="0"/>
                <a:cs typeface="Times New Roman" panose="02020603050405020304" pitchFamily="18" charset="0"/>
              </a:rPr>
              <a:t>8.Buribaev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Karimov</a:t>
            </a:r>
            <a:r>
              <a:rPr lang="en-US" sz="1950" dirty="0">
                <a:solidFill>
                  <a:schemeClr val="tx1"/>
                </a:solidFill>
                <a:latin typeface="Times New Roman" panose="02020603050405020304" pitchFamily="18" charset="0"/>
                <a:cs typeface="Times New Roman" panose="02020603050405020304" pitchFamily="18" charset="0"/>
              </a:rPr>
              <a:t> R.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magnetizmdan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T. 200</a:t>
            </a:r>
          </a:p>
        </p:txBody>
      </p:sp>
    </p:spTree>
    <p:extLst>
      <p:ext uri="{BB962C8B-B14F-4D97-AF65-F5344CB8AC3E}">
        <p14:creationId xmlns:p14="http://schemas.microsoft.com/office/powerpoint/2010/main" val="1875671257"/>
      </p:ext>
    </p:extLst>
  </p:cSld>
  <p:clrMapOvr>
    <a:masterClrMapping/>
  </p:clrMapOvr>
</p:sld>
</file>

<file path=ppt/theme/theme1.xml><?xml version="1.0" encoding="utf-8"?>
<a:theme xmlns:a="http://schemas.openxmlformats.org/drawingml/2006/main" name="Yorick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2319</TotalTime>
  <Words>1575</Words>
  <Application>Microsoft Office PowerPoint</Application>
  <PresentationFormat>Экран (16:9)</PresentationFormat>
  <Paragraphs>144</Paragraphs>
  <Slides>48</Slides>
  <Notes>1</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1</vt:i4>
      </vt:variant>
      <vt:variant>
        <vt:lpstr>Заголовки слайдов</vt:lpstr>
      </vt:variant>
      <vt:variant>
        <vt:i4>48</vt:i4>
      </vt:variant>
    </vt:vector>
  </HeadingPairs>
  <TitlesOfParts>
    <vt:vector size="57" baseType="lpstr">
      <vt:lpstr>Playfair Display</vt:lpstr>
      <vt:lpstr>Lora</vt:lpstr>
      <vt:lpstr>Symbol</vt:lpstr>
      <vt:lpstr>Calibri</vt:lpstr>
      <vt:lpstr>Cambria Math</vt:lpstr>
      <vt:lpstr>Times New Roman</vt:lpstr>
      <vt:lpstr>Arial</vt:lpstr>
      <vt:lpstr>Yorick template</vt:lpstr>
      <vt:lpstr>Equation.3</vt:lpstr>
      <vt:lpstr>8.1.Toklarning o’zaro magnit ta’siri.   8.2. Bio-Savar-Laplas qonuni. .</vt:lpstr>
      <vt:lpstr>Презентация PowerPoint</vt:lpstr>
      <vt:lpstr>Tayanch so’z va iboralar: Magnit, induktsiya vektori, magnit kuchlar..</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CAST IRON, NON-FERROUS METAL AND ALLOYS</dc:title>
  <dc:creator>USER</dc:creator>
  <cp:lastModifiedBy>Gost</cp:lastModifiedBy>
  <cp:revision>146</cp:revision>
  <dcterms:modified xsi:type="dcterms:W3CDTF">2021-05-18T03:49:16Z</dcterms:modified>
</cp:coreProperties>
</file>