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rels" ContentType="application/vnd.openxmlformats-package.relationships+xml"/>
  <Default Extension="xml" ContentType="application/xml"/>
  <Default Extension="fntdata" ContentType="application/x-fontdata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9" r:id="rId1"/>
  </p:sldMasterIdLst>
  <p:notesMasterIdLst>
    <p:notesMasterId r:id="rId46"/>
  </p:notesMasterIdLst>
  <p:sldIdLst>
    <p:sldId id="256" r:id="rId2"/>
    <p:sldId id="280" r:id="rId3"/>
    <p:sldId id="329" r:id="rId4"/>
    <p:sldId id="347" r:id="rId5"/>
    <p:sldId id="348" r:id="rId6"/>
    <p:sldId id="349" r:id="rId7"/>
    <p:sldId id="350" r:id="rId8"/>
    <p:sldId id="351" r:id="rId9"/>
    <p:sldId id="352" r:id="rId10"/>
    <p:sldId id="353" r:id="rId11"/>
    <p:sldId id="354" r:id="rId12"/>
    <p:sldId id="355" r:id="rId13"/>
    <p:sldId id="356" r:id="rId14"/>
    <p:sldId id="357" r:id="rId15"/>
    <p:sldId id="358" r:id="rId16"/>
    <p:sldId id="359" r:id="rId17"/>
    <p:sldId id="360" r:id="rId18"/>
    <p:sldId id="361" r:id="rId19"/>
    <p:sldId id="362" r:id="rId20"/>
    <p:sldId id="363" r:id="rId21"/>
    <p:sldId id="364" r:id="rId22"/>
    <p:sldId id="365" r:id="rId23"/>
    <p:sldId id="366" r:id="rId24"/>
    <p:sldId id="367" r:id="rId25"/>
    <p:sldId id="368" r:id="rId26"/>
    <p:sldId id="369" r:id="rId27"/>
    <p:sldId id="370" r:id="rId28"/>
    <p:sldId id="371" r:id="rId29"/>
    <p:sldId id="372" r:id="rId30"/>
    <p:sldId id="373" r:id="rId31"/>
    <p:sldId id="374" r:id="rId32"/>
    <p:sldId id="375" r:id="rId33"/>
    <p:sldId id="376" r:id="rId34"/>
    <p:sldId id="377" r:id="rId35"/>
    <p:sldId id="378" r:id="rId36"/>
    <p:sldId id="379" r:id="rId37"/>
    <p:sldId id="380" r:id="rId38"/>
    <p:sldId id="382" r:id="rId39"/>
    <p:sldId id="383" r:id="rId40"/>
    <p:sldId id="384" r:id="rId41"/>
    <p:sldId id="381" r:id="rId42"/>
    <p:sldId id="342" r:id="rId43"/>
    <p:sldId id="343" r:id="rId44"/>
    <p:sldId id="344" r:id="rId45"/>
  </p:sldIdLst>
  <p:sldSz cx="9144000" cy="5143500" type="screen16x9"/>
  <p:notesSz cx="6858000" cy="9144000"/>
  <p:embeddedFontLst>
    <p:embeddedFont>
      <p:font typeface="Cambria Math" panose="02040503050406030204" pitchFamily="18" charset="0"/>
      <p:regular r:id="rId47"/>
    </p:embeddedFont>
    <p:embeddedFont>
      <p:font typeface="Calibri" panose="020F0502020204030204" pitchFamily="34" charset="0"/>
      <p:regular r:id="rId48"/>
      <p:bold r:id="rId49"/>
      <p:italic r:id="rId50"/>
      <p:boldItalic r:id="rId51"/>
    </p:embeddedFont>
    <p:embeddedFont>
      <p:font typeface="Playfair Display" panose="020B0604020202020204" charset="-52"/>
      <p:regular r:id="rId52"/>
      <p:bold r:id="rId53"/>
      <p:italic r:id="rId54"/>
      <p:boldItalic r:id="rId55"/>
    </p:embeddedFont>
    <p:embeddedFont>
      <p:font typeface="Lora" panose="020B0604020202020204" charset="-52"/>
      <p:regular r:id="rId56"/>
      <p:bold r:id="rId57"/>
      <p:italic r:id="rId58"/>
      <p:boldItalic r:id="rId5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BF7906"/>
    <a:srgbClr val="F9D162"/>
    <a:srgbClr val="CC0000"/>
    <a:srgbClr val="F9ED6D"/>
    <a:srgbClr val="111111"/>
    <a:srgbClr val="7DA2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AE38BBD2-443F-452F-A6A3-68A0FD771EAC}">
  <a:tblStyle styleId="{AE38BBD2-443F-452F-A6A3-68A0FD771EAC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56" autoAdjust="0"/>
    <p:restoredTop sz="94660"/>
  </p:normalViewPr>
  <p:slideViewPr>
    <p:cSldViewPr snapToGrid="0">
      <p:cViewPr varScale="1">
        <p:scale>
          <a:sx n="93" d="100"/>
          <a:sy n="93" d="100"/>
        </p:scale>
        <p:origin x="72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font" Target="fonts/font1.fntdata"/><Relationship Id="rId50" Type="http://schemas.openxmlformats.org/officeDocument/2006/relationships/font" Target="fonts/font4.fntdata"/><Relationship Id="rId55" Type="http://schemas.openxmlformats.org/officeDocument/2006/relationships/font" Target="fonts/font9.fntdata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font" Target="fonts/font8.fntdata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7.fntdata"/><Relationship Id="rId58" Type="http://schemas.openxmlformats.org/officeDocument/2006/relationships/font" Target="fonts/font12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3.fntdata"/><Relationship Id="rId57" Type="http://schemas.openxmlformats.org/officeDocument/2006/relationships/font" Target="fonts/font11.fntdata"/><Relationship Id="rId61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6.fntdata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font" Target="fonts/font2.fntdata"/><Relationship Id="rId56" Type="http://schemas.openxmlformats.org/officeDocument/2006/relationships/font" Target="fonts/font10.fntdata"/><Relationship Id="rId8" Type="http://schemas.openxmlformats.org/officeDocument/2006/relationships/slide" Target="slides/slide7.xml"/><Relationship Id="rId51" Type="http://schemas.openxmlformats.org/officeDocument/2006/relationships/font" Target="fonts/font5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59" Type="http://schemas.openxmlformats.org/officeDocument/2006/relationships/font" Target="fonts/font13.fntdata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image" Target="../media/image6.wmf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image" Target="../media/image14.wmf"/><Relationship Id="rId4" Type="http://schemas.openxmlformats.org/officeDocument/2006/relationships/image" Target="../media/image17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image" Target="../media/image22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26.wmf"/><Relationship Id="rId1" Type="http://schemas.openxmlformats.org/officeDocument/2006/relationships/image" Target="../media/image25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image" Target="../media/image29.wmf"/><Relationship Id="rId1" Type="http://schemas.openxmlformats.org/officeDocument/2006/relationships/image" Target="../media/image28.wmf"/><Relationship Id="rId6" Type="http://schemas.openxmlformats.org/officeDocument/2006/relationships/image" Target="../media/image33.wmf"/><Relationship Id="rId5" Type="http://schemas.openxmlformats.org/officeDocument/2006/relationships/image" Target="../media/image32.wmf"/><Relationship Id="rId4" Type="http://schemas.openxmlformats.org/officeDocument/2006/relationships/image" Target="../media/image31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36.wmf"/><Relationship Id="rId2" Type="http://schemas.openxmlformats.org/officeDocument/2006/relationships/image" Target="../media/image35.wmf"/><Relationship Id="rId1" Type="http://schemas.openxmlformats.org/officeDocument/2006/relationships/image" Target="../media/image34.w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38.wmf"/><Relationship Id="rId1" Type="http://schemas.openxmlformats.org/officeDocument/2006/relationships/image" Target="../media/image37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wmf"/></Relationships>
</file>

<file path=ppt/drawings/_rels/vmlDrawing15.vml.rels><?xml version="1.0" encoding="UTF-8" standalone="yes"?>
<Relationships xmlns="http://schemas.openxmlformats.org/package/2006/relationships"><Relationship Id="rId2" Type="http://schemas.openxmlformats.org/officeDocument/2006/relationships/image" Target="../media/image42.wmf"/><Relationship Id="rId1" Type="http://schemas.openxmlformats.org/officeDocument/2006/relationships/image" Target="../media/image41.wmf"/></Relationships>
</file>

<file path=ppt/drawings/_rels/vmlDrawing16.vml.rels><?xml version="1.0" encoding="UTF-8" standalone="yes"?>
<Relationships xmlns="http://schemas.openxmlformats.org/package/2006/relationships"><Relationship Id="rId2" Type="http://schemas.openxmlformats.org/officeDocument/2006/relationships/image" Target="../media/image46.wmf"/><Relationship Id="rId1" Type="http://schemas.openxmlformats.org/officeDocument/2006/relationships/image" Target="../media/image45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8.wmf"/></Relationships>
</file>

<file path=ppt/drawings/_rels/vmlDrawing18.vml.rels><?xml version="1.0" encoding="UTF-8" standalone="yes"?>
<Relationships xmlns="http://schemas.openxmlformats.org/package/2006/relationships"><Relationship Id="rId2" Type="http://schemas.openxmlformats.org/officeDocument/2006/relationships/image" Target="../media/image52.wmf"/><Relationship Id="rId1" Type="http://schemas.openxmlformats.org/officeDocument/2006/relationships/image" Target="../media/image51.w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55.wmf"/><Relationship Id="rId2" Type="http://schemas.openxmlformats.org/officeDocument/2006/relationships/image" Target="../media/image54.wmf"/><Relationship Id="rId1" Type="http://schemas.openxmlformats.org/officeDocument/2006/relationships/image" Target="../media/image53.wmf"/></Relationships>
</file>

<file path=ppt/drawings/_rels/vmlDrawing20.vml.rels><?xml version="1.0" encoding="UTF-8" standalone="yes"?>
<Relationships xmlns="http://schemas.openxmlformats.org/package/2006/relationships"><Relationship Id="rId2" Type="http://schemas.openxmlformats.org/officeDocument/2006/relationships/image" Target="../media/image57.wmf"/><Relationship Id="rId1" Type="http://schemas.openxmlformats.org/officeDocument/2006/relationships/image" Target="../media/image56.wmf"/></Relationships>
</file>

<file path=ppt/drawings/_rels/vmlDrawing21.vml.rels><?xml version="1.0" encoding="UTF-8" standalone="yes"?>
<Relationships xmlns="http://schemas.openxmlformats.org/package/2006/relationships"><Relationship Id="rId3" Type="http://schemas.openxmlformats.org/officeDocument/2006/relationships/image" Target="../media/image61.wmf"/><Relationship Id="rId2" Type="http://schemas.openxmlformats.org/officeDocument/2006/relationships/image" Target="../media/image60.wmf"/><Relationship Id="rId1" Type="http://schemas.openxmlformats.org/officeDocument/2006/relationships/image" Target="../media/image59.wmf"/></Relationships>
</file>

<file path=ppt/drawings/_rels/vmlDrawing22.vml.rels><?xml version="1.0" encoding="UTF-8" standalone="yes"?>
<Relationships xmlns="http://schemas.openxmlformats.org/package/2006/relationships"><Relationship Id="rId2" Type="http://schemas.openxmlformats.org/officeDocument/2006/relationships/image" Target="../media/image63.wmf"/><Relationship Id="rId1" Type="http://schemas.openxmlformats.org/officeDocument/2006/relationships/image" Target="../media/image62.w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4.wmf"/></Relationships>
</file>

<file path=ppt/drawings/_rels/vmlDrawing24.vml.rels><?xml version="1.0" encoding="UTF-8" standalone="yes"?>
<Relationships xmlns="http://schemas.openxmlformats.org/package/2006/relationships"><Relationship Id="rId3" Type="http://schemas.openxmlformats.org/officeDocument/2006/relationships/image" Target="../media/image67.wmf"/><Relationship Id="rId2" Type="http://schemas.openxmlformats.org/officeDocument/2006/relationships/image" Target="../media/image66.wmf"/><Relationship Id="rId1" Type="http://schemas.openxmlformats.org/officeDocument/2006/relationships/image" Target="../media/image65.wmf"/></Relationships>
</file>

<file path=ppt/drawings/_rels/vmlDrawing25.vml.rels><?xml version="1.0" encoding="UTF-8" standalone="yes"?>
<Relationships xmlns="http://schemas.openxmlformats.org/package/2006/relationships"><Relationship Id="rId3" Type="http://schemas.openxmlformats.org/officeDocument/2006/relationships/image" Target="../media/image70.wmf"/><Relationship Id="rId2" Type="http://schemas.openxmlformats.org/officeDocument/2006/relationships/image" Target="../media/image69.wmf"/><Relationship Id="rId1" Type="http://schemas.openxmlformats.org/officeDocument/2006/relationships/image" Target="../media/image68.wmf"/></Relationships>
</file>

<file path=ppt/drawings/_rels/vmlDrawing26.vml.rels><?xml version="1.0" encoding="UTF-8" standalone="yes"?>
<Relationships xmlns="http://schemas.openxmlformats.org/package/2006/relationships"><Relationship Id="rId3" Type="http://schemas.openxmlformats.org/officeDocument/2006/relationships/image" Target="../media/image73.wmf"/><Relationship Id="rId2" Type="http://schemas.openxmlformats.org/officeDocument/2006/relationships/image" Target="../media/image72.wmf"/><Relationship Id="rId1" Type="http://schemas.openxmlformats.org/officeDocument/2006/relationships/image" Target="../media/image71.wmf"/><Relationship Id="rId4" Type="http://schemas.openxmlformats.org/officeDocument/2006/relationships/image" Target="../media/image74.wmf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7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314898399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307312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1598400" y="1763225"/>
            <a:ext cx="5947200" cy="1159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 b="1">
                <a:solidFill>
                  <a:srgbClr val="FFFFFF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grpSp>
        <p:nvGrpSpPr>
          <p:cNvPr id="11" name="Google Shape;11;p2"/>
          <p:cNvGrpSpPr/>
          <p:nvPr/>
        </p:nvGrpSpPr>
        <p:grpSpPr>
          <a:xfrm>
            <a:off x="3239978" y="-11"/>
            <a:ext cx="2664079" cy="1326980"/>
            <a:chOff x="3578850" y="-50"/>
            <a:chExt cx="1816500" cy="904800"/>
          </a:xfrm>
        </p:grpSpPr>
        <p:sp>
          <p:nvSpPr>
            <p:cNvPr id="12" name="Google Shape;12;p2"/>
            <p:cNvSpPr/>
            <p:nvPr/>
          </p:nvSpPr>
          <p:spPr>
            <a:xfrm rot="10800000">
              <a:off x="3578850" y="-50"/>
              <a:ext cx="1816500" cy="904800"/>
            </a:xfrm>
            <a:prstGeom prst="triangle">
              <a:avLst>
                <a:gd name="adj" fmla="val 50000"/>
              </a:avLst>
            </a:prstGeom>
            <a:solidFill>
              <a:srgbClr val="CC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rot="10800000">
              <a:off x="4487250" y="-50"/>
              <a:ext cx="908100" cy="904800"/>
            </a:xfrm>
            <a:prstGeom prst="triangle">
              <a:avLst>
                <a:gd name="adj" fmla="val 100000"/>
              </a:avLst>
            </a:prstGeom>
            <a:solidFill>
              <a:srgbClr val="99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rgbClr val="FFFFFF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1031425" y="750150"/>
            <a:ext cx="7081200" cy="53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Font typeface="Playfair Display"/>
              <a:buNone/>
              <a:defRPr sz="1800" i="1"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031425" y="1351100"/>
            <a:ext cx="7081200" cy="346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8100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CC0000"/>
              </a:buClr>
              <a:buSzPts val="2400"/>
              <a:buFont typeface="Lora"/>
              <a:buChar char="◈"/>
              <a:defRPr sz="2400">
                <a:latin typeface="Lora"/>
                <a:ea typeface="Lora"/>
                <a:cs typeface="Lora"/>
                <a:sym typeface="Lora"/>
              </a:defRPr>
            </a:lvl1pPr>
            <a:lvl2pPr marL="914400" lvl="1" indent="-355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2000"/>
              <a:buFont typeface="Lora"/>
              <a:buChar char="⬥"/>
              <a:defRPr sz="2000">
                <a:latin typeface="Lora"/>
                <a:ea typeface="Lora"/>
                <a:cs typeface="Lora"/>
                <a:sym typeface="Lora"/>
              </a:defRPr>
            </a:lvl2pPr>
            <a:lvl3pPr marL="1371600" lvl="2" indent="-355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2000"/>
              <a:buFont typeface="Lora"/>
              <a:buChar char="⬦"/>
              <a:defRPr sz="2000">
                <a:latin typeface="Lora"/>
                <a:ea typeface="Lora"/>
                <a:cs typeface="Lora"/>
                <a:sym typeface="Lora"/>
              </a:defRPr>
            </a:lvl3pPr>
            <a:lvl4pPr marL="1828800" lvl="3" indent="-355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2000"/>
              <a:buFont typeface="Lora"/>
              <a:buChar char="⬩"/>
              <a:defRPr sz="2000">
                <a:latin typeface="Lora"/>
                <a:ea typeface="Lora"/>
                <a:cs typeface="Lora"/>
                <a:sym typeface="Lora"/>
              </a:defRPr>
            </a:lvl4pPr>
            <a:lvl5pPr marL="2286000" lvl="4" indent="-355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2000"/>
              <a:buFont typeface="Lora"/>
              <a:buChar char="⬩"/>
              <a:defRPr sz="2000">
                <a:latin typeface="Lora"/>
                <a:ea typeface="Lora"/>
                <a:cs typeface="Lora"/>
                <a:sym typeface="Lora"/>
              </a:defRPr>
            </a:lvl5pPr>
            <a:lvl6pPr marL="2743200" lvl="5" indent="-355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2000"/>
              <a:buFont typeface="Lora"/>
              <a:buChar char="⬩"/>
              <a:defRPr sz="2000">
                <a:latin typeface="Lora"/>
                <a:ea typeface="Lora"/>
                <a:cs typeface="Lora"/>
                <a:sym typeface="Lora"/>
              </a:defRPr>
            </a:lvl6pPr>
            <a:lvl7pPr marL="3200400" lvl="6" indent="-355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2000"/>
              <a:buFont typeface="Lora"/>
              <a:buChar char="⬩"/>
              <a:defRPr sz="2000">
                <a:latin typeface="Lora"/>
                <a:ea typeface="Lora"/>
                <a:cs typeface="Lora"/>
                <a:sym typeface="Lora"/>
              </a:defRPr>
            </a:lvl7pPr>
            <a:lvl8pPr marL="3657600" lvl="7" indent="-355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Font typeface="Lora"/>
              <a:buChar char="○"/>
              <a:defRPr sz="2000">
                <a:latin typeface="Lora"/>
                <a:ea typeface="Lora"/>
                <a:cs typeface="Lora"/>
                <a:sym typeface="Lora"/>
              </a:defRPr>
            </a:lvl8pPr>
            <a:lvl9pPr marL="4114800" lvl="8" indent="-355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Font typeface="Lora"/>
              <a:buChar char="■"/>
              <a:defRPr sz="2000">
                <a:latin typeface="Lora"/>
                <a:ea typeface="Lora"/>
                <a:cs typeface="Lora"/>
                <a:sym typeface="Lora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-125" y="4813400"/>
            <a:ext cx="9144000" cy="33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buNone/>
              <a:defRPr sz="12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 algn="ctr">
              <a:buNone/>
              <a:defRPr sz="12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 algn="ctr">
              <a:buNone/>
              <a:defRPr sz="12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 algn="ctr">
              <a:buNone/>
              <a:defRPr sz="12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 algn="ctr">
              <a:buNone/>
              <a:defRPr sz="12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 algn="ctr">
              <a:buNone/>
              <a:defRPr sz="12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 algn="ctr">
              <a:buNone/>
              <a:defRPr sz="12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 algn="ctr">
              <a:buNone/>
              <a:defRPr sz="12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 algn="ctr">
              <a:buNone/>
              <a:defRPr sz="12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5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4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oleObject" Target="../embeddings/oleObject5.bin"/><Relationship Id="rId7" Type="http://schemas.openxmlformats.org/officeDocument/2006/relationships/oleObject" Target="../embeddings/oleObject7.bin"/><Relationship Id="rId12" Type="http://schemas.openxmlformats.org/officeDocument/2006/relationships/image" Target="../media/image10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7.wmf"/><Relationship Id="rId11" Type="http://schemas.openxmlformats.org/officeDocument/2006/relationships/oleObject" Target="../embeddings/oleObject9.bin"/><Relationship Id="rId5" Type="http://schemas.openxmlformats.org/officeDocument/2006/relationships/oleObject" Target="../embeddings/oleObject6.bin"/><Relationship Id="rId10" Type="http://schemas.openxmlformats.org/officeDocument/2006/relationships/image" Target="../media/image9.wmf"/><Relationship Id="rId4" Type="http://schemas.openxmlformats.org/officeDocument/2006/relationships/image" Target="../media/image6.wmf"/><Relationship Id="rId9" Type="http://schemas.openxmlformats.org/officeDocument/2006/relationships/oleObject" Target="../embeddings/oleObject8.bin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3.wmf"/><Relationship Id="rId5" Type="http://schemas.openxmlformats.org/officeDocument/2006/relationships/oleObject" Target="../embeddings/oleObject11.bin"/><Relationship Id="rId4" Type="http://schemas.openxmlformats.org/officeDocument/2006/relationships/image" Target="../media/image12.w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3" Type="http://schemas.openxmlformats.org/officeDocument/2006/relationships/oleObject" Target="../embeddings/oleObject12.bin"/><Relationship Id="rId7" Type="http://schemas.openxmlformats.org/officeDocument/2006/relationships/oleObject" Target="../embeddings/oleObject14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5.wmf"/><Relationship Id="rId5" Type="http://schemas.openxmlformats.org/officeDocument/2006/relationships/oleObject" Target="../embeddings/oleObject13.bin"/><Relationship Id="rId10" Type="http://schemas.openxmlformats.org/officeDocument/2006/relationships/image" Target="../media/image17.wmf"/><Relationship Id="rId4" Type="http://schemas.openxmlformats.org/officeDocument/2006/relationships/image" Target="../media/image14.wmf"/><Relationship Id="rId9" Type="http://schemas.openxmlformats.org/officeDocument/2006/relationships/oleObject" Target="../embeddings/oleObject15.bin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19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21.png"/><Relationship Id="rId4" Type="http://schemas.openxmlformats.org/officeDocument/2006/relationships/image" Target="../media/image20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23.wmf"/><Relationship Id="rId5" Type="http://schemas.openxmlformats.org/officeDocument/2006/relationships/oleObject" Target="../embeddings/oleObject19.bin"/><Relationship Id="rId4" Type="http://schemas.openxmlformats.org/officeDocument/2006/relationships/image" Target="../media/image22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24.png"/><Relationship Id="rId5" Type="http://schemas.openxmlformats.org/officeDocument/2006/relationships/oleObject" Target="../embeddings/oleObject21.bin"/><Relationship Id="rId4" Type="http://schemas.openxmlformats.org/officeDocument/2006/relationships/image" Target="../media/image12.w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wmf"/><Relationship Id="rId3" Type="http://schemas.openxmlformats.org/officeDocument/2006/relationships/oleObject" Target="../embeddings/oleObject22.bin"/><Relationship Id="rId7" Type="http://schemas.openxmlformats.org/officeDocument/2006/relationships/oleObject" Target="../embeddings/oleObject24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26.wmf"/><Relationship Id="rId5" Type="http://schemas.openxmlformats.org/officeDocument/2006/relationships/oleObject" Target="../embeddings/oleObject23.bin"/><Relationship Id="rId4" Type="http://schemas.openxmlformats.org/officeDocument/2006/relationships/image" Target="../media/image25.w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wmf"/><Relationship Id="rId13" Type="http://schemas.openxmlformats.org/officeDocument/2006/relationships/oleObject" Target="../embeddings/oleObject30.bin"/><Relationship Id="rId3" Type="http://schemas.openxmlformats.org/officeDocument/2006/relationships/oleObject" Target="../embeddings/oleObject25.bin"/><Relationship Id="rId7" Type="http://schemas.openxmlformats.org/officeDocument/2006/relationships/oleObject" Target="../embeddings/oleObject27.bin"/><Relationship Id="rId12" Type="http://schemas.openxmlformats.org/officeDocument/2006/relationships/image" Target="../media/image32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29.wmf"/><Relationship Id="rId11" Type="http://schemas.openxmlformats.org/officeDocument/2006/relationships/oleObject" Target="../embeddings/oleObject29.bin"/><Relationship Id="rId5" Type="http://schemas.openxmlformats.org/officeDocument/2006/relationships/oleObject" Target="../embeddings/oleObject26.bin"/><Relationship Id="rId10" Type="http://schemas.openxmlformats.org/officeDocument/2006/relationships/image" Target="../media/image31.wmf"/><Relationship Id="rId4" Type="http://schemas.openxmlformats.org/officeDocument/2006/relationships/image" Target="../media/image28.wmf"/><Relationship Id="rId9" Type="http://schemas.openxmlformats.org/officeDocument/2006/relationships/oleObject" Target="../embeddings/oleObject28.bin"/><Relationship Id="rId14" Type="http://schemas.openxmlformats.org/officeDocument/2006/relationships/image" Target="../media/image33.w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wmf"/><Relationship Id="rId3" Type="http://schemas.openxmlformats.org/officeDocument/2006/relationships/oleObject" Target="../embeddings/oleObject31.bin"/><Relationship Id="rId7" Type="http://schemas.openxmlformats.org/officeDocument/2006/relationships/oleObject" Target="../embeddings/oleObject33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35.wmf"/><Relationship Id="rId5" Type="http://schemas.openxmlformats.org/officeDocument/2006/relationships/oleObject" Target="../embeddings/oleObject32.bin"/><Relationship Id="rId4" Type="http://schemas.openxmlformats.org/officeDocument/2006/relationships/image" Target="../media/image34.w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4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38.wmf"/><Relationship Id="rId5" Type="http://schemas.openxmlformats.org/officeDocument/2006/relationships/oleObject" Target="../embeddings/oleObject35.bin"/><Relationship Id="rId4" Type="http://schemas.openxmlformats.org/officeDocument/2006/relationships/image" Target="../media/image37.w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6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4.vml"/><Relationship Id="rId5" Type="http://schemas.openxmlformats.org/officeDocument/2006/relationships/image" Target="../media/image40.png"/><Relationship Id="rId4" Type="http://schemas.openxmlformats.org/officeDocument/2006/relationships/image" Target="../media/image39.w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7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42.wmf"/><Relationship Id="rId5" Type="http://schemas.openxmlformats.org/officeDocument/2006/relationships/oleObject" Target="../embeddings/oleObject38.bin"/><Relationship Id="rId4" Type="http://schemas.openxmlformats.org/officeDocument/2006/relationships/image" Target="../media/image41.wmf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9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46.wmf"/><Relationship Id="rId5" Type="http://schemas.openxmlformats.org/officeDocument/2006/relationships/oleObject" Target="../embeddings/oleObject40.bin"/><Relationship Id="rId4" Type="http://schemas.openxmlformats.org/officeDocument/2006/relationships/image" Target="../media/image45.wmf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7.vml"/><Relationship Id="rId4" Type="http://schemas.openxmlformats.org/officeDocument/2006/relationships/image" Target="../media/image48.wmf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2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52.wmf"/><Relationship Id="rId5" Type="http://schemas.openxmlformats.org/officeDocument/2006/relationships/oleObject" Target="../embeddings/oleObject43.bin"/><Relationship Id="rId4" Type="http://schemas.openxmlformats.org/officeDocument/2006/relationships/image" Target="../media/image51.wm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wmf"/><Relationship Id="rId3" Type="http://schemas.openxmlformats.org/officeDocument/2006/relationships/oleObject" Target="../embeddings/oleObject44.bin"/><Relationship Id="rId7" Type="http://schemas.openxmlformats.org/officeDocument/2006/relationships/oleObject" Target="../embeddings/oleObject46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9.vml"/><Relationship Id="rId6" Type="http://schemas.openxmlformats.org/officeDocument/2006/relationships/image" Target="../media/image54.wmf"/><Relationship Id="rId5" Type="http://schemas.openxmlformats.org/officeDocument/2006/relationships/oleObject" Target="../embeddings/oleObject45.bin"/><Relationship Id="rId4" Type="http://schemas.openxmlformats.org/officeDocument/2006/relationships/image" Target="../media/image53.w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7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0.vml"/><Relationship Id="rId6" Type="http://schemas.openxmlformats.org/officeDocument/2006/relationships/image" Target="../media/image57.wmf"/><Relationship Id="rId5" Type="http://schemas.openxmlformats.org/officeDocument/2006/relationships/oleObject" Target="../embeddings/oleObject48.bin"/><Relationship Id="rId4" Type="http://schemas.openxmlformats.org/officeDocument/2006/relationships/image" Target="../media/image56.wmf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wmf"/><Relationship Id="rId3" Type="http://schemas.openxmlformats.org/officeDocument/2006/relationships/oleObject" Target="../embeddings/oleObject49.bin"/><Relationship Id="rId7" Type="http://schemas.openxmlformats.org/officeDocument/2006/relationships/oleObject" Target="../embeddings/oleObject5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1.vml"/><Relationship Id="rId6" Type="http://schemas.openxmlformats.org/officeDocument/2006/relationships/image" Target="../media/image60.wmf"/><Relationship Id="rId5" Type="http://schemas.openxmlformats.org/officeDocument/2006/relationships/oleObject" Target="../embeddings/oleObject50.bin"/><Relationship Id="rId4" Type="http://schemas.openxmlformats.org/officeDocument/2006/relationships/image" Target="../media/image59.w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2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2.vml"/><Relationship Id="rId6" Type="http://schemas.openxmlformats.org/officeDocument/2006/relationships/image" Target="../media/image63.wmf"/><Relationship Id="rId5" Type="http://schemas.openxmlformats.org/officeDocument/2006/relationships/oleObject" Target="../embeddings/oleObject53.bin"/><Relationship Id="rId4" Type="http://schemas.openxmlformats.org/officeDocument/2006/relationships/image" Target="../media/image62.w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4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3.vml"/><Relationship Id="rId4" Type="http://schemas.openxmlformats.org/officeDocument/2006/relationships/image" Target="../media/image64.wmf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wmf"/><Relationship Id="rId3" Type="http://schemas.openxmlformats.org/officeDocument/2006/relationships/oleObject" Target="../embeddings/oleObject55.bin"/><Relationship Id="rId7" Type="http://schemas.openxmlformats.org/officeDocument/2006/relationships/oleObject" Target="../embeddings/oleObject57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4.vml"/><Relationship Id="rId6" Type="http://schemas.openxmlformats.org/officeDocument/2006/relationships/image" Target="../media/image66.wmf"/><Relationship Id="rId5" Type="http://schemas.openxmlformats.org/officeDocument/2006/relationships/oleObject" Target="../embeddings/oleObject56.bin"/><Relationship Id="rId4" Type="http://schemas.openxmlformats.org/officeDocument/2006/relationships/image" Target="../media/image65.wmf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wmf"/><Relationship Id="rId3" Type="http://schemas.openxmlformats.org/officeDocument/2006/relationships/oleObject" Target="../embeddings/oleObject58.bin"/><Relationship Id="rId7" Type="http://schemas.openxmlformats.org/officeDocument/2006/relationships/oleObject" Target="../embeddings/oleObject60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5.vml"/><Relationship Id="rId6" Type="http://schemas.openxmlformats.org/officeDocument/2006/relationships/image" Target="../media/image69.wmf"/><Relationship Id="rId5" Type="http://schemas.openxmlformats.org/officeDocument/2006/relationships/oleObject" Target="../embeddings/oleObject59.bin"/><Relationship Id="rId4" Type="http://schemas.openxmlformats.org/officeDocument/2006/relationships/image" Target="../media/image68.wmf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wmf"/><Relationship Id="rId3" Type="http://schemas.openxmlformats.org/officeDocument/2006/relationships/oleObject" Target="../embeddings/oleObject61.bin"/><Relationship Id="rId7" Type="http://schemas.openxmlformats.org/officeDocument/2006/relationships/oleObject" Target="../embeddings/oleObject63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6.vml"/><Relationship Id="rId6" Type="http://schemas.openxmlformats.org/officeDocument/2006/relationships/image" Target="../media/image72.wmf"/><Relationship Id="rId5" Type="http://schemas.openxmlformats.org/officeDocument/2006/relationships/oleObject" Target="../embeddings/oleObject62.bin"/><Relationship Id="rId10" Type="http://schemas.openxmlformats.org/officeDocument/2006/relationships/image" Target="../media/image74.wmf"/><Relationship Id="rId4" Type="http://schemas.openxmlformats.org/officeDocument/2006/relationships/image" Target="../media/image71.wmf"/><Relationship Id="rId9" Type="http://schemas.openxmlformats.org/officeDocument/2006/relationships/oleObject" Target="../embeddings/oleObject64.bin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7.vml"/><Relationship Id="rId5" Type="http://schemas.openxmlformats.org/officeDocument/2006/relationships/image" Target="../media/image75.wmf"/><Relationship Id="rId4" Type="http://schemas.openxmlformats.org/officeDocument/2006/relationships/oleObject" Target="../embeddings/oleObject65.bin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3"/>
          <p:cNvSpPr txBox="1">
            <a:spLocks noGrp="1"/>
          </p:cNvSpPr>
          <p:nvPr>
            <p:ph type="ctrTitle"/>
          </p:nvPr>
        </p:nvSpPr>
        <p:spPr>
          <a:xfrm>
            <a:off x="591255" y="1579046"/>
            <a:ext cx="7960983" cy="257295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9.1.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Magnit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oqimi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9.2.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Lorents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kuchi</a:t>
            </a:r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62" name="Google Shape;62;p13"/>
          <p:cNvGrpSpPr/>
          <p:nvPr/>
        </p:nvGrpSpPr>
        <p:grpSpPr>
          <a:xfrm>
            <a:off x="4411033" y="332492"/>
            <a:ext cx="321429" cy="523991"/>
            <a:chOff x="6730350" y="2315900"/>
            <a:chExt cx="257700" cy="420100"/>
          </a:xfrm>
        </p:grpSpPr>
        <p:sp>
          <p:nvSpPr>
            <p:cNvPr id="63" name="Google Shape;63;p13"/>
            <p:cNvSpPr/>
            <p:nvPr/>
          </p:nvSpPr>
          <p:spPr>
            <a:xfrm>
              <a:off x="6807900" y="26712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64;p13"/>
            <p:cNvSpPr/>
            <p:nvPr/>
          </p:nvSpPr>
          <p:spPr>
            <a:xfrm>
              <a:off x="6807900" y="26364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65;p13"/>
            <p:cNvSpPr/>
            <p:nvPr/>
          </p:nvSpPr>
          <p:spPr>
            <a:xfrm>
              <a:off x="6807900" y="2706075"/>
              <a:ext cx="102600" cy="29925"/>
            </a:xfrm>
            <a:custGeom>
              <a:avLst/>
              <a:gdLst/>
              <a:ahLst/>
              <a:cxnLst/>
              <a:rect l="l" t="t" r="r" b="b"/>
              <a:pathLst>
                <a:path w="4104" h="1197" extrusionOk="0">
                  <a:moveTo>
                    <a:pt x="1" y="0"/>
                  </a:moveTo>
                  <a:lnTo>
                    <a:pt x="1" y="171"/>
                  </a:lnTo>
                  <a:lnTo>
                    <a:pt x="25" y="318"/>
                  </a:lnTo>
                  <a:lnTo>
                    <a:pt x="98" y="464"/>
                  </a:lnTo>
                  <a:lnTo>
                    <a:pt x="196" y="586"/>
                  </a:lnTo>
                  <a:lnTo>
                    <a:pt x="343" y="660"/>
                  </a:lnTo>
                  <a:lnTo>
                    <a:pt x="1881" y="1172"/>
                  </a:lnTo>
                  <a:lnTo>
                    <a:pt x="2052" y="1197"/>
                  </a:lnTo>
                  <a:lnTo>
                    <a:pt x="2223" y="1172"/>
                  </a:lnTo>
                  <a:lnTo>
                    <a:pt x="3762" y="660"/>
                  </a:lnTo>
                  <a:lnTo>
                    <a:pt x="3908" y="586"/>
                  </a:lnTo>
                  <a:lnTo>
                    <a:pt x="4006" y="464"/>
                  </a:lnTo>
                  <a:lnTo>
                    <a:pt x="4079" y="318"/>
                  </a:lnTo>
                  <a:lnTo>
                    <a:pt x="4104" y="171"/>
                  </a:lnTo>
                  <a:lnTo>
                    <a:pt x="410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66;p13"/>
            <p:cNvSpPr/>
            <p:nvPr/>
          </p:nvSpPr>
          <p:spPr>
            <a:xfrm>
              <a:off x="6811575" y="2463675"/>
              <a:ext cx="95275" cy="160600"/>
            </a:xfrm>
            <a:custGeom>
              <a:avLst/>
              <a:gdLst/>
              <a:ahLst/>
              <a:cxnLst/>
              <a:rect l="l" t="t" r="r" b="b"/>
              <a:pathLst>
                <a:path w="3811" h="6424" extrusionOk="0">
                  <a:moveTo>
                    <a:pt x="1905" y="0"/>
                  </a:moveTo>
                  <a:lnTo>
                    <a:pt x="928" y="831"/>
                  </a:lnTo>
                  <a:lnTo>
                    <a:pt x="855" y="879"/>
                  </a:lnTo>
                  <a:lnTo>
                    <a:pt x="782" y="904"/>
                  </a:lnTo>
                  <a:lnTo>
                    <a:pt x="684" y="879"/>
                  </a:lnTo>
                  <a:lnTo>
                    <a:pt x="611" y="831"/>
                  </a:lnTo>
                  <a:lnTo>
                    <a:pt x="0" y="318"/>
                  </a:lnTo>
                  <a:lnTo>
                    <a:pt x="1319" y="6423"/>
                  </a:lnTo>
                  <a:lnTo>
                    <a:pt x="2491" y="6423"/>
                  </a:lnTo>
                  <a:lnTo>
                    <a:pt x="3810" y="318"/>
                  </a:lnTo>
                  <a:lnTo>
                    <a:pt x="3200" y="831"/>
                  </a:lnTo>
                  <a:lnTo>
                    <a:pt x="3126" y="879"/>
                  </a:lnTo>
                  <a:lnTo>
                    <a:pt x="3029" y="904"/>
                  </a:lnTo>
                  <a:lnTo>
                    <a:pt x="2955" y="879"/>
                  </a:lnTo>
                  <a:lnTo>
                    <a:pt x="2882" y="831"/>
                  </a:lnTo>
                  <a:lnTo>
                    <a:pt x="190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67;p13"/>
            <p:cNvSpPr/>
            <p:nvPr/>
          </p:nvSpPr>
          <p:spPr>
            <a:xfrm>
              <a:off x="6730350" y="2315900"/>
              <a:ext cx="257700" cy="308375"/>
            </a:xfrm>
            <a:custGeom>
              <a:avLst/>
              <a:gdLst/>
              <a:ahLst/>
              <a:cxnLst/>
              <a:rect l="l" t="t" r="r" b="b"/>
              <a:pathLst>
                <a:path w="10308" h="12335" extrusionOk="0">
                  <a:moveTo>
                    <a:pt x="5154" y="1"/>
                  </a:moveTo>
                  <a:lnTo>
                    <a:pt x="4617" y="25"/>
                  </a:lnTo>
                  <a:lnTo>
                    <a:pt x="4128" y="98"/>
                  </a:lnTo>
                  <a:lnTo>
                    <a:pt x="3615" y="245"/>
                  </a:lnTo>
                  <a:lnTo>
                    <a:pt x="3151" y="416"/>
                  </a:lnTo>
                  <a:lnTo>
                    <a:pt x="2712" y="636"/>
                  </a:lnTo>
                  <a:lnTo>
                    <a:pt x="2272" y="880"/>
                  </a:lnTo>
                  <a:lnTo>
                    <a:pt x="1881" y="1173"/>
                  </a:lnTo>
                  <a:lnTo>
                    <a:pt x="1515" y="1515"/>
                  </a:lnTo>
                  <a:lnTo>
                    <a:pt x="1198" y="1881"/>
                  </a:lnTo>
                  <a:lnTo>
                    <a:pt x="880" y="2272"/>
                  </a:lnTo>
                  <a:lnTo>
                    <a:pt x="636" y="2687"/>
                  </a:lnTo>
                  <a:lnTo>
                    <a:pt x="416" y="3151"/>
                  </a:lnTo>
                  <a:lnTo>
                    <a:pt x="245" y="3615"/>
                  </a:lnTo>
                  <a:lnTo>
                    <a:pt x="123" y="4104"/>
                  </a:lnTo>
                  <a:lnTo>
                    <a:pt x="50" y="4617"/>
                  </a:lnTo>
                  <a:lnTo>
                    <a:pt x="1" y="5154"/>
                  </a:lnTo>
                  <a:lnTo>
                    <a:pt x="25" y="5423"/>
                  </a:lnTo>
                  <a:lnTo>
                    <a:pt x="50" y="5691"/>
                  </a:lnTo>
                  <a:lnTo>
                    <a:pt x="123" y="6204"/>
                  </a:lnTo>
                  <a:lnTo>
                    <a:pt x="245" y="6693"/>
                  </a:lnTo>
                  <a:lnTo>
                    <a:pt x="416" y="7132"/>
                  </a:lnTo>
                  <a:lnTo>
                    <a:pt x="636" y="7572"/>
                  </a:lnTo>
                  <a:lnTo>
                    <a:pt x="856" y="7963"/>
                  </a:lnTo>
                  <a:lnTo>
                    <a:pt x="1100" y="8353"/>
                  </a:lnTo>
                  <a:lnTo>
                    <a:pt x="1369" y="8744"/>
                  </a:lnTo>
                  <a:lnTo>
                    <a:pt x="1906" y="9526"/>
                  </a:lnTo>
                  <a:lnTo>
                    <a:pt x="2150" y="9941"/>
                  </a:lnTo>
                  <a:lnTo>
                    <a:pt x="2394" y="10356"/>
                  </a:lnTo>
                  <a:lnTo>
                    <a:pt x="2614" y="10796"/>
                  </a:lnTo>
                  <a:lnTo>
                    <a:pt x="2810" y="11284"/>
                  </a:lnTo>
                  <a:lnTo>
                    <a:pt x="2980" y="11797"/>
                  </a:lnTo>
                  <a:lnTo>
                    <a:pt x="3103" y="12334"/>
                  </a:lnTo>
                  <a:lnTo>
                    <a:pt x="4079" y="12334"/>
                  </a:lnTo>
                  <a:lnTo>
                    <a:pt x="3249" y="8500"/>
                  </a:lnTo>
                  <a:lnTo>
                    <a:pt x="2663" y="5642"/>
                  </a:lnTo>
                  <a:lnTo>
                    <a:pt x="2663" y="5520"/>
                  </a:lnTo>
                  <a:lnTo>
                    <a:pt x="2712" y="5423"/>
                  </a:lnTo>
                  <a:lnTo>
                    <a:pt x="2785" y="5374"/>
                  </a:lnTo>
                  <a:lnTo>
                    <a:pt x="2883" y="5349"/>
                  </a:lnTo>
                  <a:lnTo>
                    <a:pt x="2956" y="5349"/>
                  </a:lnTo>
                  <a:lnTo>
                    <a:pt x="3054" y="5398"/>
                  </a:lnTo>
                  <a:lnTo>
                    <a:pt x="4031" y="6253"/>
                  </a:lnTo>
                  <a:lnTo>
                    <a:pt x="4983" y="5398"/>
                  </a:lnTo>
                  <a:lnTo>
                    <a:pt x="5081" y="5349"/>
                  </a:lnTo>
                  <a:lnTo>
                    <a:pt x="5227" y="5349"/>
                  </a:lnTo>
                  <a:lnTo>
                    <a:pt x="5325" y="5398"/>
                  </a:lnTo>
                  <a:lnTo>
                    <a:pt x="6278" y="6253"/>
                  </a:lnTo>
                  <a:lnTo>
                    <a:pt x="7254" y="5398"/>
                  </a:lnTo>
                  <a:lnTo>
                    <a:pt x="7352" y="5349"/>
                  </a:lnTo>
                  <a:lnTo>
                    <a:pt x="7425" y="5349"/>
                  </a:lnTo>
                  <a:lnTo>
                    <a:pt x="7523" y="5374"/>
                  </a:lnTo>
                  <a:lnTo>
                    <a:pt x="7596" y="5423"/>
                  </a:lnTo>
                  <a:lnTo>
                    <a:pt x="7645" y="5520"/>
                  </a:lnTo>
                  <a:lnTo>
                    <a:pt x="7645" y="5642"/>
                  </a:lnTo>
                  <a:lnTo>
                    <a:pt x="7059" y="8500"/>
                  </a:lnTo>
                  <a:lnTo>
                    <a:pt x="6229" y="12334"/>
                  </a:lnTo>
                  <a:lnTo>
                    <a:pt x="7206" y="12334"/>
                  </a:lnTo>
                  <a:lnTo>
                    <a:pt x="7328" y="11797"/>
                  </a:lnTo>
                  <a:lnTo>
                    <a:pt x="7499" y="11284"/>
                  </a:lnTo>
                  <a:lnTo>
                    <a:pt x="7694" y="10796"/>
                  </a:lnTo>
                  <a:lnTo>
                    <a:pt x="7914" y="10356"/>
                  </a:lnTo>
                  <a:lnTo>
                    <a:pt x="8158" y="9941"/>
                  </a:lnTo>
                  <a:lnTo>
                    <a:pt x="8402" y="9526"/>
                  </a:lnTo>
                  <a:lnTo>
                    <a:pt x="8940" y="8744"/>
                  </a:lnTo>
                  <a:lnTo>
                    <a:pt x="9208" y="8353"/>
                  </a:lnTo>
                  <a:lnTo>
                    <a:pt x="9453" y="7963"/>
                  </a:lnTo>
                  <a:lnTo>
                    <a:pt x="9672" y="7572"/>
                  </a:lnTo>
                  <a:lnTo>
                    <a:pt x="9892" y="7132"/>
                  </a:lnTo>
                  <a:lnTo>
                    <a:pt x="10063" y="6693"/>
                  </a:lnTo>
                  <a:lnTo>
                    <a:pt x="10185" y="6204"/>
                  </a:lnTo>
                  <a:lnTo>
                    <a:pt x="10259" y="5691"/>
                  </a:lnTo>
                  <a:lnTo>
                    <a:pt x="10283" y="5423"/>
                  </a:lnTo>
                  <a:lnTo>
                    <a:pt x="10307" y="5154"/>
                  </a:lnTo>
                  <a:lnTo>
                    <a:pt x="10259" y="4617"/>
                  </a:lnTo>
                  <a:lnTo>
                    <a:pt x="10185" y="4104"/>
                  </a:lnTo>
                  <a:lnTo>
                    <a:pt x="10063" y="3615"/>
                  </a:lnTo>
                  <a:lnTo>
                    <a:pt x="9892" y="3151"/>
                  </a:lnTo>
                  <a:lnTo>
                    <a:pt x="9672" y="2687"/>
                  </a:lnTo>
                  <a:lnTo>
                    <a:pt x="9428" y="2272"/>
                  </a:lnTo>
                  <a:lnTo>
                    <a:pt x="9111" y="1881"/>
                  </a:lnTo>
                  <a:lnTo>
                    <a:pt x="8793" y="1515"/>
                  </a:lnTo>
                  <a:lnTo>
                    <a:pt x="8427" y="1173"/>
                  </a:lnTo>
                  <a:lnTo>
                    <a:pt x="8036" y="880"/>
                  </a:lnTo>
                  <a:lnTo>
                    <a:pt x="7596" y="636"/>
                  </a:lnTo>
                  <a:lnTo>
                    <a:pt x="7157" y="416"/>
                  </a:lnTo>
                  <a:lnTo>
                    <a:pt x="6693" y="245"/>
                  </a:lnTo>
                  <a:lnTo>
                    <a:pt x="6180" y="98"/>
                  </a:lnTo>
                  <a:lnTo>
                    <a:pt x="5691" y="25"/>
                  </a:lnTo>
                  <a:lnTo>
                    <a:pt x="515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Прямоугольник 8"/>
              <p:cNvSpPr/>
              <p:nvPr/>
            </p:nvSpPr>
            <p:spPr>
              <a:xfrm>
                <a:off x="5541103" y="4152002"/>
                <a:ext cx="3437286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b="1" i="1" smtClean="0">
                          <a:solidFill>
                            <a:srgbClr val="FF0000"/>
                          </a:solidFill>
                          <a:effectLst>
                            <a:outerShdw blurRad="50800" dist="38100" algn="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US" sz="1800" b="1" i="1" dirty="0">
                  <a:solidFill>
                    <a:srgbClr val="FF0000"/>
                  </a:solidFill>
                  <a:effectLst>
                    <a:outerShdw blurRad="50800" dist="38100" algn="l" rotWithShape="0">
                      <a:prstClr val="black">
                        <a:alpha val="40000"/>
                      </a:prstClr>
                    </a:outerShdw>
                  </a:effectLst>
                  <a:latin typeface="Playfair Display" panose="020B0604020202020204" charset="0"/>
                  <a:cs typeface="Playfair Display" panose="020B0604020202020204" charset="0"/>
                </a:endParaRPr>
              </a:p>
            </p:txBody>
          </p:sp>
        </mc:Choice>
        <mc:Fallback xmlns="">
          <p:sp>
            <p:nvSpPr>
              <p:cNvPr id="9" name="Прямоугольник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41103" y="4152002"/>
                <a:ext cx="3437286" cy="369332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Google Shape;69;p16"/>
          <p:cNvSpPr txBox="1">
            <a:spLocks/>
          </p:cNvSpPr>
          <p:nvPr/>
        </p:nvSpPr>
        <p:spPr>
          <a:xfrm>
            <a:off x="4571746" y="2961799"/>
            <a:ext cx="4294597" cy="168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1600" dirty="0" smtClean="0">
                <a:solidFill>
                  <a:srgbClr val="00B0F0"/>
                </a:solidFill>
              </a:rPr>
              <a:t>Submitted by </a:t>
            </a:r>
            <a:r>
              <a:rPr lang="en-US" sz="1600" dirty="0" err="1" smtClean="0">
                <a:solidFill>
                  <a:srgbClr val="00B0F0"/>
                </a:solidFill>
              </a:rPr>
              <a:t>Usmonov</a:t>
            </a:r>
            <a:r>
              <a:rPr lang="en-US" sz="1600" dirty="0" smtClean="0">
                <a:solidFill>
                  <a:srgbClr val="00B0F0"/>
                </a:solidFill>
              </a:rPr>
              <a:t> </a:t>
            </a:r>
            <a:r>
              <a:rPr lang="en-US" sz="1600" dirty="0" err="1" smtClean="0">
                <a:solidFill>
                  <a:srgbClr val="00B0F0"/>
                </a:solidFill>
              </a:rPr>
              <a:t>Johongir</a:t>
            </a:r>
            <a:r>
              <a:rPr lang="en-US" sz="1600" dirty="0" smtClean="0">
                <a:solidFill>
                  <a:srgbClr val="FFFF00"/>
                </a:solidFill>
              </a:rPr>
              <a:t>.</a:t>
            </a:r>
            <a:endParaRPr lang="en-US" sz="16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14401" y="1262489"/>
            <a:ext cx="735629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Reja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/>
            <a:r>
              <a:rPr lang="en-GB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1.Magnit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maydonda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tokli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kontur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GB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2.Magnit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maydon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kuchlanganligining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sirkulyatsiyasi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GB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3.Magnit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maydonda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tokli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o’tkazgich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GB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4.Amper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kuchi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GB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5.Magnit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maydonida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harakatlanayotgan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zaryadlangan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zarrachaga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etuvchi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1377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23982" y="1325366"/>
            <a:ext cx="8075487" cy="2969231"/>
          </a:xfrm>
        </p:spPr>
        <p:txBody>
          <a:bodyPr/>
          <a:lstStyle/>
          <a:p>
            <a:pPr algn="l"/>
            <a:r>
              <a:rPr lang="en-GB" sz="3200" i="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Tayanch</a:t>
            </a:r>
            <a:r>
              <a:rPr lang="en-GB" sz="3200" i="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i="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so’z</a:t>
            </a:r>
            <a:r>
              <a:rPr lang="en-GB" sz="3200" i="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i="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sz="3200" i="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i="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iboralar</a:t>
            </a:r>
            <a:r>
              <a:rPr lang="en-GB" sz="3200" b="0" i="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GB" sz="3200" b="0" i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Magnit</a:t>
            </a:r>
            <a:r>
              <a:rPr lang="en-GB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maydon</a:t>
            </a:r>
            <a:r>
              <a:rPr lang="en-GB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tokli</a:t>
            </a:r>
            <a:r>
              <a:rPr lang="en-GB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kontur</a:t>
            </a:r>
            <a:r>
              <a:rPr lang="en-GB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Amper</a:t>
            </a:r>
            <a:r>
              <a:rPr lang="en-GB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kuchi</a:t>
            </a:r>
            <a:r>
              <a:rPr lang="en-GB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6230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8745" y="1349348"/>
            <a:ext cx="567334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Induktsiyasi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magnit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maydoniga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uzunligi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19335348"/>
              </p:ext>
            </p:extLst>
          </p:nvPr>
        </p:nvGraphicFramePr>
        <p:xfrm>
          <a:off x="2413753" y="1420815"/>
          <a:ext cx="219075" cy="257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663" r:id="rId3" imgW="164885" imgH="215619" progId="Equation.3">
                  <p:embed/>
                </p:oleObj>
              </mc:Choice>
              <mc:Fallback>
                <p:oleObj r:id="rId3" imgW="164885" imgH="215619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13753" y="1420815"/>
                        <a:ext cx="219075" cy="2571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80589878"/>
              </p:ext>
            </p:extLst>
          </p:nvPr>
        </p:nvGraphicFramePr>
        <p:xfrm>
          <a:off x="6528268" y="1458915"/>
          <a:ext cx="247650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664" r:id="rId5" imgW="215713" imgH="190335" progId="Equation.3">
                  <p:embed/>
                </p:oleObj>
              </mc:Choice>
              <mc:Fallback>
                <p:oleObj r:id="rId5" imgW="215713" imgH="190335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28268" y="1458915"/>
                        <a:ext cx="247650" cy="219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978745" y="1749457"/>
            <a:ext cx="624241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ko’ndalang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kesim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yuzasi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 </a:t>
            </a:r>
            <a:r>
              <a:rPr lang="en-US" sz="2000" i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 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oko’tayotgan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o’tkazgich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joylashtirilgan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bo’lsin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1-rasm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678" y="2528810"/>
            <a:ext cx="2286000" cy="209550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2588160" y="4541888"/>
            <a:ext cx="406393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1-</a:t>
            </a:r>
            <a:r>
              <a:rPr lang="uz-Cyrl-UZ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asm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. V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induktsiyali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maydonida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o’tkazgich</a:t>
            </a:r>
            <a:endParaRPr lang="ru-RU" sz="1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07197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07333" y="1513736"/>
            <a:ext cx="673133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O’tkazgichning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hajmida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uz-Cyrl-UZ" sz="1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uz-Cyrl-UZ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elektronlar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o’rtacha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Symbol" panose="05050102010706020507" pitchFamily="18" charset="2"/>
              <a:buChar char="u"/>
            </a:pP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tezlik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harakatlanayotgan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bo’lsa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biriga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shunday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kuch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66834460"/>
              </p:ext>
            </p:extLst>
          </p:nvPr>
        </p:nvGraphicFramePr>
        <p:xfrm>
          <a:off x="3349375" y="2650733"/>
          <a:ext cx="1524000" cy="447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688" r:id="rId3" imgW="799753" imgH="241195" progId="Equation.3">
                  <p:embed/>
                </p:oleObj>
              </mc:Choice>
              <mc:Fallback>
                <p:oleObj r:id="rId3" imgW="799753" imgH="241195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49375" y="2650733"/>
                        <a:ext cx="1524000" cy="4476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5053565" y="2650733"/>
            <a:ext cx="48282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smtClean="0">
                <a:latin typeface="Times New Roman" panose="02020603050405020304" pitchFamily="18" charset="0"/>
                <a:ea typeface="Calibri" panose="020F0502020204030204" pitchFamily="34" charset="0"/>
              </a:rPr>
              <a:t>(1)</a:t>
            </a:r>
            <a:endParaRPr lang="ru-RU" sz="2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007333" y="3295323"/>
            <a:ext cx="39549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Barcha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elektronlarga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ta’sir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etuvchi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12134113"/>
              </p:ext>
            </p:extLst>
          </p:nvPr>
        </p:nvGraphicFramePr>
        <p:xfrm>
          <a:off x="3082247" y="3861570"/>
          <a:ext cx="27813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689" r:id="rId5" imgW="1497950" imgH="266584" progId="Equation.3">
                  <p:embed/>
                </p:oleObj>
              </mc:Choice>
              <mc:Fallback>
                <p:oleObj r:id="rId5" imgW="1497950" imgH="266584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82247" y="3861570"/>
                        <a:ext cx="2781300" cy="457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4004147" y="4369023"/>
            <a:ext cx="8963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17292072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47989" y="1441817"/>
            <a:ext cx="8643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Agarda</a:t>
            </a:r>
            <a:endParaRPr lang="ru-RU" sz="1800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50044006"/>
              </p:ext>
            </p:extLst>
          </p:nvPr>
        </p:nvGraphicFramePr>
        <p:xfrm>
          <a:off x="1812328" y="1474083"/>
          <a:ext cx="295275" cy="30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20" r:id="rId3" imgW="253780" imgH="253780" progId="Equation.3">
                  <p:embed/>
                </p:oleObj>
              </mc:Choice>
              <mc:Fallback>
                <p:oleObj r:id="rId3" imgW="253780" imgH="25378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12328" y="1474083"/>
                        <a:ext cx="295275" cy="304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2107603" y="1441817"/>
            <a:ext cx="8963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vektori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1800" dirty="0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8191963"/>
              </p:ext>
            </p:extLst>
          </p:nvPr>
        </p:nvGraphicFramePr>
        <p:xfrm>
          <a:off x="2971942" y="1521708"/>
          <a:ext cx="200025" cy="257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21" r:id="rId5" imgW="164885" imgH="215619" progId="Equation.3">
                  <p:embed/>
                </p:oleObj>
              </mc:Choice>
              <mc:Fallback>
                <p:oleObj r:id="rId5" imgW="164885" imgH="215619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71942" y="1521708"/>
                        <a:ext cx="200025" cy="2571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3123221" y="1441817"/>
            <a:ext cx="40062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-</a:t>
            </a:r>
            <a:r>
              <a:rPr lang="en-US" sz="1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tezlik</a:t>
            </a:r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yo’nalishga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teskari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deb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hisoblasak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0" name="Объект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25900465"/>
              </p:ext>
            </p:extLst>
          </p:nvPr>
        </p:nvGraphicFramePr>
        <p:xfrm>
          <a:off x="2971942" y="2116477"/>
          <a:ext cx="2286000" cy="428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22" r:id="rId7" imgW="1282700" imgH="254000" progId="Equation.3">
                  <p:embed/>
                </p:oleObj>
              </mc:Choice>
              <mc:Fallback>
                <p:oleObj r:id="rId7" imgW="1282700" imgH="2540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71942" y="2116477"/>
                        <a:ext cx="2286000" cy="4286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5413162" y="2116477"/>
            <a:ext cx="453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(2)</a:t>
            </a:r>
            <a:endParaRPr lang="ru-RU" sz="18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947989" y="2479653"/>
            <a:ext cx="47051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Bu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Amper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qonunining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differentsial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ko’rinishidir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947989" y="2797761"/>
            <a:ext cx="54361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Agar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o’tkazgich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to’g’ri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chiqizli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o’tkazgichning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butun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1800" dirty="0"/>
          </a:p>
        </p:txBody>
      </p:sp>
      <p:sp>
        <p:nvSpPr>
          <p:cNvPr id="14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5" name="Объект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34452493"/>
              </p:ext>
            </p:extLst>
          </p:nvPr>
        </p:nvGraphicFramePr>
        <p:xfrm>
          <a:off x="6222168" y="2862303"/>
          <a:ext cx="161925" cy="247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23" r:id="rId9" imgW="126890" imgH="190335" progId="Equation.3">
                  <p:embed/>
                </p:oleObj>
              </mc:Choice>
              <mc:Fallback>
                <p:oleObj r:id="rId9" imgW="126890" imgH="190335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22168" y="2862303"/>
                        <a:ext cx="161925" cy="2476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6303130" y="2795182"/>
            <a:ext cx="18646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uzunligi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bo’yicha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1800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947989" y="3205969"/>
            <a:ext cx="721975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tabLst>
                <a:tab pos="-685800" algn="l"/>
                <a:tab pos="-457200" algn="l"/>
              </a:tabLst>
            </a:pP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B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=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const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bo’lsa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shu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o’tkazgichga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ta’sir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etuvchi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quyidagicha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ifodalanadi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18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9" name="Объект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95208831"/>
              </p:ext>
            </p:extLst>
          </p:nvPr>
        </p:nvGraphicFramePr>
        <p:xfrm>
          <a:off x="3548204" y="3778399"/>
          <a:ext cx="1133475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24" r:id="rId11" imgW="939392" imgH="291973" progId="Equation.3">
                  <p:embed/>
                </p:oleObj>
              </mc:Choice>
              <mc:Fallback>
                <p:oleObj r:id="rId11" imgW="939392" imgH="291973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48204" y="3778399"/>
                        <a:ext cx="1133475" cy="342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Прямоугольник 19"/>
          <p:cNvSpPr/>
          <p:nvPr/>
        </p:nvSpPr>
        <p:spPr>
          <a:xfrm>
            <a:off x="5464167" y="3759750"/>
            <a:ext cx="453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(3)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19707666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150" y="1339389"/>
            <a:ext cx="72381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Bu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Amper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qonunining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integral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ifodasidir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1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/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	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Lorents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kuchining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yo’nalishi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chap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qo’l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qoidasi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parma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qoidasi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aniqlanadi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7821" y="2262719"/>
            <a:ext cx="3352800" cy="27813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2803337" y="4503516"/>
            <a:ext cx="211949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tabLst>
                <a:tab pos="2825750" algn="ctr"/>
                <a:tab pos="3479165" algn="l"/>
              </a:tabLst>
            </a:pP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</a:rPr>
              <a:t>2-Rasm. </a:t>
            </a:r>
            <a:r>
              <a:rPr lang="ru-RU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Chap</a:t>
            </a: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qo’l</a:t>
            </a: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qoidasi</a:t>
            </a:r>
            <a:endParaRPr lang="ru-RU" sz="1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1531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96664" y="1462365"/>
            <a:ext cx="707757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Magnit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maydon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induktsiyasi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chap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qo’lning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kaftiga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tik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yo’nalgan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en-U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zaryadning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yo’nali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ko’rsatkich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barmoq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yo’nalishida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bo’lsa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en-U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zaryadga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qiluvchi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Lorents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kuchi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barmoq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yo’nali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hida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96664" y="3169287"/>
            <a:ext cx="32560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maydonidagi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tokli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kontur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96664" y="2755071"/>
            <a:ext cx="19287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Induktsiya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vektori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1800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27094365"/>
              </p:ext>
            </p:extLst>
          </p:nvPr>
        </p:nvGraphicFramePr>
        <p:xfrm>
          <a:off x="2930147" y="2801624"/>
          <a:ext cx="190500" cy="276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735" r:id="rId3" imgW="164957" imgH="241091" progId="Equation.3">
                  <p:embed/>
                </p:oleObj>
              </mc:Choice>
              <mc:Fallback>
                <p:oleObj r:id="rId3" imgW="164957" imgH="241091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30147" y="2801624"/>
                        <a:ext cx="190500" cy="2762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3120647" y="2788129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’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lgan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jinsli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maydoniga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en-US" sz="18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tokli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996543" y="2364743"/>
            <a:ext cx="309091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20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Yassi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kontur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joylashtirilgan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1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106623" y="3537943"/>
            <a:ext cx="6719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1-hol</a:t>
            </a:r>
            <a:endParaRPr lang="ru-RU" sz="1800" dirty="0"/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1" name="Объект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0039426"/>
              </p:ext>
            </p:extLst>
          </p:nvPr>
        </p:nvGraphicFramePr>
        <p:xfrm>
          <a:off x="1768643" y="3550445"/>
          <a:ext cx="200025" cy="295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736" r:id="rId5" imgW="177569" imgH="253670" progId="Equation.3">
                  <p:embed/>
                </p:oleObj>
              </mc:Choice>
              <mc:Fallback>
                <p:oleObj r:id="rId5" imgW="177569" imgH="25367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8643" y="3550445"/>
                        <a:ext cx="200025" cy="2952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Прямоугольник 11"/>
          <p:cNvSpPr/>
          <p:nvPr/>
        </p:nvSpPr>
        <p:spPr>
          <a:xfrm>
            <a:off x="1968668" y="3537943"/>
            <a:ext cx="53014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induktsiya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vektori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kontur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tekisligiga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paralleldir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26149286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6579" y="1626753"/>
            <a:ext cx="16209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O’tkazgichning</a:t>
            </a:r>
            <a:endParaRPr lang="ru-RU" sz="1800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08951635"/>
              </p:ext>
            </p:extLst>
          </p:nvPr>
        </p:nvGraphicFramePr>
        <p:xfrm>
          <a:off x="2377536" y="1719860"/>
          <a:ext cx="304800" cy="276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766" r:id="rId3" imgW="266469" imgH="241091" progId="Equation.3">
                  <p:embed/>
                </p:oleObj>
              </mc:Choice>
              <mc:Fallback>
                <p:oleObj r:id="rId3" imgW="266469" imgH="241091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77536" y="1719860"/>
                        <a:ext cx="304800" cy="2762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2621472" y="1626753"/>
            <a:ext cx="4603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18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1800" dirty="0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67299542"/>
              </p:ext>
            </p:extLst>
          </p:nvPr>
        </p:nvGraphicFramePr>
        <p:xfrm>
          <a:off x="3081854" y="1719860"/>
          <a:ext cx="342900" cy="276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767" r:id="rId5" imgW="291973" imgH="241195" progId="Equation.3">
                  <p:embed/>
                </p:oleObj>
              </mc:Choice>
              <mc:Fallback>
                <p:oleObj r:id="rId5" imgW="291973" imgH="241195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81854" y="1719860"/>
                        <a:ext cx="342900" cy="2762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756579" y="1626753"/>
            <a:ext cx="743374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                                            </a:t>
            </a:r>
            <a:r>
              <a:rPr lang="en-US" sz="1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kesmalar</a:t>
            </a:r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ajratilgan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dh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qismini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ajratib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olaylik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Amper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qonuniga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binoan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ularga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qarama-qarshi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yo’nalgan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juft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kuchlar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ta’sir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etadi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Kesmalarga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ta’sir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etuvchi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kuchlar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quyidagicha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aniqlanadi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1800" dirty="0"/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0" name="Объект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42941939"/>
              </p:ext>
            </p:extLst>
          </p:nvPr>
        </p:nvGraphicFramePr>
        <p:xfrm>
          <a:off x="3081854" y="2845941"/>
          <a:ext cx="1971675" cy="257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768" r:id="rId7" imgW="1637589" imgH="215806" progId="Equation.3">
                  <p:embed/>
                </p:oleObj>
              </mc:Choice>
              <mc:Fallback>
                <p:oleObj r:id="rId7" imgW="1637589" imgH="215806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81854" y="2845941"/>
                        <a:ext cx="1971675" cy="2571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5320694" y="2733784"/>
            <a:ext cx="453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(4)</a:t>
            </a:r>
            <a:endParaRPr lang="ru-RU" sz="1800" dirty="0"/>
          </a:p>
        </p:txBody>
      </p:sp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3" name="Объект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29439671"/>
              </p:ext>
            </p:extLst>
          </p:nvPr>
        </p:nvGraphicFramePr>
        <p:xfrm>
          <a:off x="3043753" y="3375187"/>
          <a:ext cx="2047875" cy="247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769" r:id="rId9" imgW="2222500" imgH="266700" progId="Equation.3">
                  <p:embed/>
                </p:oleObj>
              </mc:Choice>
              <mc:Fallback>
                <p:oleObj r:id="rId9" imgW="2222500" imgH="2667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43753" y="3375187"/>
                        <a:ext cx="2047875" cy="2476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Прямоугольник 13"/>
          <p:cNvSpPr/>
          <p:nvPr/>
        </p:nvSpPr>
        <p:spPr>
          <a:xfrm>
            <a:off x="5320694" y="3286817"/>
            <a:ext cx="453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(5)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36067461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8515" y="1391452"/>
            <a:ext cx="4505325" cy="1990725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2288515" y="3382177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3-</a:t>
            </a:r>
            <a:r>
              <a:rPr lang="uz-Cyrl-UZ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asm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Yassi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kontur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tekisligiga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parallel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bo’lgan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maydonining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ta’siri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48285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22278" y="1385466"/>
            <a:ext cx="722787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Bu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kuchlar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qarama-qarshi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yo’nalgan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aylanish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momentini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tashkil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etuvchi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juft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kuchlardir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83209575"/>
              </p:ext>
            </p:extLst>
          </p:nvPr>
        </p:nvGraphicFramePr>
        <p:xfrm>
          <a:off x="2147299" y="2354962"/>
          <a:ext cx="4098198" cy="4293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781" r:id="rId3" imgW="2438400" imgH="241300" progId="Equation.3">
                  <p:embed/>
                </p:oleObj>
              </mc:Choice>
              <mc:Fallback>
                <p:oleObj r:id="rId3" imgW="2438400" imgH="2413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47299" y="2354962"/>
                        <a:ext cx="4098198" cy="42933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022278" y="2992453"/>
            <a:ext cx="661142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Bu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yerda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b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-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bo’lakning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uzunligi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dS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-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esa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uning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yuzasi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 Agar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butun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kontur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yuzasini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parallel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bo’lakchalarga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bo’lsak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ularga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ta’sir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etuvchi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juft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kuchlarning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momentlarini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yig’ib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chiqsak</a:t>
            </a:r>
            <a:r>
              <a:rPr lang="uz-Cyrl-UZ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,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butun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konturga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qo’yilgan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natijaviy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momentini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hosil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qilamiz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99356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68174690"/>
              </p:ext>
            </p:extLst>
          </p:nvPr>
        </p:nvGraphicFramePr>
        <p:xfrm>
          <a:off x="3171825" y="1438382"/>
          <a:ext cx="2800350" cy="314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804" r:id="rId3" imgW="2222500" imgH="241300" progId="Equation.3">
                  <p:embed/>
                </p:oleObj>
              </mc:Choice>
              <mc:Fallback>
                <p:oleObj r:id="rId3" imgW="2222500" imgH="2413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71825" y="1438382"/>
                        <a:ext cx="2800350" cy="3143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1381873" y="1827255"/>
            <a:ext cx="613880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</a:rPr>
              <a:t>2-hol.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induktsiya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vektori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kontur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tekisligiga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perpendikulyar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joylashgan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</a:rPr>
              <a:t>3-rasm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).</a:t>
            </a:r>
            <a:endParaRPr lang="ru-RU" sz="1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9855" y="2459553"/>
            <a:ext cx="4048125" cy="19431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2357917" y="4402653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i="1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Yassi</a:t>
            </a:r>
            <a:r>
              <a:rPr lang="en-US" i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konturga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uning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tekisligiga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perpendikulyar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bo’lgan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maydonining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ta’siri</a:t>
            </a:r>
            <a:endParaRPr lang="ru-RU" sz="1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55411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34498" y="1524010"/>
            <a:ext cx="34291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Konturning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istalgan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kichik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bo’lagi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1800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58087523"/>
              </p:ext>
            </p:extLst>
          </p:nvPr>
        </p:nvGraphicFramePr>
        <p:xfrm>
          <a:off x="4152900" y="1556276"/>
          <a:ext cx="419100" cy="30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831" r:id="rId3" imgW="355292" imgH="266469" progId="Equation.3">
                  <p:embed/>
                </p:oleObj>
              </mc:Choice>
              <mc:Fallback>
                <p:oleObj r:id="rId3" imgW="355292" imgH="266469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52900" y="1556276"/>
                        <a:ext cx="419100" cy="304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4572000" y="1495179"/>
            <a:ext cx="22365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ta’sir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etuvchi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1800" dirty="0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513914"/>
              </p:ext>
            </p:extLst>
          </p:nvPr>
        </p:nvGraphicFramePr>
        <p:xfrm>
          <a:off x="3127759" y="2090791"/>
          <a:ext cx="2271765" cy="55994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832" r:id="rId5" imgW="888614" imgH="241195" progId="Equation.3">
                  <p:embed/>
                </p:oleObj>
              </mc:Choice>
              <mc:Fallback>
                <p:oleObj r:id="rId5" imgW="888614" imgH="241195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27759" y="2090791"/>
                        <a:ext cx="2271765" cy="55994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834498" y="2848182"/>
            <a:ext cx="725823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normal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bo’yicha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bo’laklarga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yo’nalgan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konturni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aylantirmay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cho’zadi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1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/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	Agar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tok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induktsiyasi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qarama-qarshi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tomonga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yo’nalishini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o’zgartirsa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kuchlarning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yo’nalishi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o’zgarib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konturni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siqadi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	</a:t>
            </a:r>
            <a:endParaRPr lang="ru-RU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3074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93002" y="1236334"/>
            <a:ext cx="1524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Umumiy</a:t>
            </a:r>
            <a:r>
              <a:rPr lang="en-US" sz="18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hol</a:t>
            </a:r>
            <a:r>
              <a:rPr lang="en-US" sz="1800" b="1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1800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53142751"/>
              </p:ext>
            </p:extLst>
          </p:nvPr>
        </p:nvGraphicFramePr>
        <p:xfrm>
          <a:off x="2517168" y="1207608"/>
          <a:ext cx="252042" cy="36546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853" r:id="rId3" imgW="164957" imgH="241091" progId="Equation.3">
                  <p:embed/>
                </p:oleObj>
              </mc:Choice>
              <mc:Fallback>
                <p:oleObj r:id="rId3" imgW="164957" imgH="241091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7168" y="1207608"/>
                        <a:ext cx="252042" cy="36546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2769210" y="1236334"/>
            <a:ext cx="50642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induktsiya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vektori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konturga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o’tkazilgan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normal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endParaRPr lang="ru-RU" sz="1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981456" y="1634392"/>
            <a:ext cx="24144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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burchak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tashkil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qilsa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endParaRPr lang="ru-RU" sz="1800" dirty="0"/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6588892"/>
              </p:ext>
            </p:extLst>
          </p:nvPr>
        </p:nvGraphicFramePr>
        <p:xfrm>
          <a:off x="3219574" y="1605666"/>
          <a:ext cx="252042" cy="36546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854" r:id="rId5" imgW="164957" imgH="241091" progId="Equation.3">
                  <p:embed/>
                </p:oleObj>
              </mc:Choice>
              <mc:Fallback>
                <p:oleObj r:id="rId5" imgW="164957" imgH="241091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19574" y="1605666"/>
                        <a:ext cx="252042" cy="36546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3471616" y="1634392"/>
            <a:ext cx="50064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vektorni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ikkita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tashkil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etuvchiga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ajratamiz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5-rasm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).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9" name="Рисунок 8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5249" y="1971127"/>
            <a:ext cx="3743325" cy="235267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2030911" y="4323802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</a:rPr>
              <a:t>5-</a:t>
            </a:r>
            <a:r>
              <a:rPr lang="uz-Cyrl-UZ" i="1" dirty="0">
                <a:latin typeface="Times New Roman" panose="02020603050405020304" pitchFamily="18" charset="0"/>
                <a:ea typeface="Calibri" panose="020F0502020204030204" pitchFamily="34" charset="0"/>
              </a:rPr>
              <a:t>ra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</a:rPr>
              <a:t>sm. </a:t>
            </a:r>
            <a:r>
              <a:rPr lang="uz-Cyrl-UZ" i="1" dirty="0"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stalgan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yo’nalishdagi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maydonining</a:t>
            </a:r>
            <a:r>
              <a:rPr lang="uz-Cyrl-UZ" i="1" dirty="0">
                <a:latin typeface="Times New Roman" panose="02020603050405020304" pitchFamily="18" charset="0"/>
                <a:ea typeface="Calibri" panose="020F0502020204030204" pitchFamily="34" charset="0"/>
              </a:rPr>
              <a:t> ya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ssi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</a:t>
            </a:r>
            <a:r>
              <a:rPr lang="uz-Cyrl-UZ" i="1" dirty="0"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turga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ta’siri</a:t>
            </a:r>
            <a:endParaRPr lang="ru-RU" sz="1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97389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2978" y="1318527"/>
            <a:ext cx="46153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Induktsiya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vektorining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normal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tashkil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etuvchisi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1800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50582522"/>
              </p:ext>
            </p:extLst>
          </p:nvPr>
        </p:nvGraphicFramePr>
        <p:xfrm>
          <a:off x="5229546" y="1383059"/>
          <a:ext cx="1047750" cy="30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9885" r:id="rId3" imgW="939392" imgH="266584" progId="Equation.3">
                  <p:embed/>
                </p:oleObj>
              </mc:Choice>
              <mc:Fallback>
                <p:oleObj r:id="rId3" imgW="939392" imgH="266584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29546" y="1383059"/>
                        <a:ext cx="1047750" cy="304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6277296" y="1350793"/>
            <a:ext cx="10246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konturni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1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796343" y="1752391"/>
            <a:ext cx="668324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konturni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cho’zishi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siqishi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1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</a:p>
          <a:p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   </a:t>
            </a:r>
            <a:r>
              <a:rPr lang="en-US" sz="1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Induktsiya</a:t>
            </a:r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vektorining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tangentsial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tashkil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etuvchisi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1800" dirty="0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79496396"/>
              </p:ext>
            </p:extLst>
          </p:nvPr>
        </p:nvGraphicFramePr>
        <p:xfrm>
          <a:off x="5917915" y="2610494"/>
          <a:ext cx="1009650" cy="30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9886" r:id="rId5" imgW="901309" imgH="266584" progId="Equation.3">
                  <p:embed/>
                </p:oleObj>
              </mc:Choice>
              <mc:Fallback>
                <p:oleObj r:id="rId5" imgW="901309" imgH="266584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17915" y="2610494"/>
                        <a:ext cx="1009650" cy="304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1078437" y="3182668"/>
            <a:ext cx="51988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konturga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ta’sir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etuvchi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aylanma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momentni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hosil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qiladi</a:t>
            </a:r>
            <a:endParaRPr lang="ru-RU" sz="1800" dirty="0"/>
          </a:p>
        </p:txBody>
      </p:sp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1" name="Объект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57722372"/>
              </p:ext>
            </p:extLst>
          </p:nvPr>
        </p:nvGraphicFramePr>
        <p:xfrm>
          <a:off x="3369924" y="3708970"/>
          <a:ext cx="2671269" cy="4421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9887" r:id="rId7" imgW="1066800" imgH="190500" progId="Equation.3">
                  <p:embed/>
                </p:oleObj>
              </mc:Choice>
              <mc:Fallback>
                <p:oleObj r:id="rId7" imgW="1066800" imgH="1905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69924" y="3708970"/>
                        <a:ext cx="2671269" cy="44214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500379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5962" y="1328802"/>
            <a:ext cx="479810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Vektor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ko’rinishida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quyidagicha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ifodalaymiz</a:t>
            </a:r>
            <a:endParaRPr lang="ru-RU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90149824"/>
              </p:ext>
            </p:extLst>
          </p:nvPr>
        </p:nvGraphicFramePr>
        <p:xfrm>
          <a:off x="2974909" y="1728912"/>
          <a:ext cx="3420214" cy="5137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915" r:id="rId3" imgW="1536033" imgH="253890" progId="Equation.3">
                  <p:embed/>
                </p:oleObj>
              </mc:Choice>
              <mc:Fallback>
                <p:oleObj r:id="rId3" imgW="1536033" imgH="25389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74909" y="1728912"/>
                        <a:ext cx="3420214" cy="51370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242086" y="2242620"/>
            <a:ext cx="10438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uz-Cyrl-UZ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ye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rda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1800" dirty="0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3023684"/>
              </p:ext>
            </p:extLst>
          </p:nvPr>
        </p:nvGraphicFramePr>
        <p:xfrm>
          <a:off x="2166899" y="2270123"/>
          <a:ext cx="238125" cy="314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916" r:id="rId5" imgW="126725" imgH="177415" progId="Equation.3">
                  <p:embed/>
                </p:oleObj>
              </mc:Choice>
              <mc:Fallback>
                <p:oleObj r:id="rId5" imgW="126725" imgH="177415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66899" y="2270123"/>
                        <a:ext cx="238125" cy="3143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2405024" y="2242619"/>
            <a:ext cx="35125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normal </a:t>
            </a:r>
            <a:r>
              <a:rPr lang="en-US" sz="1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yo’nalishdagi</a:t>
            </a:r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birlik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vektor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endParaRPr lang="ru-RU" sz="1800" dirty="0"/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0" name="Объект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74751793"/>
              </p:ext>
            </p:extLst>
          </p:nvPr>
        </p:nvGraphicFramePr>
        <p:xfrm>
          <a:off x="5795273" y="2232022"/>
          <a:ext cx="933450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917" r:id="rId7" imgW="571252" imgH="253890" progId="Equation.3">
                  <p:embed/>
                </p:oleObj>
              </mc:Choice>
              <mc:Fallback>
                <p:oleObj r:id="rId7" imgW="571252" imgH="25389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95273" y="2232022"/>
                        <a:ext cx="933450" cy="390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1245091" y="2622547"/>
            <a:ext cx="2916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tokning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momentidir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3" name="Объект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6534100"/>
              </p:ext>
            </p:extLst>
          </p:nvPr>
        </p:nvGraphicFramePr>
        <p:xfrm>
          <a:off x="1533486" y="3153162"/>
          <a:ext cx="1266825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918" r:id="rId9" imgW="774364" imgH="253890" progId="Equation.3">
                  <p:embed/>
                </p:oleObj>
              </mc:Choice>
              <mc:Fallback>
                <p:oleObj r:id="rId9" imgW="774364" imgH="25389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33486" y="3153162"/>
                        <a:ext cx="1266825" cy="390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Прямоугольник 13"/>
          <p:cNvSpPr/>
          <p:nvPr/>
        </p:nvSpPr>
        <p:spPr>
          <a:xfrm>
            <a:off x="2800311" y="315316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-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umumiy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hol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bo’lib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undan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1-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2- </a:t>
            </a:r>
            <a:r>
              <a:rPr lang="en-US" sz="1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xususiy</a:t>
            </a:r>
            <a:endParaRPr lang="ru-RU" sz="1800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3016006" y="3512981"/>
            <a:ext cx="22749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hollarni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olish</a:t>
            </a:r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endParaRPr lang="ru-RU" sz="1800" dirty="0"/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7" name="Объект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40985370"/>
              </p:ext>
            </p:extLst>
          </p:nvPr>
        </p:nvGraphicFramePr>
        <p:xfrm>
          <a:off x="3886797" y="4053109"/>
          <a:ext cx="533400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919" r:id="rId11" imgW="431613" imgH="393529" progId="Equation.3">
                  <p:embed/>
                </p:oleObj>
              </mc:Choice>
              <mc:Fallback>
                <p:oleObj r:id="rId11" imgW="431613" imgH="393529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86797" y="4053109"/>
                        <a:ext cx="533400" cy="485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Прямоугольник 17"/>
          <p:cNvSpPr/>
          <p:nvPr/>
        </p:nvSpPr>
        <p:spPr>
          <a:xfrm>
            <a:off x="3516744" y="4111330"/>
            <a:ext cx="20890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(	</a:t>
            </a:r>
            <a:r>
              <a:rPr lang="en-US" sz="1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	)</a:t>
            </a:r>
            <a:endParaRPr lang="ru-RU" sz="1800" dirty="0"/>
          </a:p>
        </p:txBody>
      </p:sp>
      <p:sp>
        <p:nvSpPr>
          <p:cNvPr id="19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0" name="Объект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1088694"/>
              </p:ext>
            </p:extLst>
          </p:nvPr>
        </p:nvGraphicFramePr>
        <p:xfrm>
          <a:off x="4852948" y="4181161"/>
          <a:ext cx="466725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920" r:id="rId13" imgW="380670" imgH="177646" progId="Equation.3">
                  <p:embed/>
                </p:oleObj>
              </mc:Choice>
              <mc:Fallback>
                <p:oleObj r:id="rId13" imgW="380670" imgH="177646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52948" y="4181161"/>
                        <a:ext cx="466725" cy="219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200571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66319" y="1349350"/>
            <a:ext cx="17876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momenti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1800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81132270"/>
              </p:ext>
            </p:extLst>
          </p:nvPr>
        </p:nvGraphicFramePr>
        <p:xfrm>
          <a:off x="2515875" y="1356732"/>
          <a:ext cx="276225" cy="361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30" r:id="rId3" imgW="203024" imgH="266469" progId="Equation.3">
                  <p:embed/>
                </p:oleObj>
              </mc:Choice>
              <mc:Fallback>
                <p:oleObj r:id="rId3" imgW="203024" imgH="266469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5875" y="1356732"/>
                        <a:ext cx="276225" cy="3619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2792100" y="1356732"/>
            <a:ext cx="47756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bo’lgan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kichik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tokli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konturni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muvozanat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holatida</a:t>
            </a:r>
            <a:endParaRPr lang="ru-RU" sz="1800" dirty="0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70253323"/>
              </p:ext>
            </p:extLst>
          </p:nvPr>
        </p:nvGraphicFramePr>
        <p:xfrm>
          <a:off x="866319" y="1726064"/>
          <a:ext cx="752475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31" r:id="rId5" imgW="571252" imgH="291973" progId="Equation.3">
                  <p:embed/>
                </p:oleObj>
              </mc:Choice>
              <mc:Fallback>
                <p:oleObj r:id="rId5" imgW="571252" imgH="291973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6319" y="1726064"/>
                        <a:ext cx="752475" cy="381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1618794" y="1718682"/>
            <a:ext cx="43140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maydonidagi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nuqtaga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joylashtiramiz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18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866319" y="2052368"/>
            <a:ext cx="6701447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3006725" algn="ctr"/>
                <a:tab pos="4200525" algn="l"/>
              </a:tabLst>
            </a:pP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kontur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tekisligida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yotuvchi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ixtiyoriy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atrofida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90</a:t>
            </a:r>
            <a:r>
              <a:rPr lang="en-US" sz="1800" baseline="30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0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burchakka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buramiz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etuvchi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aylantiruvchi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moment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maksimal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erishadi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en-US" sz="1800" i="1" baseline="-25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</a:t>
            </a:r>
            <a:r>
              <a:rPr lang="en-US" sz="1800" i="1" baseline="-25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magnit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induktsiya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kontur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tekisligida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yotuvchi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ixtiyoriy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o’q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atrofida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90</a:t>
            </a:r>
            <a:r>
              <a:rPr lang="en-US" sz="1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burchakka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buramiz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unga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etuvchi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aylantiruvchi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moment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maksimal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qiymatga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erishadi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1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1800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</a:t>
            </a:r>
            <a:r>
              <a:rPr lang="en-US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sz="1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1800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1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magnit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induktsiya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tabLst>
                <a:tab pos="3006725" algn="ctr"/>
                <a:tab pos="4200525" algn="l"/>
              </a:tabLst>
            </a:pPr>
            <a:endParaRPr lang="ru-RU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1" name="Объект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86893302"/>
              </p:ext>
            </p:extLst>
          </p:nvPr>
        </p:nvGraphicFramePr>
        <p:xfrm>
          <a:off x="3790950" y="3812230"/>
          <a:ext cx="781050" cy="542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32" r:id="rId7" imgW="710891" imgH="495085" progId="Equation.3">
                  <p:embed/>
                </p:oleObj>
              </mc:Choice>
              <mc:Fallback>
                <p:oleObj r:id="rId7" imgW="710891" imgH="495085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0950" y="3812230"/>
                        <a:ext cx="781050" cy="542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Прямоугольник 11"/>
          <p:cNvSpPr/>
          <p:nvPr/>
        </p:nvSpPr>
        <p:spPr>
          <a:xfrm>
            <a:off x="3494856" y="4354067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39742948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01730" y="1668161"/>
            <a:ext cx="669361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Muvozanat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holatda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V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ning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yo’nalishi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kontur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tekisligiga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normal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bo’yicha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yo’nalgan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1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	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induktsiya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uz-Cyrl-UZ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vektori </a:t>
            </a:r>
            <a:endParaRPr lang="ru-RU" sz="1800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59405358"/>
              </p:ext>
            </p:extLst>
          </p:nvPr>
        </p:nvGraphicFramePr>
        <p:xfrm>
          <a:off x="4438436" y="2239766"/>
          <a:ext cx="209550" cy="276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951" r:id="rId3" imgW="177646" imgH="241091" progId="Equation.3">
                  <p:embed/>
                </p:oleObj>
              </mc:Choice>
              <mc:Fallback>
                <p:oleObj r:id="rId3" imgW="177646" imgH="241091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38436" y="2239766"/>
                        <a:ext cx="209550" cy="2762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4647986" y="2193212"/>
            <a:ext cx="31726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–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kuchlanganligi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1800" dirty="0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77385085"/>
              </p:ext>
            </p:extLst>
          </p:nvPr>
        </p:nvGraphicFramePr>
        <p:xfrm>
          <a:off x="1073649" y="2609098"/>
          <a:ext cx="285750" cy="333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952" r:id="rId5" imgW="190417" imgH="241195" progId="Equation.3">
                  <p:embed/>
                </p:oleObj>
              </mc:Choice>
              <mc:Fallback>
                <p:oleObj r:id="rId5" imgW="190417" imgH="241195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3649" y="2609098"/>
                        <a:ext cx="285750" cy="3333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1001729" y="2609098"/>
            <a:ext cx="669361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   </a:t>
            </a:r>
            <a:r>
              <a:rPr lang="en-US" sz="1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ga</a:t>
            </a:r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o’xshash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maydonining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asosiy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xarakteristikasidir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1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/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	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</a:t>
            </a:r>
            <a:r>
              <a:rPr lang="uz-Cyrl-UZ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ham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kuchlanganligi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chiziqlariga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o’xshash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induktsiya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chiziqlari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orqali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grafik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usulda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tavirlash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042015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96834" y="1554833"/>
            <a:ext cx="26404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induktsiya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vektori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1800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70866470"/>
              </p:ext>
            </p:extLst>
          </p:nvPr>
        </p:nvGraphicFramePr>
        <p:xfrm>
          <a:off x="3532525" y="1601386"/>
          <a:ext cx="209550" cy="276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972" r:id="rId3" imgW="177646" imgH="241091" progId="Equation.3">
                  <p:embed/>
                </p:oleObj>
              </mc:Choice>
              <mc:Fallback>
                <p:oleObj r:id="rId3" imgW="177646" imgH="241091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32525" y="1601386"/>
                        <a:ext cx="209550" cy="2762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3742075" y="160138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nuqtada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induktsiya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chiziqlariga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urinma</a:t>
            </a:r>
            <a:endParaRPr lang="ru-RU" sz="1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996834" y="1924165"/>
            <a:ext cx="18197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bo’y</a:t>
            </a:r>
            <a:r>
              <a:rPr lang="uz-Cyrl-UZ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lab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yo’naladi</a:t>
            </a:r>
            <a:endParaRPr lang="ru-RU" sz="1800" dirty="0"/>
          </a:p>
        </p:txBody>
      </p:sp>
      <p:pic>
        <p:nvPicPr>
          <p:cNvPr id="7" name="Рисунок 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6563" y="2157799"/>
            <a:ext cx="3030770" cy="1540907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Прямоугольник 7"/>
          <p:cNvSpPr/>
          <p:nvPr/>
        </p:nvSpPr>
        <p:spPr>
          <a:xfrm>
            <a:off x="2908724" y="4072002"/>
            <a:ext cx="33265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6-</a:t>
            </a:r>
            <a:r>
              <a:rPr lang="uz-Cyrl-UZ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asm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induktsiya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vektori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44847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22279" y="1324136"/>
            <a:ext cx="66319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kattaligi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sifatida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induktsiya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oqimi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tushunchasi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ham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kiritiladi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1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/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	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Elementar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dS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yuzadan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o’tuvchi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oqim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quyidagi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ifoda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bo’yicha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aniqlanadi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endParaRPr lang="ru-RU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04118514"/>
              </p:ext>
            </p:extLst>
          </p:nvPr>
        </p:nvGraphicFramePr>
        <p:xfrm>
          <a:off x="2722651" y="2524465"/>
          <a:ext cx="3533775" cy="371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999" r:id="rId3" imgW="2273300" imgH="254000" progId="Equation.3">
                  <p:embed/>
                </p:oleObj>
              </mc:Choice>
              <mc:Fallback>
                <p:oleObj r:id="rId3" imgW="2273300" imgH="2540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22651" y="2524465"/>
                        <a:ext cx="3533775" cy="3714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017697" y="2894568"/>
            <a:ext cx="34099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S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yuzadan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o’tuvchi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to’liq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oqim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esa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79978361"/>
              </p:ext>
            </p:extLst>
          </p:nvPr>
        </p:nvGraphicFramePr>
        <p:xfrm>
          <a:off x="2722651" y="3343775"/>
          <a:ext cx="3419475" cy="504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000" r:id="rId5" imgW="2540000" imgH="393700" progId="Equation.3">
                  <p:embed/>
                </p:oleObj>
              </mc:Choice>
              <mc:Fallback>
                <p:oleObj r:id="rId5" imgW="2540000" imgH="3937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22651" y="3343775"/>
                        <a:ext cx="3419475" cy="5048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7932142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43173" y="1334409"/>
            <a:ext cx="64573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chiziqlaridan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farqli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ravishda</a:t>
            </a:r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tabiatda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zaryadlari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bo’lmagani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induktsiya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chiziqlari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doimo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berk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uning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oxiri</a:t>
            </a:r>
            <a:r>
              <a:rPr lang="uz-Cyrl-UZ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7-rasm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).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3" name="Рисунок 2" descr="Рис. 2.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5952" y="2257739"/>
            <a:ext cx="2571750" cy="157162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2686722" y="3962928"/>
            <a:ext cx="35702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7-</a:t>
            </a:r>
            <a:r>
              <a:rPr lang="uz-Cyrl-UZ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asm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induktsiya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chiziqlari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121422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17488" y="1344370"/>
            <a:ext cx="61182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Shu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sababli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ham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berk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sirt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bo’yicha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induktsiya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oqimi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doim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nolga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Box 3"/>
              <p:cNvSpPr txBox="1"/>
              <p:nvPr/>
            </p:nvSpPr>
            <p:spPr>
              <a:xfrm>
                <a:off x="3771319" y="1990701"/>
                <a:ext cx="1010598" cy="60882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∮"/>
                          <m:limLoc m:val="undOvr"/>
                          <m:ctrlPr>
                            <a:rPr lang="ru-RU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4"/>
                            </m:rPr>
                            <a:rPr lang="en-US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𝑆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</m:sub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.</m:t>
                          </m:r>
                        </m:sup>
                        <m:e>
                          <m:sSub>
                            <m:sSubPr>
                              <m:ctrlPr>
                                <a:rPr lang="ru-RU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𝐵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b>
                          </m:s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𝑑𝑆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=0</m:t>
                          </m:r>
                        </m:e>
                      </m:nary>
                    </m:oMath>
                  </m:oMathPara>
                </a14:m>
                <a:endParaRPr lang="ru-RU" dirty="0"/>
              </a:p>
            </p:txBody>
          </p:sp>
        </mc:Choice>
        <mc:Fallback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1319" y="1990701"/>
                <a:ext cx="1010598" cy="608821"/>
              </a:xfrm>
              <a:prstGeom prst="rect">
                <a:avLst/>
              </a:prstGeom>
              <a:blipFill rotWithShape="0">
                <a:blip r:embed="rId2"/>
                <a:stretch>
                  <a:fillRect b="-101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Прямоугольник 4"/>
          <p:cNvSpPr/>
          <p:nvPr/>
        </p:nvSpPr>
        <p:spPr>
          <a:xfrm>
            <a:off x="1217488" y="2637032"/>
            <a:ext cx="61182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Bu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induktsiyasi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b="1" dirty="0">
                <a:latin typeface="Times New Roman" panose="02020603050405020304" pitchFamily="18" charset="0"/>
                <a:ea typeface="Calibri" panose="020F0502020204030204" pitchFamily="34" charset="0"/>
              </a:rPr>
              <a:t>Gauss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teoremasidir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induktsiyasi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oqimi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XB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tizimida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uz-Cyrl-UZ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V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eberlarda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o’lchanadi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endParaRPr lang="ru-RU" sz="1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303120" y="3393907"/>
            <a:ext cx="173637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1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</a:rPr>
              <a:t>Vb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=1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</a:rPr>
              <a:t>Tl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</a:rPr>
              <a:t>m</a:t>
            </a:r>
            <a:r>
              <a:rPr lang="en-US" baseline="30000" dirty="0">
                <a:latin typeface="Times New Roman" panose="02020603050405020304" pitchFamily="18" charset="0"/>
                <a:ea typeface="Calibri" panose="020F0502020204030204" pitchFamily="34" charset="0"/>
              </a:rPr>
              <a:t>2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=1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</a:rPr>
              <a:t>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/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1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468961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42182" y="1811687"/>
            <a:ext cx="18774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Silindr</a:t>
            </a:r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shaklidagi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1800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34840313"/>
              </p:ext>
            </p:extLst>
          </p:nvPr>
        </p:nvGraphicFramePr>
        <p:xfrm>
          <a:off x="3186588" y="1781926"/>
          <a:ext cx="266062" cy="39909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024" r:id="rId3" imgW="126835" imgH="202936" progId="Equation.3">
                  <p:embed/>
                </p:oleObj>
              </mc:Choice>
              <mc:Fallback>
                <p:oleObj r:id="rId3" imgW="126835" imgH="202936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86588" y="1781926"/>
                        <a:ext cx="266062" cy="39909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3452650" y="1811687"/>
            <a:ext cx="38651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uzunlikka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bo’lgan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tokli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o’tkazgich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endParaRPr lang="ru-RU" sz="1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442182" y="2210780"/>
            <a:ext cx="62839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V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-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induktsiyaga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bo’lgan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maydonida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ikkita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parallel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o’tkazgich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ustida</a:t>
            </a:r>
            <a:r>
              <a:rPr lang="uz-Cyrl-UZ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,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unga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ta’sir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etuvchi</a:t>
            </a:r>
            <a:endParaRPr lang="ru-RU" sz="1800" dirty="0"/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87519170"/>
              </p:ext>
            </p:extLst>
          </p:nvPr>
        </p:nvGraphicFramePr>
        <p:xfrm>
          <a:off x="3452650" y="2969232"/>
          <a:ext cx="1545919" cy="3801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025" r:id="rId5" imgW="1053643" imgH="266584" progId="Equation.3">
                  <p:embed/>
                </p:oleObj>
              </mc:Choice>
              <mc:Fallback>
                <p:oleObj r:id="rId5" imgW="1053643" imgH="266584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52650" y="2969232"/>
                        <a:ext cx="1545919" cy="38014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6952980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29019" y="1359625"/>
            <a:ext cx="44037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uz-Cyrl-UZ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mper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ta’sirida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db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masofaga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siljisin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0978" y="1728957"/>
            <a:ext cx="3648075" cy="241935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1931542" y="3923497"/>
            <a:ext cx="566619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 </a:t>
            </a:r>
          </a:p>
          <a:p>
            <a:pPr algn="ctr"/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8-</a:t>
            </a:r>
            <a:r>
              <a:rPr lang="uz-Cyrl-UZ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asm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Tokli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tsilindr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o’tkazgichga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maydoni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ta’siri</a:t>
            </a:r>
            <a:endParaRPr lang="ru-RU" sz="1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	</a:t>
            </a:r>
            <a:endParaRPr lang="ru-RU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24628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69205" y="1292998"/>
            <a:ext cx="60771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Bu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kuchning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bajargan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quyidagicha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ifodalanadi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endParaRPr lang="ru-RU" sz="1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/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 </a:t>
            </a:r>
            <a:endParaRPr lang="ru-RU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47656880"/>
              </p:ext>
            </p:extLst>
          </p:nvPr>
        </p:nvGraphicFramePr>
        <p:xfrm>
          <a:off x="1582221" y="1841563"/>
          <a:ext cx="4774639" cy="3571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044" r:id="rId3" imgW="3314700" imgH="215900" progId="Equation.3">
                  <p:embed/>
                </p:oleObj>
              </mc:Choice>
              <mc:Fallback>
                <p:oleObj r:id="rId3" imgW="3314700" imgH="2159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2221" y="1841563"/>
                        <a:ext cx="4774639" cy="35710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155843" y="2284926"/>
            <a:ext cx="616963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yerda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sym typeface="Symbol" panose="05050102010706020507" pitchFamily="18" charset="2"/>
              </a:rPr>
              <a:t>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S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–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induktsiya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chiziqlarini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tokli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o’tkazgich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kesib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o’tgan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yuza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sym typeface="Symbol" panose="05050102010706020507" pitchFamily="18" charset="2"/>
              </a:rPr>
              <a:t>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F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–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shu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yuzani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kesib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o’tuvchi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induktsiya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vektori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oqimining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o’zgarishidir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1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/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Bu formula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qanday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zanjirda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oqimi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o’zgarishi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natijasida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sodir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bo’ladigan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o’zgarishlar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o’rinlidir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124134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92757" y="1226060"/>
            <a:ext cx="39805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Mavzu:Lorents</a:t>
            </a:r>
            <a:r>
              <a:rPr lang="en-US" sz="32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kuchi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017142" y="2012504"/>
            <a:ext cx="709944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Reja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</a:rPr>
              <a:t> :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en-GB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Xoll</a:t>
            </a:r>
            <a:r>
              <a:rPr lang="en-GB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hodisasi</a:t>
            </a:r>
            <a:r>
              <a:rPr lang="en-GB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en-GB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Harakatlanayotgan</a:t>
            </a:r>
            <a:r>
              <a:rPr lang="en-GB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zaryadlangan</a:t>
            </a:r>
            <a:r>
              <a:rPr lang="en-GB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zarrachaning</a:t>
            </a:r>
            <a:r>
              <a:rPr lang="en-GB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GB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maydoni</a:t>
            </a:r>
            <a:r>
              <a:rPr lang="en-GB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416695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22523" y="1791138"/>
            <a:ext cx="78838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Tanch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so’zlar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en-GB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Xoll</a:t>
            </a:r>
            <a:r>
              <a:rPr lang="en-GB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hodisasi</a:t>
            </a:r>
            <a:r>
              <a:rPr lang="en-GB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GB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zaryad</a:t>
            </a:r>
            <a:r>
              <a:rPr lang="en-GB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GB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GB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</a:t>
            </a:r>
            <a:r>
              <a:rPr lang="en-GB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854830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3649" y="1489463"/>
            <a:ext cx="695046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8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Magnitlarning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toklarning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o’zaro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ta’sirini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uchta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tajriba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orqali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ko’r</a:t>
            </a:r>
            <a:r>
              <a:rPr lang="uz-Cyrl-UZ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ib chiqamiz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endParaRPr lang="ru-RU" sz="18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/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	1.</a:t>
            </a:r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Tok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strelkasi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ustida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joylashgan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to’g’ri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o’tkazgich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bo’ylab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o’tayotgan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bo’lsin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Bunda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strelkasiga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tokning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yo’naliShiga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bog’liq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bo’lgan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juft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kuchlar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ta’sir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etadi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strelkasi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tokli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o’tkazgichga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perpendikulyar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holda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joylashadi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18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/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	2. </a:t>
            </a:r>
            <a:r>
              <a:rPr lang="en-US" sz="18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Tok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ikkita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o’tkazgichni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tutashtirib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uning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ustida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erkin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dumalay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oladigan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silindr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orqali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o’tayotgan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bo’lsin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1800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1-rasm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).</a:t>
            </a:r>
            <a:endParaRPr lang="ru-RU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783233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7328" y="1409058"/>
            <a:ext cx="3867150" cy="1524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2101065" y="2933058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</a:rPr>
              <a:t>1-</a:t>
            </a:r>
            <a:r>
              <a:rPr lang="uz-Cyrl-UZ" i="1" dirty="0"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asm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maydonida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erkin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harakatlanadigan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tokli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silindrik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o’tkazgich</a:t>
            </a:r>
            <a:endParaRPr lang="ru-RU" sz="1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50360" y="3379840"/>
            <a:ext cx="714567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/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Silindr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doimiy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qutblari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orasiga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joylashtirilgan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silindrni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harakatga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keltiruvchi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yo’nalishiga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qutblarining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joylashishiga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bog’liq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/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	3.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o’tayotgan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ikkita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parallel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o’tkazgichlar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ulardagi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yo’nalishlari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xil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tortishadi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yo’nalishlari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qarama-qarshi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itarishadi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</a:rPr>
              <a:t>1-2-rasmlar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). </a:t>
            </a:r>
            <a:endParaRPr lang="ru-RU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243555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0812" y="1357847"/>
            <a:ext cx="3762375" cy="21812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2690812" y="3539072"/>
            <a:ext cx="2070243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</a:rPr>
              <a:t>1-</a:t>
            </a:r>
            <a:r>
              <a:rPr lang="uz-Cyrl-UZ" i="1" dirty="0">
                <a:latin typeface="Times New Roman" panose="02020603050405020304" pitchFamily="18" charset="0"/>
                <a:ea typeface="Calibri" panose="020F0502020204030204" pitchFamily="34" charset="0"/>
              </a:rPr>
              <a:t>расм</a:t>
            </a: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</a:rPr>
              <a:t>. Ток </a:t>
            </a:r>
            <a:r>
              <a:rPr lang="ru-RU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йo’налишлари</a:t>
            </a: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бир</a:t>
            </a: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</a:rPr>
              <a:t> хил </a:t>
            </a:r>
            <a:r>
              <a:rPr lang="ru-RU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бo’лган</a:t>
            </a: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o’ткагичлар</a:t>
            </a: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орасидаги</a:t>
            </a:r>
            <a:r>
              <a:rPr lang="ru-RU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таъсир</a:t>
            </a:r>
            <a:r>
              <a:rPr lang="ru-RU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этувчи</a:t>
            </a:r>
            <a:r>
              <a:rPr lang="ru-RU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кучлар</a:t>
            </a:r>
            <a:endParaRPr lang="ru-RU" sz="11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854540" y="3539072"/>
            <a:ext cx="1957227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</a:rPr>
              <a:t>2-</a:t>
            </a:r>
            <a:r>
              <a:rPr lang="uz-Cyrl-UZ" i="1" dirty="0">
                <a:latin typeface="Times New Roman" panose="02020603050405020304" pitchFamily="18" charset="0"/>
                <a:ea typeface="Calibri" panose="020F0502020204030204" pitchFamily="34" charset="0"/>
              </a:rPr>
              <a:t>расм</a:t>
            </a: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</a:rPr>
              <a:t>. Ток </a:t>
            </a:r>
            <a:r>
              <a:rPr lang="ru-RU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йo’налишлари</a:t>
            </a: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ҳар</a:t>
            </a: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</a:rPr>
              <a:t> хил </a:t>
            </a:r>
            <a:r>
              <a:rPr lang="ru-RU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бo’лган</a:t>
            </a: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o’ткагичлар</a:t>
            </a: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орасидаги</a:t>
            </a:r>
            <a:r>
              <a:rPr lang="ru-RU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таъсир</a:t>
            </a: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этувчи</a:t>
            </a:r>
            <a:r>
              <a:rPr lang="ru-RU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0488379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32553" y="1380485"/>
            <a:ext cx="67244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Agar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o’tkazgichlar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juda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uzun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bir-biridan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b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masofada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joylashgan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ulardan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en-US" sz="1800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1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18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en-US" sz="1800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2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tok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o’tayotgan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bo’lsa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o’tkazgichning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1800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48305856"/>
              </p:ext>
            </p:extLst>
          </p:nvPr>
        </p:nvGraphicFramePr>
        <p:xfrm>
          <a:off x="6030930" y="1737279"/>
          <a:ext cx="161925" cy="257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8071" r:id="rId3" imgW="126835" imgH="202936" progId="Equation.3">
                  <p:embed/>
                </p:oleObj>
              </mc:Choice>
              <mc:Fallback>
                <p:oleObj r:id="rId3" imgW="126835" imgH="202936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30930" y="1737279"/>
                        <a:ext cx="161925" cy="2571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032553" y="1994454"/>
            <a:ext cx="62929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uzunlikdagi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bo’lagiga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ta’sir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etuvchi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xalqaro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birliklar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tizimida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(XBT)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quyidagi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formula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orqali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ifodalash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endParaRPr lang="ru-RU" sz="1800" dirty="0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9108055"/>
              </p:ext>
            </p:extLst>
          </p:nvPr>
        </p:nvGraphicFramePr>
        <p:xfrm>
          <a:off x="3789933" y="2883425"/>
          <a:ext cx="1209675" cy="523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8072" r:id="rId5" imgW="1066800" imgH="457200" progId="Equation.3">
                  <p:embed/>
                </p:oleObj>
              </mc:Choice>
              <mc:Fallback>
                <p:oleObj r:id="rId5" imgW="1066800" imgH="4572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89933" y="2883425"/>
                        <a:ext cx="1209675" cy="5238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2572798" y="3649940"/>
            <a:ext cx="364394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uz-Cyrl-UZ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yer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da </a:t>
            </a:r>
            <a:r>
              <a:rPr lang="en-US" sz="2000" i="1" dirty="0">
                <a:latin typeface="Times New Roman" panose="02020603050405020304" pitchFamily="18" charset="0"/>
                <a:ea typeface="Calibri" panose="020F0502020204030204" pitchFamily="34" charset="0"/>
                <a:sym typeface="Symbol" panose="05050102010706020507" pitchFamily="18" charset="2"/>
              </a:rPr>
              <a:t></a:t>
            </a:r>
            <a:r>
              <a:rPr lang="en-US" sz="2000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0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–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doimiy</a:t>
            </a:r>
            <a:r>
              <a:rPr lang="uz-Cyrl-UZ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dir.</a:t>
            </a:r>
            <a:endParaRPr lang="ru-RU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90211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76389" y="1319468"/>
            <a:ext cx="6518953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Tok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XBT da </a:t>
            </a:r>
            <a:r>
              <a:rPr lang="uz-Cyrl-UZ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mperda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o’lchanadi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Amper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,</a:t>
            </a:r>
            <a:r>
              <a:rPr lang="en-US" sz="18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miqdor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jihatidan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vakuumda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bir-biridan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1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metr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masofada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joylashgan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ikkita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parallel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tokli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o’tkazgichlar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orasida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2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sym typeface="Symbol" panose="05050102010706020507" pitchFamily="18" charset="2"/>
              </a:rPr>
              <a:t>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10</a:t>
            </a:r>
            <a:r>
              <a:rPr lang="en-US" sz="1800" baseline="30000" dirty="0">
                <a:latin typeface="Times New Roman" panose="02020603050405020304" pitchFamily="18" charset="0"/>
                <a:ea typeface="Calibri" panose="020F0502020204030204" pitchFamily="34" charset="0"/>
              </a:rPr>
              <a:t>-7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Nyutonga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o’zaro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ta’sir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hosil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qiluvchi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tok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kuchini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ifodalaydi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1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/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	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Tok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1 </a:t>
            </a:r>
            <a:r>
              <a:rPr lang="uz-Cyrl-UZ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mper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bo’lganda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, 1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sekund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ichida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o’tkazgichning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ko’ndalang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kesim</a:t>
            </a:r>
            <a:r>
              <a:rPr lang="uz-Cyrl-UZ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yuzasidan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o’tayotgan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zaryad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miqdori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1 </a:t>
            </a:r>
            <a:r>
              <a:rPr lang="uz-Cyrl-UZ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Qulon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76389" y="3350793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Agar</a:t>
            </a:r>
            <a:endParaRPr lang="ru-RU" sz="1800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21606133"/>
              </p:ext>
            </p:extLst>
          </p:nvPr>
        </p:nvGraphicFramePr>
        <p:xfrm>
          <a:off x="1822720" y="3423352"/>
          <a:ext cx="971550" cy="276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9100" r:id="rId3" imgW="876300" imgH="241300" progId="Equation.3">
                  <p:embed/>
                </p:oleObj>
              </mc:Choice>
              <mc:Fallback>
                <p:oleObj r:id="rId3" imgW="876300" imgH="2413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2720" y="3423352"/>
                        <a:ext cx="971550" cy="2762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59170001"/>
              </p:ext>
            </p:extLst>
          </p:nvPr>
        </p:nvGraphicFramePr>
        <p:xfrm>
          <a:off x="2897312" y="3423352"/>
          <a:ext cx="161925" cy="247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9101" r:id="rId5" imgW="114102" imgH="177492" progId="Equation.3">
                  <p:embed/>
                </p:oleObj>
              </mc:Choice>
              <mc:Fallback>
                <p:oleObj r:id="rId5" imgW="114102" imgH="177492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97312" y="3423352"/>
                        <a:ext cx="161925" cy="2476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2978274" y="3376798"/>
            <a:ext cx="23936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=b=1 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m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bo’lsa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, u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holda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,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0" name="Объект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27026843"/>
              </p:ext>
            </p:extLst>
          </p:nvPr>
        </p:nvGraphicFramePr>
        <p:xfrm>
          <a:off x="3369923" y="3863083"/>
          <a:ext cx="137160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9102" r:id="rId7" imgW="926698" imgH="393529" progId="Equation.3">
                  <p:embed/>
                </p:oleObj>
              </mc:Choice>
              <mc:Fallback>
                <p:oleObj r:id="rId7" imgW="926698" imgH="393529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69923" y="3863083"/>
                        <a:ext cx="1371600" cy="4953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2140153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54406" y="1277431"/>
            <a:ext cx="44935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Ifodadan</a:t>
            </a:r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doimiy</a:t>
            </a:r>
            <a:r>
              <a:rPr lang="uz-Cyrl-UZ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si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hisoblash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endParaRPr lang="ru-RU" sz="1800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34275056"/>
              </p:ext>
            </p:extLst>
          </p:nvPr>
        </p:nvGraphicFramePr>
        <p:xfrm>
          <a:off x="3123344" y="1859622"/>
          <a:ext cx="3543300" cy="466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0117" r:id="rId3" imgW="3657600" imgH="508000" progId="Equation.3">
                  <p:embed/>
                </p:oleObj>
              </mc:Choice>
              <mc:Fallback>
                <p:oleObj r:id="rId3" imgW="3657600" imgH="5080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23344" y="1859622"/>
                        <a:ext cx="3543300" cy="4667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755151" y="2326347"/>
            <a:ext cx="703266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Yaqindan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ta’sir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nazariyasiga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ko’ra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qanday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tokli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o’tkazgich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harakatlanuvchi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zaryad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qo’shni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nuqtalarda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ya’ni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o’z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atrofida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maydonini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hosil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qiladi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kuchlarining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paydo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bo’lishini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quyidagicha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tushuntirish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ikkita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+q</a:t>
            </a:r>
            <a:r>
              <a:rPr lang="en-US" sz="1800" b="1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1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b="1" dirty="0">
                <a:latin typeface="Times New Roman" panose="02020603050405020304" pitchFamily="18" charset="0"/>
                <a:ea typeface="Calibri" panose="020F0502020204030204" pitchFamily="34" charset="0"/>
              </a:rPr>
              <a:t>-</a:t>
            </a:r>
            <a:r>
              <a:rPr lang="en-US" sz="1800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 q</a:t>
            </a:r>
            <a:r>
              <a:rPr lang="en-US" sz="1800" b="1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2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zaryadlar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bir-biridan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en-US" sz="18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masofada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joylashgan</a:t>
            </a:r>
            <a:r>
              <a:rPr lang="en-US" sz="18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bo’lsin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3-rasm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). </a:t>
            </a:r>
            <a:r>
              <a:rPr lang="en-US" sz="1800" b="1" dirty="0">
                <a:latin typeface="Times New Roman" panose="02020603050405020304" pitchFamily="18" charset="0"/>
                <a:ea typeface="Calibri" panose="020F0502020204030204" pitchFamily="34" charset="0"/>
              </a:rPr>
              <a:t>“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Qo’zg’almas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" 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K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sanoq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tizimida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ular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orasida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Kulon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qonuniga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ko’ra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o’zaro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tortishish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kuchlari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ta’sir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etadi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:  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52599268"/>
              </p:ext>
            </p:extLst>
          </p:nvPr>
        </p:nvGraphicFramePr>
        <p:xfrm>
          <a:off x="3698697" y="4004473"/>
          <a:ext cx="1562100" cy="542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0118" r:id="rId5" imgW="1257300" imgH="431800" progId="Equation.3">
                  <p:embed/>
                </p:oleObj>
              </mc:Choice>
              <mc:Fallback>
                <p:oleObj r:id="rId5" imgW="1257300" imgH="431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98697" y="4004473"/>
                        <a:ext cx="1562100" cy="542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7907471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8012" y="1362877"/>
            <a:ext cx="2847975" cy="204787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2116476" y="3563587"/>
            <a:ext cx="504974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</a:rPr>
              <a:t>3-</a:t>
            </a:r>
            <a:r>
              <a:rPr lang="uz-Cyrl-UZ" sz="1600" i="1" dirty="0"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asm</a:t>
            </a:r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Harakatlanuvchi</a:t>
            </a:r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zaryadlarda</a:t>
            </a:r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maydonini</a:t>
            </a:r>
            <a:r>
              <a:rPr lang="uz-Cyrl-UZ" sz="1600" i="1" dirty="0">
                <a:latin typeface="Times New Roman" panose="02020603050405020304" pitchFamily="18" charset="0"/>
                <a:ea typeface="Calibri" panose="020F0502020204030204" pitchFamily="34" charset="0"/>
              </a:rPr>
              <a:t>ng</a:t>
            </a:r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hosil</a:t>
            </a:r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bo’lishi</a:t>
            </a:r>
            <a:endParaRPr lang="ru-RU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045461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08649" y="1400720"/>
            <a:ext cx="14157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tarafga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1800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12914297"/>
              </p:ext>
            </p:extLst>
          </p:nvPr>
        </p:nvGraphicFramePr>
        <p:xfrm>
          <a:off x="2233933" y="1466323"/>
          <a:ext cx="180975" cy="238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170" r:id="rId3" imgW="152268" imgH="203024" progId="Equation.3">
                  <p:embed/>
                </p:oleObj>
              </mc:Choice>
              <mc:Fallback>
                <p:oleObj r:id="rId3" imgW="152268" imgH="203024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33933" y="1466323"/>
                        <a:ext cx="180975" cy="2381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2414908" y="1400719"/>
            <a:ext cx="45384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smtClean="0">
                <a:latin typeface="Times New Roman" panose="02020603050405020304" pitchFamily="18" charset="0"/>
                <a:ea typeface="Calibri" panose="020F0502020204030204" pitchFamily="34" charset="0"/>
              </a:rPr>
              <a:t>tezlik bilan harakatlangan </a:t>
            </a:r>
            <a:r>
              <a:rPr lang="en-US" sz="1800" i="1" smtClean="0">
                <a:latin typeface="Times New Roman" panose="02020603050405020304" pitchFamily="18" charset="0"/>
                <a:ea typeface="Calibri" panose="020F0502020204030204" pitchFamily="34" charset="0"/>
              </a:rPr>
              <a:t>K</a:t>
            </a:r>
            <a:r>
              <a:rPr lang="ru-RU" sz="180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</a:t>
            </a:r>
            <a:r>
              <a:rPr lang="en-US" sz="1800" smtClean="0">
                <a:latin typeface="Times New Roman" panose="02020603050405020304" pitchFamily="18" charset="0"/>
                <a:ea typeface="Calibri" panose="020F0502020204030204" pitchFamily="34" charset="0"/>
              </a:rPr>
              <a:t> sanoq tizimida bu</a:t>
            </a:r>
            <a:endParaRPr lang="ru-RU" sz="1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908649" y="1914428"/>
            <a:ext cx="22942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zaryadlar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chap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tarafga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1800" dirty="0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14371245"/>
              </p:ext>
            </p:extLst>
          </p:nvPr>
        </p:nvGraphicFramePr>
        <p:xfrm>
          <a:off x="3092521" y="2041140"/>
          <a:ext cx="590550" cy="180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171" r:id="rId5" imgW="520474" imgH="152334" progId="Equation.3">
                  <p:embed/>
                </p:oleObj>
              </mc:Choice>
              <mc:Fallback>
                <p:oleObj r:id="rId5" imgW="520474" imgH="152334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92521" y="2041140"/>
                        <a:ext cx="590550" cy="1809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3589544" y="1914428"/>
            <a:ext cx="42306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tezlik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harakatlanayotgandek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tuyuladi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18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908649" y="2348827"/>
            <a:ext cx="67353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Lorents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almashtirishlari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ifodalaridan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foydalansak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K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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tizimda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Kulon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kuchlari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quyidagicha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ifodalanadi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endParaRPr lang="ru-RU" sz="1800" dirty="0"/>
          </a:p>
        </p:txBody>
      </p:sp>
      <p:sp>
        <p:nvSpPr>
          <p:cNvPr id="11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2" name="Объект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6506244"/>
              </p:ext>
            </p:extLst>
          </p:nvPr>
        </p:nvGraphicFramePr>
        <p:xfrm>
          <a:off x="2414908" y="3313003"/>
          <a:ext cx="3943350" cy="742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172" r:id="rId7" imgW="3708400" imgH="711200" progId="Equation.3">
                  <p:embed/>
                </p:oleObj>
              </mc:Choice>
              <mc:Fallback>
                <p:oleObj r:id="rId7" imgW="3708400" imgH="7112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14908" y="3313003"/>
                        <a:ext cx="3943350" cy="7429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8212356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04470" y="1375506"/>
            <a:ext cx="660114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Bu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ifodaning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tomonidagi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birinchi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qo’shiluvchi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–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tortishish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kuchlarini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ikkinchisi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esa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-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ancha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zaif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bo’lib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harakatlanuvchi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zaryadlar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o’rtasidagi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itarish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kuchini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ifodalaydi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3195263" y="240415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13758019"/>
              </p:ext>
            </p:extLst>
          </p:nvPr>
        </p:nvGraphicFramePr>
        <p:xfrm>
          <a:off x="3195263" y="2404153"/>
          <a:ext cx="2085975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191" r:id="rId3" imgW="1828800" imgH="889000" progId="Equation.3">
                  <p:embed/>
                </p:oleObj>
              </mc:Choice>
              <mc:Fallback>
                <p:oleObj r:id="rId3" imgW="1828800" imgH="8890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95263" y="2404153"/>
                        <a:ext cx="2085975" cy="685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87086142"/>
              </p:ext>
            </p:extLst>
          </p:nvPr>
        </p:nvGraphicFramePr>
        <p:xfrm>
          <a:off x="3138753" y="3326678"/>
          <a:ext cx="2066925" cy="695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192" r:id="rId5" imgW="2247900" imgH="939800" progId="Equation.3">
                  <p:embed/>
                </p:oleObj>
              </mc:Choice>
              <mc:Fallback>
                <p:oleObj r:id="rId5" imgW="2247900" imgH="9398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8753" y="3326678"/>
                        <a:ext cx="2066925" cy="6953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5134131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17982528"/>
              </p:ext>
            </p:extLst>
          </p:nvPr>
        </p:nvGraphicFramePr>
        <p:xfrm>
          <a:off x="1068512" y="1587356"/>
          <a:ext cx="581025" cy="238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212" r:id="rId3" imgW="494870" imgH="203024" progId="Equation.3">
                  <p:embed/>
                </p:oleObj>
              </mc:Choice>
              <mc:Fallback>
                <p:oleObj r:id="rId3" imgW="494870" imgH="203024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8512" y="1587356"/>
                        <a:ext cx="581025" cy="2381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1639262" y="1515438"/>
            <a:ext cx="540880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bo’lganda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kuchlarini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</a:t>
            </a:r>
            <a:r>
              <a:rPr lang="en-US" sz="18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kuchlariga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nisbatan</a:t>
            </a:r>
            <a:endParaRPr lang="ru-RU" sz="18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58238" y="1884770"/>
            <a:ext cx="28969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hisobga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olmasa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ham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1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068511" y="2254102"/>
            <a:ext cx="691450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Agar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elektronlar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metall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o’tkazgichda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harakatlanayotgan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bo’lsa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qo’shni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o’tkazgichdagi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elektronlar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orasidagi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o’zaro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itarish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kuchlari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elektronlar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panjaralardagi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musbat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ionlarning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o’zaro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tortishish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kuchlari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muvozanatlashadi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harakatlanuvchi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elektronlar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orasidagi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kuchlari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esa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qo’shiladi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Elektronlar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sonining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ko’pligi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natijaviy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kuchlarini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sezilarli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ravishda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oshiradi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Hosil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bo’lgan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–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zaryadlar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qo’zg’almas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sanoq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tizimidan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zaryadlar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harakatlanayotgan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sanoq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tizimiga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o’tishdagi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kuchlarining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Lorents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almashtirishlari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natijasidir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165592456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71413" y="1524010"/>
            <a:ext cx="19287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doimiylini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1800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01610716"/>
              </p:ext>
            </p:extLst>
          </p:nvPr>
        </p:nvGraphicFramePr>
        <p:xfrm>
          <a:off x="3100146" y="1422926"/>
          <a:ext cx="809625" cy="57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242" r:id="rId3" imgW="685502" imgH="495085" progId="Equation.3">
                  <p:embed/>
                </p:oleObj>
              </mc:Choice>
              <mc:Fallback>
                <p:oleObj r:id="rId3" imgW="685502" imgH="495085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00146" y="1422926"/>
                        <a:ext cx="809625" cy="571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3854496" y="1524010"/>
            <a:ext cx="14350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deb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belgilab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endParaRPr lang="ru-RU" sz="1800" dirty="0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10564152"/>
              </p:ext>
            </p:extLst>
          </p:nvPr>
        </p:nvGraphicFramePr>
        <p:xfrm>
          <a:off x="5289504" y="1561038"/>
          <a:ext cx="904875" cy="295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243" r:id="rId5" imgW="799753" imgH="253890" progId="Equation.3">
                  <p:embed/>
                </p:oleObj>
              </mc:Choice>
              <mc:Fallback>
                <p:oleObj r:id="rId5" imgW="799753" imgH="25389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89504" y="1561038"/>
                        <a:ext cx="904875" cy="2952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6194379" y="1524009"/>
            <a:ext cx="19415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ekanligini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hisobga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18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171413" y="1950500"/>
            <a:ext cx="48461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olib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kuchini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quyidagicha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yozish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endParaRPr lang="ru-RU" sz="1800" dirty="0"/>
          </a:p>
        </p:txBody>
      </p:sp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1" name="Объект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13758456"/>
              </p:ext>
            </p:extLst>
          </p:nvPr>
        </p:nvGraphicFramePr>
        <p:xfrm>
          <a:off x="2671281" y="2847406"/>
          <a:ext cx="3619500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244" r:id="rId7" imgW="2971800" imgH="927100" progId="Equation.3">
                  <p:embed/>
                </p:oleObj>
              </mc:Choice>
              <mc:Fallback>
                <p:oleObj r:id="rId7" imgW="2971800" imgH="9271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71281" y="2847406"/>
                        <a:ext cx="3619500" cy="762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009263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96594" y="1410994"/>
            <a:ext cx="10823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>
                <a:latin typeface="Times New Roman" panose="02020603050405020304" pitchFamily="18" charset="0"/>
                <a:ea typeface="Calibri" panose="020F0502020204030204" pitchFamily="34" charset="0"/>
              </a:rPr>
              <a:t>Bu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yerda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1800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22325013"/>
              </p:ext>
            </p:extLst>
          </p:nvPr>
        </p:nvGraphicFramePr>
        <p:xfrm>
          <a:off x="2157573" y="1410994"/>
          <a:ext cx="1238250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267" r:id="rId3" imgW="1409700" imgH="927100" progId="Equation.3">
                  <p:embed/>
                </p:oleObj>
              </mc:Choice>
              <mc:Fallback>
                <p:oleObj r:id="rId3" imgW="1409700" imgH="9271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57573" y="1410994"/>
                        <a:ext cx="1238250" cy="7143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3395823" y="1410994"/>
            <a:ext cx="39228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b="1" dirty="0">
                <a:latin typeface="Times New Roman" panose="02020603050405020304" pitchFamily="18" charset="0"/>
                <a:ea typeface="Calibri" panose="020F0502020204030204" pitchFamily="34" charset="0"/>
              </a:rPr>
              <a:t>-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induktsiya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vektoridir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1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996594" y="2125369"/>
            <a:ext cx="52629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induktsiyasi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qo’zg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’</a:t>
            </a:r>
            <a:r>
              <a:rPr lang="uz-Cyrl-UZ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lmas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q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zaryaddan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1800" dirty="0"/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02024285"/>
              </p:ext>
            </p:extLst>
          </p:nvPr>
        </p:nvGraphicFramePr>
        <p:xfrm>
          <a:off x="6178610" y="2210022"/>
          <a:ext cx="161925" cy="200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268" r:id="rId5" imgW="139579" imgH="177646" progId="Equation.3">
                  <p:embed/>
                </p:oleObj>
              </mc:Choice>
              <mc:Fallback>
                <p:oleObj r:id="rId5" imgW="139579" imgH="177646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78610" y="2210022"/>
                        <a:ext cx="161925" cy="2000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6259572" y="2125369"/>
            <a:ext cx="8835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- radius</a:t>
            </a:r>
            <a:endParaRPr lang="ru-RU" sz="18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996593" y="2494701"/>
            <a:ext cx="19800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vektor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uzoqlikdagi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1800" dirty="0"/>
          </a:p>
        </p:txBody>
      </p:sp>
      <p:sp>
        <p:nvSpPr>
          <p:cNvPr id="14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5" name="Объект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19254518"/>
              </p:ext>
            </p:extLst>
          </p:nvPr>
        </p:nvGraphicFramePr>
        <p:xfrm>
          <a:off x="2862323" y="2526967"/>
          <a:ext cx="228600" cy="30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269" r:id="rId7" imgW="203024" imgH="266469" progId="Equation.3">
                  <p:embed/>
                </p:oleObj>
              </mc:Choice>
              <mc:Fallback>
                <p:oleObj r:id="rId7" imgW="203024" imgH="266469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62323" y="2526967"/>
                        <a:ext cx="228600" cy="304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3090923" y="2494701"/>
            <a:ext cx="28071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tezlik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harakatlanuvchi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1800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1034805" y="2864033"/>
            <a:ext cx="598244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q</a:t>
            </a:r>
            <a:r>
              <a:rPr lang="en-US" sz="1800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1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zaryadning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hosil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qilgan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maydonini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xarakterlovchi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kattalikdir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1800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1034805" y="3578408"/>
            <a:ext cx="610834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XB –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tizimida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induktsiyasi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«</a:t>
            </a:r>
            <a:r>
              <a:rPr lang="uz-Cyrl-UZ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esla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» (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Tl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o’lchanadi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u 1 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/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tengdir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1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	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215123101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99800" y="1462365"/>
            <a:ext cx="3038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kuchlanganligi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1800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75912348"/>
              </p:ext>
            </p:extLst>
          </p:nvPr>
        </p:nvGraphicFramePr>
        <p:xfrm>
          <a:off x="4042561" y="1523206"/>
          <a:ext cx="190500" cy="247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289" r:id="rId3" imgW="164885" imgH="215619" progId="Equation.3">
                  <p:embed/>
                </p:oleObj>
              </mc:Choice>
              <mc:Fallback>
                <p:oleObj r:id="rId3" imgW="164885" imgH="215619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42561" y="1523206"/>
                        <a:ext cx="190500" cy="2476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4137811" y="1456329"/>
            <a:ext cx="31341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induktsiyasi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1800" dirty="0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21706449"/>
              </p:ext>
            </p:extLst>
          </p:nvPr>
        </p:nvGraphicFramePr>
        <p:xfrm>
          <a:off x="7176752" y="1517170"/>
          <a:ext cx="190500" cy="247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290" r:id="rId5" imgW="164885" imgH="215619" progId="Equation.3">
                  <p:embed/>
                </p:oleObj>
              </mc:Choice>
              <mc:Fallback>
                <p:oleObj r:id="rId5" imgW="164885" imgH="215619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76752" y="1517170"/>
                        <a:ext cx="190500" cy="2476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1099799" y="1898574"/>
            <a:ext cx="65647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>
                <a:latin typeface="Times New Roman" panose="02020603050405020304" pitchFamily="18" charset="0"/>
                <a:ea typeface="Calibri" panose="020F0502020204030204" pitchFamily="34" charset="0"/>
              </a:rPr>
              <a:t>bo’lgan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nuqtada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1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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-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tezlik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harakatlanayotgan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q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zaryadga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ta’sir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etuvchi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–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Lorents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deb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ataladi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quyidagicha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ifodalanadi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endParaRPr lang="ru-RU" sz="1800" dirty="0"/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0" name="Объект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90355606"/>
              </p:ext>
            </p:extLst>
          </p:nvPr>
        </p:nvGraphicFramePr>
        <p:xfrm>
          <a:off x="3540480" y="2678659"/>
          <a:ext cx="1882932" cy="4307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291" r:id="rId7" imgW="1117115" imgH="266584" progId="Equation.3">
                  <p:embed/>
                </p:oleObj>
              </mc:Choice>
              <mc:Fallback>
                <p:oleObj r:id="rId7" imgW="1117115" imgH="266584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40480" y="2678659"/>
                        <a:ext cx="1882932" cy="43073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1206976" y="3109395"/>
            <a:ext cx="33650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1800">
                <a:latin typeface="Times New Roman" panose="02020603050405020304" pitchFamily="18" charset="0"/>
                <a:ea typeface="Calibri" panose="020F0502020204030204" pitchFamily="34" charset="0"/>
              </a:rPr>
              <a:t>Faqat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bo’lgan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holda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3" name="Объект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79430202"/>
              </p:ext>
            </p:extLst>
          </p:nvPr>
        </p:nvGraphicFramePr>
        <p:xfrm>
          <a:off x="3631969" y="3599039"/>
          <a:ext cx="1638674" cy="4186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292" r:id="rId9" imgW="888614" imgH="291973" progId="Equation.3">
                  <p:embed/>
                </p:oleObj>
              </mc:Choice>
              <mc:Fallback>
                <p:oleObj r:id="rId9" imgW="888614" imgH="291973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31969" y="3599039"/>
                        <a:ext cx="1638674" cy="41863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Прямоугольник 13"/>
          <p:cNvSpPr/>
          <p:nvPr/>
        </p:nvSpPr>
        <p:spPr>
          <a:xfrm>
            <a:off x="3631969" y="4074146"/>
            <a:ext cx="16273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ru-RU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ga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teng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928407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5420" y="1365447"/>
            <a:ext cx="2066925" cy="159067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827068" y="2956122"/>
            <a:ext cx="74436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4-</a:t>
            </a:r>
            <a:r>
              <a:rPr lang="uz-Cyrl-UZ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asm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Harakatlanayotgan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zaryadga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ta’sir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etuvchi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Lorents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kuchi</a:t>
            </a:r>
            <a:endParaRPr lang="ru-RU" sz="1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4-rasmda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zaryadning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harakat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tezligi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yo’nalishi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induktsiyasi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vektorining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yo’nalishi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yotgan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tekislikka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perpendikulyar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bo’lgan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1800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29104588"/>
              </p:ext>
            </p:extLst>
          </p:nvPr>
        </p:nvGraphicFramePr>
        <p:xfrm>
          <a:off x="6832314" y="3536552"/>
          <a:ext cx="2667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8307" r:id="rId4" imgW="190417" imgH="253890" progId="Equation.3">
                  <p:embed/>
                </p:oleObj>
              </mc:Choice>
              <mc:Fallback>
                <p:oleObj r:id="rId4" imgW="190417" imgH="25389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32314" y="3536552"/>
                        <a:ext cx="266700" cy="342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95451" y="3783669"/>
            <a:ext cx="45050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449580" algn="just"/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Lorents</a:t>
            </a:r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kuchining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yo’nalishi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keltirilgan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695900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 for attention.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6788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97951" y="1202077"/>
            <a:ext cx="8548097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Foydalanil</a:t>
            </a:r>
            <a:r>
              <a:rPr lang="uz-Cyrl-UZ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adi</a:t>
            </a:r>
            <a:r>
              <a:rPr lang="en-GB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gan</a:t>
            </a:r>
            <a:r>
              <a:rPr lang="en-GB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asosiy</a:t>
            </a:r>
            <a:r>
              <a:rPr lang="en-GB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darsliklar</a:t>
            </a:r>
            <a:r>
              <a:rPr lang="en-GB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GB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o’quv</a:t>
            </a:r>
            <a:r>
              <a:rPr lang="en-GB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qo’llanmalar</a:t>
            </a:r>
            <a:r>
              <a:rPr lang="uz-Cyrl-UZ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ro’yxati 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(List 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of basic textbooks and manuals used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.) 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lvl="0" indent="-342900" algn="just">
              <a:buFont typeface="+mj-lt"/>
              <a:buAutoNum type="arabicPeriod"/>
            </a:pPr>
            <a:r>
              <a:rPr lang="uz-Cyrl-UZ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Kalashnikov S.G. Umumiy fizika kursi. Elektr. Oliy o’quv yurtlarining fizika ixtisosi bo’yicha darslik.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O’qituvchi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Toshkent-1979, 615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bet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Сивухин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Д.В. Курс общ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й физики.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т.Ш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Электричество, Учебное пособие для студентов физических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специалностей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высших учебных заведений. Наука, М.-1977, 687 стр.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Volkenshteyn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V.S.Umumiy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fizika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kursidan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masalalar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to’plami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Oliy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o’quv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yurtlari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o’quv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qo’llanma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O’qituvchi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Toshkent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1969, 440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bet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Сивухин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Д.</a:t>
            </a:r>
            <a:r>
              <a:rPr lang="uz-Cyrl-UZ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Электричество, Курс общ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й физики М.</a:t>
            </a:r>
            <a:r>
              <a:rPr lang="uz-Cyrl-UZ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2004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uz-Cyrl-UZ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Nurmatov N.A. “Elektr va magnetizm</a:t>
            </a:r>
            <a:r>
              <a:rPr lang="uz-Cyrl-UZ" sz="20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” fanidan o’quv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</a:t>
            </a:r>
            <a:r>
              <a:rPr lang="uz-Cyrl-UZ" sz="20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uslubiy majmua, O’zMU, 2011. 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720752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38992" y="886582"/>
            <a:ext cx="8784404" cy="4001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Qo’shimcha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(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Additional 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Literature)</a:t>
            </a:r>
            <a:endParaRPr lang="en-US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1.J.Kamolov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I.Ismoilov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U.Begimqulov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magnetizm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T.: </a:t>
            </a:r>
            <a:r>
              <a:rPr lang="en-US" sz="195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Iqtisod</a:t>
            </a:r>
            <a:r>
              <a:rPr lang="en-US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moliya</a:t>
            </a:r>
            <a:r>
              <a:rPr lang="en-US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2007 y.</a:t>
            </a:r>
          </a:p>
          <a:p>
            <a:r>
              <a:rPr lang="en-US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ru-RU" sz="195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Волкенштейн</a:t>
            </a:r>
            <a:r>
              <a:rPr lang="ru-RU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В.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 </a:t>
            </a:r>
            <a:r>
              <a:rPr lang="ru-RU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Сборник задач по </a:t>
            </a:r>
            <a:r>
              <a:rPr lang="ru-RU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общэму</a:t>
            </a:r>
            <a:r>
              <a:rPr lang="ru-RU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курсу физики. М.2004</a:t>
            </a:r>
          </a:p>
          <a:p>
            <a:r>
              <a:rPr lang="ru-RU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en-US" sz="195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Savelev</a:t>
            </a:r>
            <a:r>
              <a:rPr lang="en-US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I.V.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fizika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kursi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II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qism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Oliy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texnika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o’quv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yurtlari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qo’llanma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O’qituvchi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Toshkent-1976 450 bet</a:t>
            </a:r>
          </a:p>
          <a:p>
            <a:r>
              <a:rPr lang="en-US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ru-RU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Зисман </a:t>
            </a:r>
            <a:r>
              <a:rPr lang="ru-RU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Г.А. Тодес О.М. Курс </a:t>
            </a:r>
            <a:r>
              <a:rPr lang="ru-RU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общэй</a:t>
            </a:r>
            <a:r>
              <a:rPr lang="ru-RU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физики. т.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II, </a:t>
            </a:r>
            <a:r>
              <a:rPr lang="ru-RU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Электричество, Учебное пособие для студентов физических </a:t>
            </a:r>
            <a:r>
              <a:rPr lang="ru-RU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специалностей</a:t>
            </a:r>
            <a:r>
              <a:rPr lang="ru-RU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высших учебных заведений. Наука, М.-1972, 360 стр.</a:t>
            </a:r>
          </a:p>
          <a:p>
            <a:r>
              <a:rPr lang="ru-RU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5.Матвеев </a:t>
            </a:r>
            <a:r>
              <a:rPr lang="ru-RU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А.Н. Электричество и магнетизм. Высшая школа. М.-1983</a:t>
            </a:r>
          </a:p>
          <a:p>
            <a:r>
              <a:rPr lang="ru-RU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</a:t>
            </a:r>
            <a:r>
              <a:rPr lang="en-US" sz="195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Buribaev</a:t>
            </a:r>
            <a:r>
              <a:rPr lang="en-US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magnetizm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Ma’ruzalar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matni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Universitet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2000y.</a:t>
            </a:r>
          </a:p>
          <a:p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.«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Fizikadan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praktikum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optika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Iveronova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taxriri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ostida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T.1968 y.</a:t>
            </a:r>
          </a:p>
          <a:p>
            <a:r>
              <a:rPr lang="en-US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8.Buribaev 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I.,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Karimov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magnetizmdan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fizpraktikum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Universitet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T. 200</a:t>
            </a:r>
          </a:p>
        </p:txBody>
      </p:sp>
    </p:spTree>
    <p:extLst>
      <p:ext uri="{BB962C8B-B14F-4D97-AF65-F5344CB8AC3E}">
        <p14:creationId xmlns:p14="http://schemas.microsoft.com/office/powerpoint/2010/main" val="1875671257"/>
      </p:ext>
    </p:extLst>
  </p:cSld>
  <p:clrMapOvr>
    <a:masterClrMapping/>
  </p:clrMapOvr>
</p:sld>
</file>

<file path=ppt/theme/theme1.xml><?xml version="1.0" encoding="utf-8"?>
<a:theme xmlns:a="http://schemas.openxmlformats.org/drawingml/2006/main" name="Yorick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2467</TotalTime>
  <Words>1575</Words>
  <Application>Microsoft Office PowerPoint</Application>
  <PresentationFormat>Экран (16:9)</PresentationFormat>
  <Paragraphs>178</Paragraphs>
  <Slides>44</Slides>
  <Notes>1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44</vt:i4>
      </vt:variant>
    </vt:vector>
  </HeadingPairs>
  <TitlesOfParts>
    <vt:vector size="53" baseType="lpstr">
      <vt:lpstr>Cambria Math</vt:lpstr>
      <vt:lpstr>Symbol</vt:lpstr>
      <vt:lpstr>Calibri</vt:lpstr>
      <vt:lpstr>Playfair Display</vt:lpstr>
      <vt:lpstr>Times New Roman</vt:lpstr>
      <vt:lpstr>Arial</vt:lpstr>
      <vt:lpstr>Lora</vt:lpstr>
      <vt:lpstr>Yorick template</vt:lpstr>
      <vt:lpstr>Equation.3</vt:lpstr>
      <vt:lpstr>9.1. Magnit oqimi. 9.2. Lorents kuchi</vt:lpstr>
      <vt:lpstr>Презентация PowerPoint</vt:lpstr>
      <vt:lpstr>Tayanch so’z va iboralar: Magnit maydon, tokli kontur, Amper kuchi.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Thank you for attention.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CAST IRON, NON-FERROUS METAL AND ALLOYS</dc:title>
  <dc:creator>USER</dc:creator>
  <cp:lastModifiedBy>Gost</cp:lastModifiedBy>
  <cp:revision>153</cp:revision>
  <dcterms:modified xsi:type="dcterms:W3CDTF">2021-05-15T10:28:24Z</dcterms:modified>
</cp:coreProperties>
</file>