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6"/>
  </p:notesMasterIdLst>
  <p:sldIdLst>
    <p:sldId id="256" r:id="rId2"/>
    <p:sldId id="280" r:id="rId3"/>
    <p:sldId id="329" r:id="rId4"/>
    <p:sldId id="347" r:id="rId5"/>
    <p:sldId id="348" r:id="rId6"/>
    <p:sldId id="349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8" r:id="rId16"/>
    <p:sldId id="359" r:id="rId17"/>
    <p:sldId id="360" r:id="rId18"/>
    <p:sldId id="361" r:id="rId19"/>
    <p:sldId id="362" r:id="rId20"/>
    <p:sldId id="363" r:id="rId21"/>
    <p:sldId id="364" r:id="rId22"/>
    <p:sldId id="365" r:id="rId23"/>
    <p:sldId id="366" r:id="rId24"/>
    <p:sldId id="367" r:id="rId25"/>
    <p:sldId id="368" r:id="rId26"/>
    <p:sldId id="369" r:id="rId27"/>
    <p:sldId id="370" r:id="rId28"/>
    <p:sldId id="371" r:id="rId29"/>
    <p:sldId id="372" r:id="rId30"/>
    <p:sldId id="373" r:id="rId31"/>
    <p:sldId id="374" r:id="rId32"/>
    <p:sldId id="342" r:id="rId33"/>
    <p:sldId id="343" r:id="rId34"/>
    <p:sldId id="344" r:id="rId35"/>
  </p:sldIdLst>
  <p:sldSz cx="9144000" cy="5143500" type="screen16x9"/>
  <p:notesSz cx="6858000" cy="9144000"/>
  <p:embeddedFontLst>
    <p:embeddedFont>
      <p:font typeface="Playfair Display" panose="020B0604020202020204" charset="-52"/>
      <p:regular r:id="rId37"/>
      <p:bold r:id="rId38"/>
      <p:italic r:id="rId39"/>
      <p:boldItalic r:id="rId40"/>
    </p:embeddedFont>
    <p:embeddedFont>
      <p:font typeface="Lora" panose="020B0604020202020204" charset="-52"/>
      <p:regular r:id="rId41"/>
      <p:bold r:id="rId42"/>
      <p:italic r:id="rId43"/>
      <p:boldItalic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ambria Math" panose="02040503050406030204" pitchFamily="18" charset="0"/>
      <p:regular r:id="rId4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F7906"/>
    <a:srgbClr val="F9D162"/>
    <a:srgbClr val="CC0000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1.wmf"/><Relationship Id="rId1" Type="http://schemas.openxmlformats.org/officeDocument/2006/relationships/image" Target="../media/image24.wmf"/><Relationship Id="rId4" Type="http://schemas.openxmlformats.org/officeDocument/2006/relationships/image" Target="../media/image26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Relationship Id="rId9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12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14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5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oleObject" Target="../embeddings/oleObject20.bin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21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26.wmf"/><Relationship Id="rId4" Type="http://schemas.openxmlformats.org/officeDocument/2006/relationships/image" Target="../media/image24.wmf"/><Relationship Id="rId9" Type="http://schemas.openxmlformats.org/officeDocument/2006/relationships/oleObject" Target="../embeddings/oleObject26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30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30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34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36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3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38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10.1.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Moddalarning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Magnet </a:t>
            </a:r>
            <a:r>
              <a:rPr lang="en-US" sz="4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10.2.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Ferromagnitlar</a:t>
            </a:r>
            <a:endParaRPr lang="en-US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Google Shape;69;p16"/>
          <p:cNvSpPr txBox="1">
            <a:spLocks/>
          </p:cNvSpPr>
          <p:nvPr/>
        </p:nvSpPr>
        <p:spPr>
          <a:xfrm>
            <a:off x="4571746" y="2961799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 smtClean="0">
                <a:solidFill>
                  <a:srgbClr val="00B0F0"/>
                </a:solidFill>
              </a:rPr>
              <a:t>Usmonov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FFFF00"/>
                </a:solidFill>
              </a:rPr>
              <a:t>.</a:t>
            </a:r>
            <a:endParaRPr lang="en-US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1" y="1262489"/>
            <a:ext cx="73562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1.Molekulyar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toklar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2Magnitlanish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3.Dia-para-ferromagnetiklar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4.Para-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diamagnetizmni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tushuntirilishi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3982" y="1325366"/>
            <a:ext cx="8075487" cy="2969231"/>
          </a:xfrm>
        </p:spPr>
        <p:txBody>
          <a:bodyPr/>
          <a:lstStyle/>
          <a:p>
            <a:pPr algn="l"/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20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iboralar</a:t>
            </a:r>
            <a:r>
              <a:rPr lang="en-GB" sz="32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GB" sz="3200" b="0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Molekulyar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toklar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-para-</a:t>
            </a:r>
            <a:r>
              <a:rPr lang="en-GB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ferromagnetiklar</a:t>
            </a:r>
            <a:r>
              <a:rPr lang="en-GB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9667" y="1357848"/>
            <a:ext cx="763883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magnitlanish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atrof-muhitdagi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o’zgartira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magnitlanishini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to’g’risidagi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gipotezasi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Klassik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fizika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atomlardagi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traektoriya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orbita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719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149" y="1401034"/>
            <a:ext cx="74333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xususiyatlariga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atom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atashadi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993893"/>
              </p:ext>
            </p:extLst>
          </p:nvPr>
        </p:nvGraphicFramePr>
        <p:xfrm>
          <a:off x="6390526" y="1669986"/>
          <a:ext cx="4857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19" r:id="rId3" imgW="368300" imgH="228600" progId="Equation.3">
                  <p:embed/>
                </p:oleObj>
              </mc:Choice>
              <mc:Fallback>
                <p:oleObj r:id="rId3" imgW="3683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0526" y="1669986"/>
                        <a:ext cx="48577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5149" y="1985809"/>
            <a:ext cx="33361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xarakterlanadi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/>
          </a:p>
        </p:txBody>
      </p:sp>
      <p:grpSp>
        <p:nvGrpSpPr>
          <p:cNvPr id="6" name="Группа 5"/>
          <p:cNvGrpSpPr>
            <a:grpSpLocks/>
          </p:cNvGrpSpPr>
          <p:nvPr/>
        </p:nvGrpSpPr>
        <p:grpSpPr bwMode="auto">
          <a:xfrm>
            <a:off x="3276325" y="2426722"/>
            <a:ext cx="1913255" cy="1920240"/>
            <a:chOff x="4983" y="12687"/>
            <a:chExt cx="3013" cy="3024"/>
          </a:xfrm>
        </p:grpSpPr>
        <p:sp>
          <p:nvSpPr>
            <p:cNvPr id="7" name="Text Box 20"/>
            <p:cNvSpPr txBox="1">
              <a:spLocks noChangeArrowheads="1"/>
            </p:cNvSpPr>
            <p:nvPr/>
          </p:nvSpPr>
          <p:spPr bwMode="auto">
            <a:xfrm>
              <a:off x="7452" y="15222"/>
              <a:ext cx="544" cy="4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91440" tIns="45720" rIns="91440" bIns="45720" anchor="t" anchorCtr="0" upright="1">
              <a:spAutoFit/>
            </a:bodyPr>
            <a:lstStyle/>
            <a:p>
              <a:pPr algn="ctr">
                <a:spcAft>
                  <a:spcPts val="0"/>
                </a:spcAft>
              </a:pPr>
              <a:endParaRPr lang="ru-RU" sz="110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  <p:sp>
          <p:nvSpPr>
            <p:cNvPr id="8" name="Text Box 21"/>
            <p:cNvSpPr txBox="1">
              <a:spLocks noChangeArrowheads="1"/>
            </p:cNvSpPr>
            <p:nvPr/>
          </p:nvSpPr>
          <p:spPr bwMode="auto">
            <a:xfrm>
              <a:off x="7115" y="13298"/>
              <a:ext cx="720" cy="5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100">
                  <a:effectLst/>
                  <a:latin typeface="Times New Roman" panose="02020603050405020304" pitchFamily="18" charset="0"/>
                  <a:ea typeface="Calibri" panose="020F0502020204030204" pitchFamily="34" charset="0"/>
                </a:rPr>
                <a:t>I</a:t>
              </a:r>
              <a:endParaRPr lang="ru-RU" sz="110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  <p:sp>
          <p:nvSpPr>
            <p:cNvPr id="9" name="Text Box 22"/>
            <p:cNvSpPr txBox="1">
              <a:spLocks noChangeArrowheads="1"/>
            </p:cNvSpPr>
            <p:nvPr/>
          </p:nvSpPr>
          <p:spPr bwMode="auto">
            <a:xfrm>
              <a:off x="5143" y="12687"/>
              <a:ext cx="874" cy="66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91440" tIns="45720" rIns="91440" bIns="45720" anchor="t" anchorCtr="0" upright="1">
              <a:spAutoFit/>
            </a:bodyPr>
            <a:lstStyle/>
            <a:p>
              <a:pPr algn="ctr">
                <a:spcAft>
                  <a:spcPts val="0"/>
                </a:spcAft>
              </a:pPr>
              <a:endParaRPr lang="ru-RU" sz="110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  <p:sp>
          <p:nvSpPr>
            <p:cNvPr id="10" name="Oval 23"/>
            <p:cNvSpPr>
              <a:spLocks noChangeArrowheads="1"/>
            </p:cNvSpPr>
            <p:nvPr/>
          </p:nvSpPr>
          <p:spPr bwMode="auto">
            <a:xfrm>
              <a:off x="4983" y="13242"/>
              <a:ext cx="2520" cy="235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1" name="Line 24"/>
            <p:cNvCxnSpPr>
              <a:cxnSpLocks noChangeShapeType="1"/>
            </p:cNvCxnSpPr>
            <p:nvPr/>
          </p:nvCxnSpPr>
          <p:spPr bwMode="auto">
            <a:xfrm>
              <a:off x="5841" y="12834"/>
              <a:ext cx="402" cy="162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2" name="Arc 25"/>
            <p:cNvSpPr>
              <a:spLocks/>
            </p:cNvSpPr>
            <p:nvPr/>
          </p:nvSpPr>
          <p:spPr bwMode="auto">
            <a:xfrm rot="-1313341">
              <a:off x="6945" y="13489"/>
              <a:ext cx="345" cy="583"/>
            </a:xfrm>
            <a:custGeom>
              <a:avLst/>
              <a:gdLst>
                <a:gd name="T0" fmla="*/ 211 w 20693"/>
                <a:gd name="T1" fmla="*/ 0 h 17488"/>
                <a:gd name="T2" fmla="*/ 345 w 20693"/>
                <a:gd name="T3" fmla="*/ 377 h 17488"/>
                <a:gd name="T4" fmla="*/ 0 w 20693"/>
                <a:gd name="T5" fmla="*/ 583 h 17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693" h="17488" fill="none" extrusionOk="0">
                  <a:moveTo>
                    <a:pt x="12677" y="0"/>
                  </a:moveTo>
                  <a:cubicBezTo>
                    <a:pt x="16517" y="2783"/>
                    <a:pt x="19333" y="6752"/>
                    <a:pt x="20693" y="11294"/>
                  </a:cubicBezTo>
                </a:path>
                <a:path w="20693" h="17488" stroke="0" extrusionOk="0">
                  <a:moveTo>
                    <a:pt x="12677" y="0"/>
                  </a:moveTo>
                  <a:cubicBezTo>
                    <a:pt x="16517" y="2783"/>
                    <a:pt x="19333" y="6752"/>
                    <a:pt x="20693" y="11294"/>
                  </a:cubicBezTo>
                  <a:lnTo>
                    <a:pt x="0" y="17488"/>
                  </a:lnTo>
                  <a:lnTo>
                    <a:pt x="12677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3" name="Arc 26"/>
            <p:cNvSpPr>
              <a:spLocks/>
            </p:cNvSpPr>
            <p:nvPr/>
          </p:nvSpPr>
          <p:spPr bwMode="auto">
            <a:xfrm rot="1284478">
              <a:off x="7080" y="14622"/>
              <a:ext cx="326" cy="443"/>
            </a:xfrm>
            <a:custGeom>
              <a:avLst/>
              <a:gdLst>
                <a:gd name="T0" fmla="*/ 324 w 21600"/>
                <a:gd name="T1" fmla="*/ 0 h 13215"/>
                <a:gd name="T2" fmla="*/ 282 w 21600"/>
                <a:gd name="T3" fmla="*/ 443 h 13215"/>
                <a:gd name="T4" fmla="*/ 0 w 21600"/>
                <a:gd name="T5" fmla="*/ 81 h 1321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13215" fill="none" extrusionOk="0">
                  <a:moveTo>
                    <a:pt x="21462" y="0"/>
                  </a:moveTo>
                  <a:cubicBezTo>
                    <a:pt x="21554" y="806"/>
                    <a:pt x="21600" y="1617"/>
                    <a:pt x="21600" y="2429"/>
                  </a:cubicBezTo>
                  <a:cubicBezTo>
                    <a:pt x="21600" y="6215"/>
                    <a:pt x="20604" y="9934"/>
                    <a:pt x="18714" y="13215"/>
                  </a:cubicBezTo>
                </a:path>
                <a:path w="21600" h="13215" stroke="0" extrusionOk="0">
                  <a:moveTo>
                    <a:pt x="21462" y="0"/>
                  </a:moveTo>
                  <a:cubicBezTo>
                    <a:pt x="21554" y="806"/>
                    <a:pt x="21600" y="1617"/>
                    <a:pt x="21600" y="2429"/>
                  </a:cubicBezTo>
                  <a:cubicBezTo>
                    <a:pt x="21600" y="6215"/>
                    <a:pt x="20604" y="9934"/>
                    <a:pt x="18714" y="13215"/>
                  </a:cubicBezTo>
                  <a:lnTo>
                    <a:pt x="0" y="2429"/>
                  </a:lnTo>
                  <a:lnTo>
                    <a:pt x="21462" y="0"/>
                  </a:lnTo>
                  <a:close/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cxnSp>
          <p:nvCxnSpPr>
            <p:cNvPr id="14" name="Line 27"/>
            <p:cNvCxnSpPr>
              <a:cxnSpLocks noChangeShapeType="1"/>
            </p:cNvCxnSpPr>
            <p:nvPr/>
          </p:nvCxnSpPr>
          <p:spPr bwMode="auto">
            <a:xfrm flipH="1">
              <a:off x="7503" y="14156"/>
              <a:ext cx="14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Text Box 28"/>
            <p:cNvSpPr txBox="1">
              <a:spLocks noChangeArrowheads="1"/>
            </p:cNvSpPr>
            <p:nvPr/>
          </p:nvSpPr>
          <p:spPr bwMode="auto">
            <a:xfrm>
              <a:off x="6437" y="13782"/>
              <a:ext cx="574" cy="48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91440" tIns="45720" rIns="91440" bIns="45720" anchor="t" anchorCtr="0" upright="1">
              <a:spAutoFit/>
            </a:bodyPr>
            <a:lstStyle/>
            <a:p>
              <a:pPr algn="ctr">
                <a:spcAft>
                  <a:spcPts val="0"/>
                </a:spcAft>
              </a:pPr>
              <a:endParaRPr lang="ru-RU" sz="1100">
                <a:effectLst/>
                <a:latin typeface="Times New Roman" panose="02020603050405020304" pitchFamily="18" charset="0"/>
                <a:ea typeface="Calibri" panose="020F0502020204030204" pitchFamily="34" charset="0"/>
              </a:endParaRPr>
            </a:p>
          </p:txBody>
        </p:sp>
        <p:cxnSp>
          <p:nvCxnSpPr>
            <p:cNvPr id="16" name="Line 29"/>
            <p:cNvCxnSpPr>
              <a:cxnSpLocks noChangeShapeType="1"/>
            </p:cNvCxnSpPr>
            <p:nvPr/>
          </p:nvCxnSpPr>
          <p:spPr bwMode="auto">
            <a:xfrm flipV="1">
              <a:off x="6243" y="14156"/>
              <a:ext cx="1274" cy="27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oval" w="med" len="med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3234469"/>
              </p:ext>
            </p:extLst>
          </p:nvPr>
        </p:nvGraphicFramePr>
        <p:xfrm>
          <a:off x="3267435" y="2512055"/>
          <a:ext cx="48577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0" r:id="rId5" imgW="368300" imgH="228600" progId="Equation.3">
                  <p:embed/>
                </p:oleObj>
              </mc:Choice>
              <mc:Fallback>
                <p:oleObj r:id="rId5" imgW="3683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7435" y="2512055"/>
                        <a:ext cx="48577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9" name="Объект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3350699"/>
              </p:ext>
            </p:extLst>
          </p:nvPr>
        </p:nvGraphicFramePr>
        <p:xfrm>
          <a:off x="5006382" y="4054862"/>
          <a:ext cx="161925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1" r:id="rId6" imgW="164885" imgH="215619" progId="Equation.3">
                  <p:embed/>
                </p:oleObj>
              </mc:Choice>
              <mc:Fallback>
                <p:oleObj r:id="rId6" imgW="164885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6382" y="4054862"/>
                        <a:ext cx="161925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1" name="Объект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0744696"/>
              </p:ext>
            </p:extLst>
          </p:nvPr>
        </p:nvGraphicFramePr>
        <p:xfrm>
          <a:off x="4123898" y="3259139"/>
          <a:ext cx="180975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022" r:id="rId8" imgW="152334" imgH="190417" progId="Equation.3">
                  <p:embed/>
                </p:oleObj>
              </mc:Choice>
              <mc:Fallback>
                <p:oleObj r:id="rId8" imgW="152334" imgH="190417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3898" y="3259139"/>
                        <a:ext cx="180975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2518209" y="4387140"/>
            <a:ext cx="3727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Elektronning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332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359" y="1359937"/>
            <a:ext cx="70943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Bitta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elektronning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orbital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5150065"/>
              </p:ext>
            </p:extLst>
          </p:nvPr>
        </p:nvGraphicFramePr>
        <p:xfrm>
          <a:off x="3007332" y="2360337"/>
          <a:ext cx="2003077" cy="5109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94" r:id="rId3" imgW="812447" imgH="203112" progId="Equation.3">
                  <p:embed/>
                </p:oleObj>
              </mc:Choice>
              <mc:Fallback>
                <p:oleObj r:id="rId3" imgW="812447" imgH="203112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7332" y="2360337"/>
                        <a:ext cx="2003077" cy="5109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950359" y="3123345"/>
            <a:ext cx="20569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778789"/>
              </p:ext>
            </p:extLst>
          </p:nvPr>
        </p:nvGraphicFramePr>
        <p:xfrm>
          <a:off x="2908495" y="3163841"/>
          <a:ext cx="906295" cy="319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95" r:id="rId5" imgW="583947" imgH="203112" progId="Equation.3">
                  <p:embed/>
                </p:oleObj>
              </mc:Choice>
              <mc:Fallback>
                <p:oleObj r:id="rId5" imgW="583947" imgH="20311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8495" y="3163841"/>
                        <a:ext cx="906295" cy="3191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820863" y="3123345"/>
            <a:ext cx="37593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 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ye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50359" y="3543403"/>
            <a:ext cx="38876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ye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2000" dirty="0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8903061"/>
              </p:ext>
            </p:extLst>
          </p:nvPr>
        </p:nvGraphicFramePr>
        <p:xfrm>
          <a:off x="4690797" y="3574063"/>
          <a:ext cx="1009747" cy="336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996" r:id="rId7" imgW="558558" imgH="215806" progId="Equation.3">
                  <p:embed/>
                </p:oleObj>
              </mc:Choice>
              <mc:Fallback>
                <p:oleObj r:id="rId7" imgW="558558" imgH="215806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0797" y="3574063"/>
                        <a:ext cx="1009747" cy="3365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555928" y="3543403"/>
            <a:ext cx="21531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35648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0886" y="1441817"/>
            <a:ext cx="10038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0585633"/>
              </p:ext>
            </p:extLst>
          </p:nvPr>
        </p:nvGraphicFramePr>
        <p:xfrm>
          <a:off x="3225656" y="1841927"/>
          <a:ext cx="2216383" cy="4726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63" r:id="rId3" imgW="952087" imgH="215806" progId="Equation.3">
                  <p:embed/>
                </p:oleObj>
              </mc:Choice>
              <mc:Fallback>
                <p:oleObj r:id="rId3" imgW="952087" imgH="21580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5656" y="1841927"/>
                        <a:ext cx="2216383" cy="4726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50886" y="2418490"/>
            <a:ext cx="71088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Atom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atom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yig’indisiga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3335573"/>
              </p:ext>
            </p:extLst>
          </p:nvPr>
        </p:nvGraphicFramePr>
        <p:xfrm>
          <a:off x="3304539" y="3808727"/>
          <a:ext cx="2007199" cy="509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64" r:id="rId5" imgW="1028254" imgH="266584" progId="Equation.3">
                  <p:embed/>
                </p:oleObj>
              </mc:Choice>
              <mc:Fallback>
                <p:oleObj r:id="rId5" imgW="1028254" imgH="26658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4539" y="3808727"/>
                        <a:ext cx="2007199" cy="5097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47837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7411" y="1318527"/>
            <a:ext cx="53431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Magnetiklarning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magnitlanishini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tavsiflash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7643658"/>
              </p:ext>
            </p:extLst>
          </p:nvPr>
        </p:nvGraphicFramePr>
        <p:xfrm>
          <a:off x="5591839" y="1267157"/>
          <a:ext cx="277402" cy="4672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39" r:id="rId3" imgW="152268" imgH="266469" progId="Equation.3">
                  <p:embed/>
                </p:oleObj>
              </mc:Choice>
              <mc:Fallback>
                <p:oleObj r:id="rId3" imgW="152268" imgH="2664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1839" y="1267157"/>
                        <a:ext cx="277402" cy="46720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30540" y="1318527"/>
            <a:ext cx="27206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magnitlaganlik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7411" y="1634471"/>
            <a:ext cx="78730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xajmidagi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atom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yig’indisiga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tengdir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8333502"/>
              </p:ext>
            </p:extLst>
          </p:nvPr>
        </p:nvGraphicFramePr>
        <p:xfrm>
          <a:off x="3400746" y="2676527"/>
          <a:ext cx="1212351" cy="721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40" r:id="rId5" imgW="837836" imgH="495085" progId="Equation.3">
                  <p:embed/>
                </p:oleObj>
              </mc:Choice>
              <mc:Fallback>
                <p:oleObj r:id="rId5" imgW="837836" imgH="495085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0746" y="2676527"/>
                        <a:ext cx="1212351" cy="7212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87410" y="3522490"/>
            <a:ext cx="78730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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kichik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677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9018" y="1616477"/>
            <a:ext cx="14350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2477198"/>
              </p:ext>
            </p:extLst>
          </p:nvPr>
        </p:nvGraphicFramePr>
        <p:xfrm>
          <a:off x="2403478" y="1616477"/>
          <a:ext cx="339047" cy="433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5" r:id="rId3" imgW="203024" imgH="266469" progId="Equation.3">
                  <p:embed/>
                </p:oleObj>
              </mc:Choice>
              <mc:Fallback>
                <p:oleObj r:id="rId3" imgW="203024" imgH="26646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478" y="1616477"/>
                        <a:ext cx="339047" cy="4339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742525" y="1616477"/>
            <a:ext cx="52389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9018" y="2050457"/>
            <a:ext cx="28071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157690"/>
              </p:ext>
            </p:extLst>
          </p:nvPr>
        </p:nvGraphicFramePr>
        <p:xfrm>
          <a:off x="3670018" y="2081279"/>
          <a:ext cx="314001" cy="3140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6" r:id="rId5" imgW="215619" imgH="215619" progId="Equation.3">
                  <p:embed/>
                </p:oleObj>
              </mc:Choice>
              <mc:Fallback>
                <p:oleObj r:id="rId5" imgW="215619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018" y="2081279"/>
                        <a:ext cx="314001" cy="3140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917842" y="2046082"/>
            <a:ext cx="39100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89018" y="2484437"/>
            <a:ext cx="13933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6164903"/>
              </p:ext>
            </p:extLst>
          </p:nvPr>
        </p:nvGraphicFramePr>
        <p:xfrm>
          <a:off x="2295599" y="2490311"/>
          <a:ext cx="267128" cy="3472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7" r:id="rId7" imgW="164885" imgH="215619" progId="Equation.3">
                  <p:embed/>
                </p:oleObj>
              </mc:Choice>
              <mc:Fallback>
                <p:oleObj r:id="rId7" imgW="164885" imgH="21561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5599" y="2490311"/>
                        <a:ext cx="267128" cy="3472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424026" y="2480062"/>
            <a:ext cx="56428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000" dirty="0"/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5991250"/>
              </p:ext>
            </p:extLst>
          </p:nvPr>
        </p:nvGraphicFramePr>
        <p:xfrm>
          <a:off x="3097553" y="3355246"/>
          <a:ext cx="2384659" cy="730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28" r:id="rId9" imgW="850531" imgH="266584" progId="Equation.3">
                  <p:embed/>
                </p:oleObj>
              </mc:Choice>
              <mc:Fallback>
                <p:oleObj r:id="rId9" imgW="850531" imgH="26658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97553" y="3355246"/>
                        <a:ext cx="2384659" cy="7304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4574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1525" y="1534285"/>
            <a:ext cx="168507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2299881"/>
              </p:ext>
            </p:extLst>
          </p:nvPr>
        </p:nvGraphicFramePr>
        <p:xfrm>
          <a:off x="2956602" y="1586702"/>
          <a:ext cx="2762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92" r:id="rId3" imgW="203024" imgH="215713" progId="Equation.3">
                  <p:embed/>
                </p:oleObj>
              </mc:Choice>
              <mc:Fallback>
                <p:oleObj r:id="rId3" imgW="203024" imgH="2157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6602" y="1586702"/>
                        <a:ext cx="2762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32827" y="1538767"/>
            <a:ext cx="38459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xususiy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46654" y="1934395"/>
            <a:ext cx="67441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yo’naltirilgan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molekulyar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Faraz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qilaylik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9186736"/>
              </p:ext>
            </p:extLst>
          </p:nvPr>
        </p:nvGraphicFramePr>
        <p:xfrm>
          <a:off x="5959010" y="2252313"/>
          <a:ext cx="308225" cy="3945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93" r:id="rId5" imgW="203024" imgH="266469" progId="Equation.3">
                  <p:embed/>
                </p:oleObj>
              </mc:Choice>
              <mc:Fallback>
                <p:oleObj r:id="rId5" imgW="203024" imgH="26646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9010" y="2252313"/>
                        <a:ext cx="308225" cy="3945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846654" y="2530077"/>
            <a:ext cx="63683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ko’riniShda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ko’ndalang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2-rasm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213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36" y="1511789"/>
            <a:ext cx="4527051" cy="145744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783416" y="3250068"/>
            <a:ext cx="55771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416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8757" y="1621772"/>
            <a:ext cx="64264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Atom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86803"/>
              </p:ext>
            </p:extLst>
          </p:nvPr>
        </p:nvGraphicFramePr>
        <p:xfrm>
          <a:off x="4466690" y="1962363"/>
          <a:ext cx="390418" cy="406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43" r:id="rId3" imgW="203024" imgH="215713" progId="Equation.3">
                  <p:embed/>
                </p:oleObj>
              </mc:Choice>
              <mc:Fallback>
                <p:oleObj r:id="rId3" imgW="203024" imgH="2157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6690" y="1962363"/>
                        <a:ext cx="390418" cy="4060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57108" y="1991104"/>
            <a:ext cx="17123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58756" y="2452769"/>
            <a:ext cx="5964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5663323"/>
              </p:ext>
            </p:extLst>
          </p:nvPr>
        </p:nvGraphicFramePr>
        <p:xfrm>
          <a:off x="3716676" y="2857578"/>
          <a:ext cx="359596" cy="426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44" r:id="rId5" imgW="253780" imgH="304536" progId="Equation.3">
                  <p:embed/>
                </p:oleObj>
              </mc:Choice>
              <mc:Fallback>
                <p:oleObj r:id="rId5" imgW="253780" imgH="304536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16676" y="2857578"/>
                        <a:ext cx="359596" cy="426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4017500" y="2814695"/>
            <a:ext cx="3736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777418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102" y="1487505"/>
            <a:ext cx="4293100" cy="172830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660025" y="3522491"/>
            <a:ext cx="57432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Atomlar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orbital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ichki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70907" y="3522491"/>
            <a:ext cx="904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en-US" sz="1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3-rasm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045911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3996" y="1236647"/>
            <a:ext cx="6688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Silindrik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o’qiga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ko’ndalang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kompensatsiyalashadi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4-rasm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909" y="2436976"/>
            <a:ext cx="200025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875034" y="4087569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ctr"/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4-</a:t>
            </a:r>
            <a:r>
              <a:rPr lang="uz-Cyrl-UZ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Silindrik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ko’ndaleng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kesimidagi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1744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5019" y="1303272"/>
            <a:ext cx="67552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yon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ko’ndalang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kesimning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perimetrida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85" y="2134269"/>
            <a:ext cx="2416888" cy="16866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916042" y="3923687"/>
            <a:ext cx="5173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5-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yon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sirtidagi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molekulyar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toklar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2471298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0633" y="1473266"/>
            <a:ext cx="717649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magnetikni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solenoidga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sirtining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o’rami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magnetikning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molekulyar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toklariga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ekvivalent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kuchlanganlikli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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induktsiyali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0753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6503" y="1636164"/>
            <a:ext cx="19094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000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kattaligini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0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450870"/>
              </p:ext>
            </p:extLst>
          </p:nvPr>
        </p:nvGraphicFramePr>
        <p:xfrm>
          <a:off x="3306488" y="1575381"/>
          <a:ext cx="431515" cy="5216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30" r:id="rId3" imgW="165028" imgH="279279" progId="Equation.3">
                  <p:embed/>
                </p:oleObj>
              </mc:Choice>
              <mc:Fallback>
                <p:oleObj r:id="rId3" imgW="165028" imgH="27927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6488" y="1575381"/>
                        <a:ext cx="431515" cy="5216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65513" y="166286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magnitlanganlik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96471" y="2097057"/>
            <a:ext cx="32993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endParaRPr lang="ru-RU" sz="2000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7557889"/>
              </p:ext>
            </p:extLst>
          </p:nvPr>
        </p:nvGraphicFramePr>
        <p:xfrm>
          <a:off x="3436000" y="2783982"/>
          <a:ext cx="1506473" cy="624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31" r:id="rId5" imgW="1257300" imgH="508000" progId="Equation.3">
                  <p:embed/>
                </p:oleObj>
              </mc:Choice>
              <mc:Fallback>
                <p:oleObj r:id="rId5" imgW="1257300" imgH="5080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36000" y="2783982"/>
                        <a:ext cx="1506473" cy="62430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296471" y="3472382"/>
            <a:ext cx="9460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u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holda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5856525"/>
              </p:ext>
            </p:extLst>
          </p:nvPr>
        </p:nvGraphicFramePr>
        <p:xfrm>
          <a:off x="3565513" y="3927304"/>
          <a:ext cx="1239372" cy="533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32" r:id="rId7" imgW="583947" imgH="253890" progId="Equation.3">
                  <p:embed/>
                </p:oleObj>
              </mc:Choice>
              <mc:Fallback>
                <p:oleObj r:id="rId7" imgW="583947" imgH="25389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5513" y="3927304"/>
                        <a:ext cx="1239372" cy="53361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916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2404" y="1410995"/>
            <a:ext cx="6293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Tajribalar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ko’rsatishicha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magnitlanganlik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8993146"/>
              </p:ext>
            </p:extLst>
          </p:nvPr>
        </p:nvGraphicFramePr>
        <p:xfrm>
          <a:off x="3915524" y="1952091"/>
          <a:ext cx="1129087" cy="500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09" r:id="rId3" imgW="660113" imgH="291973" progId="Equation.3">
                  <p:embed/>
                </p:oleObj>
              </mc:Choice>
              <mc:Fallback>
                <p:oleObj r:id="rId3" imgW="660113" imgH="29197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5524" y="1952091"/>
                        <a:ext cx="1129087" cy="5000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42827" y="2452115"/>
            <a:ext cx="71354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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magnetikning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qiluvchanligi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   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endParaRPr lang="ru-RU" sz="24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4269136"/>
              </p:ext>
            </p:extLst>
          </p:nvPr>
        </p:nvGraphicFramePr>
        <p:xfrm>
          <a:off x="2815119" y="2823191"/>
          <a:ext cx="287677" cy="4907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10" r:id="rId5" imgW="165028" imgH="279279" progId="Equation.3">
                  <p:embed/>
                </p:oleObj>
              </mc:Choice>
              <mc:Fallback>
                <p:oleObj r:id="rId5" imgW="165028" imgH="27927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5119" y="2823191"/>
                        <a:ext cx="287677" cy="4907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2330543"/>
              </p:ext>
            </p:extLst>
          </p:nvPr>
        </p:nvGraphicFramePr>
        <p:xfrm>
          <a:off x="3451367" y="2859669"/>
          <a:ext cx="350071" cy="3640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11" r:id="rId7" imgW="203024" imgH="215713" progId="Equation.3">
                  <p:embed/>
                </p:oleObj>
              </mc:Choice>
              <mc:Fallback>
                <p:oleObj r:id="rId7" imgW="203024" imgH="215713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1367" y="2859669"/>
                        <a:ext cx="350071" cy="3640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801438" y="2821447"/>
            <a:ext cx="29754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571942"/>
              </p:ext>
            </p:extLst>
          </p:nvPr>
        </p:nvGraphicFramePr>
        <p:xfrm>
          <a:off x="903304" y="3297238"/>
          <a:ext cx="4191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12" r:id="rId9" imgW="368140" imgH="495085" progId="Equation.3">
                  <p:embed/>
                </p:oleObj>
              </mc:Choice>
              <mc:Fallback>
                <p:oleObj r:id="rId9" imgW="368140" imgH="495085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3304" y="3297238"/>
                        <a:ext cx="4191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1322404" y="3352156"/>
            <a:ext cx="72074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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o’lchovsiz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582537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4300174"/>
              </p:ext>
            </p:extLst>
          </p:nvPr>
        </p:nvGraphicFramePr>
        <p:xfrm>
          <a:off x="3786027" y="1469204"/>
          <a:ext cx="1571946" cy="512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5" r:id="rId3" imgW="799753" imgH="266584" progId="Equation.3">
                  <p:embed/>
                </p:oleObj>
              </mc:Choice>
              <mc:Fallback>
                <p:oleObj r:id="rId3" imgW="799753" imgH="26658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027" y="1469204"/>
                        <a:ext cx="1571946" cy="51220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47239" y="1981411"/>
            <a:ext cx="30412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7896069"/>
              </p:ext>
            </p:extLst>
          </p:nvPr>
        </p:nvGraphicFramePr>
        <p:xfrm>
          <a:off x="3786027" y="2496619"/>
          <a:ext cx="1351085" cy="423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6" r:id="rId5" imgW="837836" imgH="266584" progId="Equation.3">
                  <p:embed/>
                </p:oleObj>
              </mc:Choice>
              <mc:Fallback>
                <p:oleObj r:id="rId5" imgW="837836" imgH="266584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027" y="2496619"/>
                        <a:ext cx="1351085" cy="423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47239" y="2919686"/>
            <a:ext cx="22333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z-Cyrl-U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teng bo’lgani uchun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2570295"/>
              </p:ext>
            </p:extLst>
          </p:nvPr>
        </p:nvGraphicFramePr>
        <p:xfrm>
          <a:off x="3776823" y="3450614"/>
          <a:ext cx="15811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7" r:id="rId7" imgW="1256755" imgH="266584" progId="Equation.3">
                  <p:embed/>
                </p:oleObj>
              </mc:Choice>
              <mc:Fallback>
                <p:oleObj r:id="rId7" imgW="1256755" imgH="266584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6823" y="3450614"/>
                        <a:ext cx="1581150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8247678"/>
              </p:ext>
            </p:extLst>
          </p:nvPr>
        </p:nvGraphicFramePr>
        <p:xfrm>
          <a:off x="3786027" y="4226964"/>
          <a:ext cx="1438275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688" r:id="rId9" imgW="1180588" imgH="266584" progId="Equation.3">
                  <p:embed/>
                </p:oleObj>
              </mc:Choice>
              <mc:Fallback>
                <p:oleObj r:id="rId9" imgW="1180588" imgH="26658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027" y="4226964"/>
                        <a:ext cx="1438275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303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6794" y="1385466"/>
            <a:ext cx="7166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(1+</a:t>
            </a:r>
            <a:r>
              <a:rPr lang="ru-RU" sz="1800" i="1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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 ga teng bo’lgan o’lchovsiz kattalik magnetikning magnit singdiruvchanligi deb ataladi: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3516608"/>
              </p:ext>
            </p:extLst>
          </p:nvPr>
        </p:nvGraphicFramePr>
        <p:xfrm>
          <a:off x="3778319" y="2106202"/>
          <a:ext cx="1243173" cy="383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6" r:id="rId3" imgW="685502" imgH="215806" progId="Equation.3">
                  <p:embed/>
                </p:oleObj>
              </mc:Choice>
              <mc:Fallback>
                <p:oleObj r:id="rId3" imgW="685502" imgH="21580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319" y="2106202"/>
                        <a:ext cx="1243173" cy="3835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16793" y="2649187"/>
            <a:ext cx="7361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Shunday qilib, magnetikdagi natijaviy magnit maydoni induktsiyasi </a:t>
            </a:r>
            <a:endParaRPr lang="ru-RU" sz="1800" dirty="0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8330588"/>
              </p:ext>
            </p:extLst>
          </p:nvPr>
        </p:nvGraphicFramePr>
        <p:xfrm>
          <a:off x="7233007" y="2612691"/>
          <a:ext cx="256854" cy="333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7" r:id="rId5" imgW="164885" imgH="215619" progId="Equation.3">
                  <p:embed/>
                </p:oleObj>
              </mc:Choice>
              <mc:Fallback>
                <p:oleObj r:id="rId5" imgW="164885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3007" y="2612691"/>
                        <a:ext cx="256854" cy="3339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816793" y="3040212"/>
            <a:ext cx="3121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magnit maydoni kuchlanganligi</a:t>
            </a:r>
            <a:endParaRPr lang="ru-RU" sz="1800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7213945"/>
              </p:ext>
            </p:extLst>
          </p:nvPr>
        </p:nvGraphicFramePr>
        <p:xfrm>
          <a:off x="3938160" y="3095084"/>
          <a:ext cx="2381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8" r:id="rId7" imgW="203024" imgH="215713" progId="Equation.3">
                  <p:embed/>
                </p:oleObj>
              </mc:Choice>
              <mc:Fallback>
                <p:oleObj r:id="rId7" imgW="203024" imgH="215713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160" y="3095084"/>
                        <a:ext cx="23812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4176285" y="3034243"/>
            <a:ext cx="3704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bilan quyidagicha bog’langan bo’ladi:</a:t>
            </a:r>
            <a:endParaRPr lang="ru-RU" sz="1800" dirty="0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0664092"/>
              </p:ext>
            </p:extLst>
          </p:nvPr>
        </p:nvGraphicFramePr>
        <p:xfrm>
          <a:off x="1993185" y="3739793"/>
          <a:ext cx="1421461" cy="493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69" r:id="rId9" imgW="761669" imgH="266584" progId="Equation.3">
                  <p:embed/>
                </p:oleObj>
              </mc:Choice>
              <mc:Fallback>
                <p:oleObj r:id="rId9" imgW="761669" imgH="266584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3185" y="3739793"/>
                        <a:ext cx="1421461" cy="4931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710044"/>
              </p:ext>
            </p:extLst>
          </p:nvPr>
        </p:nvGraphicFramePr>
        <p:xfrm>
          <a:off x="4773306" y="3483533"/>
          <a:ext cx="1329543" cy="1005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0" r:id="rId11" imgW="685800" imgH="520700" progId="Equation.3">
                  <p:embed/>
                </p:oleObj>
              </mc:Choice>
              <mc:Fallback>
                <p:oleObj r:id="rId11" imgW="685800" imgH="5207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3306" y="3483533"/>
                        <a:ext cx="1329543" cy="10056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686328" y="3832484"/>
            <a:ext cx="646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Y</a:t>
            </a:r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oki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259976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5256" y="1318529"/>
            <a:ext cx="707050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Mavzu:Ferromagnitlar</a:t>
            </a:r>
            <a:endParaRPr lang="en-US" sz="28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1.Ferromagnetiklarni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magnitlanish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2.Gisterezis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sirtmog’i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oldiq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magnitlanish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koertsetiv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4.Ferromagnetizmning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tushuntirilishi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5.Domenlar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nazariyasi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86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6391" y="1755335"/>
            <a:ext cx="72381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Tanch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so’zlar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r>
              <a:rPr lang="en-GB" sz="40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Ferromagnetik</a:t>
            </a:r>
            <a:r>
              <a:rPr lang="en-GB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gisterezis</a:t>
            </a:r>
            <a:r>
              <a:rPr lang="en-GB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sirtmog’i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GB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domenlar</a:t>
            </a:r>
            <a:r>
              <a:rPr lang="en-GB" sz="4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4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nazariyasi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235501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9262" y="1591577"/>
            <a:ext cx="704293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Kuchli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magnitlanish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xususiyatiga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moddalarga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ferromagnitlar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Ferromagnitlarga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temir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nikel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kobalt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gadoliniy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qotishmalari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Ferromagnitlarni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singdiruvchanligi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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magnitlovchi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kuchlanganligiga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bog‘lanib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o‘zgarishini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1872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yilda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Stoletov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00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2351078"/>
              </p:ext>
            </p:extLst>
          </p:nvPr>
        </p:nvGraphicFramePr>
        <p:xfrm>
          <a:off x="2706563" y="1480549"/>
          <a:ext cx="350520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548" name="Picture" r:id="rId3" imgW="5205305" imgH="2349597" progId="Word.Picture.8">
                  <p:embed/>
                </p:oleObj>
              </mc:Choice>
              <mc:Fallback>
                <p:oleObj name="Picture" r:id="rId3" imgW="5205305" imgH="2349597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06563" y="1480549"/>
                        <a:ext cx="3505200" cy="158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426133" y="2907810"/>
            <a:ext cx="35108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449580" algn="ctr"/>
            <a:r>
              <a:rPr lang="en-US" dirty="0"/>
              <a:t>1-rasm     		2-rasm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1533" y="3215587"/>
            <a:ext cx="675525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Grafikdan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ko‘rinadiki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ferromagnit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magnitlovchi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(1-rasm)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suroat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maksimum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erishadi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22452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0764" y="1391702"/>
            <a:ext cx="761828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So‘ngra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li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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Ferromagnit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g‘altak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g‘altakdan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o‘tkaziladi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G‘altakdagi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bog‘lanib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to‘yinish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G‘altakdagi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3626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5352" y="1320724"/>
            <a:ext cx="793164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magnitsizlanishi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balki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AC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magnitsizlanishi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g‘altakdagi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kuchlanganliklarining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kamayishidan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orqada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Bunday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xodisaga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gisterezis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xodisasi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Grafikdan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ko‘rinadiki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H=0 da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bo‘lmay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balki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OC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kesma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qoldiq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Sterjenni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butunlay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magnitsizlanishi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g‘altakda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kuchlanganligini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orttira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borib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qiymatini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tenglashtiriladi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xolat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grafikda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CD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tasvirlangan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tsikli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butunlay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takrorlansa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o‘zgarish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ko‘rsatilgan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bo‘ylab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tasvirlanadi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egri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chiziqqa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gisterezis</a:t>
            </a:r>
            <a:r>
              <a:rPr lang="en-US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xalqasi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deyiladi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8230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868167" y="1442445"/>
            <a:ext cx="661142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Ferromagnitlarni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to‘xtatilgandan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magnitlanganicha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qolishidir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ferromagnitlarda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o‘z-o‘zidan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s’ontan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to‘yinishga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magnitlangan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kichkina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soxalar-domenlarni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bo‘lishidir</a:t>
            </a:r>
            <a:r>
              <a:rPr lang="en-US" sz="2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Domenlarni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o‘lchamlari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sz="2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- 10</a:t>
            </a:r>
            <a:r>
              <a:rPr lang="en-US" sz="2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-4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tartibida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‘‘lab milliard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Domenlar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bo‘lmaganda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orientirlangan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626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1068074"/>
              </p:ext>
            </p:extLst>
          </p:nvPr>
        </p:nvGraphicFramePr>
        <p:xfrm>
          <a:off x="1695236" y="1777429"/>
          <a:ext cx="550545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53" name="Picture" r:id="rId3" imgW="5500244" imgH="1312524" progId="Word.Picture.8">
                  <p:embed/>
                </p:oleObj>
              </mc:Choice>
              <mc:Fallback>
                <p:oleObj name="Picture" r:id="rId3" imgW="5500244" imgH="1312524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5236" y="1777429"/>
                        <a:ext cx="5505450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693234" y="3465826"/>
            <a:ext cx="9669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/>
              <a:t>3-rasm.</a:t>
            </a: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4247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4442106"/>
              </p:ext>
            </p:extLst>
          </p:nvPr>
        </p:nvGraphicFramePr>
        <p:xfrm>
          <a:off x="2116477" y="1438382"/>
          <a:ext cx="5353050" cy="2200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29" name="Picture" r:id="rId3" imgW="2978160" imgH="2616057" progId="Word.Picture.8">
                  <p:embed/>
                </p:oleObj>
              </mc:Choice>
              <mc:Fallback>
                <p:oleObj name="Picture" r:id="rId3" imgW="2978160" imgH="2616057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6477" y="1438382"/>
                        <a:ext cx="5353050" cy="2200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983820" y="3866518"/>
            <a:ext cx="8258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4-rasm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4259065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827" y="1233684"/>
            <a:ext cx="69710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bo‘lganda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domenlar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orientirlana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(b)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2400" baseline="-25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domenlar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yo‘nalishida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burilib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to‘yinishga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(v).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Magnitlovchi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to‘xtagandan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to‘yinishga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domenlar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ma’lum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Domenlarni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tartibsizlanishiga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Koertsitiv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xalaqit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engiSh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Ferromagnitga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teskari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yo‘nalgan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qizdiriSh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yoxud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silkitish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0841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0984" y="1228968"/>
            <a:ext cx="7381214" cy="3188919"/>
          </a:xfrm>
        </p:spPr>
        <p:txBody>
          <a:bodyPr/>
          <a:lstStyle/>
          <a:p>
            <a:pPr algn="l"/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ferromagnit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Kyuri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nuqtasi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ataluvchi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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temperatura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bo‘lib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shu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temperaturada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modda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o‘zining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xossalarini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yo‘qotadi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Masalan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temir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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= 770</a:t>
            </a:r>
            <a:r>
              <a:rPr lang="en-US" sz="2400" b="0" i="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S,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Nikel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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=360</a:t>
            </a:r>
            <a:r>
              <a:rPr lang="en-US" sz="2400" b="0" i="0" baseline="30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S.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Kyuri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nuqtasidan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yuqori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temperaturalarda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ferromagnit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sym typeface="Symbol" panose="05050102010706020507" pitchFamily="18" charset="2"/>
              </a:rPr>
              <a:t>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&gt;1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oddiy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paramagnit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moddaga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aylanadi.Ferromagnit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moddalardan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ekranlar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lentalar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elektromagnit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o‘zaklari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tayyorlashda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0" i="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foydalaniladi</a:t>
            </a: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b="0" i="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2400" b="0" i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2446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2075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1875671257"/>
      </p:ext>
    </p:extLst>
  </p:cSld>
  <p:clrMapOvr>
    <a:masterClrMapping/>
  </p:clrMapOvr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2546</TotalTime>
  <Words>1263</Words>
  <Application>Microsoft Office PowerPoint</Application>
  <PresentationFormat>Экран (16:9)</PresentationFormat>
  <Paragraphs>102</Paragraphs>
  <Slides>34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4" baseType="lpstr">
      <vt:lpstr>Playfair Display</vt:lpstr>
      <vt:lpstr>Lora</vt:lpstr>
      <vt:lpstr>Symbol</vt:lpstr>
      <vt:lpstr>Calibri</vt:lpstr>
      <vt:lpstr>Cambria Math</vt:lpstr>
      <vt:lpstr>Times New Roman</vt:lpstr>
      <vt:lpstr>Arial</vt:lpstr>
      <vt:lpstr>Yorick template</vt:lpstr>
      <vt:lpstr>Equation.3</vt:lpstr>
      <vt:lpstr>Picture</vt:lpstr>
      <vt:lpstr>10.1. Moddalarning Magnet xususiyatlari 10.2. Ferromagnitlar</vt:lpstr>
      <vt:lpstr>Презентация PowerPoint</vt:lpstr>
      <vt:lpstr>Tayanch so’z va iboralar: Molekulyar toklar, vektor, dia-para-ferromagnetiklar.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Har bir ferromagnit uchun Kyuri nuqtasi deb ataluvchi aniq  temperatura mavjud bo‘lib, shu temperaturada modda o‘zining magnit xossalarini yo‘qotadi. Masalan, temir uchun  = 7700S, Nikel uchun  =3600S. Kyuri nuqtasidan yuqori temperaturalarda ferromagnit &gt;1 bo‘lgan oddiy paramagnit moddaga aylanadi.Ferromagnit moddalardan magnit ekranlar, magnit lentalar, elektromagnit o‘zaklari tayyorlashda foydalaniladi.   </vt:lpstr>
      <vt:lpstr>Thank you for attention.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159</cp:revision>
  <dcterms:modified xsi:type="dcterms:W3CDTF">2021-05-18T16:43:09Z</dcterms:modified>
</cp:coreProperties>
</file>