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50"/>
  </p:notesMasterIdLst>
  <p:sldIdLst>
    <p:sldId id="256" r:id="rId2"/>
    <p:sldId id="280" r:id="rId3"/>
    <p:sldId id="329" r:id="rId4"/>
    <p:sldId id="281" r:id="rId5"/>
    <p:sldId id="386" r:id="rId6"/>
    <p:sldId id="345" r:id="rId7"/>
    <p:sldId id="387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1" r:id="rId23"/>
    <p:sldId id="362" r:id="rId24"/>
    <p:sldId id="363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3" r:id="rId44"/>
    <p:sldId id="384" r:id="rId45"/>
    <p:sldId id="385" r:id="rId46"/>
    <p:sldId id="342" r:id="rId47"/>
    <p:sldId id="343" r:id="rId48"/>
    <p:sldId id="344" r:id="rId49"/>
  </p:sldIdLst>
  <p:sldSz cx="9144000" cy="5143500" type="screen16x9"/>
  <p:notesSz cx="6858000" cy="9144000"/>
  <p:embeddedFontLst>
    <p:embeddedFont>
      <p:font typeface="Cambria Math" panose="02040503050406030204" pitchFamily="18" charset="0"/>
      <p:regular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Playfair Display" panose="020B0604020202020204" charset="-52"/>
      <p:regular r:id="rId56"/>
      <p:bold r:id="rId57"/>
      <p:italic r:id="rId58"/>
      <p:boldItalic r:id="rId59"/>
    </p:embeddedFont>
    <p:embeddedFont>
      <p:font typeface="Lora" panose="020B0604020202020204" charset="-52"/>
      <p:regular r:id="rId60"/>
      <p:bold r:id="rId61"/>
      <p:italic r:id="rId62"/>
      <p:boldItalic r:id="rId6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9900"/>
    <a:srgbClr val="BF7906"/>
    <a:srgbClr val="F9D162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5.fntdata"/><Relationship Id="rId63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7.fntdata"/><Relationship Id="rId61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4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image" Target="../media/image9.wmf"/><Relationship Id="rId9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19.bin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15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15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8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9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5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7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34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36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39.bin"/><Relationship Id="rId10" Type="http://schemas.openxmlformats.org/officeDocument/2006/relationships/image" Target="../media/image41.wmf"/><Relationship Id="rId4" Type="http://schemas.openxmlformats.org/officeDocument/2006/relationships/image" Target="../media/image38.wmf"/><Relationship Id="rId9" Type="http://schemas.openxmlformats.org/officeDocument/2006/relationships/oleObject" Target="../embeddings/oleObject41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591255" y="1579046"/>
            <a:ext cx="7960983" cy="2572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11.1.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Elektromagnit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induktsiya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hodisasi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11.2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tebranishlar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Google Shape;69;p16"/>
          <p:cNvSpPr txBox="1">
            <a:spLocks/>
          </p:cNvSpPr>
          <p:nvPr/>
        </p:nvSpPr>
        <p:spPr>
          <a:xfrm>
            <a:off x="4571746" y="2961799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 smtClean="0">
                <a:solidFill>
                  <a:srgbClr val="00B0F0"/>
                </a:solidFill>
              </a:rPr>
              <a:t>Submitted by </a:t>
            </a:r>
            <a:r>
              <a:rPr lang="en-US" sz="1600" dirty="0" err="1">
                <a:solidFill>
                  <a:srgbClr val="00B0F0"/>
                </a:solidFill>
              </a:rPr>
              <a:t>Usmonov</a:t>
            </a:r>
            <a:r>
              <a:rPr lang="en-US" sz="1600" dirty="0">
                <a:solidFill>
                  <a:srgbClr val="00B0F0"/>
                </a:solidFill>
              </a:rPr>
              <a:t> </a:t>
            </a:r>
            <a:r>
              <a:rPr lang="en-US" sz="1600" dirty="0" err="1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FFFF00"/>
                </a:solidFill>
              </a:rPr>
              <a:t>.</a:t>
            </a:r>
            <a:endParaRPr lang="en-US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5900" y="1387011"/>
            <a:ext cx="767479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400" dirty="0" smtClean="0"/>
              <a:t>1. </a:t>
            </a:r>
            <a:r>
              <a:rPr lang="en-GB" sz="2400" dirty="0" err="1" smtClean="0"/>
              <a:t>Faradey</a:t>
            </a:r>
            <a:r>
              <a:rPr lang="en-GB" sz="2400" dirty="0" smtClean="0"/>
              <a:t> </a:t>
            </a:r>
            <a:r>
              <a:rPr lang="en-GB" sz="2400" dirty="0" err="1"/>
              <a:t>tajribalari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 Lents </a:t>
            </a:r>
            <a:r>
              <a:rPr lang="en-GB" sz="2400" dirty="0" err="1" smtClean="0"/>
              <a:t>qonuni</a:t>
            </a:r>
            <a:r>
              <a:rPr lang="en-GB" sz="2400" dirty="0" smtClean="0"/>
              <a:t>. </a:t>
            </a:r>
            <a:endParaRPr lang="ru-RU" sz="2400" dirty="0"/>
          </a:p>
          <a:p>
            <a:pPr lvl="0"/>
            <a:r>
              <a:rPr lang="en-GB" sz="2400" dirty="0" smtClean="0"/>
              <a:t>2. </a:t>
            </a:r>
            <a:r>
              <a:rPr lang="en-GB" sz="2400" dirty="0" err="1" smtClean="0"/>
              <a:t>Elektromagnit</a:t>
            </a:r>
            <a:r>
              <a:rPr lang="en-GB" sz="2400" dirty="0" smtClean="0"/>
              <a:t> </a:t>
            </a:r>
            <a:r>
              <a:rPr lang="en-GB" sz="2400" dirty="0" err="1"/>
              <a:t>induktsiyaning</a:t>
            </a:r>
            <a:r>
              <a:rPr lang="en-GB" sz="2400" dirty="0"/>
              <a:t> </a:t>
            </a:r>
            <a:r>
              <a:rPr lang="en-GB" sz="2400" dirty="0" err="1" smtClean="0"/>
              <a:t>asosiy</a:t>
            </a:r>
            <a:r>
              <a:rPr lang="en-GB" sz="2400" dirty="0" smtClean="0"/>
              <a:t> </a:t>
            </a:r>
            <a:r>
              <a:rPr lang="en-GB" sz="2400" dirty="0" err="1" smtClean="0"/>
              <a:t>qonuni</a:t>
            </a:r>
            <a:r>
              <a:rPr lang="en-GB" sz="2400" dirty="0" smtClean="0"/>
              <a:t>. </a:t>
            </a:r>
            <a:endParaRPr lang="ru-RU" sz="2400" dirty="0"/>
          </a:p>
          <a:p>
            <a:pPr lvl="0"/>
            <a:r>
              <a:rPr lang="en-GB" sz="2400" dirty="0" smtClean="0"/>
              <a:t>3. </a:t>
            </a:r>
            <a:r>
              <a:rPr lang="en-GB" sz="2400" dirty="0" err="1" smtClean="0"/>
              <a:t>O’zinduktsiya</a:t>
            </a:r>
            <a:r>
              <a:rPr lang="en-GB" sz="2400" dirty="0" smtClean="0"/>
              <a:t> </a:t>
            </a:r>
            <a:r>
              <a:rPr lang="en-GB" sz="2400" dirty="0" err="1"/>
              <a:t>hodisasi</a:t>
            </a:r>
            <a:r>
              <a:rPr lang="en-GB" sz="2400" dirty="0"/>
              <a:t>. </a:t>
            </a:r>
            <a:r>
              <a:rPr lang="en-GB" sz="2400" dirty="0" err="1"/>
              <a:t>Induktivlik</a:t>
            </a:r>
            <a:r>
              <a:rPr lang="en-GB" sz="2400" dirty="0"/>
              <a:t>. </a:t>
            </a:r>
            <a:r>
              <a:rPr lang="en-GB" sz="2400" dirty="0" err="1"/>
              <a:t>Solenoidning</a:t>
            </a:r>
            <a:r>
              <a:rPr lang="en-GB" sz="2400" dirty="0"/>
              <a:t> </a:t>
            </a:r>
            <a:r>
              <a:rPr lang="en-GB" sz="2400" dirty="0" err="1"/>
              <a:t>induktivligi</a:t>
            </a:r>
            <a:r>
              <a:rPr lang="en-GB" sz="2400" dirty="0"/>
              <a:t>. </a:t>
            </a:r>
            <a:r>
              <a:rPr lang="en-GB" sz="2400" dirty="0" err="1"/>
              <a:t>Muhitning</a:t>
            </a:r>
            <a:r>
              <a:rPr lang="en-GB" sz="2400" dirty="0"/>
              <a:t> </a:t>
            </a:r>
            <a:r>
              <a:rPr lang="en-GB" sz="2400" dirty="0" err="1"/>
              <a:t>magnit</a:t>
            </a:r>
            <a:r>
              <a:rPr lang="en-GB" sz="2400" dirty="0"/>
              <a:t> </a:t>
            </a:r>
            <a:r>
              <a:rPr lang="en-GB" sz="2400" dirty="0" err="1" smtClean="0"/>
              <a:t>doimiysi</a:t>
            </a:r>
            <a:r>
              <a:rPr lang="en-GB" sz="2400" dirty="0" smtClean="0"/>
              <a:t>. </a:t>
            </a:r>
            <a:endParaRPr lang="ru-RU" sz="2400" dirty="0"/>
          </a:p>
          <a:p>
            <a:pPr lvl="0"/>
            <a:r>
              <a:rPr lang="en-GB" sz="2400" dirty="0" smtClean="0"/>
              <a:t>4. </a:t>
            </a:r>
            <a:r>
              <a:rPr lang="en-GB" sz="2400" dirty="0" err="1" smtClean="0"/>
              <a:t>O’zinduktsiya</a:t>
            </a:r>
            <a:r>
              <a:rPr lang="en-GB" sz="2400" dirty="0" smtClean="0"/>
              <a:t> </a:t>
            </a:r>
            <a:r>
              <a:rPr lang="en-GB" sz="2400" dirty="0" err="1"/>
              <a:t>natijasida</a:t>
            </a:r>
            <a:r>
              <a:rPr lang="en-GB" sz="2400" dirty="0"/>
              <a:t> </a:t>
            </a:r>
            <a:r>
              <a:rPr lang="en-GB" sz="2400" dirty="0" err="1"/>
              <a:t>zanjirda</a:t>
            </a:r>
            <a:r>
              <a:rPr lang="en-GB" sz="2400" dirty="0"/>
              <a:t> </a:t>
            </a:r>
            <a:r>
              <a:rPr lang="en-GB" sz="2400" dirty="0" err="1"/>
              <a:t>tokning</a:t>
            </a:r>
            <a:r>
              <a:rPr lang="en-GB" sz="2400" dirty="0"/>
              <a:t> </a:t>
            </a:r>
            <a:r>
              <a:rPr lang="en-GB" sz="2400" dirty="0" err="1"/>
              <a:t>yo’qolishi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 </a:t>
            </a:r>
            <a:r>
              <a:rPr lang="en-GB" sz="2400" dirty="0" err="1"/>
              <a:t>tiklanishi</a:t>
            </a:r>
            <a:r>
              <a:rPr lang="en-GB" sz="2400" dirty="0"/>
              <a:t>. </a:t>
            </a:r>
            <a:endParaRPr lang="ru-RU" sz="2400" dirty="0"/>
          </a:p>
          <a:p>
            <a:r>
              <a:rPr lang="en-GB" sz="2400" dirty="0" smtClean="0"/>
              <a:t>5. </a:t>
            </a:r>
            <a:r>
              <a:rPr lang="en-GB" sz="2400" dirty="0" err="1" smtClean="0"/>
              <a:t>Magnit</a:t>
            </a:r>
            <a:r>
              <a:rPr lang="en-GB" sz="2400" dirty="0" smtClean="0"/>
              <a:t> </a:t>
            </a:r>
            <a:r>
              <a:rPr lang="en-GB" sz="2400" dirty="0" err="1"/>
              <a:t>maydon</a:t>
            </a:r>
            <a:r>
              <a:rPr lang="en-GB" sz="2400" dirty="0"/>
              <a:t> </a:t>
            </a:r>
            <a:r>
              <a:rPr lang="en-GB" sz="2400" dirty="0" err="1" smtClean="0"/>
              <a:t>energiyasi</a:t>
            </a:r>
            <a:r>
              <a:rPr lang="en-GB" sz="2400" dirty="0" smtClean="0"/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4805" y="1674689"/>
            <a:ext cx="8075487" cy="2325812"/>
          </a:xfrm>
        </p:spPr>
        <p:txBody>
          <a:bodyPr/>
          <a:lstStyle/>
          <a:p>
            <a:pPr algn="l"/>
            <a:r>
              <a:rPr lang="en-GB" sz="36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36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GB" sz="36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en-GB" sz="36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6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GB" sz="36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3600" b="0" i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solidFill>
                  <a:schemeClr val="tx1"/>
                </a:solidFill>
              </a:rPr>
              <a:t>Faradey</a:t>
            </a:r>
            <a:r>
              <a:rPr lang="en-GB" sz="3600" dirty="0" smtClean="0">
                <a:solidFill>
                  <a:schemeClr val="tx1"/>
                </a:solidFill>
              </a:rPr>
              <a:t> </a:t>
            </a:r>
            <a:r>
              <a:rPr lang="en-GB" sz="3600" dirty="0" err="1">
                <a:solidFill>
                  <a:schemeClr val="tx1"/>
                </a:solidFill>
              </a:rPr>
              <a:t>tajribasi</a:t>
            </a:r>
            <a:r>
              <a:rPr lang="en-GB" sz="3600" dirty="0">
                <a:solidFill>
                  <a:schemeClr val="tx1"/>
                </a:solidFill>
              </a:rPr>
              <a:t>, Lents </a:t>
            </a:r>
            <a:r>
              <a:rPr lang="en-GB" sz="3600" dirty="0" err="1">
                <a:solidFill>
                  <a:schemeClr val="tx1"/>
                </a:solidFill>
              </a:rPr>
              <a:t>qonuni</a:t>
            </a:r>
            <a:r>
              <a:rPr lang="en-GB" sz="3600" dirty="0">
                <a:solidFill>
                  <a:schemeClr val="tx1"/>
                </a:solidFill>
              </a:rPr>
              <a:t>, </a:t>
            </a:r>
            <a:r>
              <a:rPr lang="en-GB" sz="3600" dirty="0" err="1">
                <a:solidFill>
                  <a:schemeClr val="tx1"/>
                </a:solidFill>
              </a:rPr>
              <a:t>o’zinduktsiya</a:t>
            </a:r>
            <a:r>
              <a:rPr lang="en-GB" sz="3600" dirty="0">
                <a:solidFill>
                  <a:schemeClr val="tx1"/>
                </a:solidFill>
              </a:rPr>
              <a:t>, </a:t>
            </a:r>
            <a:r>
              <a:rPr lang="en-GB" sz="3600" dirty="0" err="1" smtClean="0">
                <a:solidFill>
                  <a:schemeClr val="tx1"/>
                </a:solidFill>
              </a:rPr>
              <a:t>energiyasi</a:t>
            </a:r>
            <a:r>
              <a:rPr lang="en-US" sz="36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4868" y="1577722"/>
            <a:ext cx="86502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 smtClean="0"/>
              <a:t>	</a:t>
            </a:r>
            <a:r>
              <a:rPr lang="de-DE" sz="2400" dirty="0" err="1" smtClean="0"/>
              <a:t>Magnitoelektr</a:t>
            </a:r>
            <a:r>
              <a:rPr lang="de-DE" sz="2400" dirty="0" smtClean="0"/>
              <a:t>  </a:t>
            </a:r>
            <a:r>
              <a:rPr lang="de-DE" sz="2400" dirty="0" err="1"/>
              <a:t>induktsiya</a:t>
            </a:r>
            <a:r>
              <a:rPr lang="de-DE" sz="2400" dirty="0"/>
              <a:t>  </a:t>
            </a:r>
            <a:r>
              <a:rPr lang="de-DE" sz="2400" dirty="0" err="1"/>
              <a:t>elektromagnit</a:t>
            </a:r>
            <a:r>
              <a:rPr lang="de-DE" sz="2400" dirty="0"/>
              <a:t>   </a:t>
            </a:r>
            <a:r>
              <a:rPr lang="de-DE" sz="2400" dirty="0" err="1"/>
              <a:t>induktsiyasiga</a:t>
            </a:r>
            <a:r>
              <a:rPr lang="de-DE" sz="2400" dirty="0"/>
              <a:t> </a:t>
            </a:r>
            <a:r>
              <a:rPr lang="de-DE" sz="2400" dirty="0" err="1"/>
              <a:t>teskari</a:t>
            </a:r>
            <a:r>
              <a:rPr lang="de-DE" sz="2400" dirty="0"/>
              <a:t> </a:t>
            </a:r>
            <a:r>
              <a:rPr lang="de-DE" sz="2400" dirty="0" err="1"/>
              <a:t>bo‘lgan</a:t>
            </a:r>
            <a:r>
              <a:rPr lang="de-DE" sz="2400" dirty="0"/>
              <a:t> </a:t>
            </a:r>
            <a:r>
              <a:rPr lang="de-DE" sz="2400" dirty="0" err="1"/>
              <a:t>hodisa</a:t>
            </a:r>
            <a:r>
              <a:rPr lang="de-DE" sz="2400" dirty="0"/>
              <a:t> </a:t>
            </a:r>
            <a:r>
              <a:rPr lang="de-DE" sz="2400" dirty="0" err="1"/>
              <a:t>bo‘lib</a:t>
            </a:r>
            <a:r>
              <a:rPr lang="de-DE" sz="2400" dirty="0"/>
              <a:t>, uni 1863 </a:t>
            </a:r>
            <a:r>
              <a:rPr lang="de-DE" sz="2400" dirty="0" err="1"/>
              <a:t>yilda</a:t>
            </a:r>
            <a:r>
              <a:rPr lang="de-DE" sz="2400" dirty="0"/>
              <a:t> </a:t>
            </a:r>
            <a:r>
              <a:rPr lang="de-DE" sz="2400" dirty="0" err="1"/>
              <a:t>Maksvell</a:t>
            </a:r>
            <a:r>
              <a:rPr lang="de-DE" sz="2400" dirty="0"/>
              <a:t> </a:t>
            </a:r>
            <a:r>
              <a:rPr lang="de-DE" sz="2400" dirty="0" err="1"/>
              <a:t>o‘z</a:t>
            </a:r>
            <a:r>
              <a:rPr lang="de-DE" sz="2400" dirty="0"/>
              <a:t> </a:t>
            </a:r>
            <a:r>
              <a:rPr lang="de-DE" sz="2400" dirty="0" err="1"/>
              <a:t>giotezasi</a:t>
            </a:r>
            <a:r>
              <a:rPr lang="de-DE" sz="2400" dirty="0"/>
              <a:t>  </a:t>
            </a:r>
            <a:r>
              <a:rPr lang="de-DE" sz="2400" dirty="0" err="1"/>
              <a:t>orqali</a:t>
            </a:r>
            <a:r>
              <a:rPr lang="de-DE" sz="2400" dirty="0"/>
              <a:t> </a:t>
            </a:r>
            <a:r>
              <a:rPr lang="de-DE" sz="2400" dirty="0" err="1"/>
              <a:t>bayon</a:t>
            </a:r>
            <a:r>
              <a:rPr lang="de-DE" sz="2400" dirty="0"/>
              <a:t> </a:t>
            </a:r>
            <a:r>
              <a:rPr lang="de-DE" sz="2400" dirty="0" err="1"/>
              <a:t>qildi</a:t>
            </a:r>
            <a:r>
              <a:rPr lang="de-DE" sz="2400" dirty="0"/>
              <a:t>. </a:t>
            </a:r>
            <a:r>
              <a:rPr lang="de-DE" sz="2400" dirty="0" err="1"/>
              <a:t>Elektr</a:t>
            </a:r>
            <a:r>
              <a:rPr lang="de-DE" sz="2400" dirty="0"/>
              <a:t> </a:t>
            </a:r>
            <a:r>
              <a:rPr lang="de-DE" sz="2400" dirty="0" err="1"/>
              <a:t>maydonning</a:t>
            </a:r>
            <a:r>
              <a:rPr lang="de-DE" sz="2400" dirty="0"/>
              <a:t> </a:t>
            </a:r>
            <a:r>
              <a:rPr lang="de-DE" sz="2400" dirty="0" err="1"/>
              <a:t>o‘zgarishi</a:t>
            </a:r>
            <a:r>
              <a:rPr lang="de-DE" sz="2400" dirty="0"/>
              <a:t> </a:t>
            </a:r>
            <a:r>
              <a:rPr lang="de-DE" sz="2400" dirty="0" err="1"/>
              <a:t>va</a:t>
            </a:r>
            <a:r>
              <a:rPr lang="de-DE" sz="2400" dirty="0"/>
              <a:t> </a:t>
            </a:r>
            <a:r>
              <a:rPr lang="de-DE" sz="2400" dirty="0" err="1"/>
              <a:t>bu</a:t>
            </a:r>
            <a:r>
              <a:rPr lang="de-DE" sz="2400" dirty="0"/>
              <a:t> </a:t>
            </a:r>
            <a:r>
              <a:rPr lang="de-DE" sz="2400" dirty="0" err="1"/>
              <a:t>o‘zgarish</a:t>
            </a:r>
            <a:r>
              <a:rPr lang="de-DE" sz="2400" dirty="0"/>
              <a:t>  </a:t>
            </a:r>
            <a:r>
              <a:rPr lang="de-DE" sz="2400" dirty="0" err="1"/>
              <a:t>tufayli</a:t>
            </a:r>
            <a:r>
              <a:rPr lang="de-DE" sz="2400" dirty="0"/>
              <a:t> </a:t>
            </a:r>
            <a:r>
              <a:rPr lang="de-DE" sz="2400" dirty="0" err="1"/>
              <a:t>vujudga</a:t>
            </a:r>
            <a:r>
              <a:rPr lang="de-DE" sz="2400" dirty="0"/>
              <a:t> </a:t>
            </a:r>
            <a:r>
              <a:rPr lang="de-DE" sz="2400" dirty="0" err="1"/>
              <a:t>kelayotgan</a:t>
            </a:r>
            <a:r>
              <a:rPr lang="de-DE" sz="2400" dirty="0"/>
              <a:t> </a:t>
            </a:r>
            <a:r>
              <a:rPr lang="de-DE" sz="2400" dirty="0" err="1"/>
              <a:t>magnit</a:t>
            </a:r>
            <a:r>
              <a:rPr lang="de-DE" sz="2400" dirty="0"/>
              <a:t> </a:t>
            </a:r>
            <a:r>
              <a:rPr lang="de-DE" sz="2400" dirty="0" err="1"/>
              <a:t>maydon</a:t>
            </a:r>
            <a:r>
              <a:rPr lang="de-DE" sz="2400" dirty="0"/>
              <a:t> </a:t>
            </a:r>
            <a:r>
              <a:rPr lang="de-DE" sz="2400" dirty="0" err="1"/>
              <a:t>orasidagi</a:t>
            </a:r>
            <a:r>
              <a:rPr lang="de-DE" sz="2400" dirty="0"/>
              <a:t> </a:t>
            </a:r>
            <a:r>
              <a:rPr lang="de-DE" sz="2400" dirty="0" err="1"/>
              <a:t>miqdoriy</a:t>
            </a:r>
            <a:r>
              <a:rPr lang="de-DE" sz="2400" dirty="0"/>
              <a:t> </a:t>
            </a:r>
            <a:r>
              <a:rPr lang="de-DE" sz="2400" dirty="0" err="1"/>
              <a:t>bog‘lanishni</a:t>
            </a:r>
            <a:r>
              <a:rPr lang="de-DE" sz="2400" dirty="0"/>
              <a:t> </a:t>
            </a:r>
            <a:r>
              <a:rPr lang="de-DE" sz="2400" dirty="0" err="1"/>
              <a:t>topish</a:t>
            </a:r>
            <a:r>
              <a:rPr lang="de-DE" sz="2400" dirty="0"/>
              <a:t> </a:t>
            </a:r>
            <a:r>
              <a:rPr lang="de-DE" sz="2400" dirty="0" err="1"/>
              <a:t>uchun</a:t>
            </a:r>
            <a:r>
              <a:rPr lang="de-DE" sz="2400" dirty="0"/>
              <a:t> </a:t>
            </a:r>
            <a:r>
              <a:rPr lang="de-DE" sz="2400" dirty="0" err="1"/>
              <a:t>Maksvell</a:t>
            </a:r>
            <a:r>
              <a:rPr lang="de-DE" sz="2400" dirty="0"/>
              <a:t> </a:t>
            </a:r>
            <a:r>
              <a:rPr lang="de-DE" sz="2400" i="1" dirty="0" err="1">
                <a:solidFill>
                  <a:srgbClr val="FF0000"/>
                </a:solidFill>
              </a:rPr>
              <a:t>siljish</a:t>
            </a:r>
            <a:r>
              <a:rPr lang="de-DE" sz="2400" i="1" dirty="0">
                <a:solidFill>
                  <a:srgbClr val="FF0000"/>
                </a:solidFill>
              </a:rPr>
              <a:t> </a:t>
            </a:r>
            <a:r>
              <a:rPr lang="de-DE" sz="2400" i="1" dirty="0" err="1">
                <a:solidFill>
                  <a:srgbClr val="FF0000"/>
                </a:solidFill>
              </a:rPr>
              <a:t>toki</a:t>
            </a:r>
            <a:r>
              <a:rPr lang="de-DE" sz="2400" dirty="0"/>
              <a:t> </a:t>
            </a:r>
            <a:r>
              <a:rPr lang="de-DE" sz="2400" dirty="0" err="1"/>
              <a:t>deb</a:t>
            </a:r>
            <a:r>
              <a:rPr lang="de-DE" sz="2400" dirty="0"/>
              <a:t> </a:t>
            </a:r>
            <a:r>
              <a:rPr lang="de-DE" sz="2400" dirty="0" err="1"/>
              <a:t>ataladigan</a:t>
            </a:r>
            <a:r>
              <a:rPr lang="de-DE" sz="2400" dirty="0"/>
              <a:t> </a:t>
            </a:r>
            <a:r>
              <a:rPr lang="de-DE" sz="2400" dirty="0" err="1"/>
              <a:t>tushunchani</a:t>
            </a:r>
            <a:r>
              <a:rPr lang="de-DE" sz="2400" dirty="0"/>
              <a:t> </a:t>
            </a:r>
            <a:r>
              <a:rPr lang="de-DE" sz="2400" dirty="0" err="1"/>
              <a:t>kiritdi</a:t>
            </a:r>
            <a:r>
              <a:rPr lang="de-DE" sz="2400" dirty="0"/>
              <a:t>. </a:t>
            </a:r>
            <a:r>
              <a:rPr lang="de-DE" sz="2400" dirty="0" err="1"/>
              <a:t>Bu</a:t>
            </a:r>
            <a:r>
              <a:rPr lang="de-DE" sz="2400" dirty="0"/>
              <a:t> </a:t>
            </a:r>
            <a:r>
              <a:rPr lang="de-DE" sz="2400" dirty="0" err="1"/>
              <a:t>tushunchani</a:t>
            </a:r>
            <a:r>
              <a:rPr lang="de-DE" sz="2400" dirty="0"/>
              <a:t> </a:t>
            </a:r>
            <a:r>
              <a:rPr lang="de-DE" sz="2400" dirty="0" err="1"/>
              <a:t>quyidagi</a:t>
            </a:r>
            <a:r>
              <a:rPr lang="de-DE" sz="2400" dirty="0"/>
              <a:t> </a:t>
            </a:r>
            <a:r>
              <a:rPr lang="de-DE" sz="2400" dirty="0" err="1"/>
              <a:t>tajriba</a:t>
            </a:r>
            <a:r>
              <a:rPr lang="de-DE" sz="2400" dirty="0"/>
              <a:t> </a:t>
            </a:r>
            <a:r>
              <a:rPr lang="de-DE" sz="2400" dirty="0" err="1"/>
              <a:t>jarayonida</a:t>
            </a:r>
            <a:r>
              <a:rPr lang="de-DE" sz="2400" dirty="0"/>
              <a:t> </a:t>
            </a:r>
            <a:r>
              <a:rPr lang="de-DE" sz="2400" dirty="0" err="1"/>
              <a:t>o‘rganamiz</a:t>
            </a:r>
            <a:r>
              <a:rPr lang="de-DE" sz="2400" dirty="0"/>
              <a:t> (1-rasm).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35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31595" t="45139" r="32335" b="20122"/>
          <a:stretch/>
        </p:blipFill>
        <p:spPr bwMode="auto">
          <a:xfrm>
            <a:off x="1919970" y="1368519"/>
            <a:ext cx="5293633" cy="32179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39615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5626" y="1264948"/>
            <a:ext cx="812685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dirty="0" smtClean="0"/>
              <a:t>	</a:t>
            </a:r>
            <a:r>
              <a:rPr lang="de-DE" sz="2800" dirty="0" err="1" smtClean="0"/>
              <a:t>Kondensatorli</a:t>
            </a:r>
            <a:r>
              <a:rPr lang="de-DE" sz="2800" dirty="0" smtClean="0"/>
              <a:t> </a:t>
            </a:r>
            <a:r>
              <a:rPr lang="de-DE" sz="2800" dirty="0" err="1"/>
              <a:t>zanjirdan</a:t>
            </a:r>
            <a:r>
              <a:rPr lang="de-DE" sz="2800" dirty="0"/>
              <a:t> </a:t>
            </a:r>
            <a:r>
              <a:rPr lang="de-DE" sz="2800" dirty="0" err="1"/>
              <a:t>kvazistatsionar</a:t>
            </a:r>
            <a:r>
              <a:rPr lang="de-DE" sz="2800" dirty="0"/>
              <a:t> </a:t>
            </a:r>
            <a:r>
              <a:rPr lang="de-DE" sz="2800" dirty="0" err="1"/>
              <a:t>o‘zgaruvchan</a:t>
            </a:r>
            <a:r>
              <a:rPr lang="de-DE" sz="2800" dirty="0"/>
              <a:t> </a:t>
            </a:r>
            <a:r>
              <a:rPr lang="de-DE" sz="2800" dirty="0" err="1"/>
              <a:t>tok</a:t>
            </a:r>
            <a:r>
              <a:rPr lang="de-DE" sz="2800" dirty="0"/>
              <a:t> </a:t>
            </a:r>
            <a:r>
              <a:rPr lang="de-DE" sz="2800" dirty="0" err="1"/>
              <a:t>oqqanda</a:t>
            </a:r>
            <a:r>
              <a:rPr lang="de-DE" sz="2800" dirty="0"/>
              <a:t>  </a:t>
            </a:r>
            <a:r>
              <a:rPr lang="de-DE" sz="2800" dirty="0" err="1"/>
              <a:t>kondensator</a:t>
            </a:r>
            <a:r>
              <a:rPr lang="de-DE" sz="2800" dirty="0"/>
              <a:t> </a:t>
            </a:r>
            <a:r>
              <a:rPr lang="de-DE" sz="2800" dirty="0" err="1"/>
              <a:t>plastinkalarini</a:t>
            </a:r>
            <a:r>
              <a:rPr lang="de-DE" sz="2800" dirty="0"/>
              <a:t> </a:t>
            </a:r>
            <a:r>
              <a:rPr lang="de-DE" sz="2800" dirty="0" err="1"/>
              <a:t>birlashtiruvchi</a:t>
            </a:r>
            <a:r>
              <a:rPr lang="de-DE" sz="2800" dirty="0"/>
              <a:t>  </a:t>
            </a:r>
            <a:r>
              <a:rPr lang="de-DE" sz="2800" dirty="0" err="1"/>
              <a:t>o‘tkazgichlar</a:t>
            </a:r>
            <a:r>
              <a:rPr lang="de-DE" sz="2800" dirty="0"/>
              <a:t>  </a:t>
            </a:r>
            <a:r>
              <a:rPr lang="de-DE" sz="2800" dirty="0" err="1"/>
              <a:t>orqali</a:t>
            </a:r>
            <a:r>
              <a:rPr lang="de-DE" sz="2800" dirty="0"/>
              <a:t> </a:t>
            </a:r>
            <a:r>
              <a:rPr lang="de-DE" sz="2800" dirty="0" err="1"/>
              <a:t>zaryad</a:t>
            </a:r>
            <a:r>
              <a:rPr lang="de-DE" sz="2800" dirty="0"/>
              <a:t> </a:t>
            </a:r>
            <a:r>
              <a:rPr lang="de-DE" sz="2800" dirty="0" err="1"/>
              <a:t>o‘tadi</a:t>
            </a:r>
            <a:r>
              <a:rPr lang="de-DE" sz="2800" dirty="0"/>
              <a:t>,  </a:t>
            </a:r>
            <a:r>
              <a:rPr lang="de-DE" sz="2800" dirty="0" err="1"/>
              <a:t>lekin</a:t>
            </a:r>
            <a:r>
              <a:rPr lang="de-DE" sz="2800" dirty="0"/>
              <a:t> </a:t>
            </a:r>
            <a:r>
              <a:rPr lang="de-DE" sz="2800" dirty="0" err="1"/>
              <a:t>plastinkalar</a:t>
            </a:r>
            <a:r>
              <a:rPr lang="de-DE" sz="2800" dirty="0"/>
              <a:t> </a:t>
            </a:r>
            <a:r>
              <a:rPr lang="de-DE" sz="2800" dirty="0" err="1"/>
              <a:t>oralig‘idagi</a:t>
            </a:r>
            <a:r>
              <a:rPr lang="de-DE" sz="2800" dirty="0"/>
              <a:t> </a:t>
            </a:r>
            <a:r>
              <a:rPr lang="de-DE" sz="2800" dirty="0" err="1"/>
              <a:t>dielektrikdan</a:t>
            </a:r>
            <a:r>
              <a:rPr lang="de-DE" sz="2800" dirty="0"/>
              <a:t> </a:t>
            </a:r>
            <a:r>
              <a:rPr lang="de-DE" sz="2800" dirty="0" err="1"/>
              <a:t>o‘tmaydi</a:t>
            </a:r>
            <a:r>
              <a:rPr lang="de-DE" sz="2800" dirty="0"/>
              <a:t>. </a:t>
            </a:r>
            <a:r>
              <a:rPr lang="de-DE" sz="2800" dirty="0" err="1"/>
              <a:t>Natijada</a:t>
            </a:r>
            <a:r>
              <a:rPr lang="de-DE" sz="2800" dirty="0"/>
              <a:t> </a:t>
            </a:r>
            <a:r>
              <a:rPr lang="de-DE" sz="2800" dirty="0" err="1"/>
              <a:t>o‘zgaruvchan</a:t>
            </a:r>
            <a:r>
              <a:rPr lang="de-DE" sz="2800" dirty="0"/>
              <a:t>  </a:t>
            </a:r>
            <a:r>
              <a:rPr lang="de-DE" sz="2800" dirty="0" err="1"/>
              <a:t>tokning</a:t>
            </a:r>
            <a:r>
              <a:rPr lang="de-DE" sz="2800" dirty="0"/>
              <a:t>  </a:t>
            </a:r>
            <a:r>
              <a:rPr lang="de-DE" sz="2800" dirty="0" err="1"/>
              <a:t>zanjir</a:t>
            </a:r>
            <a:r>
              <a:rPr lang="de-DE" sz="2800" dirty="0"/>
              <a:t>  </a:t>
            </a:r>
            <a:r>
              <a:rPr lang="de-DE" sz="2800" dirty="0" err="1"/>
              <a:t>bo‘ylab</a:t>
            </a:r>
            <a:r>
              <a:rPr lang="de-DE" sz="2800" dirty="0"/>
              <a:t>  </a:t>
            </a:r>
            <a:r>
              <a:rPr lang="de-DE" sz="2800" dirty="0" err="1"/>
              <a:t>oqishi</a:t>
            </a:r>
            <a:r>
              <a:rPr lang="de-DE" sz="2800" dirty="0"/>
              <a:t>  </a:t>
            </a:r>
            <a:r>
              <a:rPr lang="de-DE" sz="2800" dirty="0" err="1"/>
              <a:t>kondensatorning</a:t>
            </a:r>
            <a:r>
              <a:rPr lang="de-DE" sz="2800" dirty="0"/>
              <a:t>  </a:t>
            </a:r>
            <a:r>
              <a:rPr lang="de-DE" sz="2800" dirty="0" err="1"/>
              <a:t>zaryadlaniShi</a:t>
            </a:r>
            <a:r>
              <a:rPr lang="de-DE" sz="2800" dirty="0"/>
              <a:t> (2.a-rasm) </a:t>
            </a:r>
            <a:r>
              <a:rPr lang="de-DE" sz="2800" dirty="0" err="1"/>
              <a:t>va</a:t>
            </a:r>
            <a:r>
              <a:rPr lang="de-DE" sz="2800" dirty="0"/>
              <a:t> </a:t>
            </a:r>
            <a:r>
              <a:rPr lang="de-DE" sz="2800" dirty="0" err="1"/>
              <a:t>razryadlanishidan</a:t>
            </a:r>
            <a:r>
              <a:rPr lang="de-DE" sz="2800" dirty="0"/>
              <a:t> </a:t>
            </a:r>
            <a:r>
              <a:rPr lang="de-DE" sz="2800" dirty="0" err="1"/>
              <a:t>iborat</a:t>
            </a:r>
            <a:r>
              <a:rPr lang="de-DE" sz="2800" dirty="0"/>
              <a:t> </a:t>
            </a:r>
            <a:r>
              <a:rPr lang="de-DE" sz="2800" dirty="0" err="1"/>
              <a:t>bo‘ladi</a:t>
            </a:r>
            <a:r>
              <a:rPr lang="de-DE" sz="2800" dirty="0"/>
              <a:t> (2.b-rasm).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31534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28141" t="33766" r="29711" b="39906"/>
          <a:stretch/>
        </p:blipFill>
        <p:spPr bwMode="auto">
          <a:xfrm>
            <a:off x="1232160" y="1571221"/>
            <a:ext cx="6612976" cy="24604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1823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209" y="1201159"/>
            <a:ext cx="85686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de-DE" sz="2000" dirty="0" err="1"/>
              <a:t>Shund</a:t>
            </a:r>
            <a:r>
              <a:rPr lang="en-US" sz="2000" dirty="0"/>
              <a:t>a</a:t>
            </a:r>
            <a:r>
              <a:rPr lang="de-DE" sz="2000" dirty="0"/>
              <a:t>y </a:t>
            </a:r>
            <a:r>
              <a:rPr lang="de-DE" sz="2000" dirty="0" err="1"/>
              <a:t>qilib</a:t>
            </a:r>
            <a:r>
              <a:rPr lang="de-DE" sz="2000" dirty="0"/>
              <a:t>, </a:t>
            </a:r>
            <a:r>
              <a:rPr lang="de-DE" sz="2000" dirty="0" err="1"/>
              <a:t>o‘tk</a:t>
            </a:r>
            <a:r>
              <a:rPr lang="en-US" sz="2000" dirty="0"/>
              <a:t>a</a:t>
            </a:r>
            <a:r>
              <a:rPr lang="de-DE" sz="2000" dirty="0" err="1"/>
              <a:t>zuvch</a:t>
            </a:r>
            <a:r>
              <a:rPr lang="en-US" sz="2000" dirty="0"/>
              <a:t>a</a:t>
            </a:r>
            <a:r>
              <a:rPr lang="de-DE" sz="2000" dirty="0" err="1"/>
              <a:t>nlik</a:t>
            </a:r>
            <a:r>
              <a:rPr lang="de-DE" sz="2000" dirty="0"/>
              <a:t> </a:t>
            </a:r>
            <a:r>
              <a:rPr lang="de-DE" sz="2000" dirty="0" err="1"/>
              <a:t>tokining</a:t>
            </a:r>
            <a:r>
              <a:rPr lang="de-DE" sz="2000" dirty="0"/>
              <a:t> </a:t>
            </a:r>
            <a:r>
              <a:rPr lang="de-DE" sz="2000" dirty="0" err="1"/>
              <a:t>chiziql</a:t>
            </a:r>
            <a:r>
              <a:rPr lang="en-US" sz="2000" dirty="0"/>
              <a:t>a</a:t>
            </a:r>
            <a:r>
              <a:rPr lang="de-DE" sz="2000" dirty="0" err="1"/>
              <a:t>ri</a:t>
            </a:r>
            <a:r>
              <a:rPr lang="de-DE" sz="2000" dirty="0"/>
              <a:t>  </a:t>
            </a:r>
            <a:r>
              <a:rPr lang="de-DE" sz="2000" dirty="0" err="1"/>
              <a:t>kondens</a:t>
            </a:r>
            <a:r>
              <a:rPr lang="en-US" sz="2000" dirty="0"/>
              <a:t>a</a:t>
            </a:r>
            <a:r>
              <a:rPr lang="de-DE" sz="2000" dirty="0" err="1"/>
              <a:t>tor</a:t>
            </a:r>
            <a:r>
              <a:rPr lang="de-DE" sz="2000" dirty="0"/>
              <a:t> </a:t>
            </a:r>
            <a:r>
              <a:rPr lang="de-DE" sz="2000" dirty="0" err="1"/>
              <a:t>pl</a:t>
            </a:r>
            <a:r>
              <a:rPr lang="en-US" sz="2000" dirty="0"/>
              <a:t>a</a:t>
            </a:r>
            <a:r>
              <a:rPr lang="de-DE" sz="2000" dirty="0"/>
              <a:t>stink</a:t>
            </a:r>
            <a:r>
              <a:rPr lang="en-US" sz="2000" dirty="0"/>
              <a:t>a</a:t>
            </a:r>
            <a:r>
              <a:rPr lang="de-DE" sz="2000" dirty="0"/>
              <a:t>l</a:t>
            </a:r>
            <a:r>
              <a:rPr lang="en-US" sz="2000" dirty="0"/>
              <a:t>a</a:t>
            </a:r>
            <a:r>
              <a:rPr lang="de-DE" sz="2000" dirty="0" err="1"/>
              <a:t>rining</a:t>
            </a:r>
            <a:r>
              <a:rPr lang="de-DE" sz="2000" dirty="0"/>
              <a:t> </a:t>
            </a:r>
            <a:r>
              <a:rPr lang="de-DE" sz="2000" dirty="0" err="1"/>
              <a:t>bir-birig</a:t>
            </a:r>
            <a:r>
              <a:rPr lang="en-US" sz="2000" dirty="0"/>
              <a:t>a</a:t>
            </a:r>
            <a:r>
              <a:rPr lang="de-DE" sz="2000" dirty="0"/>
              <a:t> q</a:t>
            </a:r>
            <a:r>
              <a:rPr lang="en-US" sz="2000" dirty="0"/>
              <a:t>a</a:t>
            </a:r>
            <a:r>
              <a:rPr lang="de-DE" sz="2000" dirty="0"/>
              <a:t>r</a:t>
            </a:r>
            <a:r>
              <a:rPr lang="en-US" sz="2000" dirty="0"/>
              <a:t>a</a:t>
            </a:r>
            <a:r>
              <a:rPr lang="de-DE" sz="2000" dirty="0"/>
              <a:t>g</a:t>
            </a:r>
            <a:r>
              <a:rPr lang="en-US" sz="2000" dirty="0"/>
              <a:t>a</a:t>
            </a:r>
            <a:r>
              <a:rPr lang="de-DE" sz="2000" dirty="0"/>
              <a:t>n </a:t>
            </a:r>
            <a:r>
              <a:rPr lang="de-DE" sz="2000" dirty="0" err="1"/>
              <a:t>sirtl</a:t>
            </a:r>
            <a:r>
              <a:rPr lang="en-US" sz="2000" dirty="0"/>
              <a:t>a</a:t>
            </a:r>
            <a:r>
              <a:rPr lang="de-DE" sz="2000" dirty="0" err="1"/>
              <a:t>rid</a:t>
            </a:r>
            <a:r>
              <a:rPr lang="en-US" sz="2000" dirty="0"/>
              <a:t>a</a:t>
            </a:r>
            <a:r>
              <a:rPr lang="de-DE" sz="2000" dirty="0"/>
              <a:t>  </a:t>
            </a:r>
            <a:r>
              <a:rPr lang="de-DE" sz="2000" dirty="0" err="1"/>
              <a:t>uzilib</a:t>
            </a:r>
            <a:r>
              <a:rPr lang="de-DE" sz="2000" dirty="0"/>
              <a:t>  </a:t>
            </a:r>
            <a:r>
              <a:rPr lang="de-DE" sz="2000" dirty="0" err="1"/>
              <a:t>qol</a:t>
            </a:r>
            <a:r>
              <a:rPr lang="en-US" sz="2000" dirty="0"/>
              <a:t>a</a:t>
            </a:r>
            <a:r>
              <a:rPr lang="de-DE" sz="2000" dirty="0"/>
              <a:t>di. M</a:t>
            </a:r>
            <a:r>
              <a:rPr lang="en-US" sz="2000" dirty="0"/>
              <a:t>a</a:t>
            </a:r>
            <a:r>
              <a:rPr lang="de-DE" sz="2000" dirty="0" err="1"/>
              <a:t>ksvell</a:t>
            </a:r>
            <a:r>
              <a:rPr lang="de-DE" sz="2000" dirty="0"/>
              <a:t> </a:t>
            </a:r>
            <a:r>
              <a:rPr lang="de-DE" sz="2000" dirty="0" err="1"/>
              <a:t>bu</a:t>
            </a:r>
            <a:r>
              <a:rPr lang="de-DE" sz="2000" dirty="0"/>
              <a:t> </a:t>
            </a:r>
            <a:r>
              <a:rPr lang="de-DE" sz="2000" dirty="0" err="1"/>
              <a:t>fikrg</a:t>
            </a:r>
            <a:r>
              <a:rPr lang="en-US" sz="2000" dirty="0"/>
              <a:t>a</a:t>
            </a:r>
            <a:r>
              <a:rPr lang="de-DE" sz="2000" dirty="0"/>
              <a:t> q</a:t>
            </a:r>
            <a:r>
              <a:rPr lang="en-US" sz="2000" dirty="0"/>
              <a:t>a</a:t>
            </a:r>
            <a:r>
              <a:rPr lang="de-DE" sz="2000" dirty="0"/>
              <a:t>r</a:t>
            </a:r>
            <a:r>
              <a:rPr lang="en-US" sz="2000" dirty="0"/>
              <a:t>a</a:t>
            </a:r>
            <a:r>
              <a:rPr lang="de-DE" sz="2000" dirty="0"/>
              <a:t>m</a:t>
            </a:r>
            <a:r>
              <a:rPr lang="en-US" sz="2000" dirty="0"/>
              <a:t>a</a:t>
            </a:r>
            <a:r>
              <a:rPr lang="de-DE" sz="2000" dirty="0"/>
              <a:t>-q</a:t>
            </a:r>
            <a:r>
              <a:rPr lang="en-US" sz="2000" dirty="0"/>
              <a:t>a</a:t>
            </a:r>
            <a:r>
              <a:rPr lang="de-DE" sz="2000" dirty="0" err="1"/>
              <a:t>rshi</a:t>
            </a:r>
            <a:r>
              <a:rPr lang="de-DE" sz="2000" dirty="0"/>
              <a:t> </a:t>
            </a:r>
            <a:r>
              <a:rPr lang="de-DE" sz="2000" dirty="0" err="1"/>
              <a:t>bo‘lg</a:t>
            </a:r>
            <a:r>
              <a:rPr lang="en-US" sz="2000" dirty="0"/>
              <a:t>a</a:t>
            </a:r>
            <a:r>
              <a:rPr lang="de-DE" sz="2000" dirty="0"/>
              <a:t>n </a:t>
            </a:r>
            <a:r>
              <a:rPr lang="de-DE" sz="2000" dirty="0" err="1"/>
              <a:t>g‘oyani</a:t>
            </a:r>
            <a:r>
              <a:rPr lang="de-DE" sz="2000" dirty="0"/>
              <a:t> </a:t>
            </a:r>
            <a:r>
              <a:rPr lang="de-DE" sz="2000" dirty="0" err="1"/>
              <a:t>ilg</a:t>
            </a:r>
            <a:r>
              <a:rPr lang="en-US" sz="2000" dirty="0"/>
              <a:t>a</a:t>
            </a:r>
            <a:r>
              <a:rPr lang="de-DE" sz="2000" dirty="0" err="1"/>
              <a:t>ri</a:t>
            </a:r>
            <a:r>
              <a:rPr lang="de-DE" sz="2000" dirty="0"/>
              <a:t>  </a:t>
            </a:r>
            <a:r>
              <a:rPr lang="de-DE" sz="2000" dirty="0" err="1"/>
              <a:t>surdi</a:t>
            </a:r>
            <a:r>
              <a:rPr lang="de-DE" sz="2000" dirty="0"/>
              <a:t>.  </a:t>
            </a:r>
            <a:r>
              <a:rPr lang="de-DE" sz="2000" dirty="0" err="1"/>
              <a:t>Uning</a:t>
            </a:r>
            <a:r>
              <a:rPr lang="de-DE" sz="2000" dirty="0"/>
              <a:t> </a:t>
            </a:r>
            <a:r>
              <a:rPr lang="de-DE" sz="2000" dirty="0" err="1"/>
              <a:t>fikrich</a:t>
            </a:r>
            <a:r>
              <a:rPr lang="en-US" sz="2000" dirty="0"/>
              <a:t>a</a:t>
            </a:r>
            <a:r>
              <a:rPr lang="de-DE" sz="2000" dirty="0"/>
              <a:t> h</a:t>
            </a:r>
            <a:r>
              <a:rPr lang="en-US" sz="2000" dirty="0"/>
              <a:t>a</a:t>
            </a:r>
            <a:r>
              <a:rPr lang="de-DE" sz="2000" dirty="0"/>
              <a:t>r q</a:t>
            </a:r>
            <a:r>
              <a:rPr lang="en-US" sz="2000" dirty="0"/>
              <a:t>a</a:t>
            </a:r>
            <a:r>
              <a:rPr lang="de-DE" sz="2000" dirty="0" err="1"/>
              <a:t>nd</a:t>
            </a:r>
            <a:r>
              <a:rPr lang="en-US" sz="2000" dirty="0"/>
              <a:t>a</a:t>
            </a:r>
            <a:r>
              <a:rPr lang="de-DE" sz="2000" dirty="0"/>
              <a:t>y </a:t>
            </a:r>
            <a:r>
              <a:rPr lang="de-DE" sz="2000" dirty="0" err="1"/>
              <a:t>o‘zg</a:t>
            </a:r>
            <a:r>
              <a:rPr lang="en-US" sz="2000" dirty="0"/>
              <a:t>a</a:t>
            </a:r>
            <a:r>
              <a:rPr lang="de-DE" sz="2000" dirty="0" err="1"/>
              <a:t>ruvch</a:t>
            </a:r>
            <a:r>
              <a:rPr lang="en-US" sz="2000" dirty="0"/>
              <a:t>a</a:t>
            </a:r>
            <a:r>
              <a:rPr lang="de-DE" sz="2000" dirty="0"/>
              <a:t>n </a:t>
            </a:r>
            <a:r>
              <a:rPr lang="de-DE" sz="2000" dirty="0" err="1"/>
              <a:t>tok</a:t>
            </a:r>
            <a:r>
              <a:rPr lang="de-DE" sz="2000" dirty="0"/>
              <a:t> z</a:t>
            </a:r>
            <a:r>
              <a:rPr lang="en-US" sz="2000" dirty="0"/>
              <a:t>a</a:t>
            </a:r>
            <a:r>
              <a:rPr lang="de-DE" sz="2000" dirty="0" err="1"/>
              <a:t>njirl</a:t>
            </a:r>
            <a:r>
              <a:rPr lang="en-US" sz="2000" dirty="0"/>
              <a:t>a</a:t>
            </a:r>
            <a:r>
              <a:rPr lang="de-DE" sz="2000" dirty="0" err="1"/>
              <a:t>ri</a:t>
            </a:r>
            <a:r>
              <a:rPr lang="de-DE" sz="2000" dirty="0"/>
              <a:t> h</a:t>
            </a:r>
            <a:r>
              <a:rPr lang="en-US" sz="2000" dirty="0"/>
              <a:t>a</a:t>
            </a:r>
            <a:r>
              <a:rPr lang="de-DE" sz="2000" dirty="0"/>
              <a:t>m </a:t>
            </a:r>
            <a:r>
              <a:rPr lang="de-DE" sz="2000" dirty="0" err="1"/>
              <a:t>berk</a:t>
            </a:r>
            <a:r>
              <a:rPr lang="de-DE" sz="2000" dirty="0"/>
              <a:t> </a:t>
            </a:r>
            <a:r>
              <a:rPr lang="de-DE" sz="2000" dirty="0" err="1"/>
              <a:t>bo‘l</a:t>
            </a:r>
            <a:r>
              <a:rPr lang="en-US" sz="2000" dirty="0"/>
              <a:t>a</a:t>
            </a:r>
            <a:r>
              <a:rPr lang="de-DE" sz="2000" dirty="0"/>
              <a:t>di. F</a:t>
            </a:r>
            <a:r>
              <a:rPr lang="en-US" sz="2000" dirty="0"/>
              <a:t>a</a:t>
            </a:r>
            <a:r>
              <a:rPr lang="de-DE" sz="2000" dirty="0"/>
              <a:t>q</a:t>
            </a:r>
            <a:r>
              <a:rPr lang="en-US" sz="2000" dirty="0"/>
              <a:t>a</a:t>
            </a:r>
            <a:r>
              <a:rPr lang="de-DE" sz="2000" dirty="0"/>
              <a:t>t z</a:t>
            </a:r>
            <a:r>
              <a:rPr lang="en-US" sz="2000" dirty="0"/>
              <a:t>a</a:t>
            </a:r>
            <a:r>
              <a:rPr lang="de-DE" sz="2000" dirty="0" err="1"/>
              <a:t>njirning</a:t>
            </a:r>
            <a:r>
              <a:rPr lang="de-DE" sz="2000" dirty="0"/>
              <a:t>  </a:t>
            </a:r>
            <a:r>
              <a:rPr lang="de-DE" sz="2000" dirty="0" err="1"/>
              <a:t>o‘tk</a:t>
            </a:r>
            <a:r>
              <a:rPr lang="en-US" sz="2000" dirty="0"/>
              <a:t>a</a:t>
            </a:r>
            <a:r>
              <a:rPr lang="de-DE" sz="2000" dirty="0" err="1"/>
              <a:t>zgich</a:t>
            </a:r>
            <a:r>
              <a:rPr lang="de-DE" sz="2000" dirty="0"/>
              <a:t>  </a:t>
            </a:r>
            <a:r>
              <a:rPr lang="de-DE" sz="2000" dirty="0" err="1"/>
              <a:t>bo‘lm</a:t>
            </a:r>
            <a:r>
              <a:rPr lang="en-US" sz="2000" dirty="0"/>
              <a:t>a</a:t>
            </a:r>
            <a:r>
              <a:rPr lang="de-DE" sz="2000" dirty="0"/>
              <a:t>g</a:t>
            </a:r>
            <a:r>
              <a:rPr lang="en-US" sz="2000" dirty="0"/>
              <a:t>a</a:t>
            </a:r>
            <a:r>
              <a:rPr lang="de-DE" sz="2000" dirty="0"/>
              <a:t>n  </a:t>
            </a:r>
            <a:r>
              <a:rPr lang="de-DE" sz="2000" dirty="0" err="1"/>
              <a:t>qisml</a:t>
            </a:r>
            <a:r>
              <a:rPr lang="en-US" sz="2000" dirty="0"/>
              <a:t>a</a:t>
            </a:r>
            <a:r>
              <a:rPr lang="de-DE" sz="2000" dirty="0" err="1"/>
              <a:t>rid</a:t>
            </a:r>
            <a:r>
              <a:rPr lang="en-US" sz="2000" dirty="0"/>
              <a:t>a</a:t>
            </a:r>
            <a:r>
              <a:rPr lang="de-DE" sz="2000" dirty="0"/>
              <a:t>,  </a:t>
            </a:r>
            <a:r>
              <a:rPr lang="de-DE" sz="2000" dirty="0" err="1"/>
              <a:t>yani</a:t>
            </a:r>
            <a:r>
              <a:rPr lang="de-DE" sz="2000" dirty="0"/>
              <a:t>  </a:t>
            </a:r>
            <a:r>
              <a:rPr lang="de-DE" sz="2000" dirty="0" err="1"/>
              <a:t>kondens</a:t>
            </a:r>
            <a:r>
              <a:rPr lang="en-US" sz="2000" dirty="0"/>
              <a:t>a</a:t>
            </a:r>
            <a:r>
              <a:rPr lang="de-DE" sz="2000" dirty="0" err="1"/>
              <a:t>tor</a:t>
            </a:r>
            <a:r>
              <a:rPr lang="de-DE" sz="2000" dirty="0"/>
              <a:t> </a:t>
            </a:r>
            <a:r>
              <a:rPr lang="de-DE" sz="2000" dirty="0" err="1"/>
              <a:t>pl</a:t>
            </a:r>
            <a:r>
              <a:rPr lang="en-US" sz="2000" dirty="0"/>
              <a:t>a</a:t>
            </a:r>
            <a:r>
              <a:rPr lang="de-DE" sz="2000" dirty="0"/>
              <a:t>stink</a:t>
            </a:r>
            <a:r>
              <a:rPr lang="en-US" sz="2000" dirty="0"/>
              <a:t>a</a:t>
            </a:r>
            <a:r>
              <a:rPr lang="de-DE" sz="2000" dirty="0"/>
              <a:t>l</a:t>
            </a:r>
            <a:r>
              <a:rPr lang="en-US" sz="2000" dirty="0"/>
              <a:t>a</a:t>
            </a:r>
            <a:r>
              <a:rPr lang="de-DE" sz="2000" dirty="0" err="1"/>
              <a:t>ri</a:t>
            </a:r>
            <a:r>
              <a:rPr lang="de-DE" sz="2000" dirty="0"/>
              <a:t> </a:t>
            </a:r>
            <a:r>
              <a:rPr lang="de-DE" sz="2000" dirty="0" err="1"/>
              <a:t>or</a:t>
            </a:r>
            <a:r>
              <a:rPr lang="en-US" sz="2000" dirty="0"/>
              <a:t>a</a:t>
            </a:r>
            <a:r>
              <a:rPr lang="de-DE" sz="2000" dirty="0" err="1"/>
              <a:t>lig‘id</a:t>
            </a:r>
            <a:r>
              <a:rPr lang="en-US" sz="2000" dirty="0"/>
              <a:t>a</a:t>
            </a:r>
            <a:r>
              <a:rPr lang="de-DE" sz="2000" dirty="0"/>
              <a:t> "</a:t>
            </a:r>
            <a:r>
              <a:rPr lang="de-DE" sz="2000" i="1" dirty="0" err="1">
                <a:solidFill>
                  <a:srgbClr val="FF0000"/>
                </a:solidFill>
              </a:rPr>
              <a:t>siljish</a:t>
            </a:r>
            <a:r>
              <a:rPr lang="de-DE" sz="2000" i="1" dirty="0">
                <a:solidFill>
                  <a:srgbClr val="FF0000"/>
                </a:solidFill>
              </a:rPr>
              <a:t> </a:t>
            </a:r>
            <a:r>
              <a:rPr lang="de-DE" sz="2000" i="1" dirty="0" err="1">
                <a:solidFill>
                  <a:srgbClr val="FF0000"/>
                </a:solidFill>
              </a:rPr>
              <a:t>toki</a:t>
            </a:r>
            <a:r>
              <a:rPr lang="de-DE" sz="2000" dirty="0"/>
              <a:t>" </a:t>
            </a:r>
            <a:r>
              <a:rPr lang="de-DE" sz="2000" dirty="0" err="1"/>
              <a:t>deb</a:t>
            </a:r>
            <a:r>
              <a:rPr lang="de-DE" sz="2000" dirty="0"/>
              <a:t> </a:t>
            </a:r>
            <a:r>
              <a:rPr lang="en-US" sz="2000" dirty="0"/>
              <a:t>a</a:t>
            </a:r>
            <a:r>
              <a:rPr lang="de-DE" sz="2000" dirty="0"/>
              <a:t>t</a:t>
            </a:r>
            <a:r>
              <a:rPr lang="en-US" sz="2000" dirty="0"/>
              <a:t>a</a:t>
            </a:r>
            <a:r>
              <a:rPr lang="de-DE" sz="2000" dirty="0"/>
              <a:t>l</a:t>
            </a:r>
            <a:r>
              <a:rPr lang="en-US" sz="2000" dirty="0"/>
              <a:t>a</a:t>
            </a:r>
            <a:r>
              <a:rPr lang="de-DE" sz="2000" dirty="0" err="1"/>
              <a:t>dig</a:t>
            </a:r>
            <a:r>
              <a:rPr lang="en-US" sz="2000" dirty="0"/>
              <a:t>a</a:t>
            </a:r>
            <a:r>
              <a:rPr lang="de-DE" sz="2000" dirty="0"/>
              <a:t>n  </a:t>
            </a:r>
            <a:r>
              <a:rPr lang="de-DE" sz="2000" dirty="0" err="1"/>
              <a:t>tok</a:t>
            </a:r>
            <a:r>
              <a:rPr lang="de-DE" sz="2000" dirty="0"/>
              <a:t>  </a:t>
            </a:r>
            <a:r>
              <a:rPr lang="de-DE" sz="2000" dirty="0" err="1"/>
              <a:t>oq</a:t>
            </a:r>
            <a:r>
              <a:rPr lang="en-US" sz="2000" dirty="0"/>
              <a:t>a</a:t>
            </a:r>
            <a:r>
              <a:rPr lang="de-DE" sz="2000" dirty="0"/>
              <a:t>di. Uni </a:t>
            </a:r>
            <a:r>
              <a:rPr lang="de-DE" sz="2000" dirty="0" err="1"/>
              <a:t>quyid</a:t>
            </a:r>
            <a:r>
              <a:rPr lang="en-US" sz="2000" dirty="0"/>
              <a:t>a</a:t>
            </a:r>
            <a:r>
              <a:rPr lang="de-DE" sz="2000" dirty="0" err="1"/>
              <a:t>gich</a:t>
            </a:r>
            <a:r>
              <a:rPr lang="en-US" sz="2000" dirty="0"/>
              <a:t>a</a:t>
            </a:r>
            <a:r>
              <a:rPr lang="de-DE" sz="2000" dirty="0"/>
              <a:t> </a:t>
            </a:r>
            <a:r>
              <a:rPr lang="de-DE" sz="2000" dirty="0" err="1"/>
              <a:t>tushun</a:t>
            </a:r>
            <a:r>
              <a:rPr lang="en-US" sz="2000" dirty="0"/>
              <a:t>a</a:t>
            </a:r>
            <a:r>
              <a:rPr lang="de-DE" sz="2000" dirty="0" err="1"/>
              <a:t>miz</a:t>
            </a:r>
            <a:r>
              <a:rPr lang="de-DE" sz="2000" dirty="0"/>
              <a:t>. Z</a:t>
            </a:r>
            <a:r>
              <a:rPr lang="en-US" sz="2000" dirty="0"/>
              <a:t>a</a:t>
            </a:r>
            <a:r>
              <a:rPr lang="de-DE" sz="2000" dirty="0" err="1"/>
              <a:t>njird</a:t>
            </a:r>
            <a:r>
              <a:rPr lang="en-US" sz="2000" dirty="0"/>
              <a:t>a</a:t>
            </a:r>
            <a:r>
              <a:rPr lang="de-DE" sz="2000" dirty="0"/>
              <a:t>n </a:t>
            </a:r>
            <a:r>
              <a:rPr lang="de-DE" sz="2000" dirty="0" err="1"/>
              <a:t>o‘t</a:t>
            </a:r>
            <a:r>
              <a:rPr lang="en-US" sz="2000" dirty="0"/>
              <a:t>a</a:t>
            </a:r>
            <a:r>
              <a:rPr lang="de-DE" sz="2000" dirty="0" err="1"/>
              <a:t>yotg</a:t>
            </a:r>
            <a:r>
              <a:rPr lang="en-US" sz="2000" dirty="0"/>
              <a:t>a</a:t>
            </a:r>
            <a:r>
              <a:rPr lang="de-DE" sz="2000" dirty="0"/>
              <a:t>n </a:t>
            </a:r>
            <a:r>
              <a:rPr lang="de-DE" sz="2000" dirty="0" err="1"/>
              <a:t>tokning</a:t>
            </a:r>
            <a:r>
              <a:rPr lang="de-DE" sz="2000" dirty="0"/>
              <a:t> </a:t>
            </a:r>
            <a:r>
              <a:rPr lang="de-DE" sz="2000" dirty="0" err="1"/>
              <a:t>oniy</a:t>
            </a:r>
            <a:r>
              <a:rPr lang="de-DE" sz="2000" dirty="0"/>
              <a:t> </a:t>
            </a:r>
            <a:r>
              <a:rPr lang="de-DE" sz="2000" dirty="0" err="1"/>
              <a:t>qiym</a:t>
            </a:r>
            <a:r>
              <a:rPr lang="en-US" sz="2000" dirty="0"/>
              <a:t>a</a:t>
            </a:r>
            <a:r>
              <a:rPr lang="de-DE" sz="2000" dirty="0" err="1"/>
              <a:t>ti</a:t>
            </a:r>
            <a:r>
              <a:rPr lang="de-DE" sz="2000" dirty="0"/>
              <a:t> </a:t>
            </a:r>
            <a:r>
              <a:rPr lang="de-DE" sz="2000" i="1" dirty="0">
                <a:solidFill>
                  <a:schemeClr val="tx1"/>
                </a:solidFill>
              </a:rPr>
              <a:t>I</a:t>
            </a:r>
            <a:r>
              <a:rPr lang="de-DE" sz="2000" dirty="0"/>
              <a:t> </a:t>
            </a:r>
            <a:r>
              <a:rPr lang="de-DE" sz="2000" dirty="0" err="1"/>
              <a:t>bo‘lsin</a:t>
            </a:r>
            <a:r>
              <a:rPr lang="de-DE" sz="2000" dirty="0"/>
              <a:t>. </a:t>
            </a:r>
            <a:r>
              <a:rPr lang="de-DE" sz="2000" dirty="0" err="1"/>
              <a:t>Shu</a:t>
            </a:r>
            <a:r>
              <a:rPr lang="de-DE" sz="2000" dirty="0"/>
              <a:t> </a:t>
            </a:r>
            <a:r>
              <a:rPr lang="de-DE" sz="2000" dirty="0" err="1"/>
              <a:t>momentd</a:t>
            </a:r>
            <a:r>
              <a:rPr lang="en-US" sz="2000" dirty="0"/>
              <a:t>a</a:t>
            </a:r>
            <a:r>
              <a:rPr lang="de-DE" sz="2000" dirty="0"/>
              <a:t> </a:t>
            </a:r>
            <a:r>
              <a:rPr lang="de-DE" sz="2000" dirty="0" err="1"/>
              <a:t>kondens</a:t>
            </a:r>
            <a:r>
              <a:rPr lang="en-US" sz="2000" dirty="0"/>
              <a:t>a</a:t>
            </a:r>
            <a:r>
              <a:rPr lang="de-DE" sz="2000" dirty="0" err="1"/>
              <a:t>tor</a:t>
            </a:r>
            <a:r>
              <a:rPr lang="de-DE" sz="2000" dirty="0"/>
              <a:t> </a:t>
            </a:r>
            <a:r>
              <a:rPr lang="de-DE" sz="2000" dirty="0" err="1"/>
              <a:t>pl</a:t>
            </a:r>
            <a:r>
              <a:rPr lang="en-US" sz="2000" dirty="0"/>
              <a:t>a</a:t>
            </a:r>
            <a:r>
              <a:rPr lang="de-DE" sz="2000" dirty="0"/>
              <a:t>stink</a:t>
            </a:r>
            <a:r>
              <a:rPr lang="en-US" sz="2000" dirty="0"/>
              <a:t>a</a:t>
            </a:r>
            <a:r>
              <a:rPr lang="de-DE" sz="2000" dirty="0"/>
              <a:t>l</a:t>
            </a:r>
            <a:r>
              <a:rPr lang="en-US" sz="2000" dirty="0"/>
              <a:t>a</a:t>
            </a:r>
            <a:r>
              <a:rPr lang="de-DE" sz="2000" dirty="0" err="1"/>
              <a:t>rid</a:t>
            </a:r>
            <a:r>
              <a:rPr lang="en-US" sz="2000" dirty="0"/>
              <a:t>a</a:t>
            </a:r>
            <a:r>
              <a:rPr lang="de-DE" sz="2000" dirty="0" err="1"/>
              <a:t>gi</a:t>
            </a:r>
            <a:r>
              <a:rPr lang="de-DE" sz="2000" dirty="0"/>
              <a:t> z</a:t>
            </a:r>
            <a:r>
              <a:rPr lang="en-US" sz="2000" dirty="0"/>
              <a:t>a</a:t>
            </a:r>
            <a:r>
              <a:rPr lang="de-DE" sz="2000" dirty="0" err="1"/>
              <a:t>ryad</a:t>
            </a:r>
            <a:r>
              <a:rPr lang="de-DE" sz="2000" dirty="0"/>
              <a:t> </a:t>
            </a:r>
            <a:r>
              <a:rPr lang="de-DE" sz="2000" dirty="0" err="1"/>
              <a:t>miqdori</a:t>
            </a:r>
            <a:r>
              <a:rPr lang="de-DE" sz="2000" dirty="0"/>
              <a:t> </a:t>
            </a:r>
            <a:r>
              <a:rPr lang="de-DE" sz="2000" i="1" dirty="0"/>
              <a:t>q</a:t>
            </a:r>
            <a:r>
              <a:rPr lang="de-DE" sz="2000" dirty="0"/>
              <a:t> </a:t>
            </a:r>
            <a:r>
              <a:rPr lang="de-DE" sz="2000" dirty="0" err="1"/>
              <a:t>deb</a:t>
            </a:r>
            <a:r>
              <a:rPr lang="de-DE" sz="2000" dirty="0"/>
              <a:t>, </a:t>
            </a:r>
            <a:r>
              <a:rPr lang="de-DE" sz="2000" dirty="0" err="1"/>
              <a:t>ul</a:t>
            </a:r>
            <a:r>
              <a:rPr lang="en-US" sz="2000" dirty="0"/>
              <a:t>a</a:t>
            </a:r>
            <a:r>
              <a:rPr lang="de-DE" sz="2000" dirty="0" err="1"/>
              <a:t>rning</a:t>
            </a:r>
            <a:r>
              <a:rPr lang="de-DE" sz="2000" dirty="0"/>
              <a:t> </a:t>
            </a:r>
            <a:r>
              <a:rPr lang="de-DE" sz="2000" dirty="0" err="1"/>
              <a:t>sirt</a:t>
            </a:r>
            <a:r>
              <a:rPr lang="de-DE" sz="2000" dirty="0"/>
              <a:t> </a:t>
            </a:r>
            <a:r>
              <a:rPr lang="de-DE" sz="2000" dirty="0" err="1"/>
              <a:t>zichligini</a:t>
            </a:r>
            <a:r>
              <a:rPr lang="de-DE" sz="2000" dirty="0"/>
              <a:t> es</a:t>
            </a:r>
            <a:r>
              <a:rPr lang="en-US" sz="2000" dirty="0" smtClean="0"/>
              <a:t>a </a:t>
            </a:r>
            <a:r>
              <a:rPr lang="en-US" sz="2000" dirty="0" err="1" smtClean="0"/>
              <a:t>quyidagi</a:t>
            </a:r>
            <a:r>
              <a:rPr lang="en-US" sz="2000" dirty="0" smtClean="0"/>
              <a:t> formula </a:t>
            </a:r>
            <a:r>
              <a:rPr lang="en-US" sz="2000" dirty="0" err="1" smtClean="0"/>
              <a:t>bilan</a:t>
            </a:r>
            <a:r>
              <a:rPr lang="en-US" sz="2000" dirty="0" smtClean="0"/>
              <a:t> b</a:t>
            </a:r>
            <a:r>
              <a:rPr lang="de-DE" sz="2000" dirty="0" err="1" smtClean="0"/>
              <a:t>elgil</a:t>
            </a:r>
            <a:r>
              <a:rPr lang="en-US" sz="2000" dirty="0"/>
              <a:t>a</a:t>
            </a:r>
            <a:r>
              <a:rPr lang="de-DE" sz="2000" dirty="0" err="1"/>
              <a:t>ylik</a:t>
            </a:r>
            <a:r>
              <a:rPr lang="de-DE" sz="2000" dirty="0"/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229794"/>
              </p:ext>
            </p:extLst>
          </p:nvPr>
        </p:nvGraphicFramePr>
        <p:xfrm>
          <a:off x="3898900" y="4001771"/>
          <a:ext cx="860135" cy="784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1" name="Формула" r:id="rId3" imgW="431640" imgH="393480" progId="Equation.3">
                  <p:embed/>
                </p:oleObj>
              </mc:Choice>
              <mc:Fallback>
                <p:oleObj name="Формула" r:id="rId3" imgW="4316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98900" y="4001771"/>
                        <a:ext cx="860135" cy="784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007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44530" y="1401348"/>
            <a:ext cx="84556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dirty="0" smtClean="0"/>
              <a:t>	U </a:t>
            </a:r>
            <a:r>
              <a:rPr lang="de-DE" sz="2800" dirty="0" err="1"/>
              <a:t>holda</a:t>
            </a:r>
            <a:r>
              <a:rPr lang="de-DE" sz="2800" dirty="0"/>
              <a:t> </a:t>
            </a:r>
            <a:r>
              <a:rPr lang="de-DE" sz="2800" dirty="0" err="1"/>
              <a:t>kondensator</a:t>
            </a:r>
            <a:r>
              <a:rPr lang="de-DE" sz="2800" dirty="0"/>
              <a:t> </a:t>
            </a:r>
            <a:r>
              <a:rPr lang="de-DE" sz="2800" dirty="0" err="1"/>
              <a:t>plastinkalari</a:t>
            </a:r>
            <a:r>
              <a:rPr lang="de-DE" sz="2800" dirty="0"/>
              <a:t> </a:t>
            </a:r>
            <a:r>
              <a:rPr lang="de-DE" sz="2800" dirty="0" err="1"/>
              <a:t>ichidagi</a:t>
            </a:r>
            <a:r>
              <a:rPr lang="de-DE" sz="2800" dirty="0"/>
              <a:t> </a:t>
            </a:r>
            <a:r>
              <a:rPr lang="de-DE" sz="2800" dirty="0" err="1"/>
              <a:t>o‘tkazuvchanlik</a:t>
            </a:r>
            <a:r>
              <a:rPr lang="de-DE" sz="2800" dirty="0"/>
              <a:t> </a:t>
            </a:r>
            <a:r>
              <a:rPr lang="de-DE" sz="2800" dirty="0" err="1"/>
              <a:t>toki</a:t>
            </a:r>
            <a:r>
              <a:rPr lang="de-DE" sz="2800" dirty="0"/>
              <a:t> </a:t>
            </a:r>
            <a:r>
              <a:rPr lang="de-DE" sz="2800" dirty="0" err="1"/>
              <a:t>zichligining</a:t>
            </a:r>
            <a:r>
              <a:rPr lang="de-DE" sz="2800" dirty="0"/>
              <a:t> </a:t>
            </a:r>
            <a:r>
              <a:rPr lang="de-DE" sz="2800" dirty="0" err="1" smtClean="0"/>
              <a:t>qiymati</a:t>
            </a:r>
            <a:r>
              <a:rPr lang="uz-Cyrl-U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</a:t>
            </a:r>
            <a:r>
              <a:rPr kumimoji="0" lang="de-DE" sz="1200" b="0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ùòê</a:t>
            </a: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3414756"/>
              </p:ext>
            </p:extLst>
          </p:nvPr>
        </p:nvGraphicFramePr>
        <p:xfrm>
          <a:off x="2712030" y="2712028"/>
          <a:ext cx="3366654" cy="868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9" name="Формула" r:id="rId3" imgW="1663700" imgH="431800" progId="Equation.3">
                  <p:embed/>
                </p:oleObj>
              </mc:Choice>
              <mc:Fallback>
                <p:oleObj name="Формула" r:id="rId3" imgW="16637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2030" y="2712028"/>
                        <a:ext cx="3366654" cy="8682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3677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0894" y="1325367"/>
            <a:ext cx="87022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de-DE" sz="2800" dirty="0" smtClean="0"/>
              <a:t>	</a:t>
            </a:r>
            <a:r>
              <a:rPr lang="de-DE" sz="2800" dirty="0" err="1" smtClean="0"/>
              <a:t>Shu</a:t>
            </a:r>
            <a:r>
              <a:rPr lang="de-DE" sz="2800" dirty="0" smtClean="0"/>
              <a:t> </a:t>
            </a:r>
            <a:r>
              <a:rPr lang="de-DE" sz="2800" dirty="0" err="1"/>
              <a:t>momentd</a:t>
            </a:r>
            <a:r>
              <a:rPr lang="en-US" sz="2800" dirty="0"/>
              <a:t>a</a:t>
            </a:r>
            <a:r>
              <a:rPr lang="de-DE" sz="2800" dirty="0"/>
              <a:t> </a:t>
            </a:r>
            <a:r>
              <a:rPr lang="de-DE" sz="2800" dirty="0" err="1"/>
              <a:t>pl</a:t>
            </a:r>
            <a:r>
              <a:rPr lang="en-US" sz="2800" dirty="0"/>
              <a:t>a</a:t>
            </a:r>
            <a:r>
              <a:rPr lang="de-DE" sz="2800" dirty="0"/>
              <a:t>stink</a:t>
            </a:r>
            <a:r>
              <a:rPr lang="en-US" sz="2800" dirty="0"/>
              <a:t>a</a:t>
            </a:r>
            <a:r>
              <a:rPr lang="de-DE" sz="2800" dirty="0"/>
              <a:t>l</a:t>
            </a:r>
            <a:r>
              <a:rPr lang="en-US" sz="2800" dirty="0"/>
              <a:t>a</a:t>
            </a:r>
            <a:r>
              <a:rPr lang="de-DE" sz="2800" dirty="0"/>
              <a:t>r </a:t>
            </a:r>
            <a:r>
              <a:rPr lang="de-DE" sz="2800" dirty="0" err="1"/>
              <a:t>or</a:t>
            </a:r>
            <a:r>
              <a:rPr lang="en-US" sz="2800" dirty="0"/>
              <a:t>a</a:t>
            </a:r>
            <a:r>
              <a:rPr lang="de-DE" sz="2800" dirty="0" err="1"/>
              <a:t>lig‘id</a:t>
            </a:r>
            <a:r>
              <a:rPr lang="en-US" sz="2800" dirty="0"/>
              <a:t>a</a:t>
            </a:r>
            <a:r>
              <a:rPr lang="de-DE" sz="2800" dirty="0" err="1"/>
              <a:t>gi</a:t>
            </a:r>
            <a:r>
              <a:rPr lang="de-DE" sz="2800" dirty="0"/>
              <a:t> </a:t>
            </a:r>
            <a:r>
              <a:rPr lang="de-DE" sz="2800" dirty="0" err="1"/>
              <a:t>elektr</a:t>
            </a:r>
            <a:r>
              <a:rPr lang="de-DE" sz="2800" dirty="0"/>
              <a:t> m</a:t>
            </a:r>
            <a:r>
              <a:rPr lang="en-US" sz="2800" dirty="0"/>
              <a:t>a</a:t>
            </a:r>
            <a:r>
              <a:rPr lang="de-DE" sz="2800" dirty="0" err="1"/>
              <a:t>ydon</a:t>
            </a:r>
            <a:r>
              <a:rPr lang="de-DE" sz="2800" dirty="0"/>
              <a:t> </a:t>
            </a:r>
            <a:r>
              <a:rPr lang="de-DE" sz="2800" dirty="0" err="1"/>
              <a:t>kuchl</a:t>
            </a:r>
            <a:r>
              <a:rPr lang="en-US" sz="2800" dirty="0"/>
              <a:t>a</a:t>
            </a:r>
            <a:r>
              <a:rPr lang="de-DE" sz="2800" dirty="0" err="1"/>
              <a:t>ng</a:t>
            </a:r>
            <a:r>
              <a:rPr lang="en-US" sz="2800" dirty="0"/>
              <a:t>a</a:t>
            </a:r>
            <a:r>
              <a:rPr lang="de-DE" sz="2800" dirty="0" err="1"/>
              <a:t>nligining</a:t>
            </a:r>
            <a:r>
              <a:rPr lang="de-DE" sz="2800" dirty="0"/>
              <a:t> </a:t>
            </a:r>
            <a:r>
              <a:rPr lang="de-DE" sz="2800" dirty="0" err="1"/>
              <a:t>qiym</a:t>
            </a:r>
            <a:r>
              <a:rPr lang="en-US" sz="2800" dirty="0"/>
              <a:t>a</a:t>
            </a:r>
            <a:r>
              <a:rPr lang="de-DE" sz="2800" dirty="0" err="1" smtClean="0"/>
              <a:t>ti</a:t>
            </a:r>
            <a:r>
              <a:rPr lang="de-DE" sz="2800" dirty="0" smtClean="0"/>
              <a:t>            </a:t>
            </a:r>
            <a:r>
              <a:rPr lang="de-DE" sz="2800" dirty="0"/>
              <a:t>g</a:t>
            </a:r>
            <a:r>
              <a:rPr lang="en-US" sz="2800" dirty="0"/>
              <a:t>a</a:t>
            </a:r>
            <a:r>
              <a:rPr lang="de-DE" sz="2800" dirty="0"/>
              <a:t> </a:t>
            </a:r>
            <a:r>
              <a:rPr lang="de-DE" sz="2800" dirty="0" err="1" smtClean="0"/>
              <a:t>teng</a:t>
            </a:r>
            <a:r>
              <a:rPr lang="de-DE" sz="2800" dirty="0" smtClean="0"/>
              <a:t>.</a:t>
            </a:r>
            <a:r>
              <a:rPr lang="de-DE" dirty="0"/>
              <a:t> </a:t>
            </a:r>
            <a:r>
              <a:rPr lang="de-DE" sz="2800" dirty="0"/>
              <a:t>M</a:t>
            </a:r>
            <a:r>
              <a:rPr lang="en-US" sz="2800" dirty="0"/>
              <a:t>a</a:t>
            </a:r>
            <a:r>
              <a:rPr lang="de-DE" sz="2800" dirty="0" err="1"/>
              <a:t>ydonning</a:t>
            </a:r>
            <a:r>
              <a:rPr lang="de-DE" sz="2800" dirty="0"/>
              <a:t> </a:t>
            </a:r>
            <a:r>
              <a:rPr lang="de-DE" sz="2800" dirty="0" err="1"/>
              <a:t>elektr</a:t>
            </a:r>
            <a:r>
              <a:rPr lang="de-DE" sz="2800" dirty="0"/>
              <a:t> </a:t>
            </a:r>
            <a:r>
              <a:rPr lang="de-DE" sz="2800" dirty="0" err="1"/>
              <a:t>induktsiyasi</a:t>
            </a:r>
            <a:r>
              <a:rPr lang="de-DE" sz="2800" dirty="0"/>
              <a:t> es</a:t>
            </a:r>
            <a:r>
              <a:rPr lang="en-US" sz="2800" dirty="0" smtClean="0"/>
              <a:t>a</a:t>
            </a:r>
            <a:r>
              <a:rPr lang="de-DE" sz="2800" dirty="0" smtClean="0"/>
              <a:t>:</a:t>
            </a:r>
            <a:r>
              <a:rPr lang="ru-RU" sz="2800" dirty="0"/>
              <a:t> </a:t>
            </a:r>
            <a:r>
              <a:rPr lang="de-DE" sz="2800" dirty="0" smtClean="0"/>
              <a:t>     </a:t>
            </a:r>
            <a:endParaRPr lang="ru-RU" sz="28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73676"/>
              </p:ext>
            </p:extLst>
          </p:nvPr>
        </p:nvGraphicFramePr>
        <p:xfrm>
          <a:off x="5902036" y="2050011"/>
          <a:ext cx="1063051" cy="734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1" name="Формула" r:id="rId3" imgW="545626" imgH="431425" progId="Equation.3">
                  <p:embed/>
                </p:oleObj>
              </mc:Choice>
              <mc:Fallback>
                <p:oleObj name="Формула" r:id="rId3" imgW="545626" imgH="431425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2036" y="2050011"/>
                        <a:ext cx="1063051" cy="7347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47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410575"/>
              </p:ext>
            </p:extLst>
          </p:nvPr>
        </p:nvGraphicFramePr>
        <p:xfrm>
          <a:off x="2545771" y="3325090"/>
          <a:ext cx="4089294" cy="1215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2" name="Формула" r:id="rId5" imgW="1498600" imgH="431800" progId="Equation.3">
                  <p:embed/>
                </p:oleObj>
              </mc:Choice>
              <mc:Fallback>
                <p:oleObj name="Формула" r:id="rId5" imgW="14986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5771" y="3325090"/>
                        <a:ext cx="4089294" cy="12157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523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682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5757" y="1615844"/>
            <a:ext cx="87022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dirty="0" smtClean="0"/>
              <a:t>	V</a:t>
            </a:r>
            <a:r>
              <a:rPr lang="en-US" sz="2800" dirty="0"/>
              <a:t>a</a:t>
            </a:r>
            <a:r>
              <a:rPr lang="de-DE" sz="2800" dirty="0" err="1"/>
              <a:t>qt</a:t>
            </a:r>
            <a:r>
              <a:rPr lang="de-DE" sz="2800" dirty="0"/>
              <a:t> </a:t>
            </a:r>
            <a:r>
              <a:rPr lang="de-DE" sz="2800" dirty="0" err="1"/>
              <a:t>o‘tishi</a:t>
            </a:r>
            <a:r>
              <a:rPr lang="de-DE" sz="2800" dirty="0"/>
              <a:t> </a:t>
            </a:r>
            <a:r>
              <a:rPr lang="de-DE" sz="2800" dirty="0" err="1"/>
              <a:t>bil</a:t>
            </a:r>
            <a:r>
              <a:rPr lang="en-US" sz="2800" dirty="0"/>
              <a:t>a</a:t>
            </a:r>
            <a:r>
              <a:rPr lang="de-DE" sz="2800" dirty="0"/>
              <a:t>n </a:t>
            </a:r>
            <a:r>
              <a:rPr lang="de-DE" sz="2800" dirty="0" err="1"/>
              <a:t>pl</a:t>
            </a:r>
            <a:r>
              <a:rPr lang="en-US" sz="2800" dirty="0"/>
              <a:t>a</a:t>
            </a:r>
            <a:r>
              <a:rPr lang="de-DE" sz="2800" dirty="0"/>
              <a:t>stink</a:t>
            </a:r>
            <a:r>
              <a:rPr lang="en-US" sz="2800" dirty="0"/>
              <a:t>a</a:t>
            </a:r>
            <a:r>
              <a:rPr lang="de-DE" sz="2800" dirty="0"/>
              <a:t>l</a:t>
            </a:r>
            <a:r>
              <a:rPr lang="en-US" sz="2800" dirty="0"/>
              <a:t>a</a:t>
            </a:r>
            <a:r>
              <a:rPr lang="de-DE" sz="2800" dirty="0" err="1"/>
              <a:t>rd</a:t>
            </a:r>
            <a:r>
              <a:rPr lang="en-US" sz="2800" dirty="0"/>
              <a:t>a</a:t>
            </a:r>
            <a:r>
              <a:rPr lang="de-DE" sz="2800" dirty="0" err="1"/>
              <a:t>gi</a:t>
            </a:r>
            <a:r>
              <a:rPr lang="de-DE" sz="2800" dirty="0"/>
              <a:t> z</a:t>
            </a:r>
            <a:r>
              <a:rPr lang="en-US" sz="2800" dirty="0"/>
              <a:t>a</a:t>
            </a:r>
            <a:r>
              <a:rPr lang="de-DE" sz="2800" dirty="0" err="1"/>
              <a:t>ryadning</a:t>
            </a:r>
            <a:r>
              <a:rPr lang="de-DE" sz="2800" dirty="0"/>
              <a:t> </a:t>
            </a:r>
            <a:r>
              <a:rPr lang="de-DE" sz="2800" dirty="0" err="1"/>
              <a:t>sirt</a:t>
            </a:r>
            <a:r>
              <a:rPr lang="de-DE" sz="2800" dirty="0"/>
              <a:t> </a:t>
            </a:r>
            <a:r>
              <a:rPr lang="de-DE" sz="2800" dirty="0" err="1"/>
              <a:t>zichligi</a:t>
            </a:r>
            <a:r>
              <a:rPr lang="de-DE" sz="2800" dirty="0"/>
              <a:t> </a:t>
            </a:r>
            <a:r>
              <a:rPr lang="de-DE" sz="2800" dirty="0" err="1"/>
              <a:t>o‘zg</a:t>
            </a:r>
            <a:r>
              <a:rPr lang="en-US" sz="2800" dirty="0"/>
              <a:t>a</a:t>
            </a:r>
            <a:r>
              <a:rPr lang="de-DE" sz="2800" dirty="0"/>
              <a:t>r</a:t>
            </a:r>
            <a:r>
              <a:rPr lang="en-US" sz="2800" dirty="0"/>
              <a:t>a</a:t>
            </a:r>
            <a:r>
              <a:rPr lang="de-DE" sz="2800" dirty="0"/>
              <a:t>di. </a:t>
            </a:r>
            <a:r>
              <a:rPr lang="de-DE" sz="2800" dirty="0" err="1"/>
              <a:t>Bu</a:t>
            </a:r>
            <a:r>
              <a:rPr lang="de-DE" sz="2800" dirty="0"/>
              <a:t> es</a:t>
            </a:r>
            <a:r>
              <a:rPr lang="en-US" sz="2800" dirty="0"/>
              <a:t>a</a:t>
            </a:r>
            <a:r>
              <a:rPr lang="de-DE" sz="2800" dirty="0"/>
              <a:t> </a:t>
            </a:r>
            <a:r>
              <a:rPr lang="de-DE" sz="2800" dirty="0" err="1"/>
              <a:t>elektr</a:t>
            </a:r>
            <a:r>
              <a:rPr lang="de-DE" sz="2800" dirty="0"/>
              <a:t> m</a:t>
            </a:r>
            <a:r>
              <a:rPr lang="en-US" sz="2800" dirty="0"/>
              <a:t>a</a:t>
            </a:r>
            <a:r>
              <a:rPr lang="de-DE" sz="2800" dirty="0" err="1"/>
              <a:t>ydon</a:t>
            </a:r>
            <a:r>
              <a:rPr lang="de-DE" sz="2800" dirty="0"/>
              <a:t> </a:t>
            </a:r>
            <a:r>
              <a:rPr lang="de-DE" sz="2800" dirty="0" err="1"/>
              <a:t>induktsiyasi</a:t>
            </a:r>
            <a:r>
              <a:rPr lang="de-DE" sz="2800" dirty="0"/>
              <a:t> </a:t>
            </a:r>
            <a:r>
              <a:rPr lang="de-DE" sz="2800" dirty="0" err="1"/>
              <a:t>qiym</a:t>
            </a:r>
            <a:r>
              <a:rPr lang="en-US" sz="2800" dirty="0"/>
              <a:t>a</a:t>
            </a:r>
            <a:r>
              <a:rPr lang="de-DE" sz="2800" dirty="0" err="1"/>
              <a:t>tining</a:t>
            </a:r>
            <a:r>
              <a:rPr lang="de-DE" sz="2800" dirty="0"/>
              <a:t> </a:t>
            </a:r>
            <a:r>
              <a:rPr lang="de-DE" sz="2800" dirty="0" err="1"/>
              <a:t>o‘zg</a:t>
            </a:r>
            <a:r>
              <a:rPr lang="en-US" sz="2800" dirty="0"/>
              <a:t>a</a:t>
            </a:r>
            <a:r>
              <a:rPr lang="de-DE" sz="2800" dirty="0" err="1"/>
              <a:t>rishig</a:t>
            </a:r>
            <a:r>
              <a:rPr lang="en-US" sz="2800" dirty="0"/>
              <a:t>a</a:t>
            </a:r>
            <a:r>
              <a:rPr lang="de-DE" sz="2800" dirty="0"/>
              <a:t> s</a:t>
            </a:r>
            <a:r>
              <a:rPr lang="en-US" sz="2800" dirty="0"/>
              <a:t>a</a:t>
            </a:r>
            <a:r>
              <a:rPr lang="de-DE" sz="2800" dirty="0"/>
              <a:t>b</a:t>
            </a:r>
            <a:r>
              <a:rPr lang="en-US" sz="2800" dirty="0"/>
              <a:t>a</a:t>
            </a:r>
            <a:r>
              <a:rPr lang="de-DE" sz="2800" dirty="0"/>
              <a:t>b </a:t>
            </a:r>
            <a:r>
              <a:rPr lang="de-DE" sz="2800" dirty="0" err="1"/>
              <a:t>bo‘l</a:t>
            </a:r>
            <a:r>
              <a:rPr lang="en-US" sz="2800" dirty="0"/>
              <a:t>a</a:t>
            </a:r>
            <a:r>
              <a:rPr lang="de-DE" sz="2800" dirty="0"/>
              <a:t>di. </a:t>
            </a:r>
            <a:endParaRPr lang="ru-RU" sz="28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3602445"/>
              </p:ext>
            </p:extLst>
          </p:nvPr>
        </p:nvGraphicFramePr>
        <p:xfrm>
          <a:off x="3397827" y="3135922"/>
          <a:ext cx="1683327" cy="10227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2" name="Формула" r:id="rId3" imgW="647700" imgH="393700" progId="Equation.3">
                  <p:embed/>
                </p:oleObj>
              </mc:Choice>
              <mc:Fallback>
                <p:oleObj name="Формула" r:id="rId3" imgW="647700" imgH="393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827" y="3135922"/>
                        <a:ext cx="1683327" cy="10227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977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838" y="1428108"/>
            <a:ext cx="874330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de-DE" sz="2400" dirty="0" smtClean="0"/>
              <a:t>	</a:t>
            </a:r>
            <a:r>
              <a:rPr lang="de-DE" sz="2000" dirty="0" err="1" smtClean="0"/>
              <a:t>Kondens</a:t>
            </a:r>
            <a:r>
              <a:rPr lang="en-US" sz="2000" dirty="0"/>
              <a:t>a</a:t>
            </a:r>
            <a:r>
              <a:rPr lang="de-DE" sz="2000" dirty="0" err="1"/>
              <a:t>tor</a:t>
            </a:r>
            <a:r>
              <a:rPr lang="de-DE" sz="2000" dirty="0"/>
              <a:t> z</a:t>
            </a:r>
            <a:r>
              <a:rPr lang="en-US" sz="2000" dirty="0"/>
              <a:t>a</a:t>
            </a:r>
            <a:r>
              <a:rPr lang="de-DE" sz="2000" dirty="0" err="1"/>
              <a:t>ryadl</a:t>
            </a:r>
            <a:r>
              <a:rPr lang="en-US" sz="2000" dirty="0"/>
              <a:t>a</a:t>
            </a:r>
            <a:r>
              <a:rPr lang="de-DE" sz="2000" dirty="0"/>
              <a:t>n</a:t>
            </a:r>
            <a:r>
              <a:rPr lang="en-US" sz="2000" dirty="0"/>
              <a:t>a</a:t>
            </a:r>
            <a:r>
              <a:rPr lang="de-DE" sz="2000" dirty="0" err="1"/>
              <a:t>yotg</a:t>
            </a:r>
            <a:r>
              <a:rPr lang="en-US" sz="2000" dirty="0"/>
              <a:t>a</a:t>
            </a:r>
            <a:r>
              <a:rPr lang="de-DE" sz="2000" dirty="0"/>
              <a:t>n v</a:t>
            </a:r>
            <a:r>
              <a:rPr lang="en-US" sz="2000" dirty="0"/>
              <a:t>a</a:t>
            </a:r>
            <a:r>
              <a:rPr lang="de-DE" sz="2000" dirty="0" err="1"/>
              <a:t>qtd</a:t>
            </a:r>
            <a:r>
              <a:rPr lang="en-US" sz="2000" dirty="0"/>
              <a:t>a</a:t>
            </a:r>
            <a:r>
              <a:rPr lang="de-DE" sz="2000" dirty="0"/>
              <a:t> (2.</a:t>
            </a:r>
            <a:r>
              <a:rPr lang="en-US" sz="2000" dirty="0"/>
              <a:t>a</a:t>
            </a:r>
            <a:r>
              <a:rPr lang="de-DE" sz="2000" dirty="0"/>
              <a:t>-r</a:t>
            </a:r>
            <a:r>
              <a:rPr lang="en-US" sz="2000" dirty="0"/>
              <a:t>a</a:t>
            </a:r>
            <a:r>
              <a:rPr lang="de-DE" sz="2000" dirty="0" err="1"/>
              <a:t>sm</a:t>
            </a:r>
            <a:r>
              <a:rPr lang="de-DE" sz="2000" dirty="0"/>
              <a:t>) </a:t>
            </a:r>
            <a:r>
              <a:rPr lang="de-DE" sz="2000" dirty="0" err="1"/>
              <a:t>pl</a:t>
            </a:r>
            <a:r>
              <a:rPr lang="en-US" sz="2000" dirty="0"/>
              <a:t>a</a:t>
            </a:r>
            <a:r>
              <a:rPr lang="de-DE" sz="2000" dirty="0"/>
              <a:t>stink</a:t>
            </a:r>
            <a:r>
              <a:rPr lang="en-US" sz="2000" dirty="0"/>
              <a:t>a</a:t>
            </a:r>
            <a:r>
              <a:rPr lang="de-DE" sz="2000" dirty="0"/>
              <a:t>l</a:t>
            </a:r>
            <a:r>
              <a:rPr lang="en-US" sz="2000" dirty="0"/>
              <a:t>a</a:t>
            </a:r>
            <a:r>
              <a:rPr lang="de-DE" sz="2000" dirty="0"/>
              <a:t>r  </a:t>
            </a:r>
            <a:r>
              <a:rPr lang="de-DE" sz="2000" dirty="0" err="1"/>
              <a:t>or</a:t>
            </a:r>
            <a:r>
              <a:rPr lang="en-US" sz="2000" dirty="0"/>
              <a:t>a</a:t>
            </a:r>
            <a:r>
              <a:rPr lang="de-DE" sz="2000" dirty="0" err="1"/>
              <a:t>lig‘id</a:t>
            </a:r>
            <a:r>
              <a:rPr lang="en-US" sz="2000" dirty="0"/>
              <a:t>a</a:t>
            </a:r>
            <a:r>
              <a:rPr lang="de-DE" sz="2000" dirty="0" err="1"/>
              <a:t>gi</a:t>
            </a:r>
            <a:r>
              <a:rPr lang="de-DE" sz="2000" dirty="0"/>
              <a:t> </a:t>
            </a:r>
            <a:r>
              <a:rPr lang="de-DE" sz="2000" dirty="0" err="1"/>
              <a:t>elektr</a:t>
            </a:r>
            <a:r>
              <a:rPr lang="de-DE" sz="2000" dirty="0"/>
              <a:t> m</a:t>
            </a:r>
            <a:r>
              <a:rPr lang="en-US" sz="2000" dirty="0"/>
              <a:t>a</a:t>
            </a:r>
            <a:r>
              <a:rPr lang="de-DE" sz="2000" dirty="0" err="1"/>
              <a:t>ydon</a:t>
            </a:r>
            <a:r>
              <a:rPr lang="de-DE" sz="2000" dirty="0"/>
              <a:t> </a:t>
            </a:r>
            <a:r>
              <a:rPr lang="de-DE" sz="2000" dirty="0" err="1"/>
              <a:t>kuch</a:t>
            </a:r>
            <a:r>
              <a:rPr lang="en-US" sz="2000" dirty="0"/>
              <a:t>a</a:t>
            </a:r>
            <a:r>
              <a:rPr lang="de-DE" sz="2000" dirty="0" err="1"/>
              <a:t>yib</a:t>
            </a:r>
            <a:r>
              <a:rPr lang="de-DE" sz="2000" dirty="0"/>
              <a:t> </a:t>
            </a:r>
            <a:r>
              <a:rPr lang="de-DE" sz="2000" dirty="0" err="1"/>
              <a:t>bor</a:t>
            </a:r>
            <a:r>
              <a:rPr lang="en-US" sz="2000" dirty="0"/>
              <a:t>a</a:t>
            </a:r>
            <a:r>
              <a:rPr lang="de-DE" sz="2000" dirty="0"/>
              <a:t>di. </a:t>
            </a:r>
            <a:r>
              <a:rPr lang="de-DE" sz="2000" dirty="0" err="1"/>
              <a:t>Bu</a:t>
            </a:r>
            <a:r>
              <a:rPr lang="de-DE" sz="2000" dirty="0"/>
              <a:t> </a:t>
            </a:r>
            <a:r>
              <a:rPr lang="de-DE" sz="2000" dirty="0" err="1" smtClean="0"/>
              <a:t>vaqtda</a:t>
            </a:r>
            <a:r>
              <a:rPr lang="de-DE" sz="2000" dirty="0"/>
              <a:t> </a:t>
            </a:r>
            <a:r>
              <a:rPr lang="de-DE" sz="2000" dirty="0" smtClean="0"/>
              <a:t>       </a:t>
            </a:r>
            <a:r>
              <a:rPr lang="de-DE" sz="2000" dirty="0" err="1" smtClean="0"/>
              <a:t>vektor</a:t>
            </a:r>
            <a:r>
              <a:rPr lang="de-DE" sz="2000" dirty="0" smtClean="0"/>
              <a:t>    </a:t>
            </a:r>
            <a:r>
              <a:rPr lang="de-DE" sz="2000" dirty="0" err="1"/>
              <a:t>vektorga</a:t>
            </a:r>
            <a:r>
              <a:rPr lang="de-DE" sz="2000" dirty="0"/>
              <a:t> parallel </a:t>
            </a:r>
            <a:r>
              <a:rPr lang="de-DE" sz="2000" dirty="0" err="1"/>
              <a:t>bo‘lib</a:t>
            </a:r>
            <a:r>
              <a:rPr lang="de-DE" sz="2000" dirty="0"/>
              <a:t>, </a:t>
            </a:r>
            <a:r>
              <a:rPr lang="de-DE" sz="2000" dirty="0" err="1"/>
              <a:t>uning</a:t>
            </a:r>
            <a:r>
              <a:rPr lang="de-DE" sz="2000" dirty="0"/>
              <a:t>  </a:t>
            </a:r>
            <a:r>
              <a:rPr lang="de-DE" sz="2000" dirty="0" err="1"/>
              <a:t>yo‘nalishi</a:t>
            </a:r>
            <a:r>
              <a:rPr lang="de-DE" sz="2000" dirty="0"/>
              <a:t> </a:t>
            </a:r>
            <a:r>
              <a:rPr lang="de-DE" sz="2000" dirty="0" err="1"/>
              <a:t>zanjirdagi</a:t>
            </a:r>
            <a:r>
              <a:rPr lang="de-DE" sz="2000" dirty="0"/>
              <a:t>  </a:t>
            </a:r>
            <a:r>
              <a:rPr lang="de-DE" sz="2000" dirty="0" err="1"/>
              <a:t>o‘tkazuvchanlik</a:t>
            </a:r>
            <a:r>
              <a:rPr lang="de-DE" sz="2000" dirty="0"/>
              <a:t> </a:t>
            </a:r>
            <a:r>
              <a:rPr lang="de-DE" sz="2000" dirty="0" err="1"/>
              <a:t>tokining</a:t>
            </a:r>
            <a:r>
              <a:rPr lang="de-DE" sz="2000" dirty="0"/>
              <a:t> </a:t>
            </a:r>
            <a:r>
              <a:rPr lang="de-DE" sz="2000" dirty="0" err="1"/>
              <a:t>yo‘nalishi</a:t>
            </a:r>
            <a:r>
              <a:rPr lang="de-DE" sz="2000" dirty="0"/>
              <a:t> </a:t>
            </a:r>
            <a:r>
              <a:rPr lang="de-DE" sz="2000" dirty="0" err="1"/>
              <a:t>bilan</a:t>
            </a:r>
            <a:r>
              <a:rPr lang="de-DE" sz="2000" dirty="0"/>
              <a:t> </a:t>
            </a:r>
            <a:r>
              <a:rPr lang="de-DE" sz="2000" dirty="0" err="1"/>
              <a:t>bir</a:t>
            </a:r>
            <a:r>
              <a:rPr lang="de-DE" sz="2000" dirty="0"/>
              <a:t> </a:t>
            </a:r>
            <a:r>
              <a:rPr lang="de-DE" sz="2000" dirty="0" err="1"/>
              <a:t>xil</a:t>
            </a:r>
            <a:r>
              <a:rPr lang="de-DE" sz="2000" dirty="0"/>
              <a:t>. </a:t>
            </a:r>
            <a:r>
              <a:rPr lang="de-DE" sz="2000" dirty="0" err="1"/>
              <a:t>Aksincha</a:t>
            </a:r>
            <a:r>
              <a:rPr lang="de-DE" sz="2000" dirty="0"/>
              <a:t>, </a:t>
            </a:r>
            <a:r>
              <a:rPr lang="de-DE" sz="2000" dirty="0" err="1"/>
              <a:t>razryadlanganda</a:t>
            </a:r>
            <a:r>
              <a:rPr lang="de-DE" sz="2000" dirty="0"/>
              <a:t> (2.b-rasm) </a:t>
            </a:r>
            <a:r>
              <a:rPr lang="de-DE" sz="2000" dirty="0" err="1"/>
              <a:t>elektr</a:t>
            </a:r>
            <a:r>
              <a:rPr lang="de-DE" sz="2000" dirty="0"/>
              <a:t> </a:t>
            </a:r>
            <a:r>
              <a:rPr lang="de-DE" sz="2000" dirty="0" err="1"/>
              <a:t>maydon</a:t>
            </a:r>
            <a:r>
              <a:rPr lang="de-DE" sz="2000" dirty="0"/>
              <a:t> </a:t>
            </a:r>
            <a:r>
              <a:rPr lang="de-DE" sz="2000" dirty="0" err="1"/>
              <a:t>susayib</a:t>
            </a:r>
            <a:r>
              <a:rPr lang="de-DE" sz="2000" dirty="0"/>
              <a:t> </a:t>
            </a:r>
            <a:r>
              <a:rPr lang="de-DE" sz="2000" dirty="0" err="1"/>
              <a:t>boradi</a:t>
            </a:r>
            <a:r>
              <a:rPr lang="de-DE" sz="2000" dirty="0"/>
              <a:t>. </a:t>
            </a:r>
            <a:r>
              <a:rPr lang="de-DE" sz="2000" dirty="0" err="1"/>
              <a:t>Bu</a:t>
            </a:r>
            <a:r>
              <a:rPr lang="de-DE" sz="2000" dirty="0"/>
              <a:t> </a:t>
            </a:r>
            <a:r>
              <a:rPr lang="de-DE" sz="2000" dirty="0" err="1"/>
              <a:t>holda</a:t>
            </a:r>
            <a:r>
              <a:rPr lang="de-DE" sz="2000" dirty="0"/>
              <a:t> </a:t>
            </a:r>
            <a:r>
              <a:rPr lang="de-DE" sz="2000" dirty="0" err="1"/>
              <a:t>elektr</a:t>
            </a:r>
            <a:r>
              <a:rPr lang="de-DE" sz="2000" dirty="0"/>
              <a:t> </a:t>
            </a:r>
            <a:r>
              <a:rPr lang="de-DE" sz="2000" dirty="0" err="1"/>
              <a:t>induktsiya</a:t>
            </a:r>
            <a:r>
              <a:rPr lang="de-DE" sz="2000" dirty="0"/>
              <a:t> </a:t>
            </a:r>
            <a:r>
              <a:rPr lang="de-DE" sz="2000" dirty="0" err="1"/>
              <a:t>vektorining</a:t>
            </a:r>
            <a:r>
              <a:rPr lang="de-DE" sz="2000" dirty="0"/>
              <a:t> </a:t>
            </a:r>
            <a:r>
              <a:rPr lang="de-DE" sz="2000" dirty="0" err="1"/>
              <a:t>o‘zgarish</a:t>
            </a:r>
            <a:r>
              <a:rPr lang="de-DE" sz="2000" dirty="0"/>
              <a:t> </a:t>
            </a:r>
            <a:r>
              <a:rPr lang="de-DE" sz="2000" dirty="0" err="1"/>
              <a:t>tezligini</a:t>
            </a:r>
            <a:r>
              <a:rPr lang="de-DE" sz="2000" dirty="0"/>
              <a:t> </a:t>
            </a:r>
            <a:endParaRPr lang="de-DE" sz="2000" dirty="0" smtClean="0"/>
          </a:p>
          <a:p>
            <a:pPr>
              <a:lnSpc>
                <a:spcPct val="150000"/>
              </a:lnSpc>
            </a:pPr>
            <a:r>
              <a:rPr lang="de-DE" sz="2000" dirty="0" err="1" smtClean="0"/>
              <a:t>ifodalovchi</a:t>
            </a:r>
            <a:r>
              <a:rPr lang="en-US" sz="2000" dirty="0" smtClean="0"/>
              <a:t>         </a:t>
            </a:r>
            <a:r>
              <a:rPr lang="de-DE" sz="2000" dirty="0" err="1" smtClean="0"/>
              <a:t>vektor</a:t>
            </a:r>
            <a:r>
              <a:rPr lang="de-DE" sz="2000" dirty="0" smtClean="0"/>
              <a:t>    </a:t>
            </a:r>
            <a:r>
              <a:rPr lang="de-DE" sz="2000" dirty="0" err="1"/>
              <a:t>ga</a:t>
            </a:r>
            <a:r>
              <a:rPr lang="de-DE" sz="2000" dirty="0"/>
              <a:t> </a:t>
            </a:r>
            <a:r>
              <a:rPr lang="de-DE" sz="2000" dirty="0" smtClean="0"/>
              <a:t>antiparallel.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7929256"/>
              </p:ext>
            </p:extLst>
          </p:nvPr>
        </p:nvGraphicFramePr>
        <p:xfrm>
          <a:off x="6276107" y="1932709"/>
          <a:ext cx="443031" cy="696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05" name="Формула" r:id="rId3" imgW="266584" imgH="418918" progId="Equation.3">
                  <p:embed/>
                </p:oleObj>
              </mc:Choice>
              <mc:Fallback>
                <p:oleObj name="Формула" r:id="rId3" imgW="266584" imgH="418918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6107" y="1932709"/>
                        <a:ext cx="443031" cy="69619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3823379"/>
              </p:ext>
            </p:extLst>
          </p:nvPr>
        </p:nvGraphicFramePr>
        <p:xfrm>
          <a:off x="7481454" y="2057400"/>
          <a:ext cx="285998" cy="353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06" name="Формула" r:id="rId5" imgW="164957" imgH="203024" progId="Equation.3">
                  <p:embed/>
                </p:oleObj>
              </mc:Choice>
              <mc:Fallback>
                <p:oleObj name="Формула" r:id="rId5" imgW="164957" imgH="20302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1454" y="2057400"/>
                        <a:ext cx="285998" cy="3532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200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4305856"/>
              </p:ext>
            </p:extLst>
          </p:nvPr>
        </p:nvGraphicFramePr>
        <p:xfrm>
          <a:off x="1544060" y="3737806"/>
          <a:ext cx="4445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07" name="Формула" r:id="rId7" imgW="266584" imgH="418918" progId="Equation.3">
                  <p:embed/>
                </p:oleObj>
              </mc:Choice>
              <mc:Fallback>
                <p:oleObj name="Формула" r:id="rId7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4060" y="3737806"/>
                        <a:ext cx="444500" cy="696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9917385"/>
              </p:ext>
            </p:extLst>
          </p:nvPr>
        </p:nvGraphicFramePr>
        <p:xfrm>
          <a:off x="2740170" y="3893128"/>
          <a:ext cx="285750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08" name="Формула" r:id="rId8" imgW="164957" imgH="203024" progId="Equation.3">
                  <p:embed/>
                </p:oleObj>
              </mc:Choice>
              <mc:Fallback>
                <p:oleObj name="Формула" r:id="rId8" imgW="164957" imgH="203024" progId="Equation.3">
                  <p:embed/>
                  <p:pic>
                    <p:nvPicPr>
                      <p:cNvPr id="0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0170" y="3893128"/>
                        <a:ext cx="285750" cy="35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7971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4936" y="1188882"/>
            <a:ext cx="88665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de-DE" sz="2400" dirty="0" err="1"/>
              <a:t>Lekin</a:t>
            </a:r>
            <a:r>
              <a:rPr lang="de-DE" sz="2400" dirty="0"/>
              <a:t> </a:t>
            </a:r>
            <a:r>
              <a:rPr lang="de-DE" sz="2400" dirty="0" smtClean="0"/>
              <a:t>     </a:t>
            </a:r>
            <a:r>
              <a:rPr lang="de-DE" sz="2400" dirty="0" err="1"/>
              <a:t>vektorning</a:t>
            </a:r>
            <a:r>
              <a:rPr lang="de-DE" sz="2400" dirty="0"/>
              <a:t> </a:t>
            </a:r>
            <a:r>
              <a:rPr lang="de-DE" sz="2400" dirty="0" err="1"/>
              <a:t>yo‘n</a:t>
            </a:r>
            <a:r>
              <a:rPr lang="en-US" sz="2400" dirty="0"/>
              <a:t>a</a:t>
            </a:r>
            <a:r>
              <a:rPr lang="de-DE" sz="2400" dirty="0" err="1"/>
              <a:t>lishi</a:t>
            </a:r>
            <a:r>
              <a:rPr lang="de-DE" sz="2400" dirty="0"/>
              <a:t> </a:t>
            </a:r>
            <a:r>
              <a:rPr lang="de-DE" sz="2400" dirty="0" err="1"/>
              <a:t>o‘tk</a:t>
            </a:r>
            <a:r>
              <a:rPr lang="en-US" sz="2400" dirty="0"/>
              <a:t>a</a:t>
            </a:r>
            <a:r>
              <a:rPr lang="de-DE" sz="2400" dirty="0" err="1"/>
              <a:t>zuvch</a:t>
            </a:r>
            <a:r>
              <a:rPr lang="en-US" sz="2400" dirty="0"/>
              <a:t>a</a:t>
            </a:r>
            <a:r>
              <a:rPr lang="de-DE" sz="2400" dirty="0" err="1"/>
              <a:t>nlik</a:t>
            </a:r>
            <a:r>
              <a:rPr lang="de-DE" sz="2400" dirty="0"/>
              <a:t> </a:t>
            </a:r>
            <a:r>
              <a:rPr lang="de-DE" sz="2400" dirty="0" err="1"/>
              <a:t>tokining</a:t>
            </a:r>
            <a:r>
              <a:rPr lang="de-DE" sz="2400" dirty="0"/>
              <a:t>  </a:t>
            </a:r>
            <a:r>
              <a:rPr lang="de-DE" sz="2400" dirty="0" err="1"/>
              <a:t>yo‘n</a:t>
            </a:r>
            <a:r>
              <a:rPr lang="en-US" sz="2400" dirty="0"/>
              <a:t>a</a:t>
            </a:r>
            <a:r>
              <a:rPr lang="de-DE" sz="2400" dirty="0" err="1"/>
              <a:t>lishi</a:t>
            </a:r>
            <a:r>
              <a:rPr lang="de-DE" sz="2400" dirty="0"/>
              <a:t> </a:t>
            </a:r>
            <a:r>
              <a:rPr lang="de-DE" sz="2400" dirty="0" err="1"/>
              <a:t>bil</a:t>
            </a:r>
            <a:r>
              <a:rPr lang="en-US" sz="2400" dirty="0"/>
              <a:t>a</a:t>
            </a:r>
            <a:r>
              <a:rPr lang="de-DE" sz="2400" dirty="0"/>
              <a:t>n </a:t>
            </a:r>
            <a:r>
              <a:rPr lang="de-DE" sz="2400" dirty="0" err="1"/>
              <a:t>bir</a:t>
            </a:r>
            <a:r>
              <a:rPr lang="de-DE" sz="2400" dirty="0"/>
              <a:t> </a:t>
            </a:r>
            <a:r>
              <a:rPr lang="de-DE" sz="2400" dirty="0" err="1"/>
              <a:t>xil</a:t>
            </a:r>
            <a:r>
              <a:rPr lang="de-DE" sz="2400" dirty="0"/>
              <a:t>. Dem</a:t>
            </a:r>
            <a:r>
              <a:rPr lang="en-US" sz="2400" dirty="0"/>
              <a:t>a</a:t>
            </a:r>
            <a:r>
              <a:rPr lang="de-DE" sz="2400" dirty="0"/>
              <a:t>k, h</a:t>
            </a:r>
            <a:r>
              <a:rPr lang="en-US" sz="2400" dirty="0"/>
              <a:t>a</a:t>
            </a:r>
            <a:r>
              <a:rPr lang="de-DE" sz="2400" dirty="0"/>
              <a:t>mm</a:t>
            </a:r>
            <a:r>
              <a:rPr lang="en-US" sz="2400" dirty="0"/>
              <a:t>a</a:t>
            </a:r>
            <a:r>
              <a:rPr lang="de-DE" sz="2400" dirty="0"/>
              <a:t> v</a:t>
            </a:r>
            <a:r>
              <a:rPr lang="en-US" sz="2400" dirty="0"/>
              <a:t>a</a:t>
            </a:r>
            <a:r>
              <a:rPr lang="de-DE" sz="2400" dirty="0" err="1"/>
              <a:t>qt</a:t>
            </a:r>
            <a:r>
              <a:rPr lang="de-DE" sz="2400" dirty="0"/>
              <a:t> </a:t>
            </a:r>
            <a:r>
              <a:rPr lang="de-DE" sz="2400" dirty="0" smtClean="0"/>
              <a:t>      </a:t>
            </a:r>
            <a:r>
              <a:rPr lang="de-DE" sz="2400" dirty="0" err="1"/>
              <a:t>ning</a:t>
            </a:r>
            <a:r>
              <a:rPr lang="de-DE" sz="2400" dirty="0"/>
              <a:t> </a:t>
            </a:r>
            <a:r>
              <a:rPr lang="de-DE" sz="2400" dirty="0" err="1"/>
              <a:t>yo‘n</a:t>
            </a:r>
            <a:r>
              <a:rPr lang="en-US" sz="2400" dirty="0"/>
              <a:t>a</a:t>
            </a:r>
            <a:r>
              <a:rPr lang="de-DE" sz="2400" dirty="0" err="1"/>
              <a:t>lishi</a:t>
            </a:r>
            <a:r>
              <a:rPr lang="de-DE" sz="2400" dirty="0"/>
              <a:t> </a:t>
            </a:r>
            <a:r>
              <a:rPr lang="de-DE" sz="2400" dirty="0" err="1"/>
              <a:t>o‘tk</a:t>
            </a:r>
            <a:r>
              <a:rPr lang="en-US" sz="2400" dirty="0"/>
              <a:t>a</a:t>
            </a:r>
            <a:r>
              <a:rPr lang="de-DE" sz="2400" dirty="0" err="1"/>
              <a:t>zuvch</a:t>
            </a:r>
            <a:r>
              <a:rPr lang="en-US" sz="2400" dirty="0"/>
              <a:t>a</a:t>
            </a:r>
            <a:r>
              <a:rPr lang="de-DE" sz="2400" dirty="0" err="1"/>
              <a:t>nlik</a:t>
            </a:r>
            <a:r>
              <a:rPr lang="de-DE" sz="2400" dirty="0"/>
              <a:t> </a:t>
            </a:r>
            <a:r>
              <a:rPr lang="de-DE" sz="2400" dirty="0" err="1"/>
              <a:t>tokining</a:t>
            </a:r>
            <a:r>
              <a:rPr lang="de-DE" sz="2400" dirty="0"/>
              <a:t> </a:t>
            </a:r>
            <a:r>
              <a:rPr lang="de-DE" sz="2400" dirty="0" err="1"/>
              <a:t>yo‘n</a:t>
            </a:r>
            <a:r>
              <a:rPr lang="en-US" sz="2400" dirty="0"/>
              <a:t>a</a:t>
            </a:r>
            <a:r>
              <a:rPr lang="de-DE" sz="2400" dirty="0" err="1"/>
              <a:t>lishi</a:t>
            </a:r>
            <a:r>
              <a:rPr lang="de-DE" sz="2400" dirty="0"/>
              <a:t> </a:t>
            </a:r>
            <a:r>
              <a:rPr lang="de-DE" sz="2400" dirty="0" err="1"/>
              <a:t>bil</a:t>
            </a:r>
            <a:r>
              <a:rPr lang="en-US" sz="2400" dirty="0"/>
              <a:t>a</a:t>
            </a:r>
            <a:r>
              <a:rPr lang="de-DE" sz="2400" dirty="0"/>
              <a:t>n </a:t>
            </a:r>
            <a:r>
              <a:rPr lang="de-DE" sz="2400" dirty="0" err="1"/>
              <a:t>bir</a:t>
            </a:r>
            <a:r>
              <a:rPr lang="de-DE" sz="2400" dirty="0"/>
              <a:t> </a:t>
            </a:r>
            <a:r>
              <a:rPr lang="de-DE" sz="2400" dirty="0" err="1"/>
              <a:t>xil</a:t>
            </a:r>
            <a:r>
              <a:rPr lang="de-DE" sz="2400" dirty="0"/>
              <a:t> </a:t>
            </a:r>
            <a:r>
              <a:rPr lang="de-DE" sz="2400" dirty="0" err="1"/>
              <a:t>bo‘l</a:t>
            </a:r>
            <a:r>
              <a:rPr lang="en-US" sz="2400" dirty="0"/>
              <a:t>a</a:t>
            </a:r>
            <a:r>
              <a:rPr lang="de-DE" sz="2400" dirty="0"/>
              <a:t>di. (13.1) </a:t>
            </a:r>
            <a:r>
              <a:rPr lang="de-DE" sz="2400" dirty="0" err="1"/>
              <a:t>va</a:t>
            </a:r>
            <a:r>
              <a:rPr lang="de-DE" sz="2400" dirty="0"/>
              <a:t> (13.3) </a:t>
            </a:r>
            <a:r>
              <a:rPr lang="de-DE" sz="2400" dirty="0" err="1"/>
              <a:t>ifodalarni</a:t>
            </a:r>
            <a:r>
              <a:rPr lang="de-DE" sz="2400" dirty="0"/>
              <a:t>  </a:t>
            </a:r>
            <a:r>
              <a:rPr lang="de-DE" sz="2400" dirty="0" err="1"/>
              <a:t>solishtirish</a:t>
            </a:r>
            <a:r>
              <a:rPr lang="de-DE" sz="2400" dirty="0"/>
              <a:t> </a:t>
            </a:r>
            <a:r>
              <a:rPr lang="de-DE" sz="2400" dirty="0" err="1" smtClean="0"/>
              <a:t>esa</a:t>
            </a:r>
            <a:r>
              <a:rPr lang="de-DE" sz="2400" dirty="0" smtClean="0"/>
              <a:t>       </a:t>
            </a:r>
            <a:r>
              <a:rPr lang="de-DE" sz="2400" dirty="0" err="1"/>
              <a:t>ning</a:t>
            </a:r>
            <a:r>
              <a:rPr lang="de-DE" sz="2400" dirty="0"/>
              <a:t> </a:t>
            </a:r>
            <a:r>
              <a:rPr lang="de-DE" sz="2400" dirty="0" err="1"/>
              <a:t>va</a:t>
            </a:r>
            <a:r>
              <a:rPr lang="de-DE" sz="2400" dirty="0"/>
              <a:t> </a:t>
            </a:r>
            <a:r>
              <a:rPr lang="de-DE" sz="2400" dirty="0" err="1"/>
              <a:t>o‘tkazuvchanlik</a:t>
            </a:r>
            <a:r>
              <a:rPr lang="de-DE" sz="2400" dirty="0"/>
              <a:t> </a:t>
            </a:r>
            <a:r>
              <a:rPr lang="de-DE" sz="2400" dirty="0" err="1"/>
              <a:t>toki</a:t>
            </a:r>
            <a:r>
              <a:rPr lang="de-DE" sz="2400" dirty="0"/>
              <a:t> </a:t>
            </a:r>
            <a:r>
              <a:rPr lang="de-DE" sz="2400" dirty="0" err="1"/>
              <a:t>zichligining</a:t>
            </a:r>
            <a:r>
              <a:rPr lang="de-DE" sz="2400" dirty="0"/>
              <a:t> </a:t>
            </a:r>
            <a:r>
              <a:rPr lang="de-DE" sz="2400" dirty="0" err="1"/>
              <a:t>qiymatlari</a:t>
            </a:r>
            <a:r>
              <a:rPr lang="de-DE" sz="2400" dirty="0"/>
              <a:t> </a:t>
            </a:r>
            <a:r>
              <a:rPr lang="de-DE" sz="2400" dirty="0" err="1"/>
              <a:t>o‘zaro</a:t>
            </a:r>
            <a:r>
              <a:rPr lang="de-DE" sz="2400" dirty="0"/>
              <a:t> </a:t>
            </a:r>
            <a:r>
              <a:rPr lang="de-DE" sz="2400" dirty="0" err="1"/>
              <a:t>tengligini</a:t>
            </a:r>
            <a:r>
              <a:rPr lang="de-DE" sz="2400" dirty="0"/>
              <a:t> </a:t>
            </a:r>
            <a:r>
              <a:rPr lang="de-DE" sz="2400" dirty="0" err="1"/>
              <a:t>ko‘rsatadi</a:t>
            </a:r>
            <a:r>
              <a:rPr lang="de-DE" sz="2400" dirty="0"/>
              <a:t>. </a:t>
            </a:r>
            <a:r>
              <a:rPr lang="ru-RU" sz="2400" dirty="0"/>
              <a:t> </a:t>
            </a:r>
            <a:r>
              <a:rPr lang="en-US" sz="2400" dirty="0" smtClean="0"/>
              <a:t>    </a:t>
            </a:r>
            <a:r>
              <a:rPr lang="en-US" sz="2400" dirty="0" err="1" smtClean="0"/>
              <a:t>ning</a:t>
            </a:r>
            <a:r>
              <a:rPr lang="en-US" sz="2400" dirty="0" smtClean="0"/>
              <a:t> </a:t>
            </a:r>
            <a:r>
              <a:rPr lang="en-US" sz="2400" dirty="0" err="1"/>
              <a:t>birligi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844577"/>
              </p:ext>
            </p:extLst>
          </p:nvPr>
        </p:nvGraphicFramePr>
        <p:xfrm>
          <a:off x="1942378" y="1147317"/>
          <a:ext cx="499485" cy="783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39" name="Формула" r:id="rId3" imgW="266584" imgH="418918" progId="Equation.3">
                  <p:embed/>
                </p:oleObj>
              </mc:Choice>
              <mc:Fallback>
                <p:oleObj name="Формула" r:id="rId3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2378" y="1147317"/>
                        <a:ext cx="499485" cy="7831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8736911"/>
              </p:ext>
            </p:extLst>
          </p:nvPr>
        </p:nvGraphicFramePr>
        <p:xfrm>
          <a:off x="4670189" y="2804821"/>
          <a:ext cx="497520" cy="780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40" name="Формула" r:id="rId5" imgW="266584" imgH="418918" progId="Equation.3">
                  <p:embed/>
                </p:oleObj>
              </mc:Choice>
              <mc:Fallback>
                <p:oleObj name="Формула" r:id="rId5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0189" y="2804821"/>
                        <a:ext cx="497520" cy="7800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9208809"/>
              </p:ext>
            </p:extLst>
          </p:nvPr>
        </p:nvGraphicFramePr>
        <p:xfrm>
          <a:off x="6178838" y="1700642"/>
          <a:ext cx="496888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41" name="Формула" r:id="rId6" imgW="266584" imgH="418918" progId="Equation.3">
                  <p:embed/>
                </p:oleObj>
              </mc:Choice>
              <mc:Fallback>
                <p:oleObj name="Формула" r:id="rId6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8838" y="1700642"/>
                        <a:ext cx="496888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996232"/>
              </p:ext>
            </p:extLst>
          </p:nvPr>
        </p:nvGraphicFramePr>
        <p:xfrm>
          <a:off x="6847321" y="3347407"/>
          <a:ext cx="496888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42" name="Формула" r:id="rId7" imgW="266584" imgH="418918" progId="Equation.3">
                  <p:embed/>
                </p:oleObj>
              </mc:Choice>
              <mc:Fallback>
                <p:oleObj name="Формула" r:id="rId7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7321" y="3347407"/>
                        <a:ext cx="496888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03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696606"/>
              </p:ext>
            </p:extLst>
          </p:nvPr>
        </p:nvGraphicFramePr>
        <p:xfrm>
          <a:off x="3361020" y="4031669"/>
          <a:ext cx="2447497" cy="770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43" name="Формула" r:id="rId8" imgW="1358310" imgH="431613" progId="Equation.3">
                  <p:embed/>
                </p:oleObj>
              </mc:Choice>
              <mc:Fallback>
                <p:oleObj name="Формула" r:id="rId8" imgW="1358310" imgH="431613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020" y="4031669"/>
                        <a:ext cx="2447497" cy="7701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032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7403" y="1417834"/>
            <a:ext cx="87124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	</a:t>
            </a:r>
            <a:r>
              <a:rPr lang="en-US" sz="2400" dirty="0" err="1" smtClean="0"/>
              <a:t>Demak</a:t>
            </a:r>
            <a:r>
              <a:rPr lang="en-US" sz="2400" dirty="0"/>
              <a:t>,  </a:t>
            </a:r>
            <a:r>
              <a:rPr lang="en-US" sz="2400" dirty="0" smtClean="0"/>
              <a:t>     ham </a:t>
            </a:r>
            <a:r>
              <a:rPr lang="en-US" sz="2400" dirty="0" err="1"/>
              <a:t>tok</a:t>
            </a:r>
            <a:r>
              <a:rPr lang="en-US" sz="2400" dirty="0"/>
              <a:t> </a:t>
            </a:r>
            <a:r>
              <a:rPr lang="en-US" sz="2400" dirty="0" err="1"/>
              <a:t>zichligining</a:t>
            </a:r>
            <a:r>
              <a:rPr lang="en-US" sz="2400" dirty="0"/>
              <a:t> </a:t>
            </a:r>
            <a:r>
              <a:rPr lang="en-US" sz="2400" dirty="0" err="1"/>
              <a:t>o‘lchov</a:t>
            </a:r>
            <a:r>
              <a:rPr lang="en-US" sz="2400" dirty="0"/>
              <a:t> </a:t>
            </a:r>
            <a:r>
              <a:rPr lang="en-US" sz="2400" dirty="0" err="1"/>
              <a:t>birligida</a:t>
            </a:r>
            <a:r>
              <a:rPr lang="en-US" sz="2400" dirty="0"/>
              <a:t> </a:t>
            </a:r>
            <a:r>
              <a:rPr lang="en-US" sz="2400" dirty="0" err="1" smtClean="0"/>
              <a:t>o‘lchanadi</a:t>
            </a:r>
            <a:r>
              <a:rPr lang="en-US" sz="2400" dirty="0" smtClean="0"/>
              <a:t>.        </a:t>
            </a:r>
            <a:r>
              <a:rPr lang="en-US" sz="2400" dirty="0" err="1" smtClean="0"/>
              <a:t>kattalik</a:t>
            </a:r>
            <a:r>
              <a:rPr lang="en-US" sz="2400" dirty="0"/>
              <a:t>, </a:t>
            </a:r>
            <a:r>
              <a:rPr lang="en-US" sz="2400" dirty="0" err="1"/>
              <a:t>Maksvell</a:t>
            </a:r>
            <a:r>
              <a:rPr lang="en-US" sz="2400" dirty="0"/>
              <a:t> </a:t>
            </a:r>
            <a:r>
              <a:rPr lang="en-US" sz="2400" dirty="0" err="1"/>
              <a:t>gipotezasiga</a:t>
            </a:r>
            <a:r>
              <a:rPr lang="en-US" sz="2400" dirty="0"/>
              <a:t> </a:t>
            </a:r>
            <a:r>
              <a:rPr lang="en-US" sz="2400" dirty="0" err="1"/>
              <a:t>asosan</a:t>
            </a:r>
            <a:r>
              <a:rPr lang="en-US" sz="2400" dirty="0"/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siljish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tokining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</a:rPr>
              <a:t>zichligidir</a:t>
            </a:r>
            <a:r>
              <a:rPr lang="en-US" sz="2400" dirty="0" smtClean="0"/>
              <a:t>:</a:t>
            </a:r>
            <a:endParaRPr lang="ru-RU" sz="2200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0726213"/>
              </p:ext>
            </p:extLst>
          </p:nvPr>
        </p:nvGraphicFramePr>
        <p:xfrm>
          <a:off x="2410691" y="1417834"/>
          <a:ext cx="49847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7" name="Формула" r:id="rId3" imgW="266584" imgH="418918" progId="Equation.3">
                  <p:embed/>
                </p:oleObj>
              </mc:Choice>
              <mc:Fallback>
                <p:oleObj name="Формула" r:id="rId3" imgW="266584" imgH="418918" progId="Equation.3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0691" y="1417834"/>
                        <a:ext cx="498475" cy="782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6698911"/>
              </p:ext>
            </p:extLst>
          </p:nvPr>
        </p:nvGraphicFramePr>
        <p:xfrm>
          <a:off x="1932710" y="1903678"/>
          <a:ext cx="49847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8" name="Формула" r:id="rId5" imgW="266584" imgH="418918" progId="Equation.3">
                  <p:embed/>
                </p:oleObj>
              </mc:Choice>
              <mc:Fallback>
                <p:oleObj name="Формула" r:id="rId5" imgW="266584" imgH="41891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2710" y="1903678"/>
                        <a:ext cx="498475" cy="782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214426"/>
              </p:ext>
            </p:extLst>
          </p:nvPr>
        </p:nvGraphicFramePr>
        <p:xfrm>
          <a:off x="3272428" y="2921042"/>
          <a:ext cx="1361217" cy="843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9" name="Формула" r:id="rId6" imgW="672808" imgH="418918" progId="Equation.3">
                  <p:embed/>
                </p:oleObj>
              </mc:Choice>
              <mc:Fallback>
                <p:oleObj name="Формула" r:id="rId6" imgW="672808" imgH="418918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2428" y="2921042"/>
                        <a:ext cx="1361217" cy="8435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6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6025" y="1163781"/>
            <a:ext cx="81502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Shunday</a:t>
            </a:r>
            <a:r>
              <a:rPr lang="en-US" sz="1800" dirty="0" smtClean="0"/>
              <a:t> </a:t>
            </a:r>
            <a:r>
              <a:rPr lang="en-US" sz="1800" dirty="0" err="1" smtClean="0"/>
              <a:t>qilib</a:t>
            </a:r>
            <a:r>
              <a:rPr lang="en-US" sz="1800" dirty="0" smtClean="0"/>
              <a:t>, </a:t>
            </a:r>
            <a:r>
              <a:rPr lang="en-US" sz="1800" dirty="0" err="1" smtClean="0"/>
              <a:t>o‘zgaruvchan</a:t>
            </a:r>
            <a:r>
              <a:rPr lang="en-US" sz="1800" dirty="0" smtClean="0"/>
              <a:t> </a:t>
            </a:r>
            <a:r>
              <a:rPr lang="en-US" sz="1800" dirty="0" err="1" smtClean="0"/>
              <a:t>tok</a:t>
            </a:r>
            <a:r>
              <a:rPr lang="en-US" sz="1800" dirty="0" smtClean="0"/>
              <a:t> </a:t>
            </a:r>
            <a:r>
              <a:rPr lang="en-US" sz="1800" dirty="0" err="1" smtClean="0"/>
              <a:t>zanjirida</a:t>
            </a:r>
            <a:r>
              <a:rPr lang="en-US" sz="1800" dirty="0" smtClean="0"/>
              <a:t> </a:t>
            </a:r>
            <a:r>
              <a:rPr lang="en-US" sz="1800" dirty="0" err="1" smtClean="0"/>
              <a:t>o‘tkazgichlardagi</a:t>
            </a:r>
            <a:r>
              <a:rPr lang="en-US" sz="1800" dirty="0" smtClean="0"/>
              <a:t> </a:t>
            </a:r>
            <a:r>
              <a:rPr lang="en-US" sz="1800" dirty="0" err="1" smtClean="0"/>
              <a:t>o‘tkazuvchanlik</a:t>
            </a:r>
            <a:r>
              <a:rPr lang="en-US" sz="1800" dirty="0" smtClean="0"/>
              <a:t> </a:t>
            </a:r>
            <a:r>
              <a:rPr lang="en-US" sz="1800" dirty="0" err="1" smtClean="0"/>
              <a:t>tokining</a:t>
            </a:r>
            <a:r>
              <a:rPr lang="en-US" sz="1800" dirty="0" smtClean="0"/>
              <a:t> </a:t>
            </a:r>
            <a:r>
              <a:rPr lang="en-US" sz="1800" dirty="0" err="1" smtClean="0"/>
              <a:t>chiziqlari</a:t>
            </a:r>
            <a:r>
              <a:rPr lang="en-US" sz="1800" dirty="0" smtClean="0"/>
              <a:t> </a:t>
            </a:r>
            <a:r>
              <a:rPr lang="en-US" sz="1800" dirty="0" err="1" smtClean="0"/>
              <a:t>kondensator</a:t>
            </a:r>
            <a:r>
              <a:rPr lang="en-US" sz="1800" dirty="0" smtClean="0"/>
              <a:t> ‘</a:t>
            </a:r>
            <a:r>
              <a:rPr lang="en-US" sz="1800" dirty="0" err="1" smtClean="0"/>
              <a:t>lastinkalari</a:t>
            </a:r>
            <a:r>
              <a:rPr lang="en-US" sz="1800" dirty="0" smtClean="0"/>
              <a:t> </a:t>
            </a:r>
            <a:r>
              <a:rPr lang="en-US" sz="1800" dirty="0" err="1" smtClean="0"/>
              <a:t>oralig‘idagi</a:t>
            </a:r>
            <a:r>
              <a:rPr lang="en-US" sz="1800" dirty="0" smtClean="0"/>
              <a:t> </a:t>
            </a:r>
            <a:r>
              <a:rPr lang="en-US" sz="1800" dirty="0" err="1" smtClean="0"/>
              <a:t>siljish</a:t>
            </a:r>
            <a:r>
              <a:rPr lang="en-US" sz="1800" dirty="0" smtClean="0"/>
              <a:t> </a:t>
            </a:r>
            <a:r>
              <a:rPr lang="en-US" sz="1800" dirty="0" err="1" smtClean="0"/>
              <a:t>tokining</a:t>
            </a:r>
            <a:r>
              <a:rPr lang="en-US" sz="1800" dirty="0" smtClean="0"/>
              <a:t> </a:t>
            </a:r>
            <a:r>
              <a:rPr lang="en-US" sz="1800" dirty="0" err="1" smtClean="0"/>
              <a:t>chiziqlariga</a:t>
            </a:r>
            <a:r>
              <a:rPr lang="en-US" sz="1800" dirty="0" smtClean="0"/>
              <a:t> </a:t>
            </a:r>
            <a:r>
              <a:rPr lang="en-US" sz="1800" dirty="0" err="1" smtClean="0"/>
              <a:t>ulanib</a:t>
            </a:r>
            <a:r>
              <a:rPr lang="en-US" sz="1800" dirty="0" smtClean="0"/>
              <a:t> </a:t>
            </a:r>
            <a:r>
              <a:rPr lang="en-US" sz="1800" dirty="0" err="1" smtClean="0"/>
              <a:t>ketadi</a:t>
            </a:r>
            <a:r>
              <a:rPr lang="en-US" sz="1800" dirty="0" smtClean="0"/>
              <a:t>. </a:t>
            </a:r>
            <a:r>
              <a:rPr lang="en-US" sz="1800" dirty="0" err="1" smtClean="0"/>
              <a:t>Siljish</a:t>
            </a:r>
            <a:r>
              <a:rPr lang="en-US" sz="1800" dirty="0" smtClean="0"/>
              <a:t> </a:t>
            </a:r>
            <a:r>
              <a:rPr lang="en-US" sz="1800" dirty="0" err="1" smtClean="0"/>
              <a:t>toki</a:t>
            </a:r>
            <a:r>
              <a:rPr lang="en-US" sz="1800" dirty="0" smtClean="0"/>
              <a:t> ham, </a:t>
            </a:r>
            <a:r>
              <a:rPr lang="en-US" sz="1800" dirty="0" err="1" smtClean="0"/>
              <a:t>xuddi</a:t>
            </a:r>
            <a:r>
              <a:rPr lang="en-US" sz="1800" dirty="0" smtClean="0"/>
              <a:t> </a:t>
            </a:r>
            <a:r>
              <a:rPr lang="en-US" sz="1800" dirty="0" err="1" smtClean="0"/>
              <a:t>o‘tkazuvchanlik</a:t>
            </a:r>
            <a:r>
              <a:rPr lang="en-US" sz="1800" dirty="0" smtClean="0"/>
              <a:t> </a:t>
            </a:r>
            <a:r>
              <a:rPr lang="en-US" sz="1800" dirty="0" err="1" smtClean="0"/>
              <a:t>tokiga</a:t>
            </a:r>
            <a:r>
              <a:rPr lang="en-US" sz="1800" dirty="0" smtClean="0"/>
              <a:t> </a:t>
            </a:r>
            <a:r>
              <a:rPr lang="en-US" sz="1800" dirty="0" err="1" smtClean="0"/>
              <a:t>o‘xshash</a:t>
            </a:r>
            <a:r>
              <a:rPr lang="en-US" sz="1800" dirty="0" smtClean="0"/>
              <a:t> </a:t>
            </a:r>
            <a:r>
              <a:rPr lang="en-US" sz="1800" dirty="0" err="1" smtClean="0"/>
              <a:t>fazoda</a:t>
            </a:r>
            <a:r>
              <a:rPr lang="en-US" sz="1800" dirty="0" smtClean="0"/>
              <a:t> </a:t>
            </a:r>
            <a:r>
              <a:rPr lang="en-US" sz="1800" dirty="0" err="1" smtClean="0"/>
              <a:t>uyurmaviy</a:t>
            </a:r>
            <a:r>
              <a:rPr lang="en-US" sz="1800" dirty="0" smtClean="0"/>
              <a:t> </a:t>
            </a:r>
            <a:r>
              <a:rPr lang="en-US" sz="1800" dirty="0" err="1" smtClean="0"/>
              <a:t>magnit</a:t>
            </a:r>
            <a:r>
              <a:rPr lang="en-US" sz="1800" dirty="0" smtClean="0"/>
              <a:t> </a:t>
            </a:r>
            <a:r>
              <a:rPr lang="en-US" sz="1800" dirty="0" err="1" smtClean="0"/>
              <a:t>maydonni</a:t>
            </a:r>
            <a:r>
              <a:rPr lang="en-US" sz="1800" dirty="0" smtClean="0"/>
              <a:t> </a:t>
            </a:r>
            <a:r>
              <a:rPr lang="en-US" sz="1800" dirty="0" err="1" smtClean="0"/>
              <a:t>vujudga</a:t>
            </a:r>
            <a:r>
              <a:rPr lang="en-US" sz="1800" dirty="0" smtClean="0"/>
              <a:t> </a:t>
            </a:r>
            <a:r>
              <a:rPr lang="en-US" sz="1800" dirty="0" err="1" smtClean="0"/>
              <a:t>keltiradi</a:t>
            </a:r>
            <a:r>
              <a:rPr lang="en-US" sz="1800" dirty="0" smtClean="0"/>
              <a:t>. </a:t>
            </a:r>
            <a:r>
              <a:rPr lang="en-US" sz="1800" dirty="0" err="1" smtClean="0"/>
              <a:t>Qo‘zg‘almas</a:t>
            </a:r>
            <a:r>
              <a:rPr lang="en-US" sz="1800" dirty="0" smtClean="0"/>
              <a:t> </a:t>
            </a:r>
            <a:r>
              <a:rPr lang="en-US" sz="1800" dirty="0" err="1" smtClean="0"/>
              <a:t>kontur</a:t>
            </a:r>
            <a:r>
              <a:rPr lang="en-US" sz="1800" dirty="0" smtClean="0"/>
              <a:t> </a:t>
            </a:r>
            <a:r>
              <a:rPr lang="en-US" sz="1800" dirty="0" err="1" smtClean="0"/>
              <a:t>bilan</a:t>
            </a:r>
            <a:r>
              <a:rPr lang="en-US" sz="1800" dirty="0" smtClean="0"/>
              <a:t> </a:t>
            </a:r>
            <a:r>
              <a:rPr lang="en-US" sz="1800" dirty="0" err="1" smtClean="0"/>
              <a:t>chegaralangan</a:t>
            </a:r>
            <a:r>
              <a:rPr lang="en-US" sz="1800" dirty="0" smtClean="0"/>
              <a:t> </a:t>
            </a:r>
            <a:r>
              <a:rPr lang="en-US" sz="1800" dirty="0" err="1" smtClean="0"/>
              <a:t>yuz</a:t>
            </a:r>
            <a:r>
              <a:rPr lang="en-US" sz="1800" dirty="0" smtClean="0"/>
              <a:t> </a:t>
            </a:r>
            <a:r>
              <a:rPr lang="en-US" sz="1800" dirty="0" err="1" smtClean="0"/>
              <a:t>orqali</a:t>
            </a:r>
            <a:r>
              <a:rPr lang="en-US" sz="1800" dirty="0" smtClean="0"/>
              <a:t> </a:t>
            </a:r>
            <a:r>
              <a:rPr lang="en-US" sz="1800" dirty="0" err="1" smtClean="0"/>
              <a:t>o‘tuvchi</a:t>
            </a:r>
            <a:r>
              <a:rPr lang="en-US" sz="1800" dirty="0" smtClean="0"/>
              <a:t> </a:t>
            </a:r>
            <a:r>
              <a:rPr lang="en-US" sz="1800" dirty="0" err="1" smtClean="0"/>
              <a:t>magnit</a:t>
            </a:r>
            <a:r>
              <a:rPr lang="en-US" sz="1800" dirty="0" smtClean="0"/>
              <a:t> </a:t>
            </a:r>
            <a:r>
              <a:rPr lang="en-US" sz="1800" dirty="0" err="1" smtClean="0"/>
              <a:t>maydonning</a:t>
            </a:r>
            <a:r>
              <a:rPr lang="en-US" sz="1800" dirty="0" smtClean="0"/>
              <a:t> </a:t>
            </a:r>
            <a:r>
              <a:rPr lang="en-US" sz="1800" dirty="0" err="1" smtClean="0"/>
              <a:t>o‘zgarishi</a:t>
            </a:r>
            <a:r>
              <a:rPr lang="en-US" sz="1800" dirty="0" smtClean="0"/>
              <a:t> </a:t>
            </a:r>
            <a:r>
              <a:rPr lang="en-US" sz="1800" dirty="0" err="1" smtClean="0"/>
              <a:t>magnit</a:t>
            </a:r>
            <a:r>
              <a:rPr lang="en-US" sz="1800" dirty="0" smtClean="0"/>
              <a:t> </a:t>
            </a:r>
            <a:r>
              <a:rPr lang="en-US" sz="1800" dirty="0" err="1" smtClean="0"/>
              <a:t>induktsiya</a:t>
            </a:r>
            <a:r>
              <a:rPr lang="en-US" sz="1800" dirty="0" smtClean="0"/>
              <a:t> </a:t>
            </a:r>
            <a:r>
              <a:rPr lang="en-US" sz="1800" dirty="0" err="1" smtClean="0"/>
              <a:t>vektoridan</a:t>
            </a:r>
            <a:r>
              <a:rPr lang="en-US" sz="1800" dirty="0" smtClean="0"/>
              <a:t> </a:t>
            </a:r>
            <a:r>
              <a:rPr lang="en-US" sz="1800" dirty="0" err="1" smtClean="0"/>
              <a:t>vaqt</a:t>
            </a:r>
            <a:r>
              <a:rPr lang="en-US" sz="1800" dirty="0" smtClean="0"/>
              <a:t> </a:t>
            </a:r>
            <a:r>
              <a:rPr lang="en-US" sz="1800" dirty="0" err="1" smtClean="0"/>
              <a:t>bo‘yicha</a:t>
            </a:r>
            <a:r>
              <a:rPr lang="en-US" sz="1800" dirty="0" smtClean="0"/>
              <a:t> </a:t>
            </a:r>
            <a:r>
              <a:rPr lang="en-US" sz="1800" dirty="0" err="1" smtClean="0"/>
              <a:t>olingan</a:t>
            </a:r>
            <a:r>
              <a:rPr lang="en-US" sz="1800" dirty="0" smtClean="0"/>
              <a:t> </a:t>
            </a:r>
            <a:r>
              <a:rPr lang="en-US" sz="1800" dirty="0" err="1" smtClean="0"/>
              <a:t>hosila</a:t>
            </a:r>
            <a:r>
              <a:rPr lang="en-US" sz="1800" dirty="0" smtClean="0"/>
              <a:t>        </a:t>
            </a:r>
            <a:r>
              <a:rPr lang="en-US" sz="1800" dirty="0" err="1" smtClean="0"/>
              <a:t>orqali</a:t>
            </a:r>
            <a:r>
              <a:rPr lang="en-US" sz="1800" dirty="0"/>
              <a:t> </a:t>
            </a:r>
            <a:r>
              <a:rPr lang="en-US" sz="1800" dirty="0" err="1" smtClean="0"/>
              <a:t>harakterlanadi</a:t>
            </a:r>
            <a:r>
              <a:rPr lang="en-US" sz="1800" dirty="0" smtClean="0"/>
              <a:t>. </a:t>
            </a:r>
            <a:r>
              <a:rPr lang="en-US" sz="1800" dirty="0" err="1" smtClean="0"/>
              <a:t>Konturda</a:t>
            </a:r>
            <a:r>
              <a:rPr lang="en-US" sz="1800" dirty="0" smtClean="0"/>
              <a:t> </a:t>
            </a:r>
            <a:r>
              <a:rPr lang="en-US" sz="1800" dirty="0" err="1" smtClean="0"/>
              <a:t>vujudga</a:t>
            </a:r>
            <a:r>
              <a:rPr lang="en-US" sz="1800" dirty="0" smtClean="0"/>
              <a:t> </a:t>
            </a:r>
            <a:r>
              <a:rPr lang="en-US" sz="1800" dirty="0" err="1" smtClean="0"/>
              <a:t>kelayotgan</a:t>
            </a:r>
            <a:r>
              <a:rPr lang="en-US" sz="1800" dirty="0" smtClean="0"/>
              <a:t> </a:t>
            </a:r>
            <a:r>
              <a:rPr lang="en-US" sz="1800" dirty="0" err="1" smtClean="0"/>
              <a:t>induktsion</a:t>
            </a:r>
            <a:r>
              <a:rPr lang="en-US" sz="1800" dirty="0" smtClean="0"/>
              <a:t> </a:t>
            </a:r>
            <a:r>
              <a:rPr lang="en-US" sz="1800" dirty="0" err="1" smtClean="0"/>
              <a:t>elektr</a:t>
            </a:r>
            <a:r>
              <a:rPr lang="en-US" sz="1800" dirty="0" smtClean="0"/>
              <a:t> </a:t>
            </a:r>
            <a:r>
              <a:rPr lang="en-US" sz="1800" dirty="0" err="1" smtClean="0"/>
              <a:t>yurituvchi</a:t>
            </a:r>
            <a:r>
              <a:rPr lang="en-US" sz="1800" dirty="0" smtClean="0"/>
              <a:t> </a:t>
            </a:r>
            <a:r>
              <a:rPr lang="en-US" sz="1800" dirty="0" err="1" smtClean="0"/>
              <a:t>kuch</a:t>
            </a:r>
            <a:r>
              <a:rPr lang="en-US" sz="1800" dirty="0" smtClean="0"/>
              <a:t> ham         </a:t>
            </a:r>
            <a:r>
              <a:rPr lang="en-US" sz="1800" dirty="0" err="1" smtClean="0"/>
              <a:t>orqali</a:t>
            </a:r>
            <a:r>
              <a:rPr lang="en-US" sz="1800" dirty="0" smtClean="0"/>
              <a:t> </a:t>
            </a:r>
            <a:r>
              <a:rPr lang="en-US" sz="1800" dirty="0" err="1" smtClean="0"/>
              <a:t>ifodalanishi</a:t>
            </a:r>
            <a:r>
              <a:rPr lang="en-US" sz="1800" dirty="0" smtClean="0"/>
              <a:t> </a:t>
            </a:r>
            <a:r>
              <a:rPr lang="en-US" sz="1800" dirty="0" err="1" smtClean="0"/>
              <a:t>mumkin</a:t>
            </a:r>
            <a:r>
              <a:rPr lang="en-US" sz="1800" dirty="0" smtClean="0"/>
              <a:t>.</a:t>
            </a:r>
            <a:endParaRPr lang="ru-RU" sz="1800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6852413"/>
              </p:ext>
            </p:extLst>
          </p:nvPr>
        </p:nvGraphicFramePr>
        <p:xfrm>
          <a:off x="6359958" y="3147579"/>
          <a:ext cx="435695" cy="684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0" name="Формула" r:id="rId3" imgW="266584" imgH="418918" progId="Equation.3">
                  <p:embed/>
                </p:oleObj>
              </mc:Choice>
              <mc:Fallback>
                <p:oleObj name="Формула" r:id="rId3" imgW="266584" imgH="418918" progId="Equation.3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9958" y="3147579"/>
                        <a:ext cx="435695" cy="6840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285481"/>
              </p:ext>
            </p:extLst>
          </p:nvPr>
        </p:nvGraphicFramePr>
        <p:xfrm>
          <a:off x="1091721" y="3988529"/>
          <a:ext cx="434975" cy="68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1" name="Формула" r:id="rId5" imgW="266584" imgH="418918" progId="Equation.3">
                  <p:embed/>
                </p:oleObj>
              </mc:Choice>
              <mc:Fallback>
                <p:oleObj name="Формула" r:id="rId5" imgW="266584" imgH="418918" progId="Equation.3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1721" y="3988529"/>
                        <a:ext cx="434975" cy="684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0395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0692" y="1520574"/>
            <a:ext cx="82501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	</a:t>
            </a:r>
            <a:r>
              <a:rPr lang="en-US" sz="2400" dirty="0" err="1" smtClean="0"/>
              <a:t>Kontur</a:t>
            </a:r>
            <a:r>
              <a:rPr lang="en-US" sz="2400" dirty="0" smtClean="0"/>
              <a:t> </a:t>
            </a:r>
            <a:r>
              <a:rPr lang="en-US" sz="2400" dirty="0" err="1"/>
              <a:t>yuzi</a:t>
            </a:r>
            <a:r>
              <a:rPr lang="en-US" sz="2400" dirty="0"/>
              <a:t> S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o‘tuvchi</a:t>
            </a:r>
            <a:r>
              <a:rPr lang="en-US" sz="2400" dirty="0"/>
              <a:t> F </a:t>
            </a:r>
            <a:r>
              <a:rPr lang="en-US" sz="2400" dirty="0" err="1"/>
              <a:t>magnit</a:t>
            </a:r>
            <a:r>
              <a:rPr lang="en-US" sz="2400" dirty="0"/>
              <a:t> </a:t>
            </a:r>
            <a:r>
              <a:rPr lang="en-US" sz="2400" dirty="0" err="1"/>
              <a:t>oqimi</a:t>
            </a:r>
            <a:r>
              <a:rPr lang="en-US" sz="2400" dirty="0"/>
              <a:t> </a:t>
            </a:r>
            <a:r>
              <a:rPr lang="en-US" sz="2400" dirty="0" err="1"/>
              <a:t>magnit</a:t>
            </a:r>
            <a:r>
              <a:rPr lang="en-US" sz="2400" dirty="0"/>
              <a:t> </a:t>
            </a:r>
            <a:r>
              <a:rPr lang="en-US" sz="2400" dirty="0" err="1"/>
              <a:t>maydon</a:t>
            </a:r>
            <a:r>
              <a:rPr lang="en-US" sz="2400" dirty="0"/>
              <a:t> </a:t>
            </a:r>
            <a:r>
              <a:rPr lang="en-US" sz="2400" dirty="0" err="1"/>
              <a:t>induktsiyasi</a:t>
            </a:r>
            <a:r>
              <a:rPr lang="en-US" sz="2400" dirty="0"/>
              <a:t> V </a:t>
            </a:r>
            <a:r>
              <a:rPr lang="en-US" sz="2400" dirty="0" err="1" smtClean="0"/>
              <a:t>orqali</a:t>
            </a:r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 err="1"/>
              <a:t>s</a:t>
            </a:r>
            <a:r>
              <a:rPr lang="en-US" sz="2400" dirty="0" err="1" smtClean="0"/>
              <a:t>haklda</a:t>
            </a:r>
            <a:r>
              <a:rPr lang="en-US" sz="2400" dirty="0" smtClean="0"/>
              <a:t> </a:t>
            </a:r>
            <a:r>
              <a:rPr lang="en-US" sz="2400" dirty="0" err="1"/>
              <a:t>ifodalanishidan</a:t>
            </a:r>
            <a:r>
              <a:rPr lang="en-US" sz="2400" dirty="0"/>
              <a:t> </a:t>
            </a:r>
            <a:r>
              <a:rPr lang="en-US" sz="2400" dirty="0" err="1"/>
              <a:t>foydalanib</a:t>
            </a:r>
            <a:r>
              <a:rPr lang="en-US" sz="2400" dirty="0"/>
              <a:t> </a:t>
            </a:r>
            <a:r>
              <a:rPr lang="en-US" sz="2400" dirty="0" err="1"/>
              <a:t>induktsion</a:t>
            </a:r>
            <a:r>
              <a:rPr lang="en-US" sz="2400" dirty="0"/>
              <a:t> </a:t>
            </a:r>
            <a:r>
              <a:rPr lang="en-US" sz="2400" dirty="0" err="1"/>
              <a:t>elektr</a:t>
            </a:r>
            <a:r>
              <a:rPr lang="en-US" sz="2400" dirty="0"/>
              <a:t> </a:t>
            </a:r>
            <a:r>
              <a:rPr lang="en-US" sz="2400" dirty="0" err="1"/>
              <a:t>yurituvchi</a:t>
            </a:r>
            <a:r>
              <a:rPr lang="en-US" sz="2400" dirty="0"/>
              <a:t> </a:t>
            </a:r>
            <a:r>
              <a:rPr lang="en-US" sz="2400" dirty="0" err="1"/>
              <a:t>kuchning</a:t>
            </a:r>
            <a:r>
              <a:rPr lang="en-US" sz="2400" dirty="0"/>
              <a:t> </a:t>
            </a:r>
            <a:r>
              <a:rPr lang="en-US" sz="2400" dirty="0" err="1"/>
              <a:t>ifodasini</a:t>
            </a:r>
            <a:r>
              <a:rPr lang="en-US" sz="2400" dirty="0"/>
              <a:t> </a:t>
            </a:r>
            <a:r>
              <a:rPr lang="en-US" sz="2400" dirty="0" err="1"/>
              <a:t>quyidagicha</a:t>
            </a:r>
            <a:r>
              <a:rPr lang="en-US" sz="2400" dirty="0"/>
              <a:t> </a:t>
            </a:r>
            <a:r>
              <a:rPr lang="en-US" sz="2400" dirty="0" err="1"/>
              <a:t>yozamiz</a:t>
            </a:r>
            <a:r>
              <a:rPr lang="en-US" sz="2400" dirty="0" smtClean="0"/>
              <a:t>:</a:t>
            </a:r>
            <a:endParaRPr lang="ru-RU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F=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2906179"/>
              </p:ext>
            </p:extLst>
          </p:nvPr>
        </p:nvGraphicFramePr>
        <p:xfrm>
          <a:off x="3368903" y="2387941"/>
          <a:ext cx="1182307" cy="665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6" name="Формула" r:id="rId3" imgW="482391" imgH="380835" progId="Equation.3">
                  <p:embed/>
                </p:oleObj>
              </mc:Choice>
              <mc:Fallback>
                <p:oleObj name="Формула" r:id="rId3" imgW="482391" imgH="380835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8903" y="2387941"/>
                        <a:ext cx="1182307" cy="6650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0238586"/>
              </p:ext>
            </p:extLst>
          </p:nvPr>
        </p:nvGraphicFramePr>
        <p:xfrm>
          <a:off x="3324225" y="4229100"/>
          <a:ext cx="16970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7" name="Формула" r:id="rId5" imgW="1091880" imgH="444240" progId="Equation.3">
                  <p:embed/>
                </p:oleObj>
              </mc:Choice>
              <mc:Fallback>
                <p:oleObj name="Формула" r:id="rId5" imgW="1091880" imgH="444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4225" y="4229100"/>
                        <a:ext cx="1697038" cy="692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988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6854" y="1438382"/>
            <a:ext cx="878440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Magnit</a:t>
            </a:r>
            <a:r>
              <a:rPr lang="en-US" sz="2000" dirty="0" smtClean="0"/>
              <a:t> </a:t>
            </a:r>
            <a:r>
              <a:rPr lang="en-US" sz="2000" dirty="0" err="1"/>
              <a:t>maydonning</a:t>
            </a:r>
            <a:r>
              <a:rPr lang="en-US" sz="2000" dirty="0"/>
              <a:t> </a:t>
            </a:r>
            <a:r>
              <a:rPr lang="en-US" sz="2000" dirty="0" err="1"/>
              <a:t>o‘zgariShi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fazoda</a:t>
            </a:r>
            <a:r>
              <a:rPr lang="en-US" sz="2000" dirty="0"/>
              <a:t> </a:t>
            </a:r>
            <a:r>
              <a:rPr lang="en-US" sz="2000" dirty="0" err="1"/>
              <a:t>induktsion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maydon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i="1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u </a:t>
            </a:r>
            <a:r>
              <a:rPr lang="en-US" sz="2000" dirty="0" err="1"/>
              <a:t>o‘tkazgichdagi</a:t>
            </a:r>
            <a:r>
              <a:rPr lang="en-US" sz="2000" dirty="0"/>
              <a:t> </a:t>
            </a:r>
            <a:r>
              <a:rPr lang="en-US" sz="2000" dirty="0" err="1"/>
              <a:t>erkin</a:t>
            </a:r>
            <a:r>
              <a:rPr lang="en-US" sz="2000" dirty="0"/>
              <a:t> </a:t>
            </a:r>
            <a:r>
              <a:rPr lang="en-US" sz="2000" dirty="0" err="1"/>
              <a:t>elektronlarni</a:t>
            </a:r>
            <a:r>
              <a:rPr lang="en-US" sz="2000" dirty="0"/>
              <a:t> </a:t>
            </a:r>
            <a:r>
              <a:rPr lang="en-US" sz="2000" dirty="0" err="1"/>
              <a:t>tartibli</a:t>
            </a:r>
            <a:r>
              <a:rPr lang="en-US" sz="2000" dirty="0"/>
              <a:t> </a:t>
            </a:r>
            <a:r>
              <a:rPr lang="en-US" sz="2000" dirty="0" err="1"/>
              <a:t>harakatga</a:t>
            </a:r>
            <a:r>
              <a:rPr lang="en-US" sz="2000" dirty="0"/>
              <a:t> </a:t>
            </a:r>
            <a:r>
              <a:rPr lang="en-US" sz="2000" dirty="0" err="1"/>
              <a:t>keltiradi</a:t>
            </a:r>
            <a:r>
              <a:rPr lang="en-US" sz="2000" dirty="0"/>
              <a:t>, </a:t>
            </a:r>
            <a:r>
              <a:rPr lang="en-US" sz="2000" dirty="0" err="1"/>
              <a:t>degan</a:t>
            </a:r>
            <a:r>
              <a:rPr lang="en-US" sz="2000" dirty="0"/>
              <a:t> </a:t>
            </a:r>
            <a:r>
              <a:rPr lang="en-US" sz="2000" dirty="0" err="1"/>
              <a:t>hulosaga</a:t>
            </a:r>
            <a:r>
              <a:rPr lang="en-US" sz="2000" dirty="0"/>
              <a:t> </a:t>
            </a:r>
            <a:r>
              <a:rPr lang="en-US" sz="2000" dirty="0" err="1"/>
              <a:t>kelamiz</a:t>
            </a:r>
            <a:r>
              <a:rPr lang="en-US" sz="2000" dirty="0"/>
              <a:t>. Bu </a:t>
            </a:r>
            <a:r>
              <a:rPr lang="en-US" sz="2000" dirty="0" err="1"/>
              <a:t>maydon</a:t>
            </a:r>
            <a:r>
              <a:rPr lang="en-US" sz="2000" dirty="0"/>
              <a:t> </a:t>
            </a:r>
            <a:r>
              <a:rPr lang="en-US" sz="2000" dirty="0" err="1"/>
              <a:t>kuchlanganlik</a:t>
            </a:r>
            <a:r>
              <a:rPr lang="en-US" sz="2000" dirty="0"/>
              <a:t> </a:t>
            </a:r>
            <a:r>
              <a:rPr lang="en-US" sz="2000" dirty="0" err="1"/>
              <a:t>vektori</a:t>
            </a:r>
            <a:r>
              <a:rPr lang="en-US" sz="2000" dirty="0"/>
              <a:t> </a:t>
            </a:r>
            <a:r>
              <a:rPr lang="en-US" sz="2000" dirty="0" smtClean="0"/>
              <a:t>      </a:t>
            </a:r>
            <a:r>
              <a:rPr lang="en-US" sz="2000" dirty="0" err="1" smtClean="0"/>
              <a:t>ning</a:t>
            </a:r>
            <a:r>
              <a:rPr lang="en-US" sz="2000" dirty="0" smtClean="0"/>
              <a:t> </a:t>
            </a:r>
            <a:r>
              <a:rPr lang="en-US" sz="2000" dirty="0" err="1"/>
              <a:t>berk</a:t>
            </a:r>
            <a:r>
              <a:rPr lang="en-US" sz="2000" dirty="0"/>
              <a:t> </a:t>
            </a:r>
            <a:r>
              <a:rPr lang="en-US" sz="2000" dirty="0" err="1"/>
              <a:t>kontur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sirkulyatsiyasi.Shu</a:t>
            </a:r>
            <a:r>
              <a:rPr lang="en-US" sz="2000" dirty="0"/>
              <a:t> </a:t>
            </a:r>
            <a:r>
              <a:rPr lang="en-US" sz="2000" dirty="0" err="1"/>
              <a:t>konturda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kelayotgan</a:t>
            </a:r>
            <a:r>
              <a:rPr lang="en-US" sz="2000" dirty="0"/>
              <a:t> </a:t>
            </a:r>
            <a:r>
              <a:rPr lang="en-US" sz="2000" dirty="0" err="1"/>
              <a:t>induktsion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yurituvchi</a:t>
            </a:r>
            <a:r>
              <a:rPr lang="en-US" sz="2000" dirty="0"/>
              <a:t> </a:t>
            </a:r>
            <a:r>
              <a:rPr lang="en-US" sz="2000" dirty="0" err="1"/>
              <a:t>kuchiga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9807659"/>
              </p:ext>
            </p:extLst>
          </p:nvPr>
        </p:nvGraphicFramePr>
        <p:xfrm>
          <a:off x="1184564" y="2890479"/>
          <a:ext cx="394853" cy="429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9" name="Формула" r:id="rId3" imgW="215713" imgH="241091" progId="Equation.3">
                  <p:embed/>
                </p:oleObj>
              </mc:Choice>
              <mc:Fallback>
                <p:oleObj name="Формула" r:id="rId3" imgW="215713" imgH="2410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4564" y="2890479"/>
                        <a:ext cx="394853" cy="4291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238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660684"/>
              </p:ext>
            </p:extLst>
          </p:nvPr>
        </p:nvGraphicFramePr>
        <p:xfrm>
          <a:off x="3355397" y="3901384"/>
          <a:ext cx="1892011" cy="771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0" name="Формула" r:id="rId5" imgW="1091880" imgH="444240" progId="Equation.3">
                  <p:embed/>
                </p:oleObj>
              </mc:Choice>
              <mc:Fallback>
                <p:oleObj name="Формула" r:id="rId5" imgW="1091880" imgH="444240" progId="Equation.3">
                  <p:embed/>
                  <p:pic>
                    <p:nvPicPr>
                      <p:cNvPr id="0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5397" y="3901384"/>
                        <a:ext cx="1892011" cy="7716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3912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1515" y="1417834"/>
            <a:ext cx="825014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Bu </a:t>
            </a:r>
            <a:r>
              <a:rPr lang="en-US" sz="1800" dirty="0" err="1"/>
              <a:t>ifoda</a:t>
            </a:r>
            <a:r>
              <a:rPr lang="en-US" sz="1800" dirty="0"/>
              <a:t>  </a:t>
            </a:r>
            <a:r>
              <a:rPr lang="en-US" sz="1800" dirty="0" err="1"/>
              <a:t>o‘zgaruvchan</a:t>
            </a:r>
            <a:r>
              <a:rPr lang="en-US" sz="1800" dirty="0"/>
              <a:t>  </a:t>
            </a:r>
            <a:r>
              <a:rPr lang="en-US" sz="1800" dirty="0" err="1"/>
              <a:t>magnit</a:t>
            </a:r>
            <a:r>
              <a:rPr lang="en-US" sz="1800" dirty="0"/>
              <a:t>  </a:t>
            </a:r>
            <a:r>
              <a:rPr lang="en-US" sz="1800" dirty="0" err="1"/>
              <a:t>maydon</a:t>
            </a:r>
            <a:r>
              <a:rPr lang="en-US" sz="1800" dirty="0"/>
              <a:t>  </a:t>
            </a:r>
            <a:r>
              <a:rPr lang="en-US" sz="1800" dirty="0" err="1"/>
              <a:t>tufayli</a:t>
            </a:r>
            <a:r>
              <a:rPr lang="en-US" sz="1800" dirty="0"/>
              <a:t>  </a:t>
            </a:r>
            <a:r>
              <a:rPr lang="en-US" sz="1800" dirty="0" err="1"/>
              <a:t>vujudga</a:t>
            </a:r>
            <a:r>
              <a:rPr lang="en-US" sz="1800" dirty="0"/>
              <a:t>  </a:t>
            </a:r>
            <a:r>
              <a:rPr lang="en-US" sz="1800" dirty="0" err="1"/>
              <a:t>kelayotgan</a:t>
            </a:r>
            <a:r>
              <a:rPr lang="en-US" sz="1800" dirty="0"/>
              <a:t> </a:t>
            </a:r>
            <a:r>
              <a:rPr lang="en-US" sz="1800" dirty="0" err="1"/>
              <a:t>elektr</a:t>
            </a:r>
            <a:r>
              <a:rPr lang="en-US" sz="1800" dirty="0"/>
              <a:t> </a:t>
            </a:r>
            <a:r>
              <a:rPr lang="en-US" sz="1800" dirty="0" err="1"/>
              <a:t>maydonning</a:t>
            </a:r>
            <a:r>
              <a:rPr lang="en-US" sz="1800" dirty="0"/>
              <a:t> </a:t>
            </a:r>
            <a:r>
              <a:rPr lang="en-US" sz="1800" dirty="0" err="1"/>
              <a:t>kuchlanganlik</a:t>
            </a:r>
            <a:r>
              <a:rPr lang="en-US" sz="1800" dirty="0"/>
              <a:t> </a:t>
            </a:r>
            <a:r>
              <a:rPr lang="en-US" sz="1800" dirty="0" err="1"/>
              <a:t>chiziqlari</a:t>
            </a:r>
            <a:r>
              <a:rPr lang="en-US" sz="1800" dirty="0"/>
              <a:t> </a:t>
            </a:r>
            <a:r>
              <a:rPr lang="en-US" sz="1800" dirty="0" err="1"/>
              <a:t>qo‘zg‘almas</a:t>
            </a:r>
            <a:r>
              <a:rPr lang="en-US" sz="1800" dirty="0"/>
              <a:t>  </a:t>
            </a:r>
            <a:r>
              <a:rPr lang="en-US" sz="1800" dirty="0" err="1"/>
              <a:t>zaryad</a:t>
            </a:r>
            <a:r>
              <a:rPr lang="en-US" sz="1800" dirty="0"/>
              <a:t>  </a:t>
            </a:r>
            <a:r>
              <a:rPr lang="en-US" sz="1800" dirty="0" err="1"/>
              <a:t>elektr</a:t>
            </a:r>
            <a:r>
              <a:rPr lang="en-US" sz="1800" dirty="0"/>
              <a:t> </a:t>
            </a:r>
            <a:r>
              <a:rPr lang="en-US" sz="1800" dirty="0" err="1"/>
              <a:t>maydonining</a:t>
            </a:r>
            <a:r>
              <a:rPr lang="en-US" sz="1800" dirty="0"/>
              <a:t> </a:t>
            </a:r>
            <a:r>
              <a:rPr lang="en-US" sz="1800" dirty="0" err="1"/>
              <a:t>kuchlanganlik</a:t>
            </a:r>
            <a:r>
              <a:rPr lang="en-US" sz="1800" dirty="0"/>
              <a:t> </a:t>
            </a:r>
            <a:r>
              <a:rPr lang="en-US" sz="1800" dirty="0" err="1"/>
              <a:t>chiziqlaridan</a:t>
            </a:r>
            <a:r>
              <a:rPr lang="en-US" sz="1800" dirty="0"/>
              <a:t> </a:t>
            </a:r>
            <a:r>
              <a:rPr lang="en-US" sz="1800" dirty="0" err="1"/>
              <a:t>farqli</a:t>
            </a:r>
            <a:r>
              <a:rPr lang="en-US" sz="1800" dirty="0"/>
              <a:t> </a:t>
            </a:r>
            <a:r>
              <a:rPr lang="en-US" sz="1800" dirty="0" err="1"/>
              <a:t>ravishda</a:t>
            </a:r>
            <a:r>
              <a:rPr lang="en-US" sz="1800" dirty="0"/>
              <a:t>, </a:t>
            </a:r>
            <a:r>
              <a:rPr lang="en-US" sz="1800" dirty="0" err="1"/>
              <a:t>berk</a:t>
            </a:r>
            <a:r>
              <a:rPr lang="en-US" sz="1800" dirty="0"/>
              <a:t>  </a:t>
            </a:r>
            <a:r>
              <a:rPr lang="en-US" sz="1800" dirty="0" err="1"/>
              <a:t>ekanligidan</a:t>
            </a:r>
            <a:r>
              <a:rPr lang="en-US" sz="1800" dirty="0"/>
              <a:t> </a:t>
            </a:r>
            <a:r>
              <a:rPr lang="en-US" sz="1800" dirty="0" err="1"/>
              <a:t>dalolat</a:t>
            </a:r>
            <a:r>
              <a:rPr lang="en-US" sz="1800" dirty="0"/>
              <a:t> </a:t>
            </a:r>
            <a:r>
              <a:rPr lang="en-US" sz="1800" dirty="0" err="1"/>
              <a:t>beradi</a:t>
            </a:r>
            <a:r>
              <a:rPr lang="en-US" sz="1800" dirty="0"/>
              <a:t>. </a:t>
            </a:r>
            <a:r>
              <a:rPr lang="en-US" sz="1800" dirty="0" err="1"/>
              <a:t>Boshqacha</a:t>
            </a:r>
            <a:r>
              <a:rPr lang="en-US" sz="1800" dirty="0"/>
              <a:t> </a:t>
            </a:r>
            <a:r>
              <a:rPr lang="en-US" sz="1800" dirty="0" err="1"/>
              <a:t>aytganda</a:t>
            </a:r>
            <a:r>
              <a:rPr lang="en-US" sz="1800" dirty="0"/>
              <a:t>, </a:t>
            </a:r>
            <a:r>
              <a:rPr lang="en-US" sz="1800" dirty="0" err="1"/>
              <a:t>induktsion</a:t>
            </a:r>
            <a:r>
              <a:rPr lang="en-US" sz="1800" dirty="0"/>
              <a:t> </a:t>
            </a:r>
            <a:r>
              <a:rPr lang="en-US" sz="1800" dirty="0" err="1"/>
              <a:t>elektr</a:t>
            </a:r>
            <a:r>
              <a:rPr lang="en-US" sz="1800" dirty="0"/>
              <a:t> </a:t>
            </a:r>
            <a:r>
              <a:rPr lang="en-US" sz="1800" dirty="0" err="1"/>
              <a:t>maydon</a:t>
            </a:r>
            <a:r>
              <a:rPr lang="en-US" sz="1800" dirty="0"/>
              <a:t>, </a:t>
            </a:r>
            <a:r>
              <a:rPr lang="en-US" sz="1800" dirty="0" err="1"/>
              <a:t>xuddi</a:t>
            </a:r>
            <a:r>
              <a:rPr lang="en-US" sz="1800" dirty="0"/>
              <a:t> </a:t>
            </a:r>
            <a:r>
              <a:rPr lang="en-US" sz="1800" dirty="0" err="1"/>
              <a:t>magnit</a:t>
            </a:r>
            <a:r>
              <a:rPr lang="en-US" sz="1800" dirty="0"/>
              <a:t> </a:t>
            </a:r>
            <a:r>
              <a:rPr lang="en-US" sz="1800" dirty="0" err="1"/>
              <a:t>maydon</a:t>
            </a:r>
            <a:r>
              <a:rPr lang="en-US" sz="1800" dirty="0"/>
              <a:t> </a:t>
            </a:r>
            <a:r>
              <a:rPr lang="en-US" sz="1800" dirty="0" err="1"/>
              <a:t>singari</a:t>
            </a:r>
            <a:r>
              <a:rPr lang="en-US" sz="1800" dirty="0"/>
              <a:t> </a:t>
            </a:r>
            <a:r>
              <a:rPr lang="en-US" sz="1800" dirty="0" err="1"/>
              <a:t>uyurmaviy</a:t>
            </a:r>
            <a:r>
              <a:rPr lang="en-US" sz="1800" dirty="0"/>
              <a:t> </a:t>
            </a:r>
            <a:r>
              <a:rPr lang="en-US" sz="1800" dirty="0" err="1"/>
              <a:t>xarakterga</a:t>
            </a:r>
            <a:r>
              <a:rPr lang="en-US" sz="1800" dirty="0"/>
              <a:t> </a:t>
            </a:r>
            <a:r>
              <a:rPr lang="en-US" sz="1800" dirty="0" err="1"/>
              <a:t>ega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 smtClean="0"/>
              <a:t>.       </a:t>
            </a:r>
            <a:r>
              <a:rPr lang="en-US" sz="1800" dirty="0" err="1" smtClean="0"/>
              <a:t>chiziqlari</a:t>
            </a:r>
            <a:r>
              <a:rPr lang="en-US" sz="1800" dirty="0" smtClean="0"/>
              <a:t>        </a:t>
            </a:r>
            <a:r>
              <a:rPr lang="en-US" sz="1800" dirty="0" err="1"/>
              <a:t>bilan</a:t>
            </a:r>
            <a:r>
              <a:rPr lang="en-US" sz="1800" dirty="0"/>
              <a:t> chap </a:t>
            </a:r>
            <a:r>
              <a:rPr lang="en-US" sz="1800" dirty="0" err="1"/>
              <a:t>vint</a:t>
            </a:r>
            <a:r>
              <a:rPr lang="en-US" sz="1800" dirty="0"/>
              <a:t> </a:t>
            </a:r>
            <a:r>
              <a:rPr lang="en-US" sz="1800" dirty="0" err="1"/>
              <a:t>qoidasi</a:t>
            </a:r>
            <a:r>
              <a:rPr lang="en-US" sz="1800" dirty="0"/>
              <a:t> </a:t>
            </a:r>
            <a:r>
              <a:rPr lang="en-US" sz="1800" dirty="0" err="1"/>
              <a:t>asosida</a:t>
            </a:r>
            <a:r>
              <a:rPr lang="en-US" sz="1800" dirty="0"/>
              <a:t>  </a:t>
            </a:r>
            <a:r>
              <a:rPr lang="en-US" sz="1800" dirty="0" err="1"/>
              <a:t>bog‘langan</a:t>
            </a:r>
            <a:r>
              <a:rPr lang="en-US" sz="1800" dirty="0"/>
              <a:t>  (3-rasm).</a:t>
            </a:r>
            <a:endParaRPr lang="ru-RU" sz="1800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07031"/>
              </p:ext>
            </p:extLst>
          </p:nvPr>
        </p:nvGraphicFramePr>
        <p:xfrm>
          <a:off x="5579630" y="3109048"/>
          <a:ext cx="395288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1" name="Формула" r:id="rId3" imgW="215713" imgH="241091" progId="Equation.3">
                  <p:embed/>
                </p:oleObj>
              </mc:Choice>
              <mc:Fallback>
                <p:oleObj name="Формула" r:id="rId3" imgW="215713" imgH="241091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9630" y="3109048"/>
                        <a:ext cx="395288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5902877"/>
              </p:ext>
            </p:extLst>
          </p:nvPr>
        </p:nvGraphicFramePr>
        <p:xfrm>
          <a:off x="6931884" y="2990274"/>
          <a:ext cx="434975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2" name="Формула" r:id="rId5" imgW="266584" imgH="418918" progId="Equation.3">
                  <p:embed/>
                </p:oleObj>
              </mc:Choice>
              <mc:Fallback>
                <p:oleObj name="Формула" r:id="rId5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1884" y="2990274"/>
                        <a:ext cx="434975" cy="68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8935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5901" y="1469204"/>
            <a:ext cx="80035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/>
          </a:p>
          <a:p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1793" t="58678" r="25728" b="14876"/>
          <a:stretch/>
        </p:blipFill>
        <p:spPr bwMode="auto">
          <a:xfrm>
            <a:off x="1180749" y="1469203"/>
            <a:ext cx="6757906" cy="29781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49416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7980" y="1283158"/>
            <a:ext cx="81776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	</a:t>
            </a:r>
            <a:r>
              <a:rPr lang="en-US" sz="1800" dirty="0" err="1" smtClean="0"/>
              <a:t>Shuning</a:t>
            </a:r>
            <a:r>
              <a:rPr lang="en-US" sz="1800" dirty="0" smtClean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odatda</a:t>
            </a:r>
            <a:r>
              <a:rPr lang="en-US" sz="1800" dirty="0"/>
              <a:t>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maydonni</a:t>
            </a:r>
            <a:r>
              <a:rPr lang="en-US" sz="1800" dirty="0"/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uyurmaviy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elektr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maydon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en-US" sz="1800" dirty="0"/>
              <a:t>. </a:t>
            </a:r>
            <a:r>
              <a:rPr lang="en-US" sz="1800" dirty="0" err="1"/>
              <a:t>Uyurmaviy</a:t>
            </a:r>
            <a:r>
              <a:rPr lang="en-US" sz="1800" dirty="0"/>
              <a:t> </a:t>
            </a:r>
            <a:r>
              <a:rPr lang="en-US" sz="1800" dirty="0" err="1"/>
              <a:t>elektr</a:t>
            </a:r>
            <a:r>
              <a:rPr lang="en-US" sz="1800" dirty="0"/>
              <a:t> </a:t>
            </a:r>
            <a:r>
              <a:rPr lang="en-US" sz="1800" dirty="0" err="1"/>
              <a:t>maydon</a:t>
            </a:r>
            <a:r>
              <a:rPr lang="en-US" sz="1800" dirty="0"/>
              <a:t> </a:t>
            </a:r>
            <a:r>
              <a:rPr lang="en-US" sz="1800" dirty="0" err="1"/>
              <a:t>fazoning</a:t>
            </a:r>
            <a:r>
              <a:rPr lang="en-US" sz="1800" dirty="0"/>
              <a:t> </a:t>
            </a:r>
            <a:r>
              <a:rPr lang="en-US" sz="1800" dirty="0" err="1"/>
              <a:t>o‘rganilayotgan</a:t>
            </a:r>
            <a:r>
              <a:rPr lang="en-US" sz="1800" dirty="0"/>
              <a:t> </a:t>
            </a:r>
            <a:r>
              <a:rPr lang="en-US" sz="1800" dirty="0" err="1"/>
              <a:t>qismida</a:t>
            </a:r>
            <a:r>
              <a:rPr lang="en-US" sz="1800" dirty="0"/>
              <a:t> </a:t>
            </a:r>
            <a:r>
              <a:rPr lang="en-US" sz="1800" dirty="0" err="1"/>
              <a:t>kontur</a:t>
            </a:r>
            <a:r>
              <a:rPr lang="en-US" sz="1800" dirty="0"/>
              <a:t> </a:t>
            </a:r>
            <a:r>
              <a:rPr lang="en-US" sz="1800" dirty="0" err="1"/>
              <a:t>bo‘lishi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bo‘lmasligidan</a:t>
            </a:r>
            <a:r>
              <a:rPr lang="en-US" sz="1800" dirty="0"/>
              <a:t> </a:t>
            </a:r>
            <a:r>
              <a:rPr lang="en-US" sz="1800" dirty="0" err="1"/>
              <a:t>qatiy</a:t>
            </a:r>
            <a:r>
              <a:rPr lang="en-US" sz="1800" dirty="0"/>
              <a:t> </a:t>
            </a:r>
            <a:r>
              <a:rPr lang="en-US" sz="1800" dirty="0" err="1"/>
              <a:t>nazar</a:t>
            </a:r>
            <a:r>
              <a:rPr lang="en-US" sz="1800" dirty="0"/>
              <a:t> </a:t>
            </a:r>
            <a:r>
              <a:rPr lang="en-US" sz="1800" dirty="0" err="1"/>
              <a:t>vujudga</a:t>
            </a:r>
            <a:r>
              <a:rPr lang="en-US" sz="1800" dirty="0"/>
              <a:t> </a:t>
            </a:r>
            <a:r>
              <a:rPr lang="en-US" sz="1800" dirty="0" err="1"/>
              <a:t>kelaveradi</a:t>
            </a:r>
            <a:r>
              <a:rPr lang="en-US" sz="1800" dirty="0"/>
              <a:t>.  </a:t>
            </a:r>
            <a:r>
              <a:rPr lang="en-US" sz="1800" dirty="0" err="1"/>
              <a:t>Lekin</a:t>
            </a:r>
            <a:r>
              <a:rPr lang="en-US" sz="1800" dirty="0"/>
              <a:t>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maydonni</a:t>
            </a:r>
            <a:r>
              <a:rPr lang="en-US" sz="1800" dirty="0"/>
              <a:t>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bo‘lishi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o‘zgaruvchan</a:t>
            </a:r>
            <a:r>
              <a:rPr lang="en-US" sz="1800" dirty="0"/>
              <a:t> </a:t>
            </a:r>
            <a:r>
              <a:rPr lang="en-US" sz="1800" dirty="0" err="1"/>
              <a:t>magnit</a:t>
            </a:r>
            <a:r>
              <a:rPr lang="en-US" sz="1800" dirty="0"/>
              <a:t> </a:t>
            </a:r>
            <a:r>
              <a:rPr lang="en-US" sz="1800" dirty="0" err="1"/>
              <a:t>maydon</a:t>
            </a:r>
            <a:r>
              <a:rPr lang="en-US" sz="1800" dirty="0"/>
              <a:t> </a:t>
            </a:r>
            <a:r>
              <a:rPr lang="en-US" sz="1800" dirty="0" err="1"/>
              <a:t>bo‘lishi</a:t>
            </a:r>
            <a:r>
              <a:rPr lang="en-US" sz="1800" dirty="0"/>
              <a:t> </a:t>
            </a:r>
            <a:r>
              <a:rPr lang="en-US" sz="1800" dirty="0" err="1"/>
              <a:t>shart</a:t>
            </a:r>
            <a:r>
              <a:rPr lang="en-US" sz="1800" dirty="0"/>
              <a:t>. (13.5) </a:t>
            </a:r>
            <a:r>
              <a:rPr lang="en-US" sz="1800" dirty="0" err="1"/>
              <a:t>va</a:t>
            </a:r>
            <a:r>
              <a:rPr lang="en-US" sz="1800" dirty="0"/>
              <a:t> (13.6) </a:t>
            </a:r>
            <a:r>
              <a:rPr lang="en-US" sz="1800" dirty="0" err="1"/>
              <a:t>ni</a:t>
            </a:r>
            <a:r>
              <a:rPr lang="en-US" sz="1800" dirty="0"/>
              <a:t> </a:t>
            </a:r>
            <a:r>
              <a:rPr lang="en-US" sz="1800" dirty="0" err="1"/>
              <a:t>taqqoslash</a:t>
            </a:r>
            <a:r>
              <a:rPr lang="en-US" sz="1800" dirty="0"/>
              <a:t> </a:t>
            </a:r>
            <a:r>
              <a:rPr lang="en-US" sz="1800" dirty="0" err="1"/>
              <a:t>natijasida</a:t>
            </a:r>
            <a:r>
              <a:rPr lang="en-US" sz="1800" dirty="0" smtClean="0"/>
              <a:t>: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err="1"/>
              <a:t>ni</a:t>
            </a:r>
            <a:r>
              <a:rPr lang="en-US" sz="1800" dirty="0"/>
              <a:t>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qilamiz</a:t>
            </a:r>
            <a:r>
              <a:rPr lang="en-US" sz="1800" dirty="0" smtClean="0"/>
              <a:t>.</a:t>
            </a:r>
            <a:endParaRPr lang="ru-RU" sz="1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7636458"/>
              </p:ext>
            </p:extLst>
          </p:nvPr>
        </p:nvGraphicFramePr>
        <p:xfrm>
          <a:off x="2815936" y="2760486"/>
          <a:ext cx="3031915" cy="987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4" name="Формула" r:id="rId3" imgW="1637589" imgH="533169" progId="Equation.3">
                  <p:embed/>
                </p:oleObj>
              </mc:Choice>
              <mc:Fallback>
                <p:oleObj name="Формула" r:id="rId3" imgW="1637589" imgH="53316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936" y="2760486"/>
                        <a:ext cx="3031915" cy="9871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533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5185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0693" y="1181528"/>
            <a:ext cx="856864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Shunday</a:t>
            </a:r>
            <a:r>
              <a:rPr lang="en-US" sz="2000" dirty="0" smtClean="0"/>
              <a:t> </a:t>
            </a:r>
            <a:r>
              <a:rPr lang="en-US" sz="2000" dirty="0" err="1"/>
              <a:t>qilib</a:t>
            </a:r>
            <a:r>
              <a:rPr lang="en-US" sz="2000" dirty="0"/>
              <a:t>, </a:t>
            </a:r>
            <a:r>
              <a:rPr lang="en-US" sz="2000" dirty="0" err="1"/>
              <a:t>o‘zgaruvchan</a:t>
            </a:r>
            <a:r>
              <a:rPr lang="en-US" sz="2000" dirty="0"/>
              <a:t> </a:t>
            </a:r>
            <a:r>
              <a:rPr lang="en-US" sz="2000" dirty="0" err="1"/>
              <a:t>magnit</a:t>
            </a:r>
            <a:r>
              <a:rPr lang="en-US" sz="2000" dirty="0"/>
              <a:t> </a:t>
            </a:r>
            <a:r>
              <a:rPr lang="en-US" sz="2000" dirty="0" err="1"/>
              <a:t>maydoni</a:t>
            </a:r>
            <a:r>
              <a:rPr lang="en-US" sz="2000" dirty="0"/>
              <a:t> </a:t>
            </a:r>
            <a:r>
              <a:rPr lang="en-US" sz="2000" dirty="0" err="1"/>
              <a:t>tufayli</a:t>
            </a:r>
            <a:r>
              <a:rPr lang="en-US" sz="2000" dirty="0"/>
              <a:t>  </a:t>
            </a:r>
            <a:r>
              <a:rPr lang="en-US" sz="2000" dirty="0" err="1"/>
              <a:t>vujudga</a:t>
            </a:r>
            <a:r>
              <a:rPr lang="en-US" sz="2000" dirty="0"/>
              <a:t>  </a:t>
            </a:r>
            <a:r>
              <a:rPr lang="en-US" sz="2000" dirty="0" err="1"/>
              <a:t>kelgan</a:t>
            </a:r>
            <a:r>
              <a:rPr lang="en-US" sz="2000" dirty="0"/>
              <a:t>  </a:t>
            </a:r>
            <a:r>
              <a:rPr lang="en-US" sz="2000" dirty="0" err="1"/>
              <a:t>uyurmaviy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maydon</a:t>
            </a:r>
            <a:r>
              <a:rPr lang="en-US" sz="2000" dirty="0"/>
              <a:t> </a:t>
            </a:r>
            <a:r>
              <a:rPr lang="en-US" sz="2000" dirty="0" err="1"/>
              <a:t>kuchlanganligining</a:t>
            </a:r>
            <a:r>
              <a:rPr lang="en-US" sz="2000" dirty="0"/>
              <a:t> </a:t>
            </a:r>
            <a:r>
              <a:rPr lang="en-US" sz="2000" dirty="0" err="1"/>
              <a:t>ixtiyoriy</a:t>
            </a:r>
            <a:r>
              <a:rPr lang="en-US" sz="2000" dirty="0"/>
              <a:t> </a:t>
            </a:r>
            <a:r>
              <a:rPr lang="en-US" sz="2000" dirty="0" err="1"/>
              <a:t>berk</a:t>
            </a:r>
            <a:r>
              <a:rPr lang="en-US" sz="2000" dirty="0"/>
              <a:t> </a:t>
            </a:r>
            <a:r>
              <a:rPr lang="en-US" sz="2000" dirty="0" err="1"/>
              <a:t>kontur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 </a:t>
            </a:r>
            <a:r>
              <a:rPr lang="en-US" sz="2000" dirty="0" err="1"/>
              <a:t>sirkulyatsiyasi</a:t>
            </a:r>
            <a:r>
              <a:rPr lang="en-US" sz="2000" dirty="0"/>
              <a:t> </a:t>
            </a:r>
            <a:r>
              <a:rPr lang="en-US" sz="2000" dirty="0" err="1"/>
              <a:t>magnit</a:t>
            </a:r>
            <a:r>
              <a:rPr lang="en-US" sz="2000" dirty="0"/>
              <a:t> </a:t>
            </a:r>
            <a:r>
              <a:rPr lang="en-US" sz="2000" dirty="0" err="1"/>
              <a:t>induktsiya</a:t>
            </a:r>
            <a:r>
              <a:rPr lang="en-US" sz="2000" dirty="0"/>
              <a:t> </a:t>
            </a:r>
            <a:r>
              <a:rPr lang="en-US" sz="2000" dirty="0" err="1"/>
              <a:t>vektorining</a:t>
            </a:r>
            <a:r>
              <a:rPr lang="en-US" sz="2000" dirty="0"/>
              <a:t>  </a:t>
            </a:r>
            <a:r>
              <a:rPr lang="en-US" sz="2000" dirty="0" err="1"/>
              <a:t>vaqt</a:t>
            </a:r>
            <a:r>
              <a:rPr lang="en-US" sz="2000" dirty="0"/>
              <a:t>  </a:t>
            </a:r>
            <a:r>
              <a:rPr lang="en-US" sz="2000" dirty="0" err="1"/>
              <a:t>davomida</a:t>
            </a:r>
            <a:r>
              <a:rPr lang="en-US" sz="2000" dirty="0"/>
              <a:t> </a:t>
            </a:r>
            <a:r>
              <a:rPr lang="en-US" sz="2000" dirty="0" err="1"/>
              <a:t>o‘zgarishini</a:t>
            </a:r>
            <a:r>
              <a:rPr lang="en-US" sz="2000" dirty="0"/>
              <a:t> </a:t>
            </a:r>
            <a:r>
              <a:rPr lang="en-US" sz="2000" dirty="0" err="1"/>
              <a:t>xarakterlovchi</a:t>
            </a:r>
            <a:r>
              <a:rPr lang="en-US" sz="2000" dirty="0"/>
              <a:t>  </a:t>
            </a:r>
            <a:r>
              <a:rPr lang="en-US" sz="2000" dirty="0" smtClean="0"/>
              <a:t>     </a:t>
            </a:r>
            <a:r>
              <a:rPr lang="en-US" sz="2000" dirty="0" err="1" smtClean="0"/>
              <a:t>vektorni</a:t>
            </a:r>
            <a:r>
              <a:rPr lang="en-US" sz="2000" dirty="0" smtClean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kontur</a:t>
            </a:r>
            <a:r>
              <a:rPr lang="en-US" sz="2000" dirty="0"/>
              <a:t> </a:t>
            </a:r>
            <a:r>
              <a:rPr lang="en-US" sz="2000" dirty="0" err="1"/>
              <a:t>chegaralagan</a:t>
            </a:r>
            <a:r>
              <a:rPr lang="en-US" sz="2000" dirty="0"/>
              <a:t> </a:t>
            </a:r>
            <a:r>
              <a:rPr lang="en-US" sz="2000" dirty="0" err="1"/>
              <a:t>ixtiyoriy</a:t>
            </a:r>
            <a:r>
              <a:rPr lang="en-US" sz="2000" dirty="0"/>
              <a:t> </a:t>
            </a:r>
            <a:r>
              <a:rPr lang="en-US" sz="2000" dirty="0" err="1"/>
              <a:t>sirt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oqimining</a:t>
            </a:r>
            <a:r>
              <a:rPr lang="en-US" sz="2000" dirty="0"/>
              <a:t> </a:t>
            </a:r>
            <a:r>
              <a:rPr lang="en-US" sz="2000" dirty="0" err="1"/>
              <a:t>teskari</a:t>
            </a:r>
            <a:r>
              <a:rPr lang="en-US" sz="2000" dirty="0"/>
              <a:t> </a:t>
            </a:r>
            <a:r>
              <a:rPr lang="en-US" sz="2000" dirty="0" err="1"/>
              <a:t>ishora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qiymatiga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Fazoning</a:t>
            </a:r>
            <a:r>
              <a:rPr lang="en-US" sz="2000" dirty="0"/>
              <a:t> </a:t>
            </a:r>
            <a:r>
              <a:rPr lang="en-US" sz="2000" dirty="0" err="1"/>
              <a:t>uyurmaviy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maydon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qismiga</a:t>
            </a:r>
            <a:r>
              <a:rPr lang="en-US" sz="2000" dirty="0"/>
              <a:t> </a:t>
            </a:r>
            <a:r>
              <a:rPr lang="en-US" sz="2000" dirty="0" err="1"/>
              <a:t>yaxlit</a:t>
            </a:r>
            <a:r>
              <a:rPr lang="en-US" sz="2000" dirty="0"/>
              <a:t> </a:t>
            </a:r>
            <a:r>
              <a:rPr lang="en-US" sz="2000" dirty="0" err="1"/>
              <a:t>o‘tkazgich</a:t>
            </a:r>
            <a:r>
              <a:rPr lang="en-US" sz="2000" dirty="0"/>
              <a:t> </a:t>
            </a:r>
            <a:r>
              <a:rPr lang="en-US" sz="2000" dirty="0" err="1"/>
              <a:t>parchasi</a:t>
            </a:r>
            <a:r>
              <a:rPr lang="en-US" sz="2000" dirty="0"/>
              <a:t> </a:t>
            </a:r>
            <a:r>
              <a:rPr lang="en-US" sz="2000" dirty="0" err="1"/>
              <a:t>joylashtirilsa</a:t>
            </a:r>
            <a:r>
              <a:rPr lang="en-US" sz="2000" dirty="0"/>
              <a:t> ham </a:t>
            </a:r>
            <a:r>
              <a:rPr lang="en-US" sz="2000" i="1" dirty="0" err="1">
                <a:solidFill>
                  <a:srgbClr val="FF0000"/>
                </a:solidFill>
              </a:rPr>
              <a:t>uyurmaviy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toklar</a:t>
            </a:r>
            <a:r>
              <a:rPr lang="en-US" sz="2000" dirty="0"/>
              <a:t> </a:t>
            </a:r>
            <a:r>
              <a:rPr lang="en-US" sz="2000" dirty="0" err="1"/>
              <a:t>paydo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uyurmaviy</a:t>
            </a:r>
            <a:r>
              <a:rPr lang="en-US" sz="2000" dirty="0"/>
              <a:t> </a:t>
            </a:r>
            <a:r>
              <a:rPr lang="en-US" sz="2000" dirty="0" err="1"/>
              <a:t>toklar</a:t>
            </a:r>
            <a:r>
              <a:rPr lang="en-US" sz="2000" dirty="0"/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Fuko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i="1" dirty="0" err="1">
                <a:solidFill>
                  <a:srgbClr val="FF0000"/>
                </a:solidFill>
              </a:rPr>
              <a:t>toklari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158624"/>
              </p:ext>
            </p:extLst>
          </p:nvPr>
        </p:nvGraphicFramePr>
        <p:xfrm>
          <a:off x="3628303" y="2512868"/>
          <a:ext cx="434975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7" name="Формула" r:id="rId3" imgW="266584" imgH="418918" progId="Equation.3">
                  <p:embed/>
                </p:oleObj>
              </mc:Choice>
              <mc:Fallback>
                <p:oleObj name="Формула" r:id="rId3" imgW="266584" imgH="418918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8303" y="2512868"/>
                        <a:ext cx="434975" cy="68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3549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2742" y="1315092"/>
            <a:ext cx="892824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	</a:t>
            </a:r>
            <a:r>
              <a:rPr lang="en-US" sz="1800" dirty="0" err="1" smtClean="0"/>
              <a:t>Erkin</a:t>
            </a:r>
            <a:r>
              <a:rPr lang="en-US" sz="1800" dirty="0" smtClean="0"/>
              <a:t> </a:t>
            </a:r>
            <a:r>
              <a:rPr lang="en-US" sz="1800" dirty="0" err="1"/>
              <a:t>elektromagnit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. </a:t>
            </a:r>
            <a:r>
              <a:rPr lang="en-US" sz="1800" dirty="0" err="1"/>
              <a:t>Elektromagnit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deb </a:t>
            </a:r>
            <a:r>
              <a:rPr lang="en-US" sz="1800" dirty="0" err="1"/>
              <a:t>zaryadlarning</a:t>
            </a:r>
            <a:r>
              <a:rPr lang="en-US" sz="1800" dirty="0"/>
              <a:t>, </a:t>
            </a:r>
            <a:r>
              <a:rPr lang="en-US" sz="1800" dirty="0" err="1"/>
              <a:t>toklarning</a:t>
            </a:r>
            <a:r>
              <a:rPr lang="en-US" sz="1800" dirty="0"/>
              <a:t>, </a:t>
            </a:r>
            <a:r>
              <a:rPr lang="en-US" sz="1800" dirty="0" err="1"/>
              <a:t>elektr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magnit</a:t>
            </a:r>
            <a:r>
              <a:rPr lang="en-US" sz="1800" dirty="0"/>
              <a:t> </a:t>
            </a:r>
            <a:r>
              <a:rPr lang="en-US" sz="1800" dirty="0" err="1"/>
              <a:t>maydon</a:t>
            </a:r>
            <a:r>
              <a:rPr lang="en-US" sz="1800" dirty="0"/>
              <a:t> </a:t>
            </a:r>
            <a:r>
              <a:rPr lang="en-US" sz="1800" dirty="0" err="1"/>
              <a:t>kuchlanganliklarining</a:t>
            </a:r>
            <a:r>
              <a:rPr lang="en-US" sz="1800" dirty="0"/>
              <a:t> </a:t>
            </a:r>
            <a:r>
              <a:rPr lang="en-US" sz="1800" dirty="0" err="1"/>
              <a:t>davriy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bir-biriga</a:t>
            </a:r>
            <a:r>
              <a:rPr lang="en-US" sz="1800" dirty="0"/>
              <a:t> </a:t>
            </a:r>
            <a:r>
              <a:rPr lang="en-US" sz="1800" dirty="0" err="1"/>
              <a:t>bog‘liq</a:t>
            </a:r>
            <a:r>
              <a:rPr lang="en-US" sz="1800" dirty="0"/>
              <a:t> </a:t>
            </a:r>
            <a:r>
              <a:rPr lang="en-US" sz="1800" dirty="0" err="1"/>
              <a:t>ravishda</a:t>
            </a:r>
            <a:r>
              <a:rPr lang="en-US" sz="1800" dirty="0"/>
              <a:t> </a:t>
            </a:r>
            <a:r>
              <a:rPr lang="en-US" sz="1800" dirty="0" err="1"/>
              <a:t>o‘zgarishiga</a:t>
            </a:r>
            <a:r>
              <a:rPr lang="en-US" sz="1800" dirty="0"/>
              <a:t> </a:t>
            </a:r>
            <a:r>
              <a:rPr lang="en-US" sz="1800" dirty="0" err="1"/>
              <a:t>aytiladi</a:t>
            </a:r>
            <a:r>
              <a:rPr lang="en-US" sz="1800" dirty="0"/>
              <a:t>.</a:t>
            </a:r>
            <a:endParaRPr lang="ru-RU" sz="1800" dirty="0"/>
          </a:p>
          <a:p>
            <a:r>
              <a:rPr lang="en-US" sz="1800" dirty="0" smtClean="0"/>
              <a:t>	</a:t>
            </a:r>
            <a:r>
              <a:rPr lang="en-US" sz="1800" dirty="0" err="1" smtClean="0"/>
              <a:t>Erkin</a:t>
            </a:r>
            <a:r>
              <a:rPr lang="en-US" sz="1800" dirty="0" smtClean="0"/>
              <a:t> </a:t>
            </a:r>
            <a:r>
              <a:rPr lang="en-US" sz="1800" dirty="0" err="1"/>
              <a:t>elektromagnit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deb </a:t>
            </a:r>
            <a:r>
              <a:rPr lang="en-US" sz="1800" dirty="0" err="1"/>
              <a:t>dastlab</a:t>
            </a:r>
            <a:r>
              <a:rPr lang="en-US" sz="1800" dirty="0"/>
              <a:t> </a:t>
            </a:r>
            <a:r>
              <a:rPr lang="en-US" sz="1800" dirty="0" err="1"/>
              <a:t>to‘plangan</a:t>
            </a:r>
            <a:r>
              <a:rPr lang="en-US" sz="1800" dirty="0"/>
              <a:t> </a:t>
            </a:r>
            <a:r>
              <a:rPr lang="en-US" sz="1800" dirty="0" err="1"/>
              <a:t>energiya</a:t>
            </a:r>
            <a:r>
              <a:rPr lang="en-US" sz="1800" dirty="0"/>
              <a:t> </a:t>
            </a:r>
            <a:r>
              <a:rPr lang="en-US" sz="1800" dirty="0" err="1"/>
              <a:t>hisobiga</a:t>
            </a:r>
            <a:r>
              <a:rPr lang="en-US" sz="1800" dirty="0"/>
              <a:t> </a:t>
            </a:r>
            <a:r>
              <a:rPr lang="en-US" sz="1800" dirty="0" err="1"/>
              <a:t>tashqi</a:t>
            </a:r>
            <a:r>
              <a:rPr lang="en-US" sz="1800" dirty="0"/>
              <a:t> </a:t>
            </a:r>
            <a:r>
              <a:rPr lang="en-US" sz="1800" dirty="0" err="1"/>
              <a:t>ta’sirsiz</a:t>
            </a:r>
            <a:r>
              <a:rPr lang="en-US" sz="1800" dirty="0"/>
              <a:t> </a:t>
            </a:r>
            <a:r>
              <a:rPr lang="en-US" sz="1800" dirty="0" err="1"/>
              <a:t>ro‘y</a:t>
            </a:r>
            <a:r>
              <a:rPr lang="en-US" sz="1800" dirty="0"/>
              <a:t> </a:t>
            </a:r>
            <a:r>
              <a:rPr lang="en-US" sz="1800" dirty="0" err="1"/>
              <a:t>beradigan</a:t>
            </a:r>
            <a:r>
              <a:rPr lang="en-US" sz="1800" dirty="0"/>
              <a:t> </a:t>
            </a:r>
            <a:r>
              <a:rPr lang="en-US" sz="1800" dirty="0" err="1"/>
              <a:t>tebranishlarga</a:t>
            </a:r>
            <a:r>
              <a:rPr lang="en-US" sz="1800" dirty="0"/>
              <a:t> </a:t>
            </a:r>
            <a:r>
              <a:rPr lang="en-US" sz="1800" dirty="0" err="1"/>
              <a:t>aytiladi</a:t>
            </a:r>
            <a:r>
              <a:rPr lang="en-US" sz="1800" dirty="0"/>
              <a:t>. </a:t>
            </a:r>
            <a:r>
              <a:rPr lang="en-US" sz="1800" dirty="0" err="1"/>
              <a:t>Elektromagnit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</a:t>
            </a:r>
            <a:r>
              <a:rPr lang="en-US" sz="1800" dirty="0" err="1"/>
              <a:t>tenglamasi</a:t>
            </a:r>
            <a:r>
              <a:rPr lang="en-US" sz="1800" dirty="0"/>
              <a:t>. </a:t>
            </a:r>
            <a:r>
              <a:rPr lang="en-US" sz="1800" dirty="0" err="1"/>
              <a:t>Induktivlik</a:t>
            </a:r>
            <a:r>
              <a:rPr lang="en-US" sz="1800" dirty="0"/>
              <a:t> L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sig‘im</a:t>
            </a:r>
            <a:r>
              <a:rPr lang="en-US" sz="1800" dirty="0"/>
              <a:t> C </a:t>
            </a:r>
            <a:r>
              <a:rPr lang="en-US" sz="1800" dirty="0" err="1"/>
              <a:t>lardan</a:t>
            </a:r>
            <a:r>
              <a:rPr lang="en-US" sz="1800" dirty="0"/>
              <a:t> </a:t>
            </a:r>
            <a:r>
              <a:rPr lang="en-US" sz="1800" dirty="0" err="1"/>
              <a:t>tashkil</a:t>
            </a:r>
            <a:r>
              <a:rPr lang="en-US" sz="1800" dirty="0"/>
              <a:t> </a:t>
            </a:r>
            <a:r>
              <a:rPr lang="en-US" sz="1800" dirty="0" err="1"/>
              <a:t>topgan</a:t>
            </a:r>
            <a:r>
              <a:rPr lang="en-US" sz="1800" dirty="0"/>
              <a:t> </a:t>
            </a:r>
            <a:r>
              <a:rPr lang="en-US" sz="1800" dirty="0" err="1"/>
              <a:t>yopiq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konturi</a:t>
            </a:r>
            <a:r>
              <a:rPr lang="en-US" sz="1800" dirty="0"/>
              <a:t> </a:t>
            </a:r>
            <a:r>
              <a:rPr lang="en-US" sz="1800" dirty="0" err="1"/>
              <a:t>berilgan</a:t>
            </a:r>
            <a:r>
              <a:rPr lang="en-US" sz="1800" dirty="0"/>
              <a:t> </a:t>
            </a:r>
            <a:r>
              <a:rPr lang="en-US" sz="1800" dirty="0" err="1"/>
              <a:t>bo‘lsin</a:t>
            </a:r>
            <a:r>
              <a:rPr lang="en-US" sz="1800" dirty="0"/>
              <a:t>. </a:t>
            </a:r>
            <a:r>
              <a:rPr lang="en-US" sz="1800" dirty="0" err="1"/>
              <a:t>Konturda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uyg‘otish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kondensatorga</a:t>
            </a:r>
            <a:r>
              <a:rPr lang="en-US" sz="1800" dirty="0"/>
              <a:t> </a:t>
            </a:r>
            <a:r>
              <a:rPr lang="en-US" sz="1800" dirty="0" err="1"/>
              <a:t>zaryad</a:t>
            </a:r>
            <a:r>
              <a:rPr lang="en-US" sz="1800" dirty="0"/>
              <a:t> </a:t>
            </a:r>
            <a:r>
              <a:rPr lang="en-US" sz="1800" dirty="0" err="1"/>
              <a:t>bermoq</a:t>
            </a:r>
            <a:r>
              <a:rPr lang="en-US" sz="1800" dirty="0"/>
              <a:t> </a:t>
            </a:r>
            <a:r>
              <a:rPr lang="en-US" sz="1800" dirty="0" err="1"/>
              <a:t>kerak</a:t>
            </a:r>
            <a:r>
              <a:rPr lang="en-US" sz="1800" dirty="0"/>
              <a:t>. </a:t>
            </a:r>
            <a:r>
              <a:rPr lang="en-US" sz="1800" dirty="0" err="1"/>
              <a:t>Buning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kalit</a:t>
            </a:r>
            <a:r>
              <a:rPr lang="en-US" sz="1800" dirty="0"/>
              <a:t> 1 </a:t>
            </a:r>
            <a:r>
              <a:rPr lang="en-US" sz="1800" dirty="0" err="1"/>
              <a:t>holatga</a:t>
            </a:r>
            <a:r>
              <a:rPr lang="en-US" sz="1800" dirty="0"/>
              <a:t> </a:t>
            </a:r>
            <a:r>
              <a:rPr lang="en-US" sz="1800" dirty="0" err="1"/>
              <a:t>keltiriladi</a:t>
            </a:r>
            <a:r>
              <a:rPr lang="en-US" sz="1800" dirty="0"/>
              <a:t>. </a:t>
            </a:r>
            <a:r>
              <a:rPr lang="en-US" sz="1800" dirty="0" err="1"/>
              <a:t>Kalit</a:t>
            </a:r>
            <a:r>
              <a:rPr lang="en-US" sz="1800" dirty="0"/>
              <a:t> 2 </a:t>
            </a:r>
            <a:r>
              <a:rPr lang="en-US" sz="1800" dirty="0" err="1"/>
              <a:t>holatga</a:t>
            </a:r>
            <a:r>
              <a:rPr lang="en-US" sz="1800" dirty="0"/>
              <a:t> </a:t>
            </a:r>
            <a:r>
              <a:rPr lang="en-US" sz="1800" dirty="0" err="1"/>
              <a:t>o‘tkazilganda</a:t>
            </a:r>
            <a:r>
              <a:rPr lang="en-US" sz="1800" dirty="0"/>
              <a:t> </a:t>
            </a:r>
            <a:r>
              <a:rPr lang="en-US" sz="1800" dirty="0" err="1"/>
              <a:t>kondensator</a:t>
            </a:r>
            <a:r>
              <a:rPr lang="en-US" sz="1800" dirty="0"/>
              <a:t> </a:t>
            </a:r>
            <a:r>
              <a:rPr lang="en-US" sz="1800" dirty="0" err="1"/>
              <a:t>razryadlana</a:t>
            </a:r>
            <a:r>
              <a:rPr lang="en-US" sz="1800" dirty="0"/>
              <a:t> (</a:t>
            </a:r>
            <a:r>
              <a:rPr lang="en-US" sz="1800" dirty="0" err="1"/>
              <a:t>ya’ni</a:t>
            </a:r>
            <a:r>
              <a:rPr lang="en-US" sz="1800" dirty="0"/>
              <a:t> </a:t>
            </a:r>
            <a:r>
              <a:rPr lang="en-US" sz="1800" dirty="0" err="1"/>
              <a:t>zaryadsizlana</a:t>
            </a:r>
            <a:r>
              <a:rPr lang="en-US" sz="1800" dirty="0"/>
              <a:t>) </a:t>
            </a:r>
            <a:r>
              <a:rPr lang="en-US" sz="1800" dirty="0" err="1"/>
              <a:t>boshlaydi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induktiv</a:t>
            </a:r>
            <a:r>
              <a:rPr lang="en-US" sz="1800" dirty="0"/>
              <a:t> </a:t>
            </a:r>
            <a:r>
              <a:rPr lang="en-US" sz="1800" dirty="0" err="1"/>
              <a:t>g‘altakdan</a:t>
            </a:r>
            <a:r>
              <a:rPr lang="en-US" sz="1800" dirty="0"/>
              <a:t> </a:t>
            </a:r>
            <a:r>
              <a:rPr lang="en-US" sz="1800" dirty="0" err="1"/>
              <a:t>o‘tgan</a:t>
            </a:r>
            <a:r>
              <a:rPr lang="en-US" sz="1800" dirty="0"/>
              <a:t> </a:t>
            </a:r>
            <a:r>
              <a:rPr lang="en-US" sz="1800" dirty="0" err="1"/>
              <a:t>tok</a:t>
            </a:r>
            <a:r>
              <a:rPr lang="en-US" sz="1800" dirty="0"/>
              <a:t> </a:t>
            </a:r>
            <a:r>
              <a:rPr lang="en-US" sz="1800" dirty="0" err="1" smtClean="0"/>
              <a:t>unda</a:t>
            </a:r>
            <a:endParaRPr lang="ru-RU" sz="1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3436707" y="4057402"/>
                <a:ext cx="1483355" cy="5843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b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𝑑𝐼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6707" y="4057402"/>
                <a:ext cx="1483355" cy="58432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27140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93159" y="1244833"/>
            <a:ext cx="86508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O’zinduksiya</a:t>
            </a:r>
            <a:r>
              <a:rPr lang="en-US" sz="2000" dirty="0" smtClean="0"/>
              <a:t> </a:t>
            </a:r>
            <a:r>
              <a:rPr lang="en-US" sz="2000" dirty="0"/>
              <a:t>EYK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keltiradi</a:t>
            </a:r>
            <a:r>
              <a:rPr lang="en-US" sz="2000" dirty="0"/>
              <a:t>. Agar </a:t>
            </a:r>
            <a:r>
              <a:rPr lang="en-US" sz="2000" dirty="0" err="1"/>
              <a:t>energiya</a:t>
            </a:r>
            <a:r>
              <a:rPr lang="en-US" sz="2000" dirty="0"/>
              <a:t> </a:t>
            </a:r>
            <a:r>
              <a:rPr lang="en-US" sz="2000" dirty="0" err="1"/>
              <a:t>yo‘qotilishini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olmasak</a:t>
            </a:r>
            <a:r>
              <a:rPr lang="en-US" sz="2000" dirty="0"/>
              <a:t>, u </a:t>
            </a:r>
            <a:r>
              <a:rPr lang="en-US" sz="2000" dirty="0" err="1"/>
              <a:t>kondensator</a:t>
            </a:r>
            <a:r>
              <a:rPr lang="en-US" sz="2000" dirty="0"/>
              <a:t> </a:t>
            </a:r>
            <a:r>
              <a:rPr lang="en-US" sz="2000" dirty="0" err="1"/>
              <a:t>qoplamalaridagi</a:t>
            </a:r>
            <a:r>
              <a:rPr lang="en-US" sz="2000" dirty="0"/>
              <a:t> </a:t>
            </a:r>
            <a:r>
              <a:rPr lang="en-US" sz="2000" dirty="0" err="1"/>
              <a:t>kuchlanishga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, </a:t>
            </a:r>
            <a:r>
              <a:rPr lang="en-US" sz="2000" dirty="0" err="1"/>
              <a:t>ya’ni</a:t>
            </a:r>
            <a:r>
              <a:rPr lang="en-US" sz="2000" dirty="0" smtClean="0"/>
              <a:t>:</a:t>
            </a:r>
          </a:p>
          <a:p>
            <a:pPr>
              <a:lnSpc>
                <a:spcPct val="150000"/>
              </a:lnSpc>
            </a:pPr>
            <a:endParaRPr lang="ru-RU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ligini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 smtClean="0"/>
              <a:t>olsak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englamalar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3687872" y="2444359"/>
                <a:ext cx="1218987" cy="5843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𝑑𝐼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7872" y="2444359"/>
                <a:ext cx="1218987" cy="58439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3267372" y="3942951"/>
                <a:ext cx="840999" cy="5843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7372" y="3942951"/>
                <a:ext cx="840999" cy="58432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5047466" y="3909673"/>
                <a:ext cx="1835118" cy="6176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𝐿𝐶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7466" y="3909673"/>
                <a:ext cx="1835118" cy="61760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00617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1789" y="1561672"/>
            <a:ext cx="828097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	Bu </a:t>
            </a:r>
            <a:r>
              <a:rPr lang="en-US" sz="2400" dirty="0" err="1"/>
              <a:t>ifoda</a:t>
            </a:r>
            <a:r>
              <a:rPr lang="en-US" sz="2400" dirty="0"/>
              <a:t> </a:t>
            </a:r>
            <a:r>
              <a:rPr lang="en-US" sz="2400" dirty="0" err="1"/>
              <a:t>elektromagnit</a:t>
            </a:r>
            <a:r>
              <a:rPr lang="en-US" sz="2400" dirty="0"/>
              <a:t> </a:t>
            </a:r>
            <a:r>
              <a:rPr lang="en-US" sz="2400" dirty="0" err="1"/>
              <a:t>tebranishlar</a:t>
            </a:r>
            <a:r>
              <a:rPr lang="en-US" sz="2400" dirty="0"/>
              <a:t> </a:t>
            </a:r>
            <a:r>
              <a:rPr lang="en-US" sz="2400" dirty="0" err="1"/>
              <a:t>tenglamasidir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ifodada</a:t>
            </a:r>
            <a:endParaRPr lang="ru-RU" sz="2400" dirty="0"/>
          </a:p>
          <a:p>
            <a:r>
              <a:rPr lang="ru-RU" sz="2400" dirty="0"/>
              <a:t> </a:t>
            </a:r>
          </a:p>
          <a:p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tebranma</a:t>
            </a:r>
            <a:r>
              <a:rPr lang="en-US" sz="2400" dirty="0"/>
              <a:t> </a:t>
            </a:r>
            <a:r>
              <a:rPr lang="en-US" sz="2400" dirty="0" err="1"/>
              <a:t>harakat</a:t>
            </a:r>
            <a:r>
              <a:rPr lang="en-US" sz="2400" dirty="0"/>
              <a:t> </a:t>
            </a:r>
            <a:r>
              <a:rPr lang="en-US" sz="2400" dirty="0" err="1"/>
              <a:t>qilayotgan</a:t>
            </a:r>
            <a:r>
              <a:rPr lang="en-US" sz="2400" dirty="0"/>
              <a:t> </a:t>
            </a:r>
            <a:r>
              <a:rPr lang="en-US" sz="2400" dirty="0" err="1"/>
              <a:t>kattalik</a:t>
            </a:r>
            <a:r>
              <a:rPr lang="en-US" sz="2400" dirty="0"/>
              <a:t> — Q </a:t>
            </a:r>
            <a:r>
              <a:rPr lang="en-US" sz="2400" dirty="0" err="1"/>
              <a:t>zaryad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</a:t>
            </a:r>
            <a:r>
              <a:rPr lang="en-US" sz="2400" dirty="0" err="1"/>
              <a:t>ekanligidan</a:t>
            </a:r>
            <a:r>
              <a:rPr lang="en-US" sz="2400" dirty="0"/>
              <a:t> </a:t>
            </a:r>
            <a:r>
              <a:rPr lang="en-US" sz="2400" dirty="0" err="1"/>
              <a:t>elektromagnit</a:t>
            </a:r>
            <a:r>
              <a:rPr lang="en-US" sz="2400" dirty="0"/>
              <a:t> </a:t>
            </a:r>
            <a:r>
              <a:rPr lang="en-US" sz="2400" dirty="0" err="1"/>
              <a:t>tebranishlar</a:t>
            </a:r>
            <a:r>
              <a:rPr lang="en-US" sz="2400" dirty="0"/>
              <a:t> </a:t>
            </a:r>
            <a:r>
              <a:rPr lang="en-US" sz="2400" dirty="0" err="1"/>
              <a:t>tenglamasi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ko`rinish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918091" y="2050668"/>
                <a:ext cx="1100686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𝐿𝐶</m:t>
                          </m:r>
                        </m:den>
                      </m:f>
                    </m:oMath>
                  </m:oMathPara>
                </a14:m>
                <a:endParaRPr lang="ru-RU" sz="18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8091" y="2050668"/>
                <a:ext cx="1100686" cy="61273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3694691" y="3594777"/>
                <a:ext cx="1775166" cy="6481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4691" y="3594777"/>
                <a:ext cx="1775166" cy="64812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95789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825570"/>
            <a:ext cx="7387935" cy="1159800"/>
          </a:xfrm>
        </p:spPr>
        <p:txBody>
          <a:bodyPr/>
          <a:lstStyle/>
          <a:p>
            <a:r>
              <a:rPr lang="de-DE" dirty="0" err="1">
                <a:solidFill>
                  <a:schemeClr val="tx1"/>
                </a:solidFill>
              </a:rPr>
              <a:t>Xususiy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elektr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err="1">
                <a:solidFill>
                  <a:schemeClr val="tx1"/>
                </a:solidFill>
              </a:rPr>
              <a:t>tebranishlar</a:t>
            </a:r>
            <a:r>
              <a:rPr lang="de-DE" dirty="0">
                <a:solidFill>
                  <a:schemeClr val="tx1"/>
                </a:solidFill>
              </a:rPr>
              <a:t>. 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649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3100" y="1059145"/>
            <a:ext cx="7993293" cy="3070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2400" dirty="0" smtClean="0"/>
          </a:p>
          <a:p>
            <a:pPr lvl="0">
              <a:lnSpc>
                <a:spcPct val="150000"/>
              </a:lnSpc>
            </a:pPr>
            <a:r>
              <a:rPr lang="en-GB" sz="2400" dirty="0" smtClean="0"/>
              <a:t>1. </a:t>
            </a:r>
            <a:r>
              <a:rPr lang="en-GB" sz="2400" dirty="0" err="1" smtClean="0"/>
              <a:t>So’nish</a:t>
            </a:r>
            <a:r>
              <a:rPr lang="en-GB" sz="2400" dirty="0" smtClean="0"/>
              <a:t> </a:t>
            </a:r>
            <a:r>
              <a:rPr lang="en-GB" sz="2400" dirty="0" err="1"/>
              <a:t>bo’lmagandagi</a:t>
            </a:r>
            <a:r>
              <a:rPr lang="en-GB" sz="2400" dirty="0"/>
              <a:t> </a:t>
            </a:r>
            <a:r>
              <a:rPr lang="en-GB" sz="2400" dirty="0" err="1"/>
              <a:t>elektr</a:t>
            </a:r>
            <a:r>
              <a:rPr lang="en-GB" sz="2400" dirty="0"/>
              <a:t> </a:t>
            </a:r>
            <a:r>
              <a:rPr lang="en-GB" sz="2400" dirty="0" err="1"/>
              <a:t>tebranishlar</a:t>
            </a:r>
            <a:r>
              <a:rPr lang="en-GB" sz="2400" dirty="0"/>
              <a:t>. </a:t>
            </a:r>
            <a:endParaRPr lang="ru-RU" sz="2400" dirty="0"/>
          </a:p>
          <a:p>
            <a:pPr lvl="0">
              <a:lnSpc>
                <a:spcPct val="150000"/>
              </a:lnSpc>
            </a:pPr>
            <a:r>
              <a:rPr lang="en-GB" sz="2400" dirty="0" smtClean="0"/>
              <a:t>2. </a:t>
            </a:r>
            <a:r>
              <a:rPr lang="en-GB" sz="2400" dirty="0" err="1" smtClean="0"/>
              <a:t>Xususiy</a:t>
            </a:r>
            <a:r>
              <a:rPr lang="en-GB" sz="2400" dirty="0" smtClean="0"/>
              <a:t> </a:t>
            </a:r>
            <a:r>
              <a:rPr lang="en-GB" sz="2400" dirty="0" err="1"/>
              <a:t>elektr</a:t>
            </a:r>
            <a:r>
              <a:rPr lang="en-GB" sz="2400" dirty="0"/>
              <a:t> </a:t>
            </a:r>
            <a:r>
              <a:rPr lang="en-GB" sz="2400" dirty="0" err="1"/>
              <a:t>tebranishlar</a:t>
            </a:r>
            <a:r>
              <a:rPr lang="en-GB" sz="2400" dirty="0"/>
              <a:t> </a:t>
            </a:r>
            <a:r>
              <a:rPr lang="en-GB" sz="2400" dirty="0" err="1"/>
              <a:t>tenglamasi</a:t>
            </a:r>
            <a:r>
              <a:rPr lang="en-GB" sz="2400" dirty="0"/>
              <a:t>. </a:t>
            </a:r>
            <a:endParaRPr lang="ru-RU" sz="2400" dirty="0"/>
          </a:p>
          <a:p>
            <a:pPr lvl="0">
              <a:lnSpc>
                <a:spcPct val="150000"/>
              </a:lnSpc>
            </a:pPr>
            <a:r>
              <a:rPr lang="en-GB" sz="2400" dirty="0" smtClean="0"/>
              <a:t>3. </a:t>
            </a:r>
            <a:r>
              <a:rPr lang="en-GB" sz="2400" dirty="0" err="1" smtClean="0"/>
              <a:t>So’nish</a:t>
            </a:r>
            <a:r>
              <a:rPr lang="en-GB" sz="2400" dirty="0" smtClean="0"/>
              <a:t> </a:t>
            </a:r>
            <a:r>
              <a:rPr lang="en-GB" sz="2400" dirty="0" err="1"/>
              <a:t>bo’lgandagi</a:t>
            </a:r>
            <a:r>
              <a:rPr lang="en-GB" sz="2400" dirty="0"/>
              <a:t> </a:t>
            </a:r>
            <a:r>
              <a:rPr lang="en-GB" sz="2400" dirty="0" err="1"/>
              <a:t>elektr</a:t>
            </a:r>
            <a:r>
              <a:rPr lang="en-GB" sz="2400" dirty="0"/>
              <a:t> </a:t>
            </a:r>
            <a:r>
              <a:rPr lang="en-GB" sz="2400" dirty="0" err="1"/>
              <a:t>tebranishlar</a:t>
            </a:r>
            <a:r>
              <a:rPr lang="en-GB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035849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4256" y="2310140"/>
            <a:ext cx="8486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/>
            <a:r>
              <a:rPr lang="en-GB" sz="2800" dirty="0" err="1" smtClean="0">
                <a:solidFill>
                  <a:srgbClr val="CC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Tayanch</a:t>
            </a:r>
            <a:r>
              <a:rPr lang="en-GB" sz="2800" dirty="0" smtClean="0">
                <a:solidFill>
                  <a:srgbClr val="CC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solidFill>
                  <a:srgbClr val="CC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so’zlar</a:t>
            </a:r>
            <a:r>
              <a:rPr lang="en-GB" sz="2800" dirty="0">
                <a:solidFill>
                  <a:srgbClr val="CC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/>
              <a:t>Elektr</a:t>
            </a:r>
            <a:r>
              <a:rPr lang="en-GB" sz="2800" dirty="0"/>
              <a:t> </a:t>
            </a:r>
            <a:r>
              <a:rPr lang="en-GB" sz="2800" dirty="0" err="1"/>
              <a:t>tebranishlar</a:t>
            </a:r>
            <a:r>
              <a:rPr lang="en-GB" sz="2800" dirty="0"/>
              <a:t>, </a:t>
            </a:r>
            <a:r>
              <a:rPr lang="en-GB" sz="2800" dirty="0" err="1"/>
              <a:t>elektr</a:t>
            </a:r>
            <a:r>
              <a:rPr lang="en-GB" sz="2800" dirty="0"/>
              <a:t>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82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209" y="1273996"/>
            <a:ext cx="87124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 smtClean="0"/>
              <a:t>	T</a:t>
            </a:r>
            <a:r>
              <a:rPr lang="en-US" sz="2400" dirty="0"/>
              <a:t>a</a:t>
            </a:r>
            <a:r>
              <a:rPr lang="de-DE" sz="2400" dirty="0"/>
              <a:t>bi</a:t>
            </a:r>
            <a:r>
              <a:rPr lang="en-US" sz="2400" dirty="0"/>
              <a:t>a</a:t>
            </a:r>
            <a:r>
              <a:rPr lang="de-DE" sz="2400" dirty="0"/>
              <a:t>t </a:t>
            </a:r>
            <a:r>
              <a:rPr lang="de-DE" sz="2400" dirty="0" err="1"/>
              <a:t>xodis</a:t>
            </a:r>
            <a:r>
              <a:rPr lang="en-US" sz="2400" dirty="0"/>
              <a:t>a</a:t>
            </a:r>
            <a:r>
              <a:rPr lang="de-DE" sz="2400" dirty="0"/>
              <a:t>l</a:t>
            </a:r>
            <a:r>
              <a:rPr lang="en-US" sz="2400" dirty="0"/>
              <a:t>a</a:t>
            </a:r>
            <a:r>
              <a:rPr lang="de-DE" sz="2400" dirty="0" err="1"/>
              <a:t>ri</a:t>
            </a:r>
            <a:r>
              <a:rPr lang="de-DE" sz="2400" dirty="0"/>
              <a:t> </a:t>
            </a:r>
            <a:r>
              <a:rPr lang="de-DE" sz="2400" dirty="0" err="1"/>
              <a:t>or</a:t>
            </a:r>
            <a:r>
              <a:rPr lang="en-US" sz="2400" dirty="0"/>
              <a:t>a</a:t>
            </a:r>
            <a:r>
              <a:rPr lang="de-DE" sz="2400" dirty="0" err="1"/>
              <a:t>sid</a:t>
            </a:r>
            <a:r>
              <a:rPr lang="en-US" sz="2400" dirty="0"/>
              <a:t>a</a:t>
            </a:r>
            <a:r>
              <a:rPr lang="de-DE" sz="2400" dirty="0"/>
              <a:t> d</a:t>
            </a:r>
            <a:r>
              <a:rPr lang="en-US" sz="2400" dirty="0"/>
              <a:t>a</a:t>
            </a:r>
            <a:r>
              <a:rPr lang="de-DE" sz="2400" dirty="0" err="1"/>
              <a:t>vriy</a:t>
            </a:r>
            <a:r>
              <a:rPr lang="de-DE" sz="2400" dirty="0"/>
              <a:t> j</a:t>
            </a:r>
            <a:r>
              <a:rPr lang="en-US" sz="2400" dirty="0"/>
              <a:t>a</a:t>
            </a:r>
            <a:r>
              <a:rPr lang="de-DE" sz="2400" dirty="0"/>
              <a:t>r</a:t>
            </a:r>
            <a:r>
              <a:rPr lang="en-US" sz="2400" dirty="0"/>
              <a:t>a</a:t>
            </a:r>
            <a:r>
              <a:rPr lang="de-DE" sz="2400" dirty="0" err="1"/>
              <a:t>yonl</a:t>
            </a:r>
            <a:r>
              <a:rPr lang="en-US" sz="2400" dirty="0"/>
              <a:t>a</a:t>
            </a:r>
            <a:r>
              <a:rPr lang="de-DE" sz="2400" dirty="0" err="1"/>
              <a:t>rni</a:t>
            </a:r>
            <a:r>
              <a:rPr lang="de-DE" sz="2400" dirty="0"/>
              <a:t> </a:t>
            </a:r>
            <a:r>
              <a:rPr lang="de-DE" sz="2400" dirty="0" err="1"/>
              <a:t>uchr</a:t>
            </a:r>
            <a:r>
              <a:rPr lang="en-US" sz="2400" dirty="0"/>
              <a:t>a</a:t>
            </a:r>
            <a:r>
              <a:rPr lang="de-DE" sz="2400" dirty="0" err="1"/>
              <a:t>tib</a:t>
            </a:r>
            <a:r>
              <a:rPr lang="de-DE" sz="2400" dirty="0"/>
              <a:t> </a:t>
            </a:r>
            <a:r>
              <a:rPr lang="de-DE" sz="2400" dirty="0" err="1"/>
              <a:t>tur</a:t>
            </a:r>
            <a:r>
              <a:rPr lang="en-US" sz="2400" dirty="0"/>
              <a:t>a</a:t>
            </a:r>
            <a:r>
              <a:rPr lang="de-DE" sz="2400" dirty="0" err="1"/>
              <a:t>miz</a:t>
            </a:r>
            <a:r>
              <a:rPr lang="de-DE" sz="2400" dirty="0"/>
              <a:t>. </a:t>
            </a:r>
            <a:r>
              <a:rPr lang="de-DE" sz="2400" dirty="0" err="1"/>
              <a:t>Masalan</a:t>
            </a:r>
            <a:r>
              <a:rPr lang="de-DE" sz="2400" dirty="0"/>
              <a:t>: </a:t>
            </a:r>
            <a:r>
              <a:rPr lang="de-DE" sz="2400" dirty="0" err="1"/>
              <a:t>kun</a:t>
            </a:r>
            <a:r>
              <a:rPr lang="de-DE" sz="2400" dirty="0"/>
              <a:t> </a:t>
            </a:r>
            <a:r>
              <a:rPr lang="de-DE" sz="2400" dirty="0" err="1"/>
              <a:t>bilan</a:t>
            </a:r>
            <a:r>
              <a:rPr lang="de-DE" sz="2400" dirty="0"/>
              <a:t> </a:t>
            </a:r>
            <a:r>
              <a:rPr lang="de-DE" sz="2400" dirty="0" err="1"/>
              <a:t>tunning</a:t>
            </a:r>
            <a:r>
              <a:rPr lang="de-DE" sz="2400" dirty="0"/>
              <a:t> </a:t>
            </a:r>
            <a:r>
              <a:rPr lang="de-DE" sz="2400" dirty="0" err="1"/>
              <a:t>almashishi</a:t>
            </a:r>
            <a:r>
              <a:rPr lang="de-DE" sz="2400" dirty="0"/>
              <a:t>, </a:t>
            </a:r>
            <a:r>
              <a:rPr lang="de-DE" sz="2400" dirty="0" err="1"/>
              <a:t>sayyoralarning</a:t>
            </a:r>
            <a:r>
              <a:rPr lang="de-DE" sz="2400" dirty="0"/>
              <a:t> </a:t>
            </a:r>
            <a:r>
              <a:rPr lang="de-DE" sz="2400" dirty="0" err="1"/>
              <a:t>Quyosh</a:t>
            </a:r>
            <a:r>
              <a:rPr lang="de-DE" sz="2400" dirty="0"/>
              <a:t> </a:t>
            </a:r>
            <a:r>
              <a:rPr lang="de-DE" sz="2400" dirty="0" err="1"/>
              <a:t>va</a:t>
            </a:r>
            <a:r>
              <a:rPr lang="de-DE" sz="2400" dirty="0"/>
              <a:t> </a:t>
            </a:r>
            <a:r>
              <a:rPr lang="de-DE" sz="2400" dirty="0" err="1"/>
              <a:t>o‘z</a:t>
            </a:r>
            <a:r>
              <a:rPr lang="de-DE" sz="2400" dirty="0"/>
              <a:t> </a:t>
            </a:r>
            <a:r>
              <a:rPr lang="de-DE" sz="2400" dirty="0" err="1"/>
              <a:t>o‘qi</a:t>
            </a:r>
            <a:r>
              <a:rPr lang="de-DE" sz="2400" dirty="0"/>
              <a:t> </a:t>
            </a:r>
            <a:r>
              <a:rPr lang="de-DE" sz="2400" dirty="0" err="1"/>
              <a:t>atrofida</a:t>
            </a:r>
            <a:r>
              <a:rPr lang="de-DE" sz="2400" dirty="0"/>
              <a:t> </a:t>
            </a:r>
            <a:r>
              <a:rPr lang="de-DE" sz="2400" dirty="0" err="1"/>
              <a:t>aylanishi</a:t>
            </a:r>
            <a:r>
              <a:rPr lang="de-DE" sz="2400" dirty="0"/>
              <a:t>, </a:t>
            </a:r>
            <a:r>
              <a:rPr lang="de-DE" sz="2400" dirty="0" err="1"/>
              <a:t>soat</a:t>
            </a:r>
            <a:r>
              <a:rPr lang="de-DE" sz="2400" dirty="0"/>
              <a:t> </a:t>
            </a:r>
            <a:r>
              <a:rPr lang="de-DE" sz="2400" dirty="0" err="1"/>
              <a:t>mayatnigining</a:t>
            </a:r>
            <a:r>
              <a:rPr lang="de-DE" sz="2400" dirty="0"/>
              <a:t>  </a:t>
            </a:r>
            <a:r>
              <a:rPr lang="de-DE" sz="2400" dirty="0" err="1"/>
              <a:t>harakati</a:t>
            </a:r>
            <a:r>
              <a:rPr lang="de-DE" sz="2400" dirty="0"/>
              <a:t>, </a:t>
            </a:r>
            <a:r>
              <a:rPr lang="de-DE" sz="2400" dirty="0" err="1"/>
              <a:t>ichki</a:t>
            </a:r>
            <a:r>
              <a:rPr lang="de-DE" sz="2400" dirty="0"/>
              <a:t>  </a:t>
            </a:r>
            <a:r>
              <a:rPr lang="de-DE" sz="2400" dirty="0" err="1"/>
              <a:t>yonish</a:t>
            </a:r>
            <a:r>
              <a:rPr lang="de-DE" sz="2400" dirty="0"/>
              <a:t>  </a:t>
            </a:r>
            <a:r>
              <a:rPr lang="de-DE" sz="2400" dirty="0" err="1"/>
              <a:t>dvigatel</a:t>
            </a:r>
            <a:r>
              <a:rPr lang="de-DE" sz="2400" dirty="0"/>
              <a:t> </a:t>
            </a:r>
            <a:r>
              <a:rPr lang="de-DE" sz="2400" dirty="0" err="1"/>
              <a:t>silindrida</a:t>
            </a:r>
            <a:r>
              <a:rPr lang="de-DE" sz="2400" dirty="0"/>
              <a:t> </a:t>
            </a:r>
            <a:r>
              <a:rPr lang="de-DE" sz="2400" dirty="0" err="1"/>
              <a:t>porshenning</a:t>
            </a:r>
            <a:r>
              <a:rPr lang="de-DE" sz="2400" dirty="0"/>
              <a:t> </a:t>
            </a:r>
            <a:r>
              <a:rPr lang="de-DE" sz="2400" dirty="0" err="1"/>
              <a:t>harakati</a:t>
            </a:r>
            <a:r>
              <a:rPr lang="de-DE" sz="2400" dirty="0"/>
              <a:t>, </a:t>
            </a:r>
            <a:r>
              <a:rPr lang="de-DE" sz="2400" dirty="0" err="1"/>
              <a:t>dutor</a:t>
            </a:r>
            <a:r>
              <a:rPr lang="de-DE" sz="2400" dirty="0"/>
              <a:t>, </a:t>
            </a:r>
            <a:r>
              <a:rPr lang="de-DE" sz="2400" dirty="0" err="1"/>
              <a:t>rubob</a:t>
            </a:r>
            <a:r>
              <a:rPr lang="de-DE" sz="2400" dirty="0"/>
              <a:t> </a:t>
            </a:r>
            <a:r>
              <a:rPr lang="de-DE" sz="2400" dirty="0" err="1"/>
              <a:t>kabi</a:t>
            </a:r>
            <a:r>
              <a:rPr lang="de-DE" sz="2400" dirty="0"/>
              <a:t> </a:t>
            </a:r>
            <a:r>
              <a:rPr lang="de-DE" sz="2400" dirty="0" err="1"/>
              <a:t>musiqa</a:t>
            </a:r>
            <a:r>
              <a:rPr lang="de-DE" sz="2400" dirty="0"/>
              <a:t> </a:t>
            </a:r>
            <a:r>
              <a:rPr lang="de-DE" sz="2400" dirty="0" err="1"/>
              <a:t>asboblari</a:t>
            </a:r>
            <a:r>
              <a:rPr lang="de-DE" sz="2400" dirty="0"/>
              <a:t> </a:t>
            </a:r>
            <a:r>
              <a:rPr lang="de-DE" sz="2400" dirty="0" err="1"/>
              <a:t>torlarining</a:t>
            </a:r>
            <a:r>
              <a:rPr lang="de-DE" sz="2400" dirty="0"/>
              <a:t> </a:t>
            </a:r>
            <a:r>
              <a:rPr lang="de-DE" sz="2400" dirty="0" err="1"/>
              <a:t>tebranishi</a:t>
            </a:r>
            <a:r>
              <a:rPr lang="de-DE" sz="2400" dirty="0"/>
              <a:t> </a:t>
            </a:r>
            <a:r>
              <a:rPr lang="de-DE" sz="2400" dirty="0" err="1"/>
              <a:t>va</a:t>
            </a:r>
            <a:r>
              <a:rPr lang="de-DE" sz="2400" dirty="0"/>
              <a:t> </a:t>
            </a:r>
            <a:r>
              <a:rPr lang="de-DE" sz="2400" dirty="0" err="1"/>
              <a:t>shunga</a:t>
            </a:r>
            <a:r>
              <a:rPr lang="de-DE" sz="2400" dirty="0"/>
              <a:t> </a:t>
            </a:r>
            <a:r>
              <a:rPr lang="de-DE" sz="2400" dirty="0" err="1"/>
              <a:t>o‘xshashlar</a:t>
            </a:r>
            <a:r>
              <a:rPr lang="de-DE" sz="2400" dirty="0"/>
              <a:t> </a:t>
            </a:r>
            <a:r>
              <a:rPr lang="de-DE" sz="2400" dirty="0" err="1"/>
              <a:t>davriy</a:t>
            </a:r>
            <a:r>
              <a:rPr lang="de-DE" sz="2400" dirty="0"/>
              <a:t> </a:t>
            </a:r>
            <a:r>
              <a:rPr lang="de-DE" sz="2400" dirty="0" err="1"/>
              <a:t>jarayonlarga</a:t>
            </a:r>
            <a:r>
              <a:rPr lang="de-DE" sz="2400" dirty="0"/>
              <a:t> </a:t>
            </a:r>
            <a:r>
              <a:rPr lang="de-DE" sz="2400" dirty="0" err="1"/>
              <a:t>misol</a:t>
            </a:r>
            <a:r>
              <a:rPr lang="de-DE" sz="2400" dirty="0"/>
              <a:t> </a:t>
            </a:r>
            <a:r>
              <a:rPr lang="de-DE" sz="2400" dirty="0" err="1"/>
              <a:t>bo‘ladi</a:t>
            </a:r>
            <a:r>
              <a:rPr lang="de-DE" sz="2400" dirty="0"/>
              <a:t>. </a:t>
            </a:r>
            <a:r>
              <a:rPr lang="de-DE" sz="2400" dirty="0" err="1"/>
              <a:t>Jismning</a:t>
            </a:r>
            <a:r>
              <a:rPr lang="de-DE" sz="2400" dirty="0"/>
              <a:t> </a:t>
            </a:r>
            <a:r>
              <a:rPr lang="de-DE" sz="2400" dirty="0" err="1"/>
              <a:t>muvozanat</a:t>
            </a:r>
            <a:r>
              <a:rPr lang="de-DE" sz="2400" dirty="0"/>
              <a:t> </a:t>
            </a:r>
            <a:r>
              <a:rPr lang="de-DE" sz="2400" dirty="0" err="1"/>
              <a:t>vaziyatidan</a:t>
            </a:r>
            <a:r>
              <a:rPr lang="de-DE" sz="2400" dirty="0"/>
              <a:t> </a:t>
            </a:r>
            <a:r>
              <a:rPr lang="de-DE" sz="2400" dirty="0" err="1"/>
              <a:t>goh</a:t>
            </a:r>
            <a:r>
              <a:rPr lang="de-DE" sz="2400" dirty="0"/>
              <a:t> </a:t>
            </a:r>
            <a:r>
              <a:rPr lang="de-DE" sz="2400" dirty="0" err="1"/>
              <a:t>bir</a:t>
            </a:r>
            <a:r>
              <a:rPr lang="de-DE" sz="2400" dirty="0"/>
              <a:t> </a:t>
            </a:r>
            <a:r>
              <a:rPr lang="de-DE" sz="2400" dirty="0" err="1"/>
              <a:t>tomonga</a:t>
            </a:r>
            <a:r>
              <a:rPr lang="de-DE" sz="2400" dirty="0"/>
              <a:t>, </a:t>
            </a:r>
            <a:r>
              <a:rPr lang="de-DE" sz="2400" dirty="0" err="1"/>
              <a:t>goh</a:t>
            </a:r>
            <a:r>
              <a:rPr lang="de-DE" sz="2400" dirty="0"/>
              <a:t> </a:t>
            </a:r>
            <a:r>
              <a:rPr lang="de-DE" sz="2400" dirty="0" err="1"/>
              <a:t>qarama-qarshi</a:t>
            </a:r>
            <a:r>
              <a:rPr lang="de-DE" sz="2400" dirty="0"/>
              <a:t> </a:t>
            </a:r>
            <a:r>
              <a:rPr lang="de-DE" sz="2400" dirty="0" err="1"/>
              <a:t>tomonga</a:t>
            </a:r>
            <a:r>
              <a:rPr lang="de-DE" sz="2400" dirty="0"/>
              <a:t> </a:t>
            </a:r>
            <a:r>
              <a:rPr lang="de-DE" sz="2400" dirty="0" err="1"/>
              <a:t>harakatlanishidan</a:t>
            </a:r>
            <a:r>
              <a:rPr lang="de-DE" sz="2400" dirty="0"/>
              <a:t> </a:t>
            </a:r>
            <a:r>
              <a:rPr lang="de-DE" sz="2400" dirty="0" err="1"/>
              <a:t>iborat</a:t>
            </a:r>
            <a:r>
              <a:rPr lang="de-DE" sz="2400" dirty="0"/>
              <a:t> </a:t>
            </a:r>
            <a:r>
              <a:rPr lang="de-DE" sz="2400" dirty="0" err="1"/>
              <a:t>davriy</a:t>
            </a:r>
            <a:r>
              <a:rPr lang="de-DE" sz="2400" dirty="0"/>
              <a:t> </a:t>
            </a:r>
            <a:r>
              <a:rPr lang="de-DE" sz="2400" dirty="0" err="1"/>
              <a:t>ravishda</a:t>
            </a:r>
            <a:r>
              <a:rPr lang="de-DE" sz="2400" dirty="0"/>
              <a:t> </a:t>
            </a:r>
            <a:r>
              <a:rPr lang="de-DE" sz="2400" dirty="0" err="1"/>
              <a:t>takrorlanadigan</a:t>
            </a:r>
            <a:r>
              <a:rPr lang="de-DE" sz="2400" dirty="0"/>
              <a:t>  </a:t>
            </a:r>
            <a:r>
              <a:rPr lang="de-DE" sz="2400" dirty="0" err="1"/>
              <a:t>jarayonni</a:t>
            </a:r>
            <a:r>
              <a:rPr lang="de-DE" sz="2400" dirty="0"/>
              <a:t> </a:t>
            </a:r>
            <a:r>
              <a:rPr lang="de-DE" sz="2400" i="1" dirty="0" err="1">
                <a:solidFill>
                  <a:srgbClr val="FF0000"/>
                </a:solidFill>
              </a:rPr>
              <a:t>tebranma</a:t>
            </a:r>
            <a:r>
              <a:rPr lang="de-DE" sz="2400" i="1" dirty="0">
                <a:solidFill>
                  <a:srgbClr val="FF0000"/>
                </a:solidFill>
              </a:rPr>
              <a:t> </a:t>
            </a:r>
            <a:r>
              <a:rPr lang="de-DE" sz="2400" i="1" dirty="0" err="1">
                <a:solidFill>
                  <a:srgbClr val="FF0000"/>
                </a:solidFill>
              </a:rPr>
              <a:t>harakat</a:t>
            </a:r>
            <a:r>
              <a:rPr lang="de-DE" sz="2400" dirty="0"/>
              <a:t> </a:t>
            </a:r>
            <a:r>
              <a:rPr lang="de-DE" sz="2400" dirty="0" err="1"/>
              <a:t>deyiladi</a:t>
            </a:r>
            <a:r>
              <a:rPr lang="de-DE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084994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6031" y="1304819"/>
            <a:ext cx="8599469" cy="2793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de-DE" sz="2400" dirty="0" smtClean="0"/>
              <a:t>	</a:t>
            </a:r>
            <a:r>
              <a:rPr lang="de-DE" sz="2400" dirty="0" err="1" smtClean="0"/>
              <a:t>Jismning</a:t>
            </a:r>
            <a:r>
              <a:rPr lang="de-DE" sz="2400" dirty="0" smtClean="0"/>
              <a:t> </a:t>
            </a:r>
            <a:r>
              <a:rPr lang="de-DE" sz="2400" dirty="0" err="1"/>
              <a:t>harakat</a:t>
            </a:r>
            <a:r>
              <a:rPr lang="de-DE" sz="2400" dirty="0"/>
              <a:t> </a:t>
            </a:r>
            <a:r>
              <a:rPr lang="de-DE" sz="2400" dirty="0" err="1"/>
              <a:t>traektoriyasini</a:t>
            </a:r>
            <a:r>
              <a:rPr lang="de-DE" sz="2400" dirty="0"/>
              <a:t>  </a:t>
            </a:r>
            <a:r>
              <a:rPr lang="de-DE" sz="2400" dirty="0" err="1"/>
              <a:t>vaqt</a:t>
            </a:r>
            <a:r>
              <a:rPr lang="de-DE" sz="2400" dirty="0"/>
              <a:t> </a:t>
            </a:r>
            <a:r>
              <a:rPr lang="de-DE" sz="2400" dirty="0" err="1"/>
              <a:t>bo‘yicha</a:t>
            </a:r>
            <a:r>
              <a:rPr lang="de-DE" sz="2400" dirty="0"/>
              <a:t> </a:t>
            </a:r>
            <a:r>
              <a:rPr lang="de-DE" sz="2400" dirty="0" err="1"/>
              <a:t>o‘zgarishi</a:t>
            </a:r>
            <a:r>
              <a:rPr lang="de-DE" sz="2400" dirty="0"/>
              <a:t> </a:t>
            </a:r>
            <a:r>
              <a:rPr lang="de-DE" sz="2400" dirty="0" err="1"/>
              <a:t>sinus</a:t>
            </a:r>
            <a:r>
              <a:rPr lang="de-DE" sz="2400" dirty="0"/>
              <a:t> </a:t>
            </a:r>
            <a:r>
              <a:rPr lang="de-DE" sz="2400" dirty="0" err="1"/>
              <a:t>yoki</a:t>
            </a:r>
            <a:r>
              <a:rPr lang="de-DE" sz="2400" dirty="0"/>
              <a:t> </a:t>
            </a:r>
            <a:r>
              <a:rPr lang="de-DE" sz="2400" dirty="0" err="1"/>
              <a:t>kosinuslar</a:t>
            </a:r>
            <a:r>
              <a:rPr lang="de-DE" sz="2400" dirty="0"/>
              <a:t>  </a:t>
            </a:r>
            <a:r>
              <a:rPr lang="de-DE" sz="2400" dirty="0" err="1"/>
              <a:t>qonuni</a:t>
            </a:r>
            <a:r>
              <a:rPr lang="de-DE" sz="2400" dirty="0"/>
              <a:t>  </a:t>
            </a:r>
            <a:r>
              <a:rPr lang="de-DE" sz="2400" dirty="0" err="1"/>
              <a:t>bo‘yicha</a:t>
            </a:r>
            <a:r>
              <a:rPr lang="de-DE" sz="2400" dirty="0"/>
              <a:t>  </a:t>
            </a:r>
            <a:r>
              <a:rPr lang="de-DE" sz="2400" dirty="0" err="1"/>
              <a:t>o‘zgaradigan</a:t>
            </a:r>
            <a:r>
              <a:rPr lang="de-DE" sz="2400" dirty="0"/>
              <a:t>  </a:t>
            </a:r>
            <a:r>
              <a:rPr lang="de-DE" sz="2400" dirty="0" err="1"/>
              <a:t>tebranishlarga</a:t>
            </a:r>
            <a:r>
              <a:rPr lang="de-DE" sz="2400" dirty="0"/>
              <a:t> </a:t>
            </a:r>
            <a:r>
              <a:rPr lang="de-DE" sz="2400" i="1" dirty="0" err="1">
                <a:solidFill>
                  <a:srgbClr val="FF0000"/>
                </a:solidFill>
              </a:rPr>
              <a:t>garmonik</a:t>
            </a:r>
            <a:r>
              <a:rPr lang="de-DE" sz="2400" i="1" dirty="0">
                <a:solidFill>
                  <a:srgbClr val="FF0000"/>
                </a:solidFill>
              </a:rPr>
              <a:t> </a:t>
            </a:r>
            <a:r>
              <a:rPr lang="de-DE" sz="2400" i="1" dirty="0" err="1">
                <a:solidFill>
                  <a:srgbClr val="FF0000"/>
                </a:solidFill>
              </a:rPr>
              <a:t>tebranishlar</a:t>
            </a:r>
            <a:r>
              <a:rPr lang="de-DE" sz="2400" dirty="0">
                <a:solidFill>
                  <a:srgbClr val="FF0000"/>
                </a:solidFill>
              </a:rPr>
              <a:t> </a:t>
            </a:r>
            <a:r>
              <a:rPr lang="de-DE" sz="2400" dirty="0" err="1" smtClean="0"/>
              <a:t>deyiladi</a:t>
            </a:r>
            <a:r>
              <a:rPr lang="de-DE" sz="2400" dirty="0" smtClean="0"/>
              <a:t>:</a:t>
            </a:r>
          </a:p>
          <a:p>
            <a:pPr algn="ctr">
              <a:lnSpc>
                <a:spcPct val="150000"/>
              </a:lnSpc>
            </a:pPr>
            <a:endParaRPr lang="en-US" sz="2400" dirty="0" smtClean="0"/>
          </a:p>
          <a:p>
            <a:pPr algn="ctr">
              <a:lnSpc>
                <a:spcPct val="150000"/>
              </a:lnSpc>
            </a:pPr>
            <a:r>
              <a:rPr lang="en-US" sz="2400" dirty="0" smtClean="0"/>
              <a:t>X = </a:t>
            </a:r>
            <a:r>
              <a:rPr lang="en-US" sz="2400" dirty="0" err="1" smtClean="0"/>
              <a:t>Asin</a:t>
            </a:r>
            <a:r>
              <a:rPr lang="en-US" sz="2400" dirty="0"/>
              <a:t>(</a:t>
            </a:r>
            <a:r>
              <a:rPr lang="ru-RU" sz="2400" dirty="0" smtClean="0">
                <a:sym typeface="Symbol"/>
              </a:rPr>
              <a:t></a:t>
            </a:r>
            <a:r>
              <a:rPr lang="en-US" sz="2400" dirty="0" smtClean="0">
                <a:sym typeface="Courier New"/>
              </a:rPr>
              <a:t>t + </a:t>
            </a:r>
            <a:r>
              <a:rPr lang="ru-RU" sz="2400" dirty="0" smtClean="0">
                <a:sym typeface="Symbol"/>
              </a:rPr>
              <a:t>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dirty="0" err="1" smtClean="0">
                <a:sym typeface="Symbol"/>
              </a:rPr>
              <a:t>yoki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dirty="0" smtClean="0"/>
              <a:t>X = </a:t>
            </a:r>
            <a:r>
              <a:rPr lang="en-US" sz="2400" dirty="0" err="1" smtClean="0"/>
              <a:t>Acos</a:t>
            </a:r>
            <a:r>
              <a:rPr lang="en-US" sz="2400" dirty="0" smtClean="0"/>
              <a:t>(</a:t>
            </a:r>
            <a:r>
              <a:rPr lang="ru-RU" sz="2400" dirty="0" smtClean="0">
                <a:sym typeface="Symbol"/>
              </a:rPr>
              <a:t></a:t>
            </a:r>
            <a:r>
              <a:rPr lang="en-US" sz="2400" dirty="0" smtClean="0">
                <a:sym typeface="Courier New"/>
              </a:rPr>
              <a:t>t + </a:t>
            </a:r>
            <a:r>
              <a:rPr lang="ru-RU" sz="2400" dirty="0" smtClean="0">
                <a:sym typeface="Symbol"/>
              </a:rPr>
              <a:t>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61126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4935" y="1387012"/>
            <a:ext cx="883577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Bunda</a:t>
            </a:r>
            <a:r>
              <a:rPr lang="en-US" sz="1800" dirty="0" smtClean="0"/>
              <a:t> X - </a:t>
            </a:r>
            <a:r>
              <a:rPr lang="en-US" sz="1800" dirty="0" err="1" smtClean="0"/>
              <a:t>jismning</a:t>
            </a:r>
            <a:r>
              <a:rPr lang="en-US" sz="1800" dirty="0" smtClean="0"/>
              <a:t> </a:t>
            </a:r>
            <a:r>
              <a:rPr lang="en-US" sz="1800" dirty="0" err="1"/>
              <a:t>muvozanat</a:t>
            </a:r>
            <a:r>
              <a:rPr lang="en-US" sz="1800" dirty="0"/>
              <a:t> </a:t>
            </a:r>
            <a:r>
              <a:rPr lang="en-US" sz="1800" dirty="0" err="1"/>
              <a:t>xolatidan</a:t>
            </a:r>
            <a:r>
              <a:rPr lang="en-US" sz="1800" dirty="0"/>
              <a:t> </a:t>
            </a:r>
            <a:r>
              <a:rPr lang="en-US" sz="1800" dirty="0" err="1"/>
              <a:t>siljiShi</a:t>
            </a:r>
            <a:r>
              <a:rPr lang="en-US" sz="1800" dirty="0"/>
              <a:t>, A-</a:t>
            </a:r>
            <a:r>
              <a:rPr lang="en-US" sz="1800" dirty="0" err="1"/>
              <a:t>jismning</a:t>
            </a:r>
            <a:r>
              <a:rPr lang="en-US" sz="1800" dirty="0"/>
              <a:t> </a:t>
            </a:r>
            <a:r>
              <a:rPr lang="en-US" sz="1800" dirty="0" err="1"/>
              <a:t>muvozanat</a:t>
            </a:r>
            <a:r>
              <a:rPr lang="en-US" sz="1800" dirty="0"/>
              <a:t> </a:t>
            </a:r>
            <a:r>
              <a:rPr lang="en-US" sz="1800" dirty="0" err="1"/>
              <a:t>xolatidan</a:t>
            </a:r>
            <a:r>
              <a:rPr lang="en-US" sz="1800" dirty="0"/>
              <a:t> </a:t>
            </a:r>
            <a:r>
              <a:rPr lang="en-US" sz="1800" dirty="0" err="1"/>
              <a:t>maksimal</a:t>
            </a:r>
            <a:r>
              <a:rPr lang="en-US" sz="1800" dirty="0"/>
              <a:t> </a:t>
            </a:r>
            <a:r>
              <a:rPr lang="en-US" sz="1800" dirty="0" err="1"/>
              <a:t>siljishi</a:t>
            </a:r>
            <a:r>
              <a:rPr lang="en-US" sz="1800" dirty="0"/>
              <a:t> </a:t>
            </a:r>
            <a:r>
              <a:rPr lang="en-US" sz="1800" dirty="0" err="1"/>
              <a:t>bo‘lib</a:t>
            </a:r>
            <a:r>
              <a:rPr lang="en-US" sz="1800" dirty="0"/>
              <a:t>, </a:t>
            </a:r>
            <a:r>
              <a:rPr lang="en-US" sz="1800" i="1" dirty="0" err="1">
                <a:solidFill>
                  <a:srgbClr val="FF0000"/>
                </a:solidFill>
              </a:rPr>
              <a:t>uni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tebranish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amplitudasi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en-US" sz="1800" dirty="0"/>
              <a:t>. Sinus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kosinusning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qiymati</a:t>
            </a:r>
            <a:r>
              <a:rPr lang="en-US" sz="1800" dirty="0"/>
              <a:t> </a:t>
            </a:r>
            <a:r>
              <a:rPr lang="en-US" sz="1800" dirty="0" err="1"/>
              <a:t>birga</a:t>
            </a:r>
            <a:r>
              <a:rPr lang="en-US" sz="1800" dirty="0"/>
              <a:t> </a:t>
            </a:r>
            <a:r>
              <a:rPr lang="en-US" sz="1800" dirty="0" err="1"/>
              <a:t>tengligi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X</a:t>
            </a:r>
            <a:r>
              <a:rPr lang="en-US" sz="1800" baseline="-25000" dirty="0" err="1"/>
              <a:t>max</a:t>
            </a:r>
            <a:r>
              <a:rPr lang="en-US" sz="1800" dirty="0"/>
              <a:t> </a:t>
            </a:r>
            <a:r>
              <a:rPr lang="en-US" sz="1800" dirty="0" smtClean="0"/>
              <a:t>= A </a:t>
            </a:r>
            <a:r>
              <a:rPr lang="en-US" sz="1800" dirty="0" err="1"/>
              <a:t>bo‘ladi</a:t>
            </a:r>
            <a:r>
              <a:rPr lang="en-US" sz="1800" dirty="0"/>
              <a:t>; (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t+</a:t>
            </a:r>
            <a:r>
              <a:rPr lang="ru-RU" sz="1800" dirty="0">
                <a:sym typeface="Symbol"/>
              </a:rPr>
              <a:t></a:t>
            </a:r>
            <a:r>
              <a:rPr lang="en-US" sz="1800" dirty="0" smtClean="0"/>
              <a:t>) - </a:t>
            </a:r>
            <a:r>
              <a:rPr lang="en-US" sz="1800" i="1" dirty="0" err="1" smtClean="0">
                <a:solidFill>
                  <a:srgbClr val="FF0000"/>
                </a:solidFill>
              </a:rPr>
              <a:t>garmonik</a:t>
            </a:r>
            <a:r>
              <a:rPr lang="en-US" sz="1800" i="1" dirty="0" smtClean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tebranishning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fazasi</a:t>
            </a:r>
            <a:r>
              <a:rPr lang="en-US" sz="1800" dirty="0"/>
              <a:t>, </a:t>
            </a:r>
            <a:r>
              <a:rPr lang="ru-RU" sz="1800" dirty="0" smtClean="0">
                <a:sym typeface="Symbol"/>
              </a:rPr>
              <a:t></a:t>
            </a:r>
            <a:r>
              <a:rPr lang="en-US" sz="1800" dirty="0" smtClean="0">
                <a:sym typeface="Symbol"/>
              </a:rPr>
              <a:t> </a:t>
            </a:r>
            <a:r>
              <a:rPr lang="en-US" sz="1800" dirty="0" smtClean="0"/>
              <a:t>- </a:t>
            </a:r>
            <a:r>
              <a:rPr lang="en-US" sz="1800" dirty="0" err="1" smtClean="0"/>
              <a:t>tebranishning</a:t>
            </a:r>
            <a:r>
              <a:rPr lang="en-US" sz="1800" dirty="0" smtClean="0"/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boshlang’ich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fazasi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en-US" sz="1800" dirty="0"/>
              <a:t>. </a:t>
            </a:r>
            <a:r>
              <a:rPr lang="ru-RU" sz="1800" dirty="0">
                <a:sym typeface="Symbol"/>
              </a:rPr>
              <a:t></a:t>
            </a:r>
            <a:r>
              <a:rPr lang="ru-RU" sz="1800" dirty="0" smtClean="0"/>
              <a:t>= </a:t>
            </a:r>
            <a:r>
              <a:rPr lang="en-US" sz="1800" dirty="0" smtClean="0"/>
              <a:t>      </a:t>
            </a:r>
            <a:r>
              <a:rPr lang="ru-RU" sz="1800" dirty="0" smtClean="0"/>
              <a:t>-</a:t>
            </a:r>
            <a:r>
              <a:rPr lang="en-US" sz="1800" dirty="0" err="1"/>
              <a:t>berilgan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doimiy</a:t>
            </a:r>
            <a:r>
              <a:rPr lang="en-US" sz="1800" dirty="0"/>
              <a:t> </a:t>
            </a:r>
            <a:r>
              <a:rPr lang="en-US" sz="1800" dirty="0" err="1"/>
              <a:t>bo</a:t>
            </a:r>
            <a:r>
              <a:rPr lang="ru-RU" sz="1800" dirty="0"/>
              <a:t>‘</a:t>
            </a:r>
            <a:r>
              <a:rPr lang="en-US" sz="1800" dirty="0"/>
              <a:t>lib</a:t>
            </a:r>
            <a:r>
              <a:rPr lang="ru-RU" sz="1800" dirty="0"/>
              <a:t>,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tebranishning</a:t>
            </a:r>
            <a:r>
              <a:rPr lang="en-US" sz="1800" dirty="0"/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siklik</a:t>
            </a:r>
            <a:r>
              <a:rPr lang="en-US" sz="1800" i="1" dirty="0"/>
              <a:t> </a:t>
            </a:r>
            <a:r>
              <a:rPr lang="en-US" sz="1800" dirty="0" err="1"/>
              <a:t>yoki</a:t>
            </a:r>
            <a:r>
              <a:rPr lang="en-US" sz="1800" i="1" dirty="0"/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doiraviy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chastotasi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ru-RU" sz="1800" dirty="0"/>
              <a:t>.1-</a:t>
            </a:r>
            <a:r>
              <a:rPr lang="en-US" sz="1800" dirty="0" err="1"/>
              <a:t>rasmda</a:t>
            </a:r>
            <a:r>
              <a:rPr lang="ru-RU" sz="1800" dirty="0"/>
              <a:t> (1) </a:t>
            </a:r>
            <a:r>
              <a:rPr lang="en-US" sz="1800" dirty="0" err="1"/>
              <a:t>tenglama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ifodalangan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grafigi</a:t>
            </a:r>
            <a:r>
              <a:rPr lang="en-US" sz="1800" dirty="0"/>
              <a:t> </a:t>
            </a:r>
            <a:r>
              <a:rPr lang="en-US" sz="1800" dirty="0" err="1"/>
              <a:t>ko</a:t>
            </a:r>
            <a:r>
              <a:rPr lang="ru-RU" sz="1800" dirty="0"/>
              <a:t>‘</a:t>
            </a:r>
            <a:r>
              <a:rPr lang="en-US" sz="1800" dirty="0" err="1"/>
              <a:t>rsatilgan</a:t>
            </a:r>
            <a:r>
              <a:rPr lang="ru-RU" sz="1800" dirty="0"/>
              <a:t> (</a:t>
            </a:r>
            <a:r>
              <a:rPr lang="ru-RU" sz="1800" dirty="0">
                <a:sym typeface="Symbol"/>
              </a:rPr>
              <a:t></a:t>
            </a:r>
            <a:r>
              <a:rPr lang="ru-RU" sz="1800" dirty="0"/>
              <a:t>=0).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2053585"/>
              </p:ext>
            </p:extLst>
          </p:nvPr>
        </p:nvGraphicFramePr>
        <p:xfrm>
          <a:off x="7323281" y="2637029"/>
          <a:ext cx="347257" cy="542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8" name="Формула" r:id="rId3" imgW="253800" imgH="393480" progId="Equation.3">
                  <p:embed/>
                </p:oleObj>
              </mc:Choice>
              <mc:Fallback>
                <p:oleObj name="Формула" r:id="rId3" imgW="25380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3281" y="2637029"/>
                        <a:ext cx="347257" cy="5425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4292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42450" t="43198" r="33625" b="19696"/>
          <a:stretch/>
        </p:blipFill>
        <p:spPr bwMode="auto">
          <a:xfrm>
            <a:off x="2701635" y="1402774"/>
            <a:ext cx="3740730" cy="2836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95079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6031" y="1263722"/>
            <a:ext cx="8671389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err="1"/>
              <a:t>Jismning</a:t>
            </a:r>
            <a:r>
              <a:rPr lang="en-US" sz="1800" dirty="0"/>
              <a:t> </a:t>
            </a:r>
            <a:r>
              <a:rPr lang="en-US" sz="1800" dirty="0" err="1"/>
              <a:t>bitta</a:t>
            </a:r>
            <a:r>
              <a:rPr lang="en-US" sz="1800" dirty="0"/>
              <a:t> </a:t>
            </a:r>
            <a:r>
              <a:rPr lang="en-US" sz="1800" dirty="0" err="1"/>
              <a:t>to‘liq</a:t>
            </a:r>
            <a:r>
              <a:rPr lang="en-US" sz="1800" dirty="0"/>
              <a:t> </a:t>
            </a:r>
            <a:r>
              <a:rPr lang="en-US" sz="1800" dirty="0" err="1"/>
              <a:t>tebranishi</a:t>
            </a:r>
            <a:r>
              <a:rPr lang="en-US" sz="1800" dirty="0"/>
              <a:t> </a:t>
            </a:r>
            <a:r>
              <a:rPr lang="en-US" sz="1800" dirty="0" err="1"/>
              <a:t>amalga</a:t>
            </a:r>
            <a:r>
              <a:rPr lang="en-US" sz="1800" dirty="0"/>
              <a:t> </a:t>
            </a:r>
            <a:r>
              <a:rPr lang="en-US" sz="1800" dirty="0" err="1"/>
              <a:t>oshishi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ketgan</a:t>
            </a:r>
            <a:r>
              <a:rPr lang="en-US" sz="1800" dirty="0"/>
              <a:t> </a:t>
            </a:r>
            <a:r>
              <a:rPr lang="en-US" sz="1800" dirty="0" err="1"/>
              <a:t>vaqt</a:t>
            </a:r>
            <a:r>
              <a:rPr lang="en-US" sz="1800" dirty="0"/>
              <a:t> </a:t>
            </a:r>
            <a:r>
              <a:rPr lang="en-US" sz="1800" i="1" dirty="0"/>
              <a:t>DAVR</a:t>
            </a:r>
            <a:r>
              <a:rPr lang="en-US" sz="1800" dirty="0"/>
              <a:t> (T) </a:t>
            </a:r>
            <a:r>
              <a:rPr lang="en-US" sz="1800" dirty="0" err="1"/>
              <a:t>deyiladi</a:t>
            </a:r>
            <a:r>
              <a:rPr lang="en-US" sz="1800" dirty="0"/>
              <a:t>. Agar t </a:t>
            </a:r>
            <a:r>
              <a:rPr lang="en-US" sz="1800" dirty="0" err="1"/>
              <a:t>vaqtda</a:t>
            </a:r>
            <a:r>
              <a:rPr lang="en-US" sz="1800" dirty="0"/>
              <a:t> </a:t>
            </a:r>
            <a:r>
              <a:rPr lang="en-US" sz="1800" dirty="0" err="1"/>
              <a:t>jism</a:t>
            </a:r>
            <a:r>
              <a:rPr lang="en-US" sz="1800" dirty="0"/>
              <a:t> n </a:t>
            </a:r>
            <a:r>
              <a:rPr lang="en-US" sz="1800" dirty="0" err="1"/>
              <a:t>marta</a:t>
            </a:r>
            <a:r>
              <a:rPr lang="en-US" sz="1800" dirty="0"/>
              <a:t> </a:t>
            </a:r>
            <a:r>
              <a:rPr lang="en-US" sz="1800" dirty="0" err="1"/>
              <a:t>tebrangan</a:t>
            </a:r>
            <a:r>
              <a:rPr lang="en-US" sz="1800" dirty="0"/>
              <a:t> </a:t>
            </a:r>
            <a:r>
              <a:rPr lang="en-US" sz="1800" dirty="0" err="1"/>
              <a:t>bo‘lsa</a:t>
            </a:r>
            <a:r>
              <a:rPr lang="en-US" sz="1800" dirty="0"/>
              <a:t>,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davri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		T=</a:t>
            </a:r>
            <a:r>
              <a:rPr lang="ru-RU" sz="1800" dirty="0"/>
              <a:t> </a:t>
            </a:r>
            <a:r>
              <a:rPr lang="en-US" sz="1800" dirty="0" smtClean="0"/>
              <a:t>    </a:t>
            </a:r>
            <a:r>
              <a:rPr lang="en-US" sz="1800" dirty="0"/>
              <a:t>,  (c)        			     	          (2)  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en-US" sz="1800" dirty="0" err="1"/>
              <a:t>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. </a:t>
            </a:r>
            <a:r>
              <a:rPr lang="en-US" sz="1800" dirty="0" err="1"/>
              <a:t>Birlik</a:t>
            </a:r>
            <a:r>
              <a:rPr lang="en-US" sz="1800" dirty="0"/>
              <a:t> </a:t>
            </a:r>
            <a:r>
              <a:rPr lang="en-US" sz="1800" dirty="0" err="1"/>
              <a:t>vaqt</a:t>
            </a:r>
            <a:r>
              <a:rPr lang="en-US" sz="1800" dirty="0"/>
              <a:t> </a:t>
            </a:r>
            <a:r>
              <a:rPr lang="en-US" sz="1800" dirty="0" err="1"/>
              <a:t>davomidagi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</a:t>
            </a:r>
            <a:r>
              <a:rPr lang="en-US" sz="1800" dirty="0" err="1"/>
              <a:t>soni</a:t>
            </a:r>
            <a:r>
              <a:rPr lang="en-US" sz="1800" dirty="0"/>
              <a:t> </a:t>
            </a:r>
            <a:r>
              <a:rPr lang="en-US" sz="1800" dirty="0" err="1"/>
              <a:t>chastota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en-US" sz="1800" dirty="0"/>
              <a:t>:	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en-US" sz="1800" dirty="0"/>
              <a:t>                                           </a:t>
            </a:r>
            <a:r>
              <a:rPr lang="ru-RU" sz="1800" dirty="0">
                <a:sym typeface="Symbol"/>
              </a:rPr>
              <a:t></a:t>
            </a:r>
            <a:r>
              <a:rPr lang="en-US" sz="1800" dirty="0"/>
              <a:t> =</a:t>
            </a:r>
            <a:r>
              <a:rPr lang="ru-RU" sz="1800" dirty="0"/>
              <a:t> </a:t>
            </a:r>
            <a:r>
              <a:rPr lang="en-US" sz="1800" dirty="0" smtClean="0"/>
              <a:t>   , </a:t>
            </a:r>
            <a:r>
              <a:rPr lang="en-US" sz="1800" dirty="0"/>
              <a:t>( </a:t>
            </a:r>
            <a:r>
              <a:rPr lang="en-US" sz="1800" dirty="0" smtClean="0"/>
              <a:t>   = </a:t>
            </a:r>
            <a:r>
              <a:rPr lang="en-US" sz="1800" dirty="0"/>
              <a:t>1Hz ) .    </a:t>
            </a:r>
            <a:r>
              <a:rPr lang="en-US" sz="1800" dirty="0" smtClean="0"/>
              <a:t>   </a:t>
            </a:r>
            <a:r>
              <a:rPr lang="en-US" sz="1800" dirty="0"/>
              <a:t>(3)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en-US" sz="1800" dirty="0" err="1"/>
              <a:t>Siklik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chiziqli</a:t>
            </a:r>
            <a:r>
              <a:rPr lang="en-US" sz="1800" dirty="0"/>
              <a:t> </a:t>
            </a:r>
            <a:r>
              <a:rPr lang="en-US" sz="1800" dirty="0" err="1"/>
              <a:t>chastotalar</a:t>
            </a:r>
            <a:r>
              <a:rPr lang="en-US" sz="1800" dirty="0"/>
              <a:t> </a:t>
            </a:r>
            <a:r>
              <a:rPr lang="en-US" sz="1800" dirty="0" err="1"/>
              <a:t>orasida</a:t>
            </a:r>
            <a:r>
              <a:rPr lang="en-US" sz="1800" dirty="0"/>
              <a:t> </a:t>
            </a:r>
            <a:r>
              <a:rPr lang="en-US" sz="1800" dirty="0" err="1"/>
              <a:t>quyidagicha</a:t>
            </a:r>
            <a:r>
              <a:rPr lang="en-US" sz="1800" dirty="0"/>
              <a:t> </a:t>
            </a:r>
            <a:r>
              <a:rPr lang="en-US" sz="1800" dirty="0" err="1"/>
              <a:t>bog‘lanish</a:t>
            </a:r>
            <a:r>
              <a:rPr lang="en-US" sz="1800" dirty="0"/>
              <a:t> </a:t>
            </a:r>
            <a:r>
              <a:rPr lang="en-US" sz="1800" dirty="0" err="1"/>
              <a:t>bor</a:t>
            </a:r>
            <a:r>
              <a:rPr lang="en-US" sz="1800" dirty="0"/>
              <a:t>: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                     </a:t>
            </a:r>
            <a:r>
              <a:rPr lang="ru-RU" sz="1800" dirty="0">
                <a:sym typeface="Symbol"/>
              </a:rPr>
              <a:t></a:t>
            </a:r>
            <a:r>
              <a:rPr lang="ru-RU" sz="1800" dirty="0"/>
              <a:t> </a:t>
            </a:r>
            <a:r>
              <a:rPr lang="ru-RU" sz="1800" dirty="0">
                <a:sym typeface="Symbol"/>
              </a:rPr>
              <a:t></a:t>
            </a:r>
            <a:r>
              <a:rPr lang="ru-RU" sz="1800" dirty="0"/>
              <a:t> </a:t>
            </a:r>
            <a:r>
              <a:rPr lang="ru-RU" sz="1800" dirty="0">
                <a:sym typeface="Symbol"/>
              </a:rPr>
              <a:t></a:t>
            </a:r>
            <a:r>
              <a:rPr lang="en-US" sz="1800" dirty="0"/>
              <a:t>,              			    (4) </a:t>
            </a:r>
            <a:endParaRPr lang="ru-RU" sz="1800" dirty="0"/>
          </a:p>
          <a:p>
            <a:r>
              <a:rPr lang="en-US" sz="1800" dirty="0"/>
              <a:t> </a:t>
            </a:r>
            <a:endParaRPr lang="ru-RU" sz="1800" dirty="0"/>
          </a:p>
          <a:p>
            <a:r>
              <a:rPr lang="en-US" sz="1800" dirty="0" err="1"/>
              <a:t>bunda</a:t>
            </a:r>
            <a:r>
              <a:rPr lang="en-US" sz="1800" dirty="0"/>
              <a:t> 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 - 2</a:t>
            </a:r>
            <a:r>
              <a:rPr lang="ru-RU" sz="1800" dirty="0">
                <a:sym typeface="Symbol"/>
              </a:rPr>
              <a:t></a:t>
            </a:r>
            <a:r>
              <a:rPr lang="en-US" sz="1800" dirty="0"/>
              <a:t>  </a:t>
            </a:r>
            <a:r>
              <a:rPr lang="en-US" sz="1800" dirty="0" err="1"/>
              <a:t>sekund</a:t>
            </a:r>
            <a:r>
              <a:rPr lang="en-US" sz="1800" dirty="0"/>
              <a:t> </a:t>
            </a:r>
            <a:r>
              <a:rPr lang="en-US" sz="1800" dirty="0" err="1"/>
              <a:t>ichida</a:t>
            </a:r>
            <a:r>
              <a:rPr lang="en-US" sz="1800" dirty="0"/>
              <a:t> </a:t>
            </a:r>
            <a:r>
              <a:rPr lang="en-US" sz="1800" dirty="0" err="1"/>
              <a:t>to‘la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</a:t>
            </a:r>
            <a:r>
              <a:rPr lang="en-US" sz="1800" dirty="0" err="1"/>
              <a:t>sonini</a:t>
            </a:r>
            <a:r>
              <a:rPr lang="en-US" sz="1800" dirty="0"/>
              <a:t> </a:t>
            </a:r>
            <a:r>
              <a:rPr lang="en-US" sz="1800" dirty="0" err="1"/>
              <a:t>ifodalaydi</a:t>
            </a:r>
            <a:r>
              <a:rPr lang="en-US" sz="1800" dirty="0" smtClean="0"/>
              <a:t>.</a:t>
            </a:r>
            <a:endParaRPr lang="ru-RU" sz="18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7438647"/>
              </p:ext>
            </p:extLst>
          </p:nvPr>
        </p:nvGraphicFramePr>
        <p:xfrm>
          <a:off x="3054928" y="1984663"/>
          <a:ext cx="262914" cy="706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3" name="Формула" r:id="rId3" imgW="152268" imgH="406048" progId="Equation.3">
                  <p:embed/>
                </p:oleObj>
              </mc:Choice>
              <mc:Fallback>
                <p:oleObj name="Формула" r:id="rId3" imgW="152268" imgH="406048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4928" y="1984663"/>
                        <a:ext cx="262914" cy="7065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3727305"/>
              </p:ext>
            </p:extLst>
          </p:nvPr>
        </p:nvGraphicFramePr>
        <p:xfrm>
          <a:off x="3341544" y="2886260"/>
          <a:ext cx="232930" cy="561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4" name="Формула" r:id="rId5" imgW="164957" imgH="393359" progId="Equation.3">
                  <p:embed/>
                </p:oleObj>
              </mc:Choice>
              <mc:Fallback>
                <p:oleObj name="Формула" r:id="rId5" imgW="164957" imgH="39335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1544" y="2886260"/>
                        <a:ext cx="232930" cy="5617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390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9405282"/>
              </p:ext>
            </p:extLst>
          </p:nvPr>
        </p:nvGraphicFramePr>
        <p:xfrm>
          <a:off x="3814329" y="2868107"/>
          <a:ext cx="217344" cy="623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5" name="Формула" r:id="rId7" imgW="139639" imgH="406224" progId="Equation.3">
                  <p:embed/>
                </p:oleObj>
              </mc:Choice>
              <mc:Fallback>
                <p:oleObj name="Формула" r:id="rId7" imgW="139639" imgH="406224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329" y="2868107"/>
                        <a:ext cx="217344" cy="6230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152400" y="561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6516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9645" y="1137392"/>
            <a:ext cx="8280972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tebranishlarni</a:t>
            </a:r>
            <a:r>
              <a:rPr lang="en-US" sz="1800" dirty="0"/>
              <a:t> </a:t>
            </a:r>
            <a:r>
              <a:rPr lang="en-US" sz="1800" dirty="0" err="1"/>
              <a:t>qo‘shishda</a:t>
            </a:r>
            <a:r>
              <a:rPr lang="en-US" sz="1800" dirty="0"/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amplitudalarning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vektorlar</a:t>
            </a: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1800" i="1" dirty="0" err="1">
                <a:solidFill>
                  <a:srgbClr val="FF0000"/>
                </a:solidFill>
              </a:rPr>
              <a:t>diagrammasi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  <a:r>
              <a:rPr lang="en-US" sz="1800" dirty="0"/>
              <a:t>(</a:t>
            </a:r>
            <a:r>
              <a:rPr lang="en-US" sz="1800" dirty="0" err="1"/>
              <a:t>amplitudalarning</a:t>
            </a:r>
            <a:r>
              <a:rPr lang="en-US" sz="1800" dirty="0"/>
              <a:t> </a:t>
            </a:r>
            <a:r>
              <a:rPr lang="en-US" sz="1800" dirty="0" err="1"/>
              <a:t>vektor</a:t>
            </a:r>
            <a:r>
              <a:rPr lang="en-US" sz="1800" dirty="0"/>
              <a:t> </a:t>
            </a:r>
            <a:r>
              <a:rPr lang="en-US" sz="1800" dirty="0" err="1"/>
              <a:t>qo‘shilishi</a:t>
            </a:r>
            <a:r>
              <a:rPr lang="en-US" sz="1800" dirty="0"/>
              <a:t>)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foydalanamiz</a:t>
            </a:r>
            <a:r>
              <a:rPr lang="en-US" sz="1800" dirty="0"/>
              <a:t>. </a:t>
            </a:r>
            <a:r>
              <a:rPr lang="en-US" sz="1800" dirty="0" err="1"/>
              <a:t>Amplitudaning</a:t>
            </a:r>
            <a:r>
              <a:rPr lang="en-US" sz="1800" dirty="0"/>
              <a:t> </a:t>
            </a:r>
            <a:r>
              <a:rPr lang="en-US" sz="1800" dirty="0" err="1"/>
              <a:t>abstsissa</a:t>
            </a:r>
            <a:r>
              <a:rPr lang="en-US" sz="1800" dirty="0"/>
              <a:t> </a:t>
            </a:r>
            <a:r>
              <a:rPr lang="en-US" sz="1800" dirty="0" err="1"/>
              <a:t>o‘qiga</a:t>
            </a:r>
            <a:r>
              <a:rPr lang="en-US" sz="1800" dirty="0"/>
              <a:t> </a:t>
            </a:r>
            <a:r>
              <a:rPr lang="en-US" sz="1800" dirty="0" err="1"/>
              <a:t>proektsiyasi</a:t>
            </a:r>
            <a:r>
              <a:rPr lang="en-US" sz="1800" dirty="0"/>
              <a:t> (</a:t>
            </a:r>
            <a:r>
              <a:rPr lang="en-US" sz="1800" dirty="0" err="1"/>
              <a:t>amplitudaning</a:t>
            </a:r>
            <a:r>
              <a:rPr lang="en-US" sz="1800" dirty="0"/>
              <a:t> </a:t>
            </a:r>
            <a:r>
              <a:rPr lang="en-US" sz="1800" dirty="0" err="1"/>
              <a:t>harakat</a:t>
            </a:r>
            <a:r>
              <a:rPr lang="en-US" sz="1800" dirty="0"/>
              <a:t> </a:t>
            </a:r>
            <a:r>
              <a:rPr lang="en-US" sz="1800" dirty="0" err="1"/>
              <a:t>grafigi</a:t>
            </a:r>
            <a:r>
              <a:rPr lang="en-US" sz="1800" dirty="0"/>
              <a:t>) </a:t>
            </a:r>
            <a:r>
              <a:rPr lang="en-US" sz="1800" dirty="0" err="1"/>
              <a:t>kosinusoidal</a:t>
            </a:r>
            <a:r>
              <a:rPr lang="en-US" sz="1800" dirty="0"/>
              <a:t>, </a:t>
            </a:r>
            <a:r>
              <a:rPr lang="en-US" sz="1800" dirty="0" err="1"/>
              <a:t>ordinata</a:t>
            </a:r>
            <a:r>
              <a:rPr lang="en-US" sz="1800" dirty="0"/>
              <a:t> </a:t>
            </a:r>
            <a:r>
              <a:rPr lang="en-US" sz="1800" dirty="0" err="1"/>
              <a:t>o‘qiga</a:t>
            </a:r>
            <a:r>
              <a:rPr lang="en-US" sz="1800" dirty="0"/>
              <a:t> </a:t>
            </a:r>
            <a:r>
              <a:rPr lang="en-US" sz="1800" dirty="0" err="1"/>
              <a:t>proektsiyasi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sinusoidal </a:t>
            </a:r>
            <a:r>
              <a:rPr lang="en-US" sz="1800" dirty="0" err="1"/>
              <a:t>bo‘lishini</a:t>
            </a:r>
            <a:r>
              <a:rPr lang="en-US" sz="1800" dirty="0"/>
              <a:t> </a:t>
            </a:r>
            <a:r>
              <a:rPr lang="en-US" sz="1800" dirty="0" err="1"/>
              <a:t>ko‘rsatadi</a:t>
            </a:r>
            <a:r>
              <a:rPr lang="en-US" sz="1800" dirty="0"/>
              <a:t>. </a:t>
            </a:r>
            <a:r>
              <a:rPr lang="en-US" sz="1800" dirty="0" err="1"/>
              <a:t>Masalan</a:t>
            </a:r>
            <a:r>
              <a:rPr lang="en-US" sz="1800" dirty="0"/>
              <a:t>, A </a:t>
            </a:r>
            <a:r>
              <a:rPr lang="en-US" sz="1800" dirty="0" err="1"/>
              <a:t>amplitudaning</a:t>
            </a:r>
            <a:r>
              <a:rPr lang="en-US" sz="1800" dirty="0"/>
              <a:t> </a:t>
            </a:r>
            <a:r>
              <a:rPr lang="en-US" sz="1800" dirty="0" err="1"/>
              <a:t>tekislikdagi</a:t>
            </a:r>
            <a:r>
              <a:rPr lang="en-US" sz="1800" dirty="0"/>
              <a:t> </a:t>
            </a:r>
            <a:r>
              <a:rPr lang="en-US" sz="1800" dirty="0" err="1"/>
              <a:t>dekart</a:t>
            </a:r>
            <a:r>
              <a:rPr lang="en-US" sz="1800" dirty="0"/>
              <a:t> </a:t>
            </a:r>
            <a:r>
              <a:rPr lang="en-US" sz="1800" dirty="0" err="1"/>
              <a:t>koordinatalar</a:t>
            </a:r>
            <a:r>
              <a:rPr lang="en-US" sz="1800" dirty="0"/>
              <a:t>  </a:t>
            </a:r>
            <a:r>
              <a:rPr lang="en-US" sz="1800" dirty="0" err="1"/>
              <a:t>sistemasida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chiqamiz</a:t>
            </a:r>
            <a:r>
              <a:rPr lang="en-US" sz="1800" dirty="0"/>
              <a:t> (2-rasm). U </a:t>
            </a:r>
            <a:r>
              <a:rPr lang="en-US" sz="1800" dirty="0" err="1"/>
              <a:t>vaqtda</a:t>
            </a:r>
            <a:r>
              <a:rPr lang="en-US" sz="1800" dirty="0"/>
              <a:t> A </a:t>
            </a:r>
            <a:r>
              <a:rPr lang="en-US" sz="1800" dirty="0" err="1"/>
              <a:t>amplitudaning</a:t>
            </a:r>
            <a:r>
              <a:rPr lang="en-US" sz="1800" dirty="0"/>
              <a:t> </a:t>
            </a:r>
            <a:r>
              <a:rPr lang="en-US" sz="1800" dirty="0" err="1"/>
              <a:t>proektsiyalari</a:t>
            </a:r>
            <a:r>
              <a:rPr lang="en-US" sz="1800" dirty="0"/>
              <a:t>  </a:t>
            </a:r>
            <a:r>
              <a:rPr lang="en-US" sz="1800" dirty="0" err="1"/>
              <a:t>quyidagicha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: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t=0,			</a:t>
            </a:r>
            <a:r>
              <a:rPr lang="en-US" sz="1800" dirty="0" smtClean="0"/>
              <a:t>X=</a:t>
            </a:r>
            <a:r>
              <a:rPr lang="en-US" sz="1800" dirty="0" err="1" smtClean="0"/>
              <a:t>Acos</a:t>
            </a:r>
            <a:r>
              <a:rPr lang="ru-RU" sz="1800" dirty="0">
                <a:sym typeface="Symbol"/>
              </a:rPr>
              <a:t>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   t </a:t>
            </a:r>
            <a:r>
              <a:rPr lang="ru-RU" sz="1800" dirty="0">
                <a:sym typeface="Symbol"/>
              </a:rPr>
              <a:t></a:t>
            </a:r>
            <a:r>
              <a:rPr lang="en-US" sz="1800" dirty="0"/>
              <a:t> 0 da	         </a:t>
            </a:r>
            <a:r>
              <a:rPr lang="en-US" sz="1800" dirty="0" smtClean="0"/>
              <a:t>       </a:t>
            </a:r>
            <a:r>
              <a:rPr lang="en-US" sz="1800" dirty="0"/>
              <a:t>X=A </a:t>
            </a:r>
            <a:r>
              <a:rPr lang="en-US" sz="1800" dirty="0" err="1"/>
              <a:t>cos</a:t>
            </a:r>
            <a:r>
              <a:rPr lang="en-US" sz="1800" dirty="0" smtClean="0"/>
              <a:t>(</a:t>
            </a:r>
            <a:r>
              <a:rPr lang="ru-RU" sz="1800" dirty="0" smtClean="0">
                <a:sym typeface="Symbol"/>
              </a:rPr>
              <a:t></a:t>
            </a:r>
            <a:r>
              <a:rPr lang="en-US" sz="1800" dirty="0" smtClean="0"/>
              <a:t>t+</a:t>
            </a:r>
            <a:r>
              <a:rPr lang="ru-RU" sz="1800" dirty="0" smtClean="0">
                <a:sym typeface="Symbol"/>
              </a:rPr>
              <a:t></a:t>
            </a:r>
            <a:r>
              <a:rPr lang="en-US" sz="1800" dirty="0" smtClean="0"/>
              <a:t>)</a:t>
            </a:r>
            <a:endParaRPr lang="ru-RU" sz="1800" dirty="0" smtClean="0"/>
          </a:p>
          <a:p>
            <a:pPr algn="ctr">
              <a:lnSpc>
                <a:spcPct val="150000"/>
              </a:lnSpc>
            </a:pPr>
            <a:r>
              <a:rPr lang="en-US" sz="1800" dirty="0" smtClean="0"/>
              <a:t>  U=A sin</a:t>
            </a:r>
            <a:r>
              <a:rPr lang="ru-RU" sz="1800" dirty="0" smtClean="0">
                <a:sym typeface="Symbol"/>
              </a:rPr>
              <a:t></a:t>
            </a:r>
            <a:r>
              <a:rPr lang="en-US" sz="1800" dirty="0" smtClean="0"/>
              <a:t>,                           U=A sin(</a:t>
            </a:r>
            <a:r>
              <a:rPr lang="ru-RU" sz="1800" dirty="0" smtClean="0">
                <a:sym typeface="Symbol"/>
              </a:rPr>
              <a:t></a:t>
            </a:r>
            <a:r>
              <a:rPr lang="en-US" sz="1800" dirty="0" smtClean="0"/>
              <a:t>t+</a:t>
            </a:r>
            <a:r>
              <a:rPr lang="ru-RU" sz="1800" dirty="0" smtClean="0">
                <a:sym typeface="Symbol"/>
              </a:rPr>
              <a:t></a:t>
            </a:r>
            <a:r>
              <a:rPr lang="en-US" sz="1800" dirty="0" smtClean="0"/>
              <a:t>)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4227168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/>
          <a:srcRect l="22704" t="47235" r="18263" b="17822"/>
          <a:stretch/>
        </p:blipFill>
        <p:spPr bwMode="auto">
          <a:xfrm>
            <a:off x="1226127" y="1371602"/>
            <a:ext cx="6681357" cy="29406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199133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2598" y="1169035"/>
            <a:ext cx="8753582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Quyidagi</a:t>
            </a:r>
            <a:r>
              <a:rPr lang="en-US" sz="1800" dirty="0" smtClean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to‘g‘ri</a:t>
            </a:r>
            <a:r>
              <a:rPr lang="en-US" sz="1800" dirty="0"/>
              <a:t> </a:t>
            </a:r>
            <a:r>
              <a:rPr lang="en-US" sz="1800" dirty="0" err="1"/>
              <a:t>chiziq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/>
              <a:t>yo‘nalgan</a:t>
            </a:r>
            <a:r>
              <a:rPr lang="en-US" sz="1800" dirty="0"/>
              <a:t> </a:t>
            </a:r>
            <a:r>
              <a:rPr lang="en-US" sz="1800" dirty="0" err="1"/>
              <a:t>boshlang‘ich</a:t>
            </a:r>
            <a:r>
              <a:rPr lang="en-US" sz="1800" dirty="0"/>
              <a:t> </a:t>
            </a:r>
            <a:r>
              <a:rPr lang="en-US" sz="1800" dirty="0" err="1"/>
              <a:t>faza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amplitudasi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farqlanuvchi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xil</a:t>
            </a:r>
            <a:r>
              <a:rPr lang="en-US" sz="1800" dirty="0"/>
              <a:t> </a:t>
            </a:r>
            <a:r>
              <a:rPr lang="en-US" sz="1800" dirty="0" err="1"/>
              <a:t>davrli</a:t>
            </a:r>
            <a:r>
              <a:rPr lang="en-US" sz="1800" dirty="0"/>
              <a:t> </a:t>
            </a:r>
            <a:r>
              <a:rPr lang="en-US" sz="1800" dirty="0" err="1"/>
              <a:t>ikkita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i="1" dirty="0" err="1"/>
              <a:t>tebranishlarning</a:t>
            </a:r>
            <a:r>
              <a:rPr lang="en-US" sz="1800" i="1" dirty="0"/>
              <a:t> </a:t>
            </a:r>
            <a:r>
              <a:rPr lang="en-US" sz="1800" i="1" dirty="0" err="1"/>
              <a:t>qo‘shilishini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chiqaylik</a:t>
            </a:r>
            <a:r>
              <a:rPr lang="en-US" sz="1800" dirty="0"/>
              <a:t>: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X</a:t>
            </a:r>
            <a:r>
              <a:rPr lang="en-US" sz="1800" baseline="-25000" dirty="0"/>
              <a:t>1</a:t>
            </a:r>
            <a:r>
              <a:rPr lang="en-US" sz="1800" dirty="0"/>
              <a:t> =A</a:t>
            </a:r>
            <a:r>
              <a:rPr lang="en-US" sz="1800" baseline="-25000" dirty="0"/>
              <a:t>1</a:t>
            </a:r>
            <a:r>
              <a:rPr lang="en-US" sz="1800" dirty="0"/>
              <a:t> </a:t>
            </a:r>
            <a:r>
              <a:rPr lang="en-US" sz="1800" dirty="0" err="1"/>
              <a:t>cos</a:t>
            </a:r>
            <a:r>
              <a:rPr lang="en-US" sz="1800" dirty="0"/>
              <a:t>(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t+</a:t>
            </a:r>
            <a:r>
              <a:rPr lang="ru-RU" sz="1800" dirty="0">
                <a:sym typeface="Symbol"/>
              </a:rPr>
              <a:t></a:t>
            </a:r>
            <a:r>
              <a:rPr lang="en-US" sz="1800" baseline="-25000" dirty="0"/>
              <a:t>1</a:t>
            </a:r>
            <a:r>
              <a:rPr lang="en-US" sz="1800" dirty="0"/>
              <a:t>),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   </a:t>
            </a:r>
            <a:r>
              <a:rPr lang="en-US" sz="1800" dirty="0" smtClean="0"/>
              <a:t> </a:t>
            </a:r>
            <a:r>
              <a:rPr lang="en-US" sz="1800" dirty="0"/>
              <a:t>X</a:t>
            </a:r>
            <a:r>
              <a:rPr lang="en-US" sz="1800" baseline="-25000" dirty="0"/>
              <a:t>2</a:t>
            </a:r>
            <a:r>
              <a:rPr lang="en-US" sz="1800" dirty="0"/>
              <a:t> =A</a:t>
            </a:r>
            <a:r>
              <a:rPr lang="en-US" sz="1800" baseline="-25000" dirty="0"/>
              <a:t>2</a:t>
            </a:r>
            <a:r>
              <a:rPr lang="en-US" sz="1800" dirty="0"/>
              <a:t> </a:t>
            </a:r>
            <a:r>
              <a:rPr lang="en-US" sz="1800" dirty="0" err="1"/>
              <a:t>cos</a:t>
            </a:r>
            <a:r>
              <a:rPr lang="en-US" sz="1800" dirty="0"/>
              <a:t>(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t+</a:t>
            </a:r>
            <a:r>
              <a:rPr lang="ru-RU" sz="1800" dirty="0">
                <a:sym typeface="Symbol"/>
              </a:rPr>
              <a:t></a:t>
            </a:r>
            <a:r>
              <a:rPr lang="en-US" sz="1800" baseline="-25000" dirty="0"/>
              <a:t>2</a:t>
            </a:r>
            <a:r>
              <a:rPr lang="en-US" sz="1800" dirty="0" smtClean="0"/>
              <a:t>).                             (</a:t>
            </a:r>
            <a:r>
              <a:rPr lang="en-US" sz="1800" dirty="0"/>
              <a:t>5)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en-US" sz="1800" dirty="0"/>
              <a:t>	</a:t>
            </a:r>
            <a:r>
              <a:rPr lang="en-US" sz="1800" dirty="0" err="1"/>
              <a:t>Kuzatilayotgan</a:t>
            </a:r>
            <a:r>
              <a:rPr lang="en-US" sz="1800" dirty="0"/>
              <a:t> </a:t>
            </a:r>
            <a:r>
              <a:rPr lang="en-US" sz="1800" dirty="0" err="1"/>
              <a:t>jism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vaqtning</a:t>
            </a:r>
            <a:r>
              <a:rPr lang="en-US" sz="1800" dirty="0"/>
              <a:t> </a:t>
            </a:r>
            <a:r>
              <a:rPr lang="en-US" sz="1800" dirty="0" err="1"/>
              <a:t>o‘zida</a:t>
            </a:r>
            <a:r>
              <a:rPr lang="en-US" sz="1800" dirty="0"/>
              <a:t> </a:t>
            </a:r>
            <a:r>
              <a:rPr lang="en-US" sz="1800" dirty="0" err="1"/>
              <a:t>ikkita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tebranishda</a:t>
            </a:r>
            <a:r>
              <a:rPr lang="en-US" sz="1800" dirty="0"/>
              <a:t> </a:t>
            </a:r>
            <a:r>
              <a:rPr lang="en-US" sz="1800" dirty="0" err="1"/>
              <a:t>qatnashadi</a:t>
            </a:r>
            <a:r>
              <a:rPr lang="en-US" sz="1800" dirty="0"/>
              <a:t>, </a:t>
            </a:r>
            <a:r>
              <a:rPr lang="en-US" sz="1800" dirty="0" err="1"/>
              <a:t>shuning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siljishi</a:t>
            </a:r>
            <a:r>
              <a:rPr lang="en-US" sz="1800" dirty="0"/>
              <a:t> </a:t>
            </a:r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tebranishdagi</a:t>
            </a:r>
            <a:r>
              <a:rPr lang="en-US" sz="1800" dirty="0"/>
              <a:t> </a:t>
            </a:r>
            <a:r>
              <a:rPr lang="en-US" sz="1800" dirty="0" err="1"/>
              <a:t>siljishlarning</a:t>
            </a:r>
            <a:r>
              <a:rPr lang="en-US" sz="1800" dirty="0"/>
              <a:t> </a:t>
            </a:r>
            <a:r>
              <a:rPr lang="en-US" sz="1800" dirty="0" err="1"/>
              <a:t>algebraik</a:t>
            </a:r>
            <a:r>
              <a:rPr lang="en-US" sz="1800" dirty="0"/>
              <a:t> </a:t>
            </a:r>
            <a:r>
              <a:rPr lang="en-US" sz="1800" dirty="0" err="1"/>
              <a:t>yig‘indisiga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: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/>
              <a:t>X=X</a:t>
            </a:r>
            <a:r>
              <a:rPr lang="en-US" sz="1800" baseline="-25000" dirty="0"/>
              <a:t>1 </a:t>
            </a:r>
            <a:r>
              <a:rPr lang="en-US" sz="1800" dirty="0"/>
              <a:t>+X</a:t>
            </a:r>
            <a:r>
              <a:rPr lang="en-US" sz="1800" baseline="-25000" dirty="0"/>
              <a:t>2</a:t>
            </a:r>
            <a:r>
              <a:rPr lang="en-US" sz="1800" dirty="0"/>
              <a:t> =A</a:t>
            </a:r>
            <a:r>
              <a:rPr lang="en-US" sz="1800" baseline="-25000" dirty="0"/>
              <a:t>1</a:t>
            </a:r>
            <a:r>
              <a:rPr lang="en-US" sz="1800" dirty="0"/>
              <a:t> </a:t>
            </a:r>
            <a:r>
              <a:rPr lang="en-US" sz="1800" dirty="0" err="1"/>
              <a:t>cos</a:t>
            </a:r>
            <a:r>
              <a:rPr lang="en-US" sz="1800" dirty="0"/>
              <a:t>(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t+</a:t>
            </a:r>
            <a:r>
              <a:rPr lang="ru-RU" sz="1800" dirty="0">
                <a:sym typeface="Symbol"/>
              </a:rPr>
              <a:t></a:t>
            </a:r>
            <a:r>
              <a:rPr lang="en-US" sz="1800" baseline="-25000" dirty="0"/>
              <a:t>1</a:t>
            </a:r>
            <a:r>
              <a:rPr lang="en-US" sz="1800" dirty="0"/>
              <a:t>)+A</a:t>
            </a:r>
            <a:r>
              <a:rPr lang="en-US" sz="1800" baseline="-25000" dirty="0"/>
              <a:t>2</a:t>
            </a:r>
            <a:r>
              <a:rPr lang="en-US" sz="1800" dirty="0"/>
              <a:t> </a:t>
            </a:r>
            <a:r>
              <a:rPr lang="en-US" sz="1800" dirty="0" err="1"/>
              <a:t>cos</a:t>
            </a:r>
            <a:r>
              <a:rPr lang="en-US" sz="1800" dirty="0"/>
              <a:t>(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t+</a:t>
            </a:r>
            <a:r>
              <a:rPr lang="ru-RU" sz="1800" dirty="0">
                <a:sym typeface="Symbol"/>
              </a:rPr>
              <a:t></a:t>
            </a:r>
            <a:r>
              <a:rPr lang="en-US" sz="1800" baseline="-25000" dirty="0"/>
              <a:t>2</a:t>
            </a:r>
            <a:r>
              <a:rPr lang="en-US" sz="1800" dirty="0"/>
              <a:t>).	 		  (6)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8001186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8499" y="1284270"/>
            <a:ext cx="866111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Qo‘shishda</a:t>
            </a:r>
            <a:r>
              <a:rPr lang="en-US" sz="2000" dirty="0" smtClean="0"/>
              <a:t> </a:t>
            </a:r>
            <a:r>
              <a:rPr lang="en-US" sz="2000" dirty="0" err="1"/>
              <a:t>amplituda</a:t>
            </a:r>
            <a:r>
              <a:rPr lang="en-US" sz="2000" dirty="0"/>
              <a:t> </a:t>
            </a:r>
            <a:r>
              <a:rPr lang="en-US" sz="2000" dirty="0" err="1"/>
              <a:t>vektorlari</a:t>
            </a:r>
            <a:r>
              <a:rPr lang="en-US" sz="2000" dirty="0"/>
              <a:t> </a:t>
            </a:r>
            <a:r>
              <a:rPr lang="en-US" sz="2000" dirty="0" err="1"/>
              <a:t>diagrammasidan</a:t>
            </a:r>
            <a:r>
              <a:rPr lang="en-US" sz="2000" dirty="0"/>
              <a:t> </a:t>
            </a:r>
            <a:r>
              <a:rPr lang="en-US" sz="2000" dirty="0" err="1"/>
              <a:t>foydalanamiz</a:t>
            </a:r>
            <a:r>
              <a:rPr lang="en-US" sz="2000" dirty="0"/>
              <a:t>.  </a:t>
            </a:r>
            <a:r>
              <a:rPr lang="en-US" sz="2000" dirty="0" err="1"/>
              <a:t>Amplituda</a:t>
            </a:r>
            <a:r>
              <a:rPr lang="en-US" sz="2000" dirty="0"/>
              <a:t> </a:t>
            </a:r>
            <a:r>
              <a:rPr lang="en-US" sz="2000" dirty="0" err="1"/>
              <a:t>vektorlari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burchak</a:t>
            </a:r>
            <a:r>
              <a:rPr lang="en-US" sz="2000" dirty="0"/>
              <a:t> </a:t>
            </a:r>
            <a:r>
              <a:rPr lang="en-US" sz="2000" dirty="0" err="1"/>
              <a:t>boshlang‘ich</a:t>
            </a:r>
            <a:r>
              <a:rPr lang="en-US" sz="2000" dirty="0"/>
              <a:t> </a:t>
            </a:r>
            <a:r>
              <a:rPr lang="en-US" sz="2000" dirty="0" err="1"/>
              <a:t>fazalar</a:t>
            </a:r>
            <a:r>
              <a:rPr lang="en-US" sz="2000" dirty="0"/>
              <a:t> </a:t>
            </a:r>
            <a:r>
              <a:rPr lang="en-US" sz="2000" dirty="0" err="1"/>
              <a:t>ayirmasiga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,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o‘tishi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burchak</a:t>
            </a:r>
            <a:r>
              <a:rPr lang="en-US" sz="2000" dirty="0"/>
              <a:t> </a:t>
            </a:r>
            <a:r>
              <a:rPr lang="en-US" sz="2000" dirty="0" err="1"/>
              <a:t>o‘zgarmasdan</a:t>
            </a:r>
            <a:r>
              <a:rPr lang="en-US" sz="2000" dirty="0"/>
              <a:t>,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doiraviy</a:t>
            </a:r>
            <a:r>
              <a:rPr lang="en-US" sz="2000" dirty="0"/>
              <a:t> </a:t>
            </a:r>
            <a:r>
              <a:rPr lang="en-US" sz="2000" dirty="0" err="1"/>
              <a:t>chastota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aylanma</a:t>
            </a:r>
            <a:r>
              <a:rPr lang="en-US" sz="2000" dirty="0"/>
              <a:t> </a:t>
            </a:r>
            <a:r>
              <a:rPr lang="en-US" sz="2000" dirty="0" err="1"/>
              <a:t>harakat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r>
              <a:rPr lang="en-US" sz="2000" dirty="0" smtClean="0"/>
              <a:t>A</a:t>
            </a:r>
            <a:r>
              <a:rPr lang="ru-RU" sz="2000" baseline="-25000" dirty="0" smtClean="0"/>
              <a:t>1</a:t>
            </a:r>
            <a:r>
              <a:rPr lang="ru-RU" sz="2000" dirty="0" smtClean="0"/>
              <a:t> 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en-US" sz="2000" dirty="0" smtClean="0"/>
              <a:t>A</a:t>
            </a:r>
            <a:r>
              <a:rPr lang="ru-RU" sz="2000" baseline="-25000" dirty="0" smtClean="0"/>
              <a:t>2</a:t>
            </a:r>
            <a:r>
              <a:rPr lang="ru-RU" sz="2000" dirty="0" smtClean="0"/>
              <a:t> </a:t>
            </a:r>
            <a:r>
              <a:rPr lang="ru-RU" sz="2000" dirty="0" err="1"/>
              <a:t>larni</a:t>
            </a:r>
            <a:r>
              <a:rPr lang="ru-RU" sz="2000" dirty="0"/>
              <a:t> </a:t>
            </a:r>
            <a:r>
              <a:rPr lang="ru-RU" sz="2000" dirty="0" err="1"/>
              <a:t>vektorlarni</a:t>
            </a:r>
            <a:r>
              <a:rPr lang="ru-RU" sz="2000" dirty="0"/>
              <a:t> </a:t>
            </a:r>
            <a:r>
              <a:rPr lang="ru-RU" sz="2000" dirty="0" err="1"/>
              <a:t>qo‘shish</a:t>
            </a:r>
            <a:r>
              <a:rPr lang="ru-RU" sz="2000" dirty="0"/>
              <a:t> </a:t>
            </a:r>
            <a:r>
              <a:rPr lang="ru-RU" sz="2000" dirty="0" err="1"/>
              <a:t>qoidasiga</a:t>
            </a:r>
            <a:r>
              <a:rPr lang="ru-RU" sz="2000" dirty="0"/>
              <a:t> </a:t>
            </a:r>
            <a:r>
              <a:rPr lang="ru-RU" sz="2000" dirty="0" err="1"/>
              <a:t>asosan</a:t>
            </a:r>
            <a:r>
              <a:rPr lang="ru-RU" sz="2000" dirty="0"/>
              <a:t> </a:t>
            </a:r>
            <a:r>
              <a:rPr lang="ru-RU" sz="2000" dirty="0" err="1"/>
              <a:t>qo‘shsak</a:t>
            </a:r>
            <a:r>
              <a:rPr lang="ru-RU" sz="2000" dirty="0"/>
              <a:t> (3-rasm), </a:t>
            </a:r>
            <a:r>
              <a:rPr lang="ru-RU" sz="2000" dirty="0" err="1"/>
              <a:t>ularning</a:t>
            </a:r>
            <a:r>
              <a:rPr lang="ru-RU" sz="2000" dirty="0"/>
              <a:t> </a:t>
            </a:r>
            <a:r>
              <a:rPr lang="ru-RU" sz="2000" dirty="0" err="1"/>
              <a:t>natijaviy</a:t>
            </a:r>
            <a:r>
              <a:rPr lang="ru-RU" sz="2000" dirty="0"/>
              <a:t> </a:t>
            </a:r>
            <a:r>
              <a:rPr lang="ru-RU" sz="2000" dirty="0" err="1"/>
              <a:t>qiymatlari</a:t>
            </a:r>
            <a:r>
              <a:rPr lang="ru-RU" sz="2000" dirty="0"/>
              <a:t> </a:t>
            </a:r>
            <a:r>
              <a:rPr lang="ru-RU" sz="2000" dirty="0" err="1"/>
              <a:t>qo‘shiluvchi</a:t>
            </a:r>
            <a:r>
              <a:rPr lang="ru-RU" sz="2000" dirty="0"/>
              <a:t> </a:t>
            </a:r>
            <a:r>
              <a:rPr lang="ru-RU" sz="2000" dirty="0" err="1"/>
              <a:t>garmonik</a:t>
            </a:r>
            <a:r>
              <a:rPr lang="ru-RU" sz="2000" dirty="0"/>
              <a:t> </a:t>
            </a:r>
            <a:r>
              <a:rPr lang="ru-RU" sz="2000" dirty="0" err="1"/>
              <a:t>tebranishlarning</a:t>
            </a:r>
            <a:r>
              <a:rPr lang="ru-RU" sz="2000" dirty="0"/>
              <a:t> </a:t>
            </a:r>
            <a:r>
              <a:rPr lang="ru-RU" sz="2000" dirty="0" err="1"/>
              <a:t>qo‘shilishidan</a:t>
            </a:r>
            <a:r>
              <a:rPr lang="ru-RU" sz="2000" dirty="0"/>
              <a:t> </a:t>
            </a:r>
            <a:r>
              <a:rPr lang="ru-RU" sz="2000" dirty="0" err="1"/>
              <a:t>hosil</a:t>
            </a:r>
            <a:r>
              <a:rPr lang="ru-RU" sz="2000" dirty="0"/>
              <a:t> </a:t>
            </a:r>
            <a:r>
              <a:rPr lang="ru-RU" sz="2000" dirty="0" err="1"/>
              <a:t>bo‘lgan</a:t>
            </a:r>
            <a:r>
              <a:rPr lang="ru-RU" sz="2000" dirty="0"/>
              <a:t> </a:t>
            </a:r>
            <a:r>
              <a:rPr lang="ru-RU" sz="2000" dirty="0" err="1"/>
              <a:t>tebranishning</a:t>
            </a:r>
            <a:r>
              <a:rPr lang="ru-RU" sz="2000" dirty="0"/>
              <a:t> </a:t>
            </a:r>
            <a:r>
              <a:rPr lang="ru-RU" sz="2000" dirty="0" err="1"/>
              <a:t>amplitudasini</a:t>
            </a:r>
            <a:r>
              <a:rPr lang="ru-RU" sz="2000" dirty="0"/>
              <a:t>  </a:t>
            </a:r>
            <a:r>
              <a:rPr lang="ru-RU" sz="2000" dirty="0" err="1"/>
              <a:t>ifodalab</a:t>
            </a:r>
            <a:r>
              <a:rPr lang="ru-RU" sz="2000" dirty="0"/>
              <a:t>  </a:t>
            </a:r>
            <a:r>
              <a:rPr lang="ru-RU" sz="2000" dirty="0" err="1"/>
              <a:t>ular</a:t>
            </a:r>
            <a:r>
              <a:rPr lang="ru-RU" sz="2000" dirty="0"/>
              <a:t> </a:t>
            </a:r>
            <a:r>
              <a:rPr lang="ru-RU" sz="2000" dirty="0" err="1"/>
              <a:t>bilan</a:t>
            </a:r>
            <a:r>
              <a:rPr lang="ru-RU" sz="2000" dirty="0"/>
              <a:t> </a:t>
            </a:r>
            <a:r>
              <a:rPr lang="ru-RU" sz="2000" dirty="0" err="1"/>
              <a:t>bir</a:t>
            </a:r>
            <a:r>
              <a:rPr lang="ru-RU" sz="2000" dirty="0"/>
              <a:t> </a:t>
            </a:r>
            <a:r>
              <a:rPr lang="ru-RU" sz="2000" dirty="0" err="1"/>
              <a:t>davrli</a:t>
            </a:r>
            <a:r>
              <a:rPr lang="ru-RU" sz="2000" dirty="0"/>
              <a:t> </a:t>
            </a:r>
            <a:r>
              <a:rPr lang="ru-RU" sz="2000" dirty="0" err="1"/>
              <a:t>bo‘ladi</a:t>
            </a:r>
            <a:r>
              <a:rPr lang="ru-RU" sz="2000" dirty="0"/>
              <a:t>:</a:t>
            </a:r>
          </a:p>
          <a:p>
            <a:pPr>
              <a:lnSpc>
                <a:spcPct val="150000"/>
              </a:lnSpc>
            </a:pPr>
            <a:r>
              <a:rPr lang="ru-RU" sz="2000" dirty="0"/>
              <a:t>		</a:t>
            </a:r>
            <a:r>
              <a:rPr lang="en-US" sz="2000" dirty="0" smtClean="0"/>
              <a:t>                       A</a:t>
            </a:r>
            <a:r>
              <a:rPr lang="ru-RU" sz="2000" dirty="0" smtClean="0"/>
              <a:t> </a:t>
            </a:r>
            <a:r>
              <a:rPr lang="en-US" sz="2000" dirty="0"/>
              <a:t>= </a:t>
            </a:r>
            <a:r>
              <a:rPr lang="en-US" sz="2000" dirty="0" smtClean="0"/>
              <a:t>A</a:t>
            </a:r>
            <a:r>
              <a:rPr lang="en-US" sz="2000" baseline="-25000" dirty="0" smtClean="0"/>
              <a:t>1 </a:t>
            </a:r>
            <a:r>
              <a:rPr lang="en-US" sz="2000" dirty="0" smtClean="0"/>
              <a:t>+ A</a:t>
            </a:r>
            <a:r>
              <a:rPr lang="en-US" sz="2000" baseline="-25000" dirty="0" smtClean="0"/>
              <a:t>2</a:t>
            </a:r>
            <a:r>
              <a:rPr lang="en-US" sz="2000" dirty="0"/>
              <a:t>. </a:t>
            </a:r>
            <a:r>
              <a:rPr lang="en-US" sz="2000" dirty="0" smtClean="0"/>
              <a:t>  </a:t>
            </a:r>
            <a:r>
              <a:rPr lang="en-US" sz="2000" dirty="0"/>
              <a:t>(7)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093330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0108" y="1190517"/>
            <a:ext cx="835288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A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smtClean="0"/>
              <a:t>A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  <a:r>
              <a:rPr lang="en-US" sz="2000" dirty="0" err="1"/>
              <a:t>vektorlarning</a:t>
            </a:r>
            <a:r>
              <a:rPr lang="en-US" sz="2000" dirty="0"/>
              <a:t> X </a:t>
            </a:r>
            <a:r>
              <a:rPr lang="en-US" sz="2000" dirty="0" err="1"/>
              <a:t>o‘qiga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proektsiyalarini</a:t>
            </a:r>
            <a:r>
              <a:rPr lang="en-US" sz="2000" dirty="0"/>
              <a:t> </a:t>
            </a:r>
            <a:r>
              <a:rPr lang="en-US" sz="2000" dirty="0" err="1"/>
              <a:t>qo‘shsak</a:t>
            </a:r>
            <a:r>
              <a:rPr lang="en-US" sz="2000" dirty="0"/>
              <a:t> </a:t>
            </a:r>
            <a:r>
              <a:rPr lang="en-US" sz="2000" dirty="0" smtClean="0"/>
              <a:t>A</a:t>
            </a:r>
            <a:r>
              <a:rPr lang="en-US" sz="2000" baseline="-25000" dirty="0" smtClean="0"/>
              <a:t>1</a:t>
            </a:r>
            <a:r>
              <a:rPr lang="ru-RU" sz="2000" dirty="0" smtClean="0"/>
              <a:t> </a:t>
            </a:r>
            <a:r>
              <a:rPr lang="en-US" sz="2000" dirty="0" err="1"/>
              <a:t>vektorning</a:t>
            </a:r>
            <a:r>
              <a:rPr lang="en-US" sz="2000" dirty="0"/>
              <a:t> X </a:t>
            </a:r>
            <a:r>
              <a:rPr lang="en-US" sz="2000" dirty="0" err="1"/>
              <a:t>o‘qiga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proektsiyasiga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:</a:t>
            </a:r>
            <a:endParaRPr lang="ru-RU" sz="2000" dirty="0"/>
          </a:p>
          <a:p>
            <a:pPr algn="ctr">
              <a:lnSpc>
                <a:spcPct val="150000"/>
              </a:lnSpc>
            </a:pPr>
            <a:r>
              <a:rPr lang="en-US" sz="2000" dirty="0"/>
              <a:t>	 </a:t>
            </a:r>
            <a:r>
              <a:rPr lang="en-US" sz="2000" dirty="0" smtClean="0"/>
              <a:t>X = X</a:t>
            </a:r>
            <a:r>
              <a:rPr lang="en-US" sz="2000" baseline="-25000" dirty="0" smtClean="0"/>
              <a:t>1 </a:t>
            </a:r>
            <a:r>
              <a:rPr lang="en-US" sz="2000" dirty="0"/>
              <a:t>+X</a:t>
            </a:r>
            <a:r>
              <a:rPr lang="en-US" sz="2000" baseline="-25000" dirty="0"/>
              <a:t>2</a:t>
            </a:r>
            <a:r>
              <a:rPr lang="en-US" sz="2000" dirty="0"/>
              <a:t> </a:t>
            </a:r>
            <a:r>
              <a:rPr lang="en-US" sz="2000" dirty="0" smtClean="0"/>
              <a:t>= </a:t>
            </a:r>
            <a:r>
              <a:rPr lang="en-US" sz="2000" dirty="0" err="1" smtClean="0"/>
              <a:t>Acos</a:t>
            </a:r>
            <a:r>
              <a:rPr lang="en-US" sz="2000" dirty="0"/>
              <a:t>(</a:t>
            </a:r>
            <a:r>
              <a:rPr lang="ru-RU" sz="2000" dirty="0">
                <a:sym typeface="Symbol"/>
              </a:rPr>
              <a:t></a:t>
            </a:r>
            <a:r>
              <a:rPr lang="en-US" sz="2000" dirty="0" smtClean="0"/>
              <a:t>t + </a:t>
            </a:r>
            <a:r>
              <a:rPr lang="ru-RU" sz="2000" dirty="0" smtClean="0">
                <a:sym typeface="Symbol"/>
              </a:rPr>
              <a:t></a:t>
            </a:r>
            <a:r>
              <a:rPr lang="en-US" sz="2000" dirty="0" smtClean="0"/>
              <a:t>).</a:t>
            </a:r>
            <a:r>
              <a:rPr lang="en-US" sz="2000" dirty="0"/>
              <a:t>		     (8)</a:t>
            </a:r>
            <a:endParaRPr lang="ru-RU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OVS </a:t>
            </a:r>
            <a:r>
              <a:rPr lang="en-US" sz="2000" dirty="0" err="1"/>
              <a:t>o‘tmas</a:t>
            </a:r>
            <a:r>
              <a:rPr lang="en-US" sz="2000" dirty="0"/>
              <a:t> </a:t>
            </a:r>
            <a:r>
              <a:rPr lang="en-US" sz="2000" dirty="0" err="1"/>
              <a:t>burchakli</a:t>
            </a:r>
            <a:r>
              <a:rPr lang="en-US" sz="2000" dirty="0"/>
              <a:t> </a:t>
            </a:r>
            <a:r>
              <a:rPr lang="en-US" sz="2000" dirty="0" err="1"/>
              <a:t>uchburchakdan</a:t>
            </a:r>
            <a:r>
              <a:rPr lang="en-US" sz="2000" dirty="0"/>
              <a:t> </a:t>
            </a:r>
            <a:r>
              <a:rPr lang="en-US" sz="2000" dirty="0" err="1"/>
              <a:t>kosinuslar</a:t>
            </a:r>
            <a:r>
              <a:rPr lang="en-US" sz="2000" dirty="0"/>
              <a:t> </a:t>
            </a:r>
            <a:r>
              <a:rPr lang="en-US" sz="2000" dirty="0" err="1"/>
              <a:t>teoremasiga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endParaRPr lang="ru-RU" sz="2000" dirty="0"/>
          </a:p>
          <a:p>
            <a:pPr algn="ctr">
              <a:lnSpc>
                <a:spcPct val="150000"/>
              </a:lnSpc>
            </a:pPr>
            <a:r>
              <a:rPr lang="en-US" sz="2000" dirty="0"/>
              <a:t>	A</a:t>
            </a:r>
            <a:r>
              <a:rPr lang="en-US" sz="2000" baseline="30000" dirty="0"/>
              <a:t>2</a:t>
            </a:r>
            <a:r>
              <a:rPr lang="en-US" sz="2000" dirty="0" smtClean="0"/>
              <a:t>=      + </a:t>
            </a:r>
            <a:r>
              <a:rPr lang="en-US" sz="2000" dirty="0"/>
              <a:t>2A</a:t>
            </a:r>
            <a:r>
              <a:rPr lang="en-US" sz="2000" baseline="-25000" dirty="0"/>
              <a:t>1</a:t>
            </a:r>
            <a:r>
              <a:rPr lang="en-US" sz="2000" dirty="0"/>
              <a:t>A</a:t>
            </a:r>
            <a:r>
              <a:rPr lang="en-US" sz="2000" baseline="-25000" dirty="0"/>
              <a:t>2</a:t>
            </a:r>
            <a:r>
              <a:rPr lang="en-US" sz="2000" dirty="0"/>
              <a:t>cos</a:t>
            </a:r>
            <a:r>
              <a:rPr lang="en-US" sz="2000" dirty="0" smtClean="0"/>
              <a:t>(</a:t>
            </a:r>
            <a:r>
              <a:rPr lang="ru-RU" sz="2000" dirty="0">
                <a:sym typeface="Symbol"/>
              </a:rPr>
              <a:t></a:t>
            </a:r>
            <a:r>
              <a:rPr lang="en-US" sz="2000" baseline="-25000" dirty="0" smtClean="0"/>
              <a:t>2 </a:t>
            </a:r>
            <a:r>
              <a:rPr lang="en-US" sz="2000" dirty="0" smtClean="0"/>
              <a:t>- </a:t>
            </a:r>
            <a:r>
              <a:rPr lang="ru-RU" sz="2000" dirty="0" smtClean="0">
                <a:sym typeface="Symbol"/>
              </a:rPr>
              <a:t>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)+</a:t>
            </a:r>
            <a:r>
              <a:rPr lang="ru-RU" sz="2000" dirty="0" smtClean="0"/>
              <a:t> </a:t>
            </a:r>
            <a:r>
              <a:rPr lang="en-US" sz="2000" dirty="0" smtClean="0"/>
              <a:t>     .    </a:t>
            </a:r>
            <a:r>
              <a:rPr lang="en-US" sz="2000" dirty="0"/>
              <a:t>	     (9)</a:t>
            </a:r>
            <a:endParaRPr lang="ru-RU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SOD </a:t>
            </a:r>
            <a:r>
              <a:rPr lang="en-US" sz="2000" dirty="0" err="1"/>
              <a:t>uchburchakdan</a:t>
            </a:r>
            <a:r>
              <a:rPr lang="en-US" sz="2000" dirty="0"/>
              <a:t> </a:t>
            </a:r>
            <a:r>
              <a:rPr lang="en-US" sz="2000" dirty="0" err="1"/>
              <a:t>natijaviy</a:t>
            </a:r>
            <a:r>
              <a:rPr lang="en-US" sz="2000" dirty="0"/>
              <a:t> </a:t>
            </a:r>
            <a:r>
              <a:rPr lang="en-US" sz="2000" dirty="0" err="1"/>
              <a:t>tebranishning</a:t>
            </a:r>
            <a:r>
              <a:rPr lang="en-US" sz="2000" dirty="0"/>
              <a:t> </a:t>
            </a:r>
            <a:r>
              <a:rPr lang="en-US" sz="2000" dirty="0" err="1"/>
              <a:t>boshlang‘ich</a:t>
            </a:r>
            <a:r>
              <a:rPr lang="en-US" sz="2000" dirty="0"/>
              <a:t> </a:t>
            </a:r>
            <a:r>
              <a:rPr lang="en-US" sz="2000" dirty="0" err="1"/>
              <a:t>fazasini</a:t>
            </a:r>
            <a:r>
              <a:rPr lang="en-US" sz="2000" dirty="0"/>
              <a:t>  </a:t>
            </a:r>
            <a:r>
              <a:rPr lang="en-US" sz="2000" dirty="0" err="1" smtClean="0"/>
              <a:t>aniqlaymiz</a:t>
            </a:r>
            <a:r>
              <a:rPr lang="en-US" sz="2000" dirty="0"/>
              <a:t>:</a:t>
            </a:r>
            <a:endParaRPr lang="en-US" sz="20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3631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2684009"/>
              </p:ext>
            </p:extLst>
          </p:nvPr>
        </p:nvGraphicFramePr>
        <p:xfrm>
          <a:off x="2847103" y="3083340"/>
          <a:ext cx="550719" cy="626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0" name="Формула" r:id="rId3" imgW="203112" imgH="342751" progId="Equation.3">
                  <p:embed/>
                </p:oleObj>
              </mc:Choice>
              <mc:Fallback>
                <p:oleObj name="Формула" r:id="rId3" imgW="203112" imgH="34275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7103" y="3083340"/>
                        <a:ext cx="550719" cy="626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9163" y="45113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1052774"/>
              </p:ext>
            </p:extLst>
          </p:nvPr>
        </p:nvGraphicFramePr>
        <p:xfrm>
          <a:off x="5507178" y="3093734"/>
          <a:ext cx="550719" cy="626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1" name="Формула" r:id="rId5" imgW="203040" imgH="342720" progId="Equation.3">
                  <p:embed/>
                </p:oleObj>
              </mc:Choice>
              <mc:Fallback>
                <p:oleObj name="Формула" r:id="rId5" imgW="203040" imgH="342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7178" y="3093734"/>
                        <a:ext cx="550719" cy="626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2614502"/>
              </p:ext>
            </p:extLst>
          </p:nvPr>
        </p:nvGraphicFramePr>
        <p:xfrm>
          <a:off x="2465388" y="4117975"/>
          <a:ext cx="1263650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2" name="Формула" r:id="rId7" imgW="799920" imgH="393480" progId="Equation.3">
                  <p:embed/>
                </p:oleObj>
              </mc:Choice>
              <mc:Fallback>
                <p:oleObj name="Формула" r:id="rId7" imgW="79992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5388" y="4117975"/>
                        <a:ext cx="1263650" cy="6207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0" y="409575"/>
          <a:ext cx="1143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3" name="Формула" r:id="rId9" imgW="114201" imgH="444114" progId="Equation.3">
                  <p:embed/>
                </p:oleObj>
              </mc:Choice>
              <mc:Fallback>
                <p:oleObj name="Формула" r:id="rId9" imgW="114201" imgH="444114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09575"/>
                        <a:ext cx="1143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1346190"/>
              </p:ext>
            </p:extLst>
          </p:nvPr>
        </p:nvGraphicFramePr>
        <p:xfrm>
          <a:off x="3823839" y="4165325"/>
          <a:ext cx="1618253" cy="541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4" name="Формула" r:id="rId11" imgW="1282680" imgH="431640" progId="Equation.3">
                  <p:embed/>
                </p:oleObj>
              </mc:Choice>
              <mc:Fallback>
                <p:oleObj name="Формула" r:id="rId11" imgW="1282680" imgH="431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3839" y="4165325"/>
                        <a:ext cx="1618253" cy="5417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/>
        </p:nvGraphicFramePr>
        <p:xfrm>
          <a:off x="0" y="13620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5" name="Формула" r:id="rId13" imgW="114151" imgH="215619" progId="Equation.3">
                  <p:embed/>
                </p:oleObj>
              </mc:Choice>
              <mc:Fallback>
                <p:oleObj name="Формула" r:id="rId13" imgW="114151" imgH="21561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3620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5767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1515" y="1633591"/>
            <a:ext cx="847617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Demak</a:t>
            </a:r>
            <a:r>
              <a:rPr lang="en-US" sz="1800" dirty="0"/>
              <a:t>,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to‘g‘ri</a:t>
            </a:r>
            <a:r>
              <a:rPr lang="en-US" sz="1800" dirty="0"/>
              <a:t> </a:t>
            </a:r>
            <a:r>
              <a:rPr lang="en-US" sz="1800" dirty="0" err="1"/>
              <a:t>chiziq</a:t>
            </a:r>
            <a:r>
              <a:rPr lang="en-US" sz="1800" dirty="0"/>
              <a:t> 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/>
              <a:t>tebranuvchi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xil</a:t>
            </a:r>
            <a:r>
              <a:rPr lang="en-US" sz="1800" dirty="0"/>
              <a:t>  </a:t>
            </a:r>
            <a:r>
              <a:rPr lang="en-US" sz="1800" dirty="0" err="1"/>
              <a:t>davrli</a:t>
            </a:r>
            <a:r>
              <a:rPr lang="en-US" sz="1800" dirty="0"/>
              <a:t> </a:t>
            </a:r>
            <a:r>
              <a:rPr lang="en-US" sz="1800" dirty="0" err="1"/>
              <a:t>ikki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tebranishning</a:t>
            </a:r>
            <a:r>
              <a:rPr lang="en-US" sz="1800" dirty="0"/>
              <a:t> </a:t>
            </a:r>
            <a:r>
              <a:rPr lang="en-US" sz="1800" dirty="0" err="1"/>
              <a:t>qo‘shilishidan</a:t>
            </a:r>
            <a:r>
              <a:rPr lang="en-US" sz="1800" dirty="0"/>
              <a:t>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bo‘lgan</a:t>
            </a:r>
            <a:r>
              <a:rPr lang="en-US" sz="1800" dirty="0"/>
              <a:t>  </a:t>
            </a:r>
            <a:r>
              <a:rPr lang="en-US" sz="1800" dirty="0" err="1"/>
              <a:t>tebranish</a:t>
            </a:r>
            <a:r>
              <a:rPr lang="en-US" sz="1800" dirty="0"/>
              <a:t>  </a:t>
            </a:r>
            <a:r>
              <a:rPr lang="en-US" sz="1800" dirty="0" err="1"/>
              <a:t>shu</a:t>
            </a:r>
            <a:r>
              <a:rPr lang="en-US" sz="1800" dirty="0"/>
              <a:t> </a:t>
            </a:r>
            <a:r>
              <a:rPr lang="en-US" sz="1800" dirty="0" err="1"/>
              <a:t>to‘g‘ri</a:t>
            </a:r>
            <a:r>
              <a:rPr lang="en-US" sz="1800" dirty="0"/>
              <a:t> </a:t>
            </a:r>
            <a:r>
              <a:rPr lang="en-US" sz="1800" dirty="0" err="1"/>
              <a:t>chiziq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/>
              <a:t>qo‘shiluvchi</a:t>
            </a:r>
            <a:r>
              <a:rPr lang="en-US" sz="1800" dirty="0"/>
              <a:t> </a:t>
            </a:r>
            <a:r>
              <a:rPr lang="en-US" sz="1800" dirty="0" err="1"/>
              <a:t>tebranishlarning</a:t>
            </a:r>
            <a:r>
              <a:rPr lang="en-US" sz="1800" dirty="0"/>
              <a:t> </a:t>
            </a:r>
            <a:r>
              <a:rPr lang="en-US" sz="1800" dirty="0" err="1"/>
              <a:t>davriga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davr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harakatlanuvchi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bo‘lar</a:t>
            </a:r>
            <a:r>
              <a:rPr lang="en-US" sz="1800" dirty="0"/>
              <a:t> </a:t>
            </a:r>
            <a:r>
              <a:rPr lang="en-US" sz="1800" dirty="0" err="1"/>
              <a:t>ekan</a:t>
            </a:r>
            <a:r>
              <a:rPr lang="en-US" sz="1800" dirty="0"/>
              <a:t>.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siljish</a:t>
            </a:r>
            <a:r>
              <a:rPr lang="en-US" sz="1800" dirty="0"/>
              <a:t> </a:t>
            </a:r>
            <a:r>
              <a:rPr lang="en-US" sz="1800" dirty="0" err="1"/>
              <a:t>tenglamasi</a:t>
            </a:r>
            <a:r>
              <a:rPr lang="en-US" sz="1800" dirty="0"/>
              <a:t> (8), </a:t>
            </a:r>
            <a:r>
              <a:rPr lang="en-US" sz="1800" dirty="0" err="1"/>
              <a:t>ampilituda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boshlang‘ich</a:t>
            </a:r>
            <a:r>
              <a:rPr lang="en-US" sz="1800" dirty="0"/>
              <a:t> </a:t>
            </a:r>
            <a:r>
              <a:rPr lang="en-US" sz="1800" dirty="0" err="1"/>
              <a:t>fazasi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ravishda</a:t>
            </a:r>
            <a:r>
              <a:rPr lang="en-US" sz="1800" dirty="0"/>
              <a:t> (9) </a:t>
            </a:r>
            <a:r>
              <a:rPr lang="en-US" sz="1800" dirty="0" err="1"/>
              <a:t>va</a:t>
            </a:r>
            <a:r>
              <a:rPr lang="en-US" sz="1800" dirty="0"/>
              <a:t> (10) </a:t>
            </a:r>
            <a:r>
              <a:rPr lang="en-US" sz="1800" dirty="0" err="1"/>
              <a:t>tenglamalar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ifodalanadi</a:t>
            </a:r>
            <a:r>
              <a:rPr lang="en-US" sz="1800" dirty="0"/>
              <a:t>. </a:t>
            </a:r>
            <a:r>
              <a:rPr lang="en-US" sz="1800" dirty="0" err="1"/>
              <a:t>Bunday</a:t>
            </a:r>
            <a:r>
              <a:rPr lang="en-US" sz="1800" dirty="0"/>
              <a:t> </a:t>
            </a:r>
            <a:r>
              <a:rPr lang="en-US" sz="1800" dirty="0" err="1"/>
              <a:t>tebranishlarni</a:t>
            </a:r>
            <a:r>
              <a:rPr lang="en-US" sz="1800" dirty="0"/>
              <a:t> </a:t>
            </a:r>
            <a:r>
              <a:rPr lang="en-US" sz="1800" dirty="0" err="1"/>
              <a:t>grafik</a:t>
            </a:r>
            <a:r>
              <a:rPr lang="en-US" sz="1800" dirty="0"/>
              <a:t> </a:t>
            </a:r>
            <a:r>
              <a:rPr lang="en-US" sz="1800" dirty="0" err="1"/>
              <a:t>tasviri</a:t>
            </a:r>
            <a:r>
              <a:rPr lang="en-US" sz="1800" dirty="0"/>
              <a:t> </a:t>
            </a:r>
            <a:r>
              <a:rPr lang="en-US" sz="1800" dirty="0" smtClean="0"/>
              <a:t>4 - </a:t>
            </a:r>
            <a:r>
              <a:rPr lang="en-US" sz="1800" dirty="0" err="1" smtClean="0"/>
              <a:t>rasmda</a:t>
            </a:r>
            <a:r>
              <a:rPr lang="en-US" sz="1800" dirty="0" smtClean="0"/>
              <a:t> </a:t>
            </a:r>
            <a:r>
              <a:rPr lang="en-US" sz="1800" dirty="0" err="1"/>
              <a:t>ko‘rsatilgan</a:t>
            </a:r>
            <a:r>
              <a:rPr lang="en-US" sz="1800" dirty="0"/>
              <a:t> </a:t>
            </a:r>
            <a:r>
              <a:rPr lang="en-US" sz="1800" dirty="0" err="1"/>
              <a:t>tutash</a:t>
            </a:r>
            <a:r>
              <a:rPr lang="en-US" sz="1800" dirty="0"/>
              <a:t> </a:t>
            </a:r>
            <a:r>
              <a:rPr lang="en-US" sz="1800" dirty="0" err="1"/>
              <a:t>chiziqdan</a:t>
            </a:r>
            <a:r>
              <a:rPr lang="en-US" sz="1800" dirty="0"/>
              <a:t> </a:t>
            </a:r>
            <a:r>
              <a:rPr lang="en-US" sz="1800" dirty="0" err="1"/>
              <a:t>iborat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. </a:t>
            </a:r>
            <a:r>
              <a:rPr lang="en-US" sz="1800" dirty="0" err="1"/>
              <a:t>punktir</a:t>
            </a:r>
            <a:r>
              <a:rPr lang="en-US" sz="1800" dirty="0"/>
              <a:t> </a:t>
            </a:r>
            <a:r>
              <a:rPr lang="en-US" sz="1800" dirty="0" err="1"/>
              <a:t>chiziqlar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qo‘shiluvchi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 </a:t>
            </a:r>
            <a:r>
              <a:rPr lang="en-US" sz="1800" dirty="0" err="1"/>
              <a:t>tebranishlar</a:t>
            </a:r>
            <a:r>
              <a:rPr lang="en-US" sz="1800" dirty="0"/>
              <a:t> </a:t>
            </a:r>
            <a:r>
              <a:rPr lang="en-US" sz="1800" dirty="0" err="1"/>
              <a:t>ifodalangan</a:t>
            </a:r>
            <a:r>
              <a:rPr lang="en-US" sz="1800" dirty="0"/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486388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9052" t="31783" r="18460" b="22386"/>
          <a:stretch/>
        </p:blipFill>
        <p:spPr bwMode="auto">
          <a:xfrm>
            <a:off x="1039090" y="1381995"/>
            <a:ext cx="7065820" cy="3522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20762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30849" y="24090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75409" y="1448366"/>
            <a:ext cx="779318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Biz </a:t>
            </a:r>
            <a:r>
              <a:rPr lang="en-US" sz="1800" dirty="0" err="1"/>
              <a:t>yuqorida</a:t>
            </a:r>
            <a:r>
              <a:rPr lang="en-US" sz="1800" dirty="0"/>
              <a:t> </a:t>
            </a:r>
            <a:r>
              <a:rPr lang="en-US" sz="1800" dirty="0" err="1"/>
              <a:t>ko‘rib</a:t>
            </a:r>
            <a:r>
              <a:rPr lang="en-US" sz="1800" dirty="0"/>
              <a:t> </a:t>
            </a:r>
            <a:r>
              <a:rPr lang="en-US" sz="1800" dirty="0" err="1"/>
              <a:t>o‘tgan</a:t>
            </a:r>
            <a:r>
              <a:rPr lang="en-US" sz="1800" dirty="0"/>
              <a:t> (1) </a:t>
            </a:r>
            <a:r>
              <a:rPr lang="en-US" sz="1800" dirty="0" err="1"/>
              <a:t>ifoda</a:t>
            </a:r>
            <a:r>
              <a:rPr lang="en-US" sz="1800" dirty="0"/>
              <a:t> </a:t>
            </a:r>
            <a:r>
              <a:rPr lang="en-US" sz="1800" dirty="0" err="1"/>
              <a:t>mexanik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tenglamasi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en-US" sz="1800" dirty="0"/>
              <a:t>. 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en-US" sz="1800" dirty="0"/>
              <a:t>         </a:t>
            </a:r>
            <a:r>
              <a:rPr lang="en-US" sz="1800" dirty="0" err="1"/>
              <a:t>Mexanik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tebranma</a:t>
            </a:r>
            <a:r>
              <a:rPr lang="en-US" sz="1800" dirty="0"/>
              <a:t> </a:t>
            </a:r>
            <a:r>
              <a:rPr lang="en-US" sz="1800" dirty="0" err="1"/>
              <a:t>harakatni</a:t>
            </a:r>
            <a:r>
              <a:rPr lang="en-US" sz="1800" dirty="0"/>
              <a:t> </a:t>
            </a:r>
            <a:r>
              <a:rPr lang="en-US" sz="1800" dirty="0" err="1"/>
              <a:t>elastik</a:t>
            </a:r>
            <a:r>
              <a:rPr lang="en-US" sz="1800" dirty="0"/>
              <a:t> ‘</a:t>
            </a:r>
            <a:r>
              <a:rPr lang="en-US" sz="1800" dirty="0" err="1"/>
              <a:t>rujinada</a:t>
            </a:r>
            <a:r>
              <a:rPr lang="en-US" sz="1800" dirty="0"/>
              <a:t> ham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Prujinaga</a:t>
            </a:r>
            <a:r>
              <a:rPr lang="en-US" sz="1800" dirty="0"/>
              <a:t> </a:t>
            </a:r>
            <a:r>
              <a:rPr lang="en-US" sz="1800" dirty="0" err="1"/>
              <a:t>osilgan</a:t>
            </a:r>
            <a:r>
              <a:rPr lang="en-US" sz="1800" dirty="0"/>
              <a:t> </a:t>
            </a:r>
            <a:r>
              <a:rPr lang="en-US" sz="1800" dirty="0" err="1"/>
              <a:t>sharchaga</a:t>
            </a:r>
            <a:r>
              <a:rPr lang="en-US" sz="1800" dirty="0"/>
              <a:t> </a:t>
            </a:r>
            <a:r>
              <a:rPr lang="en-US" sz="1800" dirty="0" err="1"/>
              <a:t>tashqi</a:t>
            </a:r>
            <a:r>
              <a:rPr lang="en-US" sz="1800" dirty="0"/>
              <a:t> </a:t>
            </a:r>
            <a:r>
              <a:rPr lang="en-US" sz="1800" dirty="0" err="1"/>
              <a:t>kuch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ta’sir</a:t>
            </a:r>
            <a:r>
              <a:rPr lang="en-US" sz="1800" dirty="0"/>
              <a:t> </a:t>
            </a:r>
            <a:r>
              <a:rPr lang="en-US" sz="1800" dirty="0" err="1"/>
              <a:t>etsak</a:t>
            </a:r>
            <a:r>
              <a:rPr lang="en-US" sz="1800" dirty="0"/>
              <a:t>, </a:t>
            </a:r>
            <a:r>
              <a:rPr lang="en-US" sz="1800" dirty="0" err="1"/>
              <a:t>prujina</a:t>
            </a:r>
            <a:r>
              <a:rPr lang="en-US" sz="1800" dirty="0"/>
              <a:t> </a:t>
            </a:r>
            <a:r>
              <a:rPr lang="en-US" sz="1800" dirty="0" err="1"/>
              <a:t>cho‘ziladi</a:t>
            </a:r>
            <a:r>
              <a:rPr lang="en-US" sz="1800" dirty="0"/>
              <a:t> (5-rasm), u </a:t>
            </a:r>
            <a:r>
              <a:rPr lang="en-US" sz="1800" dirty="0" err="1"/>
              <a:t>holda</a:t>
            </a:r>
            <a:r>
              <a:rPr lang="en-US" sz="1800" dirty="0"/>
              <a:t> </a:t>
            </a:r>
            <a:r>
              <a:rPr lang="en-US" sz="1800" dirty="0" err="1"/>
              <a:t>elastiklik</a:t>
            </a:r>
            <a:r>
              <a:rPr lang="en-US" sz="1800" dirty="0"/>
              <a:t> </a:t>
            </a:r>
            <a:r>
              <a:rPr lang="en-US" sz="1800" dirty="0" err="1"/>
              <a:t>kuchini</a:t>
            </a:r>
            <a:r>
              <a:rPr lang="en-US" sz="1800" dirty="0"/>
              <a:t>		</a:t>
            </a:r>
            <a:endParaRPr lang="en-US" sz="1800" dirty="0" smtClean="0"/>
          </a:p>
          <a:p>
            <a:pPr algn="ctr"/>
            <a:r>
              <a:rPr lang="en-US" sz="1800" dirty="0" smtClean="0"/>
              <a:t>F = - </a:t>
            </a:r>
            <a:r>
              <a:rPr lang="en-US" sz="1800" dirty="0" err="1" smtClean="0"/>
              <a:t>kx</a:t>
            </a:r>
            <a:r>
              <a:rPr lang="en-US" sz="1800" dirty="0"/>
              <a:t>		</a:t>
            </a:r>
            <a:r>
              <a:rPr lang="en-US" sz="1800" dirty="0" smtClean="0"/>
              <a:t> </a:t>
            </a:r>
            <a:r>
              <a:rPr lang="en-US" sz="1800" dirty="0"/>
              <a:t>(11</a:t>
            </a:r>
            <a:r>
              <a:rPr lang="en-US" sz="1800" dirty="0" smtClean="0"/>
              <a:t>)</a:t>
            </a:r>
            <a:r>
              <a:rPr lang="en-US" sz="1800" dirty="0"/>
              <a:t> </a:t>
            </a:r>
            <a:endParaRPr lang="en-US" sz="1800" dirty="0" smtClean="0"/>
          </a:p>
          <a:p>
            <a:endParaRPr lang="en-US" sz="1800" dirty="0"/>
          </a:p>
          <a:p>
            <a:r>
              <a:rPr lang="en-US" sz="1800" dirty="0" err="1" smtClean="0"/>
              <a:t>ko‘rinishda</a:t>
            </a:r>
            <a:r>
              <a:rPr lang="en-US" sz="1800" dirty="0" smtClean="0"/>
              <a:t> </a:t>
            </a:r>
            <a:r>
              <a:rPr lang="en-US" sz="1800" dirty="0" err="1"/>
              <a:t>yozamiz</a:t>
            </a:r>
            <a:r>
              <a:rPr lang="en-US" sz="1800" dirty="0"/>
              <a:t>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845565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9560" y="1395182"/>
            <a:ext cx="83939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Bu </a:t>
            </a:r>
            <a:r>
              <a:rPr lang="en-US" sz="1800" dirty="0" err="1"/>
              <a:t>erda</a:t>
            </a:r>
            <a:r>
              <a:rPr lang="en-US" sz="1800" dirty="0"/>
              <a:t> </a:t>
            </a:r>
            <a:r>
              <a:rPr lang="en-US" sz="1800" dirty="0" smtClean="0"/>
              <a:t>f - </a:t>
            </a:r>
            <a:r>
              <a:rPr lang="en-US" sz="1800" dirty="0" err="1" smtClean="0"/>
              <a:t>elastiklik</a:t>
            </a:r>
            <a:r>
              <a:rPr lang="en-US" sz="1800" dirty="0" smtClean="0"/>
              <a:t> </a:t>
            </a:r>
            <a:r>
              <a:rPr lang="en-US" sz="1800" dirty="0" err="1"/>
              <a:t>kuchi</a:t>
            </a:r>
            <a:r>
              <a:rPr lang="en-US" sz="1800" dirty="0"/>
              <a:t>, </a:t>
            </a:r>
            <a:r>
              <a:rPr lang="en-US" sz="1800" dirty="0" smtClean="0"/>
              <a:t>x - </a:t>
            </a:r>
            <a:r>
              <a:rPr lang="en-US" sz="1800" dirty="0" err="1" smtClean="0"/>
              <a:t>siljish</a:t>
            </a:r>
            <a:r>
              <a:rPr lang="en-US" sz="1800" dirty="0"/>
              <a:t>,  </a:t>
            </a:r>
            <a:r>
              <a:rPr lang="en-US" sz="1800" dirty="0" smtClean="0"/>
              <a:t>k - </a:t>
            </a:r>
            <a:r>
              <a:rPr lang="en-US" sz="1800" dirty="0" err="1" smtClean="0"/>
              <a:t>elastiklik</a:t>
            </a:r>
            <a:r>
              <a:rPr lang="en-US" sz="1800" dirty="0" smtClean="0"/>
              <a:t> </a:t>
            </a:r>
            <a:r>
              <a:rPr lang="en-US" sz="1800" dirty="0" err="1"/>
              <a:t>koeffitsienti</a:t>
            </a:r>
            <a:r>
              <a:rPr lang="en-US" sz="1800" dirty="0"/>
              <a:t>, minus </a:t>
            </a:r>
            <a:r>
              <a:rPr lang="en-US" sz="1800" dirty="0" err="1"/>
              <a:t>ishorasi</a:t>
            </a:r>
            <a:r>
              <a:rPr lang="en-US" sz="1800" dirty="0"/>
              <a:t> </a:t>
            </a:r>
            <a:r>
              <a:rPr lang="en-US" sz="1800" dirty="0" err="1"/>
              <a:t>siljish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elastiklik</a:t>
            </a:r>
            <a:r>
              <a:rPr lang="en-US" sz="1800" dirty="0"/>
              <a:t> </a:t>
            </a:r>
            <a:r>
              <a:rPr lang="en-US" sz="1800" dirty="0" err="1"/>
              <a:t>kuchi</a:t>
            </a:r>
            <a:r>
              <a:rPr lang="en-US" sz="1800" dirty="0"/>
              <a:t> </a:t>
            </a:r>
            <a:r>
              <a:rPr lang="en-US" sz="1800" dirty="0" err="1"/>
              <a:t>yo‘nalish</a:t>
            </a:r>
            <a:r>
              <a:rPr lang="en-US" sz="1800" dirty="0"/>
              <a:t> </a:t>
            </a:r>
            <a:r>
              <a:rPr lang="en-US" sz="1800" dirty="0" err="1"/>
              <a:t>jihatdan</a:t>
            </a:r>
            <a:r>
              <a:rPr lang="en-US" sz="1800" dirty="0"/>
              <a:t> </a:t>
            </a:r>
            <a:r>
              <a:rPr lang="en-US" sz="1800" dirty="0" err="1"/>
              <a:t>qarama-qarshi</a:t>
            </a:r>
            <a:r>
              <a:rPr lang="en-US" sz="1800" dirty="0"/>
              <a:t> </a:t>
            </a:r>
            <a:r>
              <a:rPr lang="en-US" sz="1800" dirty="0" err="1"/>
              <a:t>ekanligini</a:t>
            </a:r>
            <a:r>
              <a:rPr lang="en-US" sz="1800" dirty="0"/>
              <a:t> </a:t>
            </a:r>
            <a:r>
              <a:rPr lang="en-US" sz="1800" dirty="0" err="1"/>
              <a:t>ko‘rsatadi</a:t>
            </a:r>
            <a:r>
              <a:rPr lang="en-US" sz="1800" dirty="0"/>
              <a:t>. Agar </a:t>
            </a:r>
            <a:r>
              <a:rPr lang="en-US" sz="1800" dirty="0" err="1"/>
              <a:t>sharcha</a:t>
            </a:r>
            <a:r>
              <a:rPr lang="en-US" sz="1800" dirty="0"/>
              <a:t> </a:t>
            </a:r>
            <a:r>
              <a:rPr lang="en-US" sz="1800" dirty="0" err="1"/>
              <a:t>muvozanat</a:t>
            </a:r>
            <a:r>
              <a:rPr lang="en-US" sz="1800" dirty="0"/>
              <a:t> </a:t>
            </a:r>
            <a:r>
              <a:rPr lang="en-US" sz="1800" dirty="0" err="1"/>
              <a:t>holatdan</a:t>
            </a:r>
            <a:r>
              <a:rPr lang="en-US" sz="1800" dirty="0"/>
              <a:t> </a:t>
            </a:r>
            <a:r>
              <a:rPr lang="en-US" sz="1800" dirty="0" err="1"/>
              <a:t>pastga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og‘sa</a:t>
            </a:r>
            <a:r>
              <a:rPr lang="en-US" sz="1800" dirty="0"/>
              <a:t> (</a:t>
            </a:r>
            <a:r>
              <a:rPr lang="en-US" sz="1800" dirty="0" smtClean="0"/>
              <a:t>x &gt; 0</a:t>
            </a:r>
            <a:r>
              <a:rPr lang="en-US" sz="1800" dirty="0"/>
              <a:t>), </a:t>
            </a:r>
            <a:r>
              <a:rPr lang="en-US" sz="1800" dirty="0" err="1"/>
              <a:t>kuch</a:t>
            </a:r>
            <a:r>
              <a:rPr lang="en-US" sz="1800" dirty="0"/>
              <a:t> </a:t>
            </a:r>
            <a:r>
              <a:rPr lang="en-US" sz="1800" dirty="0" err="1"/>
              <a:t>yuqoriga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yo‘naladi</a:t>
            </a:r>
            <a:r>
              <a:rPr lang="en-US" sz="1800" dirty="0"/>
              <a:t> (</a:t>
            </a:r>
            <a:r>
              <a:rPr lang="en-US" sz="1800" dirty="0" smtClean="0"/>
              <a:t>f &lt; 0</a:t>
            </a:r>
            <a:r>
              <a:rPr lang="en-US" sz="1800" dirty="0"/>
              <a:t>).Agar </a:t>
            </a:r>
            <a:r>
              <a:rPr lang="en-US" sz="1800" dirty="0" err="1"/>
              <a:t>sharcha</a:t>
            </a:r>
            <a:r>
              <a:rPr lang="en-US" sz="1800" dirty="0"/>
              <a:t> </a:t>
            </a:r>
            <a:r>
              <a:rPr lang="en-US" sz="1800" dirty="0" err="1"/>
              <a:t>muvozanat</a:t>
            </a:r>
            <a:r>
              <a:rPr lang="en-US" sz="1800" dirty="0"/>
              <a:t> </a:t>
            </a:r>
            <a:r>
              <a:rPr lang="en-US" sz="1800" dirty="0" err="1"/>
              <a:t>holatdan</a:t>
            </a:r>
            <a:r>
              <a:rPr lang="en-US" sz="1800" dirty="0"/>
              <a:t> </a:t>
            </a:r>
            <a:r>
              <a:rPr lang="en-US" sz="1800" dirty="0" err="1"/>
              <a:t>yuqoriga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harakatlansa</a:t>
            </a:r>
            <a:r>
              <a:rPr lang="en-US" sz="1800" dirty="0"/>
              <a:t> (</a:t>
            </a:r>
            <a:r>
              <a:rPr lang="en-US" sz="1800" dirty="0" smtClean="0"/>
              <a:t>x &lt; 0</a:t>
            </a:r>
            <a:r>
              <a:rPr lang="en-US" sz="1800" dirty="0"/>
              <a:t>), </a:t>
            </a:r>
            <a:r>
              <a:rPr lang="en-US" sz="1800" dirty="0" err="1"/>
              <a:t>kuch</a:t>
            </a:r>
            <a:r>
              <a:rPr lang="en-US" sz="1800" dirty="0"/>
              <a:t> </a:t>
            </a:r>
            <a:r>
              <a:rPr lang="en-US" sz="1800" dirty="0" err="1"/>
              <a:t>pastga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yo‘naladi</a:t>
            </a:r>
            <a:r>
              <a:rPr lang="en-US" sz="1800" dirty="0"/>
              <a:t> (</a:t>
            </a:r>
            <a:r>
              <a:rPr lang="en-US" sz="1800" dirty="0" smtClean="0"/>
              <a:t>f &gt; 0</a:t>
            </a:r>
            <a:r>
              <a:rPr lang="en-US" sz="1800" dirty="0"/>
              <a:t>). </a:t>
            </a:r>
            <a:r>
              <a:rPr lang="en-US" sz="1800" dirty="0" err="1"/>
              <a:t>Shunday</a:t>
            </a:r>
            <a:r>
              <a:rPr lang="en-US" sz="1800" dirty="0"/>
              <a:t> </a:t>
            </a:r>
            <a:r>
              <a:rPr lang="en-US" sz="1800" dirty="0" err="1"/>
              <a:t>qilib</a:t>
            </a:r>
            <a:r>
              <a:rPr lang="en-US" sz="1800" dirty="0"/>
              <a:t> f </a:t>
            </a:r>
            <a:r>
              <a:rPr lang="en-US" sz="1800" dirty="0" err="1"/>
              <a:t>kuch</a:t>
            </a:r>
            <a:r>
              <a:rPr lang="en-US" sz="1800" dirty="0"/>
              <a:t> </a:t>
            </a:r>
            <a:r>
              <a:rPr lang="en-US" sz="1800" dirty="0" err="1"/>
              <a:t>sharchaning</a:t>
            </a:r>
            <a:r>
              <a:rPr lang="en-US" sz="1800" dirty="0"/>
              <a:t> </a:t>
            </a:r>
            <a:r>
              <a:rPr lang="en-US" sz="1800" dirty="0" err="1"/>
              <a:t>muvozanat</a:t>
            </a:r>
            <a:r>
              <a:rPr lang="en-US" sz="1800" dirty="0"/>
              <a:t> </a:t>
            </a:r>
            <a:r>
              <a:rPr lang="en-US" sz="1800" dirty="0" err="1"/>
              <a:t>holatdan</a:t>
            </a:r>
            <a:r>
              <a:rPr lang="en-US" sz="1800" dirty="0"/>
              <a:t> </a:t>
            </a:r>
            <a:r>
              <a:rPr lang="en-US" sz="1800" dirty="0" err="1"/>
              <a:t>siljishga</a:t>
            </a:r>
            <a:r>
              <a:rPr lang="en-US" sz="1800" dirty="0"/>
              <a:t> ‘</a:t>
            </a:r>
            <a:r>
              <a:rPr lang="en-US" sz="1800" dirty="0" err="1"/>
              <a:t>ro’ortsional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doimo</a:t>
            </a:r>
            <a:r>
              <a:rPr lang="en-US" sz="1800" dirty="0"/>
              <a:t> </a:t>
            </a:r>
            <a:r>
              <a:rPr lang="en-US" sz="1800" dirty="0" err="1"/>
              <a:t>muvozanat</a:t>
            </a:r>
            <a:r>
              <a:rPr lang="en-US" sz="1800" dirty="0"/>
              <a:t> </a:t>
            </a:r>
            <a:r>
              <a:rPr lang="en-US" sz="1800" dirty="0" err="1"/>
              <a:t>holatiga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yo‘nalgan</a:t>
            </a:r>
            <a:r>
              <a:rPr lang="en-US" sz="1800" dirty="0"/>
              <a:t>. U </a:t>
            </a:r>
            <a:r>
              <a:rPr lang="en-US" sz="1800" dirty="0" err="1"/>
              <a:t>holda</a:t>
            </a:r>
            <a:r>
              <a:rPr lang="en-US" sz="1800" dirty="0"/>
              <a:t> </a:t>
            </a:r>
            <a:r>
              <a:rPr lang="en-US" sz="1800" dirty="0" err="1"/>
              <a:t>garmonik</a:t>
            </a:r>
            <a:r>
              <a:rPr lang="en-US" sz="1800" dirty="0"/>
              <a:t> </a:t>
            </a:r>
            <a:r>
              <a:rPr lang="en-US" sz="1800" dirty="0" err="1"/>
              <a:t>tebranma</a:t>
            </a:r>
            <a:r>
              <a:rPr lang="en-US" sz="1800" dirty="0"/>
              <a:t> </a:t>
            </a:r>
            <a:r>
              <a:rPr lang="en-US" sz="1800" dirty="0" err="1"/>
              <a:t>xarakat</a:t>
            </a:r>
            <a:r>
              <a:rPr lang="en-US" sz="1800" dirty="0"/>
              <a:t> </a:t>
            </a:r>
            <a:r>
              <a:rPr lang="en-US" sz="1800" dirty="0" err="1"/>
              <a:t>tenglamasi</a:t>
            </a:r>
            <a:r>
              <a:rPr lang="en-US" sz="1800" dirty="0"/>
              <a:t>: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 smtClean="0"/>
              <a:t>       X </a:t>
            </a:r>
            <a:r>
              <a:rPr lang="en-US" sz="1800" dirty="0"/>
              <a:t>= </a:t>
            </a:r>
            <a:r>
              <a:rPr lang="en-US" sz="1800" dirty="0" err="1"/>
              <a:t>Asin</a:t>
            </a:r>
            <a:r>
              <a:rPr lang="en-US" sz="1800" dirty="0"/>
              <a:t>(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t+</a:t>
            </a:r>
            <a:r>
              <a:rPr lang="ru-RU" sz="1800" dirty="0">
                <a:sym typeface="Symbol"/>
              </a:rPr>
              <a:t></a:t>
            </a:r>
            <a:r>
              <a:rPr lang="en-US" sz="1800" dirty="0" smtClean="0"/>
              <a:t>). </a:t>
            </a:r>
            <a:r>
              <a:rPr lang="en-US" sz="1800" dirty="0" smtClean="0"/>
              <a:t>(</a:t>
            </a:r>
            <a:r>
              <a:rPr lang="en-US" sz="1800" dirty="0"/>
              <a:t>12)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299495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11626" y="3979534"/>
            <a:ext cx="7303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540385" algn="ctr"/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540385" algn="ctr"/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28958" y="1513853"/>
            <a:ext cx="732924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Ma’lumki</a:t>
            </a:r>
            <a:r>
              <a:rPr lang="en-US" sz="1800" dirty="0" smtClean="0"/>
              <a:t> </a:t>
            </a:r>
            <a:r>
              <a:rPr lang="en-US" sz="1800" dirty="0" err="1"/>
              <a:t>to‘la</a:t>
            </a:r>
            <a:r>
              <a:rPr lang="en-US" sz="1800" dirty="0"/>
              <a:t> </a:t>
            </a:r>
            <a:r>
              <a:rPr lang="en-US" sz="1800" dirty="0" err="1"/>
              <a:t>tebranish</a:t>
            </a:r>
            <a:r>
              <a:rPr lang="en-US" sz="1800" dirty="0"/>
              <a:t> T=</a:t>
            </a:r>
            <a:r>
              <a:rPr lang="ru-RU" sz="1800" dirty="0"/>
              <a:t> </a:t>
            </a:r>
            <a:r>
              <a:rPr lang="en-US" sz="1800" dirty="0" smtClean="0"/>
              <a:t>     ,  </a:t>
            </a:r>
            <a:r>
              <a:rPr lang="ru-RU" sz="1800" dirty="0">
                <a:sym typeface="Symbol"/>
              </a:rPr>
              <a:t></a:t>
            </a:r>
            <a:r>
              <a:rPr lang="en-US" sz="1800" dirty="0"/>
              <a:t> - </a:t>
            </a:r>
            <a:r>
              <a:rPr lang="en-US" sz="1800" dirty="0" err="1"/>
              <a:t>siklik</a:t>
            </a:r>
            <a:r>
              <a:rPr lang="en-US" sz="1800" dirty="0"/>
              <a:t>  </a:t>
            </a:r>
            <a:r>
              <a:rPr lang="en-US" sz="1800" dirty="0" err="1"/>
              <a:t>yoki</a:t>
            </a:r>
            <a:r>
              <a:rPr lang="en-US" sz="1800" dirty="0"/>
              <a:t>  </a:t>
            </a:r>
            <a:r>
              <a:rPr lang="en-US" sz="1800" dirty="0" err="1"/>
              <a:t>doiraviy</a:t>
            </a:r>
            <a:r>
              <a:rPr lang="en-US" sz="1800" dirty="0"/>
              <a:t>  </a:t>
            </a:r>
            <a:r>
              <a:rPr lang="en-US" sz="1800" dirty="0" err="1"/>
              <a:t>chastota</a:t>
            </a:r>
            <a:r>
              <a:rPr lang="en-US" sz="1800" dirty="0"/>
              <a:t>. </a:t>
            </a:r>
            <a:r>
              <a:rPr lang="en-US" sz="1800" dirty="0" err="1"/>
              <a:t>Tebranish</a:t>
            </a:r>
            <a:r>
              <a:rPr lang="en-US" sz="1800" dirty="0"/>
              <a:t> </a:t>
            </a:r>
            <a:r>
              <a:rPr lang="en-US" sz="1800" dirty="0" err="1"/>
              <a:t>chastotasi</a:t>
            </a:r>
            <a:r>
              <a:rPr lang="en-US" sz="1800" dirty="0"/>
              <a:t>  </a:t>
            </a:r>
            <a:r>
              <a:rPr lang="ru-RU" sz="1800" dirty="0">
                <a:sym typeface="Symbol"/>
              </a:rPr>
              <a:t></a:t>
            </a:r>
            <a:r>
              <a:rPr lang="en-US" sz="1800" dirty="0"/>
              <a:t> =</a:t>
            </a:r>
            <a:r>
              <a:rPr lang="ru-RU" sz="1800" dirty="0"/>
              <a:t> </a:t>
            </a:r>
            <a:r>
              <a:rPr lang="en-US" sz="1800" dirty="0"/>
              <a:t> </a:t>
            </a:r>
            <a:r>
              <a:rPr lang="en-US" sz="1800" dirty="0" smtClean="0"/>
              <a:t>     </a:t>
            </a:r>
            <a:r>
              <a:rPr lang="en-US" sz="1800" dirty="0" err="1"/>
              <a:t>yoki</a:t>
            </a:r>
            <a:r>
              <a:rPr lang="en-US" sz="1800" dirty="0"/>
              <a:t>  </a:t>
            </a:r>
            <a:r>
              <a:rPr lang="ru-RU" sz="1800" dirty="0">
                <a:sym typeface="Symbol"/>
              </a:rPr>
              <a:t></a:t>
            </a:r>
            <a:r>
              <a:rPr lang="en-US" sz="1800" dirty="0"/>
              <a:t> =</a:t>
            </a:r>
            <a:r>
              <a:rPr lang="ru-RU" sz="1800" dirty="0"/>
              <a:t> </a:t>
            </a:r>
            <a:r>
              <a:rPr lang="en-US" sz="1800" dirty="0" smtClean="0"/>
              <a:t>     </a:t>
            </a:r>
            <a:r>
              <a:rPr lang="en-US" sz="1800" dirty="0" err="1"/>
              <a:t>larni</a:t>
            </a:r>
            <a:r>
              <a:rPr lang="en-US" sz="1800" dirty="0"/>
              <a:t> </a:t>
            </a:r>
            <a:r>
              <a:rPr lang="en-US" sz="1800" dirty="0" err="1"/>
              <a:t>xisobga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(12) </a:t>
            </a:r>
            <a:r>
              <a:rPr lang="en-US" sz="1800" dirty="0" err="1"/>
              <a:t>ni</a:t>
            </a:r>
            <a:r>
              <a:rPr lang="en-US" sz="1800" dirty="0"/>
              <a:t> </a:t>
            </a:r>
            <a:r>
              <a:rPr lang="en-US" sz="1800" dirty="0" err="1"/>
              <a:t>quyidagicha</a:t>
            </a:r>
            <a:r>
              <a:rPr lang="en-US" sz="1800" dirty="0"/>
              <a:t> </a:t>
            </a:r>
            <a:r>
              <a:rPr lang="en-US" sz="1800" dirty="0" err="1"/>
              <a:t>yozamiz</a:t>
            </a:r>
            <a:r>
              <a:rPr lang="en-US" sz="1800" dirty="0" smtClean="0"/>
              <a:t>:</a:t>
            </a:r>
          </a:p>
          <a:p>
            <a:pPr algn="ctr">
              <a:lnSpc>
                <a:spcPct val="150000"/>
              </a:lnSpc>
            </a:pPr>
            <a:r>
              <a:rPr lang="en-US" sz="1800" dirty="0" smtClean="0"/>
              <a:t>                             </a:t>
            </a:r>
            <a:r>
              <a:rPr lang="en-US" sz="1800" dirty="0"/>
              <a:t>(13)</a:t>
            </a:r>
            <a:endParaRPr lang="ru-RU" sz="1800" dirty="0"/>
          </a:p>
          <a:p>
            <a:pPr>
              <a:lnSpc>
                <a:spcPct val="150000"/>
              </a:lnSpc>
            </a:pPr>
            <a:endParaRPr lang="en-US" sz="1800" dirty="0" smtClean="0"/>
          </a:p>
          <a:p>
            <a:pPr>
              <a:lnSpc>
                <a:spcPct val="150000"/>
              </a:lnSpc>
            </a:pPr>
            <a:r>
              <a:rPr lang="en-US" sz="1800" dirty="0" err="1" smtClean="0"/>
              <a:t>yoki</a:t>
            </a:r>
            <a:r>
              <a:rPr lang="en-US" sz="1800" dirty="0"/>
              <a:t>		</a:t>
            </a:r>
            <a:endParaRPr lang="ru-RU" sz="1800" dirty="0"/>
          </a:p>
          <a:p>
            <a:pPr algn="ctr">
              <a:lnSpc>
                <a:spcPct val="150000"/>
              </a:lnSpc>
            </a:pPr>
            <a:r>
              <a:rPr lang="en-US" sz="1800" dirty="0" smtClean="0"/>
              <a:t>X = </a:t>
            </a:r>
            <a:r>
              <a:rPr lang="en-US" sz="1800" dirty="0" err="1" smtClean="0"/>
              <a:t>Asin</a:t>
            </a:r>
            <a:r>
              <a:rPr lang="en-US" sz="1800" dirty="0" smtClean="0"/>
              <a:t>(2</a:t>
            </a:r>
            <a:r>
              <a:rPr lang="ru-RU" sz="1800" dirty="0" smtClean="0">
                <a:sym typeface="Symbol"/>
              </a:rPr>
              <a:t></a:t>
            </a:r>
            <a:r>
              <a:rPr lang="en-US" sz="1800" dirty="0" smtClean="0">
                <a:sym typeface="Symbol"/>
              </a:rPr>
              <a:t> </a:t>
            </a:r>
            <a:r>
              <a:rPr lang="en-US" sz="1800" baseline="30000" dirty="0" smtClean="0"/>
              <a:t>. </a:t>
            </a:r>
            <a:r>
              <a:rPr lang="en-US" sz="1800" dirty="0" smtClean="0"/>
              <a:t>T + </a:t>
            </a:r>
            <a:r>
              <a:rPr lang="ru-RU" sz="1800" dirty="0" smtClean="0">
                <a:sym typeface="Symbol"/>
              </a:rPr>
              <a:t></a:t>
            </a:r>
            <a:r>
              <a:rPr lang="en-US" sz="1800" dirty="0" smtClean="0"/>
              <a:t>).</a:t>
            </a:r>
            <a:endParaRPr lang="ru-RU" sz="1800" dirty="0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5671995"/>
              </p:ext>
            </p:extLst>
          </p:nvPr>
        </p:nvGraphicFramePr>
        <p:xfrm>
          <a:off x="4873336" y="1456270"/>
          <a:ext cx="374074" cy="670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1" name="Формула" r:id="rId3" imgW="228501" imgH="406224" progId="Equation.3">
                  <p:embed/>
                </p:oleObj>
              </mc:Choice>
              <mc:Fallback>
                <p:oleObj name="Формула" r:id="rId3" imgW="228501" imgH="406224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3336" y="1456270"/>
                        <a:ext cx="374074" cy="6702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40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4992887"/>
              </p:ext>
            </p:extLst>
          </p:nvPr>
        </p:nvGraphicFramePr>
        <p:xfrm>
          <a:off x="4752640" y="1878158"/>
          <a:ext cx="262854" cy="5948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2" name="Формула" r:id="rId5" imgW="177569" imgH="405872" progId="Equation.3">
                  <p:embed/>
                </p:oleObj>
              </mc:Choice>
              <mc:Fallback>
                <p:oleObj name="Формула" r:id="rId5" imgW="177569" imgH="405872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640" y="1878158"/>
                        <a:ext cx="262854" cy="5948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152400" y="561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9329622"/>
              </p:ext>
            </p:extLst>
          </p:nvPr>
        </p:nvGraphicFramePr>
        <p:xfrm>
          <a:off x="6085609" y="1911638"/>
          <a:ext cx="325582" cy="583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3" name="Формула" r:id="rId7" imgW="228501" imgH="406224" progId="Equation.3">
                  <p:embed/>
                </p:oleObj>
              </mc:Choice>
              <mc:Fallback>
                <p:oleObj name="Формула" r:id="rId7" imgW="228501" imgH="406224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5609" y="1911638"/>
                        <a:ext cx="325582" cy="5833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304800" y="714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1311787"/>
              </p:ext>
            </p:extLst>
          </p:nvPr>
        </p:nvGraphicFramePr>
        <p:xfrm>
          <a:off x="3771549" y="2782986"/>
          <a:ext cx="1745673" cy="562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4" name="Формула" r:id="rId9" imgW="1231366" imgH="393529" progId="Equation.3">
                  <p:embed/>
                </p:oleObj>
              </mc:Choice>
              <mc:Fallback>
                <p:oleObj name="Формула" r:id="rId9" imgW="1231366" imgH="393529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1549" y="2782986"/>
                        <a:ext cx="1745673" cy="5621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2"/>
          <p:cNvSpPr>
            <a:spLocks noChangeArrowheads="1"/>
          </p:cNvSpPr>
          <p:nvPr/>
        </p:nvSpPr>
        <p:spPr bwMode="auto">
          <a:xfrm>
            <a:off x="0" y="361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7605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55"/>
          <a:stretch>
            <a:fillRect/>
          </a:stretch>
        </p:blipFill>
        <p:spPr bwMode="auto">
          <a:xfrm>
            <a:off x="1479478" y="1356189"/>
            <a:ext cx="6061753" cy="255826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963238" y="4133646"/>
            <a:ext cx="49503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1.2 – p-n o’tishning zona diogrammasi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7644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7676" y="1479478"/>
            <a:ext cx="87124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Lekin diffuziya va dreyf toklari o'zaro qarama – qarshi yo'nalishda yo'nalganligi uchun, p-n o'tishdagi natijaviy tok nolga teng bo'ladi. Mana shunday p- o’tishga asoslangan energiya manbalaridan biri quyoshdan kelayotgan yorug’lik energiyasini xalq xo’jaligi uchun zarur bo’lgan elektr energiyasiga aylantiribturuvchi asbob bu yarimo’tkazgichli quyosh batareyalaridir. Quyosh batareyalari oddiy tuzulishgaega bo’lib, u monokristal, polokristall va amorf yarimo’tkazgichlar asosida tayyorlanadi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943535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Конструкция солнечного элемен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"/>
          <a:stretch>
            <a:fillRect/>
          </a:stretch>
        </p:blipFill>
        <p:spPr bwMode="auto">
          <a:xfrm>
            <a:off x="2106202" y="100932"/>
            <a:ext cx="4839128" cy="3073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5079" y="3348910"/>
            <a:ext cx="833234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3-rasm. p-turli yarimo’tkazgichli asos sirtiga yupqa p-n- o’tish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540385" algn="just"/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U p-turli yarimo’tkazgichli asos sirtiga yupqa p-n- o’tish hosil qilinadi, uning sirtiga metall kantakt hosil qilinadi.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Pastinkaning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tarafiga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kantakt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321160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20752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1875671257"/>
      </p:ext>
    </p:extLst>
  </p:cSld>
  <p:clrMapOvr>
    <a:masterClrMapping/>
  </p:clrMapOvr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2278</TotalTime>
  <Words>833</Words>
  <Application>Microsoft Office PowerPoint</Application>
  <PresentationFormat>Экран (16:9)</PresentationFormat>
  <Paragraphs>154</Paragraphs>
  <Slides>48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8" baseType="lpstr">
      <vt:lpstr>Cambria Math</vt:lpstr>
      <vt:lpstr>Symbol</vt:lpstr>
      <vt:lpstr>Calibri</vt:lpstr>
      <vt:lpstr>Playfair Display</vt:lpstr>
      <vt:lpstr>Lora</vt:lpstr>
      <vt:lpstr>Times New Roman</vt:lpstr>
      <vt:lpstr>Arial</vt:lpstr>
      <vt:lpstr>Courier New</vt:lpstr>
      <vt:lpstr>Yorick template</vt:lpstr>
      <vt:lpstr>Формула</vt:lpstr>
      <vt:lpstr>11.1. Elektromagnit induktsiya hodisasi.  11.2. Xususiy elektr tebranishlar. </vt:lpstr>
      <vt:lpstr>Презентация PowerPoint</vt:lpstr>
      <vt:lpstr> Tayanch so’z va iboralar: Faradey tajribasi, Lents qonuni, o’zinduktsiya, energiyasi.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Xususiy elektr tebranishlar. 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146</cp:revision>
  <dcterms:modified xsi:type="dcterms:W3CDTF">2021-05-19T14:15:00Z</dcterms:modified>
</cp:coreProperties>
</file>