
<file path=[Content_Types].xml><?xml version="1.0" encoding="utf-8"?>
<Types xmlns="http://schemas.openxmlformats.org/package/2006/content-types">
  <Default Extension="png" ContentType="image/png"/>
  <Default Extension="bin" ContentType="application/vnd.openxmlformats-officedocument.oleObject"/>
  <Default Extension="wmf" ContentType="image/x-wmf"/>
  <Default Extension="rels" ContentType="application/vnd.openxmlformats-package.relationships+xml"/>
  <Default Extension="xml" ContentType="application/xml"/>
  <Default Extension="fntdata" ContentType="application/x-fontdata"/>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Lst>
  <p:notesMasterIdLst>
    <p:notesMasterId r:id="rId35"/>
  </p:notesMasterIdLst>
  <p:sldIdLst>
    <p:sldId id="256" r:id="rId2"/>
    <p:sldId id="280" r:id="rId3"/>
    <p:sldId id="329" r:id="rId4"/>
    <p:sldId id="281" r:id="rId5"/>
    <p:sldId id="386" r:id="rId6"/>
    <p:sldId id="345" r:id="rId7"/>
    <p:sldId id="387"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5" r:id="rId27"/>
    <p:sldId id="366" r:id="rId28"/>
    <p:sldId id="367" r:id="rId29"/>
    <p:sldId id="368" r:id="rId30"/>
    <p:sldId id="369" r:id="rId31"/>
    <p:sldId id="342" r:id="rId32"/>
    <p:sldId id="343" r:id="rId33"/>
    <p:sldId id="344" r:id="rId34"/>
  </p:sldIdLst>
  <p:sldSz cx="9144000" cy="5143500" type="screen16x9"/>
  <p:notesSz cx="6858000" cy="9144000"/>
  <p:embeddedFontLst>
    <p:embeddedFont>
      <p:font typeface="Lora" panose="020B0604020202020204" charset="-52"/>
      <p:regular r:id="rId36"/>
      <p:bold r:id="rId37"/>
      <p:italic r:id="rId38"/>
      <p:boldItalic r:id="rId39"/>
    </p:embeddedFont>
    <p:embeddedFont>
      <p:font typeface="Cambria Math" panose="02040503050406030204" pitchFamily="18" charset="0"/>
      <p:regular r:id="rId40"/>
    </p:embeddedFont>
    <p:embeddedFont>
      <p:font typeface="Calibri" panose="020F0502020204030204" pitchFamily="34" charset="0"/>
      <p:regular r:id="rId41"/>
      <p:bold r:id="rId42"/>
      <p:italic r:id="rId43"/>
      <p:boldItalic r:id="rId44"/>
    </p:embeddedFont>
    <p:embeddedFont>
      <p:font typeface="Playfair Display" panose="020B0604020202020204" charset="-52"/>
      <p:regular r:id="rId45"/>
      <p:bold r:id="rId46"/>
      <p:italic r:id="rId47"/>
      <p:boldItalic r:id="rId4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a:srgbClr val="FF9900"/>
    <a:srgbClr val="BF7906"/>
    <a:srgbClr val="F9D162"/>
    <a:srgbClr val="F9ED6D"/>
    <a:srgbClr val="111111"/>
    <a:srgbClr val="7DA2E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AE38BBD2-443F-452F-A6A3-68A0FD771EAC}">
  <a:tblStyle styleId="{AE38BBD2-443F-452F-A6A3-68A0FD771EAC}" styleName="Table_0">
    <a:wholeTbl>
      <a:tcTxStyle>
        <a:font>
          <a:latin typeface="Arial"/>
          <a:ea typeface="Arial"/>
          <a:cs typeface="Arial"/>
        </a:font>
        <a:srgbClr val="000000"/>
      </a:tcTxStyle>
      <a:tcStyle>
        <a:tcBdr>
          <a:left>
            <a:ln w="9525" cap="flat" cmpd="sng">
              <a:solidFill>
                <a:srgbClr val="000000"/>
              </a:solidFill>
              <a:prstDash val="solid"/>
              <a:round/>
              <a:headEnd type="none" w="sm" len="sm"/>
              <a:tailEnd type="none" w="sm" len="sm"/>
            </a:ln>
          </a:left>
          <a:right>
            <a:ln w="9525" cap="flat" cmpd="sng">
              <a:solidFill>
                <a:srgbClr val="000000"/>
              </a:solidFill>
              <a:prstDash val="solid"/>
              <a:round/>
              <a:headEnd type="none" w="sm" len="sm"/>
              <a:tailEnd type="none" w="sm" len="sm"/>
            </a:ln>
          </a:right>
          <a:top>
            <a:ln w="9525" cap="flat" cmpd="sng">
              <a:solidFill>
                <a:srgbClr val="000000"/>
              </a:solidFill>
              <a:prstDash val="solid"/>
              <a:round/>
              <a:headEnd type="none" w="sm" len="sm"/>
              <a:tailEnd type="none" w="sm" len="sm"/>
            </a:ln>
          </a:top>
          <a:bottom>
            <a:ln w="9525" cap="flat" cmpd="sng">
              <a:solidFill>
                <a:srgbClr val="000000"/>
              </a:solidFill>
              <a:prstDash val="solid"/>
              <a:round/>
              <a:headEnd type="none" w="sm" len="sm"/>
              <a:tailEnd type="none" w="sm" len="sm"/>
            </a:ln>
          </a:bottom>
          <a:insideH>
            <a:ln w="9525" cap="flat" cmpd="sng">
              <a:solidFill>
                <a:srgbClr val="000000"/>
              </a:solidFill>
              <a:prstDash val="solid"/>
              <a:round/>
              <a:headEnd type="none" w="sm" len="sm"/>
              <a:tailEnd type="none" w="sm" len="sm"/>
            </a:ln>
          </a:insideH>
          <a:insideV>
            <a:ln w="9525"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56" autoAdjust="0"/>
    <p:restoredTop sz="94660"/>
  </p:normalViewPr>
  <p:slideViewPr>
    <p:cSldViewPr snapToGrid="0">
      <p:cViewPr varScale="1">
        <p:scale>
          <a:sx n="93" d="100"/>
          <a:sy n="93" d="100"/>
        </p:scale>
        <p:origin x="726" y="7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7.fntdata"/><Relationship Id="rId47" Type="http://schemas.openxmlformats.org/officeDocument/2006/relationships/font" Target="fonts/font12.fntdata"/><Relationship Id="rId50"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 Id="rId46" Type="http://schemas.openxmlformats.org/officeDocument/2006/relationships/font" Target="fonts/font11.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schemas.openxmlformats.org/officeDocument/2006/relationships/font" Target="fonts/font5.fntdata"/><Relationship Id="rId45"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49"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9.fntdata"/><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font" Target="fonts/font8.fntdata"/><Relationship Id="rId48" Type="http://schemas.openxmlformats.org/officeDocument/2006/relationships/font" Target="fonts/font13.fntdata"/><Relationship Id="rId8" Type="http://schemas.openxmlformats.org/officeDocument/2006/relationships/slide" Target="slides/slide7.xml"/><Relationship Id="rId51"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5.wmf"/><Relationship Id="rId1" Type="http://schemas.openxmlformats.org/officeDocument/2006/relationships/image" Target="../media/image14.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6.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22.wmf"/><Relationship Id="rId1" Type="http://schemas.openxmlformats.org/officeDocument/2006/relationships/image" Target="../media/image21.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23.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24.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5.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131489839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
        <p:cNvGrpSpPr/>
        <p:nvPr/>
      </p:nvGrpSpPr>
      <p:grpSpPr>
        <a:xfrm>
          <a:off x="0" y="0"/>
          <a:ext cx="0" cy="0"/>
          <a:chOff x="0" y="0"/>
          <a:chExt cx="0" cy="0"/>
        </a:xfrm>
      </p:grpSpPr>
      <p:sp>
        <p:nvSpPr>
          <p:cNvPr id="58" name="Google Shape;58;g35f391192_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9" name="Google Shape;59;g35f391192_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30731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42313595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Tree>
    <p:extLst>
      <p:ext uri="{BB962C8B-B14F-4D97-AF65-F5344CB8AC3E}">
        <p14:creationId xmlns:p14="http://schemas.microsoft.com/office/powerpoint/2010/main" val="24957188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1598400" y="1763225"/>
            <a:ext cx="5947200" cy="1159800"/>
          </a:xfrm>
          <a:prstGeom prst="rect">
            <a:avLst/>
          </a:prstGeom>
        </p:spPr>
        <p:txBody>
          <a:bodyPr spcFirstLastPara="1" wrap="square" lIns="91425" tIns="91425" rIns="91425" bIns="91425" anchor="t" anchorCtr="0">
            <a:noAutofit/>
          </a:bodyPr>
          <a:lstStyle>
            <a:lvl1pPr lvl="0" algn="ctr">
              <a:spcBef>
                <a:spcPts val="0"/>
              </a:spcBef>
              <a:spcAft>
                <a:spcPts val="0"/>
              </a:spcAft>
              <a:buClr>
                <a:srgbClr val="FFFFFF"/>
              </a:buClr>
              <a:buSzPts val="4800"/>
              <a:buNone/>
              <a:defRPr sz="4800" b="1">
                <a:solidFill>
                  <a:srgbClr val="FFFFFF"/>
                </a:solidFill>
              </a:defRPr>
            </a:lvl1pPr>
            <a:lvl2pPr lvl="1" algn="ctr">
              <a:spcBef>
                <a:spcPts val="0"/>
              </a:spcBef>
              <a:spcAft>
                <a:spcPts val="0"/>
              </a:spcAft>
              <a:buClr>
                <a:srgbClr val="FFFFFF"/>
              </a:buClr>
              <a:buSzPts val="4800"/>
              <a:buNone/>
              <a:defRPr sz="4800">
                <a:solidFill>
                  <a:srgbClr val="FFFFFF"/>
                </a:solidFill>
              </a:defRPr>
            </a:lvl2pPr>
            <a:lvl3pPr lvl="2" algn="ctr">
              <a:spcBef>
                <a:spcPts val="0"/>
              </a:spcBef>
              <a:spcAft>
                <a:spcPts val="0"/>
              </a:spcAft>
              <a:buClr>
                <a:srgbClr val="FFFFFF"/>
              </a:buClr>
              <a:buSzPts val="4800"/>
              <a:buNone/>
              <a:defRPr sz="4800">
                <a:solidFill>
                  <a:srgbClr val="FFFFFF"/>
                </a:solidFill>
              </a:defRPr>
            </a:lvl3pPr>
            <a:lvl4pPr lvl="3" algn="ctr">
              <a:spcBef>
                <a:spcPts val="0"/>
              </a:spcBef>
              <a:spcAft>
                <a:spcPts val="0"/>
              </a:spcAft>
              <a:buClr>
                <a:srgbClr val="FFFFFF"/>
              </a:buClr>
              <a:buSzPts val="4800"/>
              <a:buNone/>
              <a:defRPr sz="4800">
                <a:solidFill>
                  <a:srgbClr val="FFFFFF"/>
                </a:solidFill>
              </a:defRPr>
            </a:lvl4pPr>
            <a:lvl5pPr lvl="4" algn="ctr">
              <a:spcBef>
                <a:spcPts val="0"/>
              </a:spcBef>
              <a:spcAft>
                <a:spcPts val="0"/>
              </a:spcAft>
              <a:buClr>
                <a:srgbClr val="FFFFFF"/>
              </a:buClr>
              <a:buSzPts val="4800"/>
              <a:buNone/>
              <a:defRPr sz="4800">
                <a:solidFill>
                  <a:srgbClr val="FFFFFF"/>
                </a:solidFill>
              </a:defRPr>
            </a:lvl5pPr>
            <a:lvl6pPr lvl="5" algn="ctr">
              <a:spcBef>
                <a:spcPts val="0"/>
              </a:spcBef>
              <a:spcAft>
                <a:spcPts val="0"/>
              </a:spcAft>
              <a:buClr>
                <a:srgbClr val="FFFFFF"/>
              </a:buClr>
              <a:buSzPts val="4800"/>
              <a:buNone/>
              <a:defRPr sz="4800">
                <a:solidFill>
                  <a:srgbClr val="FFFFFF"/>
                </a:solidFill>
              </a:defRPr>
            </a:lvl6pPr>
            <a:lvl7pPr lvl="6" algn="ctr">
              <a:spcBef>
                <a:spcPts val="0"/>
              </a:spcBef>
              <a:spcAft>
                <a:spcPts val="0"/>
              </a:spcAft>
              <a:buClr>
                <a:srgbClr val="FFFFFF"/>
              </a:buClr>
              <a:buSzPts val="4800"/>
              <a:buNone/>
              <a:defRPr sz="4800">
                <a:solidFill>
                  <a:srgbClr val="FFFFFF"/>
                </a:solidFill>
              </a:defRPr>
            </a:lvl7pPr>
            <a:lvl8pPr lvl="7" algn="ctr">
              <a:spcBef>
                <a:spcPts val="0"/>
              </a:spcBef>
              <a:spcAft>
                <a:spcPts val="0"/>
              </a:spcAft>
              <a:buClr>
                <a:srgbClr val="FFFFFF"/>
              </a:buClr>
              <a:buSzPts val="4800"/>
              <a:buNone/>
              <a:defRPr sz="4800">
                <a:solidFill>
                  <a:srgbClr val="FFFFFF"/>
                </a:solidFill>
              </a:defRPr>
            </a:lvl8pPr>
            <a:lvl9pPr lvl="8" algn="ctr">
              <a:spcBef>
                <a:spcPts val="0"/>
              </a:spcBef>
              <a:spcAft>
                <a:spcPts val="0"/>
              </a:spcAft>
              <a:buClr>
                <a:srgbClr val="FFFFFF"/>
              </a:buClr>
              <a:buSzPts val="4800"/>
              <a:buNone/>
              <a:defRPr sz="4800">
                <a:solidFill>
                  <a:srgbClr val="FFFFFF"/>
                </a:solidFill>
              </a:defRPr>
            </a:lvl9pPr>
          </a:lstStyle>
          <a:p>
            <a:endParaRPr/>
          </a:p>
        </p:txBody>
      </p:sp>
      <p:grpSp>
        <p:nvGrpSpPr>
          <p:cNvPr id="11" name="Google Shape;11;p2"/>
          <p:cNvGrpSpPr/>
          <p:nvPr/>
        </p:nvGrpSpPr>
        <p:grpSpPr>
          <a:xfrm>
            <a:off x="3239978" y="-11"/>
            <a:ext cx="2664079" cy="1326980"/>
            <a:chOff x="3578850" y="-50"/>
            <a:chExt cx="1816500" cy="904800"/>
          </a:xfrm>
        </p:grpSpPr>
        <p:sp>
          <p:nvSpPr>
            <p:cNvPr id="12" name="Google Shape;12;p2"/>
            <p:cNvSpPr/>
            <p:nvPr/>
          </p:nvSpPr>
          <p:spPr>
            <a:xfrm rot="10800000">
              <a:off x="3578850" y="-50"/>
              <a:ext cx="1816500" cy="904800"/>
            </a:xfrm>
            <a:prstGeom prst="triangle">
              <a:avLst>
                <a:gd name="adj" fmla="val 50000"/>
              </a:avLst>
            </a:prstGeom>
            <a:solidFill>
              <a:srgbClr val="CC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a:off x="4487250" y="-50"/>
              <a:ext cx="908100" cy="904800"/>
            </a:xfrm>
            <a:prstGeom prst="triangle">
              <a:avLst>
                <a:gd name="adj" fmla="val 100000"/>
              </a:avLst>
            </a:prstGeom>
            <a:solidFill>
              <a:srgbClr val="99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
    <p:bg>
      <p:bgPr>
        <a:solidFill>
          <a:srgbClr val="FFFFFF"/>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1031425" y="750150"/>
            <a:ext cx="7081200" cy="539100"/>
          </a:xfrm>
          <a:prstGeom prst="rect">
            <a:avLst/>
          </a:prstGeom>
          <a:noFill/>
          <a:ln>
            <a:noFill/>
          </a:ln>
        </p:spPr>
        <p:txBody>
          <a:bodyPr spcFirstLastPara="1" wrap="square" lIns="91425" tIns="91425" rIns="91425" bIns="91425" anchor="t" anchorCtr="0">
            <a:noAutofit/>
          </a:bodyPr>
          <a:lstStyle>
            <a:lvl1pPr lvl="0" algn="ctr">
              <a:spcBef>
                <a:spcPts val="0"/>
              </a:spcBef>
              <a:spcAft>
                <a:spcPts val="0"/>
              </a:spcAft>
              <a:buSzPts val="1800"/>
              <a:buFont typeface="Playfair Display"/>
              <a:buNone/>
              <a:defRPr sz="1800" i="1">
                <a:latin typeface="Playfair Display"/>
                <a:ea typeface="Playfair Display"/>
                <a:cs typeface="Playfair Display"/>
                <a:sym typeface="Playfair Display"/>
              </a:defRPr>
            </a:lvl1pPr>
            <a:lvl2pPr lvl="1">
              <a:spcBef>
                <a:spcPts val="0"/>
              </a:spcBef>
              <a:spcAft>
                <a:spcPts val="0"/>
              </a:spcAft>
              <a:buSzPts val="3600"/>
              <a:buNone/>
              <a:defRPr sz="3600" b="1"/>
            </a:lvl2pPr>
            <a:lvl3pPr lvl="2">
              <a:spcBef>
                <a:spcPts val="0"/>
              </a:spcBef>
              <a:spcAft>
                <a:spcPts val="0"/>
              </a:spcAft>
              <a:buSzPts val="3600"/>
              <a:buNone/>
              <a:defRPr sz="3600" b="1"/>
            </a:lvl3pPr>
            <a:lvl4pPr lvl="3">
              <a:spcBef>
                <a:spcPts val="0"/>
              </a:spcBef>
              <a:spcAft>
                <a:spcPts val="0"/>
              </a:spcAft>
              <a:buSzPts val="3600"/>
              <a:buNone/>
              <a:defRPr sz="3600" b="1"/>
            </a:lvl4pPr>
            <a:lvl5pPr lvl="4">
              <a:spcBef>
                <a:spcPts val="0"/>
              </a:spcBef>
              <a:spcAft>
                <a:spcPts val="0"/>
              </a:spcAft>
              <a:buSzPts val="3600"/>
              <a:buNone/>
              <a:defRPr sz="3600" b="1"/>
            </a:lvl5pPr>
            <a:lvl6pPr lvl="5">
              <a:spcBef>
                <a:spcPts val="0"/>
              </a:spcBef>
              <a:spcAft>
                <a:spcPts val="0"/>
              </a:spcAft>
              <a:buSzPts val="3600"/>
              <a:buNone/>
              <a:defRPr sz="3600" b="1"/>
            </a:lvl6pPr>
            <a:lvl7pPr lvl="6">
              <a:spcBef>
                <a:spcPts val="0"/>
              </a:spcBef>
              <a:spcAft>
                <a:spcPts val="0"/>
              </a:spcAft>
              <a:buSzPts val="3600"/>
              <a:buNone/>
              <a:defRPr sz="3600" b="1"/>
            </a:lvl7pPr>
            <a:lvl8pPr lvl="7">
              <a:spcBef>
                <a:spcPts val="0"/>
              </a:spcBef>
              <a:spcAft>
                <a:spcPts val="0"/>
              </a:spcAft>
              <a:buSzPts val="3600"/>
              <a:buNone/>
              <a:defRPr sz="3600" b="1"/>
            </a:lvl8pPr>
            <a:lvl9pPr lvl="8">
              <a:spcBef>
                <a:spcPts val="0"/>
              </a:spcBef>
              <a:spcAft>
                <a:spcPts val="0"/>
              </a:spcAft>
              <a:buSzPts val="3600"/>
              <a:buNone/>
              <a:defRPr sz="3600" b="1"/>
            </a:lvl9pPr>
          </a:lstStyle>
          <a:p>
            <a:endParaRPr/>
          </a:p>
        </p:txBody>
      </p:sp>
      <p:sp>
        <p:nvSpPr>
          <p:cNvPr id="7" name="Google Shape;7;p1"/>
          <p:cNvSpPr txBox="1">
            <a:spLocks noGrp="1"/>
          </p:cNvSpPr>
          <p:nvPr>
            <p:ph type="body" idx="1"/>
          </p:nvPr>
        </p:nvSpPr>
        <p:spPr>
          <a:xfrm>
            <a:off x="1031425" y="1351100"/>
            <a:ext cx="7081200" cy="3462300"/>
          </a:xfrm>
          <a:prstGeom prst="rect">
            <a:avLst/>
          </a:prstGeom>
          <a:noFill/>
          <a:ln>
            <a:noFill/>
          </a:ln>
        </p:spPr>
        <p:txBody>
          <a:bodyPr spcFirstLastPara="1" wrap="square" lIns="91425" tIns="91425" rIns="91425" bIns="91425" anchor="t" anchorCtr="0">
            <a:noAutofit/>
          </a:bodyPr>
          <a:lstStyle>
            <a:lvl1pPr marL="457200" lvl="0" indent="-381000">
              <a:lnSpc>
                <a:spcPct val="115000"/>
              </a:lnSpc>
              <a:spcBef>
                <a:spcPts val="600"/>
              </a:spcBef>
              <a:spcAft>
                <a:spcPts val="0"/>
              </a:spcAft>
              <a:buClr>
                <a:srgbClr val="CC0000"/>
              </a:buClr>
              <a:buSzPts val="2400"/>
              <a:buFont typeface="Lora"/>
              <a:buChar char="◈"/>
              <a:defRPr sz="2400">
                <a:latin typeface="Lora"/>
                <a:ea typeface="Lora"/>
                <a:cs typeface="Lora"/>
                <a:sym typeface="Lora"/>
              </a:defRPr>
            </a:lvl1pPr>
            <a:lvl2pPr marL="914400" lvl="1"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2pPr>
            <a:lvl3pPr marL="1371600" lvl="2"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3pPr>
            <a:lvl4pPr marL="1828800" lvl="3"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4pPr>
            <a:lvl5pPr marL="2286000" lvl="4"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5pPr>
            <a:lvl6pPr marL="2743200" lvl="5"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6pPr>
            <a:lvl7pPr marL="3200400" lvl="6" indent="-355600">
              <a:lnSpc>
                <a:spcPct val="115000"/>
              </a:lnSpc>
              <a:spcBef>
                <a:spcPts val="0"/>
              </a:spcBef>
              <a:spcAft>
                <a:spcPts val="0"/>
              </a:spcAft>
              <a:buClr>
                <a:srgbClr val="CC0000"/>
              </a:buClr>
              <a:buSzPts val="2000"/>
              <a:buFont typeface="Lora"/>
              <a:buChar char="⬩"/>
              <a:defRPr sz="2000">
                <a:latin typeface="Lora"/>
                <a:ea typeface="Lora"/>
                <a:cs typeface="Lora"/>
                <a:sym typeface="Lora"/>
              </a:defRPr>
            </a:lvl7pPr>
            <a:lvl8pPr marL="3657600" lvl="7" indent="-355600">
              <a:lnSpc>
                <a:spcPct val="115000"/>
              </a:lnSpc>
              <a:spcBef>
                <a:spcPts val="0"/>
              </a:spcBef>
              <a:spcAft>
                <a:spcPts val="0"/>
              </a:spcAft>
              <a:buSzPts val="2000"/>
              <a:buFont typeface="Lora"/>
              <a:buChar char="○"/>
              <a:defRPr sz="2000">
                <a:latin typeface="Lora"/>
                <a:ea typeface="Lora"/>
                <a:cs typeface="Lora"/>
                <a:sym typeface="Lora"/>
              </a:defRPr>
            </a:lvl8pPr>
            <a:lvl9pPr marL="4114800" lvl="8" indent="-355600">
              <a:lnSpc>
                <a:spcPct val="115000"/>
              </a:lnSpc>
              <a:spcBef>
                <a:spcPts val="0"/>
              </a:spcBef>
              <a:spcAft>
                <a:spcPts val="0"/>
              </a:spcAft>
              <a:buSzPts val="2000"/>
              <a:buFont typeface="Lora"/>
              <a:buChar char="■"/>
              <a:defRPr sz="2000">
                <a:latin typeface="Lora"/>
                <a:ea typeface="Lora"/>
                <a:cs typeface="Lora"/>
                <a:sym typeface="Lora"/>
              </a:defRPr>
            </a:lvl9pPr>
          </a:lstStyle>
          <a:p>
            <a:endParaRPr/>
          </a:p>
        </p:txBody>
      </p:sp>
      <p:sp>
        <p:nvSpPr>
          <p:cNvPr id="8" name="Google Shape;8;p1"/>
          <p:cNvSpPr txBox="1">
            <a:spLocks noGrp="1"/>
          </p:cNvSpPr>
          <p:nvPr>
            <p:ph type="sldNum" idx="12"/>
          </p:nvPr>
        </p:nvSpPr>
        <p:spPr>
          <a:xfrm>
            <a:off x="-125" y="4813400"/>
            <a:ext cx="9144000" cy="330000"/>
          </a:xfrm>
          <a:prstGeom prst="rect">
            <a:avLst/>
          </a:prstGeom>
          <a:noFill/>
          <a:ln>
            <a:noFill/>
          </a:ln>
        </p:spPr>
        <p:txBody>
          <a:bodyPr spcFirstLastPara="1" wrap="square" lIns="91425" tIns="91425" rIns="91425" bIns="91425" anchor="t" anchorCtr="0">
            <a:noAutofit/>
          </a:bodyPr>
          <a:lstStyle>
            <a:lvl1pPr lvl="0" algn="ctr">
              <a:buNone/>
              <a:defRPr sz="1200">
                <a:solidFill>
                  <a:srgbClr val="CC0000"/>
                </a:solidFill>
                <a:latin typeface="Playfair Display"/>
                <a:ea typeface="Playfair Display"/>
                <a:cs typeface="Playfair Display"/>
                <a:sym typeface="Playfair Display"/>
              </a:defRPr>
            </a:lvl1pPr>
            <a:lvl2pPr lvl="1" algn="ctr">
              <a:buNone/>
              <a:defRPr sz="1200">
                <a:solidFill>
                  <a:srgbClr val="CC0000"/>
                </a:solidFill>
                <a:latin typeface="Playfair Display"/>
                <a:ea typeface="Playfair Display"/>
                <a:cs typeface="Playfair Display"/>
                <a:sym typeface="Playfair Display"/>
              </a:defRPr>
            </a:lvl2pPr>
            <a:lvl3pPr lvl="2" algn="ctr">
              <a:buNone/>
              <a:defRPr sz="1200">
                <a:solidFill>
                  <a:srgbClr val="CC0000"/>
                </a:solidFill>
                <a:latin typeface="Playfair Display"/>
                <a:ea typeface="Playfair Display"/>
                <a:cs typeface="Playfair Display"/>
                <a:sym typeface="Playfair Display"/>
              </a:defRPr>
            </a:lvl3pPr>
            <a:lvl4pPr lvl="3" algn="ctr">
              <a:buNone/>
              <a:defRPr sz="1200">
                <a:solidFill>
                  <a:srgbClr val="CC0000"/>
                </a:solidFill>
                <a:latin typeface="Playfair Display"/>
                <a:ea typeface="Playfair Display"/>
                <a:cs typeface="Playfair Display"/>
                <a:sym typeface="Playfair Display"/>
              </a:defRPr>
            </a:lvl4pPr>
            <a:lvl5pPr lvl="4" algn="ctr">
              <a:buNone/>
              <a:defRPr sz="1200">
                <a:solidFill>
                  <a:srgbClr val="CC0000"/>
                </a:solidFill>
                <a:latin typeface="Playfair Display"/>
                <a:ea typeface="Playfair Display"/>
                <a:cs typeface="Playfair Display"/>
                <a:sym typeface="Playfair Display"/>
              </a:defRPr>
            </a:lvl5pPr>
            <a:lvl6pPr lvl="5" algn="ctr">
              <a:buNone/>
              <a:defRPr sz="1200">
                <a:solidFill>
                  <a:srgbClr val="CC0000"/>
                </a:solidFill>
                <a:latin typeface="Playfair Display"/>
                <a:ea typeface="Playfair Display"/>
                <a:cs typeface="Playfair Display"/>
                <a:sym typeface="Playfair Display"/>
              </a:defRPr>
            </a:lvl6pPr>
            <a:lvl7pPr lvl="6" algn="ctr">
              <a:buNone/>
              <a:defRPr sz="1200">
                <a:solidFill>
                  <a:srgbClr val="CC0000"/>
                </a:solidFill>
                <a:latin typeface="Playfair Display"/>
                <a:ea typeface="Playfair Display"/>
                <a:cs typeface="Playfair Display"/>
                <a:sym typeface="Playfair Display"/>
              </a:defRPr>
            </a:lvl7pPr>
            <a:lvl8pPr lvl="7" algn="ctr">
              <a:buNone/>
              <a:defRPr sz="1200">
                <a:solidFill>
                  <a:srgbClr val="CC0000"/>
                </a:solidFill>
                <a:latin typeface="Playfair Display"/>
                <a:ea typeface="Playfair Display"/>
                <a:cs typeface="Playfair Display"/>
                <a:sym typeface="Playfair Display"/>
              </a:defRPr>
            </a:lvl8pPr>
            <a:lvl9pPr lvl="8" algn="ctr">
              <a:buNone/>
              <a:defRPr sz="1200">
                <a:solidFill>
                  <a:srgbClr val="CC0000"/>
                </a:solidFill>
                <a:latin typeface="Playfair Display"/>
                <a:ea typeface="Playfair Display"/>
                <a:cs typeface="Playfair Display"/>
                <a:sym typeface="Playfair Display"/>
              </a:defRPr>
            </a:lvl9pPr>
          </a:lstStyle>
          <a:p>
            <a:pPr marL="0" lvl="0" indent="0" algn="ct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1.wmf"/></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13.wmf"/><Relationship Id="rId5" Type="http://schemas.openxmlformats.org/officeDocument/2006/relationships/oleObject" Target="../embeddings/oleObject3.bin"/><Relationship Id="rId4" Type="http://schemas.openxmlformats.org/officeDocument/2006/relationships/image" Target="../media/image12.w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xml"/><Relationship Id="rId7" Type="http://schemas.openxmlformats.org/officeDocument/2006/relationships/image" Target="../media/image15.wmf"/><Relationship Id="rId2" Type="http://schemas.openxmlformats.org/officeDocument/2006/relationships/slideLayout" Target="../slideLayouts/slideLayout1.xml"/><Relationship Id="rId1" Type="http://schemas.openxmlformats.org/officeDocument/2006/relationships/vmlDrawing" Target="../drawings/vmlDrawing3.vml"/><Relationship Id="rId6" Type="http://schemas.openxmlformats.org/officeDocument/2006/relationships/oleObject" Target="../embeddings/oleObject5.bin"/><Relationship Id="rId5" Type="http://schemas.openxmlformats.org/officeDocument/2006/relationships/image" Target="../media/image14.wmf"/><Relationship Id="rId4" Type="http://schemas.openxmlformats.org/officeDocument/2006/relationships/oleObject" Target="../embeddings/oleObject4.bin"/></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1.xml"/><Relationship Id="rId1" Type="http://schemas.openxmlformats.org/officeDocument/2006/relationships/vmlDrawing" Target="../drawings/vmlDrawing4.vml"/><Relationship Id="rId4" Type="http://schemas.openxmlformats.org/officeDocument/2006/relationships/image" Target="../media/image16.wmf"/></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1.xml"/><Relationship Id="rId1" Type="http://schemas.openxmlformats.org/officeDocument/2006/relationships/vmlDrawing" Target="../drawings/vmlDrawing5.vml"/><Relationship Id="rId4" Type="http://schemas.openxmlformats.org/officeDocument/2006/relationships/image" Target="../media/image17.wmf"/></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10.bin"/><Relationship Id="rId3" Type="http://schemas.openxmlformats.org/officeDocument/2006/relationships/notesSlide" Target="../notesSlides/notesSlide3.xml"/><Relationship Id="rId7" Type="http://schemas.openxmlformats.org/officeDocument/2006/relationships/image" Target="../media/image19.wmf"/><Relationship Id="rId2" Type="http://schemas.openxmlformats.org/officeDocument/2006/relationships/slideLayout" Target="../slideLayouts/slideLayout1.xml"/><Relationship Id="rId1" Type="http://schemas.openxmlformats.org/officeDocument/2006/relationships/vmlDrawing" Target="../drawings/vmlDrawing6.vml"/><Relationship Id="rId6" Type="http://schemas.openxmlformats.org/officeDocument/2006/relationships/oleObject" Target="../embeddings/oleObject9.bin"/><Relationship Id="rId5" Type="http://schemas.openxmlformats.org/officeDocument/2006/relationships/image" Target="../media/image18.wmf"/><Relationship Id="rId4" Type="http://schemas.openxmlformats.org/officeDocument/2006/relationships/oleObject" Target="../embeddings/oleObject8.bin"/><Relationship Id="rId9" Type="http://schemas.openxmlformats.org/officeDocument/2006/relationships/image" Target="../media/image20.wmf"/></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11.bin"/><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image" Target="../media/image22.wmf"/><Relationship Id="rId5" Type="http://schemas.openxmlformats.org/officeDocument/2006/relationships/oleObject" Target="../embeddings/oleObject12.bin"/><Relationship Id="rId4" Type="http://schemas.openxmlformats.org/officeDocument/2006/relationships/image" Target="../media/image21.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13.bin"/><Relationship Id="rId2" Type="http://schemas.openxmlformats.org/officeDocument/2006/relationships/slideLayout" Target="../slideLayouts/slideLayout1.xml"/><Relationship Id="rId1" Type="http://schemas.openxmlformats.org/officeDocument/2006/relationships/vmlDrawing" Target="../drawings/vmlDrawing8.vml"/><Relationship Id="rId4" Type="http://schemas.openxmlformats.org/officeDocument/2006/relationships/image" Target="../media/image23.wmf"/></Relationships>
</file>

<file path=ppt/slides/_rels/slide26.xml.rels><?xml version="1.0" encoding="UTF-8" standalone="yes"?>
<Relationships xmlns="http://schemas.openxmlformats.org/package/2006/relationships"><Relationship Id="rId3" Type="http://schemas.openxmlformats.org/officeDocument/2006/relationships/oleObject" Target="../embeddings/oleObject14.bin"/><Relationship Id="rId2" Type="http://schemas.openxmlformats.org/officeDocument/2006/relationships/slideLayout" Target="../slideLayouts/slideLayout1.xml"/><Relationship Id="rId1" Type="http://schemas.openxmlformats.org/officeDocument/2006/relationships/vmlDrawing" Target="../drawings/vmlDrawing9.vml"/><Relationship Id="rId4" Type="http://schemas.openxmlformats.org/officeDocument/2006/relationships/image" Target="../media/image24.wmf"/></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oleObject" Target="../embeddings/oleObject15.bin"/><Relationship Id="rId2" Type="http://schemas.openxmlformats.org/officeDocument/2006/relationships/slideLayout" Target="../slideLayouts/slideLayout1.xml"/><Relationship Id="rId1" Type="http://schemas.openxmlformats.org/officeDocument/2006/relationships/vmlDrawing" Target="../drawings/vmlDrawing10.vml"/><Relationship Id="rId4" Type="http://schemas.openxmlformats.org/officeDocument/2006/relationships/image" Target="../media/image25.wmf"/></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0"/>
        <p:cNvGrpSpPr/>
        <p:nvPr/>
      </p:nvGrpSpPr>
      <p:grpSpPr>
        <a:xfrm>
          <a:off x="0" y="0"/>
          <a:ext cx="0" cy="0"/>
          <a:chOff x="0" y="0"/>
          <a:chExt cx="0" cy="0"/>
        </a:xfrm>
      </p:grpSpPr>
      <p:sp>
        <p:nvSpPr>
          <p:cNvPr id="61" name="Google Shape;61;p13"/>
          <p:cNvSpPr txBox="1">
            <a:spLocks noGrp="1"/>
          </p:cNvSpPr>
          <p:nvPr>
            <p:ph type="ctrTitle"/>
          </p:nvPr>
        </p:nvSpPr>
        <p:spPr>
          <a:xfrm>
            <a:off x="591255" y="1579046"/>
            <a:ext cx="7960983" cy="2572956"/>
          </a:xfrm>
          <a:prstGeom prst="rect">
            <a:avLst/>
          </a:prstGeom>
        </p:spPr>
        <p:txBody>
          <a:bodyPr spcFirstLastPara="1" wrap="square" lIns="91425" tIns="91425" rIns="91425" bIns="91425" anchor="t" anchorCtr="0">
            <a:noAutofit/>
          </a:bodyPr>
          <a:lstStyle/>
          <a:p>
            <a:pPr lvl="0"/>
            <a:r>
              <a:rPr lang="en-US" sz="4400" dirty="0">
                <a:solidFill>
                  <a:schemeClr val="tx1"/>
                </a:solidFill>
                <a:latin typeface="Times New Roman" panose="02020603050405020304" pitchFamily="18" charset="0"/>
                <a:cs typeface="Times New Roman" panose="02020603050405020304" pitchFamily="18" charset="0"/>
              </a:rPr>
              <a:t>12.1.Majburiy </a:t>
            </a:r>
            <a:r>
              <a:rPr lang="en-US" sz="4400" dirty="0" err="1">
                <a:solidFill>
                  <a:schemeClr val="tx1"/>
                </a:solidFill>
                <a:latin typeface="Times New Roman" panose="02020603050405020304" pitchFamily="18" charset="0"/>
                <a:cs typeface="Times New Roman" panose="02020603050405020304" pitchFamily="18" charset="0"/>
              </a:rPr>
              <a:t>elektr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smtClean="0">
                <a:solidFill>
                  <a:schemeClr val="tx1"/>
                </a:solidFill>
                <a:latin typeface="Times New Roman" panose="02020603050405020304" pitchFamily="18" charset="0"/>
                <a:cs typeface="Times New Roman" panose="02020603050405020304" pitchFamily="18" charset="0"/>
              </a:rPr>
              <a:t>          </a:t>
            </a:r>
            <a:r>
              <a:rPr lang="en-US" sz="4400" dirty="0" err="1" smtClean="0">
                <a:solidFill>
                  <a:schemeClr val="tx1"/>
                </a:solidFill>
                <a:latin typeface="Times New Roman" panose="02020603050405020304" pitchFamily="18" charset="0"/>
                <a:cs typeface="Times New Roman" panose="02020603050405020304" pitchFamily="18" charset="0"/>
              </a:rPr>
              <a:t>tebranishlar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smtClean="0">
                <a:solidFill>
                  <a:schemeClr val="tx1"/>
                </a:solidFill>
                <a:latin typeface="Times New Roman" panose="02020603050405020304" pitchFamily="18" charset="0"/>
                <a:cs typeface="Times New Roman" panose="02020603050405020304" pitchFamily="18" charset="0"/>
              </a:rPr>
              <a:t/>
            </a:r>
            <a:br>
              <a:rPr lang="en-US" sz="4400" dirty="0" smtClean="0">
                <a:solidFill>
                  <a:schemeClr val="tx1"/>
                </a:solidFill>
                <a:latin typeface="Times New Roman" panose="02020603050405020304" pitchFamily="18" charset="0"/>
                <a:cs typeface="Times New Roman" panose="02020603050405020304" pitchFamily="18" charset="0"/>
              </a:rPr>
            </a:br>
            <a:r>
              <a:rPr lang="en-US" sz="4400" dirty="0" smtClean="0">
                <a:solidFill>
                  <a:schemeClr val="tx1"/>
                </a:solidFill>
                <a:latin typeface="Times New Roman" panose="02020603050405020304" pitchFamily="18" charset="0"/>
                <a:cs typeface="Times New Roman" panose="02020603050405020304" pitchFamily="18" charset="0"/>
              </a:rPr>
              <a:t>12.2</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Kuchlanish</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va</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toklar</a:t>
            </a:r>
            <a:r>
              <a:rPr lang="en-US" sz="4400" dirty="0">
                <a:solidFill>
                  <a:schemeClr val="tx1"/>
                </a:solidFill>
                <a:latin typeface="Times New Roman" panose="02020603050405020304" pitchFamily="18" charset="0"/>
                <a:cs typeface="Times New Roman" panose="02020603050405020304" pitchFamily="18" charset="0"/>
              </a:rPr>
              <a:t> </a:t>
            </a:r>
            <a:r>
              <a:rPr lang="en-US" sz="4400" dirty="0" err="1">
                <a:solidFill>
                  <a:schemeClr val="tx1"/>
                </a:solidFill>
                <a:latin typeface="Times New Roman" panose="02020603050405020304" pitchFamily="18" charset="0"/>
                <a:cs typeface="Times New Roman" panose="02020603050405020304" pitchFamily="18" charset="0"/>
              </a:rPr>
              <a:t>rezonansi</a:t>
            </a:r>
            <a:r>
              <a:rPr lang="en-US" sz="4400" dirty="0">
                <a:solidFill>
                  <a:schemeClr val="tx1"/>
                </a:solidFill>
                <a:latin typeface="Times New Roman" panose="02020603050405020304" pitchFamily="18" charset="0"/>
                <a:cs typeface="Times New Roman" panose="02020603050405020304" pitchFamily="18" charset="0"/>
              </a:rPr>
              <a:t>.</a:t>
            </a:r>
          </a:p>
        </p:txBody>
      </p:sp>
      <p:grpSp>
        <p:nvGrpSpPr>
          <p:cNvPr id="62" name="Google Shape;62;p13"/>
          <p:cNvGrpSpPr/>
          <p:nvPr/>
        </p:nvGrpSpPr>
        <p:grpSpPr>
          <a:xfrm>
            <a:off x="4411033" y="332492"/>
            <a:ext cx="321429" cy="523991"/>
            <a:chOff x="6730350" y="2315900"/>
            <a:chExt cx="257700" cy="420100"/>
          </a:xfrm>
        </p:grpSpPr>
        <p:sp>
          <p:nvSpPr>
            <p:cNvPr id="63" name="Google Shape;63;p13"/>
            <p:cNvSpPr/>
            <p:nvPr/>
          </p:nvSpPr>
          <p:spPr>
            <a:xfrm>
              <a:off x="6807900" y="26712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 name="Google Shape;64;p13"/>
            <p:cNvSpPr/>
            <p:nvPr/>
          </p:nvSpPr>
          <p:spPr>
            <a:xfrm>
              <a:off x="6807900" y="2636450"/>
              <a:ext cx="102600" cy="22625"/>
            </a:xfrm>
            <a:custGeom>
              <a:avLst/>
              <a:gdLst/>
              <a:ahLst/>
              <a:cxnLst/>
              <a:rect l="l" t="t" r="r" b="b"/>
              <a:pathLst>
                <a:path w="4104" h="905" extrusionOk="0">
                  <a:moveTo>
                    <a:pt x="1" y="1"/>
                  </a:moveTo>
                  <a:lnTo>
                    <a:pt x="1" y="905"/>
                  </a:lnTo>
                  <a:lnTo>
                    <a:pt x="4104" y="905"/>
                  </a:lnTo>
                  <a:lnTo>
                    <a:pt x="410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13"/>
            <p:cNvSpPr/>
            <p:nvPr/>
          </p:nvSpPr>
          <p:spPr>
            <a:xfrm>
              <a:off x="6807900" y="2706075"/>
              <a:ext cx="102600" cy="29925"/>
            </a:xfrm>
            <a:custGeom>
              <a:avLst/>
              <a:gdLst/>
              <a:ahLst/>
              <a:cxnLst/>
              <a:rect l="l" t="t" r="r" b="b"/>
              <a:pathLst>
                <a:path w="4104" h="1197" extrusionOk="0">
                  <a:moveTo>
                    <a:pt x="1" y="0"/>
                  </a:moveTo>
                  <a:lnTo>
                    <a:pt x="1" y="171"/>
                  </a:lnTo>
                  <a:lnTo>
                    <a:pt x="25" y="318"/>
                  </a:lnTo>
                  <a:lnTo>
                    <a:pt x="98" y="464"/>
                  </a:lnTo>
                  <a:lnTo>
                    <a:pt x="196" y="586"/>
                  </a:lnTo>
                  <a:lnTo>
                    <a:pt x="343" y="660"/>
                  </a:lnTo>
                  <a:lnTo>
                    <a:pt x="1881" y="1172"/>
                  </a:lnTo>
                  <a:lnTo>
                    <a:pt x="2052" y="1197"/>
                  </a:lnTo>
                  <a:lnTo>
                    <a:pt x="2223" y="1172"/>
                  </a:lnTo>
                  <a:lnTo>
                    <a:pt x="3762" y="660"/>
                  </a:lnTo>
                  <a:lnTo>
                    <a:pt x="3908" y="586"/>
                  </a:lnTo>
                  <a:lnTo>
                    <a:pt x="4006" y="464"/>
                  </a:lnTo>
                  <a:lnTo>
                    <a:pt x="4079" y="318"/>
                  </a:lnTo>
                  <a:lnTo>
                    <a:pt x="4104" y="171"/>
                  </a:lnTo>
                  <a:lnTo>
                    <a:pt x="4104"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13"/>
            <p:cNvSpPr/>
            <p:nvPr/>
          </p:nvSpPr>
          <p:spPr>
            <a:xfrm>
              <a:off x="6811575" y="2463675"/>
              <a:ext cx="95275" cy="160600"/>
            </a:xfrm>
            <a:custGeom>
              <a:avLst/>
              <a:gdLst/>
              <a:ahLst/>
              <a:cxnLst/>
              <a:rect l="l" t="t" r="r" b="b"/>
              <a:pathLst>
                <a:path w="3811" h="6424" extrusionOk="0">
                  <a:moveTo>
                    <a:pt x="1905" y="0"/>
                  </a:moveTo>
                  <a:lnTo>
                    <a:pt x="928" y="831"/>
                  </a:lnTo>
                  <a:lnTo>
                    <a:pt x="855" y="879"/>
                  </a:lnTo>
                  <a:lnTo>
                    <a:pt x="782" y="904"/>
                  </a:lnTo>
                  <a:lnTo>
                    <a:pt x="684" y="879"/>
                  </a:lnTo>
                  <a:lnTo>
                    <a:pt x="611" y="831"/>
                  </a:lnTo>
                  <a:lnTo>
                    <a:pt x="0" y="318"/>
                  </a:lnTo>
                  <a:lnTo>
                    <a:pt x="1319" y="6423"/>
                  </a:lnTo>
                  <a:lnTo>
                    <a:pt x="2491" y="6423"/>
                  </a:lnTo>
                  <a:lnTo>
                    <a:pt x="3810" y="318"/>
                  </a:lnTo>
                  <a:lnTo>
                    <a:pt x="3200" y="831"/>
                  </a:lnTo>
                  <a:lnTo>
                    <a:pt x="3126" y="879"/>
                  </a:lnTo>
                  <a:lnTo>
                    <a:pt x="3029" y="904"/>
                  </a:lnTo>
                  <a:lnTo>
                    <a:pt x="2955" y="879"/>
                  </a:lnTo>
                  <a:lnTo>
                    <a:pt x="2882" y="831"/>
                  </a:lnTo>
                  <a:lnTo>
                    <a:pt x="1905" y="0"/>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13"/>
            <p:cNvSpPr/>
            <p:nvPr/>
          </p:nvSpPr>
          <p:spPr>
            <a:xfrm>
              <a:off x="6730350" y="2315900"/>
              <a:ext cx="257700" cy="308375"/>
            </a:xfrm>
            <a:custGeom>
              <a:avLst/>
              <a:gdLst/>
              <a:ahLst/>
              <a:cxnLst/>
              <a:rect l="l" t="t" r="r" b="b"/>
              <a:pathLst>
                <a:path w="10308" h="12335" extrusionOk="0">
                  <a:moveTo>
                    <a:pt x="5154" y="1"/>
                  </a:moveTo>
                  <a:lnTo>
                    <a:pt x="4617" y="25"/>
                  </a:lnTo>
                  <a:lnTo>
                    <a:pt x="4128" y="98"/>
                  </a:lnTo>
                  <a:lnTo>
                    <a:pt x="3615" y="245"/>
                  </a:lnTo>
                  <a:lnTo>
                    <a:pt x="3151" y="416"/>
                  </a:lnTo>
                  <a:lnTo>
                    <a:pt x="2712" y="636"/>
                  </a:lnTo>
                  <a:lnTo>
                    <a:pt x="2272" y="880"/>
                  </a:lnTo>
                  <a:lnTo>
                    <a:pt x="1881" y="1173"/>
                  </a:lnTo>
                  <a:lnTo>
                    <a:pt x="1515" y="1515"/>
                  </a:lnTo>
                  <a:lnTo>
                    <a:pt x="1198" y="1881"/>
                  </a:lnTo>
                  <a:lnTo>
                    <a:pt x="880" y="2272"/>
                  </a:lnTo>
                  <a:lnTo>
                    <a:pt x="636" y="2687"/>
                  </a:lnTo>
                  <a:lnTo>
                    <a:pt x="416" y="3151"/>
                  </a:lnTo>
                  <a:lnTo>
                    <a:pt x="245" y="3615"/>
                  </a:lnTo>
                  <a:lnTo>
                    <a:pt x="123" y="4104"/>
                  </a:lnTo>
                  <a:lnTo>
                    <a:pt x="50" y="4617"/>
                  </a:lnTo>
                  <a:lnTo>
                    <a:pt x="1" y="5154"/>
                  </a:lnTo>
                  <a:lnTo>
                    <a:pt x="25" y="5423"/>
                  </a:lnTo>
                  <a:lnTo>
                    <a:pt x="50" y="5691"/>
                  </a:lnTo>
                  <a:lnTo>
                    <a:pt x="123" y="6204"/>
                  </a:lnTo>
                  <a:lnTo>
                    <a:pt x="245" y="6693"/>
                  </a:lnTo>
                  <a:lnTo>
                    <a:pt x="416" y="7132"/>
                  </a:lnTo>
                  <a:lnTo>
                    <a:pt x="636" y="7572"/>
                  </a:lnTo>
                  <a:lnTo>
                    <a:pt x="856" y="7963"/>
                  </a:lnTo>
                  <a:lnTo>
                    <a:pt x="1100" y="8353"/>
                  </a:lnTo>
                  <a:lnTo>
                    <a:pt x="1369" y="8744"/>
                  </a:lnTo>
                  <a:lnTo>
                    <a:pt x="1906" y="9526"/>
                  </a:lnTo>
                  <a:lnTo>
                    <a:pt x="2150" y="9941"/>
                  </a:lnTo>
                  <a:lnTo>
                    <a:pt x="2394" y="10356"/>
                  </a:lnTo>
                  <a:lnTo>
                    <a:pt x="2614" y="10796"/>
                  </a:lnTo>
                  <a:lnTo>
                    <a:pt x="2810" y="11284"/>
                  </a:lnTo>
                  <a:lnTo>
                    <a:pt x="2980" y="11797"/>
                  </a:lnTo>
                  <a:lnTo>
                    <a:pt x="3103" y="12334"/>
                  </a:lnTo>
                  <a:lnTo>
                    <a:pt x="4079" y="12334"/>
                  </a:lnTo>
                  <a:lnTo>
                    <a:pt x="3249" y="8500"/>
                  </a:lnTo>
                  <a:lnTo>
                    <a:pt x="2663" y="5642"/>
                  </a:lnTo>
                  <a:lnTo>
                    <a:pt x="2663" y="5520"/>
                  </a:lnTo>
                  <a:lnTo>
                    <a:pt x="2712" y="5423"/>
                  </a:lnTo>
                  <a:lnTo>
                    <a:pt x="2785" y="5374"/>
                  </a:lnTo>
                  <a:lnTo>
                    <a:pt x="2883" y="5349"/>
                  </a:lnTo>
                  <a:lnTo>
                    <a:pt x="2956" y="5349"/>
                  </a:lnTo>
                  <a:lnTo>
                    <a:pt x="3054" y="5398"/>
                  </a:lnTo>
                  <a:lnTo>
                    <a:pt x="4031" y="6253"/>
                  </a:lnTo>
                  <a:lnTo>
                    <a:pt x="4983" y="5398"/>
                  </a:lnTo>
                  <a:lnTo>
                    <a:pt x="5081" y="5349"/>
                  </a:lnTo>
                  <a:lnTo>
                    <a:pt x="5227" y="5349"/>
                  </a:lnTo>
                  <a:lnTo>
                    <a:pt x="5325" y="5398"/>
                  </a:lnTo>
                  <a:lnTo>
                    <a:pt x="6278" y="6253"/>
                  </a:lnTo>
                  <a:lnTo>
                    <a:pt x="7254" y="5398"/>
                  </a:lnTo>
                  <a:lnTo>
                    <a:pt x="7352" y="5349"/>
                  </a:lnTo>
                  <a:lnTo>
                    <a:pt x="7425" y="5349"/>
                  </a:lnTo>
                  <a:lnTo>
                    <a:pt x="7523" y="5374"/>
                  </a:lnTo>
                  <a:lnTo>
                    <a:pt x="7596" y="5423"/>
                  </a:lnTo>
                  <a:lnTo>
                    <a:pt x="7645" y="5520"/>
                  </a:lnTo>
                  <a:lnTo>
                    <a:pt x="7645" y="5642"/>
                  </a:lnTo>
                  <a:lnTo>
                    <a:pt x="7059" y="8500"/>
                  </a:lnTo>
                  <a:lnTo>
                    <a:pt x="6229" y="12334"/>
                  </a:lnTo>
                  <a:lnTo>
                    <a:pt x="7206" y="12334"/>
                  </a:lnTo>
                  <a:lnTo>
                    <a:pt x="7328" y="11797"/>
                  </a:lnTo>
                  <a:lnTo>
                    <a:pt x="7499" y="11284"/>
                  </a:lnTo>
                  <a:lnTo>
                    <a:pt x="7694" y="10796"/>
                  </a:lnTo>
                  <a:lnTo>
                    <a:pt x="7914" y="10356"/>
                  </a:lnTo>
                  <a:lnTo>
                    <a:pt x="8158" y="9941"/>
                  </a:lnTo>
                  <a:lnTo>
                    <a:pt x="8402" y="9526"/>
                  </a:lnTo>
                  <a:lnTo>
                    <a:pt x="8940" y="8744"/>
                  </a:lnTo>
                  <a:lnTo>
                    <a:pt x="9208" y="8353"/>
                  </a:lnTo>
                  <a:lnTo>
                    <a:pt x="9453" y="7963"/>
                  </a:lnTo>
                  <a:lnTo>
                    <a:pt x="9672" y="7572"/>
                  </a:lnTo>
                  <a:lnTo>
                    <a:pt x="9892" y="7132"/>
                  </a:lnTo>
                  <a:lnTo>
                    <a:pt x="10063" y="6693"/>
                  </a:lnTo>
                  <a:lnTo>
                    <a:pt x="10185" y="6204"/>
                  </a:lnTo>
                  <a:lnTo>
                    <a:pt x="10259" y="5691"/>
                  </a:lnTo>
                  <a:lnTo>
                    <a:pt x="10283" y="5423"/>
                  </a:lnTo>
                  <a:lnTo>
                    <a:pt x="10307" y="5154"/>
                  </a:lnTo>
                  <a:lnTo>
                    <a:pt x="10259" y="4617"/>
                  </a:lnTo>
                  <a:lnTo>
                    <a:pt x="10185" y="4104"/>
                  </a:lnTo>
                  <a:lnTo>
                    <a:pt x="10063" y="3615"/>
                  </a:lnTo>
                  <a:lnTo>
                    <a:pt x="9892" y="3151"/>
                  </a:lnTo>
                  <a:lnTo>
                    <a:pt x="9672" y="2687"/>
                  </a:lnTo>
                  <a:lnTo>
                    <a:pt x="9428" y="2272"/>
                  </a:lnTo>
                  <a:lnTo>
                    <a:pt x="9111" y="1881"/>
                  </a:lnTo>
                  <a:lnTo>
                    <a:pt x="8793" y="1515"/>
                  </a:lnTo>
                  <a:lnTo>
                    <a:pt x="8427" y="1173"/>
                  </a:lnTo>
                  <a:lnTo>
                    <a:pt x="8036" y="880"/>
                  </a:lnTo>
                  <a:lnTo>
                    <a:pt x="7596" y="636"/>
                  </a:lnTo>
                  <a:lnTo>
                    <a:pt x="7157" y="416"/>
                  </a:lnTo>
                  <a:lnTo>
                    <a:pt x="6693" y="245"/>
                  </a:lnTo>
                  <a:lnTo>
                    <a:pt x="6180" y="98"/>
                  </a:lnTo>
                  <a:lnTo>
                    <a:pt x="5691" y="25"/>
                  </a:lnTo>
                  <a:lnTo>
                    <a:pt x="5154" y="1"/>
                  </a:lnTo>
                  <a:close/>
                </a:path>
              </a:pathLst>
            </a:cu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mc:AlternateContent xmlns:mc="http://schemas.openxmlformats.org/markup-compatibility/2006" xmlns:a14="http://schemas.microsoft.com/office/drawing/2010/main">
        <mc:Choice Requires="a14">
          <p:sp>
            <p:nvSpPr>
              <p:cNvPr id="9" name="Прямоугольник 8"/>
              <p:cNvSpPr/>
              <p:nvPr/>
            </p:nvSpPr>
            <p:spPr>
              <a:xfrm>
                <a:off x="5541103" y="4152002"/>
                <a:ext cx="3437286" cy="369332"/>
              </a:xfrm>
              <a:prstGeom prst="rect">
                <a:avLst/>
              </a:prstGeom>
            </p:spPr>
            <p:txBody>
              <a:bodyPr wrap="square">
                <a:sp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14:m>
                  <m:oMathPara xmlns:m="http://schemas.openxmlformats.org/officeDocument/2006/math">
                    <m:oMathParaPr>
                      <m:jc m:val="centerGroup"/>
                    </m:oMathParaPr>
                    <m:oMath xmlns:m="http://schemas.openxmlformats.org/officeDocument/2006/math">
                      <m:r>
                        <a:rPr lang="en-US" sz="1800" b="1" i="1" smtClean="0">
                          <a:solidFill>
                            <a:srgbClr val="FF0000"/>
                          </a:solidFill>
                          <a:effectLst>
                            <a:outerShdw blurRad="50800" dist="38100" algn="l" rotWithShape="0">
                              <a:prstClr val="black">
                                <a:alpha val="40000"/>
                              </a:prstClr>
                            </a:outerShdw>
                          </a:effectLst>
                          <a:latin typeface="Cambria Math" panose="02040503050406030204" pitchFamily="18" charset="0"/>
                        </a:rPr>
                        <m:t> </m:t>
                      </m:r>
                    </m:oMath>
                  </m:oMathPara>
                </a14:m>
                <a:endParaRPr lang="en-US" sz="1800" b="1" i="1" dirty="0">
                  <a:solidFill>
                    <a:srgbClr val="FF0000"/>
                  </a:solidFill>
                  <a:effectLst>
                    <a:outerShdw blurRad="50800" dist="38100" algn="l" rotWithShape="0">
                      <a:prstClr val="black">
                        <a:alpha val="40000"/>
                      </a:prstClr>
                    </a:outerShdw>
                  </a:effectLst>
                  <a:latin typeface="Playfair Display" panose="020B0604020202020204" charset="0"/>
                  <a:cs typeface="Playfair Display" panose="020B0604020202020204" charset="0"/>
                </a:endParaRPr>
              </a:p>
            </p:txBody>
          </p:sp>
        </mc:Choice>
        <mc:Fallback xmlns="">
          <p:sp>
            <p:nvSpPr>
              <p:cNvPr id="9" name="Прямоугольник 8"/>
              <p:cNvSpPr>
                <a:spLocks noRot="1" noChangeAspect="1" noMove="1" noResize="1" noEditPoints="1" noAdjustHandles="1" noChangeArrowheads="1" noChangeShapeType="1" noTextEdit="1"/>
              </p:cNvSpPr>
              <p:nvPr/>
            </p:nvSpPr>
            <p:spPr>
              <a:xfrm>
                <a:off x="5541103" y="4152002"/>
                <a:ext cx="3437286" cy="369332"/>
              </a:xfrm>
              <a:prstGeom prst="rect">
                <a:avLst/>
              </a:prstGeom>
              <a:blipFill rotWithShape="0">
                <a:blip r:embed="rId3"/>
                <a:stretch>
                  <a:fillRect/>
                </a:stretch>
              </a:blipFill>
            </p:spPr>
            <p:txBody>
              <a:bodyPr/>
              <a:lstStyle/>
              <a:p>
                <a:r>
                  <a:rPr lang="ru-RU">
                    <a:noFill/>
                  </a:rPr>
                  <a:t> </a:t>
                </a:r>
              </a:p>
            </p:txBody>
          </p:sp>
        </mc:Fallback>
      </mc:AlternateContent>
      <p:sp>
        <p:nvSpPr>
          <p:cNvPr id="10" name="Google Shape;69;p16"/>
          <p:cNvSpPr txBox="1">
            <a:spLocks/>
          </p:cNvSpPr>
          <p:nvPr/>
        </p:nvSpPr>
        <p:spPr>
          <a:xfrm>
            <a:off x="4571746" y="2961799"/>
            <a:ext cx="4294597" cy="1685700"/>
          </a:xfrm>
          <a:prstGeom prst="rect">
            <a:avLst/>
          </a:prstGeom>
          <a:noFill/>
          <a:ln>
            <a:noFill/>
          </a:ln>
        </p:spPr>
        <p:txBody>
          <a:bodyPr spcFirstLastPara="1" wrap="square" lIns="0" tIns="0" rIns="0" bIns="0"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a:r>
              <a:rPr lang="en-US" sz="1600" dirty="0" smtClean="0">
                <a:solidFill>
                  <a:srgbClr val="00B0F0"/>
                </a:solidFill>
              </a:rPr>
              <a:t>Submitted by </a:t>
            </a:r>
            <a:r>
              <a:rPr lang="en-US" sz="1600" dirty="0" err="1">
                <a:solidFill>
                  <a:srgbClr val="00B0F0"/>
                </a:solidFill>
              </a:rPr>
              <a:t>Usmonov</a:t>
            </a:r>
            <a:r>
              <a:rPr lang="en-US" sz="1600" dirty="0">
                <a:solidFill>
                  <a:srgbClr val="00B0F0"/>
                </a:solidFill>
              </a:rPr>
              <a:t> </a:t>
            </a:r>
            <a:r>
              <a:rPr lang="en-US" sz="1600" dirty="0" err="1">
                <a:solidFill>
                  <a:srgbClr val="00B0F0"/>
                </a:solidFill>
              </a:rPr>
              <a:t>Johongir</a:t>
            </a:r>
            <a:endParaRPr lang="en-US" sz="1600" dirty="0">
              <a:solidFill>
                <a:srgbClr val="FFFF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0" y="1387011"/>
            <a:ext cx="7674797" cy="2031325"/>
          </a:xfrm>
          <a:prstGeom prst="rect">
            <a:avLst/>
          </a:prstGeom>
        </p:spPr>
        <p:txBody>
          <a:bodyPr wrap="square">
            <a:spAutoFit/>
          </a:bodyPr>
          <a:lstStyle/>
          <a:p>
            <a:pPr algn="ctr">
              <a:lnSpc>
                <a:spcPct val="150000"/>
              </a:lnSpc>
            </a:pPr>
            <a:r>
              <a:rPr lang="en-US" sz="3600" dirty="0" err="1" smtClean="0">
                <a:latin typeface="Times New Roman" panose="02020603050405020304" pitchFamily="18" charset="0"/>
                <a:cs typeface="Times New Roman" panose="02020603050405020304" pitchFamily="18" charset="0"/>
              </a:rPr>
              <a:t>Reja</a:t>
            </a:r>
            <a:r>
              <a:rPr lang="en-US" sz="3600" dirty="0" smtClean="0">
                <a:latin typeface="Times New Roman" panose="02020603050405020304" pitchFamily="18" charset="0"/>
                <a:cs typeface="Times New Roman" panose="02020603050405020304" pitchFamily="18" charset="0"/>
              </a:rPr>
              <a:t>:</a:t>
            </a:r>
            <a:endParaRPr lang="ru-RU" sz="3600" dirty="0" smtClean="0">
              <a:latin typeface="Times New Roman" panose="02020603050405020304" pitchFamily="18" charset="0"/>
              <a:cs typeface="Times New Roman" panose="02020603050405020304" pitchFamily="18" charset="0"/>
            </a:endParaRPr>
          </a:p>
          <a:p>
            <a:pPr>
              <a:lnSpc>
                <a:spcPct val="150000"/>
              </a:lnSpc>
            </a:pPr>
            <a:r>
              <a:rPr lang="en-US" sz="2400" dirty="0" smtClean="0"/>
              <a:t>1. </a:t>
            </a:r>
            <a:r>
              <a:rPr lang="en-US" sz="2400" dirty="0" err="1" smtClean="0"/>
              <a:t>Majburiy</a:t>
            </a:r>
            <a:r>
              <a:rPr lang="en-US" sz="2400" dirty="0" smtClean="0"/>
              <a:t> </a:t>
            </a:r>
            <a:r>
              <a:rPr lang="en-US" sz="2400" dirty="0" err="1"/>
              <a:t>tebranishlar</a:t>
            </a:r>
            <a:r>
              <a:rPr lang="en-US" sz="2400" dirty="0"/>
              <a:t> </a:t>
            </a:r>
            <a:r>
              <a:rPr lang="en-US" sz="2400" dirty="0" err="1" smtClean="0"/>
              <a:t>tenglamasi</a:t>
            </a:r>
            <a:r>
              <a:rPr lang="en-US" sz="2400" dirty="0"/>
              <a:t>;</a:t>
            </a:r>
            <a:endParaRPr lang="en-US" sz="2400" dirty="0" smtClean="0"/>
          </a:p>
          <a:p>
            <a:pPr>
              <a:lnSpc>
                <a:spcPct val="150000"/>
              </a:lnSpc>
            </a:pPr>
            <a:r>
              <a:rPr lang="en-US" sz="2400" dirty="0" smtClean="0"/>
              <a:t>2</a:t>
            </a:r>
            <a:r>
              <a:rPr lang="en-US" sz="2400" dirty="0"/>
              <a:t>. </a:t>
            </a:r>
            <a:r>
              <a:rPr lang="en-US" sz="2400" dirty="0" err="1"/>
              <a:t>Majburiy</a:t>
            </a:r>
            <a:r>
              <a:rPr lang="en-US" sz="2400" dirty="0"/>
              <a:t> </a:t>
            </a:r>
            <a:r>
              <a:rPr lang="en-US" sz="2400" dirty="0" err="1"/>
              <a:t>tebranishlar</a:t>
            </a:r>
            <a:r>
              <a:rPr lang="en-US" sz="2400" dirty="0"/>
              <a:t> </a:t>
            </a:r>
            <a:r>
              <a:rPr lang="en-US" sz="2400" dirty="0" err="1"/>
              <a:t>tenglamasining</a:t>
            </a:r>
            <a:r>
              <a:rPr lang="en-US" sz="2400" dirty="0"/>
              <a:t> </a:t>
            </a:r>
            <a:r>
              <a:rPr lang="en-US" sz="2400" dirty="0" err="1" smtClean="0"/>
              <a:t>yechimi</a:t>
            </a:r>
            <a:r>
              <a:rPr lang="en-US" sz="2400" dirty="0" smtClean="0"/>
              <a:t>.</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137709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534023" y="1227876"/>
            <a:ext cx="8075487" cy="3728588"/>
          </a:xfrm>
        </p:spPr>
        <p:txBody>
          <a:bodyPr/>
          <a:lstStyle/>
          <a:p>
            <a:pPr algn="l">
              <a:lnSpc>
                <a:spcPct val="150000"/>
              </a:lnSpc>
            </a:pPr>
            <a:r>
              <a:rPr lang="en-US" sz="1800" b="0" i="0" dirty="0" smtClean="0">
                <a:solidFill>
                  <a:schemeClr val="tx1"/>
                </a:solidFill>
                <a:latin typeface="Times New Roman" pitchFamily="18" charset="0"/>
                <a:cs typeface="Times New Roman" pitchFamily="18" charset="0"/>
              </a:rPr>
              <a:t>	</a:t>
            </a:r>
            <a:r>
              <a:rPr lang="en-US" sz="1800" b="0" i="0" dirty="0" err="1" smtClean="0">
                <a:solidFill>
                  <a:schemeClr val="tx1"/>
                </a:solidFill>
                <a:latin typeface="Times New Roman" pitchFamily="18" charset="0"/>
                <a:cs typeface="Times New Roman" pitchFamily="18" charset="0"/>
              </a:rPr>
              <a:t>Majburiy</a:t>
            </a:r>
            <a:r>
              <a:rPr lang="en-US" sz="1800" b="0" i="0" dirty="0" smtClean="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tebranishlar</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tenglamasi</a:t>
            </a:r>
            <a:r>
              <a:rPr lang="en-US" sz="1800" b="0" i="0" dirty="0">
                <a:solidFill>
                  <a:schemeClr val="tx1"/>
                </a:solidFill>
                <a:latin typeface="Times New Roman" pitchFamily="18" charset="0"/>
                <a:cs typeface="Times New Roman" pitchFamily="18" charset="0"/>
              </a:rPr>
              <a:t>. Real </a:t>
            </a:r>
            <a:r>
              <a:rPr lang="en-US" sz="1800" b="0" i="0" dirty="0" err="1">
                <a:solidFill>
                  <a:schemeClr val="tx1"/>
                </a:solidFill>
                <a:latin typeface="Times New Roman" pitchFamily="18" charset="0"/>
                <a:cs typeface="Times New Roman" pitchFamily="18" charset="0"/>
              </a:rPr>
              <a:t>tebranish</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konturida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so‘nmas</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tebranishlarni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hosil</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qilish</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uchun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yo‘qotiladigan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energiyaning</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o‘rnini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to‘ldirib</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turish</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kerak</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Davriy</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ravishda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o‘zgaruvchi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tashqi</a:t>
            </a:r>
            <a:r>
              <a:rPr lang="en-US" sz="1800" b="0" i="0" dirty="0">
                <a:solidFill>
                  <a:schemeClr val="tx1"/>
                </a:solidFill>
                <a:latin typeface="Times New Roman" pitchFamily="18" charset="0"/>
                <a:cs typeface="Times New Roman" pitchFamily="18" charset="0"/>
              </a:rPr>
              <a:t> EYK </a:t>
            </a:r>
            <a:r>
              <a:rPr lang="en-US" sz="1800" b="0" i="0" dirty="0" err="1">
                <a:solidFill>
                  <a:schemeClr val="tx1"/>
                </a:solidFill>
                <a:latin typeface="Times New Roman" pitchFamily="18" charset="0"/>
                <a:cs typeface="Times New Roman" pitchFamily="18" charset="0"/>
              </a:rPr>
              <a:t>ta’sirida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vujudga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keladigan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tebranishlarga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majburiy</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elektromagnit</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tebranishlar</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deyiladi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Demak</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majburiy</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tebranishlar</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vujudga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kelishi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uchun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konturga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garmonik</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ravishda</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o‘zgaradigan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davriy</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tashqi</a:t>
            </a:r>
            <a:r>
              <a:rPr lang="en-US" sz="1800" b="0" i="0" dirty="0">
                <a:solidFill>
                  <a:schemeClr val="tx1"/>
                </a:solidFill>
                <a:latin typeface="Times New Roman" pitchFamily="18" charset="0"/>
                <a:cs typeface="Times New Roman" pitchFamily="18" charset="0"/>
              </a:rPr>
              <a:t> EYK </a:t>
            </a:r>
            <a:r>
              <a:rPr lang="en-US" sz="1800" b="0" i="0" dirty="0" err="1">
                <a:solidFill>
                  <a:schemeClr val="tx1"/>
                </a:solidFill>
                <a:latin typeface="Times New Roman" pitchFamily="18" charset="0"/>
                <a:cs typeface="Times New Roman" pitchFamily="18" charset="0"/>
              </a:rPr>
              <a:t>yoki</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o‘zgaruvchan</a:t>
            </a:r>
            <a:r>
              <a:rPr lang="en-US" sz="1800" b="0" i="0" dirty="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kuchlanish</a:t>
            </a:r>
            <a:r>
              <a:rPr lang="en-US" sz="1800" b="0" i="0" dirty="0">
                <a:solidFill>
                  <a:schemeClr val="tx1"/>
                </a:solidFill>
                <a:latin typeface="Times New Roman" pitchFamily="18" charset="0"/>
                <a:cs typeface="Times New Roman" pitchFamily="18" charset="0"/>
              </a:rPr>
              <a:t> </a:t>
            </a:r>
            <a:r>
              <a:rPr lang="en-US" sz="1800" b="0" i="0" dirty="0" smtClean="0">
                <a:solidFill>
                  <a:schemeClr val="tx1"/>
                </a:solidFill>
                <a:latin typeface="Times New Roman" pitchFamily="18" charset="0"/>
                <a:cs typeface="Times New Roman" pitchFamily="18" charset="0"/>
              </a:rPr>
              <a:t/>
            </a:r>
            <a:br>
              <a:rPr lang="en-US" sz="1800" b="0" i="0" dirty="0" smtClean="0">
                <a:solidFill>
                  <a:schemeClr val="tx1"/>
                </a:solidFill>
                <a:latin typeface="Times New Roman" pitchFamily="18" charset="0"/>
                <a:cs typeface="Times New Roman" pitchFamily="18" charset="0"/>
              </a:rPr>
            </a:br>
            <a:r>
              <a:rPr lang="en-US" sz="1800" b="0" i="0" dirty="0">
                <a:solidFill>
                  <a:schemeClr val="tx1"/>
                </a:solidFill>
                <a:latin typeface="Times New Roman" pitchFamily="18" charset="0"/>
                <a:cs typeface="Times New Roman" pitchFamily="18" charset="0"/>
              </a:rPr>
              <a:t/>
            </a:r>
            <a:br>
              <a:rPr lang="en-US" sz="1800" b="0" i="0" dirty="0">
                <a:solidFill>
                  <a:schemeClr val="tx1"/>
                </a:solidFill>
                <a:latin typeface="Times New Roman" pitchFamily="18" charset="0"/>
                <a:cs typeface="Times New Roman" pitchFamily="18" charset="0"/>
              </a:rPr>
            </a:br>
            <a:r>
              <a:rPr lang="en-US" sz="1800" b="0" i="0" dirty="0" err="1" smtClean="0">
                <a:solidFill>
                  <a:schemeClr val="tx1"/>
                </a:solidFill>
                <a:latin typeface="Times New Roman" pitchFamily="18" charset="0"/>
                <a:cs typeface="Times New Roman" pitchFamily="18" charset="0"/>
              </a:rPr>
              <a:t>ni</a:t>
            </a:r>
            <a:r>
              <a:rPr lang="en-US" sz="1800" b="0" i="0" dirty="0" smtClean="0">
                <a:solidFill>
                  <a:schemeClr val="tx1"/>
                </a:solidFill>
                <a:latin typeface="Times New Roman" pitchFamily="18" charset="0"/>
                <a:cs typeface="Times New Roman" pitchFamily="18" charset="0"/>
              </a:rPr>
              <a:t> </a:t>
            </a:r>
            <a:r>
              <a:rPr lang="en-US" sz="1800" b="0" i="0" dirty="0" err="1">
                <a:solidFill>
                  <a:schemeClr val="tx1"/>
                </a:solidFill>
                <a:latin typeface="Times New Roman" pitchFamily="18" charset="0"/>
                <a:cs typeface="Times New Roman" pitchFamily="18" charset="0"/>
              </a:rPr>
              <a:t>ulash</a:t>
            </a:r>
            <a:r>
              <a:rPr lang="en-US" sz="1800" b="0" i="0" dirty="0">
                <a:solidFill>
                  <a:schemeClr val="tx1"/>
                </a:solidFill>
                <a:latin typeface="Times New Roman" pitchFamily="18" charset="0"/>
                <a:cs typeface="Times New Roman" pitchFamily="18" charset="0"/>
              </a:rPr>
              <a:t> </a:t>
            </a:r>
            <a:r>
              <a:rPr lang="en-US" sz="1800" b="0" i="0" dirty="0" err="1" smtClean="0">
                <a:solidFill>
                  <a:schemeClr val="tx1"/>
                </a:solidFill>
                <a:latin typeface="Times New Roman" pitchFamily="18" charset="0"/>
                <a:cs typeface="Times New Roman" pitchFamily="18" charset="0"/>
              </a:rPr>
              <a:t>kerak</a:t>
            </a:r>
            <a:r>
              <a:rPr lang="en-US" sz="1800" b="0" i="0" dirty="0" smtClean="0">
                <a:solidFill>
                  <a:schemeClr val="tx1"/>
                </a:solidFill>
                <a:latin typeface="Times New Roman" pitchFamily="18" charset="0"/>
                <a:cs typeface="Times New Roman" pitchFamily="18" charset="0"/>
              </a:rPr>
              <a:t>.</a:t>
            </a:r>
            <a:endParaRPr lang="ru-RU" sz="1800" b="0" i="0" dirty="0">
              <a:solidFill>
                <a:schemeClr val="tx1"/>
              </a:solidFill>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4" name="TextBox 3"/>
              <p:cNvSpPr txBox="1"/>
              <p:nvPr/>
            </p:nvSpPr>
            <p:spPr>
              <a:xfrm>
                <a:off x="3517054" y="3820081"/>
                <a:ext cx="2109424" cy="430887"/>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800" b="0" i="1" smtClean="0">
                          <a:latin typeface="Cambria Math" panose="02040503050406030204" pitchFamily="18" charset="0"/>
                        </a:rPr>
                        <m:t>𝑈</m:t>
                      </m:r>
                      <m:r>
                        <a:rPr lang="en-US" sz="2800" b="0" i="1" smtClean="0">
                          <a:latin typeface="Cambria Math" panose="02040503050406030204" pitchFamily="18" charset="0"/>
                        </a:rPr>
                        <m:t>=</m:t>
                      </m:r>
                      <m:sSub>
                        <m:sSubPr>
                          <m:ctrlPr>
                            <a:rPr lang="en-US" sz="2800" b="0" i="1" smtClean="0">
                              <a:latin typeface="Cambria Math" panose="02040503050406030204" pitchFamily="18" charset="0"/>
                            </a:rPr>
                          </m:ctrlPr>
                        </m:sSubPr>
                        <m:e>
                          <m:r>
                            <a:rPr lang="en-US" sz="2800" b="0" i="1" smtClean="0">
                              <a:latin typeface="Cambria Math" panose="02040503050406030204" pitchFamily="18" charset="0"/>
                            </a:rPr>
                            <m:t>𝑈</m:t>
                          </m:r>
                        </m:e>
                        <m:sub>
                          <m:r>
                            <a:rPr lang="en-US" sz="2800" b="0" i="1" smtClean="0">
                              <a:latin typeface="Cambria Math" panose="02040503050406030204" pitchFamily="18" charset="0"/>
                            </a:rPr>
                            <m:t>0</m:t>
                          </m:r>
                        </m:sub>
                      </m:sSub>
                      <m:r>
                        <a:rPr lang="en-US" sz="2800" b="0" i="1" smtClean="0">
                          <a:latin typeface="Cambria Math" panose="02040503050406030204" pitchFamily="18" charset="0"/>
                        </a:rPr>
                        <m:t>𝑠𝑖𝑛</m:t>
                      </m:r>
                      <m:r>
                        <a:rPr lang="en-US" sz="2800" b="0" i="1" smtClean="0">
                          <a:latin typeface="Cambria Math" panose="02040503050406030204" pitchFamily="18" charset="0"/>
                          <a:ea typeface="Cambria Math" panose="02040503050406030204" pitchFamily="18" charset="0"/>
                        </a:rPr>
                        <m:t>𝜔</m:t>
                      </m:r>
                      <m:r>
                        <a:rPr lang="en-US" sz="2800" b="0" i="1" smtClean="0">
                          <a:latin typeface="Cambria Math" panose="02040503050406030204" pitchFamily="18" charset="0"/>
                          <a:ea typeface="Cambria Math" panose="02040503050406030204" pitchFamily="18" charset="0"/>
                        </a:rPr>
                        <m:t>𝑡</m:t>
                      </m:r>
                    </m:oMath>
                  </m:oMathPara>
                </a14:m>
                <a:endParaRPr lang="ru-RU" dirty="0"/>
              </a:p>
            </p:txBody>
          </p:sp>
        </mc:Choice>
        <mc:Fallback>
          <p:sp>
            <p:nvSpPr>
              <p:cNvPr id="4" name="TextBox 3"/>
              <p:cNvSpPr txBox="1">
                <a:spLocks noRot="1" noChangeAspect="1" noMove="1" noResize="1" noEditPoints="1" noAdjustHandles="1" noChangeArrowheads="1" noChangeShapeType="1" noTextEdit="1"/>
              </p:cNvSpPr>
              <p:nvPr/>
            </p:nvSpPr>
            <p:spPr>
              <a:xfrm>
                <a:off x="3517054" y="3820081"/>
                <a:ext cx="2109424" cy="430887"/>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7162305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4868" y="1577722"/>
            <a:ext cx="8650224" cy="1685846"/>
          </a:xfrm>
          <a:prstGeom prst="rect">
            <a:avLst/>
          </a:prstGeom>
        </p:spPr>
        <p:txBody>
          <a:bodyPr wrap="square">
            <a:spAutoFit/>
          </a:bodyPr>
          <a:lstStyle/>
          <a:p>
            <a:pPr>
              <a:lnSpc>
                <a:spcPct val="150000"/>
              </a:lnSpc>
            </a:pPr>
            <a:r>
              <a:rPr lang="en-US" sz="2400" dirty="0" smtClean="0"/>
              <a:t>	Bu </a:t>
            </a:r>
            <a:r>
              <a:rPr lang="en-US" sz="2400" dirty="0" err="1"/>
              <a:t>yerda</a:t>
            </a:r>
            <a:r>
              <a:rPr lang="en-US" sz="2400" dirty="0"/>
              <a:t>: U</a:t>
            </a:r>
            <a:r>
              <a:rPr lang="en-US" sz="2400" baseline="-25000" dirty="0"/>
              <a:t>0</a:t>
            </a:r>
            <a:r>
              <a:rPr lang="en-US" sz="2400" dirty="0"/>
              <a:t> — </a:t>
            </a:r>
            <a:r>
              <a:rPr lang="en-US" sz="2400" dirty="0" err="1"/>
              <a:t>kuchlanishning</a:t>
            </a:r>
            <a:r>
              <a:rPr lang="en-US" sz="2400" dirty="0"/>
              <a:t> </a:t>
            </a:r>
            <a:r>
              <a:rPr lang="en-US" sz="2400" dirty="0" err="1"/>
              <a:t>maksimal</a:t>
            </a:r>
            <a:r>
              <a:rPr lang="en-US" sz="2400" dirty="0"/>
              <a:t> </a:t>
            </a:r>
            <a:r>
              <a:rPr lang="en-US" sz="2400" dirty="0" err="1"/>
              <a:t>qiymati</a:t>
            </a:r>
            <a:r>
              <a:rPr lang="en-US" sz="2400" dirty="0"/>
              <a:t>, </a:t>
            </a:r>
            <a:r>
              <a:rPr lang="ru-RU" sz="2400" dirty="0">
                <a:sym typeface="Symbol"/>
              </a:rPr>
              <a:t></a:t>
            </a:r>
            <a:r>
              <a:rPr lang="en-US" sz="2400" dirty="0"/>
              <a:t> — </a:t>
            </a:r>
            <a:r>
              <a:rPr lang="en-US" sz="2400" dirty="0" err="1"/>
              <a:t>siklik</a:t>
            </a:r>
            <a:r>
              <a:rPr lang="en-US" sz="2400" dirty="0"/>
              <a:t> </a:t>
            </a:r>
            <a:r>
              <a:rPr lang="en-US" sz="2400" dirty="0" err="1"/>
              <a:t>chastota</a:t>
            </a:r>
            <a:r>
              <a:rPr lang="en-US" sz="2400" dirty="0"/>
              <a:t>. </a:t>
            </a:r>
            <a:r>
              <a:rPr lang="ru-RU" sz="2400" dirty="0" err="1"/>
              <a:t>Unda</a:t>
            </a:r>
            <a:r>
              <a:rPr lang="ru-RU" sz="2400" dirty="0"/>
              <a:t> </a:t>
            </a:r>
            <a:r>
              <a:rPr lang="ru-RU" sz="2400" dirty="0" err="1"/>
              <a:t>majburiy</a:t>
            </a:r>
            <a:r>
              <a:rPr lang="ru-RU" sz="2400" dirty="0"/>
              <a:t> </a:t>
            </a:r>
            <a:r>
              <a:rPr lang="ru-RU" sz="2400" dirty="0" err="1"/>
              <a:t>tebranishlar</a:t>
            </a:r>
            <a:r>
              <a:rPr lang="ru-RU" sz="2400" dirty="0"/>
              <a:t> </a:t>
            </a:r>
            <a:r>
              <a:rPr lang="ru-RU" sz="2400" dirty="0" err="1"/>
              <a:t>tenglamasini</a:t>
            </a:r>
            <a:r>
              <a:rPr lang="ru-RU" sz="2400" dirty="0"/>
              <a:t> </a:t>
            </a:r>
            <a:r>
              <a:rPr lang="ru-RU" sz="2400" dirty="0" err="1"/>
              <a:t>quyidagicha</a:t>
            </a:r>
            <a:r>
              <a:rPr lang="ru-RU" sz="2400" dirty="0"/>
              <a:t> </a:t>
            </a:r>
            <a:r>
              <a:rPr lang="ru-RU" sz="2400" dirty="0" err="1"/>
              <a:t>yozish</a:t>
            </a:r>
            <a:r>
              <a:rPr lang="ru-RU" sz="2400" dirty="0"/>
              <a:t> </a:t>
            </a:r>
            <a:r>
              <a:rPr lang="ru-RU" sz="2400" dirty="0" err="1" smtClean="0"/>
              <a:t>mumkin</a:t>
            </a:r>
            <a:r>
              <a:rPr lang="en-US" sz="2400" dirty="0" smtClean="0"/>
              <a:t>:</a:t>
            </a:r>
            <a:endParaRPr lang="ru-RU" sz="2400" dirty="0"/>
          </a:p>
        </p:txBody>
      </p:sp>
      <mc:AlternateContent xmlns:mc="http://schemas.openxmlformats.org/markup-compatibility/2006">
        <mc:Choice xmlns:a14="http://schemas.microsoft.com/office/drawing/2010/main" Requires="a14">
          <p:sp>
            <p:nvSpPr>
              <p:cNvPr id="6" name="TextBox 5"/>
              <p:cNvSpPr txBox="1"/>
              <p:nvPr/>
            </p:nvSpPr>
            <p:spPr>
              <a:xfrm>
                <a:off x="2592380" y="3187767"/>
                <a:ext cx="3674917" cy="701218"/>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𝐿</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𝑑𝐼</m:t>
                          </m:r>
                        </m:num>
                        <m:den>
                          <m:r>
                            <a:rPr lang="en-US" sz="2400" b="0" i="1" smtClean="0">
                              <a:latin typeface="Cambria Math" panose="02040503050406030204" pitchFamily="18" charset="0"/>
                            </a:rPr>
                            <m:t>𝑑𝑡</m:t>
                          </m:r>
                        </m:den>
                      </m:f>
                      <m:r>
                        <a:rPr lang="en-US" sz="2400" b="0" i="1" smtClean="0">
                          <a:latin typeface="Cambria Math" panose="02040503050406030204" pitchFamily="18" charset="0"/>
                        </a:rPr>
                        <m:t>+</m:t>
                      </m:r>
                      <m:r>
                        <a:rPr lang="en-US" sz="2400" b="0" i="1" smtClean="0">
                          <a:latin typeface="Cambria Math" panose="02040503050406030204" pitchFamily="18" charset="0"/>
                        </a:rPr>
                        <m:t>𝐼𝑅</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𝑄</m:t>
                          </m:r>
                        </m:num>
                        <m:den>
                          <m:r>
                            <a:rPr lang="en-US" sz="2400" b="0" i="1" smtClean="0">
                              <a:latin typeface="Cambria Math" panose="02040503050406030204" pitchFamily="18" charset="0"/>
                            </a:rPr>
                            <m:t>𝐶</m:t>
                          </m:r>
                        </m:den>
                      </m:f>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𝑈</m:t>
                          </m:r>
                        </m:e>
                        <m:sub>
                          <m:r>
                            <a:rPr lang="en-US" sz="2400" b="0" i="1" smtClean="0">
                              <a:latin typeface="Cambria Math" panose="02040503050406030204" pitchFamily="18" charset="0"/>
                            </a:rPr>
                            <m:t>0</m:t>
                          </m:r>
                        </m:sub>
                      </m:sSub>
                      <m:r>
                        <a:rPr lang="en-US" sz="2400" b="0" i="1" smtClean="0">
                          <a:latin typeface="Cambria Math" panose="02040503050406030204" pitchFamily="18" charset="0"/>
                        </a:rPr>
                        <m:t>∗</m:t>
                      </m:r>
                      <m:r>
                        <a:rPr lang="en-US" sz="2400" b="0" i="1" smtClean="0">
                          <a:latin typeface="Cambria Math" panose="02040503050406030204" pitchFamily="18" charset="0"/>
                        </a:rPr>
                        <m:t>𝑠𝑖𝑛</m:t>
                      </m:r>
                      <m:r>
                        <a:rPr lang="en-US" sz="2400" b="0" i="1" smtClean="0">
                          <a:latin typeface="Cambria Math" panose="02040503050406030204" pitchFamily="18" charset="0"/>
                          <a:ea typeface="Cambria Math" panose="02040503050406030204" pitchFamily="18" charset="0"/>
                        </a:rPr>
                        <m:t>𝜔</m:t>
                      </m:r>
                      <m:r>
                        <a:rPr lang="en-US" sz="2400" b="0" i="1" smtClean="0">
                          <a:latin typeface="Cambria Math" panose="02040503050406030204" pitchFamily="18" charset="0"/>
                          <a:ea typeface="Cambria Math" panose="02040503050406030204" pitchFamily="18" charset="0"/>
                        </a:rPr>
                        <m:t>𝑡</m:t>
                      </m:r>
                    </m:oMath>
                  </m:oMathPara>
                </a14:m>
                <a:endParaRPr lang="ru-RU" sz="1200" dirty="0"/>
              </a:p>
            </p:txBody>
          </p:sp>
        </mc:Choice>
        <mc:Fallback>
          <p:sp>
            <p:nvSpPr>
              <p:cNvPr id="6" name="TextBox 5"/>
              <p:cNvSpPr txBox="1">
                <a:spLocks noRot="1" noChangeAspect="1" noMove="1" noResize="1" noEditPoints="1" noAdjustHandles="1" noChangeArrowheads="1" noChangeShapeType="1" noTextEdit="1"/>
              </p:cNvSpPr>
              <p:nvPr/>
            </p:nvSpPr>
            <p:spPr>
              <a:xfrm>
                <a:off x="2592380" y="3187767"/>
                <a:ext cx="3674917" cy="701218"/>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7" name="TextBox 6"/>
              <p:cNvSpPr txBox="1"/>
              <p:nvPr/>
            </p:nvSpPr>
            <p:spPr>
              <a:xfrm>
                <a:off x="2361605" y="4147902"/>
                <a:ext cx="3771032" cy="584391"/>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000" b="0" i="1" smtClean="0">
                          <a:latin typeface="Cambria Math" panose="02040503050406030204" pitchFamily="18" charset="0"/>
                        </a:rPr>
                        <m:t>𝐼</m:t>
                      </m:r>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𝑑</m:t>
                          </m:r>
                          <m:r>
                            <a:rPr lang="en-US" sz="2000" b="0" i="1" smtClean="0">
                              <a:latin typeface="Cambria Math" panose="02040503050406030204" pitchFamily="18" charset="0"/>
                            </a:rPr>
                            <m:t>𝑄</m:t>
                          </m:r>
                        </m:num>
                        <m:den>
                          <m:r>
                            <a:rPr lang="en-US" sz="2000" b="0" i="1" smtClean="0">
                              <a:latin typeface="Cambria Math" panose="02040503050406030204" pitchFamily="18" charset="0"/>
                            </a:rPr>
                            <m:t>𝑑𝑡</m:t>
                          </m:r>
                        </m:den>
                      </m:f>
                      <m:r>
                        <a:rPr lang="en-US" sz="2000" b="0" i="1" smtClean="0">
                          <a:latin typeface="Cambria Math" panose="02040503050406030204" pitchFamily="18" charset="0"/>
                        </a:rPr>
                        <m:t>,  </m:t>
                      </m:r>
                      <m:sSubSup>
                        <m:sSubSupPr>
                          <m:ctrlPr>
                            <a:rPr lang="en-US" sz="2000" b="0" i="1" smtClean="0">
                              <a:latin typeface="Cambria Math" panose="02040503050406030204" pitchFamily="18" charset="0"/>
                            </a:rPr>
                          </m:ctrlPr>
                        </m:sSubSupPr>
                        <m:e>
                          <m:r>
                            <a:rPr lang="en-US" sz="2000" b="0" i="1" smtClean="0">
                              <a:latin typeface="Cambria Math" panose="02040503050406030204" pitchFamily="18" charset="0"/>
                              <a:ea typeface="Cambria Math" panose="02040503050406030204" pitchFamily="18" charset="0"/>
                            </a:rPr>
                            <m:t>𝜔</m:t>
                          </m:r>
                        </m:e>
                        <m:sub>
                          <m:r>
                            <a:rPr lang="en-US" sz="2000" b="0" i="1" smtClean="0">
                              <a:latin typeface="Cambria Math" panose="02040503050406030204" pitchFamily="18" charset="0"/>
                            </a:rPr>
                            <m:t>0</m:t>
                          </m:r>
                        </m:sub>
                        <m:sup>
                          <m:r>
                            <a:rPr lang="en-US" sz="2000" b="0" i="1" smtClean="0">
                              <a:latin typeface="Cambria Math" panose="02040503050406030204" pitchFamily="18" charset="0"/>
                            </a:rPr>
                            <m:t>2</m:t>
                          </m:r>
                        </m:sup>
                      </m:sSubSup>
                      <m:r>
                        <a:rPr lang="en-US" sz="2000" b="0" i="1" smtClean="0">
                          <a:latin typeface="Cambria Math" panose="02040503050406030204" pitchFamily="18" charset="0"/>
                        </a:rPr>
                        <m:t>=</m:t>
                      </m:r>
                      <m:f>
                        <m:fPr>
                          <m:ctrlPr>
                            <a:rPr lang="en-US" sz="2000" b="0" i="1" smtClean="0">
                              <a:latin typeface="Cambria Math" panose="02040503050406030204" pitchFamily="18" charset="0"/>
                            </a:rPr>
                          </m:ctrlPr>
                        </m:fPr>
                        <m:num>
                          <m:r>
                            <a:rPr lang="en-US" sz="2000" b="0" i="1" smtClean="0">
                              <a:latin typeface="Cambria Math" panose="02040503050406030204" pitchFamily="18" charset="0"/>
                            </a:rPr>
                            <m:t>1</m:t>
                          </m:r>
                        </m:num>
                        <m:den>
                          <m:r>
                            <a:rPr lang="en-US" sz="2000" b="0" i="1" smtClean="0">
                              <a:latin typeface="Cambria Math" panose="02040503050406030204" pitchFamily="18" charset="0"/>
                            </a:rPr>
                            <m:t>𝐿𝐶</m:t>
                          </m:r>
                        </m:den>
                      </m:f>
                      <m:r>
                        <a:rPr lang="en-US" sz="2000" b="0" i="1" smtClean="0">
                          <a:latin typeface="Cambria Math" panose="02040503050406030204" pitchFamily="18" charset="0"/>
                        </a:rPr>
                        <m:t>,  </m:t>
                      </m:r>
                      <m:r>
                        <a:rPr lang="en-US" sz="2000" b="0" i="1" smtClean="0">
                          <a:latin typeface="Cambria Math" panose="02040503050406030204" pitchFamily="18" charset="0"/>
                          <a:ea typeface="Cambria Math" panose="02040503050406030204" pitchFamily="18" charset="0"/>
                        </a:rPr>
                        <m:t>𝛿</m:t>
                      </m:r>
                      <m:r>
                        <a:rPr lang="en-US" sz="2000" b="0" i="1" smtClean="0">
                          <a:latin typeface="Cambria Math" panose="02040503050406030204" pitchFamily="18" charset="0"/>
                          <a:ea typeface="Cambria Math" panose="02040503050406030204" pitchFamily="18" charset="0"/>
                        </a:rPr>
                        <m:t>=</m:t>
                      </m:r>
                      <m:f>
                        <m:fPr>
                          <m:ctrlPr>
                            <a:rPr lang="en-US" sz="2000" b="0" i="1" smtClean="0">
                              <a:latin typeface="Cambria Math" panose="02040503050406030204" pitchFamily="18" charset="0"/>
                              <a:ea typeface="Cambria Math" panose="02040503050406030204" pitchFamily="18" charset="0"/>
                            </a:rPr>
                          </m:ctrlPr>
                        </m:fPr>
                        <m:num>
                          <m:r>
                            <a:rPr lang="en-US" sz="2000" b="0" i="1" smtClean="0">
                              <a:latin typeface="Cambria Math" panose="02040503050406030204" pitchFamily="18" charset="0"/>
                              <a:ea typeface="Cambria Math" panose="02040503050406030204" pitchFamily="18" charset="0"/>
                            </a:rPr>
                            <m:t>𝑅</m:t>
                          </m:r>
                        </m:num>
                        <m:den>
                          <m:r>
                            <a:rPr lang="en-US" sz="2000" b="0" i="1" smtClean="0">
                              <a:latin typeface="Cambria Math" panose="02040503050406030204" pitchFamily="18" charset="0"/>
                              <a:ea typeface="Cambria Math" panose="02040503050406030204" pitchFamily="18" charset="0"/>
                            </a:rPr>
                            <m:t>2</m:t>
                          </m:r>
                          <m:r>
                            <a:rPr lang="en-US" sz="2000" b="0" i="1" smtClean="0">
                              <a:latin typeface="Cambria Math" panose="02040503050406030204" pitchFamily="18" charset="0"/>
                              <a:ea typeface="Cambria Math" panose="02040503050406030204" pitchFamily="18" charset="0"/>
                            </a:rPr>
                            <m:t>𝐿</m:t>
                          </m:r>
                        </m:den>
                      </m:f>
                    </m:oMath>
                  </m:oMathPara>
                </a14:m>
                <a:endParaRPr lang="ru-RU" sz="1100" dirty="0"/>
              </a:p>
            </p:txBody>
          </p:sp>
        </mc:Choice>
        <mc:Fallback>
          <p:sp>
            <p:nvSpPr>
              <p:cNvPr id="7" name="TextBox 6"/>
              <p:cNvSpPr txBox="1">
                <a:spLocks noRot="1" noChangeAspect="1" noMove="1" noResize="1" noEditPoints="1" noAdjustHandles="1" noChangeArrowheads="1" noChangeShapeType="1" noTextEdit="1"/>
              </p:cNvSpPr>
              <p:nvPr/>
            </p:nvSpPr>
            <p:spPr>
              <a:xfrm>
                <a:off x="2361605" y="4147902"/>
                <a:ext cx="3771032" cy="584391"/>
              </a:xfrm>
              <a:prstGeom prst="rect">
                <a:avLst/>
              </a:prstGeom>
              <a:blipFill rotWithShape="0">
                <a:blip r:embed="rId3"/>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52535519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7817" y="1119729"/>
            <a:ext cx="8596017" cy="3785652"/>
          </a:xfrm>
          <a:prstGeom prst="rect">
            <a:avLst/>
          </a:prstGeom>
        </p:spPr>
        <p:txBody>
          <a:bodyPr wrap="square">
            <a:spAutoFit/>
          </a:bodyPr>
          <a:lstStyle/>
          <a:p>
            <a:pPr>
              <a:lnSpc>
                <a:spcPct val="150000"/>
              </a:lnSpc>
            </a:pPr>
            <a:r>
              <a:rPr lang="en-US" sz="1600" dirty="0" smtClean="0"/>
              <a:t>	Agar  </a:t>
            </a:r>
            <a:r>
              <a:rPr lang="en-US" sz="1600" dirty="0" err="1" smtClean="0"/>
              <a:t>e`tiborga</a:t>
            </a:r>
            <a:r>
              <a:rPr lang="en-US" sz="1600" dirty="0" smtClean="0"/>
              <a:t> </a:t>
            </a:r>
            <a:r>
              <a:rPr lang="en-US" sz="1600" dirty="0" err="1" smtClean="0"/>
              <a:t>olsak</a:t>
            </a:r>
            <a:r>
              <a:rPr lang="en-US" sz="1600" dirty="0" smtClean="0"/>
              <a:t>:</a:t>
            </a:r>
          </a:p>
          <a:p>
            <a:pPr>
              <a:lnSpc>
                <a:spcPct val="150000"/>
              </a:lnSpc>
            </a:pPr>
            <a:endParaRPr lang="en-US" sz="1600" dirty="0"/>
          </a:p>
          <a:p>
            <a:pPr>
              <a:lnSpc>
                <a:spcPct val="150000"/>
              </a:lnSpc>
            </a:pPr>
            <a:endParaRPr lang="en-US" sz="1600" dirty="0" smtClean="0"/>
          </a:p>
          <a:p>
            <a:pPr>
              <a:lnSpc>
                <a:spcPct val="150000"/>
              </a:lnSpc>
            </a:pPr>
            <a:r>
              <a:rPr lang="en-US" sz="1600" dirty="0" err="1"/>
              <a:t>majburiy</a:t>
            </a:r>
            <a:r>
              <a:rPr lang="en-US" sz="1600" dirty="0"/>
              <a:t> </a:t>
            </a:r>
            <a:r>
              <a:rPr lang="en-US" sz="1600" dirty="0" err="1"/>
              <a:t>elektromagnit</a:t>
            </a:r>
            <a:r>
              <a:rPr lang="en-US" sz="1600" dirty="0"/>
              <a:t> </a:t>
            </a:r>
            <a:r>
              <a:rPr lang="en-US" sz="1600" dirty="0" err="1"/>
              <a:t>tebranishlar</a:t>
            </a:r>
            <a:r>
              <a:rPr lang="en-US" sz="1600" dirty="0"/>
              <a:t> </a:t>
            </a:r>
            <a:r>
              <a:rPr lang="en-US" sz="1600" dirty="0" err="1"/>
              <a:t>tenglamasidir</a:t>
            </a:r>
            <a:r>
              <a:rPr lang="en-US" sz="1600" dirty="0"/>
              <a:t>. </a:t>
            </a:r>
            <a:r>
              <a:rPr lang="en-US" sz="1600" dirty="0" err="1"/>
              <a:t>Majburiy</a:t>
            </a:r>
            <a:r>
              <a:rPr lang="en-US" sz="1600" dirty="0"/>
              <a:t> </a:t>
            </a:r>
            <a:r>
              <a:rPr lang="en-US" sz="1600" dirty="0" err="1"/>
              <a:t>tebranishlar</a:t>
            </a:r>
            <a:r>
              <a:rPr lang="en-US" sz="1600" dirty="0"/>
              <a:t> </a:t>
            </a:r>
            <a:r>
              <a:rPr lang="en-US" sz="1600" dirty="0" err="1"/>
              <a:t>tenglamasining</a:t>
            </a:r>
            <a:r>
              <a:rPr lang="en-US" sz="1600" dirty="0"/>
              <a:t> </a:t>
            </a:r>
            <a:r>
              <a:rPr lang="en-US" sz="1600" dirty="0" err="1"/>
              <a:t>yechimi</a:t>
            </a:r>
            <a:r>
              <a:rPr lang="en-US" sz="1600" dirty="0"/>
              <a:t>. </a:t>
            </a:r>
            <a:r>
              <a:rPr lang="en-US" sz="1600" dirty="0" err="1"/>
              <a:t>Tenglamaning</a:t>
            </a:r>
            <a:r>
              <a:rPr lang="en-US" sz="1600" dirty="0"/>
              <a:t> </a:t>
            </a:r>
            <a:r>
              <a:rPr lang="en-US" sz="1600" dirty="0" err="1"/>
              <a:t>yechimi</a:t>
            </a:r>
            <a:r>
              <a:rPr lang="en-US" sz="1600" dirty="0"/>
              <a:t> </a:t>
            </a:r>
            <a:r>
              <a:rPr lang="en-US" sz="1600" dirty="0" err="1"/>
              <a:t>quyidagi</a:t>
            </a:r>
            <a:r>
              <a:rPr lang="en-US" sz="1600" dirty="0"/>
              <a:t> </a:t>
            </a:r>
            <a:r>
              <a:rPr lang="en-US" sz="1600" dirty="0" err="1"/>
              <a:t>ko‘rinishga</a:t>
            </a:r>
            <a:r>
              <a:rPr lang="en-US" sz="1600" dirty="0"/>
              <a:t> </a:t>
            </a:r>
            <a:r>
              <a:rPr lang="en-US" sz="1600" dirty="0" err="1"/>
              <a:t>ega</a:t>
            </a:r>
            <a:r>
              <a:rPr lang="en-US" sz="1600" dirty="0"/>
              <a:t>:</a:t>
            </a:r>
            <a:endParaRPr lang="ru-RU" sz="1600" dirty="0"/>
          </a:p>
          <a:p>
            <a:pPr>
              <a:lnSpc>
                <a:spcPct val="150000"/>
              </a:lnSpc>
            </a:pPr>
            <a:endParaRPr lang="en-US" sz="1600" dirty="0"/>
          </a:p>
          <a:p>
            <a:pPr>
              <a:lnSpc>
                <a:spcPct val="150000"/>
              </a:lnSpc>
            </a:pPr>
            <a:r>
              <a:rPr lang="en-US" sz="1600" dirty="0" err="1"/>
              <a:t>ya’ni</a:t>
            </a:r>
            <a:r>
              <a:rPr lang="en-US" sz="1600" dirty="0"/>
              <a:t> </a:t>
            </a:r>
            <a:r>
              <a:rPr lang="en-US" sz="1600" dirty="0" err="1"/>
              <a:t>mazkur</a:t>
            </a:r>
            <a:r>
              <a:rPr lang="en-US" sz="1600" dirty="0"/>
              <a:t> </a:t>
            </a:r>
            <a:r>
              <a:rPr lang="en-US" sz="1600" dirty="0" err="1"/>
              <a:t>shartlarda</a:t>
            </a:r>
            <a:r>
              <a:rPr lang="en-US" sz="1600" dirty="0"/>
              <a:t> </a:t>
            </a:r>
            <a:r>
              <a:rPr lang="en-US" sz="1600" dirty="0" err="1"/>
              <a:t>majburiy</a:t>
            </a:r>
            <a:r>
              <a:rPr lang="en-US" sz="1600" dirty="0"/>
              <a:t> </a:t>
            </a:r>
            <a:r>
              <a:rPr lang="en-US" sz="1600" dirty="0" err="1"/>
              <a:t>tebranishlar</a:t>
            </a:r>
            <a:r>
              <a:rPr lang="en-US" sz="1600" dirty="0"/>
              <a:t> </a:t>
            </a:r>
            <a:r>
              <a:rPr lang="en-US" sz="1600" dirty="0" err="1"/>
              <a:t>garmonik</a:t>
            </a:r>
            <a:r>
              <a:rPr lang="en-US" sz="1600" dirty="0"/>
              <a:t> </a:t>
            </a:r>
            <a:r>
              <a:rPr lang="en-US" sz="1600" dirty="0" err="1"/>
              <a:t>bo‘lib</a:t>
            </a:r>
            <a:r>
              <a:rPr lang="en-US" sz="1600" dirty="0"/>
              <a:t>, </a:t>
            </a:r>
            <a:r>
              <a:rPr lang="ru-RU" sz="1600" dirty="0">
                <a:sym typeface="Symbol"/>
              </a:rPr>
              <a:t></a:t>
            </a:r>
            <a:r>
              <a:rPr lang="en-US" sz="1600" dirty="0"/>
              <a:t> </a:t>
            </a:r>
            <a:r>
              <a:rPr lang="en-US" sz="1600" dirty="0" err="1"/>
              <a:t>chastota</a:t>
            </a:r>
            <a:r>
              <a:rPr lang="en-US" sz="1600" dirty="0"/>
              <a:t> </a:t>
            </a:r>
            <a:r>
              <a:rPr lang="en-US" sz="1600" dirty="0" err="1"/>
              <a:t>bilan</a:t>
            </a:r>
            <a:r>
              <a:rPr lang="en-US" sz="1600" dirty="0"/>
              <a:t> </a:t>
            </a:r>
            <a:r>
              <a:rPr lang="en-US" sz="1600" dirty="0" err="1"/>
              <a:t>ro‘y</a:t>
            </a:r>
            <a:r>
              <a:rPr lang="en-US" sz="1600" dirty="0"/>
              <a:t> </a:t>
            </a:r>
            <a:r>
              <a:rPr lang="en-US" sz="1600" dirty="0" err="1"/>
              <a:t>beradi</a:t>
            </a:r>
            <a:r>
              <a:rPr lang="en-US" sz="1600" dirty="0"/>
              <a:t>. </a:t>
            </a:r>
            <a:r>
              <a:rPr lang="en-US" sz="1600" dirty="0" err="1"/>
              <a:t>Tebranishlarning</a:t>
            </a:r>
            <a:r>
              <a:rPr lang="en-US" sz="1600" dirty="0"/>
              <a:t> </a:t>
            </a:r>
            <a:r>
              <a:rPr lang="en-US" sz="1600" dirty="0" err="1" smtClean="0"/>
              <a:t>amplitudasi</a:t>
            </a:r>
            <a:r>
              <a:rPr lang="en-US" sz="1600" dirty="0"/>
              <a:t> </a:t>
            </a:r>
            <a:r>
              <a:rPr lang="en-US" sz="1600" dirty="0" err="1"/>
              <a:t>va</a:t>
            </a:r>
            <a:r>
              <a:rPr lang="en-US" sz="1600" dirty="0"/>
              <a:t> </a:t>
            </a:r>
            <a:r>
              <a:rPr lang="en-US" sz="1600" dirty="0" err="1"/>
              <a:t>fazasi</a:t>
            </a:r>
            <a:r>
              <a:rPr lang="en-US" sz="1600" dirty="0"/>
              <a:t> </a:t>
            </a:r>
            <a:r>
              <a:rPr lang="en-US" sz="1600" dirty="0" err="1"/>
              <a:t>asosida</a:t>
            </a:r>
            <a:r>
              <a:rPr lang="en-US" sz="1600" dirty="0"/>
              <a:t> </a:t>
            </a:r>
            <a:r>
              <a:rPr lang="en-US" sz="1600" dirty="0" err="1"/>
              <a:t>aniqlanadi</a:t>
            </a:r>
            <a:r>
              <a:rPr lang="en-US" sz="1600" dirty="0"/>
              <a:t>.</a:t>
            </a:r>
            <a:endParaRPr lang="ru-RU" sz="1600" dirty="0"/>
          </a:p>
          <a:p>
            <a:pPr>
              <a:lnSpc>
                <a:spcPct val="150000"/>
              </a:lnSpc>
            </a:pPr>
            <a:endParaRPr lang="en-US" sz="1600" dirty="0"/>
          </a:p>
          <a:p>
            <a:pPr>
              <a:lnSpc>
                <a:spcPct val="150000"/>
              </a:lnSpc>
            </a:pPr>
            <a:endParaRPr lang="en-US" sz="1600" dirty="0" smtClean="0"/>
          </a:p>
        </p:txBody>
      </p:sp>
      <mc:AlternateContent xmlns:mc="http://schemas.openxmlformats.org/markup-compatibility/2006">
        <mc:Choice xmlns:a14="http://schemas.microsoft.com/office/drawing/2010/main" Requires="a14">
          <p:sp>
            <p:nvSpPr>
              <p:cNvPr id="9" name="TextBox 8"/>
              <p:cNvSpPr txBox="1"/>
              <p:nvPr/>
            </p:nvSpPr>
            <p:spPr>
              <a:xfrm>
                <a:off x="3095434" y="1518869"/>
                <a:ext cx="3230948" cy="555793"/>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f>
                        <m:fPr>
                          <m:ctrlPr>
                            <a:rPr lang="en-US" sz="1800" b="0" i="1" smtClean="0">
                              <a:latin typeface="Cambria Math" panose="02040503050406030204" pitchFamily="18" charset="0"/>
                            </a:rPr>
                          </m:ctrlPr>
                        </m:fPr>
                        <m:num>
                          <m:sSup>
                            <m:sSupPr>
                              <m:ctrlPr>
                                <a:rPr lang="en-US" sz="1800" b="0" i="1" smtClean="0">
                                  <a:latin typeface="Cambria Math" panose="02040503050406030204" pitchFamily="18" charset="0"/>
                                </a:rPr>
                              </m:ctrlPr>
                            </m:sSupPr>
                            <m:e>
                              <m:r>
                                <a:rPr lang="en-US" sz="1800" b="0" i="1" smtClean="0">
                                  <a:latin typeface="Cambria Math" panose="02040503050406030204" pitchFamily="18" charset="0"/>
                                </a:rPr>
                                <m:t>𝑑</m:t>
                              </m:r>
                            </m:e>
                            <m:sup>
                              <m:r>
                                <a:rPr lang="en-US" sz="1800" b="0" i="1" smtClean="0">
                                  <a:latin typeface="Cambria Math" panose="02040503050406030204" pitchFamily="18" charset="0"/>
                                </a:rPr>
                                <m:t>2</m:t>
                              </m:r>
                            </m:sup>
                          </m:sSup>
                          <m:r>
                            <a:rPr lang="en-US" sz="1800" b="0" i="1" smtClean="0">
                              <a:latin typeface="Cambria Math" panose="02040503050406030204" pitchFamily="18" charset="0"/>
                            </a:rPr>
                            <m:t>𝑄</m:t>
                          </m:r>
                        </m:num>
                        <m:den>
                          <m:r>
                            <a:rPr lang="en-US" sz="1800" b="0" i="1" smtClean="0">
                              <a:latin typeface="Cambria Math" panose="02040503050406030204" pitchFamily="18" charset="0"/>
                            </a:rPr>
                            <m:t>𝑑𝑡</m:t>
                          </m:r>
                        </m:den>
                      </m:f>
                      <m:r>
                        <a:rPr lang="en-US" sz="1800" b="0" i="1" smtClean="0">
                          <a:latin typeface="Cambria Math" panose="02040503050406030204" pitchFamily="18" charset="0"/>
                        </a:rPr>
                        <m:t>+2</m:t>
                      </m:r>
                      <m:r>
                        <a:rPr lang="en-US" sz="1800" b="0" i="1" smtClean="0">
                          <a:latin typeface="Cambria Math" panose="02040503050406030204" pitchFamily="18" charset="0"/>
                          <a:ea typeface="Cambria Math" panose="02040503050406030204" pitchFamily="18" charset="0"/>
                        </a:rPr>
                        <m:t>𝛿</m:t>
                      </m:r>
                      <m:f>
                        <m:fPr>
                          <m:ctrlPr>
                            <a:rPr lang="en-US" sz="1800" b="0" i="1" smtClean="0">
                              <a:latin typeface="Cambria Math" panose="02040503050406030204" pitchFamily="18" charset="0"/>
                            </a:rPr>
                          </m:ctrlPr>
                        </m:fPr>
                        <m:num>
                          <m:r>
                            <a:rPr lang="en-US" sz="1800" b="0" i="1" smtClean="0">
                              <a:latin typeface="Cambria Math" panose="02040503050406030204" pitchFamily="18" charset="0"/>
                            </a:rPr>
                            <m:t>𝑑𝑄</m:t>
                          </m:r>
                        </m:num>
                        <m:den>
                          <m:r>
                            <a:rPr lang="en-US" sz="1800" b="0" i="1" smtClean="0">
                              <a:latin typeface="Cambria Math" panose="02040503050406030204" pitchFamily="18" charset="0"/>
                            </a:rPr>
                            <m:t>𝑑𝑡</m:t>
                          </m:r>
                        </m:den>
                      </m:f>
                      <m:r>
                        <a:rPr lang="en-US" sz="1800" b="0" i="1" smtClean="0">
                          <a:latin typeface="Cambria Math" panose="02040503050406030204" pitchFamily="18" charset="0"/>
                        </a:rPr>
                        <m:t>+</m:t>
                      </m:r>
                      <m:sSubSup>
                        <m:sSubSupPr>
                          <m:ctrlPr>
                            <a:rPr lang="en-US" sz="1800" b="0" i="1" smtClean="0">
                              <a:latin typeface="Cambria Math" panose="02040503050406030204" pitchFamily="18" charset="0"/>
                            </a:rPr>
                          </m:ctrlPr>
                        </m:sSubSupPr>
                        <m:e>
                          <m:r>
                            <a:rPr lang="en-US" sz="1800" b="0" i="1" smtClean="0">
                              <a:latin typeface="Cambria Math" panose="02040503050406030204" pitchFamily="18" charset="0"/>
                              <a:ea typeface="Cambria Math" panose="02040503050406030204" pitchFamily="18" charset="0"/>
                            </a:rPr>
                            <m:t>𝜔</m:t>
                          </m:r>
                        </m:e>
                        <m:sub>
                          <m:r>
                            <a:rPr lang="en-US" sz="1800" b="0" i="1" smtClean="0">
                              <a:latin typeface="Cambria Math" panose="02040503050406030204" pitchFamily="18" charset="0"/>
                            </a:rPr>
                            <m:t>0</m:t>
                          </m:r>
                        </m:sub>
                        <m:sup>
                          <m:r>
                            <a:rPr lang="en-US" sz="1800" b="0" i="1" smtClean="0">
                              <a:latin typeface="Cambria Math" panose="02040503050406030204" pitchFamily="18" charset="0"/>
                            </a:rPr>
                            <m:t>2</m:t>
                          </m:r>
                        </m:sup>
                      </m:sSubSup>
                      <m:r>
                        <a:rPr lang="en-US" sz="1800" b="0" i="1" smtClean="0">
                          <a:latin typeface="Cambria Math" panose="02040503050406030204" pitchFamily="18" charset="0"/>
                        </a:rPr>
                        <m:t>𝑄</m:t>
                      </m:r>
                      <m:r>
                        <a:rPr lang="en-US" sz="1800" b="0" i="1" smtClean="0">
                          <a:latin typeface="Cambria Math" panose="02040503050406030204" pitchFamily="18" charset="0"/>
                        </a:rPr>
                        <m:t>=</m:t>
                      </m:r>
                      <m:f>
                        <m:fPr>
                          <m:ctrlPr>
                            <a:rPr lang="en-US" sz="1800" b="0" i="1" smtClean="0">
                              <a:latin typeface="Cambria Math" panose="02040503050406030204" pitchFamily="18" charset="0"/>
                            </a:rPr>
                          </m:ctrlPr>
                        </m:fPr>
                        <m:num>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𝑈</m:t>
                              </m:r>
                            </m:e>
                            <m:sub>
                              <m:r>
                                <a:rPr lang="en-US" sz="1800" b="0" i="1" smtClean="0">
                                  <a:latin typeface="Cambria Math" panose="02040503050406030204" pitchFamily="18" charset="0"/>
                                </a:rPr>
                                <m:t>0</m:t>
                              </m:r>
                            </m:sub>
                          </m:sSub>
                        </m:num>
                        <m:den>
                          <m:r>
                            <a:rPr lang="en-US" sz="1800" b="0" i="1" smtClean="0">
                              <a:latin typeface="Cambria Math" panose="02040503050406030204" pitchFamily="18" charset="0"/>
                            </a:rPr>
                            <m:t>𝐿</m:t>
                          </m:r>
                        </m:den>
                      </m:f>
                      <m:r>
                        <a:rPr lang="en-US" sz="1800" b="0" i="1" smtClean="0">
                          <a:latin typeface="Cambria Math" panose="02040503050406030204" pitchFamily="18" charset="0"/>
                        </a:rPr>
                        <m:t>𝑠𝑖𝑛</m:t>
                      </m:r>
                      <m:r>
                        <a:rPr lang="en-US" sz="1800" b="0" i="1" smtClean="0">
                          <a:latin typeface="Cambria Math" panose="02040503050406030204" pitchFamily="18" charset="0"/>
                          <a:ea typeface="Cambria Math" panose="02040503050406030204" pitchFamily="18" charset="0"/>
                        </a:rPr>
                        <m:t>𝜔</m:t>
                      </m:r>
                      <m:r>
                        <a:rPr lang="en-US" sz="1800" b="0" i="1" smtClean="0">
                          <a:latin typeface="Cambria Math" panose="02040503050406030204" pitchFamily="18" charset="0"/>
                          <a:ea typeface="Cambria Math" panose="02040503050406030204" pitchFamily="18" charset="0"/>
                        </a:rPr>
                        <m:t>𝑡</m:t>
                      </m:r>
                    </m:oMath>
                  </m:oMathPara>
                </a14:m>
                <a:endParaRPr lang="ru-RU" sz="1050" dirty="0"/>
              </a:p>
            </p:txBody>
          </p:sp>
        </mc:Choice>
        <mc:Fallback>
          <p:sp>
            <p:nvSpPr>
              <p:cNvPr id="9" name="TextBox 8"/>
              <p:cNvSpPr txBox="1">
                <a:spLocks noRot="1" noChangeAspect="1" noMove="1" noResize="1" noEditPoints="1" noAdjustHandles="1" noChangeArrowheads="1" noChangeShapeType="1" noTextEdit="1"/>
              </p:cNvSpPr>
              <p:nvPr/>
            </p:nvSpPr>
            <p:spPr>
              <a:xfrm>
                <a:off x="3095434" y="1518869"/>
                <a:ext cx="3230948" cy="555793"/>
              </a:xfrm>
              <a:prstGeom prst="rect">
                <a:avLst/>
              </a:prstGeom>
              <a:blipFill rotWithShape="0">
                <a:blip r:embed="rId2"/>
                <a:stretch>
                  <a:fillRect/>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10" name="TextBox 9"/>
              <p:cNvSpPr txBox="1"/>
              <p:nvPr/>
            </p:nvSpPr>
            <p:spPr>
              <a:xfrm>
                <a:off x="3288931" y="3016321"/>
                <a:ext cx="2007281" cy="27699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1800" b="0" i="1" smtClean="0">
                          <a:latin typeface="Cambria Math" panose="02040503050406030204" pitchFamily="18" charset="0"/>
                        </a:rPr>
                        <m:t>𝑄</m:t>
                      </m:r>
                      <m:r>
                        <a:rPr lang="en-US" sz="1800" b="0" i="1" smtClean="0">
                          <a:latin typeface="Cambria Math" panose="02040503050406030204" pitchFamily="18" charset="0"/>
                        </a:rPr>
                        <m:t>=</m:t>
                      </m:r>
                      <m:sSub>
                        <m:sSubPr>
                          <m:ctrlPr>
                            <a:rPr lang="en-US" sz="1800" b="0" i="1" smtClean="0">
                              <a:latin typeface="Cambria Math" panose="02040503050406030204" pitchFamily="18" charset="0"/>
                            </a:rPr>
                          </m:ctrlPr>
                        </m:sSubPr>
                        <m:e>
                          <m:r>
                            <a:rPr lang="en-US" sz="1800" b="0" i="1" smtClean="0">
                              <a:latin typeface="Cambria Math" panose="02040503050406030204" pitchFamily="18" charset="0"/>
                            </a:rPr>
                            <m:t>𝑄</m:t>
                          </m:r>
                        </m:e>
                        <m:sub>
                          <m:r>
                            <a:rPr lang="en-US" sz="1800" b="0" i="1" smtClean="0">
                              <a:latin typeface="Cambria Math" panose="02040503050406030204" pitchFamily="18" charset="0"/>
                            </a:rPr>
                            <m:t>0</m:t>
                          </m:r>
                        </m:sub>
                      </m:sSub>
                      <m:func>
                        <m:funcPr>
                          <m:ctrlPr>
                            <a:rPr lang="en-US" sz="1800" b="0" i="1" smtClean="0">
                              <a:latin typeface="Cambria Math" panose="02040503050406030204" pitchFamily="18" charset="0"/>
                            </a:rPr>
                          </m:ctrlPr>
                        </m:funcPr>
                        <m:fName>
                          <m:r>
                            <m:rPr>
                              <m:sty m:val="p"/>
                            </m:rPr>
                            <a:rPr lang="en-US" sz="1800" b="0" i="0" smtClean="0">
                              <a:latin typeface="Cambria Math" panose="02040503050406030204" pitchFamily="18" charset="0"/>
                            </a:rPr>
                            <m:t>sin</m:t>
                          </m:r>
                        </m:fName>
                        <m:e>
                          <m:r>
                            <a:rPr lang="en-US" sz="1800" b="0" i="1" smtClean="0">
                              <a:latin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𝜔</m:t>
                          </m:r>
                          <m:r>
                            <a:rPr lang="en-US" sz="1800" b="0" i="1" smtClean="0">
                              <a:latin typeface="Cambria Math" panose="02040503050406030204" pitchFamily="18" charset="0"/>
                              <a:ea typeface="Cambria Math" panose="02040503050406030204" pitchFamily="18" charset="0"/>
                            </a:rPr>
                            <m:t>𝑡</m:t>
                          </m:r>
                          <m:r>
                            <a:rPr lang="en-US" sz="1800" b="0" i="1" smtClean="0">
                              <a:latin typeface="Cambria Math" panose="02040503050406030204" pitchFamily="18" charset="0"/>
                              <a:ea typeface="Cambria Math" panose="02040503050406030204" pitchFamily="18" charset="0"/>
                            </a:rPr>
                            <m:t>+</m:t>
                          </m:r>
                          <m:r>
                            <a:rPr lang="en-US" sz="1800" b="0" i="1" smtClean="0">
                              <a:latin typeface="Cambria Math" panose="02040503050406030204" pitchFamily="18" charset="0"/>
                              <a:ea typeface="Cambria Math" panose="02040503050406030204" pitchFamily="18" charset="0"/>
                            </a:rPr>
                            <m:t>𝜑</m:t>
                          </m:r>
                          <m:r>
                            <a:rPr lang="en-US" sz="1800" b="0" i="1" smtClean="0">
                              <a:latin typeface="Cambria Math" panose="02040503050406030204" pitchFamily="18" charset="0"/>
                            </a:rPr>
                            <m:t>)</m:t>
                          </m:r>
                        </m:e>
                      </m:func>
                    </m:oMath>
                  </m:oMathPara>
                </a14:m>
                <a:endParaRPr lang="ru-RU" sz="1050" dirty="0"/>
              </a:p>
            </p:txBody>
          </p:sp>
        </mc:Choice>
        <mc:Fallback>
          <p:sp>
            <p:nvSpPr>
              <p:cNvPr id="10" name="TextBox 9"/>
              <p:cNvSpPr txBox="1">
                <a:spLocks noRot="1" noChangeAspect="1" noMove="1" noResize="1" noEditPoints="1" noAdjustHandles="1" noChangeArrowheads="1" noChangeShapeType="1" noTextEdit="1"/>
              </p:cNvSpPr>
              <p:nvPr/>
            </p:nvSpPr>
            <p:spPr>
              <a:xfrm>
                <a:off x="3288931" y="3016321"/>
                <a:ext cx="2007281" cy="276999"/>
              </a:xfrm>
              <a:prstGeom prst="rect">
                <a:avLst/>
              </a:prstGeom>
              <a:blipFill rotWithShape="0">
                <a:blip r:embed="rId3"/>
                <a:stretch>
                  <a:fillRect l="-3040" r="-3647" b="-37778"/>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3" name="TextBox 2"/>
              <p:cNvSpPr txBox="1"/>
              <p:nvPr/>
            </p:nvSpPr>
            <p:spPr>
              <a:xfrm>
                <a:off x="2429969" y="4234172"/>
                <a:ext cx="2065181" cy="671209"/>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sSub>
                        <m:sSubPr>
                          <m:ctrlPr>
                            <a:rPr lang="ru-RU" i="1" smtClean="0">
                              <a:latin typeface="Cambria Math" panose="02040503050406030204" pitchFamily="18" charset="0"/>
                            </a:rPr>
                          </m:ctrlPr>
                        </m:sSubPr>
                        <m:e>
                          <m:r>
                            <a:rPr lang="en-US" b="0" i="1" smtClean="0">
                              <a:latin typeface="Cambria Math" panose="02040503050406030204" pitchFamily="18" charset="0"/>
                            </a:rPr>
                            <m:t>𝑄</m:t>
                          </m:r>
                        </m:e>
                        <m:sub>
                          <m:r>
                            <a:rPr lang="en-US" b="0" i="1" smtClean="0">
                              <a:latin typeface="Cambria Math" panose="02040503050406030204" pitchFamily="18" charset="0"/>
                            </a:rPr>
                            <m:t>0</m:t>
                          </m:r>
                        </m:sub>
                      </m:sSub>
                      <m:r>
                        <a:rPr lang="en-US" b="0" i="1" smtClean="0">
                          <a:latin typeface="Cambria Math" panose="02040503050406030204" pitchFamily="18" charset="0"/>
                        </a:rPr>
                        <m:t>=</m:t>
                      </m:r>
                      <m:f>
                        <m:fPr>
                          <m:ctrlPr>
                            <a:rPr lang="en-US" b="0" i="1" smtClean="0">
                              <a:latin typeface="Cambria Math" panose="02040503050406030204" pitchFamily="18" charset="0"/>
                            </a:rPr>
                          </m:ctrlPr>
                        </m:fPr>
                        <m:num>
                          <m:r>
                            <a:rPr lang="en-US" b="0" i="1" smtClean="0">
                              <a:latin typeface="Cambria Math" panose="02040503050406030204" pitchFamily="18" charset="0"/>
                            </a:rPr>
                            <m:t>𝑈</m:t>
                          </m:r>
                        </m:num>
                        <m:den>
                          <m:r>
                            <a:rPr lang="en-US" b="0" i="1" smtClean="0">
                              <a:latin typeface="Cambria Math" panose="02040503050406030204" pitchFamily="18" charset="0"/>
                              <a:ea typeface="Cambria Math" panose="02040503050406030204" pitchFamily="18" charset="0"/>
                            </a:rPr>
                            <m:t>𝜔</m:t>
                          </m:r>
                          <m:rad>
                            <m:radPr>
                              <m:degHide m:val="on"/>
                              <m:ctrlPr>
                                <a:rPr lang="en-US" b="0" i="1" smtClean="0">
                                  <a:latin typeface="Cambria Math" panose="02040503050406030204" pitchFamily="18" charset="0"/>
                                  <a:ea typeface="Cambria Math" panose="02040503050406030204" pitchFamily="18" charset="0"/>
                                </a:rPr>
                              </m:ctrlPr>
                            </m:radPr>
                            <m:deg/>
                            <m:e>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𝑅</m:t>
                                  </m:r>
                                </m:e>
                                <m:sup>
                                  <m:r>
                                    <a:rPr lang="en-US" b="0" i="1" smtClean="0">
                                      <a:latin typeface="Cambria Math" panose="02040503050406030204" pitchFamily="18" charset="0"/>
                                      <a:ea typeface="Cambria Math" panose="02040503050406030204" pitchFamily="18" charset="0"/>
                                    </a:rPr>
                                    <m:t>2</m:t>
                                  </m:r>
                                </m:sup>
                              </m:sSup>
                              <m:r>
                                <a:rPr lang="en-US" b="0" i="1" smtClean="0">
                                  <a:latin typeface="Cambria Math" panose="02040503050406030204" pitchFamily="18" charset="0"/>
                                  <a:ea typeface="Cambria Math" panose="02040503050406030204" pitchFamily="18" charset="0"/>
                                </a:rPr>
                                <m:t>+[</m:t>
                              </m:r>
                              <m:r>
                                <a:rPr lang="en-US" b="0" i="1" smtClean="0">
                                  <a:latin typeface="Cambria Math" panose="02040503050406030204" pitchFamily="18" charset="0"/>
                                  <a:ea typeface="Cambria Math" panose="02040503050406030204" pitchFamily="18" charset="0"/>
                                </a:rPr>
                                <m:t>𝐿</m:t>
                              </m:r>
                              <m:r>
                                <a:rPr lang="en-US" b="0" i="1" smtClean="0">
                                  <a:latin typeface="Cambria Math" panose="02040503050406030204" pitchFamily="18" charset="0"/>
                                  <a:ea typeface="Cambria Math" panose="02040503050406030204" pitchFamily="18" charset="0"/>
                                </a:rPr>
                                <m:t>𝜔</m:t>
                              </m:r>
                              <m:r>
                                <a:rPr lang="en-US" b="0" i="1" smtClean="0">
                                  <a:latin typeface="Cambria Math" panose="02040503050406030204" pitchFamily="18" charset="0"/>
                                  <a:ea typeface="Cambria Math" panose="02040503050406030204" pitchFamily="18" charset="0"/>
                                </a:rPr>
                                <m:t>−</m:t>
                              </m:r>
                              <m:f>
                                <m:fPr>
                                  <m:ctrlPr>
                                    <a:rPr lang="en-US" b="0" i="1" smtClean="0">
                                      <a:latin typeface="Cambria Math" panose="02040503050406030204" pitchFamily="18" charset="0"/>
                                      <a:ea typeface="Cambria Math" panose="02040503050406030204" pitchFamily="18" charset="0"/>
                                    </a:rPr>
                                  </m:ctrlPr>
                                </m:fPr>
                                <m:num>
                                  <m:r>
                                    <a:rPr lang="en-US" b="0" i="1" smtClean="0">
                                      <a:latin typeface="Cambria Math" panose="02040503050406030204" pitchFamily="18" charset="0"/>
                                      <a:ea typeface="Cambria Math" panose="02040503050406030204" pitchFamily="18" charset="0"/>
                                    </a:rPr>
                                    <m:t>1</m:t>
                                  </m:r>
                                </m:num>
                                <m:den>
                                  <m:r>
                                    <a:rPr lang="en-US" b="0" i="1" smtClean="0">
                                      <a:latin typeface="Cambria Math" panose="02040503050406030204" pitchFamily="18" charset="0"/>
                                      <a:ea typeface="Cambria Math" panose="02040503050406030204" pitchFamily="18" charset="0"/>
                                    </a:rPr>
                                    <m:t>𝜔</m:t>
                                  </m:r>
                                  <m:r>
                                    <a:rPr lang="en-US" b="0" i="1" smtClean="0">
                                      <a:latin typeface="Cambria Math" panose="02040503050406030204" pitchFamily="18" charset="0"/>
                                      <a:ea typeface="Cambria Math" panose="02040503050406030204" pitchFamily="18" charset="0"/>
                                    </a:rPr>
                                    <m:t>𝐶</m:t>
                                  </m:r>
                                </m:den>
                              </m:f>
                              <m:sSup>
                                <m:sSupPr>
                                  <m:ctrlPr>
                                    <a:rPr lang="en-US" b="0" i="1" smtClean="0">
                                      <a:latin typeface="Cambria Math" panose="02040503050406030204" pitchFamily="18" charset="0"/>
                                      <a:ea typeface="Cambria Math" panose="02040503050406030204" pitchFamily="18" charset="0"/>
                                    </a:rPr>
                                  </m:ctrlPr>
                                </m:sSupPr>
                                <m:e>
                                  <m:r>
                                    <a:rPr lang="en-US" b="0" i="1" smtClean="0">
                                      <a:latin typeface="Cambria Math" panose="02040503050406030204" pitchFamily="18" charset="0"/>
                                      <a:ea typeface="Cambria Math" panose="02040503050406030204" pitchFamily="18" charset="0"/>
                                    </a:rPr>
                                    <m:t>]</m:t>
                                  </m:r>
                                </m:e>
                                <m:sup>
                                  <m:r>
                                    <a:rPr lang="en-US" b="0" i="1" smtClean="0">
                                      <a:latin typeface="Cambria Math" panose="02040503050406030204" pitchFamily="18" charset="0"/>
                                      <a:ea typeface="Cambria Math" panose="02040503050406030204" pitchFamily="18" charset="0"/>
                                    </a:rPr>
                                    <m:t>2</m:t>
                                  </m:r>
                                </m:sup>
                              </m:sSup>
                            </m:e>
                          </m:rad>
                        </m:den>
                      </m:f>
                    </m:oMath>
                  </m:oMathPara>
                </a14:m>
                <a:endParaRPr lang="ru-RU" dirty="0"/>
              </a:p>
            </p:txBody>
          </p:sp>
        </mc:Choice>
        <mc:Fallback>
          <p:sp>
            <p:nvSpPr>
              <p:cNvPr id="3" name="TextBox 2"/>
              <p:cNvSpPr txBox="1">
                <a:spLocks noRot="1" noChangeAspect="1" noMove="1" noResize="1" noEditPoints="1" noAdjustHandles="1" noChangeArrowheads="1" noChangeShapeType="1" noTextEdit="1"/>
              </p:cNvSpPr>
              <p:nvPr/>
            </p:nvSpPr>
            <p:spPr>
              <a:xfrm>
                <a:off x="2429969" y="4234172"/>
                <a:ext cx="2065181" cy="671209"/>
              </a:xfrm>
              <a:prstGeom prst="rect">
                <a:avLst/>
              </a:prstGeom>
              <a:blipFill rotWithShape="0">
                <a:blip r:embed="rId4"/>
                <a:stretch>
                  <a:fillRect l="-2071" t="-909" r="-296" b="-4545"/>
                </a:stretch>
              </a:blipFill>
            </p:spPr>
            <p:txBody>
              <a:bodyPr/>
              <a:lstStyle/>
              <a:p>
                <a:r>
                  <a:rPr lang="ru-RU">
                    <a:noFill/>
                  </a:rPr>
                  <a:t> </a:t>
                </a:r>
              </a:p>
            </p:txBody>
          </p:sp>
        </mc:Fallback>
      </mc:AlternateContent>
      <mc:AlternateContent xmlns:mc="http://schemas.openxmlformats.org/markup-compatibility/2006">
        <mc:Choice xmlns:a14="http://schemas.microsoft.com/office/drawing/2010/main" Requires="a14">
          <p:sp>
            <p:nvSpPr>
              <p:cNvPr id="4" name="TextBox 3"/>
              <p:cNvSpPr txBox="1"/>
              <p:nvPr/>
            </p:nvSpPr>
            <p:spPr>
              <a:xfrm>
                <a:off x="5296212" y="4328300"/>
                <a:ext cx="1420902" cy="659604"/>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1600" b="0" i="1" smtClean="0">
                          <a:latin typeface="Cambria Math" panose="02040503050406030204" pitchFamily="18" charset="0"/>
                        </a:rPr>
                        <m:t>𝑙𝑔𝑎</m:t>
                      </m:r>
                      <m:r>
                        <a:rPr lang="en-US" sz="1600" b="0" i="1" smtClean="0">
                          <a:latin typeface="Cambria Math" panose="02040503050406030204" pitchFamily="18" charset="0"/>
                        </a:rPr>
                        <m:t>=</m:t>
                      </m:r>
                      <m:f>
                        <m:fPr>
                          <m:ctrlPr>
                            <a:rPr lang="en-US" sz="1600" b="0" i="1" smtClean="0">
                              <a:latin typeface="Cambria Math" panose="02040503050406030204" pitchFamily="18" charset="0"/>
                            </a:rPr>
                          </m:ctrlPr>
                        </m:fPr>
                        <m:num>
                          <m:r>
                            <a:rPr lang="en-US" sz="1600" b="0" i="1" smtClean="0">
                              <a:latin typeface="Cambria Math" panose="02040503050406030204" pitchFamily="18" charset="0"/>
                            </a:rPr>
                            <m:t>𝑅</m:t>
                          </m:r>
                        </m:num>
                        <m:den>
                          <m:f>
                            <m:fPr>
                              <m:ctrlPr>
                                <a:rPr lang="en-US" sz="1600" b="0" i="1" smtClean="0">
                                  <a:latin typeface="Cambria Math" panose="02040503050406030204" pitchFamily="18" charset="0"/>
                                </a:rPr>
                              </m:ctrlPr>
                            </m:fPr>
                            <m:num>
                              <m:r>
                                <a:rPr lang="en-US" sz="1600" b="0" i="1" smtClean="0">
                                  <a:latin typeface="Cambria Math" panose="02040503050406030204" pitchFamily="18" charset="0"/>
                                </a:rPr>
                                <m:t>1</m:t>
                              </m:r>
                            </m:num>
                            <m:den>
                              <m:r>
                                <a:rPr lang="en-US" sz="1600" i="1">
                                  <a:latin typeface="Cambria Math" panose="02040503050406030204" pitchFamily="18" charset="0"/>
                                  <a:ea typeface="Cambria Math" panose="02040503050406030204" pitchFamily="18" charset="0"/>
                                </a:rPr>
                                <m:t>𝜔</m:t>
                              </m:r>
                              <m:r>
                                <a:rPr lang="en-US" sz="1600" b="0" i="1" smtClean="0">
                                  <a:latin typeface="Cambria Math" panose="02040503050406030204" pitchFamily="18" charset="0"/>
                                  <a:ea typeface="Cambria Math" panose="02040503050406030204" pitchFamily="18" charset="0"/>
                                </a:rPr>
                                <m:t>𝐶</m:t>
                              </m:r>
                            </m:den>
                          </m:f>
                          <m:r>
                            <a:rPr lang="en-US" sz="1600" b="0" i="1" smtClean="0">
                              <a:latin typeface="Cambria Math" panose="02040503050406030204" pitchFamily="18" charset="0"/>
                            </a:rPr>
                            <m:t>−</m:t>
                          </m:r>
                          <m:r>
                            <a:rPr lang="en-US" sz="1600" i="1">
                              <a:latin typeface="Cambria Math" panose="02040503050406030204" pitchFamily="18" charset="0"/>
                              <a:ea typeface="Cambria Math" panose="02040503050406030204" pitchFamily="18" charset="0"/>
                            </a:rPr>
                            <m:t>𝜔</m:t>
                          </m:r>
                          <m:r>
                            <a:rPr lang="en-US" sz="1600" b="0" i="1" smtClean="0">
                              <a:latin typeface="Cambria Math" panose="02040503050406030204" pitchFamily="18" charset="0"/>
                              <a:ea typeface="Cambria Math" panose="02040503050406030204" pitchFamily="18" charset="0"/>
                            </a:rPr>
                            <m:t>𝐿</m:t>
                          </m:r>
                        </m:den>
                      </m:f>
                    </m:oMath>
                  </m:oMathPara>
                </a14:m>
                <a:endParaRPr lang="ru-RU" sz="1600" dirty="0"/>
              </a:p>
            </p:txBody>
          </p:sp>
        </mc:Choice>
        <mc:Fallback>
          <p:sp>
            <p:nvSpPr>
              <p:cNvPr id="4" name="TextBox 3"/>
              <p:cNvSpPr txBox="1">
                <a:spLocks noRot="1" noChangeAspect="1" noMove="1" noResize="1" noEditPoints="1" noAdjustHandles="1" noChangeArrowheads="1" noChangeShapeType="1" noTextEdit="1"/>
              </p:cNvSpPr>
              <p:nvPr/>
            </p:nvSpPr>
            <p:spPr>
              <a:xfrm>
                <a:off x="5296212" y="4328300"/>
                <a:ext cx="1420902" cy="659604"/>
              </a:xfrm>
              <a:prstGeom prst="rect">
                <a:avLst/>
              </a:prstGeom>
              <a:blipFill rotWithShape="0">
                <a:blip r:embed="rId5"/>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123961532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5626" y="1722152"/>
            <a:ext cx="8126859" cy="923330"/>
          </a:xfrm>
          <a:prstGeom prst="rect">
            <a:avLst/>
          </a:prstGeom>
        </p:spPr>
        <p:txBody>
          <a:bodyPr wrap="square">
            <a:spAutoFit/>
          </a:bodyPr>
          <a:lstStyle/>
          <a:p>
            <a:r>
              <a:rPr lang="en-US" sz="1800" dirty="0" smtClean="0"/>
              <a:t>	</a:t>
            </a:r>
            <a:r>
              <a:rPr lang="en-US" sz="1800" dirty="0" err="1" smtClean="0"/>
              <a:t>Konturdagi</a:t>
            </a:r>
            <a:r>
              <a:rPr lang="en-US" sz="1800" dirty="0" smtClean="0"/>
              <a:t> </a:t>
            </a:r>
            <a:r>
              <a:rPr lang="en-US" sz="1800" dirty="0" err="1"/>
              <a:t>tok</a:t>
            </a:r>
            <a:r>
              <a:rPr lang="en-US" sz="1800" dirty="0"/>
              <a:t> </a:t>
            </a:r>
            <a:r>
              <a:rPr lang="en-US" sz="1800" dirty="0" err="1"/>
              <a:t>kuchini</a:t>
            </a:r>
            <a:r>
              <a:rPr lang="en-US" sz="1800" dirty="0"/>
              <a:t> </a:t>
            </a:r>
            <a:r>
              <a:rPr lang="en-US" sz="1800" dirty="0" err="1"/>
              <a:t>ifodani</a:t>
            </a:r>
            <a:r>
              <a:rPr lang="en-US" sz="1800" dirty="0"/>
              <a:t> </a:t>
            </a:r>
            <a:r>
              <a:rPr lang="en-US" sz="1800" dirty="0" err="1"/>
              <a:t>differensiallab</a:t>
            </a:r>
            <a:r>
              <a:rPr lang="en-US" sz="1800" dirty="0"/>
              <a:t> </a:t>
            </a:r>
            <a:r>
              <a:rPr lang="en-US" sz="1800" dirty="0" err="1"/>
              <a:t>topamiz</a:t>
            </a:r>
            <a:r>
              <a:rPr lang="en-US" sz="1800" dirty="0"/>
              <a:t>: </a:t>
            </a:r>
            <a:endParaRPr lang="ru-RU" sz="1800" dirty="0"/>
          </a:p>
          <a:p>
            <a:endParaRPr lang="en-US" sz="1800" dirty="0" smtClean="0"/>
          </a:p>
          <a:p>
            <a:endParaRPr lang="ru-RU" sz="1800" dirty="0"/>
          </a:p>
        </p:txBody>
      </p:sp>
      <mc:AlternateContent xmlns:mc="http://schemas.openxmlformats.org/markup-compatibility/2006">
        <mc:Choice xmlns:a14="http://schemas.microsoft.com/office/drawing/2010/main" Requires="a14">
          <p:sp>
            <p:nvSpPr>
              <p:cNvPr id="2" name="TextBox 1"/>
              <p:cNvSpPr txBox="1"/>
              <p:nvPr/>
            </p:nvSpPr>
            <p:spPr>
              <a:xfrm>
                <a:off x="2762132" y="2645482"/>
                <a:ext cx="3564758" cy="701218"/>
              </a:xfrm>
              <a:prstGeom prst="rect">
                <a:avLst/>
              </a:prstGeom>
              <a:noFill/>
            </p:spPr>
            <p:txBody>
              <a:bodyPr wrap="none" lIns="0" tIns="0" rIns="0" bIns="0" rtlCol="0">
                <a:spAutoFit/>
              </a:bodyPr>
              <a:lstStyle/>
              <a:p>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𝐼</m:t>
                      </m:r>
                      <m:r>
                        <a:rPr lang="en-US" sz="2400" b="0" i="1" smtClean="0">
                          <a:latin typeface="Cambria Math" panose="02040503050406030204" pitchFamily="18" charset="0"/>
                        </a:rPr>
                        <m:t>=</m:t>
                      </m:r>
                      <m:f>
                        <m:fPr>
                          <m:ctrlPr>
                            <a:rPr lang="en-US" sz="2400" b="0" i="1" smtClean="0">
                              <a:latin typeface="Cambria Math" panose="02040503050406030204" pitchFamily="18" charset="0"/>
                            </a:rPr>
                          </m:ctrlPr>
                        </m:fPr>
                        <m:num>
                          <m:r>
                            <a:rPr lang="en-US" sz="2400" b="0" i="1" smtClean="0">
                              <a:latin typeface="Cambria Math" panose="02040503050406030204" pitchFamily="18" charset="0"/>
                            </a:rPr>
                            <m:t>𝑑𝑄</m:t>
                          </m:r>
                        </m:num>
                        <m:den>
                          <m:r>
                            <a:rPr lang="en-US" sz="2400" b="0" i="1" smtClean="0">
                              <a:latin typeface="Cambria Math" panose="02040503050406030204" pitchFamily="18" charset="0"/>
                            </a:rPr>
                            <m:t>𝑑𝑡</m:t>
                          </m:r>
                        </m:den>
                      </m:f>
                      <m:r>
                        <a:rPr lang="en-US" sz="2400" b="0" i="1" smtClean="0">
                          <a:latin typeface="Cambria Math" panose="02040503050406030204" pitchFamily="18" charset="0"/>
                        </a:rPr>
                        <m:t>=</m:t>
                      </m:r>
                      <m:r>
                        <a:rPr lang="en-US" sz="2400" i="1">
                          <a:latin typeface="Cambria Math" panose="02040503050406030204" pitchFamily="18" charset="0"/>
                          <a:ea typeface="Cambria Math" panose="02040503050406030204" pitchFamily="18" charset="0"/>
                        </a:rPr>
                        <m:t>𝜔</m:t>
                      </m:r>
                      <m:sSub>
                        <m:sSubPr>
                          <m:ctrlPr>
                            <a:rPr lang="en-US" sz="2400" i="1" smtClean="0">
                              <a:latin typeface="Cambria Math" panose="02040503050406030204" pitchFamily="18" charset="0"/>
                              <a:ea typeface="Cambria Math" panose="02040503050406030204" pitchFamily="18" charset="0"/>
                            </a:rPr>
                          </m:ctrlPr>
                        </m:sSubPr>
                        <m:e>
                          <m:r>
                            <a:rPr lang="en-US" sz="2400" b="0" i="1" smtClean="0">
                              <a:latin typeface="Cambria Math" panose="02040503050406030204" pitchFamily="18" charset="0"/>
                              <a:ea typeface="Cambria Math" panose="02040503050406030204" pitchFamily="18" charset="0"/>
                            </a:rPr>
                            <m:t>𝑄</m:t>
                          </m:r>
                        </m:e>
                        <m:sub>
                          <m:r>
                            <a:rPr lang="en-US" sz="2400" b="0" i="1" smtClean="0">
                              <a:latin typeface="Cambria Math" panose="02040503050406030204" pitchFamily="18" charset="0"/>
                              <a:ea typeface="Cambria Math" panose="02040503050406030204" pitchFamily="18" charset="0"/>
                            </a:rPr>
                            <m:t>0</m:t>
                          </m:r>
                        </m:sub>
                      </m:sSub>
                      <m:r>
                        <m:rPr>
                          <m:sty m:val="p"/>
                        </m:rPr>
                        <a:rPr lang="en-US" sz="2400" b="0" i="0" smtClean="0">
                          <a:latin typeface="Cambria Math" panose="02040503050406030204" pitchFamily="18" charset="0"/>
                          <a:ea typeface="Cambria Math" panose="02040503050406030204" pitchFamily="18" charset="0"/>
                        </a:rPr>
                        <m:t>cos</m:t>
                      </m:r>
                      <m:r>
                        <a:rPr lang="en-US" sz="2400" b="0" i="1" smtClean="0">
                          <a:latin typeface="Cambria Math" panose="02040503050406030204" pitchFamily="18" charset="0"/>
                          <a:ea typeface="Cambria Math" panose="02040503050406030204" pitchFamily="18" charset="0"/>
                        </a:rPr>
                        <m:t>⁡(</m:t>
                      </m:r>
                      <m:r>
                        <a:rPr lang="en-US" sz="2400" i="1">
                          <a:latin typeface="Cambria Math" panose="02040503050406030204" pitchFamily="18" charset="0"/>
                          <a:ea typeface="Cambria Math" panose="02040503050406030204" pitchFamily="18" charset="0"/>
                        </a:rPr>
                        <m:t>𝜔</m:t>
                      </m:r>
                      <m:r>
                        <a:rPr lang="en-US" sz="2400" b="0" i="1" smtClean="0">
                          <a:latin typeface="Cambria Math" panose="02040503050406030204" pitchFamily="18" charset="0"/>
                          <a:ea typeface="Cambria Math" panose="02040503050406030204" pitchFamily="18" charset="0"/>
                        </a:rPr>
                        <m:t>𝑡</m:t>
                      </m:r>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𝑎</m:t>
                      </m:r>
                      <m:r>
                        <a:rPr lang="en-US" sz="2400" b="0" i="1" smtClean="0">
                          <a:latin typeface="Cambria Math" panose="02040503050406030204" pitchFamily="18" charset="0"/>
                          <a:ea typeface="Cambria Math" panose="02040503050406030204" pitchFamily="18" charset="0"/>
                        </a:rPr>
                        <m:t>)</m:t>
                      </m:r>
                    </m:oMath>
                  </m:oMathPara>
                </a14:m>
                <a:endParaRPr lang="ru-RU" sz="2400" dirty="0"/>
              </a:p>
            </p:txBody>
          </p:sp>
        </mc:Choice>
        <mc:Fallback>
          <p:sp>
            <p:nvSpPr>
              <p:cNvPr id="2" name="TextBox 1"/>
              <p:cNvSpPr txBox="1">
                <a:spLocks noRot="1" noChangeAspect="1" noMove="1" noResize="1" noEditPoints="1" noAdjustHandles="1" noChangeArrowheads="1" noChangeShapeType="1" noTextEdit="1"/>
              </p:cNvSpPr>
              <p:nvPr/>
            </p:nvSpPr>
            <p:spPr>
              <a:xfrm>
                <a:off x="2762132" y="2645482"/>
                <a:ext cx="3564758" cy="701218"/>
              </a:xfrm>
              <a:prstGeom prst="rect">
                <a:avLst/>
              </a:prstGeom>
              <a:blipFill rotWithShape="0">
                <a:blip r:embed="rId2"/>
                <a:stretch>
                  <a:fillRect/>
                </a:stretch>
              </a:blipFill>
            </p:spPr>
            <p:txBody>
              <a:bodyPr/>
              <a:lstStyle/>
              <a:p>
                <a:r>
                  <a:rPr lang="ru-RU">
                    <a:noFill/>
                  </a:rPr>
                  <a:t> </a:t>
                </a:r>
              </a:p>
            </p:txBody>
          </p:sp>
        </mc:Fallback>
      </mc:AlternateContent>
    </p:spTree>
    <p:extLst>
      <p:ext uri="{BB962C8B-B14F-4D97-AF65-F5344CB8AC3E}">
        <p14:creationId xmlns:p14="http://schemas.microsoft.com/office/powerpoint/2010/main" val="20315344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434033" y="1898317"/>
            <a:ext cx="4268103" cy="954107"/>
          </a:xfrm>
          <a:prstGeom prst="rect">
            <a:avLst/>
          </a:prstGeom>
        </p:spPr>
        <p:txBody>
          <a:bodyPr wrap="square">
            <a:spAutoFit/>
          </a:bodyPr>
          <a:lstStyle/>
          <a:p>
            <a:pPr algn="ctr"/>
            <a:r>
              <a:rPr lang="en-US" sz="2800" b="1" dirty="0" smtClean="0"/>
              <a:t> </a:t>
            </a:r>
            <a:r>
              <a:rPr lang="en-US" sz="2800" b="1" dirty="0" err="1"/>
              <a:t>Ma’ruza</a:t>
            </a:r>
            <a:r>
              <a:rPr lang="en-US" sz="2800" b="1" dirty="0"/>
              <a:t>. </a:t>
            </a:r>
            <a:r>
              <a:rPr lang="uz-Cyrl-UZ" sz="2800" b="1" dirty="0"/>
              <a:t>Elektromagnit to’lqinlar</a:t>
            </a:r>
            <a:endParaRPr lang="ru-RU" sz="2800" dirty="0"/>
          </a:p>
        </p:txBody>
      </p:sp>
    </p:spTree>
    <p:extLst>
      <p:ext uri="{BB962C8B-B14F-4D97-AF65-F5344CB8AC3E}">
        <p14:creationId xmlns:p14="http://schemas.microsoft.com/office/powerpoint/2010/main" val="279182342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9119" y="1190768"/>
            <a:ext cx="8568648" cy="3631763"/>
          </a:xfrm>
          <a:prstGeom prst="rect">
            <a:avLst/>
          </a:prstGeom>
        </p:spPr>
        <p:txBody>
          <a:bodyPr wrap="square">
            <a:spAutoFit/>
          </a:bodyPr>
          <a:lstStyle/>
          <a:p>
            <a:pPr lvl="1" algn="ctr">
              <a:lnSpc>
                <a:spcPct val="150000"/>
              </a:lnSpc>
            </a:pPr>
            <a:r>
              <a:rPr lang="en-US" sz="2000" b="1" dirty="0" err="1"/>
              <a:t>Reja</a:t>
            </a:r>
            <a:r>
              <a:rPr lang="en-US" sz="2000" b="1" dirty="0"/>
              <a:t>:</a:t>
            </a:r>
            <a:endParaRPr lang="ru-RU" sz="2000" dirty="0"/>
          </a:p>
          <a:p>
            <a:pPr lvl="1">
              <a:lnSpc>
                <a:spcPct val="150000"/>
              </a:lnSpc>
            </a:pPr>
            <a:r>
              <a:rPr lang="en-GB" sz="2000" dirty="0" smtClean="0"/>
              <a:t>1. </a:t>
            </a:r>
            <a:r>
              <a:rPr lang="en-GB" sz="2000" dirty="0" err="1" smtClean="0"/>
              <a:t>O’zgaruvchan</a:t>
            </a:r>
            <a:r>
              <a:rPr lang="en-GB" sz="2000" dirty="0" smtClean="0"/>
              <a:t> </a:t>
            </a:r>
            <a:r>
              <a:rPr lang="en-GB" sz="2000" dirty="0" err="1"/>
              <a:t>elektr</a:t>
            </a:r>
            <a:r>
              <a:rPr lang="en-GB" sz="2000" dirty="0"/>
              <a:t> </a:t>
            </a:r>
            <a:r>
              <a:rPr lang="en-GB" sz="2000" dirty="0" err="1"/>
              <a:t>toki</a:t>
            </a:r>
            <a:r>
              <a:rPr lang="en-GB" sz="2000" dirty="0"/>
              <a:t>. </a:t>
            </a:r>
            <a:endParaRPr lang="ru-RU" sz="2000" dirty="0"/>
          </a:p>
          <a:p>
            <a:pPr lvl="1">
              <a:lnSpc>
                <a:spcPct val="150000"/>
              </a:lnSpc>
            </a:pPr>
            <a:r>
              <a:rPr lang="en-GB" sz="2000" dirty="0" smtClean="0"/>
              <a:t>2. </a:t>
            </a:r>
            <a:r>
              <a:rPr lang="en-GB" sz="2000" dirty="0" err="1" smtClean="0"/>
              <a:t>O’zgaruvchan</a:t>
            </a:r>
            <a:r>
              <a:rPr lang="en-GB" sz="2000" dirty="0" smtClean="0"/>
              <a:t> </a:t>
            </a:r>
            <a:r>
              <a:rPr lang="en-GB" sz="2000" dirty="0" err="1"/>
              <a:t>tok</a:t>
            </a:r>
            <a:r>
              <a:rPr lang="en-GB" sz="2000" dirty="0"/>
              <a:t> </a:t>
            </a:r>
            <a:r>
              <a:rPr lang="en-GB" sz="2000" dirty="0" err="1"/>
              <a:t>generatori</a:t>
            </a:r>
            <a:r>
              <a:rPr lang="en-GB" sz="2000" dirty="0"/>
              <a:t>. </a:t>
            </a:r>
            <a:endParaRPr lang="ru-RU" sz="2000" dirty="0"/>
          </a:p>
          <a:p>
            <a:pPr lvl="1">
              <a:lnSpc>
                <a:spcPct val="150000"/>
              </a:lnSpc>
            </a:pPr>
            <a:r>
              <a:rPr lang="en-GB" sz="2000" dirty="0" smtClean="0"/>
              <a:t>3. </a:t>
            </a:r>
            <a:r>
              <a:rPr lang="en-GB" sz="2000" dirty="0" err="1" smtClean="0"/>
              <a:t>O’zgaruvchan</a:t>
            </a:r>
            <a:r>
              <a:rPr lang="en-GB" sz="2000" dirty="0" smtClean="0"/>
              <a:t> </a:t>
            </a:r>
            <a:r>
              <a:rPr lang="en-GB" sz="2000" dirty="0" err="1"/>
              <a:t>elektr</a:t>
            </a:r>
            <a:r>
              <a:rPr lang="en-GB" sz="2000" dirty="0"/>
              <a:t> </a:t>
            </a:r>
            <a:r>
              <a:rPr lang="en-GB" sz="2000" dirty="0" err="1"/>
              <a:t>toki</a:t>
            </a:r>
            <a:r>
              <a:rPr lang="en-GB" sz="2000" dirty="0"/>
              <a:t> </a:t>
            </a:r>
            <a:r>
              <a:rPr lang="en-GB" sz="2000" dirty="0" err="1"/>
              <a:t>zanjirida</a:t>
            </a:r>
            <a:r>
              <a:rPr lang="en-GB" sz="2000" dirty="0"/>
              <a:t> </a:t>
            </a:r>
            <a:r>
              <a:rPr lang="en-GB" sz="2000" dirty="0" err="1"/>
              <a:t>aktiv</a:t>
            </a:r>
            <a:r>
              <a:rPr lang="en-GB" sz="2000" dirty="0"/>
              <a:t> </a:t>
            </a:r>
            <a:r>
              <a:rPr lang="en-GB" sz="2000" dirty="0" err="1"/>
              <a:t>qarshilik</a:t>
            </a:r>
            <a:r>
              <a:rPr lang="en-GB" sz="2000" dirty="0"/>
              <a:t>, </a:t>
            </a:r>
            <a:r>
              <a:rPr lang="en-GB" sz="2000" dirty="0" err="1"/>
              <a:t>sig’im</a:t>
            </a:r>
            <a:r>
              <a:rPr lang="en-GB" sz="2000" dirty="0"/>
              <a:t> </a:t>
            </a:r>
            <a:r>
              <a:rPr lang="en-GB" sz="2000" dirty="0" err="1"/>
              <a:t>va</a:t>
            </a:r>
            <a:r>
              <a:rPr lang="en-GB" sz="2000" dirty="0"/>
              <a:t> </a:t>
            </a:r>
            <a:r>
              <a:rPr lang="en-GB" sz="2000" dirty="0" err="1" smtClean="0"/>
              <a:t>induktivlik</a:t>
            </a:r>
            <a:r>
              <a:rPr lang="en-GB" sz="2000" dirty="0" smtClean="0"/>
              <a:t>.</a:t>
            </a:r>
          </a:p>
          <a:p>
            <a:pPr lvl="1">
              <a:lnSpc>
                <a:spcPct val="150000"/>
              </a:lnSpc>
            </a:pPr>
            <a:r>
              <a:rPr lang="en-GB" sz="2000" dirty="0" smtClean="0"/>
              <a:t>4. </a:t>
            </a:r>
            <a:r>
              <a:rPr lang="en-GB" sz="2000" dirty="0" err="1" smtClean="0"/>
              <a:t>Vektor</a:t>
            </a:r>
            <a:r>
              <a:rPr lang="en-GB" sz="2000" dirty="0" smtClean="0"/>
              <a:t> </a:t>
            </a:r>
            <a:r>
              <a:rPr lang="en-GB" sz="2000" dirty="0" err="1"/>
              <a:t>diagrammalar</a:t>
            </a:r>
            <a:r>
              <a:rPr lang="en-GB" sz="2000" dirty="0"/>
              <a:t> </a:t>
            </a:r>
            <a:r>
              <a:rPr lang="en-GB" sz="2000" dirty="0" err="1"/>
              <a:t>usuli</a:t>
            </a:r>
            <a:r>
              <a:rPr lang="en-GB" sz="2000" dirty="0"/>
              <a:t>.</a:t>
            </a:r>
            <a:endParaRPr lang="ru-RU" sz="2000" dirty="0"/>
          </a:p>
          <a:p>
            <a:pPr lvl="0"/>
            <a:r>
              <a:rPr lang="en-GB" sz="2000" dirty="0" smtClean="0"/>
              <a:t>5. </a:t>
            </a:r>
            <a:r>
              <a:rPr lang="en-GB" sz="2000" dirty="0" err="1" smtClean="0"/>
              <a:t>O’zgaruvchan</a:t>
            </a:r>
            <a:r>
              <a:rPr lang="en-GB" sz="2000" dirty="0" smtClean="0"/>
              <a:t> </a:t>
            </a:r>
            <a:r>
              <a:rPr lang="en-GB" sz="2000" dirty="0" err="1"/>
              <a:t>tokning</a:t>
            </a:r>
            <a:r>
              <a:rPr lang="en-GB" sz="2000" dirty="0"/>
              <a:t> </a:t>
            </a:r>
            <a:r>
              <a:rPr lang="en-GB" sz="2000" dirty="0" err="1"/>
              <a:t>quvvati</a:t>
            </a:r>
            <a:r>
              <a:rPr lang="en-GB" sz="2000" dirty="0"/>
              <a:t>, </a:t>
            </a:r>
            <a:r>
              <a:rPr lang="en-GB" sz="2000" dirty="0" err="1" smtClean="0"/>
              <a:t>ishi</a:t>
            </a:r>
            <a:r>
              <a:rPr lang="en-GB" sz="2000" dirty="0" smtClean="0"/>
              <a:t>.</a:t>
            </a:r>
          </a:p>
          <a:p>
            <a:pPr lvl="0">
              <a:lnSpc>
                <a:spcPct val="150000"/>
              </a:lnSpc>
            </a:pPr>
            <a:r>
              <a:rPr lang="en-GB" sz="2000" dirty="0" smtClean="0"/>
              <a:t>6. </a:t>
            </a:r>
            <a:r>
              <a:rPr lang="en-GB" sz="2000" dirty="0" err="1" smtClean="0"/>
              <a:t>Tok</a:t>
            </a:r>
            <a:r>
              <a:rPr lang="en-GB" sz="2000" dirty="0" smtClean="0"/>
              <a:t> </a:t>
            </a:r>
            <a:r>
              <a:rPr lang="en-GB" sz="2000" dirty="0" err="1"/>
              <a:t>va</a:t>
            </a:r>
            <a:r>
              <a:rPr lang="en-GB" sz="2000" dirty="0"/>
              <a:t> </a:t>
            </a:r>
            <a:r>
              <a:rPr lang="en-GB" sz="2000" dirty="0" err="1"/>
              <a:t>kuchlanishning</a:t>
            </a:r>
            <a:r>
              <a:rPr lang="en-GB" sz="2000" dirty="0"/>
              <a:t> </a:t>
            </a:r>
            <a:r>
              <a:rPr lang="en-GB" sz="2000" dirty="0" err="1"/>
              <a:t>effektiv</a:t>
            </a:r>
            <a:r>
              <a:rPr lang="en-GB" sz="2000" dirty="0"/>
              <a:t> </a:t>
            </a:r>
            <a:r>
              <a:rPr lang="en-GB" sz="2000" dirty="0" err="1"/>
              <a:t>qiymatlari</a:t>
            </a:r>
            <a:r>
              <a:rPr lang="en-GB" sz="2000" dirty="0"/>
              <a:t>. </a:t>
            </a:r>
            <a:endParaRPr lang="ru-RU" sz="1800" dirty="0"/>
          </a:p>
          <a:p>
            <a:pPr>
              <a:lnSpc>
                <a:spcPct val="150000"/>
              </a:lnSpc>
            </a:pPr>
            <a:r>
              <a:rPr lang="en-GB" sz="2000" dirty="0" smtClean="0"/>
              <a:t>7. </a:t>
            </a:r>
            <a:r>
              <a:rPr lang="en-GB" sz="2000" dirty="0" err="1" smtClean="0"/>
              <a:t>O’zgaruvchan</a:t>
            </a:r>
            <a:r>
              <a:rPr lang="en-GB" sz="2000" dirty="0" smtClean="0"/>
              <a:t> </a:t>
            </a:r>
            <a:r>
              <a:rPr lang="en-GB" sz="2000" dirty="0" err="1"/>
              <a:t>tok</a:t>
            </a:r>
            <a:r>
              <a:rPr lang="en-GB" sz="2000" dirty="0"/>
              <a:t> </a:t>
            </a:r>
            <a:r>
              <a:rPr lang="en-GB" sz="2000" dirty="0" err="1"/>
              <a:t>zanjirlarida</a:t>
            </a:r>
            <a:r>
              <a:rPr lang="en-GB" sz="2000" dirty="0"/>
              <a:t> </a:t>
            </a:r>
            <a:r>
              <a:rPr lang="en-GB" sz="2000" dirty="0" err="1"/>
              <a:t>tarmoqlanish</a:t>
            </a:r>
            <a:r>
              <a:rPr lang="en-GB" sz="2000" dirty="0" smtClean="0"/>
              <a:t>.</a:t>
            </a:r>
            <a:endParaRPr lang="ru-RU" sz="3600" dirty="0"/>
          </a:p>
        </p:txBody>
      </p:sp>
    </p:spTree>
    <p:extLst>
      <p:ext uri="{BB962C8B-B14F-4D97-AF65-F5344CB8AC3E}">
        <p14:creationId xmlns:p14="http://schemas.microsoft.com/office/powerpoint/2010/main" val="4700770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57492" y="1910507"/>
            <a:ext cx="8455631" cy="954107"/>
          </a:xfrm>
          <a:prstGeom prst="rect">
            <a:avLst/>
          </a:prstGeom>
        </p:spPr>
        <p:txBody>
          <a:bodyPr wrap="square">
            <a:spAutoFit/>
          </a:bodyPr>
          <a:lstStyle/>
          <a:p>
            <a:r>
              <a:rPr lang="en-US" sz="2800" dirty="0" smtClean="0"/>
              <a:t>	</a:t>
            </a:r>
            <a:r>
              <a:rPr lang="en-US" sz="2800" i="1" dirty="0" err="1" smtClean="0">
                <a:solidFill>
                  <a:srgbClr val="FF0000"/>
                </a:solidFill>
              </a:rPr>
              <a:t>Tayanch</a:t>
            </a:r>
            <a:r>
              <a:rPr lang="en-US" sz="2800" i="1" dirty="0" smtClean="0">
                <a:solidFill>
                  <a:srgbClr val="FF0000"/>
                </a:solidFill>
              </a:rPr>
              <a:t> </a:t>
            </a:r>
            <a:r>
              <a:rPr lang="en-US" sz="2800" i="1" dirty="0" err="1">
                <a:solidFill>
                  <a:srgbClr val="FF0000"/>
                </a:solidFill>
              </a:rPr>
              <a:t>so’zlar</a:t>
            </a:r>
            <a:r>
              <a:rPr lang="en-US" sz="2800" dirty="0"/>
              <a:t>:</a:t>
            </a:r>
            <a:r>
              <a:rPr lang="en-GB" sz="2800" dirty="0"/>
              <a:t> </a:t>
            </a:r>
            <a:r>
              <a:rPr lang="en-GB" sz="2800" dirty="0" err="1"/>
              <a:t>elektr</a:t>
            </a:r>
            <a:r>
              <a:rPr lang="en-GB" sz="2800" dirty="0"/>
              <a:t> </a:t>
            </a:r>
            <a:r>
              <a:rPr lang="en-GB" sz="2800" dirty="0" err="1"/>
              <a:t>toki</a:t>
            </a:r>
            <a:r>
              <a:rPr lang="en-GB" sz="2800" dirty="0"/>
              <a:t>, </a:t>
            </a:r>
            <a:r>
              <a:rPr lang="en-GB" sz="2800" dirty="0" err="1"/>
              <a:t>qarshilik</a:t>
            </a:r>
            <a:r>
              <a:rPr lang="en-GB" sz="2800" dirty="0"/>
              <a:t>, </a:t>
            </a:r>
            <a:r>
              <a:rPr lang="en-GB" sz="2800" dirty="0" err="1"/>
              <a:t>sig’im</a:t>
            </a:r>
            <a:r>
              <a:rPr lang="en-GB" sz="2800" dirty="0"/>
              <a:t>, </a:t>
            </a:r>
            <a:r>
              <a:rPr lang="en-GB" sz="2800" dirty="0" err="1"/>
              <a:t>o’zgaruvchan</a:t>
            </a:r>
            <a:r>
              <a:rPr lang="en-GB" sz="2800" dirty="0"/>
              <a:t> </a:t>
            </a:r>
            <a:r>
              <a:rPr lang="en-GB" sz="2800" dirty="0" err="1"/>
              <a:t>tok</a:t>
            </a:r>
            <a:r>
              <a:rPr lang="en-GB" sz="2800" dirty="0"/>
              <a:t>, </a:t>
            </a:r>
            <a:r>
              <a:rPr lang="en-GB" sz="2800" dirty="0" err="1" smtClean="0"/>
              <a:t>vektor</a:t>
            </a:r>
            <a:r>
              <a:rPr lang="en-GB" sz="2800" dirty="0"/>
              <a:t>.</a:t>
            </a:r>
            <a:endParaRPr lang="ru-RU" sz="28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j</a:t>
            </a:r>
            <a:r>
              <a:rPr kumimoji="0" lang="de-DE" sz="1200" b="0" i="0" u="none" strike="noStrike" cap="none" normalizeH="0" baseline="-30000" smtClean="0">
                <a:ln>
                  <a:noFill/>
                </a:ln>
                <a:solidFill>
                  <a:schemeClr val="tx1"/>
                </a:solidFill>
                <a:effectLst/>
                <a:latin typeface="Times New Roman" pitchFamily="18" charset="0"/>
                <a:ea typeface="Calibri" pitchFamily="34" charset="0"/>
                <a:cs typeface="Times New Roman" pitchFamily="18" charset="0"/>
              </a:rPr>
              <a:t>ùòê</a:t>
            </a: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de-DE"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34036775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0894" y="1325367"/>
            <a:ext cx="8702211" cy="3477875"/>
          </a:xfrm>
          <a:prstGeom prst="rect">
            <a:avLst/>
          </a:prstGeom>
        </p:spPr>
        <p:txBody>
          <a:bodyPr wrap="square">
            <a:spAutoFit/>
          </a:bodyPr>
          <a:lstStyle/>
          <a:p>
            <a:r>
              <a:rPr lang="en-US" sz="2000" dirty="0" smtClean="0"/>
              <a:t>	</a:t>
            </a:r>
            <a:r>
              <a:rPr lang="uz-Cyrl-UZ" sz="2000" dirty="0" smtClean="0"/>
              <a:t>Amalda </a:t>
            </a:r>
            <a:r>
              <a:rPr lang="uz-Cyrl-UZ" sz="2000" dirty="0"/>
              <a:t>elektromagnit to’lqinlar manbai bo’lib istalgan elektr tebranish konturi yoki o’zgaruvchan elektr toki oqayotgan o’tkazgich bo’lishi mumkin. Elektromagnit to’lqinlarni qo’zg’atish uchun fazoda o’zgaruvchan elektr maydonini (siljish tokini) yoki mos ravishda o’zgaruvchan magnit maydonini hosil qilish zarurdir. Manbaning nurlanish qobiliyati uning shakli, o’lchamlari va tebranish chastotasi bilan aniqlanadi.</a:t>
            </a:r>
            <a:endParaRPr lang="ru-RU" sz="2000" dirty="0"/>
          </a:p>
          <a:p>
            <a:r>
              <a:rPr lang="uz-Cyrl-UZ" sz="2000" dirty="0"/>
              <a:t>	Nurlanish sezilarli bo’lishi uchun, o’zgaruvchan elektr maydoni hosil bo’ladigan fazoning hajmi katta bo’lishi kerak. Shu sababli, elektromagnit to’lqinlar hosil qilish uchun yopiq tebraniSh konturlarini ishlatib bo’lmaydi, chunki kondensator qoplamalari orasida elektr maydoni, induktivlik g’altagi ichida magnit maydoni joylashgan bo’ladi.</a:t>
            </a:r>
            <a:endParaRPr lang="ru-RU" sz="20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de-DE"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3"/>
          <p:cNvSpPr>
            <a:spLocks noChangeArrowheads="1"/>
          </p:cNvSpPr>
          <p:nvPr/>
        </p:nvSpPr>
        <p:spPr bwMode="auto">
          <a:xfrm>
            <a:off x="0" y="4476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6"/>
          <p:cNvSpPr>
            <a:spLocks noChangeArrowheads="1"/>
          </p:cNvSpPr>
          <p:nvPr/>
        </p:nvSpPr>
        <p:spPr bwMode="auto">
          <a:xfrm>
            <a:off x="0" y="52387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2096824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3"/>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pic>
        <p:nvPicPr>
          <p:cNvPr id="6" name="Рисунок 5"/>
          <p:cNvPicPr/>
          <p:nvPr/>
        </p:nvPicPr>
        <p:blipFill rotWithShape="1">
          <a:blip r:embed="rId2">
            <a:extLst>
              <a:ext uri="{28A0092B-C50C-407E-A947-70E740481C1C}">
                <a14:useLocalDpi xmlns:a14="http://schemas.microsoft.com/office/drawing/2010/main" val="0"/>
              </a:ext>
            </a:extLst>
          </a:blip>
          <a:srcRect t="-1091" b="-1091"/>
          <a:stretch/>
        </p:blipFill>
        <p:spPr bwMode="auto">
          <a:xfrm>
            <a:off x="914399" y="1371605"/>
            <a:ext cx="7315202" cy="3688774"/>
          </a:xfrm>
          <a:prstGeom prst="rect">
            <a:avLst/>
          </a:prstGeom>
          <a:noFill/>
          <a:ln>
            <a:noFill/>
          </a:ln>
        </p:spPr>
      </p:pic>
    </p:spTree>
    <p:extLst>
      <p:ext uri="{BB962C8B-B14F-4D97-AF65-F5344CB8AC3E}">
        <p14:creationId xmlns:p14="http://schemas.microsoft.com/office/powerpoint/2010/main" val="111997799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43838" y="1428108"/>
            <a:ext cx="8743308" cy="3477875"/>
          </a:xfrm>
          <a:prstGeom prst="rect">
            <a:avLst/>
          </a:prstGeom>
        </p:spPr>
        <p:txBody>
          <a:bodyPr wrap="square">
            <a:spAutoFit/>
          </a:bodyPr>
          <a:lstStyle/>
          <a:p>
            <a:r>
              <a:rPr lang="en-US" sz="2000" dirty="0" smtClean="0"/>
              <a:t>	</a:t>
            </a:r>
            <a:r>
              <a:rPr lang="uz-Cyrl-UZ" sz="2000" dirty="0" smtClean="0"/>
              <a:t>Yopiq </a:t>
            </a:r>
            <a:r>
              <a:rPr lang="uz-Cyrl-UZ" sz="2000" dirty="0"/>
              <a:t>tebranish konturida (</a:t>
            </a:r>
            <a:r>
              <a:rPr lang="uz-Cyrl-UZ" sz="2000" i="1" dirty="0"/>
              <a:t>115-rasm</a:t>
            </a:r>
            <a:r>
              <a:rPr lang="uz-Cyrl-UZ" sz="2000" dirty="0"/>
              <a:t>) sig’im va induktivlik katta qiymatga ega bo’lgani uchun tebranish davri va elektromagnit to’lqin uzunligi katta bo’ladi</a:t>
            </a:r>
            <a:r>
              <a:rPr lang="uz-Cyrl-UZ" sz="2000" dirty="0" smtClean="0"/>
              <a:t>.</a:t>
            </a:r>
            <a:endParaRPr lang="en-US" sz="2000" dirty="0" smtClean="0"/>
          </a:p>
          <a:p>
            <a:endParaRPr lang="en-US" sz="2000" dirty="0" smtClean="0"/>
          </a:p>
          <a:p>
            <a:endParaRPr lang="ru-RU" sz="2000" dirty="0"/>
          </a:p>
          <a:p>
            <a:r>
              <a:rPr lang="en-US" sz="2000" dirty="0" smtClean="0"/>
              <a:t>	</a:t>
            </a:r>
            <a:r>
              <a:rPr lang="uz-Cyrl-UZ" sz="2000" dirty="0" smtClean="0"/>
              <a:t>To’lqin </a:t>
            </a:r>
            <a:r>
              <a:rPr lang="uz-Cyrl-UZ" sz="2000" dirty="0"/>
              <a:t>uzunligini qisqartirish uchun induktivlik va sig’im qiymatini qisqartirish kerak. Shu sababli, Gerts o’z tajribalarida g’altak o’rami va kondensator qoplamalari yuzasini kamaytirib, qoplamalar orasini kengaytirish hisobiga yopiq tebranish konturidan ochiq tebranish konturiga o’tish usulini topdi (</a:t>
            </a:r>
            <a:r>
              <a:rPr lang="uz-Cyrl-UZ" sz="2000" i="1" dirty="0"/>
              <a:t>116-rasm, A, B</a:t>
            </a:r>
            <a:r>
              <a:rPr lang="uz-Cyrl-UZ" sz="2000" dirty="0"/>
              <a:t>).</a:t>
            </a:r>
            <a:endParaRPr lang="ru-RU" sz="2000" dirty="0"/>
          </a:p>
          <a:p>
            <a:endParaRPr lang="ru-RU" sz="20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endParaRPr kumimoji="0" lang="de-DE" sz="1800" b="0" i="0" u="none" strike="noStrike" cap="none" normalizeH="0" baseline="0" smtClean="0">
              <a:ln>
                <a:noFill/>
              </a:ln>
              <a:solidFill>
                <a:schemeClr val="tx1"/>
              </a:solidFill>
              <a:effectLst/>
              <a:latin typeface="Arial" pitchFamily="34" charset="0"/>
              <a:cs typeface="Arial" pitchFamily="34" charset="0"/>
            </a:endParaRPr>
          </a:p>
        </p:txBody>
      </p:sp>
      <p:sp>
        <p:nvSpPr>
          <p:cNvPr id="5" name="Rectangle 3"/>
          <p:cNvSpPr>
            <a:spLocks noChangeArrowheads="1"/>
          </p:cNvSpPr>
          <p:nvPr/>
        </p:nvSpPr>
        <p:spPr bwMode="auto">
          <a:xfrm>
            <a:off x="0" y="419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8" name="Rectangle 6"/>
          <p:cNvSpPr>
            <a:spLocks noChangeArrowheads="1"/>
          </p:cNvSpPr>
          <p:nvPr/>
        </p:nvSpPr>
        <p:spPr bwMode="auto">
          <a:xfrm>
            <a:off x="0" y="2000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de-DE"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
        <p:nvSpPr>
          <p:cNvPr id="10" name="Rectangle 4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2" name="Объект 11"/>
          <p:cNvGraphicFramePr>
            <a:graphicFrameLocks noChangeAspect="1"/>
          </p:cNvGraphicFramePr>
          <p:nvPr>
            <p:extLst>
              <p:ext uri="{D42A27DB-BD31-4B8C-83A1-F6EECF244321}">
                <p14:modId xmlns:p14="http://schemas.microsoft.com/office/powerpoint/2010/main" val="1058843314"/>
              </p:ext>
            </p:extLst>
          </p:nvPr>
        </p:nvGraphicFramePr>
        <p:xfrm>
          <a:off x="2566550" y="2354999"/>
          <a:ext cx="2729552" cy="523282"/>
        </p:xfrm>
        <a:graphic>
          <a:graphicData uri="http://schemas.openxmlformats.org/presentationml/2006/ole">
            <mc:AlternateContent xmlns:mc="http://schemas.openxmlformats.org/markup-compatibility/2006">
              <mc:Choice xmlns:v="urn:schemas-microsoft-com:vml" Requires="v">
                <p:oleObj spid="_x0000_s49206" name="Формула" r:id="rId3" imgW="1181100" imgH="228600" progId="Equation.3">
                  <p:embed/>
                </p:oleObj>
              </mc:Choice>
              <mc:Fallback>
                <p:oleObj name="Формула" r:id="rId3" imgW="1181100" imgH="228600" progId="Equation.3">
                  <p:embed/>
                  <p:pic>
                    <p:nvPicPr>
                      <p:cNvPr id="0" name="Object 4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66550" y="2354999"/>
                        <a:ext cx="2729552" cy="523282"/>
                      </a:xfrm>
                      <a:prstGeom prst="rect">
                        <a:avLst/>
                      </a:prstGeom>
                      <a:noFill/>
                    </p:spPr>
                  </p:pic>
                </p:oleObj>
              </mc:Fallback>
            </mc:AlternateContent>
          </a:graphicData>
        </a:graphic>
      </p:graphicFrame>
    </p:spTree>
    <p:extLst>
      <p:ext uri="{BB962C8B-B14F-4D97-AF65-F5344CB8AC3E}">
        <p14:creationId xmlns:p14="http://schemas.microsoft.com/office/powerpoint/2010/main" val="258797160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84936" y="1188882"/>
            <a:ext cx="8866596" cy="3170099"/>
          </a:xfrm>
          <a:prstGeom prst="rect">
            <a:avLst/>
          </a:prstGeom>
        </p:spPr>
        <p:txBody>
          <a:bodyPr wrap="square">
            <a:spAutoFit/>
          </a:bodyPr>
          <a:lstStyle/>
          <a:p>
            <a:r>
              <a:rPr lang="en-US" sz="2000" dirty="0" smtClean="0"/>
              <a:t>	</a:t>
            </a:r>
            <a:r>
              <a:rPr lang="uz-Cyrl-UZ" sz="2000" dirty="0" smtClean="0"/>
              <a:t>Natijada </a:t>
            </a:r>
            <a:r>
              <a:rPr lang="uz-Cyrl-UZ" sz="2000" dirty="0"/>
              <a:t>chaqnash oralig’i bilan ajralgan ikkita sterjenli (simli) tebranish konturini hosil qildi (</a:t>
            </a:r>
            <a:r>
              <a:rPr lang="uz-Cyrl-UZ" sz="2000" i="1" dirty="0"/>
              <a:t>116-rasm, V</a:t>
            </a:r>
            <a:r>
              <a:rPr lang="uz-Cyrl-UZ" sz="2000" dirty="0"/>
              <a:t>). Agarda, yopiq tebranish konturida o’zgaruvchan elektr maydoni kondensator qoplamalari orasiga joylashgan bo’lsa (</a:t>
            </a:r>
            <a:r>
              <a:rPr lang="uz-Cyrl-UZ" sz="2000" i="1" dirty="0"/>
              <a:t>116-rasm, A</a:t>
            </a:r>
            <a:r>
              <a:rPr lang="uz-Cyrl-UZ" sz="2000" dirty="0"/>
              <a:t>), ochiq tebranish konturida esa, o’zgaruvchan elektr maydoni kontur atrofidagi fazoni egallaydi (</a:t>
            </a:r>
            <a:r>
              <a:rPr lang="uz-Cyrl-UZ" sz="2000" i="1" dirty="0"/>
              <a:t>116-rasm, B</a:t>
            </a:r>
            <a:r>
              <a:rPr lang="uz-Cyrl-UZ" sz="2000" dirty="0"/>
              <a:t>) va elektromagnit nurlanish jadalligini kuchaytiradi.</a:t>
            </a:r>
            <a:endParaRPr lang="ru-RU" sz="2000" dirty="0"/>
          </a:p>
          <a:p>
            <a:r>
              <a:rPr lang="en-US" sz="2000" dirty="0" smtClean="0"/>
              <a:t>	</a:t>
            </a:r>
            <a:r>
              <a:rPr lang="uz-Cyrl-UZ" sz="2000" dirty="0" smtClean="0"/>
              <a:t>Ikkita </a:t>
            </a:r>
            <a:r>
              <a:rPr lang="uz-Cyrl-UZ" sz="2000" dirty="0"/>
              <a:t>sterjenli tebranish konturining uchlariga qarama-qarshi zaryadlar kiritilsa, sterjen atrofida elektr maydoni kuch chiziqlari hosil bo’ladi. Qarama-qarshi zaryadlar bir-biri bilan tortishib o’tkazgichda tok hosil qiladilar, bu tok o’z navbatida o’tkazgich atrofida elektr maydoni  hosil qiladi</a:t>
            </a:r>
            <a:r>
              <a:rPr lang="uz-Cyrl-UZ" sz="2000" dirty="0" smtClean="0"/>
              <a:t>.</a:t>
            </a:r>
            <a:endParaRPr lang="ru-RU" sz="2000" dirty="0"/>
          </a:p>
        </p:txBody>
      </p:sp>
      <p:sp>
        <p:nvSpPr>
          <p:cNvPr id="7" name="Rectangle 10"/>
          <p:cNvSpPr>
            <a:spLocks noChangeArrowheads="1"/>
          </p:cNvSpPr>
          <p:nvPr/>
        </p:nvSpPr>
        <p:spPr bwMode="auto">
          <a:xfrm>
            <a:off x="0" y="1039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9" name="Rectangle 11"/>
          <p:cNvSpPr>
            <a:spLocks noChangeArrowheads="1"/>
          </p:cNvSpPr>
          <p:nvPr/>
        </p:nvSpPr>
        <p:spPr bwMode="auto">
          <a:xfrm>
            <a:off x="0" y="8858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18700326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77403" y="1417834"/>
            <a:ext cx="8712484" cy="3139321"/>
          </a:xfrm>
          <a:prstGeom prst="rect">
            <a:avLst/>
          </a:prstGeom>
        </p:spPr>
        <p:txBody>
          <a:bodyPr wrap="square">
            <a:spAutoFit/>
          </a:bodyPr>
          <a:lstStyle/>
          <a:p>
            <a:r>
              <a:rPr lang="en-US" sz="1800" dirty="0" smtClean="0"/>
              <a:t>	</a:t>
            </a:r>
            <a:r>
              <a:rPr lang="uz-Cyrl-UZ" sz="1800" dirty="0" smtClean="0"/>
              <a:t>117-rasmda </a:t>
            </a:r>
            <a:r>
              <a:rPr lang="uz-Cyrl-UZ" sz="1800" dirty="0"/>
              <a:t>butun davrning 1/8 qismiga tegishli zaryadlarning joylashishi keltirilgan. Rasmdan ko’rinishcha, bu o’z navbatida, dipol elektr maydoni tebranishini tasavvur etadi.</a:t>
            </a:r>
            <a:endParaRPr lang="ru-RU" sz="1800" dirty="0"/>
          </a:p>
          <a:p>
            <a:r>
              <a:rPr lang="uz-Cyrl-UZ" sz="1800" dirty="0"/>
              <a:t>	Vibratorning o’rtasida qarama-qarshi zaryadlar duch kelsa, ular bir-birini neytrallaydi va elektr kuch chiziqlarining uchlari zaryadlardan uziladi. Ajralgan elektr maydon kuch chiziqlari vibratorning barcha taraflariga tarqala boshlaydi.</a:t>
            </a:r>
            <a:endParaRPr lang="ru-RU" sz="1800" dirty="0"/>
          </a:p>
          <a:p>
            <a:r>
              <a:rPr lang="uz-Cyrl-UZ" sz="1800" dirty="0"/>
              <a:t>Gerts shunday vibrat</a:t>
            </a:r>
            <a:r>
              <a:rPr lang="en-US" sz="1800" dirty="0"/>
              <a:t>o</a:t>
            </a:r>
            <a:r>
              <a:rPr lang="uz-Cyrl-UZ" sz="1800" dirty="0"/>
              <a:t>r orqali 100 </a:t>
            </a:r>
            <a:r>
              <a:rPr lang="uz-Cyrl-UZ" sz="1800" i="1" dirty="0"/>
              <a:t>m</a:t>
            </a:r>
            <a:r>
              <a:rPr lang="en-US" sz="1800" i="1" dirty="0"/>
              <a:t>G</a:t>
            </a:r>
            <a:r>
              <a:rPr lang="uz-Cyrl-UZ" sz="1800" i="1" dirty="0"/>
              <a:t>ts</a:t>
            </a:r>
            <a:r>
              <a:rPr lang="uz-Cyrl-UZ" sz="1800" dirty="0"/>
              <a:t> chastotali elektromagnit to’lqinlarni hosil qila oldi. Bu to’lqinlarning to’lqin uzunligi taxminan 3 </a:t>
            </a:r>
            <a:r>
              <a:rPr lang="uz-Cyrl-UZ" sz="1800" i="1" dirty="0"/>
              <a:t>m</a:t>
            </a:r>
            <a:r>
              <a:rPr lang="uz-Cyrl-UZ" sz="1800" dirty="0"/>
              <a:t> ga tengdir.</a:t>
            </a:r>
            <a:endParaRPr lang="ru-RU" sz="1800" dirty="0"/>
          </a:p>
          <a:p>
            <a:r>
              <a:rPr lang="uz-Cyrl-UZ" sz="1800" dirty="0"/>
              <a:t>	Sterjenlarning qalinligi va uzunligini yanada kamaytirish hisobiga P</a:t>
            </a:r>
            <a:r>
              <a:rPr lang="uz-Cyrl-UZ" sz="1800" dirty="0" smtClean="0"/>
              <a:t>.</a:t>
            </a:r>
            <a:r>
              <a:rPr lang="en-US" sz="1800" dirty="0" smtClean="0"/>
              <a:t> </a:t>
            </a:r>
            <a:r>
              <a:rPr lang="uz-Cyrl-UZ" sz="1800" dirty="0" smtClean="0"/>
              <a:t>N.</a:t>
            </a:r>
            <a:r>
              <a:rPr lang="en-US" sz="1800" dirty="0" smtClean="0"/>
              <a:t> </a:t>
            </a:r>
            <a:r>
              <a:rPr lang="uz-Cyrl-UZ" sz="1800" dirty="0" smtClean="0"/>
              <a:t>Lebedov </a:t>
            </a:r>
            <a:r>
              <a:rPr lang="uz-Cyrl-UZ" sz="1800" i="1" dirty="0">
                <a:sym typeface="Symbol"/>
              </a:rPr>
              <a:t></a:t>
            </a:r>
            <a:r>
              <a:rPr lang="uz-Cyrl-UZ" sz="1800" i="1" dirty="0"/>
              <a:t> = </a:t>
            </a:r>
            <a:r>
              <a:rPr lang="uz-Cyrl-UZ" sz="1800" dirty="0" smtClean="0"/>
              <a:t>6</a:t>
            </a:r>
            <a:r>
              <a:rPr lang="en-US" sz="1800" dirty="0" smtClean="0"/>
              <a:t> </a:t>
            </a:r>
            <a:r>
              <a:rPr lang="uz-Cyrl-UZ" sz="1800" dirty="0" smtClean="0">
                <a:sym typeface="Symbol"/>
              </a:rPr>
              <a:t></a:t>
            </a:r>
            <a:r>
              <a:rPr lang="en-US" sz="1800" dirty="0" smtClean="0">
                <a:sym typeface="Symbol"/>
              </a:rPr>
              <a:t> </a:t>
            </a:r>
            <a:r>
              <a:rPr lang="uz-Cyrl-UZ" sz="1800" dirty="0" smtClean="0"/>
              <a:t>4 </a:t>
            </a:r>
            <a:r>
              <a:rPr lang="uz-Cyrl-UZ" sz="1800" i="1" dirty="0"/>
              <a:t>mm</a:t>
            </a:r>
            <a:r>
              <a:rPr lang="uz-Cyrl-UZ" sz="1800" dirty="0"/>
              <a:t> li elektromagnit to’lqinlarini hosil qildi. </a:t>
            </a:r>
            <a:endParaRPr lang="ru-RU" sz="1800" dirty="0"/>
          </a:p>
          <a:p>
            <a:endParaRPr lang="ru-RU" sz="1800" dirty="0"/>
          </a:p>
        </p:txBody>
      </p:sp>
      <p:sp>
        <p:nvSpPr>
          <p:cNvPr id="5"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5"/>
          <p:cNvSpPr>
            <a:spLocks noChangeArrowheads="1"/>
          </p:cNvSpPr>
          <p:nvPr/>
        </p:nvSpPr>
        <p:spPr bwMode="auto">
          <a:xfrm>
            <a:off x="0" y="419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22790369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8600" y="1246909"/>
            <a:ext cx="8655627" cy="2862322"/>
          </a:xfrm>
          <a:prstGeom prst="rect">
            <a:avLst/>
          </a:prstGeom>
        </p:spPr>
        <p:txBody>
          <a:bodyPr wrap="square">
            <a:spAutoFit/>
          </a:bodyPr>
          <a:lstStyle/>
          <a:p>
            <a:r>
              <a:rPr lang="en-US" sz="1800" dirty="0" smtClean="0"/>
              <a:t>	</a:t>
            </a:r>
            <a:r>
              <a:rPr lang="uz-Cyrl-UZ" sz="1800" dirty="0" smtClean="0"/>
              <a:t>Elektromagnit </a:t>
            </a:r>
            <a:r>
              <a:rPr lang="uz-Cyrl-UZ" sz="1800" dirty="0"/>
              <a:t>to’lqinlar keng chastota spektri yoki to’lqin </a:t>
            </a:r>
            <a:endParaRPr lang="en-US" sz="1800" dirty="0" smtClean="0"/>
          </a:p>
          <a:p>
            <a:r>
              <a:rPr lang="uz-Cyrl-UZ" sz="1800" dirty="0" smtClean="0"/>
              <a:t>uzunligiga</a:t>
            </a:r>
            <a:r>
              <a:rPr lang="en-US" sz="1800" dirty="0" smtClean="0"/>
              <a:t>                  </a:t>
            </a:r>
            <a:r>
              <a:rPr lang="uz-Cyrl-UZ" sz="1800" dirty="0" smtClean="0"/>
              <a:t>ega </a:t>
            </a:r>
            <a:r>
              <a:rPr lang="uz-Cyrl-UZ" sz="1800" dirty="0"/>
              <a:t>bo’lib, bir-biridan generatsiya va qayd qilish usullari va o’zining xususiyatlari bilan farq qiladi.</a:t>
            </a:r>
            <a:endParaRPr lang="ru-RU" sz="1800" dirty="0"/>
          </a:p>
          <a:p>
            <a:r>
              <a:rPr lang="uz-Cyrl-UZ" sz="1800" dirty="0"/>
              <a:t>	To’lqin uzunligi  kenglikdagi elektromagnit to’lqinlar radioaloqa va tasvirni uzatishda (uzun, o’rta, qisqa, ulg’traqisqa va detsimetrli radio to’lqinlar)  ishlatiladi.</a:t>
            </a:r>
            <a:endParaRPr lang="ru-RU" sz="1800" dirty="0"/>
          </a:p>
          <a:p>
            <a:r>
              <a:rPr lang="uz-Cyrl-UZ" sz="1800" dirty="0"/>
              <a:t>	To’lqin uzunligi 10</a:t>
            </a:r>
            <a:r>
              <a:rPr lang="uz-Cyrl-UZ" sz="1800" baseline="30000" dirty="0"/>
              <a:t>-8</a:t>
            </a:r>
            <a:r>
              <a:rPr lang="uz-Cyrl-UZ" sz="1800" dirty="0">
                <a:sym typeface="Symbol"/>
              </a:rPr>
              <a:t></a:t>
            </a:r>
            <a:r>
              <a:rPr lang="uz-Cyrl-UZ" sz="1800" dirty="0"/>
              <a:t>10</a:t>
            </a:r>
            <a:r>
              <a:rPr lang="uz-Cyrl-UZ" sz="1800" baseline="30000" dirty="0"/>
              <a:t>-4</a:t>
            </a:r>
            <a:r>
              <a:rPr lang="uz-Cyrl-UZ" sz="1800" dirty="0"/>
              <a:t> </a:t>
            </a:r>
            <a:r>
              <a:rPr lang="uz-Cyrl-UZ" sz="1800" i="1" dirty="0"/>
              <a:t>m</a:t>
            </a:r>
            <a:r>
              <a:rPr lang="uz-Cyrl-UZ" sz="1800" dirty="0"/>
              <a:t> kenglikda bo’lgan elektromagnit to’lqinlar, uchta gruppadagi optik to’lqinlardan iboratdir: infraqizil, ko’zga </a:t>
            </a:r>
            <a:endParaRPr lang="en-US" sz="1800" dirty="0" smtClean="0"/>
          </a:p>
          <a:p>
            <a:r>
              <a:rPr lang="en-US" sz="1800" dirty="0" smtClean="0"/>
              <a:t>                             </a:t>
            </a:r>
            <a:r>
              <a:rPr lang="uz-Cyrl-UZ" sz="1800" dirty="0" smtClean="0"/>
              <a:t>ko’rinadigan va ultrabinafsha </a:t>
            </a:r>
            <a:r>
              <a:rPr lang="uz-Cyrl-UZ" sz="1800" dirty="0"/>
              <a:t>nurlardir. </a:t>
            </a:r>
            <a:endParaRPr lang="ru-RU" sz="1800" dirty="0"/>
          </a:p>
          <a:p>
            <a:r>
              <a:rPr lang="uz-Cyrl-UZ" sz="1800" dirty="0"/>
              <a:t>	Nihoyatda qisqa to’lqinli nurlar modda ichiga kirish xususiyatiga ega bo’lgan rentgen va gamma - nurlardan iborat.</a:t>
            </a:r>
            <a:endParaRPr lang="ru-RU" sz="1800" dirty="0"/>
          </a:p>
        </p:txBody>
      </p:sp>
      <p:sp>
        <p:nvSpPr>
          <p:cNvPr id="5" name="Rectangle 2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4270677759"/>
              </p:ext>
            </p:extLst>
          </p:nvPr>
        </p:nvGraphicFramePr>
        <p:xfrm>
          <a:off x="1381990" y="1569028"/>
          <a:ext cx="1019175" cy="304800"/>
        </p:xfrm>
        <a:graphic>
          <a:graphicData uri="http://schemas.openxmlformats.org/presentationml/2006/ole">
            <mc:AlternateContent xmlns:mc="http://schemas.openxmlformats.org/markup-compatibility/2006">
              <mc:Choice xmlns:v="urn:schemas-microsoft-com:vml" Requires="v">
                <p:oleObj spid="_x0000_s52264" name="Формула" r:id="rId3" imgW="863225" imgH="266584" progId="Equation.3">
                  <p:embed/>
                </p:oleObj>
              </mc:Choice>
              <mc:Fallback>
                <p:oleObj name="Формула" r:id="rId3" imgW="863225" imgH="266584" progId="Equation.3">
                  <p:embed/>
                  <p:pic>
                    <p:nvPicPr>
                      <p:cNvPr id="0" name="Object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1990" y="1569028"/>
                        <a:ext cx="1019175" cy="3048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7" name="Rectangle 2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8" name="Объект 7"/>
          <p:cNvGraphicFramePr>
            <a:graphicFrameLocks noChangeAspect="1"/>
          </p:cNvGraphicFramePr>
          <p:nvPr>
            <p:extLst>
              <p:ext uri="{D42A27DB-BD31-4B8C-83A1-F6EECF244321}">
                <p14:modId xmlns:p14="http://schemas.microsoft.com/office/powerpoint/2010/main" val="4169209279"/>
              </p:ext>
            </p:extLst>
          </p:nvPr>
        </p:nvGraphicFramePr>
        <p:xfrm>
          <a:off x="342900" y="3221181"/>
          <a:ext cx="1733550" cy="276225"/>
        </p:xfrm>
        <a:graphic>
          <a:graphicData uri="http://schemas.openxmlformats.org/presentationml/2006/ole">
            <mc:AlternateContent xmlns:mc="http://schemas.openxmlformats.org/markup-compatibility/2006">
              <mc:Choice xmlns:v="urn:schemas-microsoft-com:vml" Requires="v">
                <p:oleObj spid="_x0000_s52265" name="Формула" r:id="rId5" imgW="1524000" imgH="241300" progId="Equation.3">
                  <p:embed/>
                </p:oleObj>
              </mc:Choice>
              <mc:Fallback>
                <p:oleObj name="Формула" r:id="rId5" imgW="1524000" imgH="241300" progId="Equation.3">
                  <p:embed/>
                  <p:pic>
                    <p:nvPicPr>
                      <p:cNvPr id="0" name="Object 2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900" y="3221181"/>
                        <a:ext cx="1733550" cy="276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29503958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0" y="8001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8" name="Rectangle 6"/>
          <p:cNvSpPr>
            <a:spLocks noChangeArrowheads="1"/>
          </p:cNvSpPr>
          <p:nvPr/>
        </p:nvSpPr>
        <p:spPr bwMode="auto">
          <a:xfrm>
            <a:off x="0" y="4572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6" name="Прямоугольник 5"/>
          <p:cNvSpPr/>
          <p:nvPr/>
        </p:nvSpPr>
        <p:spPr>
          <a:xfrm>
            <a:off x="1850981" y="1391769"/>
            <a:ext cx="5474493" cy="2123658"/>
          </a:xfrm>
          <a:prstGeom prst="rect">
            <a:avLst/>
          </a:prstGeom>
        </p:spPr>
        <p:txBody>
          <a:bodyPr wrap="square">
            <a:spAutoFit/>
          </a:bodyPr>
          <a:lstStyle/>
          <a:p>
            <a:pPr algn="ctr"/>
            <a:endParaRPr lang="en-US" sz="4400" b="1" dirty="0" smtClean="0">
              <a:latin typeface="Times New Roman" panose="02020603050405020304" pitchFamily="18" charset="0"/>
              <a:cs typeface="Times New Roman" panose="02020603050405020304" pitchFamily="18" charset="0"/>
            </a:endParaRPr>
          </a:p>
          <a:p>
            <a:pPr algn="ctr"/>
            <a:r>
              <a:rPr lang="en-US" sz="4400" b="1" dirty="0" err="1" smtClean="0">
                <a:latin typeface="Times New Roman" panose="02020603050405020304" pitchFamily="18" charset="0"/>
                <a:cs typeface="Times New Roman" panose="02020603050405020304" pitchFamily="18" charset="0"/>
              </a:rPr>
              <a:t>Kuchlanish</a:t>
            </a:r>
            <a:r>
              <a:rPr lang="en-US" sz="4400" b="1" dirty="0" smtClean="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va</a:t>
            </a:r>
            <a:r>
              <a:rPr lang="en-US" sz="4400" b="1" dirty="0">
                <a:latin typeface="Times New Roman" panose="02020603050405020304" pitchFamily="18" charset="0"/>
                <a:cs typeface="Times New Roman" panose="02020603050405020304" pitchFamily="18" charset="0"/>
              </a:rPr>
              <a:t> </a:t>
            </a:r>
            <a:r>
              <a:rPr lang="en-US" sz="4400" b="1" dirty="0" err="1">
                <a:latin typeface="Times New Roman" panose="02020603050405020304" pitchFamily="18" charset="0"/>
                <a:cs typeface="Times New Roman" panose="02020603050405020304" pitchFamily="18" charset="0"/>
              </a:rPr>
              <a:t>toklar</a:t>
            </a:r>
            <a:r>
              <a:rPr lang="en-US" sz="4400" b="1" dirty="0">
                <a:latin typeface="Times New Roman" panose="02020603050405020304" pitchFamily="18" charset="0"/>
                <a:cs typeface="Times New Roman" panose="02020603050405020304" pitchFamily="18" charset="0"/>
              </a:rPr>
              <a:t> </a:t>
            </a:r>
            <a:r>
              <a:rPr lang="en-US" sz="4400" b="1" dirty="0" err="1" smtClean="0">
                <a:latin typeface="Times New Roman" panose="02020603050405020304" pitchFamily="18" charset="0"/>
                <a:cs typeface="Times New Roman" panose="02020603050405020304" pitchFamily="18" charset="0"/>
              </a:rPr>
              <a:t>rezonansi</a:t>
            </a:r>
            <a:r>
              <a:rPr lang="en-US" sz="4400" b="1" dirty="0">
                <a:latin typeface="Times New Roman" panose="02020603050405020304" pitchFamily="18" charset="0"/>
                <a:cs typeface="Times New Roman" panose="02020603050405020304" pitchFamily="18" charset="0"/>
              </a:rPr>
              <a:t>.</a:t>
            </a:r>
            <a:endParaRPr lang="ru-RU" sz="4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098893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6854" y="1438382"/>
            <a:ext cx="8784404" cy="2958502"/>
          </a:xfrm>
          <a:prstGeom prst="rect">
            <a:avLst/>
          </a:prstGeom>
        </p:spPr>
        <p:txBody>
          <a:bodyPr wrap="square">
            <a:spAutoFit/>
          </a:bodyPr>
          <a:lstStyle/>
          <a:p>
            <a:pPr algn="ctr">
              <a:lnSpc>
                <a:spcPct val="150000"/>
              </a:lnSpc>
            </a:pPr>
            <a:r>
              <a:rPr lang="en-US" sz="3200" b="1" dirty="0" err="1">
                <a:latin typeface="Times New Roman" panose="02020603050405020304" pitchFamily="18" charset="0"/>
                <a:cs typeface="Times New Roman" panose="02020603050405020304" pitchFamily="18" charset="0"/>
              </a:rPr>
              <a:t>Reja</a:t>
            </a:r>
            <a:r>
              <a:rPr lang="en-US" sz="3200" b="1" dirty="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a:p>
            <a:pPr lvl="0">
              <a:lnSpc>
                <a:spcPct val="150000"/>
              </a:lnSpc>
            </a:pPr>
            <a:r>
              <a:rPr lang="de-DE" sz="3200" dirty="0" smtClean="0">
                <a:latin typeface="Times New Roman" panose="02020603050405020304" pitchFamily="18" charset="0"/>
                <a:cs typeface="Times New Roman" panose="02020603050405020304" pitchFamily="18" charset="0"/>
              </a:rPr>
              <a:t>1. M</a:t>
            </a:r>
            <a:r>
              <a:rPr lang="ru-RU" sz="3200" dirty="0">
                <a:latin typeface="Times New Roman" panose="02020603050405020304" pitchFamily="18" charset="0"/>
                <a:cs typeface="Times New Roman" panose="02020603050405020304" pitchFamily="18" charset="0"/>
              </a:rPr>
              <a:t>а</a:t>
            </a:r>
            <a:r>
              <a:rPr lang="de-DE" sz="3200" dirty="0" err="1">
                <a:latin typeface="Times New Roman" panose="02020603050405020304" pitchFamily="18" charset="0"/>
                <a:cs typeface="Times New Roman" panose="02020603050405020304" pitchFamily="18" charset="0"/>
              </a:rPr>
              <a:t>jburiy</a:t>
            </a:r>
            <a:r>
              <a:rPr lang="de-DE" sz="3200" dirty="0">
                <a:latin typeface="Times New Roman" panose="02020603050405020304" pitchFamily="18" charset="0"/>
                <a:cs typeface="Times New Roman" panose="02020603050405020304" pitchFamily="18" charset="0"/>
              </a:rPr>
              <a:t> </a:t>
            </a:r>
            <a:r>
              <a:rPr lang="de-DE" sz="3200" dirty="0" err="1">
                <a:latin typeface="Times New Roman" panose="02020603050405020304" pitchFamily="18" charset="0"/>
                <a:cs typeface="Times New Roman" panose="02020603050405020304" pitchFamily="18" charset="0"/>
              </a:rPr>
              <a:t>tebr</a:t>
            </a:r>
            <a:r>
              <a:rPr lang="ru-RU" sz="3200" dirty="0">
                <a:latin typeface="Times New Roman" panose="02020603050405020304" pitchFamily="18" charset="0"/>
                <a:cs typeface="Times New Roman" panose="02020603050405020304" pitchFamily="18" charset="0"/>
              </a:rPr>
              <a:t>а</a:t>
            </a:r>
            <a:r>
              <a:rPr lang="de-DE" sz="3200" dirty="0" err="1">
                <a:latin typeface="Times New Roman" panose="02020603050405020304" pitchFamily="18" charset="0"/>
                <a:cs typeface="Times New Roman" panose="02020603050405020304" pitchFamily="18" charset="0"/>
              </a:rPr>
              <a:t>nish</a:t>
            </a:r>
            <a:r>
              <a:rPr lang="de-DE" sz="3200" dirty="0">
                <a:latin typeface="Times New Roman" panose="02020603050405020304" pitchFamily="18" charset="0"/>
                <a:cs typeface="Times New Roman" panose="02020603050405020304" pitchFamily="18" charset="0"/>
              </a:rPr>
              <a:t> </a:t>
            </a:r>
            <a:r>
              <a:rPr lang="de-DE" sz="3200" dirty="0" err="1">
                <a:latin typeface="Times New Roman" panose="02020603050405020304" pitchFamily="18" charset="0"/>
                <a:cs typeface="Times New Roman" panose="02020603050405020304" pitchFamily="18" charset="0"/>
              </a:rPr>
              <a:t>tengl</a:t>
            </a:r>
            <a:r>
              <a:rPr lang="ru-RU" sz="3200" dirty="0">
                <a:latin typeface="Times New Roman" panose="02020603050405020304" pitchFamily="18" charset="0"/>
                <a:cs typeface="Times New Roman" panose="02020603050405020304" pitchFamily="18" charset="0"/>
              </a:rPr>
              <a:t>а</a:t>
            </a:r>
            <a:r>
              <a:rPr lang="de-DE" sz="3200" dirty="0">
                <a:latin typeface="Times New Roman" panose="02020603050405020304" pitchFamily="18" charset="0"/>
                <a:cs typeface="Times New Roman" panose="02020603050405020304" pitchFamily="18" charset="0"/>
              </a:rPr>
              <a:t>m</a:t>
            </a:r>
            <a:r>
              <a:rPr lang="ru-RU" sz="3200" dirty="0">
                <a:latin typeface="Times New Roman" panose="02020603050405020304" pitchFamily="18" charset="0"/>
                <a:cs typeface="Times New Roman" panose="02020603050405020304" pitchFamily="18" charset="0"/>
              </a:rPr>
              <a:t>а</a:t>
            </a:r>
            <a:r>
              <a:rPr lang="de-DE" sz="3200" dirty="0">
                <a:latin typeface="Times New Roman" panose="02020603050405020304" pitchFamily="18" charset="0"/>
                <a:cs typeface="Times New Roman" panose="02020603050405020304" pitchFamily="18" charset="0"/>
              </a:rPr>
              <a:t>si. </a:t>
            </a:r>
            <a:endParaRPr lang="ru-RU" sz="3200" dirty="0">
              <a:latin typeface="Times New Roman" panose="02020603050405020304" pitchFamily="18" charset="0"/>
              <a:cs typeface="Times New Roman" panose="02020603050405020304" pitchFamily="18" charset="0"/>
            </a:endParaRPr>
          </a:p>
          <a:p>
            <a:pPr lvl="0">
              <a:lnSpc>
                <a:spcPct val="150000"/>
              </a:lnSpc>
            </a:pPr>
            <a:r>
              <a:rPr lang="de-DE" sz="3200" dirty="0" smtClean="0">
                <a:latin typeface="Times New Roman" panose="02020603050405020304" pitchFamily="18" charset="0"/>
                <a:cs typeface="Times New Roman" panose="02020603050405020304" pitchFamily="18" charset="0"/>
              </a:rPr>
              <a:t>2. </a:t>
            </a:r>
            <a:r>
              <a:rPr lang="de-DE" sz="3200" dirty="0" err="1" smtClean="0">
                <a:latin typeface="Times New Roman" panose="02020603050405020304" pitchFamily="18" charset="0"/>
                <a:cs typeface="Times New Roman" panose="02020603050405020304" pitchFamily="18" charset="0"/>
              </a:rPr>
              <a:t>Kuchl</a:t>
            </a:r>
            <a:r>
              <a:rPr lang="ru-RU" sz="3200" dirty="0">
                <a:latin typeface="Times New Roman" panose="02020603050405020304" pitchFamily="18" charset="0"/>
                <a:cs typeface="Times New Roman" panose="02020603050405020304" pitchFamily="18" charset="0"/>
              </a:rPr>
              <a:t>а</a:t>
            </a:r>
            <a:r>
              <a:rPr lang="de-DE" sz="3200" dirty="0" err="1">
                <a:latin typeface="Times New Roman" panose="02020603050405020304" pitchFamily="18" charset="0"/>
                <a:cs typeface="Times New Roman" panose="02020603050405020304" pitchFamily="18" charset="0"/>
              </a:rPr>
              <a:t>nish</a:t>
            </a:r>
            <a:r>
              <a:rPr lang="de-DE" sz="3200" dirty="0">
                <a:latin typeface="Times New Roman" panose="02020603050405020304" pitchFamily="18" charset="0"/>
                <a:cs typeface="Times New Roman" panose="02020603050405020304" pitchFamily="18" charset="0"/>
              </a:rPr>
              <a:t> </a:t>
            </a:r>
            <a:r>
              <a:rPr lang="de-DE" sz="3200" dirty="0" err="1">
                <a:latin typeface="Times New Roman" panose="02020603050405020304" pitchFamily="18" charset="0"/>
                <a:cs typeface="Times New Roman" panose="02020603050405020304" pitchFamily="18" charset="0"/>
              </a:rPr>
              <a:t>rezon</a:t>
            </a:r>
            <a:r>
              <a:rPr lang="ru-RU" sz="3200" dirty="0">
                <a:latin typeface="Times New Roman" panose="02020603050405020304" pitchFamily="18" charset="0"/>
                <a:cs typeface="Times New Roman" panose="02020603050405020304" pitchFamily="18" charset="0"/>
              </a:rPr>
              <a:t>а</a:t>
            </a:r>
            <a:r>
              <a:rPr lang="de-DE" sz="3200" dirty="0" err="1">
                <a:latin typeface="Times New Roman" panose="02020603050405020304" pitchFamily="18" charset="0"/>
                <a:cs typeface="Times New Roman" panose="02020603050405020304" pitchFamily="18" charset="0"/>
              </a:rPr>
              <a:t>nsi</a:t>
            </a:r>
            <a:r>
              <a:rPr lang="de-DE" sz="3200" dirty="0">
                <a:latin typeface="Times New Roman" panose="02020603050405020304" pitchFamily="18" charset="0"/>
                <a:cs typeface="Times New Roman" panose="02020603050405020304" pitchFamily="18" charset="0"/>
              </a:rPr>
              <a:t>. </a:t>
            </a:r>
            <a:endParaRPr lang="ru-RU" sz="3200" dirty="0">
              <a:latin typeface="Times New Roman" panose="02020603050405020304" pitchFamily="18" charset="0"/>
              <a:cs typeface="Times New Roman" panose="02020603050405020304" pitchFamily="18" charset="0"/>
            </a:endParaRPr>
          </a:p>
          <a:p>
            <a:pPr lvl="0">
              <a:lnSpc>
                <a:spcPct val="150000"/>
              </a:lnSpc>
            </a:pPr>
            <a:r>
              <a:rPr lang="de-DE" sz="3200" dirty="0" smtClean="0">
                <a:latin typeface="Times New Roman" panose="02020603050405020304" pitchFamily="18" charset="0"/>
                <a:cs typeface="Times New Roman" panose="02020603050405020304" pitchFamily="18" charset="0"/>
              </a:rPr>
              <a:t>3. </a:t>
            </a:r>
            <a:r>
              <a:rPr lang="de-DE" sz="3200" dirty="0" err="1" smtClean="0">
                <a:latin typeface="Times New Roman" panose="02020603050405020304" pitchFamily="18" charset="0"/>
                <a:cs typeface="Times New Roman" panose="02020603050405020304" pitchFamily="18" charset="0"/>
              </a:rPr>
              <a:t>Tok</a:t>
            </a:r>
            <a:r>
              <a:rPr lang="de-DE" sz="3200" dirty="0" smtClean="0">
                <a:latin typeface="Times New Roman" panose="02020603050405020304" pitchFamily="18" charset="0"/>
                <a:cs typeface="Times New Roman" panose="02020603050405020304" pitchFamily="18" charset="0"/>
              </a:rPr>
              <a:t> </a:t>
            </a:r>
            <a:r>
              <a:rPr lang="de-DE" sz="3200" dirty="0" err="1">
                <a:latin typeface="Times New Roman" panose="02020603050405020304" pitchFamily="18" charset="0"/>
                <a:cs typeface="Times New Roman" panose="02020603050405020304" pitchFamily="18" charset="0"/>
              </a:rPr>
              <a:t>rezon</a:t>
            </a:r>
            <a:r>
              <a:rPr lang="ru-RU" sz="3200" dirty="0">
                <a:latin typeface="Times New Roman" panose="02020603050405020304" pitchFamily="18" charset="0"/>
                <a:cs typeface="Times New Roman" panose="02020603050405020304" pitchFamily="18" charset="0"/>
              </a:rPr>
              <a:t>а</a:t>
            </a:r>
            <a:r>
              <a:rPr lang="de-DE" sz="3200" dirty="0" err="1">
                <a:latin typeface="Times New Roman" panose="02020603050405020304" pitchFamily="18" charset="0"/>
                <a:cs typeface="Times New Roman" panose="02020603050405020304" pitchFamily="18" charset="0"/>
              </a:rPr>
              <a:t>nsi</a:t>
            </a:r>
            <a:r>
              <a:rPr lang="de-DE" sz="3200" dirty="0" smtClean="0">
                <a:latin typeface="Times New Roman" panose="02020603050405020304" pitchFamily="18" charset="0"/>
                <a:cs typeface="Times New Roman" panose="02020603050405020304" pitchFamily="18" charset="0"/>
              </a:rPr>
              <a:t>.</a:t>
            </a:r>
            <a:endParaRPr lang="ru-RU" sz="3200" dirty="0">
              <a:latin typeface="Times New Roman" panose="02020603050405020304" pitchFamily="18" charset="0"/>
              <a:cs typeface="Times New Roman" panose="02020603050405020304" pitchFamily="18" charset="0"/>
            </a:endParaRP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5" name="Rectangle 3"/>
          <p:cNvSpPr>
            <a:spLocks noChangeArrowheads="1"/>
          </p:cNvSpPr>
          <p:nvPr/>
        </p:nvSpPr>
        <p:spPr bwMode="auto">
          <a:xfrm>
            <a:off x="0" y="238125"/>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dirty="0" smtClean="0">
                <a:ln>
                  <a:noFill/>
                </a:ln>
                <a:solidFill>
                  <a:schemeClr val="tx1"/>
                </a:solidFill>
                <a:effectLst/>
                <a:latin typeface="Arial" pitchFamily="34" charset="0"/>
                <a:cs typeface="Arial" pitchFamily="34"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val="59391261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50565" y="1294009"/>
            <a:ext cx="8250147" cy="3785652"/>
          </a:xfrm>
          <a:prstGeom prst="rect">
            <a:avLst/>
          </a:prstGeom>
        </p:spPr>
        <p:txBody>
          <a:bodyPr wrap="square">
            <a:spAutoFit/>
          </a:bodyPr>
          <a:lstStyle/>
          <a:p>
            <a:pPr>
              <a:lnSpc>
                <a:spcPct val="150000"/>
              </a:lnSpc>
            </a:pPr>
            <a:r>
              <a:rPr lang="de-DE" sz="1600" dirty="0"/>
              <a:t> </a:t>
            </a:r>
            <a:r>
              <a:rPr lang="de-DE" sz="1600" dirty="0" smtClean="0"/>
              <a:t>	</a:t>
            </a:r>
            <a:r>
              <a:rPr lang="de-DE" sz="1600" dirty="0" err="1" smtClean="0"/>
              <a:t>Muvoz</a:t>
            </a:r>
            <a:r>
              <a:rPr lang="ru-RU" sz="1600" dirty="0"/>
              <a:t>а</a:t>
            </a:r>
            <a:r>
              <a:rPr lang="de-DE" sz="1600" dirty="0"/>
              <a:t>n</a:t>
            </a:r>
            <a:r>
              <a:rPr lang="ru-RU" sz="1600" dirty="0"/>
              <a:t>а</a:t>
            </a:r>
            <a:r>
              <a:rPr lang="de-DE" sz="1600" dirty="0"/>
              <a:t>t v</a:t>
            </a:r>
            <a:r>
              <a:rPr lang="ru-RU" sz="1600" dirty="0"/>
              <a:t>а</a:t>
            </a:r>
            <a:r>
              <a:rPr lang="de-DE" sz="1600" dirty="0" err="1"/>
              <a:t>ziyatid</a:t>
            </a:r>
            <a:r>
              <a:rPr lang="ru-RU" sz="1600" dirty="0"/>
              <a:t>а</a:t>
            </a:r>
            <a:r>
              <a:rPr lang="de-DE" sz="1600" dirty="0"/>
              <a:t>n </a:t>
            </a:r>
            <a:r>
              <a:rPr lang="de-DE" sz="1600" dirty="0" err="1"/>
              <a:t>chetg</a:t>
            </a:r>
            <a:r>
              <a:rPr lang="ru-RU" sz="1600" dirty="0"/>
              <a:t>а</a:t>
            </a:r>
            <a:r>
              <a:rPr lang="de-DE" sz="1600" dirty="0"/>
              <a:t> </a:t>
            </a:r>
            <a:r>
              <a:rPr lang="de-DE" sz="1600" dirty="0" err="1"/>
              <a:t>siljitib</a:t>
            </a:r>
            <a:r>
              <a:rPr lang="de-DE" sz="1600" dirty="0"/>
              <a:t>, </a:t>
            </a:r>
            <a:r>
              <a:rPr lang="de-DE" sz="1600" dirty="0" err="1"/>
              <a:t>so‘ng</a:t>
            </a:r>
            <a:r>
              <a:rPr lang="de-DE" sz="1600" dirty="0"/>
              <a:t> </a:t>
            </a:r>
            <a:r>
              <a:rPr lang="de-DE" sz="1600" dirty="0" err="1"/>
              <a:t>o‘z</a:t>
            </a:r>
            <a:r>
              <a:rPr lang="de-DE" sz="1600" dirty="0"/>
              <a:t> </a:t>
            </a:r>
            <a:r>
              <a:rPr lang="de-DE" sz="1600" dirty="0" err="1"/>
              <a:t>xolig</a:t>
            </a:r>
            <a:r>
              <a:rPr lang="ru-RU" sz="1600" dirty="0"/>
              <a:t>а</a:t>
            </a:r>
            <a:r>
              <a:rPr lang="de-DE" sz="1600" dirty="0"/>
              <a:t> </a:t>
            </a:r>
            <a:r>
              <a:rPr lang="de-DE" sz="1600" dirty="0" err="1"/>
              <a:t>qo‘yib</a:t>
            </a:r>
            <a:r>
              <a:rPr lang="de-DE" sz="1600" dirty="0"/>
              <a:t> </a:t>
            </a:r>
            <a:r>
              <a:rPr lang="de-DE" sz="1600" dirty="0" err="1"/>
              <a:t>yuborilg</a:t>
            </a:r>
            <a:r>
              <a:rPr lang="ru-RU" sz="1600" dirty="0"/>
              <a:t>а</a:t>
            </a:r>
            <a:r>
              <a:rPr lang="de-DE" sz="1600" dirty="0"/>
              <a:t>n </a:t>
            </a:r>
            <a:r>
              <a:rPr lang="de-DE" sz="1600" dirty="0" err="1"/>
              <a:t>tebr</a:t>
            </a:r>
            <a:r>
              <a:rPr lang="ru-RU" sz="1600" dirty="0"/>
              <a:t>а</a:t>
            </a:r>
            <a:r>
              <a:rPr lang="de-DE" sz="1600" dirty="0" err="1"/>
              <a:t>nuvchi</a:t>
            </a:r>
            <a:r>
              <a:rPr lang="de-DE" sz="1600" dirty="0"/>
              <a:t> </a:t>
            </a:r>
            <a:r>
              <a:rPr lang="de-DE" sz="1600" dirty="0" err="1"/>
              <a:t>sistem</a:t>
            </a:r>
            <a:r>
              <a:rPr lang="ru-RU" sz="1600" dirty="0"/>
              <a:t>а</a:t>
            </a:r>
            <a:r>
              <a:rPr lang="de-DE" sz="1600" dirty="0"/>
              <a:t> </a:t>
            </a:r>
            <a:r>
              <a:rPr lang="de-DE" sz="1600" dirty="0" err="1"/>
              <a:t>muhit</a:t>
            </a:r>
            <a:r>
              <a:rPr lang="de-DE" sz="1600" dirty="0"/>
              <a:t> q</a:t>
            </a:r>
            <a:r>
              <a:rPr lang="ru-RU" sz="1600" dirty="0"/>
              <a:t>а</a:t>
            </a:r>
            <a:r>
              <a:rPr lang="de-DE" sz="1600" dirty="0" err="1"/>
              <a:t>rshiligi</a:t>
            </a:r>
            <a:r>
              <a:rPr lang="de-DE" sz="1600" dirty="0"/>
              <a:t> v</a:t>
            </a:r>
            <a:r>
              <a:rPr lang="ru-RU" sz="1600" dirty="0"/>
              <a:t>а</a:t>
            </a:r>
            <a:r>
              <a:rPr lang="de-DE" sz="1600" dirty="0"/>
              <a:t> </a:t>
            </a:r>
            <a:r>
              <a:rPr lang="de-DE" sz="1600" dirty="0" err="1"/>
              <a:t>sistem</a:t>
            </a:r>
            <a:r>
              <a:rPr lang="ru-RU" sz="1600" dirty="0"/>
              <a:t>а</a:t>
            </a:r>
            <a:r>
              <a:rPr lang="de-DE" sz="1600" dirty="0"/>
              <a:t> p</a:t>
            </a:r>
            <a:r>
              <a:rPr lang="ru-RU" sz="1600" dirty="0"/>
              <a:t>а</a:t>
            </a:r>
            <a:r>
              <a:rPr lang="de-DE" sz="1600" dirty="0"/>
              <a:t>r</a:t>
            </a:r>
            <a:r>
              <a:rPr lang="ru-RU" sz="1600" dirty="0"/>
              <a:t>а</a:t>
            </a:r>
            <a:r>
              <a:rPr lang="de-DE" sz="1600" dirty="0" err="1"/>
              <a:t>metrl</a:t>
            </a:r>
            <a:r>
              <a:rPr lang="ru-RU" sz="1600" dirty="0"/>
              <a:t>а</a:t>
            </a:r>
            <a:r>
              <a:rPr lang="de-DE" sz="1600" dirty="0" err="1"/>
              <a:t>rig</a:t>
            </a:r>
            <a:r>
              <a:rPr lang="ru-RU" sz="1600" dirty="0"/>
              <a:t>а</a:t>
            </a:r>
            <a:r>
              <a:rPr lang="de-DE" sz="1600" dirty="0"/>
              <a:t> </a:t>
            </a:r>
            <a:r>
              <a:rPr lang="de-DE" sz="1600" dirty="0" err="1"/>
              <a:t>bog‘liq</a:t>
            </a:r>
            <a:r>
              <a:rPr lang="de-DE" sz="1600" dirty="0"/>
              <a:t> r</a:t>
            </a:r>
            <a:r>
              <a:rPr lang="ru-RU" sz="1600" dirty="0"/>
              <a:t>а</a:t>
            </a:r>
            <a:r>
              <a:rPr lang="de-DE" sz="1600" dirty="0" err="1"/>
              <a:t>vishd</a:t>
            </a:r>
            <a:r>
              <a:rPr lang="ru-RU" sz="1600" dirty="0"/>
              <a:t>а</a:t>
            </a:r>
            <a:r>
              <a:rPr lang="de-DE" sz="1600" dirty="0"/>
              <a:t> </a:t>
            </a:r>
            <a:r>
              <a:rPr lang="de-DE" sz="1600" dirty="0" err="1"/>
              <a:t>so‘nuvchi</a:t>
            </a:r>
            <a:r>
              <a:rPr lang="de-DE" sz="1600" dirty="0"/>
              <a:t> </a:t>
            </a:r>
            <a:r>
              <a:rPr lang="de-DE" sz="1600" dirty="0" err="1"/>
              <a:t>tebr</a:t>
            </a:r>
            <a:r>
              <a:rPr lang="ru-RU" sz="1600" dirty="0"/>
              <a:t>а</a:t>
            </a:r>
            <a:r>
              <a:rPr lang="de-DE" sz="1600" dirty="0" err="1"/>
              <a:t>nm</a:t>
            </a:r>
            <a:r>
              <a:rPr lang="ru-RU" sz="1600" dirty="0"/>
              <a:t>а</a:t>
            </a:r>
            <a:r>
              <a:rPr lang="de-DE" sz="1600" dirty="0"/>
              <a:t> h</a:t>
            </a:r>
            <a:r>
              <a:rPr lang="ru-RU" sz="1600" dirty="0"/>
              <a:t>а</a:t>
            </a:r>
            <a:r>
              <a:rPr lang="de-DE" sz="1600" dirty="0"/>
              <a:t>r</a:t>
            </a:r>
            <a:r>
              <a:rPr lang="ru-RU" sz="1600" dirty="0"/>
              <a:t>а</a:t>
            </a:r>
            <a:r>
              <a:rPr lang="de-DE" sz="1600" dirty="0"/>
              <a:t>k</a:t>
            </a:r>
            <a:r>
              <a:rPr lang="ru-RU" sz="1600" dirty="0"/>
              <a:t>а</a:t>
            </a:r>
            <a:r>
              <a:rPr lang="de-DE" sz="1600" dirty="0"/>
              <a:t>t </a:t>
            </a:r>
            <a:r>
              <a:rPr lang="de-DE" sz="1600" dirty="0" err="1"/>
              <a:t>qil</a:t>
            </a:r>
            <a:r>
              <a:rPr lang="ru-RU" sz="1600" dirty="0"/>
              <a:t>а</a:t>
            </a:r>
            <a:r>
              <a:rPr lang="de-DE" sz="1600" dirty="0"/>
              <a:t>di. </a:t>
            </a:r>
            <a:r>
              <a:rPr lang="de-DE" sz="1600" dirty="0" err="1"/>
              <a:t>So‘nm</a:t>
            </a:r>
            <a:r>
              <a:rPr lang="ru-RU" sz="1600" dirty="0"/>
              <a:t>а</a:t>
            </a:r>
            <a:r>
              <a:rPr lang="de-DE" sz="1600" dirty="0" err="1"/>
              <a:t>ydig</a:t>
            </a:r>
            <a:r>
              <a:rPr lang="ru-RU" sz="1600" dirty="0"/>
              <a:t>а</a:t>
            </a:r>
            <a:r>
              <a:rPr lang="de-DE" sz="1600" dirty="0"/>
              <a:t>n </a:t>
            </a:r>
            <a:r>
              <a:rPr lang="de-DE" sz="1600" dirty="0" err="1"/>
              <a:t>tebr</a:t>
            </a:r>
            <a:r>
              <a:rPr lang="ru-RU" sz="1600" dirty="0"/>
              <a:t>а</a:t>
            </a:r>
            <a:r>
              <a:rPr lang="de-DE" sz="1600" dirty="0" err="1"/>
              <a:t>nishl</a:t>
            </a:r>
            <a:r>
              <a:rPr lang="ru-RU" sz="1600" dirty="0"/>
              <a:t>а</a:t>
            </a:r>
            <a:r>
              <a:rPr lang="de-DE" sz="1600" dirty="0" err="1"/>
              <a:t>rni</a:t>
            </a:r>
            <a:r>
              <a:rPr lang="de-DE" sz="1600" dirty="0"/>
              <a:t> </a:t>
            </a:r>
            <a:r>
              <a:rPr lang="de-DE" sz="1600" dirty="0" err="1"/>
              <a:t>hosil</a:t>
            </a:r>
            <a:r>
              <a:rPr lang="de-DE" sz="1600" dirty="0"/>
              <a:t> </a:t>
            </a:r>
            <a:r>
              <a:rPr lang="de-DE" sz="1600" dirty="0" err="1"/>
              <a:t>qilish</a:t>
            </a:r>
            <a:r>
              <a:rPr lang="de-DE" sz="1600" dirty="0"/>
              <a:t> </a:t>
            </a:r>
            <a:r>
              <a:rPr lang="de-DE" sz="1600" dirty="0" err="1"/>
              <a:t>uchun</a:t>
            </a:r>
            <a:r>
              <a:rPr lang="de-DE" sz="1600" dirty="0"/>
              <a:t> </a:t>
            </a:r>
            <a:r>
              <a:rPr lang="de-DE" sz="1600" dirty="0" err="1"/>
              <a:t>sistem</a:t>
            </a:r>
            <a:r>
              <a:rPr lang="ru-RU" sz="1600" dirty="0"/>
              <a:t>а</a:t>
            </a:r>
            <a:r>
              <a:rPr lang="de-DE" sz="1600" dirty="0"/>
              <a:t>g</a:t>
            </a:r>
            <a:r>
              <a:rPr lang="ru-RU" sz="1600" dirty="0"/>
              <a:t>а</a:t>
            </a:r>
            <a:r>
              <a:rPr lang="de-DE" sz="1600" dirty="0"/>
              <a:t> </a:t>
            </a:r>
            <a:r>
              <a:rPr lang="de-DE" sz="1600" dirty="0" err="1"/>
              <a:t>qo‘shimch</a:t>
            </a:r>
            <a:r>
              <a:rPr lang="ru-RU" sz="1600" dirty="0"/>
              <a:t>а</a:t>
            </a:r>
            <a:r>
              <a:rPr lang="de-DE" sz="1600" dirty="0"/>
              <a:t> t</a:t>
            </a:r>
            <a:r>
              <a:rPr lang="ru-RU" sz="1600" dirty="0"/>
              <a:t>а</a:t>
            </a:r>
            <a:r>
              <a:rPr lang="de-DE" sz="1600" dirty="0" err="1"/>
              <a:t>shqi</a:t>
            </a:r>
            <a:r>
              <a:rPr lang="de-DE" sz="1600" dirty="0"/>
              <a:t> </a:t>
            </a:r>
            <a:r>
              <a:rPr lang="de-DE" sz="1600" dirty="0" err="1"/>
              <a:t>o‘zg</a:t>
            </a:r>
            <a:r>
              <a:rPr lang="ru-RU" sz="1600" dirty="0"/>
              <a:t>а</a:t>
            </a:r>
            <a:r>
              <a:rPr lang="de-DE" sz="1600" dirty="0" err="1"/>
              <a:t>ruvch</a:t>
            </a:r>
            <a:r>
              <a:rPr lang="ru-RU" sz="1600" dirty="0"/>
              <a:t>а</a:t>
            </a:r>
            <a:r>
              <a:rPr lang="de-DE" sz="1600" dirty="0"/>
              <a:t>n </a:t>
            </a:r>
            <a:r>
              <a:rPr lang="de-DE" sz="1600" dirty="0" err="1"/>
              <a:t>kuch</a:t>
            </a:r>
            <a:r>
              <a:rPr lang="de-DE" sz="1600" dirty="0"/>
              <a:t> </a:t>
            </a:r>
            <a:r>
              <a:rPr lang="de-DE" sz="1600" dirty="0" err="1"/>
              <a:t>tа’sir</a:t>
            </a:r>
            <a:r>
              <a:rPr lang="de-DE" sz="1600" dirty="0"/>
              <a:t> </a:t>
            </a:r>
            <a:r>
              <a:rPr lang="de-DE" sz="1600" dirty="0" err="1"/>
              <a:t>etib</a:t>
            </a:r>
            <a:r>
              <a:rPr lang="de-DE" sz="1600" dirty="0"/>
              <a:t> </a:t>
            </a:r>
            <a:r>
              <a:rPr lang="de-DE" sz="1600" dirty="0" err="1"/>
              <a:t>turishi</a:t>
            </a:r>
            <a:r>
              <a:rPr lang="de-DE" sz="1600" dirty="0"/>
              <a:t> </a:t>
            </a:r>
            <a:r>
              <a:rPr lang="de-DE" sz="1600" dirty="0" err="1"/>
              <a:t>lozim</a:t>
            </a:r>
            <a:r>
              <a:rPr lang="de-DE" sz="1600" dirty="0"/>
              <a:t>. </a:t>
            </a:r>
            <a:r>
              <a:rPr lang="de-DE" sz="1600" dirty="0" err="1"/>
              <a:t>Bu</a:t>
            </a:r>
            <a:r>
              <a:rPr lang="de-DE" sz="1600" dirty="0"/>
              <a:t> </a:t>
            </a:r>
            <a:r>
              <a:rPr lang="de-DE" sz="1600" dirty="0" err="1"/>
              <a:t>kuch</a:t>
            </a:r>
            <a:r>
              <a:rPr lang="de-DE" sz="1600" dirty="0"/>
              <a:t> </a:t>
            </a:r>
            <a:r>
              <a:rPr lang="de-DE" sz="1600" dirty="0" err="1"/>
              <a:t>tebr</a:t>
            </a:r>
            <a:r>
              <a:rPr lang="ru-RU" sz="1600" dirty="0"/>
              <a:t>а</a:t>
            </a:r>
            <a:r>
              <a:rPr lang="de-DE" sz="1600" dirty="0" err="1"/>
              <a:t>nuvchi</a:t>
            </a:r>
            <a:r>
              <a:rPr lang="de-DE" sz="1600" dirty="0"/>
              <a:t> </a:t>
            </a:r>
            <a:r>
              <a:rPr lang="de-DE" sz="1600" dirty="0" err="1"/>
              <a:t>sistem</a:t>
            </a:r>
            <a:r>
              <a:rPr lang="ru-RU" sz="1600" dirty="0"/>
              <a:t>а</a:t>
            </a:r>
            <a:r>
              <a:rPr lang="de-DE" sz="1600" dirty="0"/>
              <a:t>g</a:t>
            </a:r>
            <a:r>
              <a:rPr lang="ru-RU" sz="1600" dirty="0"/>
              <a:t>а</a:t>
            </a:r>
            <a:r>
              <a:rPr lang="de-DE" sz="1600" dirty="0"/>
              <a:t> </a:t>
            </a:r>
            <a:r>
              <a:rPr lang="de-DE" sz="1600" dirty="0" err="1"/>
              <a:t>goh</a:t>
            </a:r>
            <a:r>
              <a:rPr lang="de-DE" sz="1600" dirty="0"/>
              <a:t> </a:t>
            </a:r>
            <a:r>
              <a:rPr lang="de-DE" sz="1600" dirty="0" err="1"/>
              <a:t>bir</a:t>
            </a:r>
            <a:r>
              <a:rPr lang="de-DE" sz="1600" dirty="0"/>
              <a:t> </a:t>
            </a:r>
            <a:r>
              <a:rPr lang="de-DE" sz="1600" dirty="0" err="1"/>
              <a:t>tomong</a:t>
            </a:r>
            <a:r>
              <a:rPr lang="ru-RU" sz="1600" dirty="0"/>
              <a:t>а</a:t>
            </a:r>
            <a:r>
              <a:rPr lang="de-DE" sz="1600" dirty="0"/>
              <a:t>, </a:t>
            </a:r>
            <a:r>
              <a:rPr lang="de-DE" sz="1600" dirty="0" err="1"/>
              <a:t>goh</a:t>
            </a:r>
            <a:r>
              <a:rPr lang="de-DE" sz="1600" dirty="0"/>
              <a:t> q</a:t>
            </a:r>
            <a:r>
              <a:rPr lang="ru-RU" sz="1600" dirty="0"/>
              <a:t>а</a:t>
            </a:r>
            <a:r>
              <a:rPr lang="de-DE" sz="1600" dirty="0"/>
              <a:t>r</a:t>
            </a:r>
            <a:r>
              <a:rPr lang="ru-RU" sz="1600" dirty="0"/>
              <a:t>а</a:t>
            </a:r>
            <a:r>
              <a:rPr lang="de-DE" sz="1600" dirty="0"/>
              <a:t>m</a:t>
            </a:r>
            <a:r>
              <a:rPr lang="ru-RU" sz="1600" dirty="0"/>
              <a:t>а</a:t>
            </a:r>
            <a:r>
              <a:rPr lang="de-DE" sz="1600" dirty="0"/>
              <a:t>-q</a:t>
            </a:r>
            <a:r>
              <a:rPr lang="ru-RU" sz="1600" dirty="0"/>
              <a:t>а</a:t>
            </a:r>
            <a:r>
              <a:rPr lang="de-DE" sz="1600" dirty="0" err="1"/>
              <a:t>rshi</a:t>
            </a:r>
            <a:r>
              <a:rPr lang="de-DE" sz="1600" dirty="0"/>
              <a:t> </a:t>
            </a:r>
            <a:r>
              <a:rPr lang="de-DE" sz="1600" dirty="0" err="1"/>
              <a:t>tomong</a:t>
            </a:r>
            <a:r>
              <a:rPr lang="ru-RU" sz="1600" dirty="0"/>
              <a:t>а</a:t>
            </a:r>
            <a:r>
              <a:rPr lang="de-DE" sz="1600" dirty="0"/>
              <a:t> </a:t>
            </a:r>
            <a:r>
              <a:rPr lang="de-DE" sz="1600" dirty="0" err="1"/>
              <a:t>yo‘n</a:t>
            </a:r>
            <a:r>
              <a:rPr lang="ru-RU" sz="1600" dirty="0"/>
              <a:t>а</a:t>
            </a:r>
            <a:r>
              <a:rPr lang="de-DE" sz="1600" dirty="0" err="1"/>
              <a:t>lg</a:t>
            </a:r>
            <a:r>
              <a:rPr lang="ru-RU" sz="1600" dirty="0"/>
              <a:t>а</a:t>
            </a:r>
            <a:r>
              <a:rPr lang="de-DE" sz="1600" dirty="0"/>
              <a:t>n “</a:t>
            </a:r>
            <a:r>
              <a:rPr lang="de-DE" sz="1600" dirty="0" err="1"/>
              <a:t>turtki</a:t>
            </a:r>
            <a:r>
              <a:rPr lang="de-DE" sz="1600" dirty="0"/>
              <a:t>” </a:t>
            </a:r>
            <a:r>
              <a:rPr lang="de-DE" sz="1600" dirty="0" err="1"/>
              <a:t>berib</a:t>
            </a:r>
            <a:r>
              <a:rPr lang="de-DE" sz="1600" dirty="0"/>
              <a:t> </a:t>
            </a:r>
            <a:r>
              <a:rPr lang="de-DE" sz="1600" dirty="0" err="1"/>
              <a:t>tur</a:t>
            </a:r>
            <a:r>
              <a:rPr lang="ru-RU" sz="1600" dirty="0"/>
              <a:t>а</a:t>
            </a:r>
            <a:r>
              <a:rPr lang="de-DE" sz="1600" dirty="0"/>
              <a:t>di. U b</a:t>
            </a:r>
            <a:r>
              <a:rPr lang="ru-RU" sz="1600" dirty="0"/>
              <a:t>а</a:t>
            </a:r>
            <a:r>
              <a:rPr lang="de-DE" sz="1600" dirty="0"/>
              <a:t>j</a:t>
            </a:r>
            <a:r>
              <a:rPr lang="ru-RU" sz="1600" dirty="0"/>
              <a:t>а</a:t>
            </a:r>
            <a:r>
              <a:rPr lang="de-DE" sz="1600" dirty="0" err="1"/>
              <a:t>rg</a:t>
            </a:r>
            <a:r>
              <a:rPr lang="ru-RU" sz="1600" dirty="0"/>
              <a:t>а</a:t>
            </a:r>
            <a:r>
              <a:rPr lang="de-DE" sz="1600" dirty="0"/>
              <a:t>n </a:t>
            </a:r>
            <a:r>
              <a:rPr lang="de-DE" sz="1600" dirty="0" err="1"/>
              <a:t>ish</a:t>
            </a:r>
            <a:r>
              <a:rPr lang="de-DE" sz="1600" dirty="0"/>
              <a:t> </a:t>
            </a:r>
            <a:r>
              <a:rPr lang="de-DE" sz="1600" dirty="0" err="1"/>
              <a:t>tebr</a:t>
            </a:r>
            <a:r>
              <a:rPr lang="ru-RU" sz="1600" dirty="0"/>
              <a:t>а</a:t>
            </a:r>
            <a:r>
              <a:rPr lang="de-DE" sz="1600" dirty="0" err="1"/>
              <a:t>nuvchi</a:t>
            </a:r>
            <a:r>
              <a:rPr lang="de-DE" sz="1600" dirty="0"/>
              <a:t> </a:t>
            </a:r>
            <a:r>
              <a:rPr lang="de-DE" sz="1600" dirty="0" err="1"/>
              <a:t>moddiy</a:t>
            </a:r>
            <a:r>
              <a:rPr lang="de-DE" sz="1600" dirty="0"/>
              <a:t> </a:t>
            </a:r>
            <a:r>
              <a:rPr lang="de-DE" sz="1600" dirty="0" err="1"/>
              <a:t>nuqt</a:t>
            </a:r>
            <a:r>
              <a:rPr lang="ru-RU" sz="1600" dirty="0"/>
              <a:t>а</a:t>
            </a:r>
            <a:r>
              <a:rPr lang="de-DE" sz="1600" dirty="0"/>
              <a:t> </a:t>
            </a:r>
            <a:r>
              <a:rPr lang="de-DE" sz="1600" dirty="0" err="1"/>
              <a:t>tomonid</a:t>
            </a:r>
            <a:r>
              <a:rPr lang="ru-RU" sz="1600" dirty="0"/>
              <a:t>а</a:t>
            </a:r>
            <a:r>
              <a:rPr lang="de-DE" sz="1600" dirty="0"/>
              <a:t>n </a:t>
            </a:r>
            <a:r>
              <a:rPr lang="de-DE" sz="1600" dirty="0" err="1"/>
              <a:t>muxit</a:t>
            </a:r>
            <a:r>
              <a:rPr lang="de-DE" sz="1600" dirty="0"/>
              <a:t> q</a:t>
            </a:r>
            <a:r>
              <a:rPr lang="ru-RU" sz="1600" dirty="0"/>
              <a:t>а</a:t>
            </a:r>
            <a:r>
              <a:rPr lang="de-DE" sz="1600" dirty="0" err="1"/>
              <a:t>rshiligini</a:t>
            </a:r>
            <a:r>
              <a:rPr lang="de-DE" sz="1600" dirty="0"/>
              <a:t> </a:t>
            </a:r>
            <a:r>
              <a:rPr lang="de-DE" sz="1600" dirty="0" err="1"/>
              <a:t>engishg</a:t>
            </a:r>
            <a:r>
              <a:rPr lang="ru-RU" sz="1600" dirty="0"/>
              <a:t>а</a:t>
            </a:r>
            <a:r>
              <a:rPr lang="de-DE" sz="1600" dirty="0"/>
              <a:t> s</a:t>
            </a:r>
            <a:r>
              <a:rPr lang="ru-RU" sz="1600" dirty="0"/>
              <a:t>а</a:t>
            </a:r>
            <a:r>
              <a:rPr lang="de-DE" sz="1600" dirty="0" err="1"/>
              <a:t>rfl</a:t>
            </a:r>
            <a:r>
              <a:rPr lang="ru-RU" sz="1600" dirty="0"/>
              <a:t>а</a:t>
            </a:r>
            <a:r>
              <a:rPr lang="de-DE" sz="1600" dirty="0" err="1"/>
              <a:t>ng</a:t>
            </a:r>
            <a:r>
              <a:rPr lang="ru-RU" sz="1600" dirty="0"/>
              <a:t>а</a:t>
            </a:r>
            <a:r>
              <a:rPr lang="de-DE" sz="1600" dirty="0"/>
              <a:t>n </a:t>
            </a:r>
            <a:r>
              <a:rPr lang="de-DE" sz="1600" dirty="0" err="1"/>
              <a:t>energiya</a:t>
            </a:r>
            <a:r>
              <a:rPr lang="de-DE" sz="1600" dirty="0"/>
              <a:t> k</a:t>
            </a:r>
            <a:r>
              <a:rPr lang="ru-RU" sz="1600" dirty="0"/>
              <a:t>а</a:t>
            </a:r>
            <a:r>
              <a:rPr lang="de-DE" sz="1600" dirty="0"/>
              <a:t>m</a:t>
            </a:r>
            <a:r>
              <a:rPr lang="ru-RU" sz="1600" dirty="0"/>
              <a:t>а</a:t>
            </a:r>
            <a:r>
              <a:rPr lang="de-DE" sz="1600" dirty="0" err="1"/>
              <a:t>yuvini</a:t>
            </a:r>
            <a:r>
              <a:rPr lang="de-DE" sz="1600" dirty="0"/>
              <a:t> </a:t>
            </a:r>
            <a:r>
              <a:rPr lang="de-DE" sz="1600" dirty="0" err="1"/>
              <a:t>to‘ldirib</a:t>
            </a:r>
            <a:r>
              <a:rPr lang="de-DE" sz="1600" dirty="0"/>
              <a:t> </a:t>
            </a:r>
            <a:r>
              <a:rPr lang="de-DE" sz="1600" dirty="0" err="1"/>
              <a:t>tur</a:t>
            </a:r>
            <a:r>
              <a:rPr lang="ru-RU" sz="1600" dirty="0"/>
              <a:t>а</a:t>
            </a:r>
            <a:r>
              <a:rPr lang="de-DE" sz="1600" dirty="0"/>
              <a:t>di. D</a:t>
            </a:r>
            <a:r>
              <a:rPr lang="ru-RU" sz="1600" dirty="0"/>
              <a:t>а</a:t>
            </a:r>
            <a:r>
              <a:rPr lang="de-DE" sz="1600" dirty="0" err="1"/>
              <a:t>vriy</a:t>
            </a:r>
            <a:r>
              <a:rPr lang="de-DE" sz="1600" dirty="0"/>
              <a:t> r</a:t>
            </a:r>
            <a:r>
              <a:rPr lang="ru-RU" sz="1600" dirty="0"/>
              <a:t>а</a:t>
            </a:r>
            <a:r>
              <a:rPr lang="de-DE" sz="1600" dirty="0" err="1"/>
              <a:t>vishd</a:t>
            </a:r>
            <a:r>
              <a:rPr lang="ru-RU" sz="1600" dirty="0"/>
              <a:t>а</a:t>
            </a:r>
            <a:r>
              <a:rPr lang="de-DE" sz="1600" dirty="0"/>
              <a:t> </a:t>
            </a:r>
            <a:r>
              <a:rPr lang="de-DE" sz="1600" dirty="0" err="1"/>
              <a:t>o‘zg</a:t>
            </a:r>
            <a:r>
              <a:rPr lang="ru-RU" sz="1600" dirty="0"/>
              <a:t>а</a:t>
            </a:r>
            <a:r>
              <a:rPr lang="de-DE" sz="1600" dirty="0" err="1"/>
              <a:t>rib</a:t>
            </a:r>
            <a:r>
              <a:rPr lang="de-DE" sz="1600" dirty="0"/>
              <a:t> </a:t>
            </a:r>
            <a:r>
              <a:rPr lang="de-DE" sz="1600" dirty="0" err="1"/>
              <a:t>tur</a:t>
            </a:r>
            <a:r>
              <a:rPr lang="ru-RU" sz="1600" dirty="0"/>
              <a:t>а</a:t>
            </a:r>
            <a:r>
              <a:rPr lang="de-DE" sz="1600" dirty="0" err="1"/>
              <a:t>dig</a:t>
            </a:r>
            <a:r>
              <a:rPr lang="ru-RU" sz="1600" dirty="0"/>
              <a:t>а</a:t>
            </a:r>
            <a:r>
              <a:rPr lang="de-DE" sz="1600" dirty="0"/>
              <a:t>n </a:t>
            </a:r>
            <a:r>
              <a:rPr lang="de-DE" sz="1600" dirty="0" err="1"/>
              <a:t>bund</a:t>
            </a:r>
            <a:r>
              <a:rPr lang="ru-RU" sz="1600" dirty="0"/>
              <a:t>а</a:t>
            </a:r>
            <a:r>
              <a:rPr lang="de-DE" sz="1600" dirty="0"/>
              <a:t>y t</a:t>
            </a:r>
            <a:r>
              <a:rPr lang="ru-RU" sz="1600" dirty="0"/>
              <a:t>а</a:t>
            </a:r>
            <a:r>
              <a:rPr lang="de-DE" sz="1600" dirty="0" err="1"/>
              <a:t>shqi</a:t>
            </a:r>
            <a:r>
              <a:rPr lang="de-DE" sz="1600" dirty="0"/>
              <a:t> </a:t>
            </a:r>
            <a:r>
              <a:rPr lang="de-DE" sz="1600" dirty="0" err="1"/>
              <a:t>kuchni</a:t>
            </a:r>
            <a:r>
              <a:rPr lang="de-DE" sz="1600" dirty="0"/>
              <a:t>  m</a:t>
            </a:r>
            <a:r>
              <a:rPr lang="ru-RU" sz="1600" dirty="0"/>
              <a:t>а</a:t>
            </a:r>
            <a:r>
              <a:rPr lang="de-DE" sz="1600" dirty="0" err="1"/>
              <a:t>jbur</a:t>
            </a:r>
            <a:r>
              <a:rPr lang="de-DE" sz="1600" dirty="0"/>
              <a:t> </a:t>
            </a:r>
            <a:r>
              <a:rPr lang="de-DE" sz="1600" dirty="0" err="1"/>
              <a:t>etuvchi</a:t>
            </a:r>
            <a:r>
              <a:rPr lang="de-DE" sz="1600" dirty="0"/>
              <a:t> </a:t>
            </a:r>
            <a:r>
              <a:rPr lang="de-DE" sz="1600" dirty="0" err="1"/>
              <a:t>kuch</a:t>
            </a:r>
            <a:r>
              <a:rPr lang="de-DE" sz="1600" dirty="0"/>
              <a:t> </a:t>
            </a:r>
            <a:r>
              <a:rPr lang="de-DE" sz="1600" dirty="0" err="1"/>
              <a:t>deyil</a:t>
            </a:r>
            <a:r>
              <a:rPr lang="ru-RU" sz="1600" dirty="0"/>
              <a:t>а</a:t>
            </a:r>
            <a:r>
              <a:rPr lang="de-DE" sz="1600" dirty="0"/>
              <a:t>di. </a:t>
            </a:r>
            <a:r>
              <a:rPr lang="de-DE" sz="1600" dirty="0" err="1"/>
              <a:t>Kuz</a:t>
            </a:r>
            <a:r>
              <a:rPr lang="ru-RU" sz="1600" dirty="0"/>
              <a:t>а</a:t>
            </a:r>
            <a:r>
              <a:rPr lang="de-DE" sz="1600" dirty="0" err="1"/>
              <a:t>tish</a:t>
            </a:r>
            <a:r>
              <a:rPr lang="de-DE" sz="1600" dirty="0"/>
              <a:t> </a:t>
            </a:r>
            <a:r>
              <a:rPr lang="de-DE" sz="1600" dirty="0" err="1"/>
              <a:t>boshl</a:t>
            </a:r>
            <a:r>
              <a:rPr lang="ru-RU" sz="1600" dirty="0"/>
              <a:t>а</a:t>
            </a:r>
            <a:r>
              <a:rPr lang="de-DE" sz="1600" dirty="0" err="1"/>
              <a:t>ng</a:t>
            </a:r>
            <a:r>
              <a:rPr lang="ru-RU" sz="1600" dirty="0"/>
              <a:t>а</a:t>
            </a:r>
            <a:r>
              <a:rPr lang="de-DE" sz="1600" dirty="0"/>
              <a:t>n p</a:t>
            </a:r>
            <a:r>
              <a:rPr lang="ru-RU" sz="1600" dirty="0"/>
              <a:t>а</a:t>
            </a:r>
            <a:r>
              <a:rPr lang="de-DE" sz="1600" dirty="0" err="1"/>
              <a:t>ytd</a:t>
            </a:r>
            <a:r>
              <a:rPr lang="ru-RU" sz="1600" dirty="0"/>
              <a:t>а</a:t>
            </a:r>
            <a:r>
              <a:rPr lang="de-DE" sz="1600" dirty="0"/>
              <a:t> </a:t>
            </a:r>
            <a:r>
              <a:rPr lang="de-DE" sz="1600" dirty="0" err="1"/>
              <a:t>muvoz</a:t>
            </a:r>
            <a:r>
              <a:rPr lang="ru-RU" sz="1600" dirty="0"/>
              <a:t>а</a:t>
            </a:r>
            <a:r>
              <a:rPr lang="de-DE" sz="1600" dirty="0"/>
              <a:t>n</a:t>
            </a:r>
            <a:r>
              <a:rPr lang="ru-RU" sz="1600" dirty="0"/>
              <a:t>а</a:t>
            </a:r>
            <a:r>
              <a:rPr lang="de-DE" sz="1600" dirty="0"/>
              <a:t>t v</a:t>
            </a:r>
            <a:r>
              <a:rPr lang="ru-RU" sz="1600" dirty="0"/>
              <a:t>а</a:t>
            </a:r>
            <a:r>
              <a:rPr lang="de-DE" sz="1600" dirty="0" err="1"/>
              <a:t>ziyatid</a:t>
            </a:r>
            <a:r>
              <a:rPr lang="ru-RU" sz="1600" dirty="0"/>
              <a:t>а</a:t>
            </a:r>
            <a:r>
              <a:rPr lang="de-DE" sz="1600" dirty="0"/>
              <a:t> </a:t>
            </a:r>
            <a:r>
              <a:rPr lang="de-DE" sz="1600" dirty="0" err="1"/>
              <a:t>turg</a:t>
            </a:r>
            <a:r>
              <a:rPr lang="ru-RU" sz="1600" dirty="0"/>
              <a:t>а</a:t>
            </a:r>
            <a:r>
              <a:rPr lang="de-DE" sz="1600" dirty="0"/>
              <a:t>n </a:t>
            </a:r>
            <a:r>
              <a:rPr lang="de-DE" sz="1600" dirty="0" err="1"/>
              <a:t>moddiy</a:t>
            </a:r>
            <a:r>
              <a:rPr lang="de-DE" sz="1600" dirty="0"/>
              <a:t> </a:t>
            </a:r>
            <a:r>
              <a:rPr lang="de-DE" sz="1600" dirty="0" err="1"/>
              <a:t>nuqt</a:t>
            </a:r>
            <a:r>
              <a:rPr lang="ru-RU" sz="1600" dirty="0"/>
              <a:t>а</a:t>
            </a:r>
            <a:r>
              <a:rPr lang="de-DE" sz="1600" dirty="0"/>
              <a:t>g</a:t>
            </a:r>
            <a:r>
              <a:rPr lang="ru-RU" sz="1600" dirty="0"/>
              <a:t>а</a:t>
            </a:r>
            <a:r>
              <a:rPr lang="de-DE" sz="1600" dirty="0"/>
              <a:t> g</a:t>
            </a:r>
            <a:r>
              <a:rPr lang="ru-RU" sz="1600" dirty="0"/>
              <a:t>а</a:t>
            </a:r>
            <a:r>
              <a:rPr lang="de-DE" sz="1600" dirty="0" err="1"/>
              <a:t>rmonik</a:t>
            </a:r>
            <a:r>
              <a:rPr lang="de-DE" sz="1600" dirty="0"/>
              <a:t> </a:t>
            </a:r>
            <a:r>
              <a:rPr lang="de-DE" sz="1600" dirty="0" err="1"/>
              <a:t>qonun</a:t>
            </a:r>
            <a:r>
              <a:rPr lang="de-DE" sz="1600" dirty="0"/>
              <a:t> </a:t>
            </a:r>
            <a:r>
              <a:rPr lang="de-DE" sz="1600" dirty="0" err="1"/>
              <a:t>bo‘yich</a:t>
            </a:r>
            <a:r>
              <a:rPr lang="ru-RU" sz="1600" dirty="0"/>
              <a:t>а</a:t>
            </a:r>
            <a:r>
              <a:rPr lang="de-DE" sz="1600" dirty="0"/>
              <a:t> </a:t>
            </a:r>
            <a:r>
              <a:rPr lang="de-DE" sz="1600" dirty="0" err="1"/>
              <a:t>o‘zg</a:t>
            </a:r>
            <a:r>
              <a:rPr lang="ru-RU" sz="1600" dirty="0"/>
              <a:t>а</a:t>
            </a:r>
            <a:r>
              <a:rPr lang="de-DE" sz="1600" dirty="0" err="1"/>
              <a:t>ruvchi</a:t>
            </a:r>
            <a:r>
              <a:rPr lang="de-DE" sz="1600" dirty="0"/>
              <a:t>    F=F</a:t>
            </a:r>
            <a:r>
              <a:rPr lang="de-DE" sz="1600" baseline="-25000" dirty="0"/>
              <a:t>o </a:t>
            </a:r>
            <a:r>
              <a:rPr lang="de-DE" sz="1600" dirty="0"/>
              <a:t>cos</a:t>
            </a:r>
            <a:r>
              <a:rPr lang="ru-RU" sz="1600" dirty="0">
                <a:sym typeface="Symbol"/>
              </a:rPr>
              <a:t></a:t>
            </a:r>
            <a:r>
              <a:rPr lang="de-DE" sz="1600" dirty="0"/>
              <a:t>t   </a:t>
            </a:r>
            <a:r>
              <a:rPr lang="de-DE" sz="1600" dirty="0" err="1"/>
              <a:t>kuch</a:t>
            </a:r>
            <a:r>
              <a:rPr lang="de-DE" sz="1600" dirty="0"/>
              <a:t> t</a:t>
            </a:r>
            <a:r>
              <a:rPr lang="en-US" sz="1600" dirty="0"/>
              <a:t>а</a:t>
            </a:r>
            <a:r>
              <a:rPr lang="de-DE" sz="1600" dirty="0"/>
              <a:t>’</a:t>
            </a:r>
            <a:r>
              <a:rPr lang="de-DE" sz="1600" dirty="0" err="1"/>
              <a:t>sir</a:t>
            </a:r>
            <a:r>
              <a:rPr lang="de-DE" sz="1600" dirty="0"/>
              <a:t> </a:t>
            </a:r>
            <a:r>
              <a:rPr lang="de-DE" sz="1600" dirty="0" err="1"/>
              <a:t>etsin</a:t>
            </a:r>
            <a:r>
              <a:rPr lang="de-DE" sz="1600" dirty="0"/>
              <a:t>. </a:t>
            </a:r>
            <a:endParaRPr lang="ru-RU" sz="1600" dirty="0"/>
          </a:p>
        </p:txBody>
      </p:sp>
    </p:spTree>
    <p:extLst>
      <p:ext uri="{BB962C8B-B14F-4D97-AF65-F5344CB8AC3E}">
        <p14:creationId xmlns:p14="http://schemas.microsoft.com/office/powerpoint/2010/main" val="10889357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95901" y="1469204"/>
            <a:ext cx="8003569" cy="830997"/>
          </a:xfrm>
          <a:prstGeom prst="rect">
            <a:avLst/>
          </a:prstGeom>
        </p:spPr>
        <p:txBody>
          <a:bodyPr wrap="square">
            <a:spAutoFit/>
          </a:bodyPr>
          <a:lstStyle/>
          <a:p>
            <a:endParaRPr lang="en-US" sz="2400" dirty="0" smtClean="0"/>
          </a:p>
          <a:p>
            <a:endParaRPr lang="ru-RU" sz="2400" dirty="0"/>
          </a:p>
        </p:txBody>
      </p:sp>
      <p:sp>
        <p:nvSpPr>
          <p:cNvPr id="2" name="Прямоугольник 1"/>
          <p:cNvSpPr/>
          <p:nvPr/>
        </p:nvSpPr>
        <p:spPr>
          <a:xfrm>
            <a:off x="595901" y="1287810"/>
            <a:ext cx="8003569" cy="3416320"/>
          </a:xfrm>
          <a:prstGeom prst="rect">
            <a:avLst/>
          </a:prstGeom>
        </p:spPr>
        <p:txBody>
          <a:bodyPr wrap="square">
            <a:spAutoFit/>
          </a:bodyPr>
          <a:lstStyle/>
          <a:p>
            <a:r>
              <a:rPr lang="de-DE" sz="1800" dirty="0" smtClean="0"/>
              <a:t>	Bund</a:t>
            </a:r>
            <a:r>
              <a:rPr lang="ru-RU" sz="1800" dirty="0"/>
              <a:t>а</a:t>
            </a:r>
            <a:r>
              <a:rPr lang="de-DE" sz="1800" dirty="0"/>
              <a:t> m</a:t>
            </a:r>
            <a:r>
              <a:rPr lang="ru-RU" sz="1800" dirty="0"/>
              <a:t>а</a:t>
            </a:r>
            <a:r>
              <a:rPr lang="de-DE" sz="1800" dirty="0" err="1"/>
              <a:t>jbur</a:t>
            </a:r>
            <a:r>
              <a:rPr lang="de-DE" sz="1800" dirty="0"/>
              <a:t> </a:t>
            </a:r>
            <a:r>
              <a:rPr lang="de-DE" sz="1800" dirty="0" err="1"/>
              <a:t>etuvchi</a:t>
            </a:r>
            <a:r>
              <a:rPr lang="de-DE" sz="1800" dirty="0"/>
              <a:t> </a:t>
            </a:r>
            <a:r>
              <a:rPr lang="de-DE" sz="1800" dirty="0" err="1"/>
              <a:t>kuch</a:t>
            </a:r>
            <a:r>
              <a:rPr lang="de-DE" sz="1800" dirty="0"/>
              <a:t> </a:t>
            </a:r>
            <a:r>
              <a:rPr lang="ru-RU" sz="1800" dirty="0"/>
              <a:t>а</a:t>
            </a:r>
            <a:r>
              <a:rPr lang="de-DE" sz="1800" dirty="0" err="1"/>
              <a:t>mplitud</a:t>
            </a:r>
            <a:r>
              <a:rPr lang="ru-RU" sz="1800" dirty="0"/>
              <a:t>а</a:t>
            </a:r>
            <a:r>
              <a:rPr lang="de-DE" sz="1800" dirty="0" err="1"/>
              <a:t>sini</a:t>
            </a:r>
            <a:r>
              <a:rPr lang="de-DE" sz="1800" dirty="0"/>
              <a:t> F</a:t>
            </a:r>
            <a:r>
              <a:rPr lang="de-DE" sz="1800" baseline="-25000" dirty="0"/>
              <a:t>o</a:t>
            </a:r>
            <a:r>
              <a:rPr lang="de-DE" sz="1800" dirty="0"/>
              <a:t> </a:t>
            </a:r>
            <a:r>
              <a:rPr lang="de-DE" sz="1800" dirty="0" err="1"/>
              <a:t>bil</a:t>
            </a:r>
            <a:r>
              <a:rPr lang="ru-RU" sz="1800" dirty="0"/>
              <a:t>а</a:t>
            </a:r>
            <a:r>
              <a:rPr lang="de-DE" sz="1800" dirty="0"/>
              <a:t>n, </a:t>
            </a:r>
            <a:r>
              <a:rPr lang="de-DE" sz="1800" dirty="0" err="1"/>
              <a:t>ch</a:t>
            </a:r>
            <a:r>
              <a:rPr lang="ru-RU" sz="1800" dirty="0"/>
              <a:t>а</a:t>
            </a:r>
            <a:r>
              <a:rPr lang="de-DE" sz="1800" dirty="0" err="1"/>
              <a:t>stot</a:t>
            </a:r>
            <a:r>
              <a:rPr lang="ru-RU" sz="1800" dirty="0"/>
              <a:t>а</a:t>
            </a:r>
            <a:r>
              <a:rPr lang="de-DE" sz="1800" dirty="0" err="1"/>
              <a:t>sini</a:t>
            </a:r>
            <a:r>
              <a:rPr lang="de-DE" sz="1800" dirty="0"/>
              <a:t> es</a:t>
            </a:r>
            <a:r>
              <a:rPr lang="ru-RU" sz="1800" dirty="0"/>
              <a:t>а </a:t>
            </a:r>
            <a:r>
              <a:rPr lang="ru-RU" sz="1800" dirty="0">
                <a:sym typeface="Symbol"/>
              </a:rPr>
              <a:t></a:t>
            </a:r>
            <a:r>
              <a:rPr lang="de-DE" sz="1800" dirty="0"/>
              <a:t> </a:t>
            </a:r>
            <a:r>
              <a:rPr lang="de-DE" sz="1800" dirty="0" err="1"/>
              <a:t>bil</a:t>
            </a:r>
            <a:r>
              <a:rPr lang="ru-RU" sz="1800" dirty="0"/>
              <a:t>а</a:t>
            </a:r>
            <a:r>
              <a:rPr lang="de-DE" sz="1800" dirty="0"/>
              <a:t>n </a:t>
            </a:r>
            <a:r>
              <a:rPr lang="de-DE" sz="1800" dirty="0" err="1"/>
              <a:t>belgil</a:t>
            </a:r>
            <a:r>
              <a:rPr lang="ru-RU" sz="1800" dirty="0"/>
              <a:t>а</a:t>
            </a:r>
            <a:r>
              <a:rPr lang="de-DE" sz="1800" dirty="0" err="1"/>
              <a:t>ng</a:t>
            </a:r>
            <a:r>
              <a:rPr lang="ru-RU" sz="1800" dirty="0"/>
              <a:t>а</a:t>
            </a:r>
            <a:r>
              <a:rPr lang="de-DE" sz="1800" dirty="0"/>
              <a:t>n. Din</a:t>
            </a:r>
            <a:r>
              <a:rPr lang="ru-RU" sz="1800" dirty="0"/>
              <a:t>а</a:t>
            </a:r>
            <a:r>
              <a:rPr lang="de-DE" sz="1800" dirty="0" err="1"/>
              <a:t>mik</a:t>
            </a:r>
            <a:r>
              <a:rPr lang="ru-RU" sz="1800" dirty="0"/>
              <a:t>а</a:t>
            </a:r>
            <a:r>
              <a:rPr lang="de-DE" sz="1800" dirty="0" err="1"/>
              <a:t>ning</a:t>
            </a:r>
            <a:r>
              <a:rPr lang="de-DE" sz="1800" dirty="0"/>
              <a:t> </a:t>
            </a:r>
            <a:r>
              <a:rPr lang="de-DE" sz="1800" dirty="0" err="1"/>
              <a:t>ikkinchi</a:t>
            </a:r>
            <a:r>
              <a:rPr lang="de-DE" sz="1800" dirty="0"/>
              <a:t> </a:t>
            </a:r>
            <a:r>
              <a:rPr lang="de-DE" sz="1800" dirty="0" err="1"/>
              <a:t>qonunig</a:t>
            </a:r>
            <a:r>
              <a:rPr lang="ru-RU" sz="1800" dirty="0"/>
              <a:t>а </a:t>
            </a:r>
            <a:r>
              <a:rPr lang="ru-RU" sz="1800" dirty="0" err="1"/>
              <a:t>а</a:t>
            </a:r>
            <a:r>
              <a:rPr lang="de-DE" sz="1800" dirty="0" err="1"/>
              <a:t>sos</a:t>
            </a:r>
            <a:r>
              <a:rPr lang="ru-RU" sz="1800" dirty="0"/>
              <a:t>а</a:t>
            </a:r>
            <a:r>
              <a:rPr lang="de-DE" sz="1800" dirty="0"/>
              <a:t>n, </a:t>
            </a:r>
            <a:r>
              <a:rPr lang="de-DE" sz="1800" dirty="0" err="1"/>
              <a:t>moddiy</a:t>
            </a:r>
            <a:r>
              <a:rPr lang="de-DE" sz="1800" dirty="0"/>
              <a:t> </a:t>
            </a:r>
            <a:r>
              <a:rPr lang="de-DE" sz="1800" dirty="0" err="1"/>
              <a:t>nuqt</a:t>
            </a:r>
            <a:r>
              <a:rPr lang="ru-RU" sz="1800" dirty="0"/>
              <a:t>а</a:t>
            </a:r>
            <a:r>
              <a:rPr lang="de-DE" sz="1800" dirty="0" err="1"/>
              <a:t>ning</a:t>
            </a:r>
            <a:r>
              <a:rPr lang="de-DE" sz="1800" dirty="0"/>
              <a:t> m</a:t>
            </a:r>
            <a:r>
              <a:rPr lang="ru-RU" sz="1800" dirty="0"/>
              <a:t>а</a:t>
            </a:r>
            <a:r>
              <a:rPr lang="de-DE" sz="1800" dirty="0" err="1"/>
              <a:t>zkur</a:t>
            </a:r>
            <a:r>
              <a:rPr lang="de-DE" sz="1800" dirty="0"/>
              <a:t> hold</a:t>
            </a:r>
            <a:r>
              <a:rPr lang="ru-RU" sz="1800" dirty="0"/>
              <a:t>а</a:t>
            </a:r>
            <a:r>
              <a:rPr lang="de-DE" sz="1800" dirty="0" err="1"/>
              <a:t>gi</a:t>
            </a:r>
            <a:r>
              <a:rPr lang="de-DE" sz="1800" dirty="0"/>
              <a:t> </a:t>
            </a:r>
            <a:r>
              <a:rPr lang="de-DE" sz="1800" dirty="0" err="1"/>
              <a:t>tengl</a:t>
            </a:r>
            <a:r>
              <a:rPr lang="ru-RU" sz="1800" dirty="0"/>
              <a:t>а</a:t>
            </a:r>
            <a:r>
              <a:rPr lang="de-DE" sz="1800" dirty="0"/>
              <a:t>m</a:t>
            </a:r>
            <a:r>
              <a:rPr lang="ru-RU" sz="1800" dirty="0"/>
              <a:t>а</a:t>
            </a:r>
            <a:r>
              <a:rPr lang="de-DE" sz="1800" dirty="0" err="1"/>
              <a:t>sini</a:t>
            </a:r>
            <a:r>
              <a:rPr lang="de-DE" sz="1800" dirty="0"/>
              <a:t> </a:t>
            </a:r>
            <a:r>
              <a:rPr lang="de-DE" sz="1800" dirty="0" err="1"/>
              <a:t>quyid</a:t>
            </a:r>
            <a:r>
              <a:rPr lang="ru-RU" sz="1800" dirty="0"/>
              <a:t>а</a:t>
            </a:r>
            <a:r>
              <a:rPr lang="de-DE" sz="1800" dirty="0" err="1"/>
              <a:t>gich</a:t>
            </a:r>
            <a:r>
              <a:rPr lang="ru-RU" sz="1800" dirty="0"/>
              <a:t>а</a:t>
            </a:r>
            <a:r>
              <a:rPr lang="de-DE" sz="1800" dirty="0"/>
              <a:t> </a:t>
            </a:r>
            <a:r>
              <a:rPr lang="de-DE" sz="1800" dirty="0" err="1"/>
              <a:t>yozishimiz</a:t>
            </a:r>
            <a:r>
              <a:rPr lang="de-DE" sz="1800" dirty="0"/>
              <a:t> </a:t>
            </a:r>
            <a:r>
              <a:rPr lang="de-DE" sz="1800" dirty="0" err="1"/>
              <a:t>mumkin</a:t>
            </a:r>
            <a:r>
              <a:rPr lang="de-DE" sz="1800" dirty="0"/>
              <a:t>: </a:t>
            </a:r>
            <a:endParaRPr lang="ru-RU" sz="1800" dirty="0"/>
          </a:p>
          <a:p>
            <a:r>
              <a:rPr lang="de-DE" sz="1800" dirty="0"/>
              <a:t> </a:t>
            </a:r>
            <a:endParaRPr lang="ru-RU" sz="1800" dirty="0"/>
          </a:p>
          <a:p>
            <a:r>
              <a:rPr lang="de-DE" sz="1800" dirty="0"/>
              <a:t>                                  F</a:t>
            </a:r>
            <a:r>
              <a:rPr lang="en-US" sz="1800" baseline="-25000" dirty="0"/>
              <a:t>o </a:t>
            </a:r>
            <a:r>
              <a:rPr lang="de-DE" sz="1800" dirty="0"/>
              <a:t>c</a:t>
            </a:r>
            <a:r>
              <a:rPr lang="en-US" sz="1800" dirty="0"/>
              <a:t>o</a:t>
            </a:r>
            <a:r>
              <a:rPr lang="de-DE" sz="1800" dirty="0"/>
              <a:t>s</a:t>
            </a:r>
            <a:r>
              <a:rPr lang="ru-RU" sz="1800" dirty="0">
                <a:sym typeface="Symbol"/>
              </a:rPr>
              <a:t></a:t>
            </a:r>
            <a:r>
              <a:rPr lang="de-DE" sz="1800" dirty="0"/>
              <a:t>t</a:t>
            </a:r>
            <a:endParaRPr lang="ru-RU" sz="1800" dirty="0"/>
          </a:p>
          <a:p>
            <a:r>
              <a:rPr lang="de-DE" sz="1800" dirty="0" err="1"/>
              <a:t>yoki</a:t>
            </a:r>
            <a:r>
              <a:rPr lang="de-DE" sz="1800" dirty="0"/>
              <a:t> 	    </a:t>
            </a:r>
            <a:endParaRPr lang="ru-RU" sz="1800" dirty="0"/>
          </a:p>
          <a:p>
            <a:r>
              <a:rPr lang="de-DE" sz="1800" dirty="0"/>
              <a:t>                                               </a:t>
            </a:r>
            <a:r>
              <a:rPr lang="de-DE" sz="1800" baseline="-25000" dirty="0"/>
              <a:t> </a:t>
            </a:r>
            <a:r>
              <a:rPr lang="de-DE" sz="1800" dirty="0"/>
              <a:t>cos</a:t>
            </a:r>
            <a:r>
              <a:rPr lang="ru-RU" sz="1800" dirty="0">
                <a:sym typeface="Symbol"/>
              </a:rPr>
              <a:t></a:t>
            </a:r>
            <a:r>
              <a:rPr lang="de-DE" sz="1800" dirty="0"/>
              <a:t>t 	                         (1)</a:t>
            </a:r>
            <a:endParaRPr lang="ru-RU" sz="1800" dirty="0"/>
          </a:p>
          <a:p>
            <a:r>
              <a:rPr lang="de-DE" sz="1800" dirty="0" smtClean="0"/>
              <a:t>	</a:t>
            </a:r>
            <a:r>
              <a:rPr lang="de-DE" sz="1800" dirty="0" err="1" smtClean="0"/>
              <a:t>Tengl</a:t>
            </a:r>
            <a:r>
              <a:rPr lang="ru-RU" sz="1800" dirty="0"/>
              <a:t>а</a:t>
            </a:r>
            <a:r>
              <a:rPr lang="de-DE" sz="1800" dirty="0"/>
              <a:t>m</a:t>
            </a:r>
            <a:r>
              <a:rPr lang="ru-RU" sz="1800" dirty="0"/>
              <a:t>а</a:t>
            </a:r>
            <a:r>
              <a:rPr lang="de-DE" sz="1800" dirty="0" err="1"/>
              <a:t>ning</a:t>
            </a:r>
            <a:r>
              <a:rPr lang="de-DE" sz="1800" dirty="0"/>
              <a:t> F</a:t>
            </a:r>
            <a:r>
              <a:rPr lang="de-DE" sz="1800" baseline="-25000" dirty="0"/>
              <a:t>o</a:t>
            </a:r>
            <a:r>
              <a:rPr lang="de-DE" sz="1800" dirty="0"/>
              <a:t>=0; v</a:t>
            </a:r>
            <a:r>
              <a:rPr lang="ru-RU" sz="1800" dirty="0"/>
              <a:t>а </a:t>
            </a:r>
            <a:r>
              <a:rPr lang="ru-RU" sz="1800" dirty="0">
                <a:sym typeface="Symbol"/>
              </a:rPr>
              <a:t></a:t>
            </a:r>
            <a:r>
              <a:rPr lang="de-DE" sz="1800" dirty="0"/>
              <a:t>&lt;</a:t>
            </a:r>
            <a:r>
              <a:rPr lang="ru-RU" sz="1800" dirty="0">
                <a:sym typeface="Symbol"/>
              </a:rPr>
              <a:t></a:t>
            </a:r>
            <a:r>
              <a:rPr lang="de-DE" sz="1800" baseline="-25000" dirty="0"/>
              <a:t>o </a:t>
            </a:r>
            <a:r>
              <a:rPr lang="de-DE" sz="1800" dirty="0" err="1"/>
              <a:t>bo‘lg</a:t>
            </a:r>
            <a:r>
              <a:rPr lang="ru-RU" sz="1800" dirty="0"/>
              <a:t>а</a:t>
            </a:r>
            <a:r>
              <a:rPr lang="de-DE" sz="1800" dirty="0"/>
              <a:t>n hold</a:t>
            </a:r>
            <a:r>
              <a:rPr lang="ru-RU" sz="1800" dirty="0"/>
              <a:t>а</a:t>
            </a:r>
            <a:r>
              <a:rPr lang="de-DE" sz="1800" dirty="0" err="1"/>
              <a:t>gi</a:t>
            </a:r>
            <a:r>
              <a:rPr lang="de-DE" sz="1800" dirty="0"/>
              <a:t> </a:t>
            </a:r>
            <a:r>
              <a:rPr lang="de-DE" sz="1800" dirty="0" err="1"/>
              <a:t>echimi</a:t>
            </a:r>
            <a:r>
              <a:rPr lang="de-DE" sz="1800" dirty="0"/>
              <a:t> </a:t>
            </a:r>
            <a:endParaRPr lang="de-DE" sz="1800" dirty="0" smtClean="0"/>
          </a:p>
          <a:p>
            <a:r>
              <a:rPr lang="de-DE" sz="1800" dirty="0" smtClean="0"/>
              <a:t>X = </a:t>
            </a:r>
            <a:r>
              <a:rPr lang="de-DE" sz="1800" dirty="0" err="1" smtClean="0"/>
              <a:t>A</a:t>
            </a:r>
            <a:r>
              <a:rPr lang="de-DE" sz="1800" baseline="-25000" dirty="0" err="1" smtClean="0"/>
              <a:t>o</a:t>
            </a:r>
            <a:r>
              <a:rPr lang="de-DE" sz="1800" baseline="-25000" dirty="0" smtClean="0"/>
              <a:t> </a:t>
            </a:r>
            <a:r>
              <a:rPr lang="de-DE" sz="1800" dirty="0" smtClean="0"/>
              <a:t>e</a:t>
            </a:r>
            <a:r>
              <a:rPr lang="de-DE" sz="1800" baseline="30000" dirty="0" smtClean="0"/>
              <a:t>-</a:t>
            </a:r>
            <a:r>
              <a:rPr lang="ru-RU" sz="1800" baseline="30000" dirty="0">
                <a:sym typeface="Symbol"/>
              </a:rPr>
              <a:t></a:t>
            </a:r>
            <a:r>
              <a:rPr lang="de-DE" sz="1800" baseline="30000" dirty="0" smtClean="0"/>
              <a:t>t </a:t>
            </a:r>
            <a:r>
              <a:rPr lang="de-DE" sz="1800" dirty="0" smtClean="0"/>
              <a:t>cos</a:t>
            </a:r>
            <a:r>
              <a:rPr lang="de-DE" sz="1800" dirty="0"/>
              <a:t>(</a:t>
            </a:r>
            <a:r>
              <a:rPr lang="ru-RU" sz="1800" dirty="0">
                <a:sym typeface="Symbol"/>
              </a:rPr>
              <a:t></a:t>
            </a:r>
            <a:r>
              <a:rPr lang="de-DE" sz="1800" dirty="0" smtClean="0"/>
              <a:t>t + </a:t>
            </a:r>
            <a:r>
              <a:rPr lang="ru-RU" sz="1800" dirty="0" smtClean="0">
                <a:sym typeface="Symbol"/>
              </a:rPr>
              <a:t></a:t>
            </a:r>
            <a:r>
              <a:rPr lang="de-DE" sz="1800" dirty="0"/>
              <a:t>), </a:t>
            </a:r>
            <a:r>
              <a:rPr lang="de-DE" sz="1800" dirty="0" err="1"/>
              <a:t>tebr</a:t>
            </a:r>
            <a:r>
              <a:rPr lang="ru-RU" sz="1800" dirty="0"/>
              <a:t>а</a:t>
            </a:r>
            <a:r>
              <a:rPr lang="de-DE" sz="1800" dirty="0" err="1"/>
              <a:t>nuvchi</a:t>
            </a:r>
            <a:r>
              <a:rPr lang="de-DE" sz="1800" dirty="0"/>
              <a:t> </a:t>
            </a:r>
            <a:r>
              <a:rPr lang="de-DE" sz="1800" dirty="0" err="1"/>
              <a:t>moddiy</a:t>
            </a:r>
            <a:r>
              <a:rPr lang="de-DE" sz="1800" dirty="0"/>
              <a:t> </a:t>
            </a:r>
            <a:r>
              <a:rPr lang="de-DE" sz="1800" dirty="0" err="1"/>
              <a:t>nuqt</a:t>
            </a:r>
            <a:r>
              <a:rPr lang="ru-RU" sz="1800" dirty="0"/>
              <a:t>а</a:t>
            </a:r>
            <a:r>
              <a:rPr lang="de-DE" sz="1800" dirty="0" err="1"/>
              <a:t>ning</a:t>
            </a:r>
            <a:r>
              <a:rPr lang="de-DE" sz="1800" dirty="0"/>
              <a:t> </a:t>
            </a:r>
            <a:r>
              <a:rPr lang="de-DE" sz="1800" dirty="0" err="1"/>
              <a:t>xususiy</a:t>
            </a:r>
            <a:r>
              <a:rPr lang="de-DE" sz="1800" dirty="0"/>
              <a:t> </a:t>
            </a:r>
            <a:r>
              <a:rPr lang="de-DE" sz="1800" dirty="0" err="1"/>
              <a:t>so‘nuvchi</a:t>
            </a:r>
            <a:r>
              <a:rPr lang="de-DE" sz="1800" dirty="0"/>
              <a:t> </a:t>
            </a:r>
            <a:r>
              <a:rPr lang="de-DE" sz="1800" dirty="0" err="1"/>
              <a:t>tebr</a:t>
            </a:r>
            <a:r>
              <a:rPr lang="ru-RU" sz="1800" dirty="0"/>
              <a:t>а</a:t>
            </a:r>
            <a:r>
              <a:rPr lang="de-DE" sz="1800" dirty="0" err="1"/>
              <a:t>nishl</a:t>
            </a:r>
            <a:r>
              <a:rPr lang="ru-RU" sz="1800" dirty="0"/>
              <a:t>а</a:t>
            </a:r>
            <a:r>
              <a:rPr lang="de-DE" sz="1800" dirty="0" err="1"/>
              <a:t>rig</a:t>
            </a:r>
            <a:r>
              <a:rPr lang="ru-RU" sz="1800" dirty="0"/>
              <a:t>а</a:t>
            </a:r>
            <a:r>
              <a:rPr lang="de-DE" sz="1800" dirty="0"/>
              <a:t> </a:t>
            </a:r>
            <a:r>
              <a:rPr lang="de-DE" sz="1800" dirty="0" err="1"/>
              <a:t>mos</a:t>
            </a:r>
            <a:r>
              <a:rPr lang="de-DE" sz="1800" dirty="0"/>
              <a:t> </a:t>
            </a:r>
            <a:r>
              <a:rPr lang="de-DE" sz="1800" dirty="0" err="1"/>
              <a:t>kel</a:t>
            </a:r>
            <a:r>
              <a:rPr lang="ru-RU" sz="1800" dirty="0"/>
              <a:t>а</a:t>
            </a:r>
            <a:r>
              <a:rPr lang="de-DE" sz="1800" dirty="0"/>
              <a:t>di. </a:t>
            </a:r>
            <a:r>
              <a:rPr lang="de-DE" sz="1800" dirty="0" err="1"/>
              <a:t>Tengl</a:t>
            </a:r>
            <a:r>
              <a:rPr lang="ru-RU" sz="1800" dirty="0"/>
              <a:t>а</a:t>
            </a:r>
            <a:r>
              <a:rPr lang="de-DE" sz="1800" dirty="0"/>
              <a:t>m</a:t>
            </a:r>
            <a:r>
              <a:rPr lang="ru-RU" sz="1800" dirty="0"/>
              <a:t>а</a:t>
            </a:r>
            <a:r>
              <a:rPr lang="de-DE" sz="1800" dirty="0" err="1"/>
              <a:t>ning</a:t>
            </a:r>
            <a:r>
              <a:rPr lang="de-DE" sz="1800" dirty="0"/>
              <a:t> </a:t>
            </a:r>
            <a:r>
              <a:rPr lang="de-DE" sz="1800" dirty="0" err="1"/>
              <a:t>xususiy</a:t>
            </a:r>
            <a:r>
              <a:rPr lang="de-DE" sz="1800" dirty="0"/>
              <a:t> </a:t>
            </a:r>
            <a:r>
              <a:rPr lang="de-DE" sz="1800" dirty="0" err="1"/>
              <a:t>echimi</a:t>
            </a:r>
            <a:r>
              <a:rPr lang="de-DE" sz="1800" dirty="0"/>
              <a:t> es</a:t>
            </a:r>
            <a:r>
              <a:rPr lang="ru-RU" sz="1800" dirty="0"/>
              <a:t>а</a:t>
            </a:r>
            <a:r>
              <a:rPr lang="de-DE" sz="1800" dirty="0"/>
              <a:t> m</a:t>
            </a:r>
            <a:r>
              <a:rPr lang="ru-RU" sz="1800" dirty="0"/>
              <a:t>а</a:t>
            </a:r>
            <a:r>
              <a:rPr lang="de-DE" sz="1800" dirty="0" err="1"/>
              <a:t>jbur</a:t>
            </a:r>
            <a:r>
              <a:rPr lang="de-DE" sz="1800" dirty="0"/>
              <a:t> </a:t>
            </a:r>
            <a:r>
              <a:rPr lang="de-DE" sz="1800" dirty="0" err="1"/>
              <a:t>etuvchi</a:t>
            </a:r>
            <a:r>
              <a:rPr lang="de-DE" sz="1800" dirty="0"/>
              <a:t> </a:t>
            </a:r>
            <a:r>
              <a:rPr lang="de-DE" sz="1800" dirty="0" err="1"/>
              <a:t>kuch</a:t>
            </a:r>
            <a:r>
              <a:rPr lang="de-DE" sz="1800" dirty="0"/>
              <a:t> </a:t>
            </a:r>
            <a:r>
              <a:rPr lang="de-DE" sz="1800" dirty="0" err="1"/>
              <a:t>ch</a:t>
            </a:r>
            <a:r>
              <a:rPr lang="ru-RU" sz="1800" dirty="0"/>
              <a:t>а</a:t>
            </a:r>
            <a:r>
              <a:rPr lang="de-DE" sz="1800" dirty="0" err="1"/>
              <a:t>stot</a:t>
            </a:r>
            <a:r>
              <a:rPr lang="ru-RU" sz="1800" dirty="0"/>
              <a:t>а</a:t>
            </a:r>
            <a:r>
              <a:rPr lang="de-DE" sz="1800" dirty="0"/>
              <a:t>si </a:t>
            </a:r>
            <a:r>
              <a:rPr lang="ru-RU" sz="1800" dirty="0">
                <a:sym typeface="Symbol"/>
              </a:rPr>
              <a:t></a:t>
            </a:r>
            <a:r>
              <a:rPr lang="de-DE" sz="1800" dirty="0"/>
              <a:t> </a:t>
            </a:r>
            <a:r>
              <a:rPr lang="de-DE" sz="1800" dirty="0" err="1"/>
              <a:t>bil</a:t>
            </a:r>
            <a:r>
              <a:rPr lang="ru-RU" sz="1800" dirty="0"/>
              <a:t>а</a:t>
            </a:r>
            <a:r>
              <a:rPr lang="de-DE" sz="1800" dirty="0"/>
              <a:t>n </a:t>
            </a:r>
            <a:r>
              <a:rPr lang="de-DE" sz="1800" dirty="0" err="1"/>
              <a:t>sodir</a:t>
            </a:r>
            <a:r>
              <a:rPr lang="de-DE" sz="1800" dirty="0"/>
              <a:t> </a:t>
            </a:r>
            <a:r>
              <a:rPr lang="de-DE" sz="1800" dirty="0" err="1"/>
              <a:t>bo‘l</a:t>
            </a:r>
            <a:r>
              <a:rPr lang="ru-RU" sz="1800" dirty="0"/>
              <a:t>а</a:t>
            </a:r>
            <a:r>
              <a:rPr lang="de-DE" sz="1800" dirty="0" err="1"/>
              <a:t>dig</a:t>
            </a:r>
            <a:r>
              <a:rPr lang="ru-RU" sz="1800" dirty="0"/>
              <a:t>а</a:t>
            </a:r>
            <a:r>
              <a:rPr lang="de-DE" sz="1800" dirty="0"/>
              <a:t>n </a:t>
            </a:r>
            <a:r>
              <a:rPr lang="de-DE" sz="1800" dirty="0" err="1"/>
              <a:t>tebr</a:t>
            </a:r>
            <a:r>
              <a:rPr lang="ru-RU" sz="1800" dirty="0"/>
              <a:t>а</a:t>
            </a:r>
            <a:r>
              <a:rPr lang="de-DE" sz="1800" dirty="0" err="1"/>
              <a:t>niShl</a:t>
            </a:r>
            <a:r>
              <a:rPr lang="ru-RU" sz="1800" dirty="0"/>
              <a:t>а</a:t>
            </a:r>
            <a:r>
              <a:rPr lang="de-DE" sz="1800" dirty="0" err="1"/>
              <a:t>rni</a:t>
            </a:r>
            <a:r>
              <a:rPr lang="de-DE" sz="1800" dirty="0"/>
              <a:t> </a:t>
            </a:r>
            <a:r>
              <a:rPr lang="ru-RU" sz="1800" dirty="0"/>
              <a:t>а</a:t>
            </a:r>
            <a:r>
              <a:rPr lang="de-DE" sz="1800" dirty="0" err="1"/>
              <a:t>ks</a:t>
            </a:r>
            <a:r>
              <a:rPr lang="de-DE" sz="1800" dirty="0"/>
              <a:t> </a:t>
            </a:r>
            <a:r>
              <a:rPr lang="de-DE" sz="1800" dirty="0" err="1"/>
              <a:t>ettir</a:t>
            </a:r>
            <a:r>
              <a:rPr lang="ru-RU" sz="1800" dirty="0"/>
              <a:t>а</a:t>
            </a:r>
            <a:r>
              <a:rPr lang="de-DE" sz="1800" dirty="0"/>
              <a:t>di. </a:t>
            </a:r>
            <a:r>
              <a:rPr lang="de-DE" sz="1800" dirty="0" err="1"/>
              <a:t>Bu</a:t>
            </a:r>
            <a:r>
              <a:rPr lang="de-DE" sz="1800" dirty="0"/>
              <a:t> </a:t>
            </a:r>
            <a:r>
              <a:rPr lang="de-DE" sz="1800" dirty="0" err="1"/>
              <a:t>tebr</a:t>
            </a:r>
            <a:r>
              <a:rPr lang="ru-RU" sz="1800" dirty="0"/>
              <a:t>а</a:t>
            </a:r>
            <a:r>
              <a:rPr lang="de-DE" sz="1800" dirty="0" err="1"/>
              <a:t>nishni</a:t>
            </a:r>
            <a:r>
              <a:rPr lang="de-DE" sz="1800" dirty="0"/>
              <a:t> </a:t>
            </a:r>
            <a:r>
              <a:rPr lang="de-DE" sz="1800" dirty="0" err="1"/>
              <a:t>moddiy</a:t>
            </a:r>
            <a:r>
              <a:rPr lang="de-DE" sz="1800" dirty="0"/>
              <a:t> </a:t>
            </a:r>
            <a:r>
              <a:rPr lang="de-DE" sz="1800" dirty="0" err="1"/>
              <a:t>nuqt</a:t>
            </a:r>
            <a:r>
              <a:rPr lang="ru-RU" sz="1800" dirty="0"/>
              <a:t>а</a:t>
            </a:r>
            <a:r>
              <a:rPr lang="de-DE" sz="1800" dirty="0" err="1"/>
              <a:t>ning</a:t>
            </a:r>
            <a:r>
              <a:rPr lang="de-DE" sz="1800" dirty="0"/>
              <a:t> m</a:t>
            </a:r>
            <a:r>
              <a:rPr lang="ru-RU" sz="1800" dirty="0"/>
              <a:t>а</a:t>
            </a:r>
            <a:r>
              <a:rPr lang="de-DE" sz="1800" dirty="0" err="1"/>
              <a:t>jburiy</a:t>
            </a:r>
            <a:r>
              <a:rPr lang="de-DE" sz="1800" dirty="0"/>
              <a:t> </a:t>
            </a:r>
            <a:r>
              <a:rPr lang="de-DE" sz="1800" dirty="0" err="1"/>
              <a:t>tebr</a:t>
            </a:r>
            <a:r>
              <a:rPr lang="ru-RU" sz="1800" dirty="0"/>
              <a:t>а</a:t>
            </a:r>
            <a:r>
              <a:rPr lang="de-DE" sz="1800" dirty="0" err="1"/>
              <a:t>nishl</a:t>
            </a:r>
            <a:r>
              <a:rPr lang="ru-RU" sz="1800" dirty="0"/>
              <a:t>а</a:t>
            </a:r>
            <a:r>
              <a:rPr lang="de-DE" sz="1800" dirty="0" err="1"/>
              <a:t>ri</a:t>
            </a:r>
            <a:r>
              <a:rPr lang="de-DE" sz="1800" dirty="0"/>
              <a:t> </a:t>
            </a:r>
            <a:r>
              <a:rPr lang="de-DE" sz="1800" dirty="0" err="1"/>
              <a:t>deyil</a:t>
            </a:r>
            <a:r>
              <a:rPr lang="ru-RU" sz="1800" dirty="0"/>
              <a:t>а</a:t>
            </a:r>
            <a:r>
              <a:rPr lang="de-DE" sz="1800" dirty="0"/>
              <a:t>di.</a:t>
            </a:r>
            <a:endParaRPr lang="ru-RU" sz="1800" dirty="0"/>
          </a:p>
        </p:txBody>
      </p:sp>
    </p:spTree>
    <p:extLst>
      <p:ext uri="{BB962C8B-B14F-4D97-AF65-F5344CB8AC3E}">
        <p14:creationId xmlns:p14="http://schemas.microsoft.com/office/powerpoint/2010/main" val="35494165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7" name="Rectangle 3"/>
          <p:cNvSpPr>
            <a:spLocks noChangeArrowheads="1"/>
          </p:cNvSpPr>
          <p:nvPr/>
        </p:nvSpPr>
        <p:spPr bwMode="auto">
          <a:xfrm>
            <a:off x="0" y="53340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Times New Roman" pitchFamily="18" charset="0"/>
                <a:ea typeface="Calibri" pitchFamily="34" charset="0"/>
                <a:cs typeface="Times New Roman" pitchFamily="18" charset="0"/>
              </a:rPr>
              <a:t>	</a:t>
            </a:r>
            <a:r>
              <a:rPr kumimoji="0" lang="ru-RU" sz="800" b="0" i="0" u="none" strike="noStrike" cap="none" normalizeH="0" baseline="0" smtClean="0">
                <a:ln>
                  <a:noFill/>
                </a:ln>
                <a:solidFill>
                  <a:schemeClr val="tx1"/>
                </a:solidFill>
                <a:effectLst/>
                <a:latin typeface="Arial" pitchFamily="34" charset="0"/>
                <a:cs typeface="Arial" pitchFamily="34" charset="0"/>
              </a:rPr>
              <a:t> </a:t>
            </a:r>
            <a:endParaRPr kumimoji="0" lang="ru-RU" sz="1800" b="0" i="0" u="none" strike="noStrike" cap="none" normalizeH="0" baseline="0" smtClean="0">
              <a:ln>
                <a:noFill/>
              </a:ln>
              <a:solidFill>
                <a:schemeClr val="tx1"/>
              </a:solidFill>
              <a:effectLst/>
              <a:latin typeface="Arial" pitchFamily="34" charset="0"/>
              <a:cs typeface="Arial" pitchFamily="34" charset="0"/>
            </a:endParaRPr>
          </a:p>
        </p:txBody>
      </p:sp>
      <p:sp>
        <p:nvSpPr>
          <p:cNvPr id="12" name="Прямоугольник 11"/>
          <p:cNvSpPr/>
          <p:nvPr/>
        </p:nvSpPr>
        <p:spPr>
          <a:xfrm>
            <a:off x="238124" y="1432263"/>
            <a:ext cx="8715375" cy="3539430"/>
          </a:xfrm>
          <a:prstGeom prst="rect">
            <a:avLst/>
          </a:prstGeom>
        </p:spPr>
        <p:txBody>
          <a:bodyPr wrap="square">
            <a:spAutoFit/>
          </a:bodyPr>
          <a:lstStyle/>
          <a:p>
            <a:pPr lvl="0" algn="just" fontAlgn="base">
              <a:spcBef>
                <a:spcPct val="0"/>
              </a:spcBef>
              <a:spcAft>
                <a:spcPct val="0"/>
              </a:spcAft>
              <a:buClrTx/>
            </a:pPr>
            <a:r>
              <a:rPr lang="de-DE" sz="1600" dirty="0" smtClean="0">
                <a:solidFill>
                  <a:schemeClr val="tx1"/>
                </a:solidFill>
                <a:latin typeface="Times New Roman" pitchFamily="18" charset="0"/>
                <a:ea typeface="Calibri" pitchFamily="34" charset="0"/>
                <a:cs typeface="Times New Roman" pitchFamily="18" charset="0"/>
              </a:rPr>
              <a:t>	</a:t>
            </a:r>
            <a:r>
              <a:rPr lang="de-DE" sz="1600" dirty="0" err="1" smtClean="0">
                <a:solidFill>
                  <a:schemeClr val="tx1"/>
                </a:solidFill>
                <a:latin typeface="Times New Roman" pitchFamily="18" charset="0"/>
                <a:ea typeface="Calibri" pitchFamily="34" charset="0"/>
                <a:cs typeface="Times New Roman" pitchFamily="18" charset="0"/>
              </a:rPr>
              <a:t>Moddiy</a:t>
            </a:r>
            <a:r>
              <a:rPr lang="de-DE" sz="1600" dirty="0" smtClean="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nuqt</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ning</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xususiy</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tebr</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nishl</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ri</a:t>
            </a:r>
            <a:r>
              <a:rPr lang="de-DE" sz="1600" dirty="0">
                <a:solidFill>
                  <a:schemeClr val="tx1"/>
                </a:solidFill>
                <a:latin typeface="Times New Roman" pitchFamily="18" charset="0"/>
                <a:ea typeface="Calibri" pitchFamily="34" charset="0"/>
                <a:cs typeface="Times New Roman" pitchFamily="18" charset="0"/>
              </a:rPr>
              <a:t> m</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jbur</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etuvchi</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kuch</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tа’sir</a:t>
            </a:r>
            <a:r>
              <a:rPr lang="de-DE" sz="1600" dirty="0">
                <a:solidFill>
                  <a:schemeClr val="tx1"/>
                </a:solidFill>
                <a:latin typeface="Times New Roman" pitchFamily="18" charset="0"/>
                <a:ea typeface="Calibri" pitchFamily="34" charset="0"/>
                <a:cs typeface="Times New Roman" pitchFamily="18" charset="0"/>
              </a:rPr>
              <a:t> et</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boshl</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g</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n d</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stl</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bki</a:t>
            </a:r>
            <a:r>
              <a:rPr lang="de-DE" sz="1600" dirty="0">
                <a:solidFill>
                  <a:schemeClr val="tx1"/>
                </a:solidFill>
                <a:latin typeface="Times New Roman" pitchFamily="18" charset="0"/>
                <a:ea typeface="Calibri" pitchFamily="34" charset="0"/>
                <a:cs typeface="Times New Roman" pitchFamily="18" charset="0"/>
              </a:rPr>
              <a:t> p</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ytd</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vujudg</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kel</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di v</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eksponentsi</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l </a:t>
            </a:r>
            <a:r>
              <a:rPr lang="de-DE" sz="1600" dirty="0" err="1">
                <a:solidFill>
                  <a:schemeClr val="tx1"/>
                </a:solidFill>
                <a:latin typeface="Times New Roman" pitchFamily="18" charset="0"/>
                <a:ea typeface="Calibri" pitchFamily="34" charset="0"/>
                <a:cs typeface="Times New Roman" pitchFamily="18" charset="0"/>
              </a:rPr>
              <a:t>qonun</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bo‘yich</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tezgin</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(m</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jburiy</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tebr</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nishl</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rning</a:t>
            </a:r>
            <a:r>
              <a:rPr lang="de-DE" sz="1600" dirty="0">
                <a:solidFill>
                  <a:schemeClr val="tx1"/>
                </a:solidFill>
                <a:latin typeface="Times New Roman" pitchFamily="18" charset="0"/>
                <a:ea typeface="Calibri" pitchFamily="34" charset="0"/>
                <a:cs typeface="Times New Roman" pitchFamily="18" charset="0"/>
              </a:rPr>
              <a:t> b</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rq</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rorl</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niSh</a:t>
            </a:r>
            <a:r>
              <a:rPr lang="de-DE" sz="1600" dirty="0">
                <a:solidFill>
                  <a:schemeClr val="tx1"/>
                </a:solidFill>
                <a:latin typeface="Times New Roman" pitchFamily="18" charset="0"/>
                <a:ea typeface="Calibri" pitchFamily="34" charset="0"/>
                <a:cs typeface="Times New Roman" pitchFamily="18" charset="0"/>
              </a:rPr>
              <a:t> v</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qti</a:t>
            </a:r>
            <a:r>
              <a:rPr lang="de-DE" sz="1600" dirty="0">
                <a:solidFill>
                  <a:schemeClr val="tx1"/>
                </a:solidFill>
                <a:latin typeface="Times New Roman" pitchFamily="18" charset="0"/>
                <a:ea typeface="Calibri" pitchFamily="34" charset="0"/>
                <a:cs typeface="Times New Roman" pitchFamily="18" charset="0"/>
              </a:rPr>
              <a:t> d</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vomid</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so‘nib</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bo‘l</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di. (1) </a:t>
            </a:r>
            <a:r>
              <a:rPr lang="de-DE" sz="1600" dirty="0" err="1">
                <a:solidFill>
                  <a:schemeClr val="tx1"/>
                </a:solidFill>
                <a:latin typeface="Times New Roman" pitchFamily="18" charset="0"/>
                <a:ea typeface="Calibri" pitchFamily="34" charset="0"/>
                <a:cs typeface="Times New Roman" pitchFamily="18" charset="0"/>
              </a:rPr>
              <a:t>tengl</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m</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ning</a:t>
            </a:r>
            <a:r>
              <a:rPr lang="de-DE" sz="1600" dirty="0">
                <a:solidFill>
                  <a:schemeClr val="tx1"/>
                </a:solidFill>
                <a:latin typeface="Times New Roman" pitchFamily="18" charset="0"/>
                <a:ea typeface="Calibri" pitchFamily="34" charset="0"/>
                <a:cs typeface="Times New Roman" pitchFamily="18" charset="0"/>
              </a:rPr>
              <a:t> </a:t>
            </a:r>
            <a:r>
              <a:rPr lang="de-DE" sz="1600" dirty="0" err="1">
                <a:solidFill>
                  <a:schemeClr val="tx1"/>
                </a:solidFill>
                <a:latin typeface="Times New Roman" pitchFamily="18" charset="0"/>
                <a:ea typeface="Calibri" pitchFamily="34" charset="0"/>
                <a:cs typeface="Times New Roman" pitchFamily="18" charset="0"/>
              </a:rPr>
              <a:t>izl</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n</a:t>
            </a:r>
            <a:r>
              <a:rPr lang="ru-RU" sz="1600" dirty="0">
                <a:solidFill>
                  <a:schemeClr val="tx1"/>
                </a:solidFill>
                <a:latin typeface="Times New Roman" pitchFamily="18" charset="0"/>
                <a:ea typeface="Calibri" pitchFamily="34" charset="0"/>
                <a:cs typeface="Times New Roman" pitchFamily="18" charset="0"/>
              </a:rPr>
              <a:t>а</a:t>
            </a:r>
            <a:r>
              <a:rPr lang="de-DE" sz="1600" dirty="0" err="1">
                <a:solidFill>
                  <a:schemeClr val="tx1"/>
                </a:solidFill>
                <a:latin typeface="Times New Roman" pitchFamily="18" charset="0"/>
                <a:ea typeface="Calibri" pitchFamily="34" charset="0"/>
                <a:cs typeface="Times New Roman" pitchFamily="18" charset="0"/>
              </a:rPr>
              <a:t>yotg</a:t>
            </a:r>
            <a:r>
              <a:rPr lang="ru-RU" sz="1600" dirty="0">
                <a:solidFill>
                  <a:schemeClr val="tx1"/>
                </a:solidFill>
                <a:latin typeface="Times New Roman" pitchFamily="18" charset="0"/>
                <a:ea typeface="Calibri" pitchFamily="34" charset="0"/>
                <a:cs typeface="Times New Roman" pitchFamily="18" charset="0"/>
              </a:rPr>
              <a:t>а</a:t>
            </a:r>
            <a:r>
              <a:rPr lang="de-DE" sz="1600" dirty="0">
                <a:solidFill>
                  <a:schemeClr val="tx1"/>
                </a:solidFill>
                <a:latin typeface="Times New Roman" pitchFamily="18" charset="0"/>
                <a:ea typeface="Calibri" pitchFamily="34" charset="0"/>
                <a:cs typeface="Times New Roman" pitchFamily="18" charset="0"/>
              </a:rPr>
              <a:t>n </a:t>
            </a:r>
            <a:r>
              <a:rPr lang="de-DE" sz="1600" dirty="0" err="1">
                <a:solidFill>
                  <a:schemeClr val="tx1"/>
                </a:solidFill>
                <a:latin typeface="Times New Roman" pitchFamily="18" charset="0"/>
                <a:ea typeface="Calibri" pitchFamily="34" charset="0"/>
                <a:cs typeface="Times New Roman" pitchFamily="18" charset="0"/>
              </a:rPr>
              <a:t>echimi</a:t>
            </a:r>
            <a:r>
              <a:rPr lang="de-DE" sz="1600" dirty="0">
                <a:solidFill>
                  <a:schemeClr val="tx1"/>
                </a:solidFill>
                <a:latin typeface="Times New Roman" pitchFamily="18" charset="0"/>
                <a:ea typeface="Calibri" pitchFamily="34" charset="0"/>
                <a:cs typeface="Times New Roman" pitchFamily="18" charset="0"/>
              </a:rPr>
              <a:t>:</a:t>
            </a:r>
            <a:endParaRPr lang="ru-RU" sz="1600" dirty="0">
              <a:solidFill>
                <a:schemeClr val="tx1"/>
              </a:solidFill>
              <a:latin typeface="Times New Roman" pitchFamily="18" charset="0"/>
              <a:cs typeface="Times New Roman" pitchFamily="18" charset="0"/>
            </a:endParaRPr>
          </a:p>
          <a:p>
            <a:pPr lvl="0" algn="just" eaLnBrk="0" fontAlgn="base" hangingPunct="0">
              <a:spcBef>
                <a:spcPct val="0"/>
              </a:spcBef>
              <a:spcAft>
                <a:spcPct val="0"/>
              </a:spcAft>
              <a:buClrTx/>
            </a:pPr>
            <a:r>
              <a:rPr lang="de-DE" sz="1600" dirty="0">
                <a:solidFill>
                  <a:schemeClr val="tx1"/>
                </a:solidFill>
                <a:latin typeface="Times New Roman" pitchFamily="18" charset="0"/>
                <a:ea typeface="Calibri" pitchFamily="34" charset="0"/>
                <a:cs typeface="Times New Roman" pitchFamily="18" charset="0"/>
              </a:rPr>
              <a:t>                                                           x=</a:t>
            </a:r>
            <a:r>
              <a:rPr lang="ru-RU" sz="1600" dirty="0" smtClean="0">
                <a:solidFill>
                  <a:schemeClr val="tx1"/>
                </a:solidFill>
                <a:latin typeface="Times New Roman" pitchFamily="18" charset="0"/>
                <a:ea typeface="Calibri" pitchFamily="34" charset="0"/>
                <a:cs typeface="Times New Roman" pitchFamily="18" charset="0"/>
              </a:rPr>
              <a:t>А</a:t>
            </a:r>
            <a:r>
              <a:rPr lang="en-US" sz="1600" dirty="0" smtClean="0">
                <a:solidFill>
                  <a:schemeClr val="tx1"/>
                </a:solidFill>
                <a:latin typeface="Times New Roman" pitchFamily="18" charset="0"/>
                <a:ea typeface="Calibri" pitchFamily="34" charset="0"/>
                <a:cs typeface="Times New Roman" pitchFamily="18" charset="0"/>
              </a:rPr>
              <a:t> </a:t>
            </a:r>
            <a:r>
              <a:rPr lang="de-DE" sz="1600" dirty="0" smtClean="0">
                <a:solidFill>
                  <a:schemeClr val="tx1"/>
                </a:solidFill>
                <a:latin typeface="Times New Roman" pitchFamily="18" charset="0"/>
                <a:ea typeface="Calibri" pitchFamily="34" charset="0"/>
                <a:cs typeface="Times New Roman" pitchFamily="18" charset="0"/>
              </a:rPr>
              <a:t>cos</a:t>
            </a:r>
            <a:r>
              <a:rPr lang="de-DE" sz="1600" dirty="0">
                <a:solidFill>
                  <a:schemeClr val="tx1"/>
                </a:solidFill>
                <a:latin typeface="Times New Roman" pitchFamily="18" charset="0"/>
                <a:ea typeface="Calibri" pitchFamily="34" charset="0"/>
                <a:cs typeface="Times New Roman" pitchFamily="18" charset="0"/>
              </a:rPr>
              <a:t>(</a:t>
            </a:r>
            <a:r>
              <a:rPr lang="ru-RU" sz="1600" dirty="0">
                <a:solidFill>
                  <a:schemeClr val="tx1"/>
                </a:solidFill>
                <a:latin typeface="Times New Roman" pitchFamily="18" charset="0"/>
                <a:ea typeface="Calibri" pitchFamily="34" charset="0"/>
                <a:cs typeface="Times New Roman" pitchFamily="18" charset="0"/>
                <a:sym typeface="Symbol" pitchFamily="18" charset="2"/>
              </a:rPr>
              <a:t></a:t>
            </a:r>
            <a:r>
              <a:rPr lang="de-DE" sz="1600" dirty="0" smtClean="0">
                <a:solidFill>
                  <a:schemeClr val="tx1"/>
                </a:solidFill>
                <a:latin typeface="Times New Roman" pitchFamily="18" charset="0"/>
                <a:ea typeface="Calibri" pitchFamily="34" charset="0"/>
                <a:cs typeface="Times New Roman" pitchFamily="18" charset="0"/>
              </a:rPr>
              <a:t>t + </a:t>
            </a:r>
            <a:r>
              <a:rPr lang="ru-RU" sz="1600" dirty="0" smtClean="0">
                <a:solidFill>
                  <a:schemeClr val="tx1"/>
                </a:solidFill>
                <a:latin typeface="Times New Roman" pitchFamily="18" charset="0"/>
                <a:ea typeface="Calibri" pitchFamily="34" charset="0"/>
                <a:cs typeface="Times New Roman" pitchFamily="18" charset="0"/>
                <a:sym typeface="Symbol" pitchFamily="18" charset="2"/>
              </a:rPr>
              <a:t></a:t>
            </a:r>
            <a:r>
              <a:rPr lang="de-DE" sz="1600" dirty="0">
                <a:solidFill>
                  <a:schemeClr val="tx1"/>
                </a:solidFill>
                <a:latin typeface="Times New Roman" pitchFamily="18" charset="0"/>
                <a:ea typeface="Calibri" pitchFamily="34" charset="0"/>
                <a:cs typeface="Times New Roman" pitchFamily="18" charset="0"/>
              </a:rPr>
              <a:t>)</a:t>
            </a:r>
            <a:r>
              <a:rPr lang="de-DE" sz="1600" dirty="0">
                <a:solidFill>
                  <a:schemeClr val="tx1"/>
                </a:solidFill>
                <a:latin typeface="Times New Roman" pitchFamily="18" charset="0"/>
                <a:ea typeface="Calibri" pitchFamily="34" charset="0"/>
                <a:cs typeface="Times New Roman" pitchFamily="18" charset="0"/>
                <a:sym typeface="Symbol" pitchFamily="18" charset="2"/>
              </a:rPr>
              <a:t>		                                    (2) </a:t>
            </a:r>
            <a:endParaRPr lang="ru-RU" sz="1600" dirty="0">
              <a:solidFill>
                <a:schemeClr val="tx1"/>
              </a:solidFill>
              <a:latin typeface="Times New Roman" pitchFamily="18" charset="0"/>
              <a:cs typeface="Times New Roman" pitchFamily="18" charset="0"/>
              <a:sym typeface="Symbol" pitchFamily="18" charset="2"/>
            </a:endParaRPr>
          </a:p>
          <a:p>
            <a:pPr lvl="0" algn="just" eaLnBrk="0" fontAlgn="base" hangingPunct="0">
              <a:spcBef>
                <a:spcPct val="0"/>
              </a:spcBef>
              <a:spcAft>
                <a:spcPct val="0"/>
              </a:spcAft>
              <a:buClrTx/>
            </a:pPr>
            <a:r>
              <a:rPr lang="de-DE" sz="1600" dirty="0" err="1">
                <a:solidFill>
                  <a:schemeClr val="tx1"/>
                </a:solidFill>
                <a:latin typeface="Times New Roman" pitchFamily="18" charset="0"/>
                <a:ea typeface="Calibri" pitchFamily="34" charset="0"/>
                <a:cs typeface="Times New Roman" pitchFamily="18" charset="0"/>
                <a:sym typeface="Symbol" pitchFamily="18" charset="2"/>
              </a:rPr>
              <a:t>munos</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b</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t </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bil</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n </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niql</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n</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di. Bund</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gi</a:t>
            </a:r>
            <a:r>
              <a:rPr lang="de-DE" sz="1600" dirty="0">
                <a:solidFill>
                  <a:schemeClr val="tx1"/>
                </a:solidFill>
                <a:latin typeface="Times New Roman" pitchFamily="18" charset="0"/>
                <a:ea typeface="Calibri" pitchFamily="34" charset="0"/>
                <a:cs typeface="Times New Roman" pitchFamily="18" charset="0"/>
                <a:sym typeface="Symbol" pitchFamily="18" charset="2"/>
              </a:rPr>
              <a:t> </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 - m</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jburiy</a:t>
            </a:r>
            <a:r>
              <a:rPr lang="de-DE" sz="1600" dirty="0">
                <a:solidFill>
                  <a:schemeClr val="tx1"/>
                </a:solidFill>
                <a:latin typeface="Times New Roman" pitchFamily="18" charset="0"/>
                <a:ea typeface="Calibri" pitchFamily="34" charset="0"/>
                <a:cs typeface="Times New Roman" pitchFamily="18" charset="0"/>
                <a:sym typeface="Symbol" pitchFamily="18" charset="2"/>
              </a:rPr>
              <a:t> </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tebr</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nishl</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r </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mplitud</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a:solidFill>
                  <a:schemeClr val="tx1"/>
                </a:solidFill>
                <a:latin typeface="Times New Roman" pitchFamily="18" charset="0"/>
                <a:ea typeface="Calibri" pitchFamily="34" charset="0"/>
                <a:cs typeface="Times New Roman" pitchFamily="18" charset="0"/>
                <a:sym typeface="Symbol" pitchFamily="18" charset="2"/>
              </a:rPr>
              <a:t>si, </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uning</a:t>
            </a:r>
            <a:r>
              <a:rPr lang="de-DE" sz="1600" dirty="0">
                <a:solidFill>
                  <a:schemeClr val="tx1"/>
                </a:solidFill>
                <a:latin typeface="Times New Roman" pitchFamily="18" charset="0"/>
                <a:ea typeface="Calibri" pitchFamily="34" charset="0"/>
                <a:cs typeface="Times New Roman" pitchFamily="18" charset="0"/>
                <a:sym typeface="Symbol" pitchFamily="18" charset="2"/>
              </a:rPr>
              <a:t> </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qiym</a:t>
            </a:r>
            <a:r>
              <a:rPr lang="ru-RU" sz="1600" dirty="0">
                <a:solidFill>
                  <a:schemeClr val="tx1"/>
                </a:solidFill>
                <a:latin typeface="Times New Roman" pitchFamily="18" charset="0"/>
                <a:ea typeface="Calibri" pitchFamily="34" charset="0"/>
                <a:cs typeface="Times New Roman" pitchFamily="18" charset="0"/>
                <a:sym typeface="Symbol" pitchFamily="18" charset="2"/>
              </a:rPr>
              <a:t>а</a:t>
            </a:r>
            <a:r>
              <a:rPr lang="de-DE" sz="1600" dirty="0" err="1">
                <a:solidFill>
                  <a:schemeClr val="tx1"/>
                </a:solidFill>
                <a:latin typeface="Times New Roman" pitchFamily="18" charset="0"/>
                <a:ea typeface="Calibri" pitchFamily="34" charset="0"/>
                <a:cs typeface="Times New Roman" pitchFamily="18" charset="0"/>
                <a:sym typeface="Symbol" pitchFamily="18" charset="2"/>
              </a:rPr>
              <a:t>ti</a:t>
            </a:r>
            <a:r>
              <a:rPr lang="de-DE" sz="1600" dirty="0" smtClean="0">
                <a:solidFill>
                  <a:schemeClr val="tx1"/>
                </a:solidFill>
                <a:latin typeface="Times New Roman" pitchFamily="18" charset="0"/>
                <a:ea typeface="Calibri" pitchFamily="34" charset="0"/>
                <a:cs typeface="Times New Roman" pitchFamily="18" charset="0"/>
                <a:sym typeface="Symbol" pitchFamily="18" charset="2"/>
              </a:rPr>
              <a:t>:</a:t>
            </a:r>
          </a:p>
          <a:p>
            <a:pPr lvl="0" algn="just" eaLnBrk="0" fontAlgn="base" hangingPunct="0">
              <a:spcBef>
                <a:spcPct val="0"/>
              </a:spcBef>
              <a:spcAft>
                <a:spcPct val="0"/>
              </a:spcAft>
              <a:buClrTx/>
            </a:pPr>
            <a:endParaRPr lang="de-DE" sz="1600" dirty="0">
              <a:solidFill>
                <a:schemeClr val="tx1"/>
              </a:solidFill>
              <a:latin typeface="Times New Roman" pitchFamily="18" charset="0"/>
              <a:ea typeface="Calibri" pitchFamily="34" charset="0"/>
              <a:cs typeface="Times New Roman" pitchFamily="18" charset="0"/>
              <a:sym typeface="Symbol" pitchFamily="18" charset="2"/>
            </a:endParaRPr>
          </a:p>
          <a:p>
            <a:pPr lvl="0" algn="just" eaLnBrk="0" fontAlgn="base" hangingPunct="0">
              <a:spcBef>
                <a:spcPct val="0"/>
              </a:spcBef>
              <a:spcAft>
                <a:spcPct val="0"/>
              </a:spcAft>
              <a:buClrTx/>
            </a:pPr>
            <a:endParaRPr lang="de-DE" sz="1600" dirty="0" smtClean="0">
              <a:solidFill>
                <a:schemeClr val="tx1"/>
              </a:solidFill>
              <a:latin typeface="Times New Roman" pitchFamily="18" charset="0"/>
              <a:ea typeface="Calibri" pitchFamily="34" charset="0"/>
              <a:cs typeface="Times New Roman" pitchFamily="18" charset="0"/>
              <a:sym typeface="Symbol" pitchFamily="18" charset="2"/>
            </a:endParaRPr>
          </a:p>
          <a:p>
            <a:pPr algn="just" eaLnBrk="0" fontAlgn="base" hangingPunct="0">
              <a:spcBef>
                <a:spcPct val="0"/>
              </a:spcBef>
              <a:spcAft>
                <a:spcPct val="0"/>
              </a:spcAft>
              <a:buClrTx/>
            </a:pPr>
            <a:endParaRPr lang="de-DE" sz="1600" dirty="0" smtClean="0">
              <a:latin typeface="Times New Roman" pitchFamily="18" charset="0"/>
              <a:cs typeface="Times New Roman" pitchFamily="18" charset="0"/>
            </a:endParaRPr>
          </a:p>
          <a:p>
            <a:pPr algn="just" eaLnBrk="0" fontAlgn="base" hangingPunct="0">
              <a:spcBef>
                <a:spcPct val="0"/>
              </a:spcBef>
              <a:spcAft>
                <a:spcPct val="0"/>
              </a:spcAft>
              <a:buClrTx/>
            </a:pPr>
            <a:r>
              <a:rPr lang="de-DE" sz="1600" dirty="0" err="1">
                <a:latin typeface="Times New Roman" pitchFamily="18" charset="0"/>
                <a:cs typeface="Times New Roman" pitchFamily="18" charset="0"/>
              </a:rPr>
              <a:t>f</a:t>
            </a:r>
            <a:r>
              <a:rPr lang="de-DE" sz="1600" dirty="0" err="1" smtClean="0">
                <a:latin typeface="Times New Roman" pitchFamily="18" charset="0"/>
                <a:cs typeface="Times New Roman" pitchFamily="18" charset="0"/>
              </a:rPr>
              <a:t>ormul</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yord</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mid</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hisobl</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sh</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mumkin</a:t>
            </a:r>
            <a:r>
              <a:rPr lang="de-DE" sz="1600" dirty="0">
                <a:latin typeface="Times New Roman" pitchFamily="18" charset="0"/>
                <a:cs typeface="Times New Roman" pitchFamily="18" charset="0"/>
              </a:rPr>
              <a:t>. </a:t>
            </a:r>
            <a:r>
              <a:rPr lang="ru-RU" sz="1600" dirty="0">
                <a:latin typeface="Times New Roman" pitchFamily="18" charset="0"/>
                <a:cs typeface="Times New Roman" pitchFamily="18" charset="0"/>
                <a:sym typeface="Symbol"/>
              </a:rPr>
              <a:t></a:t>
            </a:r>
            <a:r>
              <a:rPr lang="de-DE" sz="1600" dirty="0">
                <a:latin typeface="Times New Roman" pitchFamily="18" charset="0"/>
                <a:cs typeface="Times New Roman" pitchFamily="18" charset="0"/>
              </a:rPr>
              <a:t> es</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 m</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jbur</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etuvchi</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kuch</a:t>
            </a:r>
            <a:r>
              <a:rPr lang="de-DE" sz="1600" dirty="0">
                <a:latin typeface="Times New Roman" pitchFamily="18" charset="0"/>
                <a:cs typeface="Times New Roman" pitchFamily="18" charset="0"/>
              </a:rPr>
              <a:t> v</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 m</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jburiy</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tebr</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nish</a:t>
            </a:r>
            <a:r>
              <a:rPr lang="de-DE" sz="1600" dirty="0">
                <a:latin typeface="Times New Roman" pitchFamily="18" charset="0"/>
                <a:cs typeface="Times New Roman" pitchFamily="18" charset="0"/>
              </a:rPr>
              <a:t> f</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z</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l</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rining</a:t>
            </a:r>
            <a:r>
              <a:rPr lang="de-DE" sz="1600" dirty="0">
                <a:latin typeface="Times New Roman" pitchFamily="18" charset="0"/>
                <a:cs typeface="Times New Roman" pitchFamily="18" charset="0"/>
              </a:rPr>
              <a:t> f</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rqi</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uning</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qiym</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ti</a:t>
            </a:r>
            <a:r>
              <a:rPr lang="de-DE" sz="1600" dirty="0" smtClean="0">
                <a:latin typeface="Times New Roman" pitchFamily="18" charset="0"/>
                <a:cs typeface="Times New Roman" pitchFamily="18" charset="0"/>
              </a:rPr>
              <a:t>:</a:t>
            </a:r>
          </a:p>
          <a:p>
            <a:pPr algn="just" eaLnBrk="0" fontAlgn="base" hangingPunct="0">
              <a:spcBef>
                <a:spcPct val="0"/>
              </a:spcBef>
              <a:spcAft>
                <a:spcPct val="0"/>
              </a:spcAft>
              <a:buClrTx/>
            </a:pPr>
            <a:endParaRPr lang="de-DE" sz="1600" dirty="0">
              <a:latin typeface="Times New Roman" pitchFamily="18" charset="0"/>
              <a:cs typeface="Times New Roman" pitchFamily="18" charset="0"/>
            </a:endParaRPr>
          </a:p>
          <a:p>
            <a:pPr algn="just" eaLnBrk="0" fontAlgn="base" hangingPunct="0">
              <a:spcBef>
                <a:spcPct val="0"/>
              </a:spcBef>
              <a:spcAft>
                <a:spcPct val="0"/>
              </a:spcAft>
              <a:buClrTx/>
            </a:pPr>
            <a:endParaRPr lang="de-DE" sz="1600" dirty="0" smtClean="0">
              <a:latin typeface="Times New Roman" pitchFamily="18" charset="0"/>
              <a:cs typeface="Times New Roman" pitchFamily="18" charset="0"/>
            </a:endParaRPr>
          </a:p>
          <a:p>
            <a:pPr algn="just" eaLnBrk="0" fontAlgn="base" hangingPunct="0">
              <a:spcBef>
                <a:spcPct val="0"/>
              </a:spcBef>
              <a:spcAft>
                <a:spcPct val="0"/>
              </a:spcAft>
              <a:buClrTx/>
            </a:pPr>
            <a:endParaRPr lang="de-DE" sz="1600" dirty="0">
              <a:latin typeface="Times New Roman" pitchFamily="18" charset="0"/>
              <a:cs typeface="Times New Roman" pitchFamily="18" charset="0"/>
            </a:endParaRPr>
          </a:p>
          <a:p>
            <a:pPr algn="just" eaLnBrk="0" fontAlgn="base" hangingPunct="0">
              <a:spcBef>
                <a:spcPct val="0"/>
              </a:spcBef>
              <a:spcAft>
                <a:spcPct val="0"/>
              </a:spcAft>
              <a:buClrTx/>
            </a:pPr>
            <a:r>
              <a:rPr lang="de-DE" sz="1600" dirty="0" err="1">
                <a:latin typeface="Times New Roman" pitchFamily="18" charset="0"/>
                <a:cs typeface="Times New Roman" pitchFamily="18" charset="0"/>
              </a:rPr>
              <a:t>formul</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yord</a:t>
            </a:r>
            <a:r>
              <a:rPr lang="ru-RU" sz="1600" dirty="0">
                <a:latin typeface="Times New Roman" pitchFamily="18" charset="0"/>
                <a:cs typeface="Times New Roman" pitchFamily="18" charset="0"/>
              </a:rPr>
              <a:t>а</a:t>
            </a:r>
            <a:r>
              <a:rPr lang="de-DE" sz="1600" dirty="0" err="1">
                <a:latin typeface="Times New Roman" pitchFamily="18" charset="0"/>
                <a:cs typeface="Times New Roman" pitchFamily="18" charset="0"/>
              </a:rPr>
              <a:t>mid</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 </a:t>
            </a:r>
            <a:r>
              <a:rPr lang="de-DE" sz="1600" dirty="0" err="1">
                <a:latin typeface="Times New Roman" pitchFamily="18" charset="0"/>
                <a:cs typeface="Times New Roman" pitchFamily="18" charset="0"/>
              </a:rPr>
              <a:t>hisobl</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n</a:t>
            </a:r>
            <a:r>
              <a:rPr lang="ru-RU" sz="1600" dirty="0">
                <a:latin typeface="Times New Roman" pitchFamily="18" charset="0"/>
                <a:cs typeface="Times New Roman" pitchFamily="18" charset="0"/>
              </a:rPr>
              <a:t>а</a:t>
            </a:r>
            <a:r>
              <a:rPr lang="de-DE" sz="1600" dirty="0">
                <a:latin typeface="Times New Roman" pitchFamily="18" charset="0"/>
                <a:cs typeface="Times New Roman" pitchFamily="18" charset="0"/>
              </a:rPr>
              <a:t>di</a:t>
            </a:r>
            <a:r>
              <a:rPr lang="de-DE" sz="1600" dirty="0" smtClean="0">
                <a:latin typeface="Times New Roman" pitchFamily="18" charset="0"/>
                <a:cs typeface="Times New Roman" pitchFamily="18" charset="0"/>
              </a:rPr>
              <a:t>.</a:t>
            </a:r>
            <a:endParaRPr lang="ru-RU" sz="1600" dirty="0">
              <a:latin typeface="Times New Roman" pitchFamily="18" charset="0"/>
              <a:cs typeface="Times New Roman" pitchFamily="18" charset="0"/>
            </a:endParaRPr>
          </a:p>
        </p:txBody>
      </p:sp>
      <p:sp>
        <p:nvSpPr>
          <p:cNvPr id="13" name="Rectangle 1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
        <p:nvSpPr>
          <p:cNvPr id="15" name="Rectangle 19"/>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6" name="Объект 15"/>
          <p:cNvGraphicFramePr>
            <a:graphicFrameLocks noChangeAspect="1"/>
          </p:cNvGraphicFramePr>
          <p:nvPr>
            <p:extLst>
              <p:ext uri="{D42A27DB-BD31-4B8C-83A1-F6EECF244321}">
                <p14:modId xmlns:p14="http://schemas.microsoft.com/office/powerpoint/2010/main" val="1436775075"/>
              </p:ext>
            </p:extLst>
          </p:nvPr>
        </p:nvGraphicFramePr>
        <p:xfrm>
          <a:off x="3040063" y="2709535"/>
          <a:ext cx="2198687" cy="633222"/>
        </p:xfrm>
        <a:graphic>
          <a:graphicData uri="http://schemas.openxmlformats.org/presentationml/2006/ole">
            <mc:AlternateContent xmlns:mc="http://schemas.openxmlformats.org/markup-compatibility/2006">
              <mc:Choice xmlns:v="urn:schemas-microsoft-com:vml" Requires="v">
                <p:oleObj spid="_x0000_s56356" name="Формула" r:id="rId4" imgW="1726920" imgH="495000" progId="Equation.3">
                  <p:embed/>
                </p:oleObj>
              </mc:Choice>
              <mc:Fallback>
                <p:oleObj name="Формула" r:id="rId4" imgW="1726920" imgH="495000" progId="Equation.3">
                  <p:embed/>
                  <p:pic>
                    <p:nvPicPr>
                      <p:cNvPr id="0" name="Object 18"/>
                      <p:cNvPicPr>
                        <a:picLocks noChangeAspect="1" noChangeArrowheads="1"/>
                      </p:cNvPicPr>
                      <p:nvPr/>
                    </p:nvPicPr>
                    <p:blipFill>
                      <a:blip r:embed="rId5"/>
                      <a:srcRect/>
                      <a:stretch>
                        <a:fillRect/>
                      </a:stretch>
                    </p:blipFill>
                    <p:spPr bwMode="auto">
                      <a:xfrm>
                        <a:off x="3040063" y="2709535"/>
                        <a:ext cx="2198687" cy="633222"/>
                      </a:xfrm>
                      <a:prstGeom prst="rect">
                        <a:avLst/>
                      </a:prstGeom>
                      <a:noFill/>
                    </p:spPr>
                  </p:pic>
                </p:oleObj>
              </mc:Fallback>
            </mc:AlternateContent>
          </a:graphicData>
        </a:graphic>
      </p:graphicFrame>
      <p:sp>
        <p:nvSpPr>
          <p:cNvPr id="17" name="Rectangle 21"/>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8" name="Объект 17"/>
          <p:cNvGraphicFramePr>
            <a:graphicFrameLocks noChangeAspect="1"/>
          </p:cNvGraphicFramePr>
          <p:nvPr>
            <p:extLst>
              <p:ext uri="{D42A27DB-BD31-4B8C-83A1-F6EECF244321}">
                <p14:modId xmlns:p14="http://schemas.microsoft.com/office/powerpoint/2010/main" val="949275982"/>
              </p:ext>
            </p:extLst>
          </p:nvPr>
        </p:nvGraphicFramePr>
        <p:xfrm>
          <a:off x="3438525" y="3891558"/>
          <a:ext cx="1781175" cy="745608"/>
        </p:xfrm>
        <a:graphic>
          <a:graphicData uri="http://schemas.openxmlformats.org/presentationml/2006/ole">
            <mc:AlternateContent xmlns:mc="http://schemas.openxmlformats.org/markup-compatibility/2006">
              <mc:Choice xmlns:v="urn:schemas-microsoft-com:vml" Requires="v">
                <p:oleObj spid="_x0000_s56357" name="Формула" r:id="rId6" imgW="1066337" imgH="444307" progId="Equation.3">
                  <p:embed/>
                </p:oleObj>
              </mc:Choice>
              <mc:Fallback>
                <p:oleObj name="Формула" r:id="rId6" imgW="1066337" imgH="444307" progId="Equation.3">
                  <p:embed/>
                  <p:pic>
                    <p:nvPicPr>
                      <p:cNvPr id="0" name="Object 2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38525" y="3891558"/>
                        <a:ext cx="1781175" cy="745608"/>
                      </a:xfrm>
                      <a:prstGeom prst="rect">
                        <a:avLst/>
                      </a:prstGeom>
                      <a:noFill/>
                    </p:spPr>
                  </p:pic>
                </p:oleObj>
              </mc:Fallback>
            </mc:AlternateContent>
          </a:graphicData>
        </a:graphic>
      </p:graphicFrame>
    </p:spTree>
    <p:extLst>
      <p:ext uri="{BB962C8B-B14F-4D97-AF65-F5344CB8AC3E}">
        <p14:creationId xmlns:p14="http://schemas.microsoft.com/office/powerpoint/2010/main" val="129551850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3"/>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5" name="Объект 4"/>
          <p:cNvGraphicFramePr>
            <a:graphicFrameLocks noChangeAspect="1"/>
          </p:cNvGraphicFramePr>
          <p:nvPr>
            <p:extLst>
              <p:ext uri="{D42A27DB-BD31-4B8C-83A1-F6EECF244321}">
                <p14:modId xmlns:p14="http://schemas.microsoft.com/office/powerpoint/2010/main" val="470610227"/>
              </p:ext>
            </p:extLst>
          </p:nvPr>
        </p:nvGraphicFramePr>
        <p:xfrm>
          <a:off x="1495425" y="1249380"/>
          <a:ext cx="6153150" cy="3387690"/>
        </p:xfrm>
        <a:graphic>
          <a:graphicData uri="http://schemas.openxmlformats.org/presentationml/2006/ole">
            <mc:AlternateContent xmlns:mc="http://schemas.openxmlformats.org/markup-compatibility/2006">
              <mc:Choice xmlns:v="urn:schemas-microsoft-com:vml" Requires="v">
                <p:oleObj spid="_x0000_s57366" name="Picture" r:id="rId3" imgW="3733920" imgH="2562120" progId="Word.Picture.8">
                  <p:embed/>
                </p:oleObj>
              </mc:Choice>
              <mc:Fallback>
                <p:oleObj name="Picture" r:id="rId3" imgW="3733920" imgH="2562120" progId="Word.Picture.8">
                  <p:embed/>
                  <p:pic>
                    <p:nvPicPr>
                      <p:cNvPr id="0" name="Object 12"/>
                      <p:cNvPicPr>
                        <a:picLocks noChangeAspect="1" noChangeArrowheads="1"/>
                      </p:cNvPicPr>
                      <p:nvPr/>
                    </p:nvPicPr>
                    <p:blipFill>
                      <a:blip r:embed="rId4"/>
                      <a:srcRect/>
                      <a:stretch>
                        <a:fillRect/>
                      </a:stretch>
                    </p:blipFill>
                    <p:spPr bwMode="auto">
                      <a:xfrm>
                        <a:off x="1495425" y="1249380"/>
                        <a:ext cx="6153150" cy="3387690"/>
                      </a:xfrm>
                      <a:prstGeom prst="rect">
                        <a:avLst/>
                      </a:prstGeom>
                      <a:noFill/>
                    </p:spPr>
                  </p:pic>
                </p:oleObj>
              </mc:Fallback>
            </mc:AlternateContent>
          </a:graphicData>
        </a:graphic>
      </p:graphicFrame>
    </p:spTree>
    <p:extLst>
      <p:ext uri="{BB962C8B-B14F-4D97-AF65-F5344CB8AC3E}">
        <p14:creationId xmlns:p14="http://schemas.microsoft.com/office/powerpoint/2010/main" val="18235494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53321" y="1389101"/>
            <a:ext cx="8630291" cy="2585323"/>
          </a:xfrm>
          <a:prstGeom prst="rect">
            <a:avLst/>
          </a:prstGeom>
        </p:spPr>
        <p:txBody>
          <a:bodyPr wrap="square">
            <a:spAutoFit/>
          </a:bodyPr>
          <a:lstStyle/>
          <a:p>
            <a:r>
              <a:rPr lang="de-DE" sz="1800" dirty="0" smtClean="0"/>
              <a:t>	</a:t>
            </a:r>
            <a:r>
              <a:rPr lang="de-DE" sz="1800" dirty="0" err="1" smtClean="0"/>
              <a:t>Tebr</a:t>
            </a:r>
            <a:r>
              <a:rPr lang="ru-RU" sz="1800" dirty="0"/>
              <a:t>а</a:t>
            </a:r>
            <a:r>
              <a:rPr lang="de-DE" sz="1800" dirty="0" err="1"/>
              <a:t>nish</a:t>
            </a:r>
            <a:r>
              <a:rPr lang="de-DE" sz="1800" dirty="0"/>
              <a:t> </a:t>
            </a:r>
            <a:r>
              <a:rPr lang="de-DE" sz="1800" dirty="0" err="1"/>
              <a:t>konturig</a:t>
            </a:r>
            <a:r>
              <a:rPr lang="ru-RU" sz="1800" dirty="0"/>
              <a:t>а</a:t>
            </a:r>
            <a:r>
              <a:rPr lang="de-DE" sz="1800" dirty="0"/>
              <a:t> </a:t>
            </a:r>
            <a:r>
              <a:rPr lang="de-DE" sz="1800" dirty="0" err="1"/>
              <a:t>elektr</a:t>
            </a:r>
            <a:r>
              <a:rPr lang="de-DE" sz="1800" dirty="0"/>
              <a:t> </a:t>
            </a:r>
            <a:r>
              <a:rPr lang="de-DE" sz="1800" dirty="0" err="1"/>
              <a:t>yurituvchi</a:t>
            </a:r>
            <a:r>
              <a:rPr lang="de-DE" sz="1800" dirty="0"/>
              <a:t> </a:t>
            </a:r>
            <a:r>
              <a:rPr lang="de-DE" sz="1800" dirty="0" err="1"/>
              <a:t>kuchi</a:t>
            </a:r>
            <a:r>
              <a:rPr lang="de-DE" sz="1800" dirty="0"/>
              <a:t> d</a:t>
            </a:r>
            <a:r>
              <a:rPr lang="ru-RU" sz="1800" dirty="0"/>
              <a:t>а</a:t>
            </a:r>
            <a:r>
              <a:rPr lang="de-DE" sz="1800" dirty="0" err="1"/>
              <a:t>vriy</a:t>
            </a:r>
            <a:r>
              <a:rPr lang="de-DE" sz="1800" dirty="0"/>
              <a:t> r</a:t>
            </a:r>
            <a:r>
              <a:rPr lang="ru-RU" sz="1800" dirty="0"/>
              <a:t>а</a:t>
            </a:r>
            <a:r>
              <a:rPr lang="de-DE" sz="1800" dirty="0" err="1"/>
              <a:t>vishd</a:t>
            </a:r>
            <a:r>
              <a:rPr lang="ru-RU" sz="1800" dirty="0"/>
              <a:t>а</a:t>
            </a:r>
            <a:r>
              <a:rPr lang="de-DE" sz="1800" dirty="0"/>
              <a:t> </a:t>
            </a:r>
            <a:r>
              <a:rPr lang="de-DE" sz="1800" dirty="0" err="1"/>
              <a:t>o‘zg</a:t>
            </a:r>
            <a:r>
              <a:rPr lang="ru-RU" sz="1800" dirty="0"/>
              <a:t>а</a:t>
            </a:r>
            <a:r>
              <a:rPr lang="de-DE" sz="1800" dirty="0" err="1"/>
              <a:t>ruvchi</a:t>
            </a:r>
            <a:r>
              <a:rPr lang="de-DE" sz="1800" dirty="0"/>
              <a:t> m</a:t>
            </a:r>
            <a:r>
              <a:rPr lang="ru-RU" sz="1800" dirty="0"/>
              <a:t>а</a:t>
            </a:r>
            <a:r>
              <a:rPr lang="de-DE" sz="1800" dirty="0" err="1"/>
              <a:t>nb</a:t>
            </a:r>
            <a:r>
              <a:rPr lang="ru-RU" sz="1800" dirty="0"/>
              <a:t>а</a:t>
            </a:r>
            <a:r>
              <a:rPr lang="de-DE" sz="1800" dirty="0"/>
              <a:t> </a:t>
            </a:r>
            <a:r>
              <a:rPr lang="de-DE" sz="1800" dirty="0" err="1"/>
              <a:t>ul</a:t>
            </a:r>
            <a:r>
              <a:rPr lang="ru-RU" sz="1800" dirty="0"/>
              <a:t>а</a:t>
            </a:r>
            <a:r>
              <a:rPr lang="de-DE" sz="1800" dirty="0" err="1"/>
              <a:t>ylik</a:t>
            </a:r>
            <a:r>
              <a:rPr lang="de-DE" sz="1800" dirty="0"/>
              <a:t>. </a:t>
            </a:r>
            <a:r>
              <a:rPr lang="de-DE" sz="1800" dirty="0" err="1"/>
              <a:t>Bu</a:t>
            </a:r>
            <a:r>
              <a:rPr lang="de-DE" sz="1800" dirty="0"/>
              <a:t> m</a:t>
            </a:r>
            <a:r>
              <a:rPr lang="ru-RU" sz="1800" dirty="0"/>
              <a:t>а</a:t>
            </a:r>
            <a:r>
              <a:rPr lang="de-DE" sz="1800" dirty="0" err="1"/>
              <a:t>nb</a:t>
            </a:r>
            <a:r>
              <a:rPr lang="ru-RU" sz="1800" dirty="0"/>
              <a:t>а</a:t>
            </a:r>
            <a:r>
              <a:rPr lang="de-DE" sz="1800" dirty="0"/>
              <a:t> </a:t>
            </a:r>
            <a:r>
              <a:rPr lang="de-DE" sz="1800" dirty="0" err="1"/>
              <a:t>konturining</a:t>
            </a:r>
            <a:r>
              <a:rPr lang="de-DE" sz="1800" dirty="0"/>
              <a:t> </a:t>
            </a:r>
            <a:r>
              <a:rPr lang="ru-RU" sz="1800" dirty="0"/>
              <a:t>а</a:t>
            </a:r>
            <a:r>
              <a:rPr lang="de-DE" sz="1800" dirty="0" err="1"/>
              <a:t>ktiv</a:t>
            </a:r>
            <a:r>
              <a:rPr lang="de-DE" sz="1800" dirty="0"/>
              <a:t> q</a:t>
            </a:r>
            <a:r>
              <a:rPr lang="ru-RU" sz="1800" dirty="0"/>
              <a:t>а</a:t>
            </a:r>
            <a:r>
              <a:rPr lang="de-DE" sz="1800" dirty="0" err="1"/>
              <a:t>rshiligid</a:t>
            </a:r>
            <a:r>
              <a:rPr lang="ru-RU" sz="1800" dirty="0"/>
              <a:t>а</a:t>
            </a:r>
            <a:r>
              <a:rPr lang="de-DE" sz="1800" dirty="0"/>
              <a:t> </a:t>
            </a:r>
            <a:r>
              <a:rPr lang="de-DE" sz="1800" dirty="0" err="1"/>
              <a:t>issiqlik</a:t>
            </a:r>
            <a:r>
              <a:rPr lang="de-DE" sz="1800" dirty="0"/>
              <a:t> </a:t>
            </a:r>
            <a:r>
              <a:rPr lang="de-DE" sz="1800" dirty="0" err="1"/>
              <a:t>energiyasi</a:t>
            </a:r>
            <a:r>
              <a:rPr lang="de-DE" sz="1800" dirty="0"/>
              <a:t> </a:t>
            </a:r>
            <a:r>
              <a:rPr lang="de-DE" sz="1800" dirty="0" err="1"/>
              <a:t>sif</a:t>
            </a:r>
            <a:r>
              <a:rPr lang="ru-RU" sz="1800" dirty="0"/>
              <a:t>а</a:t>
            </a:r>
            <a:r>
              <a:rPr lang="de-DE" sz="1800" dirty="0" err="1"/>
              <a:t>tid</a:t>
            </a:r>
            <a:r>
              <a:rPr lang="ru-RU" sz="1800" dirty="0"/>
              <a:t>а </a:t>
            </a:r>
            <a:r>
              <a:rPr lang="ru-RU" sz="1800" dirty="0" err="1"/>
              <a:t>а</a:t>
            </a:r>
            <a:r>
              <a:rPr lang="de-DE" sz="1800" dirty="0" err="1"/>
              <a:t>jr</a:t>
            </a:r>
            <a:r>
              <a:rPr lang="ru-RU" sz="1800" dirty="0"/>
              <a:t>а</a:t>
            </a:r>
            <a:r>
              <a:rPr lang="de-DE" sz="1800" dirty="0" err="1"/>
              <a:t>lib</a:t>
            </a:r>
            <a:r>
              <a:rPr lang="de-DE" sz="1800" dirty="0"/>
              <a:t> </a:t>
            </a:r>
            <a:r>
              <a:rPr lang="de-DE" sz="1800" dirty="0" err="1"/>
              <a:t>chiq</a:t>
            </a:r>
            <a:r>
              <a:rPr lang="ru-RU" sz="1800" dirty="0"/>
              <a:t>а</a:t>
            </a:r>
            <a:r>
              <a:rPr lang="de-DE" sz="1800" dirty="0" err="1"/>
              <a:t>yotg</a:t>
            </a:r>
            <a:r>
              <a:rPr lang="ru-RU" sz="1800" dirty="0"/>
              <a:t>а</a:t>
            </a:r>
            <a:r>
              <a:rPr lang="de-DE" sz="1800" dirty="0"/>
              <a:t>n </a:t>
            </a:r>
            <a:r>
              <a:rPr lang="de-DE" sz="1800" dirty="0" err="1"/>
              <a:t>energiya</a:t>
            </a:r>
            <a:r>
              <a:rPr lang="de-DE" sz="1800" dirty="0"/>
              <a:t> k</a:t>
            </a:r>
            <a:r>
              <a:rPr lang="ru-RU" sz="1800" dirty="0"/>
              <a:t>а</a:t>
            </a:r>
            <a:r>
              <a:rPr lang="de-DE" sz="1800" dirty="0"/>
              <a:t>m</a:t>
            </a:r>
            <a:r>
              <a:rPr lang="ru-RU" sz="1800" dirty="0"/>
              <a:t>а</a:t>
            </a:r>
            <a:r>
              <a:rPr lang="de-DE" sz="1800" dirty="0" err="1"/>
              <a:t>yuvini</a:t>
            </a:r>
            <a:r>
              <a:rPr lang="de-DE" sz="1800" dirty="0"/>
              <a:t> </a:t>
            </a:r>
            <a:r>
              <a:rPr lang="de-DE" sz="1800" dirty="0" err="1"/>
              <a:t>kompens</a:t>
            </a:r>
            <a:r>
              <a:rPr lang="ru-RU" sz="1800" dirty="0"/>
              <a:t>а</a:t>
            </a:r>
            <a:r>
              <a:rPr lang="de-DE" sz="1800" dirty="0" err="1"/>
              <a:t>tsiyal</a:t>
            </a:r>
            <a:r>
              <a:rPr lang="ru-RU" sz="1800" dirty="0"/>
              <a:t>а</a:t>
            </a:r>
            <a:r>
              <a:rPr lang="de-DE" sz="1800" dirty="0"/>
              <a:t>b </a:t>
            </a:r>
            <a:r>
              <a:rPr lang="de-DE" sz="1800" dirty="0" err="1"/>
              <a:t>turishi</a:t>
            </a:r>
            <a:r>
              <a:rPr lang="de-DE" sz="1800" dirty="0"/>
              <a:t> </a:t>
            </a:r>
            <a:r>
              <a:rPr lang="de-DE" sz="1800" dirty="0" err="1"/>
              <a:t>tuf</a:t>
            </a:r>
            <a:r>
              <a:rPr lang="ru-RU" sz="1800" dirty="0"/>
              <a:t>а</a:t>
            </a:r>
            <a:r>
              <a:rPr lang="de-DE" sz="1800" dirty="0" err="1"/>
              <a:t>yli</a:t>
            </a:r>
            <a:r>
              <a:rPr lang="de-DE" sz="1800" dirty="0"/>
              <a:t> </a:t>
            </a:r>
            <a:r>
              <a:rPr lang="de-DE" sz="1800" dirty="0" err="1"/>
              <a:t>tebr</a:t>
            </a:r>
            <a:r>
              <a:rPr lang="ru-RU" sz="1800" dirty="0"/>
              <a:t>а</a:t>
            </a:r>
            <a:r>
              <a:rPr lang="de-DE" sz="1800" dirty="0" err="1"/>
              <a:t>nish</a:t>
            </a:r>
            <a:r>
              <a:rPr lang="de-DE" sz="1800" dirty="0"/>
              <a:t> </a:t>
            </a:r>
            <a:r>
              <a:rPr lang="de-DE" sz="1800" dirty="0" err="1"/>
              <a:t>konturining</a:t>
            </a:r>
            <a:r>
              <a:rPr lang="de-DE" sz="1800" dirty="0"/>
              <a:t> </a:t>
            </a:r>
            <a:r>
              <a:rPr lang="de-DE" sz="1800" dirty="0" err="1"/>
              <a:t>energiyasi</a:t>
            </a:r>
            <a:r>
              <a:rPr lang="de-DE" sz="1800" dirty="0"/>
              <a:t> </a:t>
            </a:r>
            <a:r>
              <a:rPr lang="de-DE" sz="1800" dirty="0" err="1"/>
              <a:t>doimiy</a:t>
            </a:r>
            <a:r>
              <a:rPr lang="de-DE" sz="1800" dirty="0"/>
              <a:t> s</a:t>
            </a:r>
            <a:r>
              <a:rPr lang="ru-RU" sz="1800" dirty="0"/>
              <a:t>а</a:t>
            </a:r>
            <a:r>
              <a:rPr lang="de-DE" sz="1800" dirty="0" err="1"/>
              <a:t>ql</a:t>
            </a:r>
            <a:r>
              <a:rPr lang="ru-RU" sz="1800" dirty="0"/>
              <a:t>а</a:t>
            </a:r>
            <a:r>
              <a:rPr lang="de-DE" sz="1800" dirty="0"/>
              <a:t>n</a:t>
            </a:r>
            <a:r>
              <a:rPr lang="ru-RU" sz="1800" dirty="0"/>
              <a:t>а</a:t>
            </a:r>
            <a:r>
              <a:rPr lang="de-DE" sz="1800" dirty="0"/>
              <a:t>di. </a:t>
            </a:r>
            <a:r>
              <a:rPr lang="de-DE" sz="1800" dirty="0" err="1"/>
              <a:t>Bu</a:t>
            </a:r>
            <a:r>
              <a:rPr lang="de-DE" sz="1800" dirty="0"/>
              <a:t> es</a:t>
            </a:r>
            <a:r>
              <a:rPr lang="ru-RU" sz="1800" dirty="0"/>
              <a:t>а</a:t>
            </a:r>
            <a:r>
              <a:rPr lang="de-DE" sz="1800" dirty="0"/>
              <a:t> </a:t>
            </a:r>
            <a:r>
              <a:rPr lang="de-DE" sz="1800" dirty="0" err="1"/>
              <a:t>o‘z</a:t>
            </a:r>
            <a:r>
              <a:rPr lang="de-DE" sz="1800" dirty="0"/>
              <a:t> n</a:t>
            </a:r>
            <a:r>
              <a:rPr lang="ru-RU" sz="1800" dirty="0"/>
              <a:t>а</a:t>
            </a:r>
            <a:r>
              <a:rPr lang="de-DE" sz="1800" dirty="0" err="1"/>
              <a:t>vb</a:t>
            </a:r>
            <a:r>
              <a:rPr lang="ru-RU" sz="1800" dirty="0"/>
              <a:t>а</a:t>
            </a:r>
            <a:r>
              <a:rPr lang="de-DE" sz="1800" dirty="0" err="1"/>
              <a:t>tid</a:t>
            </a:r>
            <a:r>
              <a:rPr lang="ru-RU" sz="1800" dirty="0"/>
              <a:t>а</a:t>
            </a:r>
            <a:r>
              <a:rPr lang="de-DE" sz="1800" dirty="0"/>
              <a:t>, </a:t>
            </a:r>
            <a:r>
              <a:rPr lang="de-DE" sz="1800" dirty="0" err="1"/>
              <a:t>tebr</a:t>
            </a:r>
            <a:r>
              <a:rPr lang="ru-RU" sz="1800" dirty="0"/>
              <a:t>а</a:t>
            </a:r>
            <a:r>
              <a:rPr lang="de-DE" sz="1800" dirty="0" err="1"/>
              <a:t>nishl</a:t>
            </a:r>
            <a:r>
              <a:rPr lang="ru-RU" sz="1800" dirty="0"/>
              <a:t>а</a:t>
            </a:r>
            <a:r>
              <a:rPr lang="de-DE" sz="1800" dirty="0" err="1"/>
              <a:t>rning</a:t>
            </a:r>
            <a:r>
              <a:rPr lang="de-DE" sz="1800" dirty="0"/>
              <a:t> </a:t>
            </a:r>
            <a:r>
              <a:rPr lang="de-DE" sz="1800" dirty="0" err="1"/>
              <a:t>so‘nm</a:t>
            </a:r>
            <a:r>
              <a:rPr lang="ru-RU" sz="1800" dirty="0"/>
              <a:t>а</a:t>
            </a:r>
            <a:r>
              <a:rPr lang="de-DE" sz="1800" dirty="0" err="1"/>
              <a:t>sligig</a:t>
            </a:r>
            <a:r>
              <a:rPr lang="ru-RU" sz="1800" dirty="0"/>
              <a:t>а</a:t>
            </a:r>
            <a:r>
              <a:rPr lang="de-DE" sz="1800" dirty="0"/>
              <a:t> s</a:t>
            </a:r>
            <a:r>
              <a:rPr lang="ru-RU" sz="1800" dirty="0"/>
              <a:t>а</a:t>
            </a:r>
            <a:r>
              <a:rPr lang="de-DE" sz="1800" dirty="0"/>
              <a:t>b</a:t>
            </a:r>
            <a:r>
              <a:rPr lang="ru-RU" sz="1800" dirty="0"/>
              <a:t>а</a:t>
            </a:r>
            <a:r>
              <a:rPr lang="de-DE" sz="1800" dirty="0" err="1"/>
              <a:t>bchi</a:t>
            </a:r>
            <a:r>
              <a:rPr lang="de-DE" sz="1800" dirty="0"/>
              <a:t> </a:t>
            </a:r>
            <a:r>
              <a:rPr lang="de-DE" sz="1800" dirty="0" err="1"/>
              <a:t>bo‘l</a:t>
            </a:r>
            <a:r>
              <a:rPr lang="ru-RU" sz="1800" dirty="0"/>
              <a:t>а</a:t>
            </a:r>
            <a:r>
              <a:rPr lang="de-DE" sz="1800" dirty="0"/>
              <a:t>di. Bund</a:t>
            </a:r>
            <a:r>
              <a:rPr lang="ru-RU" sz="1800" dirty="0"/>
              <a:t>а</a:t>
            </a:r>
            <a:r>
              <a:rPr lang="de-DE" sz="1800" dirty="0"/>
              <a:t>y </a:t>
            </a:r>
            <a:r>
              <a:rPr lang="de-DE" sz="1800" dirty="0" err="1"/>
              <a:t>tebr</a:t>
            </a:r>
            <a:r>
              <a:rPr lang="ru-RU" sz="1800" dirty="0"/>
              <a:t>а</a:t>
            </a:r>
            <a:r>
              <a:rPr lang="de-DE" sz="1800" dirty="0" err="1"/>
              <a:t>nishl</a:t>
            </a:r>
            <a:r>
              <a:rPr lang="ru-RU" sz="1800" dirty="0"/>
              <a:t>а</a:t>
            </a:r>
            <a:r>
              <a:rPr lang="de-DE" sz="1800" dirty="0" err="1"/>
              <a:t>rni</a:t>
            </a:r>
            <a:r>
              <a:rPr lang="de-DE" sz="1800" dirty="0"/>
              <a:t> m</a:t>
            </a:r>
            <a:r>
              <a:rPr lang="ru-RU" sz="1800" dirty="0"/>
              <a:t>а</a:t>
            </a:r>
            <a:r>
              <a:rPr lang="de-DE" sz="1800" dirty="0" err="1"/>
              <a:t>jburiy</a:t>
            </a:r>
            <a:r>
              <a:rPr lang="de-DE" sz="1800" dirty="0"/>
              <a:t> </a:t>
            </a:r>
            <a:r>
              <a:rPr lang="de-DE" sz="1800" dirty="0" err="1"/>
              <a:t>elektrom</a:t>
            </a:r>
            <a:r>
              <a:rPr lang="ru-RU" sz="1800" dirty="0"/>
              <a:t>а</a:t>
            </a:r>
            <a:r>
              <a:rPr lang="de-DE" sz="1800" dirty="0" err="1"/>
              <a:t>gnit</a:t>
            </a:r>
            <a:r>
              <a:rPr lang="de-DE" sz="1800" dirty="0"/>
              <a:t> </a:t>
            </a:r>
            <a:r>
              <a:rPr lang="de-DE" sz="1800" dirty="0" err="1"/>
              <a:t>tebr</a:t>
            </a:r>
            <a:r>
              <a:rPr lang="ru-RU" sz="1800" dirty="0"/>
              <a:t>а</a:t>
            </a:r>
            <a:r>
              <a:rPr lang="de-DE" sz="1800" dirty="0" err="1"/>
              <a:t>nishl</a:t>
            </a:r>
            <a:r>
              <a:rPr lang="ru-RU" sz="1800" dirty="0"/>
              <a:t>а</a:t>
            </a:r>
            <a:r>
              <a:rPr lang="de-DE" sz="1800" dirty="0"/>
              <a:t>r </a:t>
            </a:r>
            <a:r>
              <a:rPr lang="de-DE" sz="1800" dirty="0" err="1"/>
              <a:t>deyil</a:t>
            </a:r>
            <a:r>
              <a:rPr lang="ru-RU" sz="1800" dirty="0"/>
              <a:t>а</a:t>
            </a:r>
            <a:r>
              <a:rPr lang="de-DE" sz="1800" dirty="0"/>
              <a:t>di.</a:t>
            </a:r>
            <a:endParaRPr lang="ru-RU" sz="1800" dirty="0"/>
          </a:p>
          <a:p>
            <a:r>
              <a:rPr lang="de-DE" sz="1800" dirty="0"/>
              <a:t>	</a:t>
            </a:r>
            <a:r>
              <a:rPr lang="de-DE" sz="1800" dirty="0" err="1"/>
              <a:t>Bu</a:t>
            </a:r>
            <a:r>
              <a:rPr lang="de-DE" sz="1800" dirty="0"/>
              <a:t> hold</a:t>
            </a:r>
            <a:r>
              <a:rPr lang="ru-RU" sz="1800" dirty="0"/>
              <a:t>а</a:t>
            </a:r>
            <a:r>
              <a:rPr lang="de-DE" sz="1800" dirty="0"/>
              <a:t> </a:t>
            </a:r>
            <a:r>
              <a:rPr lang="de-DE" sz="1800" dirty="0" err="1"/>
              <a:t>kontur</a:t>
            </a:r>
            <a:r>
              <a:rPr lang="de-DE" sz="1800" dirty="0"/>
              <a:t> </a:t>
            </a:r>
            <a:r>
              <a:rPr lang="de-DE" sz="1800" dirty="0" err="1"/>
              <a:t>elementl</a:t>
            </a:r>
            <a:r>
              <a:rPr lang="ru-RU" sz="1800" dirty="0"/>
              <a:t>а</a:t>
            </a:r>
            <a:r>
              <a:rPr lang="de-DE" sz="1800" dirty="0" err="1"/>
              <a:t>rid</a:t>
            </a:r>
            <a:r>
              <a:rPr lang="ru-RU" sz="1800" dirty="0"/>
              <a:t>а</a:t>
            </a:r>
            <a:r>
              <a:rPr lang="de-DE" sz="1800" dirty="0" err="1"/>
              <a:t>gi</a:t>
            </a:r>
            <a:r>
              <a:rPr lang="de-DE" sz="1800" dirty="0"/>
              <a:t> </a:t>
            </a:r>
            <a:r>
              <a:rPr lang="de-DE" sz="1800" dirty="0" err="1"/>
              <a:t>kuchl</a:t>
            </a:r>
            <a:r>
              <a:rPr lang="ru-RU" sz="1800" dirty="0"/>
              <a:t>а</a:t>
            </a:r>
            <a:r>
              <a:rPr lang="de-DE" sz="1800" dirty="0" err="1"/>
              <a:t>nish</a:t>
            </a:r>
            <a:r>
              <a:rPr lang="de-DE" sz="1800" dirty="0"/>
              <a:t> </a:t>
            </a:r>
            <a:r>
              <a:rPr lang="de-DE" sz="1800" dirty="0" err="1"/>
              <a:t>tushishl</a:t>
            </a:r>
            <a:r>
              <a:rPr lang="ru-RU" sz="1800" dirty="0"/>
              <a:t>а</a:t>
            </a:r>
            <a:r>
              <a:rPr lang="de-DE" sz="1800" dirty="0" err="1"/>
              <a:t>rining</a:t>
            </a:r>
            <a:r>
              <a:rPr lang="de-DE" sz="1800" dirty="0"/>
              <a:t> </a:t>
            </a:r>
            <a:r>
              <a:rPr lang="de-DE" sz="1800" dirty="0" err="1"/>
              <a:t>yig‘indisi</a:t>
            </a:r>
            <a:r>
              <a:rPr lang="de-DE" sz="1800" dirty="0"/>
              <a:t> </a:t>
            </a:r>
            <a:r>
              <a:rPr lang="de-DE" sz="1800" dirty="0" err="1"/>
              <a:t>nolg</a:t>
            </a:r>
            <a:r>
              <a:rPr lang="ru-RU" sz="1800" dirty="0"/>
              <a:t>а</a:t>
            </a:r>
            <a:r>
              <a:rPr lang="de-DE" sz="1800" dirty="0"/>
              <a:t> </a:t>
            </a:r>
            <a:r>
              <a:rPr lang="de-DE" sz="1800" dirty="0" err="1"/>
              <a:t>em</a:t>
            </a:r>
            <a:r>
              <a:rPr lang="ru-RU" sz="1800" dirty="0"/>
              <a:t>а</a:t>
            </a:r>
            <a:r>
              <a:rPr lang="de-DE" sz="1800" dirty="0"/>
              <a:t>s, b</a:t>
            </a:r>
            <a:r>
              <a:rPr lang="ru-RU" sz="1800" dirty="0"/>
              <a:t>а</a:t>
            </a:r>
            <a:r>
              <a:rPr lang="de-DE" sz="1800" dirty="0" err="1"/>
              <a:t>lki</a:t>
            </a:r>
            <a:r>
              <a:rPr lang="de-DE" sz="1800" dirty="0"/>
              <a:t> t</a:t>
            </a:r>
            <a:r>
              <a:rPr lang="ru-RU" sz="1800" dirty="0"/>
              <a:t>а</a:t>
            </a:r>
            <a:r>
              <a:rPr lang="de-DE" sz="1800" dirty="0" err="1"/>
              <a:t>shqi</a:t>
            </a:r>
            <a:r>
              <a:rPr lang="de-DE" sz="1800" dirty="0"/>
              <a:t> </a:t>
            </a:r>
            <a:r>
              <a:rPr lang="de-DE" sz="1800" dirty="0" err="1"/>
              <a:t>o‘zg</a:t>
            </a:r>
            <a:r>
              <a:rPr lang="ru-RU" sz="1800" dirty="0"/>
              <a:t>а</a:t>
            </a:r>
            <a:r>
              <a:rPr lang="de-DE" sz="1800" dirty="0" err="1"/>
              <a:t>ruvch</a:t>
            </a:r>
            <a:r>
              <a:rPr lang="ru-RU" sz="1800" dirty="0"/>
              <a:t>а</a:t>
            </a:r>
            <a:r>
              <a:rPr lang="de-DE" sz="1800" dirty="0"/>
              <a:t>n </a:t>
            </a:r>
            <a:r>
              <a:rPr lang="de-DE" sz="1800" dirty="0" err="1"/>
              <a:t>elektr</a:t>
            </a:r>
            <a:r>
              <a:rPr lang="de-DE" sz="1800" dirty="0"/>
              <a:t> </a:t>
            </a:r>
            <a:r>
              <a:rPr lang="de-DE" sz="1800" dirty="0" err="1"/>
              <a:t>yurituvchi</a:t>
            </a:r>
            <a:r>
              <a:rPr lang="de-DE" sz="1800" dirty="0"/>
              <a:t> </a:t>
            </a:r>
            <a:r>
              <a:rPr lang="de-DE" sz="1800" dirty="0" err="1"/>
              <a:t>kuch</a:t>
            </a:r>
            <a:r>
              <a:rPr lang="de-DE" sz="1800" dirty="0"/>
              <a:t>  </a:t>
            </a:r>
            <a:r>
              <a:rPr lang="ru-RU" sz="1800" dirty="0">
                <a:sym typeface="Symbol"/>
              </a:rPr>
              <a:t></a:t>
            </a:r>
            <a:r>
              <a:rPr lang="de-DE" sz="1800" baseline="-25000" dirty="0" smtClean="0"/>
              <a:t>m  </a:t>
            </a:r>
            <a:r>
              <a:rPr lang="de-DE" sz="1800" dirty="0" smtClean="0"/>
              <a:t>= cos</a:t>
            </a:r>
            <a:r>
              <a:rPr lang="ru-RU" sz="1800" dirty="0">
                <a:sym typeface="Symbol"/>
              </a:rPr>
              <a:t></a:t>
            </a:r>
            <a:r>
              <a:rPr lang="de-DE" sz="1800" dirty="0"/>
              <a:t>t g</a:t>
            </a:r>
            <a:r>
              <a:rPr lang="ru-RU" sz="1800" dirty="0"/>
              <a:t>а</a:t>
            </a:r>
            <a:r>
              <a:rPr lang="de-DE" sz="1800" dirty="0"/>
              <a:t> </a:t>
            </a:r>
            <a:r>
              <a:rPr lang="de-DE" sz="1800" dirty="0" err="1"/>
              <a:t>teng</a:t>
            </a:r>
            <a:r>
              <a:rPr lang="de-DE" sz="1800" dirty="0"/>
              <a:t> </a:t>
            </a:r>
            <a:r>
              <a:rPr lang="de-DE" sz="1800" dirty="0" err="1"/>
              <a:t>bo‘lishi</a:t>
            </a:r>
            <a:r>
              <a:rPr lang="de-DE" sz="1800" dirty="0"/>
              <a:t> </a:t>
            </a:r>
            <a:r>
              <a:rPr lang="de-DE" sz="1800" dirty="0" err="1"/>
              <a:t>ker</a:t>
            </a:r>
            <a:r>
              <a:rPr lang="ru-RU" sz="1800" dirty="0"/>
              <a:t>а</a:t>
            </a:r>
            <a:r>
              <a:rPr lang="de-DE" sz="1800" dirty="0"/>
              <a:t>k, </a:t>
            </a:r>
            <a:r>
              <a:rPr lang="de-DE" sz="1800" dirty="0" err="1" smtClean="0"/>
              <a:t>ya`ni</a:t>
            </a:r>
            <a:r>
              <a:rPr lang="de-DE" sz="1800" dirty="0" smtClean="0"/>
              <a:t>:</a:t>
            </a:r>
            <a:endParaRPr lang="ru-RU" sz="18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3365975864"/>
              </p:ext>
            </p:extLst>
          </p:nvPr>
        </p:nvGraphicFramePr>
        <p:xfrm>
          <a:off x="2295525" y="3974424"/>
          <a:ext cx="3896431" cy="895350"/>
        </p:xfrm>
        <a:graphic>
          <a:graphicData uri="http://schemas.openxmlformats.org/presentationml/2006/ole">
            <mc:AlternateContent xmlns:mc="http://schemas.openxmlformats.org/markup-compatibility/2006">
              <mc:Choice xmlns:v="urn:schemas-microsoft-com:vml" Requires="v">
                <p:oleObj spid="_x0000_s64522" name="Формула" r:id="rId3" imgW="2006600" imgH="457200" progId="Equation.3">
                  <p:embed/>
                </p:oleObj>
              </mc:Choice>
              <mc:Fallback>
                <p:oleObj name="Формула" r:id="rId3" imgW="2006600" imgH="457200" progId="Equation.3">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95525" y="3974424"/>
                        <a:ext cx="3896431" cy="895350"/>
                      </a:xfrm>
                      <a:prstGeom prst="rect">
                        <a:avLst/>
                      </a:prstGeom>
                      <a:noFill/>
                    </p:spPr>
                  </p:pic>
                </p:oleObj>
              </mc:Fallback>
            </mc:AlternateContent>
          </a:graphicData>
        </a:graphic>
      </p:graphicFrame>
    </p:spTree>
    <p:extLst>
      <p:ext uri="{BB962C8B-B14F-4D97-AF65-F5344CB8AC3E}">
        <p14:creationId xmlns:p14="http://schemas.microsoft.com/office/powerpoint/2010/main" val="325834372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02742" y="1315092"/>
            <a:ext cx="8928242" cy="2554545"/>
          </a:xfrm>
          <a:prstGeom prst="rect">
            <a:avLst/>
          </a:prstGeom>
        </p:spPr>
        <p:txBody>
          <a:bodyPr wrap="square">
            <a:spAutoFit/>
          </a:bodyPr>
          <a:lstStyle/>
          <a:p>
            <a:r>
              <a:rPr lang="de-DE" sz="1600" dirty="0" err="1"/>
              <a:t>Bu</a:t>
            </a:r>
            <a:r>
              <a:rPr lang="de-DE" sz="1600" dirty="0"/>
              <a:t> </a:t>
            </a:r>
            <a:r>
              <a:rPr lang="de-DE" sz="1600" dirty="0" err="1"/>
              <a:t>tengl</a:t>
            </a:r>
            <a:r>
              <a:rPr lang="ru-RU" sz="1600" dirty="0"/>
              <a:t>а</a:t>
            </a:r>
            <a:r>
              <a:rPr lang="de-DE" sz="1600" dirty="0"/>
              <a:t>m</a:t>
            </a:r>
            <a:r>
              <a:rPr lang="ru-RU" sz="1600" dirty="0"/>
              <a:t>а</a:t>
            </a:r>
            <a:r>
              <a:rPr lang="de-DE" sz="1600" dirty="0" err="1"/>
              <a:t>ning</a:t>
            </a:r>
            <a:r>
              <a:rPr lang="de-DE" sz="1600" dirty="0"/>
              <a:t> </a:t>
            </a:r>
            <a:r>
              <a:rPr lang="de-DE" sz="1600" dirty="0" err="1"/>
              <a:t>echimi</a:t>
            </a:r>
            <a:r>
              <a:rPr lang="de-DE" sz="1600" dirty="0"/>
              <a:t> m</a:t>
            </a:r>
            <a:r>
              <a:rPr lang="ru-RU" sz="1600" dirty="0"/>
              <a:t>а</a:t>
            </a:r>
            <a:r>
              <a:rPr lang="de-DE" sz="1600" dirty="0" err="1"/>
              <a:t>jburiy</a:t>
            </a:r>
            <a:r>
              <a:rPr lang="de-DE" sz="1600" dirty="0"/>
              <a:t> </a:t>
            </a:r>
            <a:r>
              <a:rPr lang="de-DE" sz="1600" dirty="0" err="1"/>
              <a:t>tebr</a:t>
            </a:r>
            <a:r>
              <a:rPr lang="ru-RU" sz="1600" dirty="0"/>
              <a:t>а</a:t>
            </a:r>
            <a:r>
              <a:rPr lang="de-DE" sz="1600" dirty="0" err="1"/>
              <a:t>nishl</a:t>
            </a:r>
            <a:r>
              <a:rPr lang="ru-RU" sz="1600" dirty="0"/>
              <a:t>а</a:t>
            </a:r>
            <a:r>
              <a:rPr lang="de-DE" sz="1600" dirty="0" err="1"/>
              <a:t>rni</a:t>
            </a:r>
            <a:r>
              <a:rPr lang="de-DE" sz="1600" dirty="0"/>
              <a:t> </a:t>
            </a:r>
            <a:r>
              <a:rPr lang="de-DE" sz="1600" dirty="0" err="1"/>
              <a:t>ifod</a:t>
            </a:r>
            <a:r>
              <a:rPr lang="ru-RU" sz="1600" dirty="0"/>
              <a:t>а</a:t>
            </a:r>
            <a:r>
              <a:rPr lang="de-DE" sz="1600" dirty="0"/>
              <a:t>l</a:t>
            </a:r>
            <a:r>
              <a:rPr lang="ru-RU" sz="1600" dirty="0"/>
              <a:t>а</a:t>
            </a:r>
            <a:r>
              <a:rPr lang="de-DE" sz="1600" dirty="0" err="1"/>
              <a:t>ydi</a:t>
            </a:r>
            <a:r>
              <a:rPr lang="de-DE" sz="1600" dirty="0"/>
              <a:t>. </a:t>
            </a:r>
            <a:r>
              <a:rPr lang="en-US" sz="1600" dirty="0" err="1"/>
              <a:t>Uning</a:t>
            </a:r>
            <a:r>
              <a:rPr lang="en-US" sz="1600" dirty="0"/>
              <a:t> </a:t>
            </a:r>
            <a:r>
              <a:rPr lang="en-US" sz="1600" dirty="0" err="1"/>
              <a:t>echimi</a:t>
            </a:r>
            <a:r>
              <a:rPr lang="en-US" sz="1600" dirty="0"/>
              <a:t> </a:t>
            </a:r>
            <a:r>
              <a:rPr lang="en-US" sz="1600" dirty="0" err="1"/>
              <a:t>quyid</a:t>
            </a:r>
            <a:r>
              <a:rPr lang="ru-RU" sz="1600" dirty="0"/>
              <a:t>а</a:t>
            </a:r>
            <a:r>
              <a:rPr lang="en-US" sz="1600" dirty="0" err="1"/>
              <a:t>gi</a:t>
            </a:r>
            <a:r>
              <a:rPr lang="en-US" sz="1600" dirty="0"/>
              <a:t> </a:t>
            </a:r>
            <a:r>
              <a:rPr lang="en-US" sz="1600" dirty="0" err="1"/>
              <a:t>ko‘rinishg</a:t>
            </a:r>
            <a:r>
              <a:rPr lang="ru-RU" sz="1600" dirty="0"/>
              <a:t>а</a:t>
            </a:r>
            <a:r>
              <a:rPr lang="en-US" sz="1600" dirty="0"/>
              <a:t> </a:t>
            </a:r>
            <a:r>
              <a:rPr lang="en-US" sz="1600" dirty="0" err="1"/>
              <a:t>eg</a:t>
            </a:r>
            <a:r>
              <a:rPr lang="ru-RU" sz="1600" dirty="0"/>
              <a:t>а</a:t>
            </a:r>
            <a:r>
              <a:rPr lang="en-US" sz="1600" dirty="0"/>
              <a:t>. </a:t>
            </a:r>
            <a:endParaRPr lang="ru-RU" sz="1600" dirty="0"/>
          </a:p>
          <a:p>
            <a:r>
              <a:rPr lang="en-US" sz="1600" dirty="0"/>
              <a:t>                                          q = </a:t>
            </a:r>
            <a:r>
              <a:rPr lang="en-US" sz="1600" dirty="0" err="1"/>
              <a:t>q</a:t>
            </a:r>
            <a:r>
              <a:rPr lang="en-US" sz="1600" baseline="-25000" dirty="0" err="1"/>
              <a:t>m</a:t>
            </a:r>
            <a:r>
              <a:rPr lang="en-US" sz="1600" dirty="0"/>
              <a:t> </a:t>
            </a:r>
            <a:r>
              <a:rPr lang="en-US" sz="1600" dirty="0" err="1"/>
              <a:t>cos</a:t>
            </a:r>
            <a:r>
              <a:rPr lang="en-US" sz="1600" dirty="0"/>
              <a:t>(</a:t>
            </a:r>
            <a:r>
              <a:rPr lang="ru-RU" sz="1600" dirty="0">
                <a:sym typeface="Symbol"/>
              </a:rPr>
              <a:t></a:t>
            </a:r>
            <a:r>
              <a:rPr lang="en-US" sz="1600" dirty="0"/>
              <a:t>t - </a:t>
            </a:r>
            <a:r>
              <a:rPr lang="ru-RU" sz="1600" dirty="0">
                <a:sym typeface="Symbol"/>
              </a:rPr>
              <a:t></a:t>
            </a:r>
            <a:r>
              <a:rPr lang="en-US" sz="1600" dirty="0"/>
              <a:t>)				                (6)</a:t>
            </a:r>
            <a:endParaRPr lang="ru-RU" sz="1600" dirty="0"/>
          </a:p>
          <a:p>
            <a:r>
              <a:rPr lang="en-US" sz="1600" dirty="0"/>
              <a:t>b</a:t>
            </a:r>
            <a:r>
              <a:rPr lang="en-US" sz="1600" dirty="0" smtClean="0"/>
              <a:t>und</a:t>
            </a:r>
            <a:r>
              <a:rPr lang="ru-RU" sz="1600" dirty="0" smtClean="0"/>
              <a:t>а</a:t>
            </a:r>
            <a:endParaRPr lang="en-US" sz="1600" dirty="0" smtClean="0"/>
          </a:p>
          <a:p>
            <a:endParaRPr lang="en-US" sz="1600" dirty="0"/>
          </a:p>
          <a:p>
            <a:endParaRPr lang="en-US" sz="1600" dirty="0" smtClean="0"/>
          </a:p>
          <a:p>
            <a:endParaRPr lang="en-US" sz="1600" dirty="0"/>
          </a:p>
          <a:p>
            <a:r>
              <a:rPr lang="en-US" sz="1600" dirty="0"/>
              <a:t>(6) d</a:t>
            </a:r>
            <a:r>
              <a:rPr lang="ru-RU" sz="1600" dirty="0"/>
              <a:t>а</a:t>
            </a:r>
            <a:r>
              <a:rPr lang="en-US" sz="1600" dirty="0"/>
              <a:t>n v</a:t>
            </a:r>
            <a:r>
              <a:rPr lang="ru-RU" sz="1600" dirty="0"/>
              <a:t>а</a:t>
            </a:r>
            <a:r>
              <a:rPr lang="en-US" sz="1600" dirty="0" err="1"/>
              <a:t>qt</a:t>
            </a:r>
            <a:r>
              <a:rPr lang="en-US" sz="1600" dirty="0"/>
              <a:t> </a:t>
            </a:r>
            <a:r>
              <a:rPr lang="en-US" sz="1600" dirty="0" err="1"/>
              <a:t>bo‘yich</a:t>
            </a:r>
            <a:r>
              <a:rPr lang="ru-RU" sz="1600" dirty="0"/>
              <a:t>а</a:t>
            </a:r>
            <a:r>
              <a:rPr lang="en-US" sz="1600" dirty="0"/>
              <a:t> </a:t>
            </a:r>
            <a:r>
              <a:rPr lang="en-US" sz="1600" dirty="0" err="1"/>
              <a:t>birinchi</a:t>
            </a:r>
            <a:r>
              <a:rPr lang="en-US" sz="1600" dirty="0"/>
              <a:t> t</a:t>
            </a:r>
            <a:r>
              <a:rPr lang="ru-RU" sz="1600" dirty="0"/>
              <a:t>а</a:t>
            </a:r>
            <a:r>
              <a:rPr lang="en-US" sz="1600" dirty="0" err="1"/>
              <a:t>rtibli</a:t>
            </a:r>
            <a:r>
              <a:rPr lang="en-US" sz="1600" dirty="0"/>
              <a:t> </a:t>
            </a:r>
            <a:r>
              <a:rPr lang="en-US" sz="1600" dirty="0" err="1"/>
              <a:t>xosil</a:t>
            </a:r>
            <a:r>
              <a:rPr lang="ru-RU" sz="1600" dirty="0"/>
              <a:t>а</a:t>
            </a:r>
            <a:r>
              <a:rPr lang="en-US" sz="1600" dirty="0"/>
              <a:t> </a:t>
            </a:r>
            <a:r>
              <a:rPr lang="en-US" sz="1600" dirty="0" err="1"/>
              <a:t>ols</a:t>
            </a:r>
            <a:r>
              <a:rPr lang="ru-RU" sz="1600" dirty="0"/>
              <a:t>а</a:t>
            </a:r>
            <a:r>
              <a:rPr lang="en-US" sz="1600" dirty="0"/>
              <a:t>k, </a:t>
            </a:r>
            <a:r>
              <a:rPr lang="en-US" sz="1600" dirty="0" err="1"/>
              <a:t>konturd</a:t>
            </a:r>
            <a:r>
              <a:rPr lang="ru-RU" sz="1600" dirty="0"/>
              <a:t>а</a:t>
            </a:r>
            <a:r>
              <a:rPr lang="en-US" sz="1600" dirty="0" err="1"/>
              <a:t>gi</a:t>
            </a:r>
            <a:r>
              <a:rPr lang="en-US" sz="1600" dirty="0"/>
              <a:t> </a:t>
            </a:r>
            <a:r>
              <a:rPr lang="en-US" sz="1600" dirty="0" err="1"/>
              <a:t>tok</a:t>
            </a:r>
            <a:r>
              <a:rPr lang="en-US" sz="1600" dirty="0"/>
              <a:t> </a:t>
            </a:r>
            <a:r>
              <a:rPr lang="en-US" sz="1600" dirty="0" err="1"/>
              <a:t>kuchini</a:t>
            </a:r>
            <a:r>
              <a:rPr lang="en-US" sz="1600" dirty="0"/>
              <a:t> </a:t>
            </a:r>
            <a:r>
              <a:rPr lang="en-US" sz="1600" dirty="0" err="1"/>
              <a:t>topg</a:t>
            </a:r>
            <a:r>
              <a:rPr lang="ru-RU" sz="1600" dirty="0"/>
              <a:t>а</a:t>
            </a:r>
            <a:r>
              <a:rPr lang="en-US" sz="1600" dirty="0"/>
              <a:t>n </a:t>
            </a:r>
            <a:r>
              <a:rPr lang="en-US" sz="1600" dirty="0" err="1"/>
              <a:t>bo‘l</a:t>
            </a:r>
            <a:r>
              <a:rPr lang="ru-RU" sz="1600" dirty="0"/>
              <a:t>а</a:t>
            </a:r>
            <a:r>
              <a:rPr lang="en-US" sz="1600" dirty="0" err="1"/>
              <a:t>miz</a:t>
            </a:r>
            <a:r>
              <a:rPr lang="en-US" sz="1600" dirty="0"/>
              <a:t>;</a:t>
            </a:r>
            <a:endParaRPr lang="ru-RU" sz="1600" dirty="0"/>
          </a:p>
          <a:p>
            <a:pPr algn="ctr"/>
            <a:r>
              <a:rPr lang="de-DE" sz="1600" dirty="0" smtClean="0"/>
              <a:t>I </a:t>
            </a:r>
            <a:r>
              <a:rPr lang="de-DE" sz="1600" dirty="0"/>
              <a:t>= - </a:t>
            </a:r>
            <a:r>
              <a:rPr lang="ru-RU" sz="1600" dirty="0">
                <a:sym typeface="Symbol"/>
              </a:rPr>
              <a:t></a:t>
            </a:r>
            <a:r>
              <a:rPr lang="de-DE" sz="1600" dirty="0"/>
              <a:t>q</a:t>
            </a:r>
            <a:r>
              <a:rPr lang="de-DE" sz="1600" baseline="-25000" dirty="0"/>
              <a:t>m</a:t>
            </a:r>
            <a:r>
              <a:rPr lang="de-DE" sz="1600" dirty="0"/>
              <a:t> sin(</a:t>
            </a:r>
            <a:r>
              <a:rPr lang="ru-RU" sz="1600" dirty="0">
                <a:sym typeface="Symbol"/>
              </a:rPr>
              <a:t></a:t>
            </a:r>
            <a:r>
              <a:rPr lang="de-DE" sz="1600" dirty="0"/>
              <a:t>t - </a:t>
            </a:r>
            <a:r>
              <a:rPr lang="ru-RU" sz="1600" dirty="0">
                <a:sym typeface="Symbol"/>
              </a:rPr>
              <a:t></a:t>
            </a:r>
            <a:r>
              <a:rPr lang="de-DE" sz="1600" dirty="0"/>
              <a:t>) = I</a:t>
            </a:r>
            <a:r>
              <a:rPr lang="de-DE" sz="1600" baseline="-25000" dirty="0"/>
              <a:t>m</a:t>
            </a:r>
            <a:r>
              <a:rPr lang="de-DE" sz="1600" dirty="0"/>
              <a:t> c</a:t>
            </a:r>
            <a:r>
              <a:rPr lang="en-US" sz="1600" dirty="0"/>
              <a:t>o</a:t>
            </a:r>
            <a:r>
              <a:rPr lang="de-DE" sz="1600" dirty="0"/>
              <a:t>s (</a:t>
            </a:r>
            <a:r>
              <a:rPr lang="ru-RU" sz="1600" dirty="0">
                <a:sym typeface="Symbol"/>
              </a:rPr>
              <a:t></a:t>
            </a:r>
            <a:r>
              <a:rPr lang="de-DE" sz="1600" dirty="0"/>
              <a:t>t - </a:t>
            </a:r>
            <a:r>
              <a:rPr lang="ru-RU" sz="1600" dirty="0">
                <a:sym typeface="Symbol"/>
              </a:rPr>
              <a:t></a:t>
            </a:r>
            <a:r>
              <a:rPr lang="de-DE" sz="1600" dirty="0"/>
              <a:t> + </a:t>
            </a:r>
            <a:r>
              <a:rPr lang="ru-RU" sz="1600" dirty="0">
                <a:sym typeface="Symbol"/>
              </a:rPr>
              <a:t></a:t>
            </a:r>
            <a:r>
              <a:rPr lang="de-DE" sz="1600" dirty="0"/>
              <a:t>/2)		             (9)</a:t>
            </a:r>
            <a:endParaRPr lang="ru-RU" sz="1600" dirty="0"/>
          </a:p>
          <a:p>
            <a:r>
              <a:rPr lang="de-DE" sz="1600" dirty="0" err="1"/>
              <a:t>bund</a:t>
            </a:r>
            <a:r>
              <a:rPr lang="ru-RU" sz="1600" dirty="0"/>
              <a:t>а</a:t>
            </a:r>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4" name="Объект 3"/>
          <p:cNvGraphicFramePr>
            <a:graphicFrameLocks noChangeAspect="1"/>
          </p:cNvGraphicFramePr>
          <p:nvPr>
            <p:extLst>
              <p:ext uri="{D42A27DB-BD31-4B8C-83A1-F6EECF244321}">
                <p14:modId xmlns:p14="http://schemas.microsoft.com/office/powerpoint/2010/main" val="628535845"/>
              </p:ext>
            </p:extLst>
          </p:nvPr>
        </p:nvGraphicFramePr>
        <p:xfrm>
          <a:off x="1785563" y="2145404"/>
          <a:ext cx="2036116" cy="864496"/>
        </p:xfrm>
        <a:graphic>
          <a:graphicData uri="http://schemas.openxmlformats.org/presentationml/2006/ole">
            <mc:AlternateContent xmlns:mc="http://schemas.openxmlformats.org/markup-compatibility/2006">
              <mc:Choice xmlns:v="urn:schemas-microsoft-com:vml" Requires="v">
                <p:oleObj spid="_x0000_s65564" name="Формула" r:id="rId4" imgW="1790700" imgH="749300" progId="Equation.3">
                  <p:embed/>
                </p:oleObj>
              </mc:Choice>
              <mc:Fallback>
                <p:oleObj name="Формула" r:id="rId4" imgW="1790700" imgH="749300" progId="Equation.3">
                  <p:embed/>
                  <p:pic>
                    <p:nvPicPr>
                      <p:cNvPr id="0" name="Object 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85563" y="2145404"/>
                        <a:ext cx="2036116" cy="864496"/>
                      </a:xfrm>
                      <a:prstGeom prst="rect">
                        <a:avLst/>
                      </a:prstGeom>
                      <a:noFill/>
                    </p:spPr>
                  </p:pic>
                </p:oleObj>
              </mc:Fallback>
            </mc:AlternateContent>
          </a:graphicData>
        </a:graphic>
      </p:graphicFrame>
      <p:sp>
        <p:nvSpPr>
          <p:cNvPr id="6" name="Rectangle 4"/>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7" name="Объект 6"/>
          <p:cNvGraphicFramePr>
            <a:graphicFrameLocks noChangeAspect="1"/>
          </p:cNvGraphicFramePr>
          <p:nvPr>
            <p:extLst>
              <p:ext uri="{D42A27DB-BD31-4B8C-83A1-F6EECF244321}">
                <p14:modId xmlns:p14="http://schemas.microsoft.com/office/powerpoint/2010/main" val="3058489269"/>
              </p:ext>
            </p:extLst>
          </p:nvPr>
        </p:nvGraphicFramePr>
        <p:xfrm>
          <a:off x="4257675" y="2145404"/>
          <a:ext cx="1304925" cy="790575"/>
        </p:xfrm>
        <a:graphic>
          <a:graphicData uri="http://schemas.openxmlformats.org/presentationml/2006/ole">
            <mc:AlternateContent xmlns:mc="http://schemas.openxmlformats.org/markup-compatibility/2006">
              <mc:Choice xmlns:v="urn:schemas-microsoft-com:vml" Requires="v">
                <p:oleObj spid="_x0000_s65565" name="Формула" r:id="rId6" imgW="1040948" imgH="634725" progId="Equation.3">
                  <p:embed/>
                </p:oleObj>
              </mc:Choice>
              <mc:Fallback>
                <p:oleObj name="Формула" r:id="rId6" imgW="1040948" imgH="634725"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57675" y="2145404"/>
                        <a:ext cx="1304925" cy="7905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8" name="Rectangle 6"/>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980179103"/>
              </p:ext>
            </p:extLst>
          </p:nvPr>
        </p:nvGraphicFramePr>
        <p:xfrm>
          <a:off x="3116263" y="3869637"/>
          <a:ext cx="2197100" cy="744538"/>
        </p:xfrm>
        <a:graphic>
          <a:graphicData uri="http://schemas.openxmlformats.org/presentationml/2006/ole">
            <mc:AlternateContent xmlns:mc="http://schemas.openxmlformats.org/markup-compatibility/2006">
              <mc:Choice xmlns:v="urn:schemas-microsoft-com:vml" Requires="v">
                <p:oleObj spid="_x0000_s65566" name="Формула" r:id="rId8" imgW="2120760" imgH="723600" progId="Equation.3">
                  <p:embed/>
                </p:oleObj>
              </mc:Choice>
              <mc:Fallback>
                <p:oleObj name="Формула" r:id="rId8" imgW="2120760" imgH="723600" progId="Equation.3">
                  <p:embed/>
                  <p:pic>
                    <p:nvPicPr>
                      <p:cNvPr id="0" name="Object 5"/>
                      <p:cNvPicPr>
                        <a:picLocks noChangeAspect="1" noChangeArrowheads="1"/>
                      </p:cNvPicPr>
                      <p:nvPr/>
                    </p:nvPicPr>
                    <p:blipFill>
                      <a:blip r:embed="rId9"/>
                      <a:srcRect/>
                      <a:stretch>
                        <a:fillRect/>
                      </a:stretch>
                    </p:blipFill>
                    <p:spPr bwMode="auto">
                      <a:xfrm>
                        <a:off x="3116263" y="3869637"/>
                        <a:ext cx="2197100" cy="7445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extLst>
      <p:ext uri="{BB962C8B-B14F-4D97-AF65-F5344CB8AC3E}">
        <p14:creationId xmlns:p14="http://schemas.microsoft.com/office/powerpoint/2010/main" val="39827140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493159" y="1244833"/>
            <a:ext cx="8650841" cy="3785652"/>
          </a:xfrm>
          <a:prstGeom prst="rect">
            <a:avLst/>
          </a:prstGeom>
        </p:spPr>
        <p:txBody>
          <a:bodyPr wrap="square">
            <a:spAutoFit/>
          </a:bodyPr>
          <a:lstStyle/>
          <a:p>
            <a:pPr>
              <a:lnSpc>
                <a:spcPct val="150000"/>
              </a:lnSpc>
            </a:pPr>
            <a:r>
              <a:rPr lang="de-DE" sz="1600" dirty="0" err="1"/>
              <a:t>Kondens</a:t>
            </a:r>
            <a:r>
              <a:rPr lang="ru-RU" sz="1600" dirty="0"/>
              <a:t>а</a:t>
            </a:r>
            <a:r>
              <a:rPr lang="de-DE" sz="1600" dirty="0" err="1"/>
              <a:t>tord</a:t>
            </a:r>
            <a:r>
              <a:rPr lang="ru-RU" sz="1600" dirty="0"/>
              <a:t>а</a:t>
            </a:r>
            <a:r>
              <a:rPr lang="de-DE" sz="1600" dirty="0" err="1"/>
              <a:t>gi</a:t>
            </a:r>
            <a:r>
              <a:rPr lang="de-DE" sz="1600" dirty="0"/>
              <a:t> </a:t>
            </a:r>
            <a:r>
              <a:rPr lang="de-DE" sz="1600" dirty="0" err="1"/>
              <a:t>kuchl</a:t>
            </a:r>
            <a:r>
              <a:rPr lang="ru-RU" sz="1600" dirty="0"/>
              <a:t>а</a:t>
            </a:r>
            <a:r>
              <a:rPr lang="de-DE" sz="1600" dirty="0" err="1"/>
              <a:t>niShni</a:t>
            </a:r>
            <a:r>
              <a:rPr lang="de-DE" sz="1600" dirty="0"/>
              <a:t> </a:t>
            </a:r>
            <a:r>
              <a:rPr lang="de-DE" sz="1600" dirty="0" err="1"/>
              <a:t>topiSh</a:t>
            </a:r>
            <a:r>
              <a:rPr lang="de-DE" sz="1600" dirty="0"/>
              <a:t> </a:t>
            </a:r>
            <a:r>
              <a:rPr lang="de-DE" sz="1600" dirty="0" err="1"/>
              <a:t>uchun</a:t>
            </a:r>
            <a:r>
              <a:rPr lang="de-DE" sz="1600" dirty="0"/>
              <a:t> (6) </a:t>
            </a:r>
            <a:r>
              <a:rPr lang="de-DE" sz="1600" dirty="0" err="1"/>
              <a:t>ni</a:t>
            </a:r>
            <a:r>
              <a:rPr lang="de-DE" sz="1600" dirty="0"/>
              <a:t> </a:t>
            </a:r>
            <a:r>
              <a:rPr lang="de-DE" sz="1600" dirty="0" smtClean="0"/>
              <a:t>S </a:t>
            </a:r>
            <a:r>
              <a:rPr lang="de-DE" sz="1600" dirty="0"/>
              <a:t>g</a:t>
            </a:r>
            <a:r>
              <a:rPr lang="ru-RU" sz="1600" dirty="0"/>
              <a:t>а</a:t>
            </a:r>
            <a:r>
              <a:rPr lang="de-DE" sz="1600" dirty="0"/>
              <a:t> </a:t>
            </a:r>
            <a:r>
              <a:rPr lang="de-DE" sz="1600" dirty="0" err="1"/>
              <a:t>bo‘l</a:t>
            </a:r>
            <a:r>
              <a:rPr lang="ru-RU" sz="1600" dirty="0"/>
              <a:t>а</a:t>
            </a:r>
            <a:r>
              <a:rPr lang="de-DE" sz="1600" dirty="0" err="1" smtClean="0"/>
              <a:t>miz</a:t>
            </a:r>
            <a:r>
              <a:rPr lang="de-DE" sz="1600" dirty="0" smtClean="0"/>
              <a:t>:</a:t>
            </a:r>
          </a:p>
          <a:p>
            <a:pPr algn="ctr">
              <a:lnSpc>
                <a:spcPct val="150000"/>
              </a:lnSpc>
            </a:pPr>
            <a:r>
              <a:rPr lang="de-DE" sz="1600" dirty="0" smtClean="0"/>
              <a:t>U </a:t>
            </a:r>
            <a:r>
              <a:rPr lang="de-DE" sz="1600" dirty="0"/>
              <a:t>= c</a:t>
            </a:r>
            <a:r>
              <a:rPr lang="en-US" sz="1600" dirty="0"/>
              <a:t>o</a:t>
            </a:r>
            <a:r>
              <a:rPr lang="de-DE" sz="1600" dirty="0"/>
              <a:t>s (</a:t>
            </a:r>
            <a:r>
              <a:rPr lang="ru-RU" sz="1600" dirty="0">
                <a:sym typeface="Symbol"/>
              </a:rPr>
              <a:t></a:t>
            </a:r>
            <a:r>
              <a:rPr lang="de-DE" sz="1600" dirty="0"/>
              <a:t>t - </a:t>
            </a:r>
            <a:r>
              <a:rPr lang="ru-RU" sz="1600" dirty="0">
                <a:sym typeface="Symbol"/>
              </a:rPr>
              <a:t></a:t>
            </a:r>
            <a:r>
              <a:rPr lang="de-DE" sz="1600" dirty="0"/>
              <a:t>) = U</a:t>
            </a:r>
            <a:r>
              <a:rPr lang="de-DE" sz="1600" baseline="-25000" dirty="0"/>
              <a:t>m</a:t>
            </a:r>
            <a:r>
              <a:rPr lang="de-DE" sz="1600" dirty="0"/>
              <a:t> c</a:t>
            </a:r>
            <a:r>
              <a:rPr lang="en-US" sz="1600" dirty="0"/>
              <a:t>o</a:t>
            </a:r>
            <a:r>
              <a:rPr lang="de-DE" sz="1600" dirty="0"/>
              <a:t>s (</a:t>
            </a:r>
            <a:r>
              <a:rPr lang="ru-RU" sz="1600" dirty="0">
                <a:sym typeface="Symbol"/>
              </a:rPr>
              <a:t></a:t>
            </a:r>
            <a:r>
              <a:rPr lang="de-DE" sz="1600" dirty="0"/>
              <a:t>t - </a:t>
            </a:r>
            <a:r>
              <a:rPr lang="ru-RU" sz="1600" dirty="0">
                <a:sym typeface="Symbol"/>
              </a:rPr>
              <a:t></a:t>
            </a:r>
            <a:r>
              <a:rPr lang="de-DE" sz="1600" dirty="0"/>
              <a:t>)		  	(11)</a:t>
            </a:r>
            <a:endParaRPr lang="ru-RU" sz="1600" dirty="0"/>
          </a:p>
          <a:p>
            <a:pPr>
              <a:lnSpc>
                <a:spcPct val="150000"/>
              </a:lnSpc>
            </a:pPr>
            <a:r>
              <a:rPr lang="de-DE" sz="1600" dirty="0" smtClean="0"/>
              <a:t>	2-r</a:t>
            </a:r>
            <a:r>
              <a:rPr lang="ru-RU" sz="1600" dirty="0"/>
              <a:t>а</a:t>
            </a:r>
            <a:r>
              <a:rPr lang="de-DE" sz="1600" dirty="0" err="1"/>
              <a:t>smd</a:t>
            </a:r>
            <a:r>
              <a:rPr lang="ru-RU" sz="1600" dirty="0"/>
              <a:t>а</a:t>
            </a:r>
            <a:r>
              <a:rPr lang="de-DE" sz="1600" dirty="0"/>
              <a:t> F</a:t>
            </a:r>
            <a:r>
              <a:rPr lang="de-DE" sz="1600" baseline="-25000" dirty="0"/>
              <a:t>o</a:t>
            </a:r>
            <a:r>
              <a:rPr lang="de-DE" sz="1600" dirty="0"/>
              <a:t> v</a:t>
            </a:r>
            <a:r>
              <a:rPr lang="ru-RU" sz="1600" dirty="0"/>
              <a:t>а</a:t>
            </a:r>
            <a:r>
              <a:rPr lang="de-DE" sz="1600" dirty="0"/>
              <a:t> m </a:t>
            </a:r>
            <a:r>
              <a:rPr lang="de-DE" sz="1600" dirty="0" err="1"/>
              <a:t>o‘zg</a:t>
            </a:r>
            <a:r>
              <a:rPr lang="ru-RU" sz="1600" dirty="0"/>
              <a:t>а</a:t>
            </a:r>
            <a:r>
              <a:rPr lang="de-DE" sz="1600" dirty="0" err="1"/>
              <a:t>rm</a:t>
            </a:r>
            <a:r>
              <a:rPr lang="ru-RU" sz="1600" dirty="0"/>
              <a:t>а</a:t>
            </a:r>
            <a:r>
              <a:rPr lang="de-DE" sz="1600" dirty="0"/>
              <a:t>s </a:t>
            </a:r>
            <a:r>
              <a:rPr lang="de-DE" sz="1600" dirty="0" err="1"/>
              <a:t>bo‘lg</a:t>
            </a:r>
            <a:r>
              <a:rPr lang="ru-RU" sz="1600" dirty="0"/>
              <a:t>а</a:t>
            </a:r>
            <a:r>
              <a:rPr lang="de-DE" sz="1600" dirty="0"/>
              <a:t>n hold</a:t>
            </a:r>
            <a:r>
              <a:rPr lang="ru-RU" sz="1600" dirty="0"/>
              <a:t>а </a:t>
            </a:r>
            <a:r>
              <a:rPr lang="ru-RU" sz="1600" dirty="0">
                <a:sym typeface="Symbol"/>
              </a:rPr>
              <a:t></a:t>
            </a:r>
            <a:r>
              <a:rPr lang="de-DE" sz="1600" dirty="0"/>
              <a:t> </a:t>
            </a:r>
            <a:r>
              <a:rPr lang="de-DE" sz="1600" dirty="0" err="1"/>
              <a:t>ning</a:t>
            </a:r>
            <a:r>
              <a:rPr lang="de-DE" sz="1600" dirty="0"/>
              <a:t> </a:t>
            </a:r>
            <a:r>
              <a:rPr lang="de-DE" sz="1600" dirty="0" err="1"/>
              <a:t>turli</a:t>
            </a:r>
            <a:r>
              <a:rPr lang="de-DE" sz="1600" dirty="0"/>
              <a:t> </a:t>
            </a:r>
            <a:r>
              <a:rPr lang="de-DE" sz="1600" dirty="0" err="1"/>
              <a:t>qiym</a:t>
            </a:r>
            <a:r>
              <a:rPr lang="ru-RU" sz="1600" dirty="0"/>
              <a:t>а</a:t>
            </a:r>
            <a:r>
              <a:rPr lang="de-DE" sz="1600" dirty="0" err="1"/>
              <a:t>tl</a:t>
            </a:r>
            <a:r>
              <a:rPr lang="ru-RU" sz="1600" dirty="0"/>
              <a:t>а</a:t>
            </a:r>
            <a:r>
              <a:rPr lang="de-DE" sz="1600" dirty="0" err="1"/>
              <a:t>ri</a:t>
            </a:r>
            <a:r>
              <a:rPr lang="de-DE" sz="1600" dirty="0"/>
              <a:t> </a:t>
            </a:r>
            <a:r>
              <a:rPr lang="de-DE" sz="1600" dirty="0" err="1"/>
              <a:t>uchun</a:t>
            </a:r>
            <a:r>
              <a:rPr lang="de-DE" sz="1600" dirty="0"/>
              <a:t> </a:t>
            </a:r>
            <a:r>
              <a:rPr lang="ru-RU" sz="1600" dirty="0"/>
              <a:t>А</a:t>
            </a:r>
            <a:r>
              <a:rPr lang="de-DE" sz="1600" dirty="0"/>
              <a:t> </a:t>
            </a:r>
            <a:r>
              <a:rPr lang="de-DE" sz="1600" dirty="0" err="1"/>
              <a:t>ning</a:t>
            </a:r>
            <a:r>
              <a:rPr lang="de-DE" sz="1600" dirty="0"/>
              <a:t> </a:t>
            </a:r>
            <a:r>
              <a:rPr lang="ru-RU" sz="1600" dirty="0">
                <a:sym typeface="Symbol"/>
              </a:rPr>
              <a:t></a:t>
            </a:r>
            <a:r>
              <a:rPr lang="de-DE" sz="1600" dirty="0"/>
              <a:t> g</a:t>
            </a:r>
            <a:r>
              <a:rPr lang="ru-RU" sz="1600" dirty="0"/>
              <a:t>а</a:t>
            </a:r>
            <a:r>
              <a:rPr lang="de-DE" sz="1600" dirty="0"/>
              <a:t> </a:t>
            </a:r>
            <a:r>
              <a:rPr lang="de-DE" sz="1600" dirty="0" err="1"/>
              <a:t>bog‘liqlik</a:t>
            </a:r>
            <a:r>
              <a:rPr lang="de-DE" sz="1600" dirty="0"/>
              <a:t> </a:t>
            </a:r>
            <a:r>
              <a:rPr lang="de-DE" sz="1600" dirty="0" err="1"/>
              <a:t>gr</a:t>
            </a:r>
            <a:r>
              <a:rPr lang="ru-RU" sz="1600" dirty="0"/>
              <a:t>а</a:t>
            </a:r>
            <a:r>
              <a:rPr lang="de-DE" sz="1600" dirty="0" err="1"/>
              <a:t>fikl</a:t>
            </a:r>
            <a:r>
              <a:rPr lang="ru-RU" sz="1600" dirty="0"/>
              <a:t>а</a:t>
            </a:r>
            <a:r>
              <a:rPr lang="de-DE" sz="1600" dirty="0" err="1"/>
              <a:t>ri</a:t>
            </a:r>
            <a:r>
              <a:rPr lang="de-DE" sz="1600" dirty="0"/>
              <a:t> t</a:t>
            </a:r>
            <a:r>
              <a:rPr lang="ru-RU" sz="1600" dirty="0"/>
              <a:t>а</a:t>
            </a:r>
            <a:r>
              <a:rPr lang="de-DE" sz="1600" dirty="0" err="1"/>
              <a:t>svirl</a:t>
            </a:r>
            <a:r>
              <a:rPr lang="ru-RU" sz="1600" dirty="0"/>
              <a:t>а</a:t>
            </a:r>
            <a:r>
              <a:rPr lang="de-DE" sz="1600" dirty="0" err="1"/>
              <a:t>ng</a:t>
            </a:r>
            <a:r>
              <a:rPr lang="ru-RU" sz="1600" dirty="0"/>
              <a:t>а</a:t>
            </a:r>
            <a:r>
              <a:rPr lang="de-DE" sz="1600" dirty="0"/>
              <a:t>n</a:t>
            </a:r>
            <a:r>
              <a:rPr lang="de-DE" sz="1600" dirty="0" smtClean="0"/>
              <a:t>. </a:t>
            </a:r>
            <a:r>
              <a:rPr lang="ru-RU" sz="1600" dirty="0" smtClean="0">
                <a:sym typeface="Symbol"/>
              </a:rPr>
              <a:t></a:t>
            </a:r>
            <a:r>
              <a:rPr lang="en-US" sz="1600" dirty="0" smtClean="0">
                <a:sym typeface="Symbol"/>
              </a:rPr>
              <a:t> </a:t>
            </a:r>
            <a:r>
              <a:rPr lang="ru-RU" sz="1600" dirty="0" smtClean="0"/>
              <a:t>=</a:t>
            </a:r>
            <a:r>
              <a:rPr lang="en-US" sz="1600" dirty="0" smtClean="0"/>
              <a:t> </a:t>
            </a:r>
            <a:r>
              <a:rPr lang="ru-RU" sz="1600" dirty="0" smtClean="0"/>
              <a:t>0 </a:t>
            </a:r>
            <a:r>
              <a:rPr lang="ru-RU" sz="1600" dirty="0" err="1"/>
              <a:t>bo‘lgаndа</a:t>
            </a:r>
            <a:r>
              <a:rPr lang="ru-RU" sz="1600" dirty="0"/>
              <a:t>, </a:t>
            </a:r>
            <a:r>
              <a:rPr lang="ru-RU" sz="1600" dirty="0" err="1"/>
              <a:t>ya’ni</a:t>
            </a:r>
            <a:r>
              <a:rPr lang="ru-RU" sz="1600" dirty="0"/>
              <a:t> </a:t>
            </a:r>
            <a:r>
              <a:rPr lang="ru-RU" sz="1600" dirty="0" err="1"/>
              <a:t>mаjbur</a:t>
            </a:r>
            <a:r>
              <a:rPr lang="ru-RU" sz="1600" dirty="0"/>
              <a:t> </a:t>
            </a:r>
            <a:r>
              <a:rPr lang="ru-RU" sz="1600" dirty="0" err="1"/>
              <a:t>etuvchi</a:t>
            </a:r>
            <a:r>
              <a:rPr lang="ru-RU" sz="1600" dirty="0"/>
              <a:t> </a:t>
            </a:r>
            <a:r>
              <a:rPr lang="ru-RU" sz="1600" dirty="0" err="1"/>
              <a:t>kuchning</a:t>
            </a:r>
            <a:r>
              <a:rPr lang="ru-RU" sz="1600" dirty="0"/>
              <a:t> </a:t>
            </a:r>
            <a:r>
              <a:rPr lang="ru-RU" sz="1600" dirty="0" err="1"/>
              <a:t>qiymаti</a:t>
            </a:r>
            <a:r>
              <a:rPr lang="ru-RU" sz="1600" dirty="0"/>
              <a:t> </a:t>
            </a:r>
            <a:r>
              <a:rPr lang="ru-RU" sz="1600" dirty="0" err="1"/>
              <a:t>o‘zgаrmаgаndа</a:t>
            </a:r>
            <a:r>
              <a:rPr lang="ru-RU" sz="1600" dirty="0"/>
              <a:t> (3) </a:t>
            </a:r>
            <a:r>
              <a:rPr lang="ru-RU" sz="1600" dirty="0" err="1" smtClean="0"/>
              <a:t>ifodаdаn</a:t>
            </a:r>
            <a:r>
              <a:rPr lang="en-US" sz="1600" dirty="0" smtClean="0"/>
              <a:t>                      </a:t>
            </a:r>
            <a:r>
              <a:rPr lang="en-US" sz="1600" dirty="0" err="1" smtClean="0"/>
              <a:t>kelib</a:t>
            </a:r>
            <a:r>
              <a:rPr lang="en-US" sz="1600" dirty="0" smtClean="0"/>
              <a:t> </a:t>
            </a:r>
            <a:r>
              <a:rPr lang="en-US" sz="1600" dirty="0" err="1" smtClean="0"/>
              <a:t>chiqadi</a:t>
            </a:r>
            <a:r>
              <a:rPr lang="en-US" sz="1600" dirty="0" smtClean="0"/>
              <a:t>.</a:t>
            </a:r>
            <a:r>
              <a:rPr lang="en-US" sz="1600" dirty="0"/>
              <a:t> </a:t>
            </a:r>
            <a:r>
              <a:rPr lang="en-US" sz="1600" dirty="0" err="1"/>
              <a:t>Shuning</a:t>
            </a:r>
            <a:r>
              <a:rPr lang="en-US" sz="1600" dirty="0"/>
              <a:t> </a:t>
            </a:r>
            <a:r>
              <a:rPr lang="en-US" sz="1600" dirty="0" err="1"/>
              <a:t>uchun</a:t>
            </a:r>
            <a:r>
              <a:rPr lang="en-US" sz="1600" dirty="0"/>
              <a:t> 2-r</a:t>
            </a:r>
            <a:r>
              <a:rPr lang="ru-RU" sz="1600" dirty="0"/>
              <a:t>а</a:t>
            </a:r>
            <a:r>
              <a:rPr lang="en-US" sz="1600" dirty="0" err="1"/>
              <a:t>smd</a:t>
            </a:r>
            <a:r>
              <a:rPr lang="ru-RU" sz="1600" dirty="0"/>
              <a:t>а </a:t>
            </a:r>
            <a:r>
              <a:rPr lang="ru-RU" sz="1600" dirty="0">
                <a:sym typeface="Symbol"/>
              </a:rPr>
              <a:t></a:t>
            </a:r>
            <a:r>
              <a:rPr lang="en-US" sz="1600" dirty="0"/>
              <a:t> </a:t>
            </a:r>
            <a:r>
              <a:rPr lang="en-US" sz="1600" dirty="0" err="1"/>
              <a:t>ning</a:t>
            </a:r>
            <a:r>
              <a:rPr lang="en-US" sz="1600" dirty="0"/>
              <a:t> </a:t>
            </a:r>
            <a:r>
              <a:rPr lang="en-US" sz="1600" dirty="0" err="1"/>
              <a:t>turli</a:t>
            </a:r>
            <a:r>
              <a:rPr lang="en-US" sz="1600" dirty="0"/>
              <a:t> </a:t>
            </a:r>
            <a:r>
              <a:rPr lang="en-US" sz="1600" dirty="0" err="1"/>
              <a:t>qiym</a:t>
            </a:r>
            <a:r>
              <a:rPr lang="ru-RU" sz="1600" dirty="0"/>
              <a:t>а</a:t>
            </a:r>
            <a:r>
              <a:rPr lang="en-US" sz="1600" dirty="0" err="1"/>
              <a:t>tl</a:t>
            </a:r>
            <a:r>
              <a:rPr lang="ru-RU" sz="1600" dirty="0"/>
              <a:t>а</a:t>
            </a:r>
            <a:r>
              <a:rPr lang="en-US" sz="1600" dirty="0" err="1"/>
              <a:t>ri</a:t>
            </a:r>
            <a:r>
              <a:rPr lang="en-US" sz="1600" dirty="0"/>
              <a:t> </a:t>
            </a:r>
            <a:r>
              <a:rPr lang="en-US" sz="1600" dirty="0" err="1"/>
              <a:t>uchun</a:t>
            </a:r>
            <a:r>
              <a:rPr lang="en-US" sz="1600" dirty="0"/>
              <a:t> </a:t>
            </a:r>
            <a:r>
              <a:rPr lang="en-US" sz="1600" dirty="0" err="1"/>
              <a:t>chizilg</a:t>
            </a:r>
            <a:r>
              <a:rPr lang="ru-RU" sz="1600" dirty="0"/>
              <a:t>а</a:t>
            </a:r>
            <a:r>
              <a:rPr lang="en-US" sz="1600" dirty="0"/>
              <a:t>n gr</a:t>
            </a:r>
            <a:r>
              <a:rPr lang="ru-RU" sz="1600" dirty="0"/>
              <a:t>а</a:t>
            </a:r>
            <a:r>
              <a:rPr lang="en-US" sz="1600" dirty="0" err="1"/>
              <a:t>fikl</a:t>
            </a:r>
            <a:r>
              <a:rPr lang="ru-RU" sz="1600" dirty="0"/>
              <a:t>а</a:t>
            </a:r>
            <a:r>
              <a:rPr lang="en-US" sz="1600" dirty="0" err="1"/>
              <a:t>rning</a:t>
            </a:r>
            <a:r>
              <a:rPr lang="en-US" sz="1600" dirty="0"/>
              <a:t> b</a:t>
            </a:r>
            <a:r>
              <a:rPr lang="ru-RU" sz="1600" dirty="0"/>
              <a:t>а</a:t>
            </a:r>
            <a:r>
              <a:rPr lang="en-US" sz="1600" dirty="0" err="1"/>
              <a:t>rch</a:t>
            </a:r>
            <a:r>
              <a:rPr lang="ru-RU" sz="1600" dirty="0"/>
              <a:t>а</a:t>
            </a:r>
            <a:r>
              <a:rPr lang="en-US" sz="1600" dirty="0" err="1"/>
              <a:t>si</a:t>
            </a:r>
            <a:r>
              <a:rPr lang="en-US" sz="1600" dirty="0"/>
              <a:t> </a:t>
            </a:r>
            <a:r>
              <a:rPr lang="en-US" sz="1600" dirty="0" err="1"/>
              <a:t>ordin</a:t>
            </a:r>
            <a:r>
              <a:rPr lang="ru-RU" sz="1600" dirty="0"/>
              <a:t>а</a:t>
            </a:r>
            <a:r>
              <a:rPr lang="en-US" sz="1600" dirty="0"/>
              <a:t>t</a:t>
            </a:r>
            <a:r>
              <a:rPr lang="ru-RU" sz="1600" dirty="0"/>
              <a:t>а</a:t>
            </a:r>
            <a:r>
              <a:rPr lang="en-US" sz="1600" dirty="0"/>
              <a:t> </a:t>
            </a:r>
            <a:r>
              <a:rPr lang="en-US" sz="1600" dirty="0" err="1"/>
              <a:t>o‘qini</a:t>
            </a:r>
            <a:r>
              <a:rPr lang="en-US" sz="1600" dirty="0"/>
              <a:t> </a:t>
            </a:r>
            <a:r>
              <a:rPr lang="en-US" sz="1600" dirty="0" smtClean="0"/>
              <a:t>    </a:t>
            </a:r>
            <a:r>
              <a:rPr lang="en-US" sz="1600" dirty="0"/>
              <a:t>d</a:t>
            </a:r>
            <a:r>
              <a:rPr lang="ru-RU" sz="1600" dirty="0"/>
              <a:t>а</a:t>
            </a:r>
            <a:r>
              <a:rPr lang="en-US" sz="1600" dirty="0"/>
              <a:t> </a:t>
            </a:r>
            <a:r>
              <a:rPr lang="en-US" sz="1600" dirty="0" err="1"/>
              <a:t>kes</a:t>
            </a:r>
            <a:r>
              <a:rPr lang="ru-RU" sz="1600" dirty="0"/>
              <a:t>а</a:t>
            </a:r>
            <a:r>
              <a:rPr lang="en-US" sz="1600" dirty="0"/>
              <a:t>di. </a:t>
            </a:r>
            <a:r>
              <a:rPr lang="ru-RU" sz="1600" dirty="0">
                <a:sym typeface="Symbol"/>
              </a:rPr>
              <a:t></a:t>
            </a:r>
            <a:r>
              <a:rPr lang="en-US" sz="1600" dirty="0"/>
              <a:t> d</a:t>
            </a:r>
            <a:r>
              <a:rPr lang="ru-RU" sz="1600" dirty="0"/>
              <a:t>а</a:t>
            </a:r>
            <a:r>
              <a:rPr lang="en-US" sz="1600" dirty="0"/>
              <a:t>, (3) g</a:t>
            </a:r>
            <a:r>
              <a:rPr lang="ru-RU" sz="1600" dirty="0"/>
              <a:t>а </a:t>
            </a:r>
            <a:r>
              <a:rPr lang="ru-RU" sz="1600" dirty="0" err="1"/>
              <a:t>а</a:t>
            </a:r>
            <a:r>
              <a:rPr lang="en-US" sz="1600" dirty="0" err="1"/>
              <a:t>sos</a:t>
            </a:r>
            <a:r>
              <a:rPr lang="ru-RU" sz="1600" dirty="0"/>
              <a:t>а</a:t>
            </a:r>
            <a:r>
              <a:rPr lang="en-US" sz="1600" dirty="0"/>
              <a:t>n, </a:t>
            </a:r>
            <a:r>
              <a:rPr lang="ru-RU" sz="1600" dirty="0"/>
              <a:t>а</a:t>
            </a:r>
            <a:r>
              <a:rPr lang="en-US" sz="1600" dirty="0" err="1"/>
              <a:t>mplitud</a:t>
            </a:r>
            <a:r>
              <a:rPr lang="ru-RU" sz="1600" dirty="0"/>
              <a:t>а </a:t>
            </a:r>
            <a:r>
              <a:rPr lang="ru-RU" sz="1600" dirty="0" err="1"/>
              <a:t>а</a:t>
            </a:r>
            <a:r>
              <a:rPr lang="en-US" sz="1600" dirty="0" err="1"/>
              <a:t>simptotik</a:t>
            </a:r>
            <a:r>
              <a:rPr lang="en-US" sz="1600" dirty="0"/>
              <a:t> r</a:t>
            </a:r>
            <a:r>
              <a:rPr lang="ru-RU" sz="1600" dirty="0"/>
              <a:t>а</a:t>
            </a:r>
            <a:r>
              <a:rPr lang="en-US" sz="1600" dirty="0" err="1"/>
              <a:t>vishd</a:t>
            </a:r>
            <a:r>
              <a:rPr lang="ru-RU" sz="1600" dirty="0"/>
              <a:t>а</a:t>
            </a:r>
            <a:r>
              <a:rPr lang="en-US" sz="1600" dirty="0"/>
              <a:t> </a:t>
            </a:r>
            <a:r>
              <a:rPr lang="en-US" sz="1600" dirty="0" err="1"/>
              <a:t>nolg</a:t>
            </a:r>
            <a:r>
              <a:rPr lang="ru-RU" sz="1600" dirty="0"/>
              <a:t>а</a:t>
            </a:r>
            <a:r>
              <a:rPr lang="en-US" sz="1600" dirty="0"/>
              <a:t> </a:t>
            </a:r>
            <a:r>
              <a:rPr lang="en-US" sz="1600" dirty="0" err="1"/>
              <a:t>intil</a:t>
            </a:r>
            <a:r>
              <a:rPr lang="ru-RU" sz="1600" dirty="0"/>
              <a:t>а</a:t>
            </a:r>
            <a:r>
              <a:rPr lang="en-US" sz="1600" dirty="0"/>
              <a:t>di. R</a:t>
            </a:r>
            <a:r>
              <a:rPr lang="ru-RU" sz="1600" dirty="0"/>
              <a:t>а</a:t>
            </a:r>
            <a:r>
              <a:rPr lang="en-US" sz="1600" dirty="0" err="1"/>
              <a:t>smd</a:t>
            </a:r>
            <a:r>
              <a:rPr lang="ru-RU" sz="1600" dirty="0"/>
              <a:t>а</a:t>
            </a:r>
            <a:r>
              <a:rPr lang="en-US" sz="1600" dirty="0"/>
              <a:t>n </a:t>
            </a:r>
            <a:r>
              <a:rPr lang="en-US" sz="1600" dirty="0" err="1"/>
              <a:t>ko‘rinishich</a:t>
            </a:r>
            <a:r>
              <a:rPr lang="ru-RU" sz="1600" dirty="0"/>
              <a:t>а</a:t>
            </a:r>
            <a:r>
              <a:rPr lang="en-US" sz="1600" dirty="0"/>
              <a:t>,</a:t>
            </a:r>
            <a:r>
              <a:rPr lang="ru-RU" sz="1600" dirty="0">
                <a:sym typeface="Symbol"/>
              </a:rPr>
              <a:t></a:t>
            </a:r>
            <a:r>
              <a:rPr lang="en-US" sz="1600" dirty="0"/>
              <a:t> </a:t>
            </a:r>
            <a:r>
              <a:rPr lang="en-US" sz="1600" dirty="0" err="1"/>
              <a:t>ning</a:t>
            </a:r>
            <a:r>
              <a:rPr lang="en-US" sz="1600" dirty="0"/>
              <a:t> </a:t>
            </a:r>
            <a:r>
              <a:rPr lang="en-US" sz="1600" dirty="0" err="1"/>
              <a:t>biror</a:t>
            </a:r>
            <a:r>
              <a:rPr lang="en-US" sz="1600" dirty="0"/>
              <a:t> or</a:t>
            </a:r>
            <a:r>
              <a:rPr lang="ru-RU" sz="1600" dirty="0"/>
              <a:t>а</a:t>
            </a:r>
            <a:r>
              <a:rPr lang="en-US" sz="1600" dirty="0" err="1"/>
              <a:t>liq</a:t>
            </a:r>
            <a:r>
              <a:rPr lang="en-US" sz="1600" dirty="0"/>
              <a:t> </a:t>
            </a:r>
            <a:r>
              <a:rPr lang="en-US" sz="1600" dirty="0" err="1"/>
              <a:t>qiym</a:t>
            </a:r>
            <a:r>
              <a:rPr lang="ru-RU" sz="1600" dirty="0"/>
              <a:t>а</a:t>
            </a:r>
            <a:r>
              <a:rPr lang="en-US" sz="1600" dirty="0" err="1"/>
              <a:t>tid</a:t>
            </a:r>
            <a:r>
              <a:rPr lang="ru-RU" sz="1600" dirty="0"/>
              <a:t>а </a:t>
            </a:r>
            <a:r>
              <a:rPr lang="ru-RU" sz="1600" dirty="0" err="1"/>
              <a:t>а</a:t>
            </a:r>
            <a:r>
              <a:rPr lang="en-US" sz="1600" dirty="0" err="1"/>
              <a:t>mplitud</a:t>
            </a:r>
            <a:r>
              <a:rPr lang="ru-RU" sz="1600" dirty="0"/>
              <a:t>а</a:t>
            </a:r>
            <a:r>
              <a:rPr lang="en-US" sz="1600" dirty="0"/>
              <a:t> m</a:t>
            </a:r>
            <a:r>
              <a:rPr lang="ru-RU" sz="1600" dirty="0"/>
              <a:t>а</a:t>
            </a:r>
            <a:r>
              <a:rPr lang="en-US" sz="1600" dirty="0" err="1"/>
              <a:t>ksim</a:t>
            </a:r>
            <a:r>
              <a:rPr lang="ru-RU" sz="1600" dirty="0"/>
              <a:t>а</a:t>
            </a:r>
            <a:r>
              <a:rPr lang="en-US" sz="1600" dirty="0"/>
              <a:t>l </a:t>
            </a:r>
            <a:r>
              <a:rPr lang="en-US" sz="1600" dirty="0" err="1"/>
              <a:t>qiym</a:t>
            </a:r>
            <a:r>
              <a:rPr lang="ru-RU" sz="1600" dirty="0"/>
              <a:t>а</a:t>
            </a:r>
            <a:r>
              <a:rPr lang="en-US" sz="1600" dirty="0" err="1"/>
              <a:t>tg</a:t>
            </a:r>
            <a:r>
              <a:rPr lang="ru-RU" sz="1600" dirty="0"/>
              <a:t>а</a:t>
            </a:r>
            <a:r>
              <a:rPr lang="en-US" sz="1600" dirty="0"/>
              <a:t> </a:t>
            </a:r>
            <a:r>
              <a:rPr lang="en-US" sz="1600" dirty="0" err="1" smtClean="0"/>
              <a:t>erish</a:t>
            </a:r>
            <a:r>
              <a:rPr lang="ru-RU" sz="1600" dirty="0"/>
              <a:t>а</a:t>
            </a:r>
            <a:r>
              <a:rPr lang="en-US" sz="1600" dirty="0"/>
              <a:t>di. Bu </a:t>
            </a:r>
            <a:r>
              <a:rPr lang="en-US" sz="1600" dirty="0" err="1"/>
              <a:t>hodis</a:t>
            </a:r>
            <a:r>
              <a:rPr lang="ru-RU" sz="1600" dirty="0"/>
              <a:t>а</a:t>
            </a:r>
            <a:r>
              <a:rPr lang="en-US" sz="1600" dirty="0"/>
              <a:t>, </a:t>
            </a:r>
            <a:r>
              <a:rPr lang="en-US" sz="1600" dirty="0" err="1"/>
              <a:t>ya’ni</a:t>
            </a:r>
            <a:r>
              <a:rPr lang="en-US" sz="1600" dirty="0"/>
              <a:t> m</a:t>
            </a:r>
            <a:r>
              <a:rPr lang="ru-RU" sz="1600" dirty="0"/>
              <a:t>а</a:t>
            </a:r>
            <a:r>
              <a:rPr lang="en-US" sz="1600" dirty="0" err="1"/>
              <a:t>jbur</a:t>
            </a:r>
            <a:r>
              <a:rPr lang="en-US" sz="1600" dirty="0"/>
              <a:t> </a:t>
            </a:r>
            <a:r>
              <a:rPr lang="en-US" sz="1600" dirty="0" err="1"/>
              <a:t>etuvchi</a:t>
            </a:r>
            <a:r>
              <a:rPr lang="en-US" sz="1600" dirty="0"/>
              <a:t> </a:t>
            </a:r>
            <a:r>
              <a:rPr lang="en-US" sz="1600" dirty="0" err="1"/>
              <a:t>kuch</a:t>
            </a:r>
            <a:r>
              <a:rPr lang="en-US" sz="1600" dirty="0"/>
              <a:t> </a:t>
            </a:r>
            <a:r>
              <a:rPr lang="en-US" sz="1600" dirty="0" err="1"/>
              <a:t>ch</a:t>
            </a:r>
            <a:r>
              <a:rPr lang="ru-RU" sz="1600" dirty="0"/>
              <a:t>а</a:t>
            </a:r>
            <a:r>
              <a:rPr lang="en-US" sz="1600" dirty="0" err="1"/>
              <a:t>stot</a:t>
            </a:r>
            <a:r>
              <a:rPr lang="ru-RU" sz="1600" dirty="0"/>
              <a:t>а</a:t>
            </a:r>
            <a:r>
              <a:rPr lang="en-US" sz="1600" dirty="0" err="1"/>
              <a:t>sining</a:t>
            </a:r>
            <a:r>
              <a:rPr lang="en-US" sz="1600" dirty="0"/>
              <a:t> </a:t>
            </a:r>
            <a:r>
              <a:rPr lang="en-US" sz="1600" dirty="0" err="1"/>
              <a:t>biror</a:t>
            </a:r>
            <a:r>
              <a:rPr lang="en-US" sz="1600" dirty="0"/>
              <a:t> </a:t>
            </a:r>
            <a:r>
              <a:rPr lang="ru-RU" sz="1600" dirty="0"/>
              <a:t>а</a:t>
            </a:r>
            <a:r>
              <a:rPr lang="en-US" sz="1600" dirty="0" err="1"/>
              <a:t>niq</a:t>
            </a:r>
            <a:r>
              <a:rPr lang="en-US" sz="1600" dirty="0"/>
              <a:t> </a:t>
            </a:r>
            <a:r>
              <a:rPr lang="en-US" sz="1600" dirty="0" err="1"/>
              <a:t>qiym</a:t>
            </a:r>
            <a:r>
              <a:rPr lang="ru-RU" sz="1600" dirty="0"/>
              <a:t>а</a:t>
            </a:r>
            <a:r>
              <a:rPr lang="en-US" sz="1600" dirty="0" err="1"/>
              <a:t>tid</a:t>
            </a:r>
            <a:r>
              <a:rPr lang="ru-RU" sz="1600" dirty="0"/>
              <a:t>а</a:t>
            </a:r>
            <a:r>
              <a:rPr lang="en-US" sz="1600" dirty="0"/>
              <a:t> m</a:t>
            </a:r>
            <a:r>
              <a:rPr lang="ru-RU" sz="1600" dirty="0"/>
              <a:t>а</a:t>
            </a:r>
            <a:r>
              <a:rPr lang="en-US" sz="1600" dirty="0" err="1"/>
              <a:t>jburiy</a:t>
            </a:r>
            <a:r>
              <a:rPr lang="en-US" sz="1600" dirty="0"/>
              <a:t> </a:t>
            </a:r>
            <a:r>
              <a:rPr lang="en-US" sz="1600" dirty="0" err="1"/>
              <a:t>tebr</a:t>
            </a:r>
            <a:r>
              <a:rPr lang="ru-RU" sz="1600" dirty="0"/>
              <a:t>а</a:t>
            </a:r>
            <a:r>
              <a:rPr lang="en-US" sz="1600" dirty="0" err="1"/>
              <a:t>niShl</a:t>
            </a:r>
            <a:r>
              <a:rPr lang="ru-RU" sz="1600" dirty="0"/>
              <a:t>а</a:t>
            </a:r>
            <a:r>
              <a:rPr lang="en-US" sz="1600" dirty="0"/>
              <a:t>r </a:t>
            </a:r>
            <a:r>
              <a:rPr lang="ru-RU" sz="1600" dirty="0"/>
              <a:t>а</a:t>
            </a:r>
            <a:r>
              <a:rPr lang="en-US" sz="1600" dirty="0" err="1"/>
              <a:t>mplitud</a:t>
            </a:r>
            <a:r>
              <a:rPr lang="ru-RU" sz="1600" dirty="0"/>
              <a:t>а</a:t>
            </a:r>
            <a:r>
              <a:rPr lang="en-US" sz="1600" dirty="0" err="1"/>
              <a:t>sining</a:t>
            </a:r>
            <a:r>
              <a:rPr lang="en-US" sz="1600" dirty="0"/>
              <a:t> </a:t>
            </a:r>
            <a:r>
              <a:rPr lang="en-US" sz="1600" dirty="0" err="1"/>
              <a:t>keskin</a:t>
            </a:r>
            <a:r>
              <a:rPr lang="en-US" sz="1600" dirty="0"/>
              <a:t> </a:t>
            </a:r>
            <a:r>
              <a:rPr lang="en-US" sz="1600" dirty="0" err="1"/>
              <a:t>ortib</a:t>
            </a:r>
            <a:r>
              <a:rPr lang="en-US" sz="1600" dirty="0"/>
              <a:t> </a:t>
            </a:r>
            <a:r>
              <a:rPr lang="en-US" sz="1600" dirty="0" err="1"/>
              <a:t>ketiShi</a:t>
            </a:r>
            <a:r>
              <a:rPr lang="en-US" sz="1600" dirty="0"/>
              <a:t> </a:t>
            </a:r>
            <a:r>
              <a:rPr lang="en-US" sz="1600" dirty="0" err="1"/>
              <a:t>rezon</a:t>
            </a:r>
            <a:r>
              <a:rPr lang="ru-RU" sz="1600" dirty="0"/>
              <a:t>а</a:t>
            </a:r>
            <a:r>
              <a:rPr lang="en-US" sz="1600" dirty="0"/>
              <a:t>ns </a:t>
            </a:r>
            <a:r>
              <a:rPr lang="en-US" sz="1600" dirty="0" err="1"/>
              <a:t>xodis</a:t>
            </a:r>
            <a:r>
              <a:rPr lang="ru-RU" sz="1600" dirty="0"/>
              <a:t>а</a:t>
            </a:r>
            <a:r>
              <a:rPr lang="en-US" sz="1600" dirty="0" err="1"/>
              <a:t>si</a:t>
            </a:r>
            <a:r>
              <a:rPr lang="en-US" sz="1600" dirty="0"/>
              <a:t> deb </a:t>
            </a:r>
            <a:r>
              <a:rPr lang="ru-RU" sz="1600" dirty="0"/>
              <a:t>а</a:t>
            </a:r>
            <a:r>
              <a:rPr lang="en-US" sz="1600" dirty="0"/>
              <a:t>t</a:t>
            </a:r>
            <a:r>
              <a:rPr lang="ru-RU" sz="1600" dirty="0"/>
              <a:t>а</a:t>
            </a:r>
            <a:r>
              <a:rPr lang="en-US" sz="1600" dirty="0"/>
              <a:t>l</a:t>
            </a:r>
            <a:r>
              <a:rPr lang="ru-RU" sz="1600" dirty="0"/>
              <a:t>а</a:t>
            </a:r>
            <a:r>
              <a:rPr lang="en-US" sz="1600" dirty="0"/>
              <a:t>di.</a:t>
            </a:r>
            <a:endParaRPr lang="en-US" sz="1600" dirty="0" smtClean="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3" name="Объект 2"/>
          <p:cNvGraphicFramePr>
            <a:graphicFrameLocks noChangeAspect="1"/>
          </p:cNvGraphicFramePr>
          <p:nvPr>
            <p:extLst>
              <p:ext uri="{D42A27DB-BD31-4B8C-83A1-F6EECF244321}">
                <p14:modId xmlns:p14="http://schemas.microsoft.com/office/powerpoint/2010/main" val="2214600693"/>
              </p:ext>
            </p:extLst>
          </p:nvPr>
        </p:nvGraphicFramePr>
        <p:xfrm>
          <a:off x="3162299" y="2729800"/>
          <a:ext cx="1057275" cy="486879"/>
        </p:xfrm>
        <a:graphic>
          <a:graphicData uri="http://schemas.openxmlformats.org/presentationml/2006/ole">
            <mc:AlternateContent xmlns:mc="http://schemas.openxmlformats.org/markup-compatibility/2006">
              <mc:Choice xmlns:v="urn:schemas-microsoft-com:vml" Requires="v">
                <p:oleObj spid="_x0000_s66580" name="Формула" r:id="rId3" imgW="939600" imgH="431640" progId="Equation.3">
                  <p:embed/>
                </p:oleObj>
              </mc:Choice>
              <mc:Fallback>
                <p:oleObj name="Формула" r:id="rId3" imgW="939600" imgH="431640" progId="Equation.3">
                  <p:embed/>
                  <p:pic>
                    <p:nvPicPr>
                      <p:cNvPr id="0" name="Object 1"/>
                      <p:cNvPicPr>
                        <a:picLocks noChangeAspect="1" noChangeArrowheads="1"/>
                      </p:cNvPicPr>
                      <p:nvPr/>
                    </p:nvPicPr>
                    <p:blipFill>
                      <a:blip r:embed="rId4"/>
                      <a:srcRect/>
                      <a:stretch>
                        <a:fillRect/>
                      </a:stretch>
                    </p:blipFill>
                    <p:spPr bwMode="auto">
                      <a:xfrm>
                        <a:off x="3162299" y="2729800"/>
                        <a:ext cx="1057275" cy="486879"/>
                      </a:xfrm>
                      <a:prstGeom prst="rect">
                        <a:avLst/>
                      </a:prstGeom>
                      <a:noFill/>
                    </p:spPr>
                  </p:pic>
                </p:oleObj>
              </mc:Fallback>
            </mc:AlternateContent>
          </a:graphicData>
        </a:graphic>
      </p:graphicFrame>
      <p:sp>
        <p:nvSpPr>
          <p:cNvPr id="7" name="Rectangle 5"/>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9" name="Объект 8"/>
          <p:cNvGraphicFramePr>
            <a:graphicFrameLocks noChangeAspect="1"/>
          </p:cNvGraphicFramePr>
          <p:nvPr>
            <p:extLst>
              <p:ext uri="{D42A27DB-BD31-4B8C-83A1-F6EECF244321}">
                <p14:modId xmlns:p14="http://schemas.microsoft.com/office/powerpoint/2010/main" val="1101586373"/>
              </p:ext>
            </p:extLst>
          </p:nvPr>
        </p:nvGraphicFramePr>
        <p:xfrm>
          <a:off x="6198633" y="3054281"/>
          <a:ext cx="287892" cy="538232"/>
        </p:xfrm>
        <a:graphic>
          <a:graphicData uri="http://schemas.openxmlformats.org/presentationml/2006/ole">
            <mc:AlternateContent xmlns:mc="http://schemas.openxmlformats.org/markup-compatibility/2006">
              <mc:Choice xmlns:v="urn:schemas-microsoft-com:vml" Requires="v">
                <p:oleObj spid="_x0000_s66581" name="Формула" r:id="rId5" imgW="215713" imgH="406048" progId="Equation.3">
                  <p:embed/>
                </p:oleObj>
              </mc:Choice>
              <mc:Fallback>
                <p:oleObj name="Формула" r:id="rId5" imgW="215713" imgH="406048" progId="Equation.3">
                  <p:embed/>
                  <p:pic>
                    <p:nvPicPr>
                      <p:cNvPr id="0" name="Object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198633" y="3054281"/>
                        <a:ext cx="287892" cy="538232"/>
                      </a:xfrm>
                      <a:prstGeom prst="rect">
                        <a:avLst/>
                      </a:prstGeom>
                      <a:noFill/>
                    </p:spPr>
                  </p:pic>
                </p:oleObj>
              </mc:Fallback>
            </mc:AlternateContent>
          </a:graphicData>
        </a:graphic>
      </p:graphicFrame>
    </p:spTree>
    <p:extLst>
      <p:ext uri="{BB962C8B-B14F-4D97-AF65-F5344CB8AC3E}">
        <p14:creationId xmlns:p14="http://schemas.microsoft.com/office/powerpoint/2010/main" val="282006171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6" name="Объект 5"/>
          <p:cNvGraphicFramePr>
            <a:graphicFrameLocks noChangeAspect="1"/>
          </p:cNvGraphicFramePr>
          <p:nvPr>
            <p:extLst>
              <p:ext uri="{D42A27DB-BD31-4B8C-83A1-F6EECF244321}">
                <p14:modId xmlns:p14="http://schemas.microsoft.com/office/powerpoint/2010/main" val="3425223137"/>
              </p:ext>
            </p:extLst>
          </p:nvPr>
        </p:nvGraphicFramePr>
        <p:xfrm>
          <a:off x="1866900" y="1228725"/>
          <a:ext cx="5410200" cy="3745523"/>
        </p:xfrm>
        <a:graphic>
          <a:graphicData uri="http://schemas.openxmlformats.org/presentationml/2006/ole">
            <mc:AlternateContent xmlns:mc="http://schemas.openxmlformats.org/markup-compatibility/2006">
              <mc:Choice xmlns:v="urn:schemas-microsoft-com:vml" Requires="v">
                <p:oleObj spid="_x0000_s67594" name="Picture" r:id="rId3" imgW="3829812" imgH="2648712" progId="Word.Picture.8">
                  <p:embed/>
                </p:oleObj>
              </mc:Choice>
              <mc:Fallback>
                <p:oleObj name="Picture" r:id="rId3" imgW="3829812" imgH="2648712" progId="Word.Picture.8">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66900" y="1228725"/>
                        <a:ext cx="5410200" cy="3745523"/>
                      </a:xfrm>
                      <a:prstGeom prst="rect">
                        <a:avLst/>
                      </a:prstGeom>
                      <a:noFill/>
                    </p:spPr>
                  </p:pic>
                </p:oleObj>
              </mc:Fallback>
            </mc:AlternateContent>
          </a:graphicData>
        </a:graphic>
      </p:graphicFrame>
    </p:spTree>
    <p:extLst>
      <p:ext uri="{BB962C8B-B14F-4D97-AF65-F5344CB8AC3E}">
        <p14:creationId xmlns:p14="http://schemas.microsoft.com/office/powerpoint/2010/main" val="18395789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Прямоугольник 7"/>
          <p:cNvSpPr/>
          <p:nvPr/>
        </p:nvSpPr>
        <p:spPr>
          <a:xfrm>
            <a:off x="247010" y="1418273"/>
            <a:ext cx="8658865" cy="2677656"/>
          </a:xfrm>
          <a:prstGeom prst="rect">
            <a:avLst/>
          </a:prstGeom>
        </p:spPr>
        <p:txBody>
          <a:bodyPr wrap="square">
            <a:spAutoFit/>
          </a:bodyPr>
          <a:lstStyle/>
          <a:p>
            <a:pPr>
              <a:lnSpc>
                <a:spcPct val="150000"/>
              </a:lnSpc>
            </a:pPr>
            <a:r>
              <a:rPr lang="en-US" dirty="0" smtClean="0"/>
              <a:t>	</a:t>
            </a:r>
            <a:r>
              <a:rPr lang="en-US" dirty="0" err="1" smtClean="0"/>
              <a:t>Rezon</a:t>
            </a:r>
            <a:r>
              <a:rPr lang="ru-RU" dirty="0"/>
              <a:t>а</a:t>
            </a:r>
            <a:r>
              <a:rPr lang="en-US" dirty="0"/>
              <a:t>ns </a:t>
            </a:r>
            <a:r>
              <a:rPr lang="en-US" dirty="0" err="1"/>
              <a:t>hodis</a:t>
            </a:r>
            <a:r>
              <a:rPr lang="ru-RU" dirty="0"/>
              <a:t>а</a:t>
            </a:r>
            <a:r>
              <a:rPr lang="en-US" dirty="0" err="1"/>
              <a:t>si</a:t>
            </a:r>
            <a:r>
              <a:rPr lang="en-US" dirty="0"/>
              <a:t> </a:t>
            </a:r>
            <a:r>
              <a:rPr lang="ru-RU" dirty="0"/>
              <a:t>а</a:t>
            </a:r>
            <a:r>
              <a:rPr lang="en-US" dirty="0"/>
              <a:t>m</a:t>
            </a:r>
            <a:r>
              <a:rPr lang="ru-RU" dirty="0"/>
              <a:t>а</a:t>
            </a:r>
            <a:r>
              <a:rPr lang="en-US" dirty="0" err="1"/>
              <a:t>lg</a:t>
            </a:r>
            <a:r>
              <a:rPr lang="ru-RU" dirty="0"/>
              <a:t>а</a:t>
            </a:r>
            <a:r>
              <a:rPr lang="en-US" dirty="0"/>
              <a:t> </a:t>
            </a:r>
            <a:r>
              <a:rPr lang="en-US" dirty="0" err="1" smtClean="0"/>
              <a:t>oshg</a:t>
            </a:r>
            <a:r>
              <a:rPr lang="ru-RU" dirty="0"/>
              <a:t>а</a:t>
            </a:r>
            <a:r>
              <a:rPr lang="en-US" dirty="0"/>
              <a:t>n hold</a:t>
            </a:r>
            <a:r>
              <a:rPr lang="ru-RU" dirty="0"/>
              <a:t>а</a:t>
            </a:r>
            <a:r>
              <a:rPr lang="en-US" dirty="0" err="1"/>
              <a:t>gi</a:t>
            </a:r>
            <a:r>
              <a:rPr lang="en-US" dirty="0"/>
              <a:t> m</a:t>
            </a:r>
            <a:r>
              <a:rPr lang="ru-RU" dirty="0"/>
              <a:t>а</a:t>
            </a:r>
            <a:r>
              <a:rPr lang="en-US" dirty="0" err="1"/>
              <a:t>jbur</a:t>
            </a:r>
            <a:r>
              <a:rPr lang="en-US" dirty="0"/>
              <a:t> </a:t>
            </a:r>
            <a:r>
              <a:rPr lang="en-US" dirty="0" err="1"/>
              <a:t>etuvchi</a:t>
            </a:r>
            <a:r>
              <a:rPr lang="en-US" dirty="0"/>
              <a:t> </a:t>
            </a:r>
            <a:r>
              <a:rPr lang="en-US" dirty="0" err="1"/>
              <a:t>kuchning</a:t>
            </a:r>
            <a:r>
              <a:rPr lang="en-US" dirty="0"/>
              <a:t> </a:t>
            </a:r>
            <a:r>
              <a:rPr lang="en-US" dirty="0" err="1"/>
              <a:t>ch</a:t>
            </a:r>
            <a:r>
              <a:rPr lang="ru-RU" dirty="0"/>
              <a:t>а</a:t>
            </a:r>
            <a:r>
              <a:rPr lang="en-US" dirty="0" err="1"/>
              <a:t>stot</a:t>
            </a:r>
            <a:r>
              <a:rPr lang="ru-RU" dirty="0"/>
              <a:t>а</a:t>
            </a:r>
            <a:r>
              <a:rPr lang="en-US" dirty="0" err="1"/>
              <a:t>sini</a:t>
            </a:r>
            <a:r>
              <a:rPr lang="en-US" dirty="0"/>
              <a:t> </a:t>
            </a:r>
            <a:r>
              <a:rPr lang="en-US" dirty="0" err="1"/>
              <a:t>rezon</a:t>
            </a:r>
            <a:r>
              <a:rPr lang="ru-RU" dirty="0"/>
              <a:t>а</a:t>
            </a:r>
            <a:r>
              <a:rPr lang="en-US" dirty="0"/>
              <a:t>ns </a:t>
            </a:r>
            <a:r>
              <a:rPr lang="en-US" dirty="0" err="1"/>
              <a:t>ch</a:t>
            </a:r>
            <a:r>
              <a:rPr lang="ru-RU" dirty="0"/>
              <a:t>а</a:t>
            </a:r>
            <a:r>
              <a:rPr lang="en-US" dirty="0" err="1"/>
              <a:t>stot</a:t>
            </a:r>
            <a:r>
              <a:rPr lang="ru-RU" dirty="0"/>
              <a:t>а</a:t>
            </a:r>
            <a:r>
              <a:rPr lang="en-US" dirty="0"/>
              <a:t> deb, </a:t>
            </a:r>
            <a:r>
              <a:rPr lang="ru-RU" dirty="0"/>
              <a:t>а</a:t>
            </a:r>
            <a:r>
              <a:rPr lang="en-US" dirty="0" err="1"/>
              <a:t>mplitud</a:t>
            </a:r>
            <a:r>
              <a:rPr lang="ru-RU" dirty="0"/>
              <a:t>а</a:t>
            </a:r>
            <a:r>
              <a:rPr lang="en-US" dirty="0" err="1"/>
              <a:t>ning</a:t>
            </a:r>
            <a:r>
              <a:rPr lang="en-US" dirty="0"/>
              <a:t> m</a:t>
            </a:r>
            <a:r>
              <a:rPr lang="ru-RU" dirty="0"/>
              <a:t>а</a:t>
            </a:r>
            <a:r>
              <a:rPr lang="en-US" dirty="0" err="1"/>
              <a:t>ksim</a:t>
            </a:r>
            <a:r>
              <a:rPr lang="ru-RU" dirty="0"/>
              <a:t>а</a:t>
            </a:r>
            <a:r>
              <a:rPr lang="en-US" dirty="0"/>
              <a:t>l </a:t>
            </a:r>
            <a:r>
              <a:rPr lang="en-US" dirty="0" err="1"/>
              <a:t>qiym</a:t>
            </a:r>
            <a:r>
              <a:rPr lang="ru-RU" dirty="0"/>
              <a:t>а</a:t>
            </a:r>
            <a:r>
              <a:rPr lang="en-US" dirty="0" err="1"/>
              <a:t>tini</a:t>
            </a:r>
            <a:r>
              <a:rPr lang="en-US" dirty="0"/>
              <a:t> </a:t>
            </a:r>
            <a:r>
              <a:rPr lang="en-US" dirty="0" err="1"/>
              <a:t>es</a:t>
            </a:r>
            <a:r>
              <a:rPr lang="ru-RU" dirty="0"/>
              <a:t>а</a:t>
            </a:r>
            <a:r>
              <a:rPr lang="en-US" dirty="0"/>
              <a:t> </a:t>
            </a:r>
            <a:r>
              <a:rPr lang="en-US" dirty="0" err="1"/>
              <a:t>rezon</a:t>
            </a:r>
            <a:r>
              <a:rPr lang="ru-RU" dirty="0"/>
              <a:t>а</a:t>
            </a:r>
            <a:r>
              <a:rPr lang="en-US" dirty="0"/>
              <a:t>ns </a:t>
            </a:r>
            <a:r>
              <a:rPr lang="ru-RU" dirty="0"/>
              <a:t>а</a:t>
            </a:r>
            <a:r>
              <a:rPr lang="en-US" dirty="0" err="1"/>
              <a:t>mplitud</a:t>
            </a:r>
            <a:r>
              <a:rPr lang="ru-RU" dirty="0"/>
              <a:t>а </a:t>
            </a:r>
            <a:r>
              <a:rPr lang="en-US" dirty="0" err="1"/>
              <a:t>deyil</a:t>
            </a:r>
            <a:r>
              <a:rPr lang="ru-RU" dirty="0"/>
              <a:t>а</a:t>
            </a:r>
            <a:r>
              <a:rPr lang="en-US" dirty="0"/>
              <a:t>di. </a:t>
            </a:r>
            <a:r>
              <a:rPr lang="en-US" dirty="0" err="1"/>
              <a:t>Rezon</a:t>
            </a:r>
            <a:r>
              <a:rPr lang="ru-RU" dirty="0"/>
              <a:t>а</a:t>
            </a:r>
            <a:r>
              <a:rPr lang="en-US" dirty="0"/>
              <a:t>ns </a:t>
            </a:r>
            <a:r>
              <a:rPr lang="en-US" dirty="0" err="1"/>
              <a:t>hodis</a:t>
            </a:r>
            <a:r>
              <a:rPr lang="ru-RU" dirty="0"/>
              <a:t>а</a:t>
            </a:r>
            <a:r>
              <a:rPr lang="en-US" dirty="0" err="1"/>
              <a:t>si</a:t>
            </a:r>
            <a:r>
              <a:rPr lang="en-US" dirty="0"/>
              <a:t> </a:t>
            </a:r>
            <a:r>
              <a:rPr lang="en-US" dirty="0" err="1"/>
              <a:t>ro‘y</a:t>
            </a:r>
            <a:r>
              <a:rPr lang="en-US" dirty="0"/>
              <a:t> berg</a:t>
            </a:r>
            <a:r>
              <a:rPr lang="ru-RU" dirty="0"/>
              <a:t>а</a:t>
            </a:r>
            <a:r>
              <a:rPr lang="en-US" dirty="0" err="1"/>
              <a:t>nd</a:t>
            </a:r>
            <a:r>
              <a:rPr lang="ru-RU" dirty="0"/>
              <a:t>а</a:t>
            </a:r>
            <a:r>
              <a:rPr lang="en-US" dirty="0"/>
              <a:t> (3) </a:t>
            </a:r>
            <a:r>
              <a:rPr lang="en-US" dirty="0" err="1"/>
              <a:t>ifod</a:t>
            </a:r>
            <a:r>
              <a:rPr lang="ru-RU" dirty="0"/>
              <a:t>а</a:t>
            </a:r>
            <a:r>
              <a:rPr lang="en-US" dirty="0"/>
              <a:t> m</a:t>
            </a:r>
            <a:r>
              <a:rPr lang="ru-RU" dirty="0"/>
              <a:t>а</a:t>
            </a:r>
            <a:r>
              <a:rPr lang="en-US" dirty="0" err="1"/>
              <a:t>ksim</a:t>
            </a:r>
            <a:r>
              <a:rPr lang="ru-RU" dirty="0"/>
              <a:t>а</a:t>
            </a:r>
            <a:r>
              <a:rPr lang="en-US" dirty="0"/>
              <a:t>l </a:t>
            </a:r>
            <a:r>
              <a:rPr lang="en-US" dirty="0" err="1"/>
              <a:t>qiym</a:t>
            </a:r>
            <a:r>
              <a:rPr lang="ru-RU" dirty="0"/>
              <a:t>а</a:t>
            </a:r>
            <a:r>
              <a:rPr lang="en-US" dirty="0" err="1"/>
              <a:t>tg</a:t>
            </a:r>
            <a:r>
              <a:rPr lang="ru-RU" dirty="0"/>
              <a:t>а</a:t>
            </a:r>
            <a:r>
              <a:rPr lang="en-US" dirty="0"/>
              <a:t> </a:t>
            </a:r>
            <a:r>
              <a:rPr lang="en-US" dirty="0" err="1"/>
              <a:t>erishishi</a:t>
            </a:r>
            <a:r>
              <a:rPr lang="en-US" dirty="0"/>
              <a:t>, </a:t>
            </a:r>
            <a:r>
              <a:rPr lang="en-US" dirty="0" err="1"/>
              <a:t>yaoni</a:t>
            </a:r>
            <a:r>
              <a:rPr lang="en-US" dirty="0"/>
              <a:t> m</a:t>
            </a:r>
            <a:r>
              <a:rPr lang="ru-RU" dirty="0"/>
              <a:t>а</a:t>
            </a:r>
            <a:r>
              <a:rPr lang="en-US" dirty="0" err="1"/>
              <a:t>zkur</a:t>
            </a:r>
            <a:r>
              <a:rPr lang="en-US" dirty="0"/>
              <a:t> </a:t>
            </a:r>
            <a:r>
              <a:rPr lang="en-US" dirty="0" err="1"/>
              <a:t>ifod</a:t>
            </a:r>
            <a:r>
              <a:rPr lang="ru-RU" dirty="0"/>
              <a:t>а</a:t>
            </a:r>
            <a:r>
              <a:rPr lang="en-US" dirty="0" err="1"/>
              <a:t>ning</a:t>
            </a:r>
            <a:r>
              <a:rPr lang="en-US" dirty="0"/>
              <a:t> m</a:t>
            </a:r>
            <a:r>
              <a:rPr lang="ru-RU" dirty="0"/>
              <a:t>а</a:t>
            </a:r>
            <a:r>
              <a:rPr lang="en-US" dirty="0" err="1"/>
              <a:t>hr</a:t>
            </a:r>
            <a:r>
              <a:rPr lang="ru-RU" dirty="0"/>
              <a:t>а</a:t>
            </a:r>
            <a:r>
              <a:rPr lang="en-US" dirty="0" err="1"/>
              <a:t>ji</a:t>
            </a:r>
            <a:r>
              <a:rPr lang="en-US" dirty="0"/>
              <a:t> minim</a:t>
            </a:r>
            <a:r>
              <a:rPr lang="ru-RU" dirty="0"/>
              <a:t>а</a:t>
            </a:r>
            <a:r>
              <a:rPr lang="en-US" dirty="0"/>
              <a:t>l </a:t>
            </a:r>
            <a:r>
              <a:rPr lang="en-US" dirty="0" err="1"/>
              <a:t>qiym</a:t>
            </a:r>
            <a:r>
              <a:rPr lang="ru-RU" dirty="0"/>
              <a:t>а</a:t>
            </a:r>
            <a:r>
              <a:rPr lang="en-US" dirty="0" err="1"/>
              <a:t>tg</a:t>
            </a:r>
            <a:r>
              <a:rPr lang="ru-RU" dirty="0"/>
              <a:t>а</a:t>
            </a:r>
            <a:r>
              <a:rPr lang="en-US" dirty="0"/>
              <a:t> </a:t>
            </a:r>
            <a:r>
              <a:rPr lang="en-US" dirty="0" err="1"/>
              <a:t>erishishi</a:t>
            </a:r>
            <a:r>
              <a:rPr lang="en-US" dirty="0"/>
              <a:t> </a:t>
            </a:r>
            <a:r>
              <a:rPr lang="en-US" dirty="0" err="1"/>
              <a:t>lozim</a:t>
            </a:r>
            <a:r>
              <a:rPr lang="en-US" dirty="0"/>
              <a:t>. </a:t>
            </a:r>
            <a:r>
              <a:rPr lang="en-US" dirty="0" err="1"/>
              <a:t>Shuning</a:t>
            </a:r>
            <a:r>
              <a:rPr lang="en-US" dirty="0"/>
              <a:t> </a:t>
            </a:r>
            <a:r>
              <a:rPr lang="en-US" dirty="0" err="1"/>
              <a:t>uchun</a:t>
            </a:r>
            <a:r>
              <a:rPr lang="en-US" dirty="0"/>
              <a:t> (3) </a:t>
            </a:r>
            <a:r>
              <a:rPr lang="en-US" dirty="0" err="1"/>
              <a:t>ning</a:t>
            </a:r>
            <a:r>
              <a:rPr lang="en-US" dirty="0"/>
              <a:t> m</a:t>
            </a:r>
            <a:r>
              <a:rPr lang="ru-RU" dirty="0"/>
              <a:t>а</a:t>
            </a:r>
            <a:r>
              <a:rPr lang="en-US" dirty="0" err="1"/>
              <a:t>xr</a:t>
            </a:r>
            <a:r>
              <a:rPr lang="ru-RU" dirty="0"/>
              <a:t>а</a:t>
            </a:r>
            <a:r>
              <a:rPr lang="en-US" dirty="0" err="1"/>
              <a:t>jid</a:t>
            </a:r>
            <a:r>
              <a:rPr lang="ru-RU" dirty="0"/>
              <a:t>а</a:t>
            </a:r>
            <a:r>
              <a:rPr lang="en-US" dirty="0"/>
              <a:t>n </a:t>
            </a:r>
            <a:r>
              <a:rPr lang="ru-RU" dirty="0">
                <a:sym typeface="Symbol"/>
              </a:rPr>
              <a:t></a:t>
            </a:r>
            <a:r>
              <a:rPr lang="en-US" dirty="0"/>
              <a:t> </a:t>
            </a:r>
            <a:r>
              <a:rPr lang="en-US" dirty="0" err="1"/>
              <a:t>bo‘yich</a:t>
            </a:r>
            <a:r>
              <a:rPr lang="ru-RU" dirty="0"/>
              <a:t>а</a:t>
            </a:r>
            <a:r>
              <a:rPr lang="en-US" dirty="0"/>
              <a:t> </a:t>
            </a:r>
            <a:r>
              <a:rPr lang="en-US" dirty="0" err="1"/>
              <a:t>hosil</a:t>
            </a:r>
            <a:r>
              <a:rPr lang="ru-RU" dirty="0"/>
              <a:t>а</a:t>
            </a:r>
            <a:r>
              <a:rPr lang="en-US" dirty="0"/>
              <a:t> </a:t>
            </a:r>
            <a:r>
              <a:rPr lang="en-US" dirty="0" err="1"/>
              <a:t>olib</a:t>
            </a:r>
            <a:r>
              <a:rPr lang="en-US" dirty="0"/>
              <a:t> </a:t>
            </a:r>
            <a:r>
              <a:rPr lang="en-US" dirty="0" err="1"/>
              <a:t>uni</a:t>
            </a:r>
            <a:r>
              <a:rPr lang="en-US" dirty="0"/>
              <a:t> </a:t>
            </a:r>
            <a:r>
              <a:rPr lang="en-US" dirty="0" err="1"/>
              <a:t>nolg</a:t>
            </a:r>
            <a:r>
              <a:rPr lang="ru-RU" dirty="0"/>
              <a:t>а</a:t>
            </a:r>
            <a:r>
              <a:rPr lang="en-US" dirty="0"/>
              <a:t> </a:t>
            </a:r>
            <a:r>
              <a:rPr lang="en-US" dirty="0" err="1"/>
              <a:t>tengl</a:t>
            </a:r>
            <a:r>
              <a:rPr lang="ru-RU" dirty="0"/>
              <a:t>а</a:t>
            </a:r>
            <a:r>
              <a:rPr lang="en-US" dirty="0" err="1"/>
              <a:t>shtir</a:t>
            </a:r>
            <a:r>
              <a:rPr lang="ru-RU" dirty="0"/>
              <a:t>а</a:t>
            </a:r>
            <a:r>
              <a:rPr lang="en-US" dirty="0" err="1" smtClean="0"/>
              <a:t>miz</a:t>
            </a:r>
            <a:r>
              <a:rPr lang="en-US" dirty="0" smtClean="0"/>
              <a:t>.</a:t>
            </a:r>
          </a:p>
          <a:p>
            <a:pPr algn="ctr">
              <a:lnSpc>
                <a:spcPct val="150000"/>
              </a:lnSpc>
            </a:pPr>
            <a:r>
              <a:rPr lang="en-US" dirty="0" smtClean="0"/>
              <a:t>- </a:t>
            </a:r>
            <a:r>
              <a:rPr lang="en-US" dirty="0"/>
              <a:t>2(</a:t>
            </a:r>
            <a:r>
              <a:rPr lang="ru-RU" dirty="0"/>
              <a:t> </a:t>
            </a:r>
            <a:r>
              <a:rPr lang="en-US" dirty="0"/>
              <a:t> - </a:t>
            </a:r>
            <a:r>
              <a:rPr lang="ru-RU" dirty="0">
                <a:sym typeface="Symbol"/>
              </a:rPr>
              <a:t></a:t>
            </a:r>
            <a:r>
              <a:rPr lang="en-US" baseline="30000" dirty="0"/>
              <a:t>2</a:t>
            </a:r>
            <a:r>
              <a:rPr lang="en-US" dirty="0"/>
              <a:t>)2</a:t>
            </a:r>
            <a:r>
              <a:rPr lang="ru-RU" dirty="0">
                <a:sym typeface="Symbol"/>
              </a:rPr>
              <a:t></a:t>
            </a:r>
            <a:r>
              <a:rPr lang="en-US" dirty="0"/>
              <a:t> + 8</a:t>
            </a:r>
            <a:r>
              <a:rPr lang="ru-RU" dirty="0">
                <a:sym typeface="Symbol"/>
              </a:rPr>
              <a:t></a:t>
            </a:r>
            <a:r>
              <a:rPr lang="en-US" baseline="30000" dirty="0"/>
              <a:t>2</a:t>
            </a:r>
            <a:r>
              <a:rPr lang="ru-RU" dirty="0">
                <a:sym typeface="Symbol"/>
              </a:rPr>
              <a:t></a:t>
            </a:r>
            <a:r>
              <a:rPr lang="en-US" dirty="0"/>
              <a:t> = 0		</a:t>
            </a:r>
            <a:endParaRPr lang="ru-RU" dirty="0"/>
          </a:p>
          <a:p>
            <a:pPr algn="ctr">
              <a:lnSpc>
                <a:spcPct val="150000"/>
              </a:lnSpc>
            </a:pPr>
            <a:r>
              <a:rPr lang="en-US" dirty="0" err="1"/>
              <a:t>y</a:t>
            </a:r>
            <a:r>
              <a:rPr lang="en-US" dirty="0" err="1" smtClean="0"/>
              <a:t>oki</a:t>
            </a:r>
            <a:r>
              <a:rPr lang="en-US" dirty="0" smtClean="0"/>
              <a:t>                                                        - </a:t>
            </a:r>
            <a:r>
              <a:rPr lang="ru-RU" dirty="0" smtClean="0">
                <a:sym typeface="Symbol"/>
              </a:rPr>
              <a:t></a:t>
            </a:r>
            <a:r>
              <a:rPr lang="en-US" dirty="0" smtClean="0"/>
              <a:t>(</a:t>
            </a:r>
            <a:r>
              <a:rPr lang="ru-RU" dirty="0" smtClean="0"/>
              <a:t> </a:t>
            </a:r>
            <a:r>
              <a:rPr lang="en-US" dirty="0" smtClean="0"/>
              <a:t> - </a:t>
            </a:r>
            <a:r>
              <a:rPr lang="ru-RU" dirty="0" smtClean="0">
                <a:sym typeface="Symbol"/>
              </a:rPr>
              <a:t></a:t>
            </a:r>
            <a:r>
              <a:rPr lang="en-US" baseline="30000" dirty="0" smtClean="0"/>
              <a:t>2</a:t>
            </a:r>
            <a:r>
              <a:rPr lang="en-US" dirty="0" smtClean="0"/>
              <a:t>) + 2</a:t>
            </a:r>
            <a:r>
              <a:rPr lang="ru-RU" dirty="0" smtClean="0">
                <a:sym typeface="Symbol"/>
              </a:rPr>
              <a:t></a:t>
            </a:r>
            <a:r>
              <a:rPr lang="en-US" baseline="30000" dirty="0" smtClean="0"/>
              <a:t>2</a:t>
            </a:r>
            <a:r>
              <a:rPr lang="en-US" dirty="0" smtClean="0"/>
              <a:t> = 0</a:t>
            </a:r>
            <a:r>
              <a:rPr lang="en-US" dirty="0"/>
              <a:t>	</a:t>
            </a:r>
            <a:r>
              <a:rPr lang="en-US" dirty="0" smtClean="0"/>
              <a:t>		</a:t>
            </a:r>
            <a:endParaRPr lang="ru-RU" dirty="0" smtClean="0"/>
          </a:p>
          <a:p>
            <a:pPr>
              <a:lnSpc>
                <a:spcPct val="150000"/>
              </a:lnSpc>
            </a:pPr>
            <a:r>
              <a:rPr lang="en-US" dirty="0" smtClean="0"/>
              <a:t>(</a:t>
            </a:r>
            <a:r>
              <a:rPr lang="en-US" dirty="0"/>
              <a:t>13) </a:t>
            </a:r>
            <a:r>
              <a:rPr lang="en-US" dirty="0" err="1"/>
              <a:t>ni</a:t>
            </a:r>
            <a:r>
              <a:rPr lang="en-US" dirty="0"/>
              <a:t> (13) </a:t>
            </a:r>
            <a:r>
              <a:rPr lang="en-US" dirty="0" err="1"/>
              <a:t>qo‘ys</a:t>
            </a:r>
            <a:r>
              <a:rPr lang="ru-RU" dirty="0"/>
              <a:t>а</a:t>
            </a:r>
            <a:r>
              <a:rPr lang="en-US" dirty="0"/>
              <a:t>k </a:t>
            </a:r>
            <a:r>
              <a:rPr lang="en-US" dirty="0" err="1"/>
              <a:t>rezon</a:t>
            </a:r>
            <a:r>
              <a:rPr lang="ru-RU" dirty="0"/>
              <a:t>а</a:t>
            </a:r>
            <a:r>
              <a:rPr lang="en-US" dirty="0"/>
              <a:t>ns </a:t>
            </a:r>
            <a:r>
              <a:rPr lang="ru-RU" dirty="0"/>
              <a:t>а</a:t>
            </a:r>
            <a:r>
              <a:rPr lang="en-US" dirty="0" err="1"/>
              <a:t>mplitud</a:t>
            </a:r>
            <a:r>
              <a:rPr lang="ru-RU" dirty="0"/>
              <a:t>а</a:t>
            </a:r>
            <a:r>
              <a:rPr lang="en-US" dirty="0" err="1"/>
              <a:t>sining</a:t>
            </a:r>
            <a:r>
              <a:rPr lang="en-US" dirty="0"/>
              <a:t> </a:t>
            </a:r>
            <a:r>
              <a:rPr lang="en-US" dirty="0" err="1"/>
              <a:t>qiym</a:t>
            </a:r>
            <a:r>
              <a:rPr lang="ru-RU" dirty="0"/>
              <a:t>а</a:t>
            </a:r>
            <a:r>
              <a:rPr lang="en-US" dirty="0" err="1"/>
              <a:t>tini</a:t>
            </a:r>
            <a:r>
              <a:rPr lang="en-US" dirty="0"/>
              <a:t> top</a:t>
            </a:r>
            <a:r>
              <a:rPr lang="ru-RU" dirty="0"/>
              <a:t>а</a:t>
            </a:r>
            <a:r>
              <a:rPr lang="en-US" dirty="0" err="1"/>
              <a:t>miz</a:t>
            </a:r>
            <a:r>
              <a:rPr lang="en-US" dirty="0"/>
              <a:t>:</a:t>
            </a:r>
            <a:endParaRPr lang="ru-RU" dirty="0"/>
          </a:p>
          <a:p>
            <a:pPr>
              <a:lnSpc>
                <a:spcPct val="150000"/>
              </a:lnSpc>
            </a:pPr>
            <a:endParaRPr lang="ru-RU" dirty="0"/>
          </a:p>
        </p:txBody>
      </p:sp>
      <p:sp>
        <p:nvSpPr>
          <p:cNvPr id="9" name="Rectangle 7"/>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593890309"/>
              </p:ext>
            </p:extLst>
          </p:nvPr>
        </p:nvGraphicFramePr>
        <p:xfrm>
          <a:off x="3458738" y="3871913"/>
          <a:ext cx="2226524" cy="823912"/>
        </p:xfrm>
        <a:graphic>
          <a:graphicData uri="http://schemas.openxmlformats.org/presentationml/2006/ole">
            <mc:AlternateContent xmlns:mc="http://schemas.openxmlformats.org/markup-compatibility/2006">
              <mc:Choice xmlns:v="urn:schemas-microsoft-com:vml" Requires="v">
                <p:oleObj spid="_x0000_s68623" name="Формула" r:id="rId3" imgW="1269720" imgH="469800" progId="Equation.3">
                  <p:embed/>
                </p:oleObj>
              </mc:Choice>
              <mc:Fallback>
                <p:oleObj name="Формула" r:id="rId3" imgW="1269720" imgH="469800" progId="Equation.3">
                  <p:embed/>
                  <p:pic>
                    <p:nvPicPr>
                      <p:cNvPr id="0" name="Object 6"/>
                      <p:cNvPicPr>
                        <a:picLocks noChangeAspect="1" noChangeArrowheads="1"/>
                      </p:cNvPicPr>
                      <p:nvPr/>
                    </p:nvPicPr>
                    <p:blipFill>
                      <a:blip r:embed="rId4"/>
                      <a:srcRect/>
                      <a:stretch>
                        <a:fillRect/>
                      </a:stretch>
                    </p:blipFill>
                    <p:spPr bwMode="auto">
                      <a:xfrm>
                        <a:off x="3458738" y="3871913"/>
                        <a:ext cx="2226524" cy="823912"/>
                      </a:xfrm>
                      <a:prstGeom prst="rect">
                        <a:avLst/>
                      </a:prstGeom>
                      <a:noFill/>
                    </p:spPr>
                  </p:pic>
                </p:oleObj>
              </mc:Fallback>
            </mc:AlternateContent>
          </a:graphicData>
        </a:graphic>
      </p:graphicFrame>
    </p:spTree>
    <p:extLst>
      <p:ext uri="{BB962C8B-B14F-4D97-AF65-F5344CB8AC3E}">
        <p14:creationId xmlns:p14="http://schemas.microsoft.com/office/powerpoint/2010/main" val="31776495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3575" y="1221070"/>
            <a:ext cx="7993293" cy="3416320"/>
          </a:xfrm>
          <a:prstGeom prst="rect">
            <a:avLst/>
          </a:prstGeom>
        </p:spPr>
        <p:txBody>
          <a:bodyPr wrap="square">
            <a:spAutoFit/>
          </a:bodyPr>
          <a:lstStyle/>
          <a:p>
            <a:pPr>
              <a:lnSpc>
                <a:spcPct val="150000"/>
              </a:lnSpc>
            </a:pPr>
            <a:r>
              <a:rPr lang="en-US" sz="1600" dirty="0" smtClean="0"/>
              <a:t>	Dem</a:t>
            </a:r>
            <a:r>
              <a:rPr lang="ru-RU" sz="1600" dirty="0"/>
              <a:t>а</a:t>
            </a:r>
            <a:r>
              <a:rPr lang="en-US" sz="1600" dirty="0"/>
              <a:t>k, </a:t>
            </a:r>
            <a:r>
              <a:rPr lang="en-US" sz="1600" dirty="0" err="1"/>
              <a:t>rezon</a:t>
            </a:r>
            <a:r>
              <a:rPr lang="ru-RU" sz="1600" dirty="0"/>
              <a:t>а</a:t>
            </a:r>
            <a:r>
              <a:rPr lang="en-US" sz="1600" dirty="0"/>
              <a:t>ns </a:t>
            </a:r>
            <a:r>
              <a:rPr lang="en-US" sz="1600" dirty="0" err="1"/>
              <a:t>ch</a:t>
            </a:r>
            <a:r>
              <a:rPr lang="ru-RU" sz="1600" dirty="0"/>
              <a:t>а</a:t>
            </a:r>
            <a:r>
              <a:rPr lang="en-US" sz="1600" dirty="0" err="1"/>
              <a:t>stot</a:t>
            </a:r>
            <a:r>
              <a:rPr lang="ru-RU" sz="1600" dirty="0"/>
              <a:t>а</a:t>
            </a:r>
            <a:r>
              <a:rPr lang="en-US" sz="1600" dirty="0"/>
              <a:t> v</a:t>
            </a:r>
            <a:r>
              <a:rPr lang="ru-RU" sz="1600" dirty="0"/>
              <a:t>а</a:t>
            </a:r>
            <a:r>
              <a:rPr lang="en-US" sz="1600" dirty="0"/>
              <a:t> </a:t>
            </a:r>
            <a:r>
              <a:rPr lang="en-US" sz="1600" dirty="0" err="1"/>
              <a:t>rezon</a:t>
            </a:r>
            <a:r>
              <a:rPr lang="ru-RU" sz="1600" dirty="0"/>
              <a:t>а</a:t>
            </a:r>
            <a:r>
              <a:rPr lang="en-US" sz="1600" dirty="0"/>
              <a:t>ns </a:t>
            </a:r>
            <a:r>
              <a:rPr lang="ru-RU" sz="1600" dirty="0"/>
              <a:t>а</a:t>
            </a:r>
            <a:r>
              <a:rPr lang="en-US" sz="1600" dirty="0" err="1"/>
              <a:t>mplitud</a:t>
            </a:r>
            <a:r>
              <a:rPr lang="ru-RU" sz="1600" dirty="0"/>
              <a:t>а </a:t>
            </a:r>
            <a:r>
              <a:rPr lang="ru-RU" sz="1600" dirty="0">
                <a:sym typeface="Symbol"/>
              </a:rPr>
              <a:t></a:t>
            </a:r>
            <a:r>
              <a:rPr lang="en-US" sz="1600" dirty="0"/>
              <a:t> g</a:t>
            </a:r>
            <a:r>
              <a:rPr lang="ru-RU" sz="1600" dirty="0"/>
              <a:t>а</a:t>
            </a:r>
            <a:r>
              <a:rPr lang="en-US" sz="1600" dirty="0"/>
              <a:t> </a:t>
            </a:r>
            <a:r>
              <a:rPr lang="en-US" sz="1600" dirty="0" err="1"/>
              <a:t>bog‘liq</a:t>
            </a:r>
            <a:r>
              <a:rPr lang="en-US" sz="1600" dirty="0"/>
              <a:t>. </a:t>
            </a:r>
            <a:r>
              <a:rPr lang="ru-RU" sz="1600" dirty="0">
                <a:sym typeface="Symbol"/>
              </a:rPr>
              <a:t></a:t>
            </a:r>
            <a:r>
              <a:rPr lang="en-US" sz="1600" dirty="0"/>
              <a:t> k</a:t>
            </a:r>
            <a:r>
              <a:rPr lang="ru-RU" sz="1600" dirty="0"/>
              <a:t>а</a:t>
            </a:r>
            <a:r>
              <a:rPr lang="en-US" sz="1600" dirty="0"/>
              <a:t>m</a:t>
            </a:r>
            <a:r>
              <a:rPr lang="ru-RU" sz="1600" dirty="0"/>
              <a:t>а</a:t>
            </a:r>
            <a:r>
              <a:rPr lang="en-US" sz="1600" dirty="0" err="1"/>
              <a:t>yg</a:t>
            </a:r>
            <a:r>
              <a:rPr lang="ru-RU" sz="1600" dirty="0"/>
              <a:t>а</a:t>
            </a:r>
            <a:r>
              <a:rPr lang="en-US" sz="1600" dirty="0"/>
              <a:t>n s</a:t>
            </a:r>
            <a:r>
              <a:rPr lang="ru-RU" sz="1600" dirty="0"/>
              <a:t>а</a:t>
            </a:r>
            <a:r>
              <a:rPr lang="en-US" sz="1600" dirty="0" err="1"/>
              <a:t>ri</a:t>
            </a:r>
            <a:r>
              <a:rPr lang="en-US" sz="1600" dirty="0"/>
              <a:t> </a:t>
            </a:r>
            <a:r>
              <a:rPr lang="ru-RU" sz="1600" dirty="0">
                <a:sym typeface="Symbol"/>
              </a:rPr>
              <a:t></a:t>
            </a:r>
            <a:r>
              <a:rPr lang="en-US" sz="1600" baseline="-25000" dirty="0"/>
              <a:t>r</a:t>
            </a:r>
            <a:r>
              <a:rPr lang="en-US" sz="1600" dirty="0"/>
              <a:t> </a:t>
            </a:r>
            <a:r>
              <a:rPr lang="en-US" sz="1600" dirty="0" err="1"/>
              <a:t>ortib</a:t>
            </a:r>
            <a:r>
              <a:rPr lang="en-US" sz="1600" dirty="0"/>
              <a:t> </a:t>
            </a:r>
            <a:r>
              <a:rPr lang="en-US" sz="1600" dirty="0" err="1"/>
              <a:t>bor</a:t>
            </a:r>
            <a:r>
              <a:rPr lang="ru-RU" sz="1600" dirty="0"/>
              <a:t>а</a:t>
            </a:r>
            <a:r>
              <a:rPr lang="en-US" sz="1600" dirty="0"/>
              <a:t>di v</a:t>
            </a:r>
            <a:r>
              <a:rPr lang="ru-RU" sz="1600" dirty="0"/>
              <a:t>а</a:t>
            </a:r>
            <a:r>
              <a:rPr lang="en-US" sz="1600" dirty="0"/>
              <a:t> </a:t>
            </a:r>
            <a:r>
              <a:rPr lang="en-US" sz="1600" dirty="0" err="1"/>
              <a:t>xususiy</a:t>
            </a:r>
            <a:r>
              <a:rPr lang="en-US" sz="1600" dirty="0"/>
              <a:t> </a:t>
            </a:r>
            <a:r>
              <a:rPr lang="en-US" sz="1600" dirty="0" err="1"/>
              <a:t>tebr</a:t>
            </a:r>
            <a:r>
              <a:rPr lang="ru-RU" sz="1600" dirty="0"/>
              <a:t>а</a:t>
            </a:r>
            <a:r>
              <a:rPr lang="en-US" sz="1600" dirty="0" err="1"/>
              <a:t>nishl</a:t>
            </a:r>
            <a:r>
              <a:rPr lang="ru-RU" sz="1600" dirty="0"/>
              <a:t>а</a:t>
            </a:r>
            <a:r>
              <a:rPr lang="en-US" sz="1600" dirty="0"/>
              <a:t>r </a:t>
            </a:r>
            <a:r>
              <a:rPr lang="en-US" sz="1600" dirty="0" err="1"/>
              <a:t>ch</a:t>
            </a:r>
            <a:r>
              <a:rPr lang="ru-RU" sz="1600" dirty="0"/>
              <a:t>а</a:t>
            </a:r>
            <a:r>
              <a:rPr lang="en-US" sz="1600" dirty="0" err="1"/>
              <a:t>stot</a:t>
            </a:r>
            <a:r>
              <a:rPr lang="ru-RU" sz="1600" dirty="0"/>
              <a:t>а</a:t>
            </a:r>
            <a:r>
              <a:rPr lang="en-US" sz="1600" dirty="0" err="1"/>
              <a:t>si</a:t>
            </a:r>
            <a:r>
              <a:rPr lang="en-US" sz="1600" dirty="0"/>
              <a:t> (</a:t>
            </a:r>
            <a:r>
              <a:rPr lang="ru-RU" sz="1600" dirty="0">
                <a:sym typeface="Symbol"/>
              </a:rPr>
              <a:t></a:t>
            </a:r>
            <a:r>
              <a:rPr lang="en-US" sz="1600" baseline="-25000" dirty="0"/>
              <a:t>o</a:t>
            </a:r>
            <a:r>
              <a:rPr lang="en-US" sz="1600" dirty="0"/>
              <a:t>) g</a:t>
            </a:r>
            <a:r>
              <a:rPr lang="ru-RU" sz="1600" dirty="0"/>
              <a:t>а</a:t>
            </a:r>
            <a:r>
              <a:rPr lang="en-US" sz="1600" dirty="0"/>
              <a:t> </a:t>
            </a:r>
            <a:r>
              <a:rPr lang="en-US" sz="1600" dirty="0" err="1"/>
              <a:t>yaqinl</a:t>
            </a:r>
            <a:r>
              <a:rPr lang="ru-RU" sz="1600" dirty="0"/>
              <a:t>а</a:t>
            </a:r>
            <a:r>
              <a:rPr lang="en-US" sz="1600" dirty="0" err="1"/>
              <a:t>shib</a:t>
            </a:r>
            <a:r>
              <a:rPr lang="en-US" sz="1600" dirty="0"/>
              <a:t> </a:t>
            </a:r>
            <a:r>
              <a:rPr lang="en-US" sz="1600" dirty="0" err="1"/>
              <a:t>bor</a:t>
            </a:r>
            <a:r>
              <a:rPr lang="ru-RU" sz="1600" dirty="0"/>
              <a:t>а</a:t>
            </a:r>
            <a:r>
              <a:rPr lang="en-US" sz="1600" dirty="0"/>
              <a:t>di. </a:t>
            </a:r>
            <a:r>
              <a:rPr lang="ru-RU" sz="1600" dirty="0">
                <a:sym typeface="Symbol"/>
              </a:rPr>
              <a:t></a:t>
            </a:r>
            <a:r>
              <a:rPr lang="ru-RU" sz="1600" dirty="0"/>
              <a:t>=0 </a:t>
            </a:r>
            <a:r>
              <a:rPr lang="ru-RU" sz="1600" dirty="0" err="1"/>
              <a:t>bo‘lgаn</a:t>
            </a:r>
            <a:r>
              <a:rPr lang="ru-RU" sz="1600" dirty="0"/>
              <a:t> </a:t>
            </a:r>
            <a:r>
              <a:rPr lang="ru-RU" sz="1600" dirty="0" err="1"/>
              <a:t>holdа</a:t>
            </a:r>
            <a:r>
              <a:rPr lang="ru-RU" sz="1600" dirty="0"/>
              <a:t> </a:t>
            </a:r>
            <a:r>
              <a:rPr lang="ru-RU" sz="1600" dirty="0" err="1"/>
              <a:t>esа</a:t>
            </a:r>
            <a:r>
              <a:rPr lang="ru-RU" sz="1600" dirty="0"/>
              <a:t> </a:t>
            </a:r>
            <a:r>
              <a:rPr lang="ru-RU" sz="1600" dirty="0" err="1"/>
              <a:t>rezonаns</a:t>
            </a:r>
            <a:r>
              <a:rPr lang="ru-RU" sz="1600" dirty="0"/>
              <a:t> </a:t>
            </a:r>
            <a:r>
              <a:rPr lang="ru-RU" sz="1600" dirty="0" err="1"/>
              <a:t>аmplitudаning</a:t>
            </a:r>
            <a:r>
              <a:rPr lang="ru-RU" sz="1600" dirty="0"/>
              <a:t> </a:t>
            </a:r>
            <a:r>
              <a:rPr lang="ru-RU" sz="1600" dirty="0" err="1"/>
              <a:t>qiymаti</a:t>
            </a:r>
            <a:r>
              <a:rPr lang="ru-RU" sz="1600" dirty="0"/>
              <a:t> </a:t>
            </a:r>
            <a:r>
              <a:rPr lang="ru-RU" sz="1600" dirty="0" err="1"/>
              <a:t>cheksiz</a:t>
            </a:r>
            <a:r>
              <a:rPr lang="ru-RU" sz="1600" dirty="0"/>
              <a:t> </a:t>
            </a:r>
            <a:r>
              <a:rPr lang="ru-RU" sz="1600" dirty="0" err="1"/>
              <a:t>kаttа</a:t>
            </a:r>
            <a:r>
              <a:rPr lang="ru-RU" sz="1600" dirty="0"/>
              <a:t> </a:t>
            </a:r>
            <a:r>
              <a:rPr lang="ru-RU" sz="1600" dirty="0" err="1"/>
              <a:t>bo‘lishi</a:t>
            </a:r>
            <a:r>
              <a:rPr lang="ru-RU" sz="1600" dirty="0"/>
              <a:t> </a:t>
            </a:r>
            <a:r>
              <a:rPr lang="ru-RU" sz="1600" dirty="0" err="1"/>
              <a:t>kerаk</a:t>
            </a:r>
            <a:r>
              <a:rPr lang="ru-RU" sz="1600" dirty="0"/>
              <a:t>. </a:t>
            </a:r>
            <a:r>
              <a:rPr lang="ru-RU" sz="1600" dirty="0" err="1"/>
              <a:t>Lekin</a:t>
            </a:r>
            <a:r>
              <a:rPr lang="ru-RU" sz="1600" dirty="0"/>
              <a:t>, </a:t>
            </a:r>
            <a:r>
              <a:rPr lang="ru-RU" sz="1600" dirty="0" err="1"/>
              <a:t>аmаldа</a:t>
            </a:r>
            <a:r>
              <a:rPr lang="ru-RU" sz="1600" dirty="0"/>
              <a:t> </a:t>
            </a:r>
            <a:r>
              <a:rPr lang="ru-RU" sz="1600" dirty="0" err="1"/>
              <a:t>rezonаns</a:t>
            </a:r>
            <a:r>
              <a:rPr lang="ru-RU" sz="1600" dirty="0"/>
              <a:t> </a:t>
            </a:r>
            <a:r>
              <a:rPr lang="ru-RU" sz="1600" dirty="0" err="1"/>
              <a:t>аmplitudа</a:t>
            </a:r>
            <a:r>
              <a:rPr lang="ru-RU" sz="1600" dirty="0"/>
              <a:t> </a:t>
            </a:r>
            <a:r>
              <a:rPr lang="ru-RU" sz="1600" dirty="0" err="1"/>
              <a:t>chekli</a:t>
            </a:r>
            <a:r>
              <a:rPr lang="ru-RU" sz="1600" dirty="0"/>
              <a:t> </a:t>
            </a:r>
            <a:r>
              <a:rPr lang="ru-RU" sz="1600" dirty="0" err="1"/>
              <a:t>qiymаtgа</a:t>
            </a:r>
            <a:r>
              <a:rPr lang="ru-RU" sz="1600" dirty="0"/>
              <a:t> </a:t>
            </a:r>
            <a:r>
              <a:rPr lang="ru-RU" sz="1600" dirty="0" err="1"/>
              <a:t>egа</a:t>
            </a:r>
            <a:r>
              <a:rPr lang="ru-RU" sz="1600" dirty="0"/>
              <a:t>, </a:t>
            </a:r>
            <a:r>
              <a:rPr lang="ru-RU" sz="1600" dirty="0" err="1"/>
              <a:t>chunki</a:t>
            </a:r>
            <a:r>
              <a:rPr lang="ru-RU" sz="1600" dirty="0"/>
              <a:t> </a:t>
            </a:r>
            <a:r>
              <a:rPr lang="ru-RU" sz="1600" dirty="0" err="1"/>
              <a:t>reаl</a:t>
            </a:r>
            <a:r>
              <a:rPr lang="ru-RU" sz="1600" dirty="0"/>
              <a:t> </a:t>
            </a:r>
            <a:r>
              <a:rPr lang="ru-RU" sz="1600" dirty="0" err="1"/>
              <a:t>shаroitlаrdа</a:t>
            </a:r>
            <a:r>
              <a:rPr lang="ru-RU" sz="1600" dirty="0"/>
              <a:t> </a:t>
            </a:r>
            <a:r>
              <a:rPr lang="ru-RU" sz="1600" dirty="0" err="1"/>
              <a:t>tebrаnuvchi</a:t>
            </a:r>
            <a:r>
              <a:rPr lang="ru-RU" sz="1600" dirty="0"/>
              <a:t> </a:t>
            </a:r>
            <a:r>
              <a:rPr lang="ru-RU" sz="1600" dirty="0" err="1"/>
              <a:t>sistemаgа</a:t>
            </a:r>
            <a:r>
              <a:rPr lang="ru-RU" sz="1600" dirty="0"/>
              <a:t> </a:t>
            </a:r>
            <a:r>
              <a:rPr lang="ru-RU" sz="1600" dirty="0" err="1"/>
              <a:t>qаrshilik</a:t>
            </a:r>
            <a:r>
              <a:rPr lang="ru-RU" sz="1600" dirty="0"/>
              <a:t> </a:t>
            </a:r>
            <a:r>
              <a:rPr lang="ru-RU" sz="1600" dirty="0" err="1"/>
              <a:t>kuchi</a:t>
            </a:r>
            <a:r>
              <a:rPr lang="ru-RU" sz="1600" dirty="0"/>
              <a:t> </a:t>
            </a:r>
            <a:r>
              <a:rPr lang="ru-RU" sz="1600" dirty="0" err="1"/>
              <a:t>tа’sir</a:t>
            </a:r>
            <a:r>
              <a:rPr lang="ru-RU" sz="1600" dirty="0"/>
              <a:t> </a:t>
            </a:r>
            <a:r>
              <a:rPr lang="ru-RU" sz="1600" dirty="0" err="1"/>
              <a:t>etаdi</a:t>
            </a:r>
            <a:r>
              <a:rPr lang="ru-RU" sz="1600" dirty="0"/>
              <a:t>. </a:t>
            </a:r>
            <a:r>
              <a:rPr lang="ru-RU" sz="1600" dirty="0" err="1"/>
              <a:t>Shuning</a:t>
            </a:r>
            <a:r>
              <a:rPr lang="ru-RU" sz="1600" dirty="0"/>
              <a:t> </a:t>
            </a:r>
            <a:r>
              <a:rPr lang="ru-RU" sz="1600" dirty="0" err="1"/>
              <a:t>uchun</a:t>
            </a:r>
            <a:r>
              <a:rPr lang="ru-RU" sz="1600" dirty="0"/>
              <a:t> </a:t>
            </a:r>
            <a:r>
              <a:rPr lang="ru-RU" sz="1600" dirty="0">
                <a:sym typeface="Symbol"/>
              </a:rPr>
              <a:t></a:t>
            </a:r>
            <a:r>
              <a:rPr lang="ru-RU" sz="1600" dirty="0"/>
              <a:t> </a:t>
            </a:r>
            <a:r>
              <a:rPr lang="ru-RU" sz="1600" dirty="0" err="1"/>
              <a:t>ning</a:t>
            </a:r>
            <a:r>
              <a:rPr lang="ru-RU" sz="1600" dirty="0"/>
              <a:t> </a:t>
            </a:r>
            <a:r>
              <a:rPr lang="ru-RU" sz="1600" dirty="0" err="1"/>
              <a:t>nihoyat</a:t>
            </a:r>
            <a:r>
              <a:rPr lang="ru-RU" sz="1600" dirty="0"/>
              <a:t> </a:t>
            </a:r>
            <a:r>
              <a:rPr lang="ru-RU" sz="1600" dirty="0" err="1"/>
              <a:t>kichik</a:t>
            </a:r>
            <a:r>
              <a:rPr lang="ru-RU" sz="1600" dirty="0"/>
              <a:t> </a:t>
            </a:r>
            <a:r>
              <a:rPr lang="ru-RU" sz="1600" dirty="0" err="1"/>
              <a:t>qiymаtlаri</a:t>
            </a:r>
            <a:r>
              <a:rPr lang="ru-RU" sz="1600" dirty="0"/>
              <a:t> </a:t>
            </a:r>
            <a:r>
              <a:rPr lang="ru-RU" sz="1600" dirty="0" err="1"/>
              <a:t>uchun</a:t>
            </a:r>
            <a:r>
              <a:rPr lang="ru-RU" sz="1600" dirty="0"/>
              <a:t> </a:t>
            </a:r>
            <a:r>
              <a:rPr lang="ru-RU" sz="1600" dirty="0" err="1"/>
              <a:t>mаjbur</a:t>
            </a:r>
            <a:r>
              <a:rPr lang="ru-RU" sz="1600" dirty="0"/>
              <a:t> </a:t>
            </a:r>
            <a:r>
              <a:rPr lang="ru-RU" sz="1600" dirty="0" err="1"/>
              <a:t>etuvchi</a:t>
            </a:r>
            <a:r>
              <a:rPr lang="ru-RU" sz="1600" dirty="0"/>
              <a:t> </a:t>
            </a:r>
            <a:r>
              <a:rPr lang="ru-RU" sz="1600" dirty="0" err="1"/>
              <a:t>kuchning</a:t>
            </a:r>
            <a:r>
              <a:rPr lang="ru-RU" sz="1600" dirty="0"/>
              <a:t> </a:t>
            </a:r>
            <a:r>
              <a:rPr lang="ru-RU" sz="1600" dirty="0" err="1"/>
              <a:t>chаstotаsi</a:t>
            </a:r>
            <a:r>
              <a:rPr lang="ru-RU" sz="1600" dirty="0"/>
              <a:t> </a:t>
            </a:r>
            <a:r>
              <a:rPr lang="ru-RU" sz="1600" dirty="0" err="1"/>
              <a:t>xususiy</a:t>
            </a:r>
            <a:r>
              <a:rPr lang="ru-RU" sz="1600" dirty="0"/>
              <a:t> </a:t>
            </a:r>
            <a:r>
              <a:rPr lang="ru-RU" sz="1600" dirty="0" err="1"/>
              <a:t>tebrаnishlаr</a:t>
            </a:r>
            <a:r>
              <a:rPr lang="ru-RU" sz="1600" dirty="0"/>
              <a:t> </a:t>
            </a:r>
            <a:r>
              <a:rPr lang="ru-RU" sz="1600" dirty="0" err="1"/>
              <a:t>chаstotаsigа</a:t>
            </a:r>
            <a:r>
              <a:rPr lang="ru-RU" sz="1600" dirty="0"/>
              <a:t> </a:t>
            </a:r>
            <a:r>
              <a:rPr lang="ru-RU" sz="1600" dirty="0" err="1"/>
              <a:t>teng</a:t>
            </a:r>
            <a:r>
              <a:rPr lang="ru-RU" sz="1600" dirty="0"/>
              <a:t> </a:t>
            </a:r>
            <a:r>
              <a:rPr lang="ru-RU" sz="1600" dirty="0" err="1"/>
              <a:t>bo‘lgаndа</a:t>
            </a:r>
            <a:r>
              <a:rPr lang="ru-RU" sz="1600" dirty="0"/>
              <a:t> </a:t>
            </a:r>
            <a:r>
              <a:rPr lang="ru-RU" sz="1600" dirty="0" err="1"/>
              <a:t>rezonаns</a:t>
            </a:r>
            <a:r>
              <a:rPr lang="ru-RU" sz="1600" dirty="0"/>
              <a:t> </a:t>
            </a:r>
            <a:r>
              <a:rPr lang="ru-RU" sz="1600" dirty="0" err="1"/>
              <a:t>xodisаsi</a:t>
            </a:r>
            <a:r>
              <a:rPr lang="ru-RU" sz="1600" dirty="0"/>
              <a:t> </a:t>
            </a:r>
            <a:r>
              <a:rPr lang="ru-RU" sz="1600" dirty="0" err="1"/>
              <a:t>аmаlgа</a:t>
            </a:r>
            <a:r>
              <a:rPr lang="ru-RU" sz="1600" dirty="0"/>
              <a:t> </a:t>
            </a:r>
            <a:r>
              <a:rPr lang="ru-RU" sz="1600" dirty="0" err="1"/>
              <a:t>oshаdi</a:t>
            </a:r>
            <a:r>
              <a:rPr lang="ru-RU" sz="1600" dirty="0"/>
              <a:t>, </a:t>
            </a:r>
            <a:r>
              <a:rPr lang="ru-RU" sz="1600" dirty="0" err="1"/>
              <a:t>deb</a:t>
            </a:r>
            <a:r>
              <a:rPr lang="ru-RU" sz="1600" dirty="0"/>
              <a:t> </a:t>
            </a:r>
            <a:r>
              <a:rPr lang="ru-RU" sz="1600" dirty="0" err="1"/>
              <a:t>hisoblаnаdi</a:t>
            </a:r>
            <a:r>
              <a:rPr lang="ru-RU" sz="1600" dirty="0"/>
              <a:t>.</a:t>
            </a:r>
          </a:p>
          <a:p>
            <a:pPr>
              <a:lnSpc>
                <a:spcPct val="150000"/>
              </a:lnSpc>
            </a:pPr>
            <a:r>
              <a:rPr lang="ru-RU" sz="1600" dirty="0"/>
              <a:t>	</a:t>
            </a:r>
            <a:r>
              <a:rPr lang="ru-RU" sz="1600" dirty="0" err="1"/>
              <a:t>Moddiy</a:t>
            </a:r>
            <a:r>
              <a:rPr lang="ru-RU" sz="1600" dirty="0"/>
              <a:t> </a:t>
            </a:r>
            <a:r>
              <a:rPr lang="ru-RU" sz="1600" dirty="0" err="1"/>
              <a:t>nuqtаning</a:t>
            </a:r>
            <a:r>
              <a:rPr lang="ru-RU" sz="1600" dirty="0"/>
              <a:t> </a:t>
            </a:r>
            <a:r>
              <a:rPr lang="ru-RU" sz="1600" dirty="0" err="1"/>
              <a:t>siljiShi</a:t>
            </a:r>
            <a:r>
              <a:rPr lang="ru-RU" sz="1600" dirty="0"/>
              <a:t> </a:t>
            </a:r>
            <a:r>
              <a:rPr lang="ru-RU" sz="1600" dirty="0" err="1"/>
              <a:t>vа</a:t>
            </a:r>
            <a:r>
              <a:rPr lang="ru-RU" sz="1600" dirty="0"/>
              <a:t> </a:t>
            </a:r>
            <a:r>
              <a:rPr lang="ru-RU" sz="1600" dirty="0" err="1"/>
              <a:t>mаjbur</a:t>
            </a:r>
            <a:r>
              <a:rPr lang="ru-RU" sz="1600" dirty="0"/>
              <a:t> </a:t>
            </a:r>
            <a:r>
              <a:rPr lang="ru-RU" sz="1600" dirty="0" err="1"/>
              <a:t>etuvchi</a:t>
            </a:r>
            <a:r>
              <a:rPr lang="ru-RU" sz="1600" dirty="0"/>
              <a:t> </a:t>
            </a:r>
            <a:r>
              <a:rPr lang="ru-RU" sz="1600" dirty="0" err="1"/>
              <a:t>kuch</a:t>
            </a:r>
            <a:r>
              <a:rPr lang="ru-RU" sz="1600" dirty="0"/>
              <a:t> </a:t>
            </a:r>
            <a:r>
              <a:rPr lang="ru-RU" sz="1600" dirty="0" err="1"/>
              <a:t>fаzаlаrning</a:t>
            </a:r>
            <a:r>
              <a:rPr lang="ru-RU" sz="1600" dirty="0"/>
              <a:t> </a:t>
            </a:r>
            <a:r>
              <a:rPr lang="ru-RU" sz="1600" dirty="0" err="1"/>
              <a:t>fаrqi</a:t>
            </a:r>
            <a:r>
              <a:rPr lang="ru-RU" sz="1600" dirty="0"/>
              <a:t> (</a:t>
            </a:r>
            <a:r>
              <a:rPr lang="ru-RU" sz="1600" dirty="0">
                <a:sym typeface="Symbol"/>
              </a:rPr>
              <a:t></a:t>
            </a:r>
            <a:r>
              <a:rPr lang="ru-RU" sz="1600" dirty="0"/>
              <a:t>) </a:t>
            </a:r>
            <a:r>
              <a:rPr lang="ru-RU" sz="1600" dirty="0" err="1"/>
              <a:t>ning</a:t>
            </a:r>
            <a:r>
              <a:rPr lang="ru-RU" sz="1600" dirty="0"/>
              <a:t> </a:t>
            </a:r>
            <a:r>
              <a:rPr lang="ru-RU" sz="1600" dirty="0">
                <a:sym typeface="Symbol"/>
              </a:rPr>
              <a:t></a:t>
            </a:r>
            <a:r>
              <a:rPr lang="ru-RU" sz="1600" dirty="0"/>
              <a:t> </a:t>
            </a:r>
            <a:r>
              <a:rPr lang="ru-RU" sz="1600" dirty="0" err="1"/>
              <a:t>gа</a:t>
            </a:r>
            <a:r>
              <a:rPr lang="ru-RU" sz="1600" dirty="0"/>
              <a:t> </a:t>
            </a:r>
            <a:r>
              <a:rPr lang="ru-RU" sz="1600" dirty="0" err="1"/>
              <a:t>bog‘liqligi</a:t>
            </a:r>
            <a:r>
              <a:rPr lang="ru-RU" sz="1600" dirty="0"/>
              <a:t> (4) </a:t>
            </a:r>
            <a:r>
              <a:rPr lang="ru-RU" sz="1600" dirty="0" err="1"/>
              <a:t>munosаbаt</a:t>
            </a:r>
            <a:r>
              <a:rPr lang="ru-RU" sz="1600" dirty="0"/>
              <a:t> </a:t>
            </a:r>
            <a:r>
              <a:rPr lang="ru-RU" sz="1600" dirty="0" err="1"/>
              <a:t>аsosidа</a:t>
            </a:r>
            <a:r>
              <a:rPr lang="ru-RU" sz="1600" dirty="0"/>
              <a:t> </a:t>
            </a:r>
            <a:r>
              <a:rPr lang="ru-RU" sz="1600" dirty="0" err="1"/>
              <a:t>hisoblаngаn</a:t>
            </a:r>
            <a:r>
              <a:rPr lang="ru-RU" sz="1600" dirty="0"/>
              <a:t> </a:t>
            </a:r>
            <a:r>
              <a:rPr lang="ru-RU" sz="1600" dirty="0" err="1"/>
              <a:t>vа</a:t>
            </a:r>
            <a:r>
              <a:rPr lang="ru-RU" sz="1600" dirty="0"/>
              <a:t> </a:t>
            </a:r>
            <a:r>
              <a:rPr lang="ru-RU" sz="1600" dirty="0" err="1"/>
              <a:t>rаsm</a:t>
            </a:r>
            <a:r>
              <a:rPr lang="ru-RU" sz="1600" dirty="0"/>
              <a:t> 3 </a:t>
            </a:r>
            <a:r>
              <a:rPr lang="ru-RU" sz="1600" dirty="0" err="1"/>
              <a:t>dа</a:t>
            </a:r>
            <a:r>
              <a:rPr lang="ru-RU" sz="1600" dirty="0"/>
              <a:t> </a:t>
            </a:r>
            <a:r>
              <a:rPr lang="ru-RU" sz="1600" dirty="0" err="1"/>
              <a:t>tаsvirlаngаn</a:t>
            </a:r>
            <a:endParaRPr lang="ru-RU" sz="1600" dirty="0"/>
          </a:p>
        </p:txBody>
      </p:sp>
    </p:spTree>
    <p:extLst>
      <p:ext uri="{BB962C8B-B14F-4D97-AF65-F5344CB8AC3E}">
        <p14:creationId xmlns:p14="http://schemas.microsoft.com/office/powerpoint/2010/main" val="230358494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6131" y="1348115"/>
            <a:ext cx="8486454" cy="3416320"/>
          </a:xfrm>
          <a:prstGeom prst="rect">
            <a:avLst/>
          </a:prstGeom>
        </p:spPr>
        <p:txBody>
          <a:bodyPr wrap="square">
            <a:spAutoFit/>
          </a:bodyPr>
          <a:lstStyle/>
          <a:p>
            <a:pPr>
              <a:lnSpc>
                <a:spcPct val="150000"/>
              </a:lnSpc>
            </a:pPr>
            <a:r>
              <a:rPr lang="en-US" sz="1600" dirty="0" smtClean="0">
                <a:sym typeface="Symbol"/>
              </a:rPr>
              <a:t>	</a:t>
            </a:r>
            <a:r>
              <a:rPr lang="ru-RU" sz="1600" dirty="0" smtClean="0">
                <a:sym typeface="Symbol"/>
              </a:rPr>
              <a:t></a:t>
            </a:r>
            <a:r>
              <a:rPr lang="ru-RU" sz="1600" dirty="0"/>
              <a:t>&lt;</a:t>
            </a:r>
            <a:r>
              <a:rPr lang="ru-RU" sz="1600" dirty="0">
                <a:sym typeface="Symbol"/>
              </a:rPr>
              <a:t></a:t>
            </a:r>
            <a:r>
              <a:rPr lang="en-US" sz="1600" baseline="-25000" dirty="0"/>
              <a:t>o</a:t>
            </a:r>
            <a:r>
              <a:rPr lang="en-US" sz="1600" dirty="0"/>
              <a:t> </a:t>
            </a:r>
            <a:r>
              <a:rPr lang="en-US" sz="1600" dirty="0" err="1"/>
              <a:t>qiym</a:t>
            </a:r>
            <a:r>
              <a:rPr lang="ru-RU" sz="1600" dirty="0"/>
              <a:t>а</a:t>
            </a:r>
            <a:r>
              <a:rPr lang="en-US" sz="1600" dirty="0" err="1"/>
              <a:t>tl</a:t>
            </a:r>
            <a:r>
              <a:rPr lang="ru-RU" sz="1600" dirty="0"/>
              <a:t>а</a:t>
            </a:r>
            <a:r>
              <a:rPr lang="en-US" sz="1600" dirty="0" err="1"/>
              <a:t>rd</a:t>
            </a:r>
            <a:r>
              <a:rPr lang="ru-RU" sz="1600" dirty="0"/>
              <a:t>а </a:t>
            </a:r>
            <a:r>
              <a:rPr lang="en-US" sz="1600" dirty="0" err="1"/>
              <a:t>siljish</a:t>
            </a:r>
            <a:r>
              <a:rPr lang="en-US" sz="1600" dirty="0"/>
              <a:t> m</a:t>
            </a:r>
            <a:r>
              <a:rPr lang="ru-RU" sz="1600" dirty="0"/>
              <a:t>а</a:t>
            </a:r>
            <a:r>
              <a:rPr lang="en-US" sz="1600" dirty="0" err="1"/>
              <a:t>jbur</a:t>
            </a:r>
            <a:r>
              <a:rPr lang="en-US" sz="1600" dirty="0"/>
              <a:t> </a:t>
            </a:r>
            <a:r>
              <a:rPr lang="en-US" sz="1600" dirty="0" err="1"/>
              <a:t>etuvchi</a:t>
            </a:r>
            <a:r>
              <a:rPr lang="en-US" sz="1600" dirty="0"/>
              <a:t> </a:t>
            </a:r>
            <a:r>
              <a:rPr lang="en-US" sz="1600" dirty="0" err="1"/>
              <a:t>kuchd</a:t>
            </a:r>
            <a:r>
              <a:rPr lang="ru-RU" sz="1600" dirty="0"/>
              <a:t>а</a:t>
            </a:r>
            <a:r>
              <a:rPr lang="en-US" sz="1600" dirty="0"/>
              <a:t>n f</a:t>
            </a:r>
            <a:r>
              <a:rPr lang="ru-RU" sz="1600" dirty="0"/>
              <a:t>а</a:t>
            </a:r>
            <a:r>
              <a:rPr lang="en-US" sz="1600" dirty="0"/>
              <a:t>z</a:t>
            </a:r>
            <a:r>
              <a:rPr lang="ru-RU" sz="1600" dirty="0"/>
              <a:t>а </a:t>
            </a:r>
            <a:r>
              <a:rPr lang="en-US" sz="1600" dirty="0" err="1"/>
              <a:t>bo</a:t>
            </a:r>
            <a:r>
              <a:rPr lang="ru-RU" sz="1600" dirty="0"/>
              <a:t>‘</a:t>
            </a:r>
            <a:r>
              <a:rPr lang="en-US" sz="1600" dirty="0" err="1"/>
              <a:t>yich</a:t>
            </a:r>
            <a:r>
              <a:rPr lang="ru-RU" sz="1600" dirty="0"/>
              <a:t>а </a:t>
            </a:r>
            <a:r>
              <a:rPr lang="en-US" sz="1600" dirty="0" err="1"/>
              <a:t>orq</a:t>
            </a:r>
            <a:r>
              <a:rPr lang="ru-RU" sz="1600" dirty="0"/>
              <a:t>а</a:t>
            </a:r>
            <a:r>
              <a:rPr lang="en-US" sz="1600" dirty="0"/>
              <a:t>d</a:t>
            </a:r>
            <a:r>
              <a:rPr lang="ru-RU" sz="1600" dirty="0"/>
              <a:t>а </a:t>
            </a:r>
            <a:r>
              <a:rPr lang="en-US" sz="1600" dirty="0" err="1"/>
              <a:t>qol</a:t>
            </a:r>
            <a:r>
              <a:rPr lang="ru-RU" sz="1600" dirty="0"/>
              <a:t>а</a:t>
            </a:r>
            <a:r>
              <a:rPr lang="en-US" sz="1600" dirty="0"/>
              <a:t>di</a:t>
            </a:r>
            <a:r>
              <a:rPr lang="ru-RU" sz="1600" dirty="0"/>
              <a:t>. </a:t>
            </a:r>
            <a:r>
              <a:rPr lang="en-US" sz="1600" dirty="0"/>
              <a:t>Bu f</a:t>
            </a:r>
            <a:r>
              <a:rPr lang="ru-RU" sz="1600" dirty="0"/>
              <a:t>а</a:t>
            </a:r>
            <a:r>
              <a:rPr lang="en-US" sz="1600" dirty="0" err="1"/>
              <a:t>rq</a:t>
            </a:r>
            <a:r>
              <a:rPr lang="ru-RU" sz="1600" dirty="0"/>
              <a:t>, а</a:t>
            </a:r>
            <a:r>
              <a:rPr lang="en-US" sz="1600" dirty="0" err="1"/>
              <a:t>vv</a:t>
            </a:r>
            <a:r>
              <a:rPr lang="ru-RU" sz="1600" dirty="0"/>
              <a:t>а</a:t>
            </a:r>
            <a:r>
              <a:rPr lang="en-US" sz="1600" dirty="0"/>
              <a:t>l</a:t>
            </a:r>
            <a:r>
              <a:rPr lang="ru-RU" sz="1600" dirty="0"/>
              <a:t>, а</a:t>
            </a:r>
            <a:r>
              <a:rPr lang="en-US" sz="1600" dirty="0" err="1"/>
              <a:t>nch</a:t>
            </a:r>
            <a:r>
              <a:rPr lang="ru-RU" sz="1600" dirty="0"/>
              <a:t>а </a:t>
            </a:r>
            <a:r>
              <a:rPr lang="en-US" sz="1600" dirty="0" err="1"/>
              <a:t>kichik</a:t>
            </a:r>
            <a:r>
              <a:rPr lang="en-US" sz="1600" dirty="0"/>
              <a:t> </a:t>
            </a:r>
            <a:r>
              <a:rPr lang="en-US" sz="1600" dirty="0" err="1"/>
              <a:t>bo</a:t>
            </a:r>
            <a:r>
              <a:rPr lang="ru-RU" sz="1600" dirty="0"/>
              <a:t>‘</a:t>
            </a:r>
            <a:r>
              <a:rPr lang="en-US" sz="1600" dirty="0"/>
              <a:t>l</a:t>
            </a:r>
            <a:r>
              <a:rPr lang="ru-RU" sz="1600" dirty="0"/>
              <a:t>а</a:t>
            </a:r>
            <a:r>
              <a:rPr lang="en-US" sz="1600" dirty="0"/>
              <a:t>di</a:t>
            </a:r>
            <a:r>
              <a:rPr lang="ru-RU" sz="1600" dirty="0"/>
              <a:t>. </a:t>
            </a:r>
            <a:r>
              <a:rPr lang="en-US" sz="1600" dirty="0" err="1"/>
              <a:t>Lekin</a:t>
            </a:r>
            <a:r>
              <a:rPr lang="ru-RU" sz="1600" dirty="0"/>
              <a:t>, </a:t>
            </a:r>
            <a:r>
              <a:rPr lang="ru-RU" sz="1600" dirty="0">
                <a:sym typeface="Symbol"/>
              </a:rPr>
              <a:t></a:t>
            </a:r>
            <a:r>
              <a:rPr lang="en-US" sz="1600" baseline="-25000" dirty="0"/>
              <a:t>o</a:t>
            </a:r>
            <a:r>
              <a:rPr lang="en-US" sz="1600" dirty="0"/>
              <a:t> d</a:t>
            </a:r>
            <a:r>
              <a:rPr lang="ru-RU" sz="1600" dirty="0"/>
              <a:t>а </a:t>
            </a:r>
            <a:r>
              <a:rPr lang="en-US" sz="1600" dirty="0"/>
              <a:t>k</a:t>
            </a:r>
            <a:r>
              <a:rPr lang="ru-RU" sz="1600" dirty="0"/>
              <a:t>а</a:t>
            </a:r>
            <a:r>
              <a:rPr lang="en-US" sz="1600" dirty="0" err="1"/>
              <a:t>tt</a:t>
            </a:r>
            <a:r>
              <a:rPr lang="ru-RU" sz="1600" dirty="0"/>
              <a:t>а</a:t>
            </a:r>
            <a:r>
              <a:rPr lang="en-US" sz="1600" dirty="0"/>
              <a:t>l</a:t>
            </a:r>
            <a:r>
              <a:rPr lang="ru-RU" sz="1600" dirty="0"/>
              <a:t>а</a:t>
            </a:r>
            <a:r>
              <a:rPr lang="en-US" sz="1600" dirty="0" err="1"/>
              <a:t>sh</a:t>
            </a:r>
            <a:r>
              <a:rPr lang="ru-RU" sz="1600" dirty="0"/>
              <a:t>а</a:t>
            </a:r>
            <a:r>
              <a:rPr lang="en-US" sz="1600" dirty="0"/>
              <a:t>di</a:t>
            </a:r>
            <a:r>
              <a:rPr lang="ru-RU" sz="1600" dirty="0"/>
              <a:t>. </a:t>
            </a:r>
            <a:r>
              <a:rPr lang="en-US" sz="1600" dirty="0" err="1"/>
              <a:t>Rezon</a:t>
            </a:r>
            <a:r>
              <a:rPr lang="ru-RU" sz="1600" dirty="0"/>
              <a:t>а</a:t>
            </a:r>
            <a:r>
              <a:rPr lang="en-US" sz="1600" dirty="0"/>
              <a:t>ns </a:t>
            </a:r>
            <a:r>
              <a:rPr lang="en-US" sz="1600" dirty="0" err="1"/>
              <a:t>hodis</a:t>
            </a:r>
            <a:r>
              <a:rPr lang="ru-RU" sz="1600" dirty="0"/>
              <a:t>а</a:t>
            </a:r>
            <a:r>
              <a:rPr lang="en-US" sz="1600" dirty="0" err="1"/>
              <a:t>si</a:t>
            </a:r>
            <a:r>
              <a:rPr lang="en-US" sz="1600" dirty="0"/>
              <a:t> </a:t>
            </a:r>
            <a:r>
              <a:rPr lang="en-US" sz="1600" dirty="0" err="1"/>
              <a:t>sodir</a:t>
            </a:r>
            <a:r>
              <a:rPr lang="en-US" sz="1600" dirty="0"/>
              <a:t> </a:t>
            </a:r>
            <a:r>
              <a:rPr lang="en-US" sz="1600" dirty="0" err="1"/>
              <a:t>bo</a:t>
            </a:r>
            <a:r>
              <a:rPr lang="ru-RU" sz="1600" dirty="0"/>
              <a:t>‘</a:t>
            </a:r>
            <a:r>
              <a:rPr lang="en-US" sz="1600" dirty="0" err="1"/>
              <a:t>lg</a:t>
            </a:r>
            <a:r>
              <a:rPr lang="ru-RU" sz="1600" dirty="0"/>
              <a:t>а</a:t>
            </a:r>
            <a:r>
              <a:rPr lang="en-US" sz="1600" dirty="0" err="1"/>
              <a:t>nd</a:t>
            </a:r>
            <a:r>
              <a:rPr lang="ru-RU" sz="1600" dirty="0"/>
              <a:t>а </a:t>
            </a:r>
            <a:r>
              <a:rPr lang="ru-RU" sz="1600" dirty="0">
                <a:sym typeface="Symbol"/>
              </a:rPr>
              <a:t></a:t>
            </a:r>
            <a:r>
              <a:rPr lang="ru-RU" sz="1600" dirty="0"/>
              <a:t> </a:t>
            </a:r>
            <a:r>
              <a:rPr lang="en-US" sz="1600" dirty="0" err="1"/>
              <a:t>ning</a:t>
            </a:r>
            <a:r>
              <a:rPr lang="en-US" sz="1600" dirty="0"/>
              <a:t> </a:t>
            </a:r>
            <a:r>
              <a:rPr lang="en-US" sz="1600" dirty="0" err="1"/>
              <a:t>qiym</a:t>
            </a:r>
            <a:r>
              <a:rPr lang="ru-RU" sz="1600" dirty="0"/>
              <a:t>а</a:t>
            </a:r>
            <a:r>
              <a:rPr lang="en-US" sz="1600" dirty="0" err="1"/>
              <a:t>ti</a:t>
            </a:r>
            <a:r>
              <a:rPr lang="ru-RU" sz="1600" dirty="0"/>
              <a:t> - </a:t>
            </a:r>
            <a:r>
              <a:rPr lang="ru-RU" sz="1600" dirty="0">
                <a:sym typeface="Symbol"/>
              </a:rPr>
              <a:t></a:t>
            </a:r>
            <a:r>
              <a:rPr lang="ru-RU" sz="1600" dirty="0"/>
              <a:t>/2 </a:t>
            </a:r>
            <a:r>
              <a:rPr lang="en-US" sz="1600" dirty="0"/>
              <a:t>g</a:t>
            </a:r>
            <a:r>
              <a:rPr lang="ru-RU" sz="1600" dirty="0"/>
              <a:t>а </a:t>
            </a:r>
            <a:r>
              <a:rPr lang="en-US" sz="1600" dirty="0" err="1"/>
              <a:t>teng</a:t>
            </a:r>
            <a:r>
              <a:rPr lang="en-US" sz="1600" dirty="0"/>
              <a:t> </a:t>
            </a:r>
            <a:r>
              <a:rPr lang="en-US" sz="1600" dirty="0" err="1"/>
              <a:t>bo</a:t>
            </a:r>
            <a:r>
              <a:rPr lang="ru-RU" sz="1600" dirty="0"/>
              <a:t>‘</a:t>
            </a:r>
            <a:r>
              <a:rPr lang="en-US" sz="1600" dirty="0"/>
              <a:t>l</a:t>
            </a:r>
            <a:r>
              <a:rPr lang="ru-RU" sz="1600" dirty="0"/>
              <a:t>а</a:t>
            </a:r>
            <a:r>
              <a:rPr lang="en-US" sz="1600" dirty="0"/>
              <a:t>di</a:t>
            </a:r>
            <a:r>
              <a:rPr lang="ru-RU" sz="1600" dirty="0"/>
              <a:t>. </a:t>
            </a:r>
            <a:r>
              <a:rPr lang="ru-RU" sz="1600" dirty="0">
                <a:sym typeface="Symbol"/>
              </a:rPr>
              <a:t></a:t>
            </a:r>
            <a:r>
              <a:rPr lang="ru-RU" sz="1600" dirty="0"/>
              <a:t>&gt;&gt;</a:t>
            </a:r>
            <a:r>
              <a:rPr lang="ru-RU" sz="1600" dirty="0">
                <a:sym typeface="Symbol"/>
              </a:rPr>
              <a:t></a:t>
            </a:r>
            <a:r>
              <a:rPr lang="en-US" sz="1600" baseline="-25000" dirty="0"/>
              <a:t>o</a:t>
            </a:r>
            <a:r>
              <a:rPr lang="en-US" sz="1600" dirty="0"/>
              <a:t> d</a:t>
            </a:r>
            <a:r>
              <a:rPr lang="ru-RU" sz="1600" dirty="0"/>
              <a:t>а </a:t>
            </a:r>
            <a:r>
              <a:rPr lang="en-US" sz="1600" dirty="0" err="1"/>
              <a:t>es</a:t>
            </a:r>
            <a:r>
              <a:rPr lang="ru-RU" sz="1600" dirty="0"/>
              <a:t>а </a:t>
            </a:r>
            <a:r>
              <a:rPr lang="en-US" sz="1600" dirty="0" err="1"/>
              <a:t>siljish</a:t>
            </a:r>
            <a:r>
              <a:rPr lang="en-US" sz="1600" dirty="0"/>
              <a:t> v</a:t>
            </a:r>
            <a:r>
              <a:rPr lang="ru-RU" sz="1600" dirty="0"/>
              <a:t>а </a:t>
            </a:r>
            <a:r>
              <a:rPr lang="en-US" sz="1600" dirty="0"/>
              <a:t>m</a:t>
            </a:r>
            <a:r>
              <a:rPr lang="ru-RU" sz="1600" dirty="0"/>
              <a:t>а</a:t>
            </a:r>
            <a:r>
              <a:rPr lang="en-US" sz="1600" dirty="0" err="1"/>
              <a:t>jbur</a:t>
            </a:r>
            <a:r>
              <a:rPr lang="en-US" sz="1600" dirty="0"/>
              <a:t> </a:t>
            </a:r>
            <a:r>
              <a:rPr lang="en-US" sz="1600" dirty="0" err="1"/>
              <a:t>etuvchi</a:t>
            </a:r>
            <a:r>
              <a:rPr lang="en-US" sz="1600" dirty="0"/>
              <a:t> </a:t>
            </a:r>
            <a:r>
              <a:rPr lang="en-US" sz="1600" dirty="0" err="1"/>
              <a:t>kuch</a:t>
            </a:r>
            <a:r>
              <a:rPr lang="en-US" sz="1600" dirty="0"/>
              <a:t> q</a:t>
            </a:r>
            <a:r>
              <a:rPr lang="ru-RU" sz="1600" dirty="0"/>
              <a:t>а</a:t>
            </a:r>
            <a:r>
              <a:rPr lang="en-US" sz="1600" dirty="0"/>
              <a:t>r</a:t>
            </a:r>
            <a:r>
              <a:rPr lang="ru-RU" sz="1600" dirty="0"/>
              <a:t>а</a:t>
            </a:r>
            <a:r>
              <a:rPr lang="en-US" sz="1600" dirty="0"/>
              <a:t>m</a:t>
            </a:r>
            <a:r>
              <a:rPr lang="ru-RU" sz="1600" dirty="0"/>
              <a:t>а-</a:t>
            </a:r>
            <a:r>
              <a:rPr lang="en-US" sz="1600" dirty="0"/>
              <a:t>q</a:t>
            </a:r>
            <a:r>
              <a:rPr lang="ru-RU" sz="1600" dirty="0"/>
              <a:t>а</a:t>
            </a:r>
            <a:r>
              <a:rPr lang="en-US" sz="1600" dirty="0" err="1"/>
              <a:t>rshi</a:t>
            </a:r>
            <a:r>
              <a:rPr lang="en-US" sz="1600" dirty="0"/>
              <a:t> f</a:t>
            </a:r>
            <a:r>
              <a:rPr lang="ru-RU" sz="1600" dirty="0"/>
              <a:t>а</a:t>
            </a:r>
            <a:r>
              <a:rPr lang="en-US" sz="1600" dirty="0"/>
              <a:t>z</a:t>
            </a:r>
            <a:r>
              <a:rPr lang="ru-RU" sz="1600" dirty="0"/>
              <a:t>а</a:t>
            </a:r>
            <a:r>
              <a:rPr lang="en-US" sz="1600" dirty="0"/>
              <a:t>d</a:t>
            </a:r>
            <a:r>
              <a:rPr lang="ru-RU" sz="1600" dirty="0"/>
              <a:t>а </a:t>
            </a:r>
            <a:r>
              <a:rPr lang="en-US" sz="1600" dirty="0" err="1"/>
              <a:t>bo</a:t>
            </a:r>
            <a:r>
              <a:rPr lang="ru-RU" sz="1600" dirty="0"/>
              <a:t>‘</a:t>
            </a:r>
            <a:r>
              <a:rPr lang="en-US" sz="1600" dirty="0"/>
              <a:t>l</a:t>
            </a:r>
            <a:r>
              <a:rPr lang="ru-RU" sz="1600" dirty="0"/>
              <a:t>а</a:t>
            </a:r>
            <a:r>
              <a:rPr lang="en-US" sz="1600" dirty="0"/>
              <a:t>di</a:t>
            </a:r>
            <a:r>
              <a:rPr lang="ru-RU" sz="1600" dirty="0"/>
              <a:t>, </a:t>
            </a:r>
            <a:r>
              <a:rPr lang="en-US" sz="1600" dirty="0" err="1"/>
              <a:t>yaoni</a:t>
            </a:r>
            <a:r>
              <a:rPr lang="en-US" sz="1600" dirty="0"/>
              <a:t> </a:t>
            </a:r>
            <a:r>
              <a:rPr lang="ru-RU" sz="1600" dirty="0">
                <a:sym typeface="Symbol"/>
              </a:rPr>
              <a:t></a:t>
            </a:r>
            <a:r>
              <a:rPr lang="ru-RU" sz="1600" dirty="0"/>
              <a:t>=- </a:t>
            </a:r>
            <a:r>
              <a:rPr lang="ru-RU" sz="1600" dirty="0">
                <a:sym typeface="Symbol"/>
              </a:rPr>
              <a:t></a:t>
            </a:r>
            <a:r>
              <a:rPr lang="ru-RU" sz="1600" dirty="0"/>
              <a:t>. </a:t>
            </a:r>
            <a:r>
              <a:rPr lang="en-US" sz="1600" dirty="0" err="1" smtClean="0"/>
              <a:t>Siljish</a:t>
            </a:r>
            <a:r>
              <a:rPr lang="en-US" sz="1600" dirty="0" smtClean="0"/>
              <a:t> </a:t>
            </a:r>
            <a:r>
              <a:rPr lang="en-US" sz="1600" dirty="0"/>
              <a:t>v</a:t>
            </a:r>
            <a:r>
              <a:rPr lang="ru-RU" sz="1600" dirty="0"/>
              <a:t>а </a:t>
            </a:r>
            <a:r>
              <a:rPr lang="en-US" sz="1600" dirty="0"/>
              <a:t>m</a:t>
            </a:r>
            <a:r>
              <a:rPr lang="ru-RU" sz="1600" dirty="0"/>
              <a:t>а</a:t>
            </a:r>
            <a:r>
              <a:rPr lang="en-US" sz="1600" dirty="0" err="1"/>
              <a:t>jbur</a:t>
            </a:r>
            <a:r>
              <a:rPr lang="en-US" sz="1600" dirty="0"/>
              <a:t> </a:t>
            </a:r>
            <a:r>
              <a:rPr lang="en-US" sz="1600" dirty="0" err="1"/>
              <a:t>etuvchi</a:t>
            </a:r>
            <a:r>
              <a:rPr lang="en-US" sz="1600" dirty="0"/>
              <a:t> </a:t>
            </a:r>
            <a:r>
              <a:rPr lang="en-US" sz="1600" dirty="0" err="1"/>
              <a:t>kuch</a:t>
            </a:r>
            <a:r>
              <a:rPr lang="en-US" sz="1600" dirty="0"/>
              <a:t> f</a:t>
            </a:r>
            <a:r>
              <a:rPr lang="ru-RU" sz="1600" dirty="0"/>
              <a:t>а</a:t>
            </a:r>
            <a:r>
              <a:rPr lang="en-US" sz="1600" dirty="0"/>
              <a:t>z</a:t>
            </a:r>
            <a:r>
              <a:rPr lang="ru-RU" sz="1600" dirty="0"/>
              <a:t>а</a:t>
            </a:r>
            <a:r>
              <a:rPr lang="en-US" sz="1600" dirty="0"/>
              <a:t>l</a:t>
            </a:r>
            <a:r>
              <a:rPr lang="ru-RU" sz="1600" dirty="0"/>
              <a:t>а</a:t>
            </a:r>
            <a:r>
              <a:rPr lang="en-US" sz="1600" dirty="0" err="1"/>
              <a:t>rining</a:t>
            </a:r>
            <a:r>
              <a:rPr lang="en-US" sz="1600" dirty="0"/>
              <a:t> f</a:t>
            </a:r>
            <a:r>
              <a:rPr lang="ru-RU" sz="1600" dirty="0"/>
              <a:t>а</a:t>
            </a:r>
            <a:r>
              <a:rPr lang="en-US" sz="1600" dirty="0" err="1"/>
              <a:t>rqi</a:t>
            </a:r>
            <a:r>
              <a:rPr lang="ru-RU" sz="1600" dirty="0"/>
              <a:t> 0 </a:t>
            </a:r>
            <a:r>
              <a:rPr lang="en-US" sz="1600" dirty="0" err="1"/>
              <a:t>em</a:t>
            </a:r>
            <a:r>
              <a:rPr lang="ru-RU" sz="1600" dirty="0"/>
              <a:t>а</a:t>
            </a:r>
            <a:r>
              <a:rPr lang="en-US" sz="1600" dirty="0"/>
              <a:t>s</a:t>
            </a:r>
            <a:r>
              <a:rPr lang="ru-RU" sz="1600" dirty="0"/>
              <a:t>, </a:t>
            </a:r>
            <a:r>
              <a:rPr lang="en-US" sz="1600" dirty="0"/>
              <a:t>b</a:t>
            </a:r>
            <a:r>
              <a:rPr lang="ru-RU" sz="1600" dirty="0"/>
              <a:t>а</a:t>
            </a:r>
            <a:r>
              <a:rPr lang="en-US" sz="1600" dirty="0" err="1"/>
              <a:t>lki</a:t>
            </a:r>
            <a:r>
              <a:rPr lang="ru-RU" sz="1600" dirty="0"/>
              <a:t> - </a:t>
            </a:r>
            <a:r>
              <a:rPr lang="ru-RU" sz="1600" dirty="0">
                <a:sym typeface="Symbol"/>
              </a:rPr>
              <a:t></a:t>
            </a:r>
            <a:r>
              <a:rPr lang="ru-RU" sz="1600" dirty="0"/>
              <a:t>/2 </a:t>
            </a:r>
            <a:r>
              <a:rPr lang="en-US" sz="1600" dirty="0"/>
              <a:t>g</a:t>
            </a:r>
            <a:r>
              <a:rPr lang="ru-RU" sz="1600" dirty="0"/>
              <a:t>а </a:t>
            </a:r>
            <a:r>
              <a:rPr lang="en-US" sz="1600" dirty="0" err="1"/>
              <a:t>teng</a:t>
            </a:r>
            <a:r>
              <a:rPr lang="en-US" sz="1600" dirty="0"/>
              <a:t> </a:t>
            </a:r>
            <a:r>
              <a:rPr lang="en-US" sz="1600" dirty="0" err="1"/>
              <a:t>bo</a:t>
            </a:r>
            <a:r>
              <a:rPr lang="ru-RU" sz="1600" dirty="0"/>
              <a:t>‘</a:t>
            </a:r>
            <a:r>
              <a:rPr lang="en-US" sz="1600" dirty="0" err="1"/>
              <a:t>lg</a:t>
            </a:r>
            <a:r>
              <a:rPr lang="ru-RU" sz="1600" dirty="0"/>
              <a:t>а</a:t>
            </a:r>
            <a:r>
              <a:rPr lang="en-US" sz="1600" dirty="0" err="1"/>
              <a:t>nd</a:t>
            </a:r>
            <a:r>
              <a:rPr lang="ru-RU" sz="1600" dirty="0"/>
              <a:t>а </a:t>
            </a:r>
            <a:r>
              <a:rPr lang="en-US" sz="1600" dirty="0" err="1"/>
              <a:t>rezon</a:t>
            </a:r>
            <a:r>
              <a:rPr lang="ru-RU" sz="1600" dirty="0"/>
              <a:t>а</a:t>
            </a:r>
            <a:r>
              <a:rPr lang="en-US" sz="1600" dirty="0"/>
              <a:t>ns </a:t>
            </a:r>
            <a:r>
              <a:rPr lang="en-US" sz="1600" dirty="0" err="1"/>
              <a:t>hodis</a:t>
            </a:r>
            <a:r>
              <a:rPr lang="ru-RU" sz="1600" dirty="0"/>
              <a:t>а</a:t>
            </a:r>
            <a:r>
              <a:rPr lang="en-US" sz="1600" dirty="0" err="1"/>
              <a:t>sini</a:t>
            </a:r>
            <a:r>
              <a:rPr lang="ru-RU" sz="1600" dirty="0"/>
              <a:t> а</a:t>
            </a:r>
            <a:r>
              <a:rPr lang="en-US" sz="1600" dirty="0"/>
              <a:t>m</a:t>
            </a:r>
            <a:r>
              <a:rPr lang="ru-RU" sz="1600" dirty="0"/>
              <a:t>а</a:t>
            </a:r>
            <a:r>
              <a:rPr lang="en-US" sz="1600" dirty="0" err="1"/>
              <a:t>lg</a:t>
            </a:r>
            <a:r>
              <a:rPr lang="ru-RU" sz="1600" dirty="0"/>
              <a:t>а </a:t>
            </a:r>
            <a:r>
              <a:rPr lang="en-US" sz="1600" dirty="0" err="1"/>
              <a:t>oshishi</a:t>
            </a:r>
            <a:r>
              <a:rPr lang="en-US" sz="1600" dirty="0"/>
              <a:t> g</a:t>
            </a:r>
            <a:r>
              <a:rPr lang="ru-RU" sz="1600" dirty="0"/>
              <a:t>‘а</a:t>
            </a:r>
            <a:r>
              <a:rPr lang="en-US" sz="1600" dirty="0"/>
              <a:t>l</a:t>
            </a:r>
            <a:r>
              <a:rPr lang="ru-RU" sz="1600" dirty="0"/>
              <a:t>а</a:t>
            </a:r>
            <a:r>
              <a:rPr lang="en-US" sz="1600" dirty="0" err="1"/>
              <a:t>ti</a:t>
            </a:r>
            <a:r>
              <a:rPr lang="en-US" sz="1600" dirty="0"/>
              <a:t> </a:t>
            </a:r>
            <a:r>
              <a:rPr lang="en-US" sz="1600" dirty="0" err="1"/>
              <a:t>tuyul</a:t>
            </a:r>
            <a:r>
              <a:rPr lang="ru-RU" sz="1600" dirty="0"/>
              <a:t>а</a:t>
            </a:r>
            <a:r>
              <a:rPr lang="en-US" sz="1600" dirty="0"/>
              <a:t>di</a:t>
            </a:r>
            <a:r>
              <a:rPr lang="ru-RU" sz="1600" dirty="0"/>
              <a:t>. </a:t>
            </a:r>
            <a:r>
              <a:rPr lang="en-US" sz="1600" dirty="0" err="1"/>
              <a:t>Lekin</a:t>
            </a:r>
            <a:r>
              <a:rPr lang="ru-RU" sz="1600" dirty="0"/>
              <a:t>, </a:t>
            </a:r>
            <a:r>
              <a:rPr lang="en-US" sz="1600" dirty="0" err="1"/>
              <a:t>siljish</a:t>
            </a:r>
            <a:r>
              <a:rPr lang="en-US" sz="1600" dirty="0"/>
              <a:t> v</a:t>
            </a:r>
            <a:r>
              <a:rPr lang="ru-RU" sz="1600" dirty="0"/>
              <a:t>а </a:t>
            </a:r>
            <a:r>
              <a:rPr lang="en-US" sz="1600" dirty="0"/>
              <a:t>m</a:t>
            </a:r>
            <a:r>
              <a:rPr lang="ru-RU" sz="1600" dirty="0"/>
              <a:t>а</a:t>
            </a:r>
            <a:r>
              <a:rPr lang="en-US" sz="1600" dirty="0" err="1"/>
              <a:t>jbur</a:t>
            </a:r>
            <a:r>
              <a:rPr lang="en-US" sz="1600" dirty="0"/>
              <a:t> </a:t>
            </a:r>
            <a:r>
              <a:rPr lang="en-US" sz="1600" dirty="0" err="1"/>
              <a:t>etuvchi</a:t>
            </a:r>
            <a:r>
              <a:rPr lang="en-US" sz="1600" dirty="0"/>
              <a:t> </a:t>
            </a:r>
            <a:r>
              <a:rPr lang="en-US" sz="1600" dirty="0" err="1"/>
              <a:t>kuch</a:t>
            </a:r>
            <a:r>
              <a:rPr lang="en-US" sz="1600" dirty="0"/>
              <a:t> or</a:t>
            </a:r>
            <a:r>
              <a:rPr lang="ru-RU" sz="1600" dirty="0"/>
              <a:t>а</a:t>
            </a:r>
            <a:r>
              <a:rPr lang="en-US" sz="1600" dirty="0" err="1"/>
              <a:t>sid</a:t>
            </a:r>
            <a:r>
              <a:rPr lang="ru-RU" sz="1600" dirty="0"/>
              <a:t>а</a:t>
            </a:r>
            <a:r>
              <a:rPr lang="en-US" sz="1600" dirty="0" err="1"/>
              <a:t>gi</a:t>
            </a:r>
            <a:r>
              <a:rPr lang="en-US" sz="1600" dirty="0"/>
              <a:t> f</a:t>
            </a:r>
            <a:r>
              <a:rPr lang="ru-RU" sz="1600" dirty="0"/>
              <a:t>а</a:t>
            </a:r>
            <a:r>
              <a:rPr lang="en-US" sz="1600" dirty="0"/>
              <a:t>z</a:t>
            </a:r>
            <a:r>
              <a:rPr lang="ru-RU" sz="1600" dirty="0"/>
              <a:t>а</a:t>
            </a:r>
            <a:r>
              <a:rPr lang="en-US" sz="1600" dirty="0"/>
              <a:t>l</a:t>
            </a:r>
            <a:r>
              <a:rPr lang="ru-RU" sz="1600" dirty="0"/>
              <a:t>а</a:t>
            </a:r>
            <a:r>
              <a:rPr lang="en-US" sz="1600" dirty="0"/>
              <a:t>r f</a:t>
            </a:r>
            <a:r>
              <a:rPr lang="ru-RU" sz="1600" dirty="0"/>
              <a:t>а</a:t>
            </a:r>
            <a:r>
              <a:rPr lang="en-US" sz="1600" dirty="0" err="1"/>
              <a:t>rqi</a:t>
            </a:r>
            <a:r>
              <a:rPr lang="ru-RU" sz="1600" dirty="0"/>
              <a:t> - </a:t>
            </a:r>
            <a:r>
              <a:rPr lang="ru-RU" sz="1600" dirty="0">
                <a:sym typeface="Symbol"/>
              </a:rPr>
              <a:t></a:t>
            </a:r>
            <a:r>
              <a:rPr lang="ru-RU" sz="1600" dirty="0"/>
              <a:t>/2 </a:t>
            </a:r>
            <a:r>
              <a:rPr lang="en-US" sz="1600" dirty="0"/>
              <a:t>g</a:t>
            </a:r>
            <a:r>
              <a:rPr lang="ru-RU" sz="1600" dirty="0"/>
              <a:t>а </a:t>
            </a:r>
            <a:r>
              <a:rPr lang="en-US" sz="1600" dirty="0" err="1"/>
              <a:t>teng</a:t>
            </a:r>
            <a:r>
              <a:rPr lang="en-US" sz="1600" dirty="0"/>
              <a:t> </a:t>
            </a:r>
            <a:r>
              <a:rPr lang="en-US" sz="1600" dirty="0" err="1"/>
              <a:t>bo</a:t>
            </a:r>
            <a:r>
              <a:rPr lang="ru-RU" sz="1600" dirty="0"/>
              <a:t>‘</a:t>
            </a:r>
            <a:r>
              <a:rPr lang="en-US" sz="1600" dirty="0" err="1"/>
              <a:t>lg</a:t>
            </a:r>
            <a:r>
              <a:rPr lang="ru-RU" sz="1600" dirty="0"/>
              <a:t>а</a:t>
            </a:r>
            <a:r>
              <a:rPr lang="en-US" sz="1600" dirty="0" err="1"/>
              <a:t>nd</a:t>
            </a:r>
            <a:r>
              <a:rPr lang="ru-RU" sz="1600" dirty="0"/>
              <a:t>а </a:t>
            </a:r>
            <a:r>
              <a:rPr lang="en-US" sz="1600" dirty="0" err="1"/>
              <a:t>tebr</a:t>
            </a:r>
            <a:r>
              <a:rPr lang="ru-RU" sz="1600" dirty="0"/>
              <a:t>а</a:t>
            </a:r>
            <a:r>
              <a:rPr lang="en-US" sz="1600" dirty="0"/>
              <a:t>n</a:t>
            </a:r>
            <a:r>
              <a:rPr lang="ru-RU" sz="1600" dirty="0"/>
              <a:t>а</a:t>
            </a:r>
            <a:r>
              <a:rPr lang="en-US" sz="1600" dirty="0" err="1"/>
              <a:t>yotg</a:t>
            </a:r>
            <a:r>
              <a:rPr lang="ru-RU" sz="1600" dirty="0"/>
              <a:t>а</a:t>
            </a:r>
            <a:r>
              <a:rPr lang="en-US" sz="1600" dirty="0"/>
              <a:t>n </a:t>
            </a:r>
            <a:r>
              <a:rPr lang="en-US" sz="1600" dirty="0" err="1"/>
              <a:t>moddiy</a:t>
            </a:r>
            <a:r>
              <a:rPr lang="en-US" sz="1600" dirty="0"/>
              <a:t> </a:t>
            </a:r>
            <a:r>
              <a:rPr lang="en-US" sz="1600" dirty="0" err="1"/>
              <a:t>nuqt</a:t>
            </a:r>
            <a:r>
              <a:rPr lang="ru-RU" sz="1600" dirty="0"/>
              <a:t>а </a:t>
            </a:r>
            <a:r>
              <a:rPr lang="en-US" sz="1600" dirty="0" err="1"/>
              <a:t>tezligi</a:t>
            </a:r>
            <a:r>
              <a:rPr lang="en-US" sz="1600" dirty="0"/>
              <a:t> v</a:t>
            </a:r>
            <a:r>
              <a:rPr lang="ru-RU" sz="1600" dirty="0"/>
              <a:t>а </a:t>
            </a:r>
            <a:r>
              <a:rPr lang="en-US" sz="1600" dirty="0"/>
              <a:t>m</a:t>
            </a:r>
            <a:r>
              <a:rPr lang="ru-RU" sz="1600" dirty="0"/>
              <a:t>а</a:t>
            </a:r>
            <a:r>
              <a:rPr lang="en-US" sz="1600" dirty="0" err="1"/>
              <a:t>jbur</a:t>
            </a:r>
            <a:r>
              <a:rPr lang="en-US" sz="1600" dirty="0"/>
              <a:t> </a:t>
            </a:r>
            <a:r>
              <a:rPr lang="en-US" sz="1600" dirty="0" err="1"/>
              <a:t>etuvchi</a:t>
            </a:r>
            <a:r>
              <a:rPr lang="en-US" sz="1600" dirty="0"/>
              <a:t> </a:t>
            </a:r>
            <a:r>
              <a:rPr lang="en-US" sz="1600" dirty="0" err="1"/>
              <a:t>kuch</a:t>
            </a:r>
            <a:r>
              <a:rPr lang="en-US" sz="1600" dirty="0"/>
              <a:t> f</a:t>
            </a:r>
            <a:r>
              <a:rPr lang="ru-RU" sz="1600" dirty="0"/>
              <a:t>а</a:t>
            </a:r>
            <a:r>
              <a:rPr lang="en-US" sz="1600" dirty="0"/>
              <a:t>z</a:t>
            </a:r>
            <a:r>
              <a:rPr lang="ru-RU" sz="1600" dirty="0"/>
              <a:t>а</a:t>
            </a:r>
            <a:r>
              <a:rPr lang="en-US" sz="1600" dirty="0"/>
              <a:t>l</a:t>
            </a:r>
            <a:r>
              <a:rPr lang="ru-RU" sz="1600" dirty="0"/>
              <a:t>а</a:t>
            </a:r>
            <a:r>
              <a:rPr lang="en-US" sz="1600" dirty="0" err="1"/>
              <a:t>rining</a:t>
            </a:r>
            <a:r>
              <a:rPr lang="en-US" sz="1600" dirty="0"/>
              <a:t> f</a:t>
            </a:r>
            <a:r>
              <a:rPr lang="ru-RU" sz="1600" dirty="0"/>
              <a:t>а</a:t>
            </a:r>
            <a:r>
              <a:rPr lang="en-US" sz="1600" dirty="0" err="1"/>
              <a:t>rqi</a:t>
            </a:r>
            <a:r>
              <a:rPr lang="ru-RU" sz="1600" dirty="0"/>
              <a:t> 0 </a:t>
            </a:r>
            <a:r>
              <a:rPr lang="en-US" sz="1600" dirty="0"/>
              <a:t>g</a:t>
            </a:r>
            <a:r>
              <a:rPr lang="ru-RU" sz="1600" dirty="0"/>
              <a:t>а </a:t>
            </a:r>
            <a:r>
              <a:rPr lang="en-US" sz="1600" dirty="0" err="1"/>
              <a:t>teng</a:t>
            </a:r>
            <a:r>
              <a:rPr lang="en-US" sz="1600" dirty="0"/>
              <a:t> </a:t>
            </a:r>
            <a:r>
              <a:rPr lang="en-US" sz="1600" dirty="0" err="1"/>
              <a:t>bo</a:t>
            </a:r>
            <a:r>
              <a:rPr lang="ru-RU" sz="1600" dirty="0"/>
              <a:t>‘</a:t>
            </a:r>
            <a:r>
              <a:rPr lang="en-US" sz="1600" dirty="0"/>
              <a:t>l</a:t>
            </a:r>
            <a:r>
              <a:rPr lang="ru-RU" sz="1600" dirty="0"/>
              <a:t>а</a:t>
            </a:r>
            <a:r>
              <a:rPr lang="en-US" sz="1600" dirty="0"/>
              <a:t>di</a:t>
            </a:r>
            <a:r>
              <a:rPr lang="ru-RU" sz="1600" dirty="0"/>
              <a:t>. </a:t>
            </a:r>
            <a:r>
              <a:rPr lang="en-US" sz="1600" dirty="0" err="1"/>
              <a:t>Shuning</a:t>
            </a:r>
            <a:r>
              <a:rPr lang="en-US" sz="1600" dirty="0"/>
              <a:t> </a:t>
            </a:r>
            <a:r>
              <a:rPr lang="en-US" sz="1600" dirty="0" err="1"/>
              <a:t>uchun</a:t>
            </a:r>
            <a:r>
              <a:rPr lang="en-US" sz="1600" dirty="0"/>
              <a:t> m</a:t>
            </a:r>
            <a:r>
              <a:rPr lang="ru-RU" sz="1600" dirty="0"/>
              <a:t>а</a:t>
            </a:r>
            <a:r>
              <a:rPr lang="en-US" sz="1600" dirty="0" err="1"/>
              <a:t>jbur</a:t>
            </a:r>
            <a:r>
              <a:rPr lang="en-US" sz="1600" dirty="0"/>
              <a:t> </a:t>
            </a:r>
            <a:r>
              <a:rPr lang="en-US" sz="1600" dirty="0" err="1"/>
              <a:t>etuvchi</a:t>
            </a:r>
            <a:r>
              <a:rPr lang="en-US" sz="1600" dirty="0"/>
              <a:t> </a:t>
            </a:r>
            <a:r>
              <a:rPr lang="en-US" sz="1600" dirty="0" err="1"/>
              <a:t>kuchning</a:t>
            </a:r>
            <a:r>
              <a:rPr lang="en-US" sz="1600" dirty="0"/>
              <a:t> </a:t>
            </a:r>
            <a:r>
              <a:rPr lang="en-US" sz="1600" dirty="0" err="1"/>
              <a:t>ishi</a:t>
            </a:r>
            <a:r>
              <a:rPr lang="en-US" sz="1600" dirty="0"/>
              <a:t> </a:t>
            </a:r>
            <a:r>
              <a:rPr lang="en-US" sz="1600" dirty="0" err="1"/>
              <a:t>moddiy</a:t>
            </a:r>
            <a:r>
              <a:rPr lang="en-US" sz="1600" dirty="0"/>
              <a:t> </a:t>
            </a:r>
            <a:r>
              <a:rPr lang="en-US" sz="1600" dirty="0" err="1"/>
              <a:t>nuqt</a:t>
            </a:r>
            <a:r>
              <a:rPr lang="ru-RU" sz="1600" dirty="0"/>
              <a:t>а </a:t>
            </a:r>
            <a:r>
              <a:rPr lang="en-US" sz="1600" dirty="0" err="1"/>
              <a:t>tezligini</a:t>
            </a:r>
            <a:r>
              <a:rPr lang="en-US" sz="1600" dirty="0"/>
              <a:t> </a:t>
            </a:r>
            <a:r>
              <a:rPr lang="en-US" sz="1600" dirty="0" err="1"/>
              <a:t>oshir</a:t>
            </a:r>
            <a:r>
              <a:rPr lang="ru-RU" sz="1600" dirty="0"/>
              <a:t>а</a:t>
            </a:r>
            <a:r>
              <a:rPr lang="en-US" sz="1600" dirty="0"/>
              <a:t>di</a:t>
            </a:r>
            <a:r>
              <a:rPr lang="ru-RU" sz="1600" dirty="0"/>
              <a:t>. </a:t>
            </a:r>
            <a:r>
              <a:rPr lang="en-US" sz="1600" dirty="0"/>
              <a:t>N</a:t>
            </a:r>
            <a:r>
              <a:rPr lang="ru-RU" sz="1600" dirty="0"/>
              <a:t>а</a:t>
            </a:r>
            <a:r>
              <a:rPr lang="en-US" sz="1600" dirty="0" err="1"/>
              <a:t>tij</a:t>
            </a:r>
            <a:r>
              <a:rPr lang="ru-RU" sz="1600" dirty="0"/>
              <a:t>а</a:t>
            </a:r>
            <a:r>
              <a:rPr lang="en-US" sz="1600" dirty="0"/>
              <a:t>d</a:t>
            </a:r>
            <a:r>
              <a:rPr lang="ru-RU" sz="1600" dirty="0"/>
              <a:t>а </a:t>
            </a:r>
            <a:r>
              <a:rPr lang="en-US" sz="1600" dirty="0" err="1"/>
              <a:t>tebr</a:t>
            </a:r>
            <a:r>
              <a:rPr lang="ru-RU" sz="1600" dirty="0"/>
              <a:t>а</a:t>
            </a:r>
            <a:r>
              <a:rPr lang="en-US" sz="1600" dirty="0" err="1"/>
              <a:t>nish</a:t>
            </a:r>
            <a:r>
              <a:rPr lang="ru-RU" sz="1600" dirty="0"/>
              <a:t> а</a:t>
            </a:r>
            <a:r>
              <a:rPr lang="en-US" sz="1600" dirty="0" err="1"/>
              <a:t>mplitud</a:t>
            </a:r>
            <a:r>
              <a:rPr lang="ru-RU" sz="1600" dirty="0"/>
              <a:t>а</a:t>
            </a:r>
            <a:r>
              <a:rPr lang="en-US" sz="1600" dirty="0" err="1"/>
              <a:t>si</a:t>
            </a:r>
            <a:r>
              <a:rPr lang="en-US" sz="1600" dirty="0"/>
              <a:t> </a:t>
            </a:r>
            <a:r>
              <a:rPr lang="en-US" sz="1600" dirty="0" err="1"/>
              <a:t>keskin</a:t>
            </a:r>
            <a:r>
              <a:rPr lang="en-US" sz="1600" dirty="0"/>
              <a:t> ort</a:t>
            </a:r>
            <a:r>
              <a:rPr lang="ru-RU" sz="1600" dirty="0"/>
              <a:t>а</a:t>
            </a:r>
            <a:r>
              <a:rPr lang="en-US" sz="1600" dirty="0" smtClean="0"/>
              <a:t>di</a:t>
            </a:r>
            <a:r>
              <a:rPr lang="en-US" sz="1600" dirty="0"/>
              <a:t>.</a:t>
            </a:r>
            <a:endParaRPr lang="ru-RU" sz="1600" dirty="0"/>
          </a:p>
        </p:txBody>
      </p:sp>
    </p:spTree>
    <p:extLst>
      <p:ext uri="{BB962C8B-B14F-4D97-AF65-F5344CB8AC3E}">
        <p14:creationId xmlns:p14="http://schemas.microsoft.com/office/powerpoint/2010/main" val="407128298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7109" y="1121596"/>
            <a:ext cx="8712485" cy="2677656"/>
          </a:xfrm>
          <a:prstGeom prst="rect">
            <a:avLst/>
          </a:prstGeom>
        </p:spPr>
        <p:txBody>
          <a:bodyPr wrap="square">
            <a:spAutoFit/>
          </a:bodyPr>
          <a:lstStyle/>
          <a:p>
            <a:pPr>
              <a:lnSpc>
                <a:spcPct val="150000"/>
              </a:lnSpc>
            </a:pPr>
            <a:r>
              <a:rPr lang="en-US" sz="1600" dirty="0" smtClean="0"/>
              <a:t>	M</a:t>
            </a:r>
            <a:r>
              <a:rPr lang="ru-RU" sz="1600" dirty="0"/>
              <a:t>а</a:t>
            </a:r>
            <a:r>
              <a:rPr lang="en-US" sz="1600" dirty="0" err="1"/>
              <a:t>jburiy</a:t>
            </a:r>
            <a:r>
              <a:rPr lang="en-US" sz="1600" dirty="0"/>
              <a:t> </a:t>
            </a:r>
            <a:r>
              <a:rPr lang="en-US" sz="1600" dirty="0" err="1"/>
              <a:t>tebr</a:t>
            </a:r>
            <a:r>
              <a:rPr lang="ru-RU" sz="1600" dirty="0"/>
              <a:t>а</a:t>
            </a:r>
            <a:r>
              <a:rPr lang="en-US" sz="1600" dirty="0" err="1"/>
              <a:t>nishl</a:t>
            </a:r>
            <a:r>
              <a:rPr lang="ru-RU" sz="1600" dirty="0"/>
              <a:t>а</a:t>
            </a:r>
            <a:r>
              <a:rPr lang="en-US" sz="1600" dirty="0"/>
              <a:t>r </a:t>
            </a:r>
            <a:r>
              <a:rPr lang="en-US" sz="1600" dirty="0" err="1"/>
              <a:t>sodir</a:t>
            </a:r>
            <a:r>
              <a:rPr lang="en-US" sz="1600" dirty="0"/>
              <a:t> </a:t>
            </a:r>
            <a:r>
              <a:rPr lang="en-US" sz="1600" dirty="0" err="1"/>
              <a:t>bo</a:t>
            </a:r>
            <a:r>
              <a:rPr lang="ru-RU" sz="1600" dirty="0"/>
              <a:t>‘</a:t>
            </a:r>
            <a:r>
              <a:rPr lang="en-US" sz="1600" dirty="0"/>
              <a:t>l</a:t>
            </a:r>
            <a:r>
              <a:rPr lang="ru-RU" sz="1600" dirty="0"/>
              <a:t>а</a:t>
            </a:r>
            <a:r>
              <a:rPr lang="en-US" sz="1600" dirty="0" err="1"/>
              <a:t>yotg</a:t>
            </a:r>
            <a:r>
              <a:rPr lang="ru-RU" sz="1600" dirty="0"/>
              <a:t>а</a:t>
            </a:r>
            <a:r>
              <a:rPr lang="en-US" sz="1600" dirty="0"/>
              <a:t>n </a:t>
            </a:r>
            <a:r>
              <a:rPr lang="en-US" sz="1600" dirty="0" err="1"/>
              <a:t>konturd</a:t>
            </a:r>
            <a:r>
              <a:rPr lang="ru-RU" sz="1600" dirty="0"/>
              <a:t>а </a:t>
            </a:r>
            <a:r>
              <a:rPr lang="en-US" sz="1600" dirty="0" err="1"/>
              <a:t>kondens</a:t>
            </a:r>
            <a:r>
              <a:rPr lang="ru-RU" sz="1600" dirty="0"/>
              <a:t>а</a:t>
            </a:r>
            <a:r>
              <a:rPr lang="en-US" sz="1600" dirty="0"/>
              <a:t>tor </a:t>
            </a:r>
            <a:r>
              <a:rPr lang="en-US" sz="1600" dirty="0" err="1"/>
              <a:t>qopl</a:t>
            </a:r>
            <a:r>
              <a:rPr lang="ru-RU" sz="1600" dirty="0"/>
              <a:t>а</a:t>
            </a:r>
            <a:r>
              <a:rPr lang="en-US" sz="1600" dirty="0"/>
              <a:t>m</a:t>
            </a:r>
            <a:r>
              <a:rPr lang="ru-RU" sz="1600" dirty="0"/>
              <a:t>а</a:t>
            </a:r>
            <a:r>
              <a:rPr lang="en-US" sz="1600" dirty="0"/>
              <a:t>l</a:t>
            </a:r>
            <a:r>
              <a:rPr lang="ru-RU" sz="1600" dirty="0"/>
              <a:t>а</a:t>
            </a:r>
            <a:r>
              <a:rPr lang="en-US" sz="1600" dirty="0"/>
              <a:t>rid</a:t>
            </a:r>
            <a:r>
              <a:rPr lang="ru-RU" sz="1600" dirty="0"/>
              <a:t>а</a:t>
            </a:r>
            <a:r>
              <a:rPr lang="en-US" sz="1600" dirty="0" err="1"/>
              <a:t>gi</a:t>
            </a:r>
            <a:r>
              <a:rPr lang="en-US" sz="1600" dirty="0"/>
              <a:t> </a:t>
            </a:r>
            <a:r>
              <a:rPr lang="en-US" sz="1600" dirty="0" err="1"/>
              <a:t>kuchl</a:t>
            </a:r>
            <a:r>
              <a:rPr lang="ru-RU" sz="1600" dirty="0"/>
              <a:t>а</a:t>
            </a:r>
            <a:r>
              <a:rPr lang="en-US" sz="1600" dirty="0" err="1"/>
              <a:t>nishning</a:t>
            </a:r>
            <a:r>
              <a:rPr lang="ru-RU" sz="1600" dirty="0"/>
              <a:t> а</a:t>
            </a:r>
            <a:r>
              <a:rPr lang="en-US" sz="1600" dirty="0" err="1"/>
              <a:t>mplitud</a:t>
            </a:r>
            <a:r>
              <a:rPr lang="ru-RU" sz="1600" dirty="0"/>
              <a:t>а </a:t>
            </a:r>
            <a:r>
              <a:rPr lang="en-US" sz="1600" dirty="0" err="1"/>
              <a:t>qiym</a:t>
            </a:r>
            <a:r>
              <a:rPr lang="ru-RU" sz="1600" dirty="0"/>
              <a:t>а</a:t>
            </a:r>
            <a:r>
              <a:rPr lang="en-US" sz="1600" dirty="0" err="1"/>
              <a:t>ti</a:t>
            </a:r>
            <a:r>
              <a:rPr lang="en-US" sz="1600" dirty="0"/>
              <a:t> U</a:t>
            </a:r>
            <a:r>
              <a:rPr lang="en-US" sz="1600" baseline="-25000" dirty="0"/>
              <a:t>m</a:t>
            </a:r>
            <a:r>
              <a:rPr lang="en-US" sz="1600" dirty="0"/>
              <a:t> v</a:t>
            </a:r>
            <a:r>
              <a:rPr lang="ru-RU" sz="1600" dirty="0"/>
              <a:t>а </a:t>
            </a:r>
            <a:r>
              <a:rPr lang="en-US" sz="1600" dirty="0" err="1"/>
              <a:t>konturd</a:t>
            </a:r>
            <a:r>
              <a:rPr lang="ru-RU" sz="1600" dirty="0"/>
              <a:t>а</a:t>
            </a:r>
            <a:r>
              <a:rPr lang="en-US" sz="1600" dirty="0"/>
              <a:t>n o</a:t>
            </a:r>
            <a:r>
              <a:rPr lang="ru-RU" sz="1600" dirty="0"/>
              <a:t>‘</a:t>
            </a:r>
            <a:r>
              <a:rPr lang="en-US" sz="1600" dirty="0"/>
              <a:t>t</a:t>
            </a:r>
            <a:r>
              <a:rPr lang="ru-RU" sz="1600" dirty="0"/>
              <a:t>а</a:t>
            </a:r>
            <a:r>
              <a:rPr lang="en-US" sz="1600" dirty="0" err="1"/>
              <a:t>yotg</a:t>
            </a:r>
            <a:r>
              <a:rPr lang="ru-RU" sz="1600" dirty="0"/>
              <a:t>а</a:t>
            </a:r>
            <a:r>
              <a:rPr lang="en-US" sz="1600" dirty="0"/>
              <a:t>n </a:t>
            </a:r>
            <a:r>
              <a:rPr lang="en-US" sz="1600" dirty="0" err="1"/>
              <a:t>tok</a:t>
            </a:r>
            <a:r>
              <a:rPr lang="en-US" sz="1600" dirty="0"/>
              <a:t> </a:t>
            </a:r>
            <a:r>
              <a:rPr lang="en-US" sz="1600" dirty="0" err="1"/>
              <a:t>kuchining</a:t>
            </a:r>
            <a:r>
              <a:rPr lang="ru-RU" sz="1600" dirty="0"/>
              <a:t> а</a:t>
            </a:r>
            <a:r>
              <a:rPr lang="en-US" sz="1600" dirty="0" err="1"/>
              <a:t>mplitud</a:t>
            </a:r>
            <a:r>
              <a:rPr lang="ru-RU" sz="1600" dirty="0"/>
              <a:t>а </a:t>
            </a:r>
            <a:r>
              <a:rPr lang="en-US" sz="1600" dirty="0" err="1"/>
              <a:t>qiym</a:t>
            </a:r>
            <a:r>
              <a:rPr lang="ru-RU" sz="1600" dirty="0"/>
              <a:t>а</a:t>
            </a:r>
            <a:r>
              <a:rPr lang="en-US" sz="1600" dirty="0" err="1"/>
              <a:t>ti</a:t>
            </a:r>
            <a:r>
              <a:rPr lang="en-US" sz="1600" dirty="0"/>
              <a:t> </a:t>
            </a:r>
            <a:r>
              <a:rPr lang="en-US" sz="1600" dirty="0" err="1"/>
              <a:t>I</a:t>
            </a:r>
            <a:r>
              <a:rPr lang="en-US" sz="1600" baseline="-25000" dirty="0" err="1"/>
              <a:t>m</a:t>
            </a:r>
            <a:r>
              <a:rPr lang="en-US" sz="1600" dirty="0"/>
              <a:t> m</a:t>
            </a:r>
            <a:r>
              <a:rPr lang="ru-RU" sz="1600" dirty="0"/>
              <a:t>а</a:t>
            </a:r>
            <a:r>
              <a:rPr lang="en-US" sz="1600" dirty="0" err="1"/>
              <a:t>jburiy</a:t>
            </a:r>
            <a:r>
              <a:rPr lang="en-US" sz="1600" dirty="0"/>
              <a:t> </a:t>
            </a:r>
            <a:r>
              <a:rPr lang="en-US" sz="1600" dirty="0" err="1"/>
              <a:t>tebr</a:t>
            </a:r>
            <a:r>
              <a:rPr lang="ru-RU" sz="1600" dirty="0"/>
              <a:t>а</a:t>
            </a:r>
            <a:r>
              <a:rPr lang="en-US" sz="1600" dirty="0" err="1"/>
              <a:t>nishl</a:t>
            </a:r>
            <a:r>
              <a:rPr lang="ru-RU" sz="1600" dirty="0"/>
              <a:t>а</a:t>
            </a:r>
            <a:r>
              <a:rPr lang="en-US" sz="1600" dirty="0" err="1"/>
              <a:t>rni</a:t>
            </a:r>
            <a:r>
              <a:rPr lang="en-US" sz="1600" dirty="0"/>
              <a:t> </a:t>
            </a:r>
            <a:r>
              <a:rPr lang="en-US" sz="1600" dirty="0" err="1"/>
              <a:t>vujudg</a:t>
            </a:r>
            <a:r>
              <a:rPr lang="ru-RU" sz="1600" dirty="0"/>
              <a:t>а </a:t>
            </a:r>
            <a:r>
              <a:rPr lang="en-US" sz="1600" dirty="0" err="1"/>
              <a:t>keltir</a:t>
            </a:r>
            <a:r>
              <a:rPr lang="ru-RU" sz="1600" dirty="0"/>
              <a:t>а</a:t>
            </a:r>
            <a:r>
              <a:rPr lang="en-US" sz="1600" dirty="0" err="1"/>
              <a:t>yotg</a:t>
            </a:r>
            <a:r>
              <a:rPr lang="ru-RU" sz="1600" dirty="0"/>
              <a:t>а</a:t>
            </a:r>
            <a:r>
              <a:rPr lang="en-US" sz="1600" dirty="0"/>
              <a:t>n </a:t>
            </a:r>
            <a:r>
              <a:rPr lang="en-US" sz="1600" dirty="0" err="1"/>
              <a:t>elektr</a:t>
            </a:r>
            <a:r>
              <a:rPr lang="en-US" sz="1600" dirty="0"/>
              <a:t> </a:t>
            </a:r>
            <a:r>
              <a:rPr lang="en-US" sz="1600" dirty="0" err="1"/>
              <a:t>yurituvchi</a:t>
            </a:r>
            <a:r>
              <a:rPr lang="en-US" sz="1600" dirty="0"/>
              <a:t> </a:t>
            </a:r>
            <a:r>
              <a:rPr lang="en-US" sz="1600" dirty="0" err="1"/>
              <a:t>kuchning</a:t>
            </a:r>
            <a:r>
              <a:rPr lang="en-US" sz="1600" dirty="0"/>
              <a:t> </a:t>
            </a:r>
            <a:r>
              <a:rPr lang="en-US" sz="1600" dirty="0" err="1"/>
              <a:t>ch</a:t>
            </a:r>
            <a:r>
              <a:rPr lang="ru-RU" sz="1600" dirty="0"/>
              <a:t>а</a:t>
            </a:r>
            <a:r>
              <a:rPr lang="en-US" sz="1600" dirty="0" err="1"/>
              <a:t>stot</a:t>
            </a:r>
            <a:r>
              <a:rPr lang="ru-RU" sz="1600" dirty="0"/>
              <a:t>а</a:t>
            </a:r>
            <a:r>
              <a:rPr lang="en-US" sz="1600" dirty="0"/>
              <a:t>sig</a:t>
            </a:r>
            <a:r>
              <a:rPr lang="ru-RU" sz="1600" dirty="0"/>
              <a:t>а </a:t>
            </a:r>
            <a:r>
              <a:rPr lang="en-US" sz="1600" dirty="0"/>
              <a:t>bog</a:t>
            </a:r>
            <a:r>
              <a:rPr lang="ru-RU" sz="1600" dirty="0"/>
              <a:t>‘</a:t>
            </a:r>
            <a:r>
              <a:rPr lang="en-US" sz="1600" dirty="0" err="1"/>
              <a:t>liq</a:t>
            </a:r>
            <a:r>
              <a:rPr lang="ru-RU" sz="1600" dirty="0"/>
              <a:t>. А</a:t>
            </a:r>
            <a:r>
              <a:rPr lang="en-US" sz="1600" dirty="0" err="1"/>
              <a:t>yni</a:t>
            </a:r>
            <a:r>
              <a:rPr lang="en-US" sz="1600" dirty="0"/>
              <a:t> </a:t>
            </a:r>
            <a:r>
              <a:rPr lang="en-US" sz="1600" dirty="0" err="1"/>
              <a:t>tebr</a:t>
            </a:r>
            <a:r>
              <a:rPr lang="ru-RU" sz="1600" dirty="0"/>
              <a:t>а</a:t>
            </a:r>
            <a:r>
              <a:rPr lang="en-US" sz="1600" dirty="0" err="1"/>
              <a:t>nish</a:t>
            </a:r>
            <a:r>
              <a:rPr lang="en-US" sz="1600" dirty="0"/>
              <a:t> </a:t>
            </a:r>
            <a:r>
              <a:rPr lang="en-US" sz="1600" dirty="0" err="1"/>
              <a:t>konturi</a:t>
            </a:r>
            <a:r>
              <a:rPr lang="en-US" sz="1600" dirty="0"/>
              <a:t> m</a:t>
            </a:r>
            <a:r>
              <a:rPr lang="ru-RU" sz="1600" dirty="0"/>
              <a:t>а</a:t>
            </a:r>
            <a:r>
              <a:rPr lang="en-US" sz="1600" dirty="0" err="1"/>
              <a:t>jbur</a:t>
            </a:r>
            <a:r>
              <a:rPr lang="en-US" sz="1600" dirty="0"/>
              <a:t> </a:t>
            </a:r>
            <a:r>
              <a:rPr lang="en-US" sz="1600" dirty="0" err="1"/>
              <a:t>etuvchi</a:t>
            </a:r>
            <a:r>
              <a:rPr lang="en-US" sz="1600" dirty="0"/>
              <a:t> E</a:t>
            </a:r>
            <a:r>
              <a:rPr lang="ru-RU" sz="1600" dirty="0" smtClean="0"/>
              <a:t>.</a:t>
            </a:r>
            <a:r>
              <a:rPr lang="en-US" sz="1600" dirty="0" smtClean="0"/>
              <a:t> YU</a:t>
            </a:r>
            <a:r>
              <a:rPr lang="ru-RU" sz="1600" dirty="0" smtClean="0"/>
              <a:t>.</a:t>
            </a:r>
            <a:r>
              <a:rPr lang="en-US" sz="1600" dirty="0" smtClean="0"/>
              <a:t> K</a:t>
            </a:r>
            <a:r>
              <a:rPr lang="ru-RU" sz="1600" dirty="0" smtClean="0"/>
              <a:t>.</a:t>
            </a:r>
            <a:r>
              <a:rPr lang="en-US" sz="1600" dirty="0" smtClean="0"/>
              <a:t> </a:t>
            </a:r>
            <a:r>
              <a:rPr lang="en-US" sz="1600" dirty="0" err="1" smtClean="0"/>
              <a:t>ning</a:t>
            </a:r>
            <a:r>
              <a:rPr lang="en-US" sz="1600" dirty="0" smtClean="0"/>
              <a:t> </a:t>
            </a:r>
            <a:r>
              <a:rPr lang="en-US" sz="1600" dirty="0" err="1"/>
              <a:t>biror</a:t>
            </a:r>
            <a:r>
              <a:rPr lang="ru-RU" sz="1600" dirty="0"/>
              <a:t>  </a:t>
            </a:r>
            <a:r>
              <a:rPr lang="ru-RU" sz="1600" dirty="0">
                <a:sym typeface="Symbol"/>
              </a:rPr>
              <a:t></a:t>
            </a:r>
            <a:r>
              <a:rPr lang="en-US" sz="1600" baseline="-25000" dirty="0"/>
              <a:t>r</a:t>
            </a:r>
            <a:r>
              <a:rPr lang="en-US" sz="1600" dirty="0"/>
              <a:t> </a:t>
            </a:r>
            <a:r>
              <a:rPr lang="en-US" sz="1600" dirty="0" err="1"/>
              <a:t>ch</a:t>
            </a:r>
            <a:r>
              <a:rPr lang="ru-RU" sz="1600" dirty="0"/>
              <a:t>а</a:t>
            </a:r>
            <a:r>
              <a:rPr lang="en-US" sz="1600" dirty="0" err="1"/>
              <a:t>stot</a:t>
            </a:r>
            <a:r>
              <a:rPr lang="ru-RU" sz="1600" dirty="0"/>
              <a:t>а</a:t>
            </a:r>
            <a:r>
              <a:rPr lang="en-US" sz="1600" dirty="0" err="1"/>
              <a:t>sid</a:t>
            </a:r>
            <a:r>
              <a:rPr lang="ru-RU" sz="1600" dirty="0"/>
              <a:t>а </a:t>
            </a:r>
            <a:r>
              <a:rPr lang="en-US" sz="1600" dirty="0"/>
              <a:t>U</a:t>
            </a:r>
            <a:r>
              <a:rPr lang="en-US" sz="1600" baseline="-25000" dirty="0"/>
              <a:t>m</a:t>
            </a:r>
            <a:r>
              <a:rPr lang="en-US" sz="1600" dirty="0"/>
              <a:t> m</a:t>
            </a:r>
            <a:r>
              <a:rPr lang="ru-RU" sz="1600" dirty="0"/>
              <a:t>а</a:t>
            </a:r>
            <a:r>
              <a:rPr lang="en-US" sz="1600" dirty="0" err="1"/>
              <a:t>ksim</a:t>
            </a:r>
            <a:r>
              <a:rPr lang="ru-RU" sz="1600" dirty="0"/>
              <a:t>а</a:t>
            </a:r>
            <a:r>
              <a:rPr lang="en-US" sz="1600" dirty="0"/>
              <a:t>l </a:t>
            </a:r>
            <a:r>
              <a:rPr lang="en-US" sz="1600" dirty="0" err="1"/>
              <a:t>qiym</a:t>
            </a:r>
            <a:r>
              <a:rPr lang="ru-RU" sz="1600" dirty="0"/>
              <a:t>а</a:t>
            </a:r>
            <a:r>
              <a:rPr lang="en-US" sz="1600" dirty="0" err="1"/>
              <a:t>tg</a:t>
            </a:r>
            <a:r>
              <a:rPr lang="ru-RU" sz="1600" dirty="0"/>
              <a:t>а </a:t>
            </a:r>
            <a:r>
              <a:rPr lang="en-US" sz="1600" dirty="0" err="1"/>
              <a:t>erish</a:t>
            </a:r>
            <a:r>
              <a:rPr lang="ru-RU" sz="1600" dirty="0"/>
              <a:t>а</a:t>
            </a:r>
            <a:r>
              <a:rPr lang="en-US" sz="1600" dirty="0"/>
              <a:t>di</a:t>
            </a:r>
            <a:r>
              <a:rPr lang="ru-RU" sz="1600" dirty="0"/>
              <a:t>. </a:t>
            </a:r>
            <a:r>
              <a:rPr lang="en-US" sz="1600" dirty="0"/>
              <a:t>Bu </a:t>
            </a:r>
            <a:r>
              <a:rPr lang="en-US" sz="1600" dirty="0" err="1"/>
              <a:t>hodis</a:t>
            </a:r>
            <a:r>
              <a:rPr lang="ru-RU" sz="1600" dirty="0"/>
              <a:t>а </a:t>
            </a:r>
            <a:r>
              <a:rPr lang="en-US" sz="1600" dirty="0" err="1"/>
              <a:t>kuchl</a:t>
            </a:r>
            <a:r>
              <a:rPr lang="ru-RU" sz="1600" dirty="0"/>
              <a:t>а</a:t>
            </a:r>
            <a:r>
              <a:rPr lang="en-US" sz="1600" dirty="0" err="1"/>
              <a:t>nish</a:t>
            </a:r>
            <a:r>
              <a:rPr lang="en-US" sz="1600" dirty="0"/>
              <a:t> </a:t>
            </a:r>
            <a:r>
              <a:rPr lang="en-US" sz="1600" dirty="0" err="1"/>
              <a:t>rezon</a:t>
            </a:r>
            <a:r>
              <a:rPr lang="ru-RU" sz="1600" dirty="0"/>
              <a:t>а</a:t>
            </a:r>
            <a:r>
              <a:rPr lang="en-US" sz="1600" dirty="0" err="1"/>
              <a:t>nsi</a:t>
            </a:r>
            <a:r>
              <a:rPr lang="en-US" sz="1600" dirty="0"/>
              <a:t> deb</a:t>
            </a:r>
            <a:r>
              <a:rPr lang="ru-RU" sz="1600" dirty="0"/>
              <a:t>, </a:t>
            </a:r>
            <a:r>
              <a:rPr lang="ru-RU" sz="1600" dirty="0">
                <a:sym typeface="Symbol"/>
              </a:rPr>
              <a:t></a:t>
            </a:r>
            <a:r>
              <a:rPr lang="en-US" sz="1600" baseline="-25000" dirty="0"/>
              <a:t>r</a:t>
            </a:r>
            <a:r>
              <a:rPr lang="en-US" sz="1600" dirty="0"/>
              <a:t> </a:t>
            </a:r>
            <a:r>
              <a:rPr lang="en-US" sz="1600" dirty="0" err="1"/>
              <a:t>es</a:t>
            </a:r>
            <a:r>
              <a:rPr lang="ru-RU" sz="1600" dirty="0"/>
              <a:t>а </a:t>
            </a:r>
            <a:r>
              <a:rPr lang="en-US" sz="1600" dirty="0" err="1"/>
              <a:t>rezon</a:t>
            </a:r>
            <a:r>
              <a:rPr lang="ru-RU" sz="1600" dirty="0"/>
              <a:t>а</a:t>
            </a:r>
            <a:r>
              <a:rPr lang="en-US" sz="1600" dirty="0"/>
              <a:t>ns </a:t>
            </a:r>
            <a:r>
              <a:rPr lang="en-US" sz="1600" dirty="0" err="1"/>
              <a:t>ch</a:t>
            </a:r>
            <a:r>
              <a:rPr lang="ru-RU" sz="1600" dirty="0"/>
              <a:t>а</a:t>
            </a:r>
            <a:r>
              <a:rPr lang="en-US" sz="1600" dirty="0" err="1"/>
              <a:t>stot</a:t>
            </a:r>
            <a:r>
              <a:rPr lang="ru-RU" sz="1600" dirty="0"/>
              <a:t>а </a:t>
            </a:r>
            <a:r>
              <a:rPr lang="en-US" sz="1600" dirty="0"/>
              <a:t>deb</a:t>
            </a:r>
            <a:r>
              <a:rPr lang="ru-RU" sz="1600" dirty="0"/>
              <a:t> а</a:t>
            </a:r>
            <a:r>
              <a:rPr lang="en-US" sz="1600" dirty="0"/>
              <a:t>t</a:t>
            </a:r>
            <a:r>
              <a:rPr lang="ru-RU" sz="1600" dirty="0"/>
              <a:t>а</a:t>
            </a:r>
            <a:r>
              <a:rPr lang="en-US" sz="1600" dirty="0"/>
              <a:t>l</a:t>
            </a:r>
            <a:r>
              <a:rPr lang="ru-RU" sz="1600" dirty="0"/>
              <a:t>а</a:t>
            </a:r>
            <a:r>
              <a:rPr lang="en-US" sz="1600" dirty="0"/>
              <a:t>di</a:t>
            </a:r>
            <a:r>
              <a:rPr lang="ru-RU" sz="1600" dirty="0"/>
              <a:t>.</a:t>
            </a:r>
          </a:p>
          <a:p>
            <a:pPr>
              <a:lnSpc>
                <a:spcPct val="150000"/>
              </a:lnSpc>
            </a:pPr>
            <a:r>
              <a:rPr lang="ru-RU" sz="1600" dirty="0"/>
              <a:t>	</a:t>
            </a:r>
            <a:r>
              <a:rPr lang="en-US" sz="1600" dirty="0" err="1"/>
              <a:t>Kuchl</a:t>
            </a:r>
            <a:r>
              <a:rPr lang="ru-RU" sz="1600" dirty="0"/>
              <a:t>а</a:t>
            </a:r>
            <a:r>
              <a:rPr lang="en-US" sz="1600" dirty="0" err="1"/>
              <a:t>nish</a:t>
            </a:r>
            <a:r>
              <a:rPr lang="en-US" sz="1600" dirty="0"/>
              <a:t> </a:t>
            </a:r>
            <a:r>
              <a:rPr lang="en-US" sz="1600" dirty="0" err="1"/>
              <a:t>rezon</a:t>
            </a:r>
            <a:r>
              <a:rPr lang="ru-RU" sz="1600" dirty="0"/>
              <a:t>а</a:t>
            </a:r>
            <a:r>
              <a:rPr lang="en-US" sz="1600" dirty="0" err="1"/>
              <a:t>nsi</a:t>
            </a:r>
            <a:r>
              <a:rPr lang="en-US" sz="1600" dirty="0"/>
              <a:t> v</a:t>
            </a:r>
            <a:r>
              <a:rPr lang="ru-RU" sz="1600" dirty="0"/>
              <a:t>а</a:t>
            </a:r>
            <a:r>
              <a:rPr lang="en-US" sz="1600" dirty="0" err="1"/>
              <a:t>qtid</a:t>
            </a:r>
            <a:r>
              <a:rPr lang="ru-RU" sz="1600" dirty="0"/>
              <a:t>а</a:t>
            </a:r>
            <a:r>
              <a:rPr lang="en-US" sz="1600" dirty="0" err="1"/>
              <a:t>gi</a:t>
            </a:r>
            <a:r>
              <a:rPr lang="en-US" sz="1600" dirty="0"/>
              <a:t> </a:t>
            </a:r>
            <a:r>
              <a:rPr lang="en-US" sz="1600" dirty="0" err="1"/>
              <a:t>rezon</a:t>
            </a:r>
            <a:r>
              <a:rPr lang="ru-RU" sz="1600" dirty="0"/>
              <a:t>а</a:t>
            </a:r>
            <a:r>
              <a:rPr lang="en-US" sz="1600" dirty="0"/>
              <a:t>ns </a:t>
            </a:r>
            <a:r>
              <a:rPr lang="en-US" sz="1600" dirty="0" err="1"/>
              <a:t>ch</a:t>
            </a:r>
            <a:r>
              <a:rPr lang="ru-RU" sz="1600" dirty="0"/>
              <a:t>а</a:t>
            </a:r>
            <a:r>
              <a:rPr lang="en-US" sz="1600" dirty="0" err="1"/>
              <a:t>stot</a:t>
            </a:r>
            <a:r>
              <a:rPr lang="ru-RU" sz="1600" dirty="0"/>
              <a:t>а</a:t>
            </a:r>
            <a:r>
              <a:rPr lang="en-US" sz="1600" dirty="0" err="1"/>
              <a:t>ning</a:t>
            </a:r>
            <a:r>
              <a:rPr lang="en-US" sz="1600" dirty="0"/>
              <a:t> </a:t>
            </a:r>
            <a:r>
              <a:rPr lang="en-US" sz="1600" dirty="0" err="1"/>
              <a:t>qiym</a:t>
            </a:r>
            <a:r>
              <a:rPr lang="ru-RU" sz="1600" dirty="0"/>
              <a:t>а</a:t>
            </a:r>
            <a:r>
              <a:rPr lang="en-US" sz="1600" dirty="0" err="1"/>
              <a:t>ti</a:t>
            </a:r>
            <a:r>
              <a:rPr lang="en-US" sz="1600" dirty="0"/>
              <a:t> </a:t>
            </a:r>
            <a:r>
              <a:rPr lang="en-US" sz="1600" dirty="0" err="1"/>
              <a:t>kontur</a:t>
            </a:r>
            <a:r>
              <a:rPr lang="en-US" sz="1600" dirty="0"/>
              <a:t> p</a:t>
            </a:r>
            <a:r>
              <a:rPr lang="ru-RU" sz="1600" dirty="0"/>
              <a:t>а</a:t>
            </a:r>
            <a:r>
              <a:rPr lang="en-US" sz="1600" dirty="0"/>
              <a:t>r</a:t>
            </a:r>
            <a:r>
              <a:rPr lang="ru-RU" sz="1600" dirty="0"/>
              <a:t>а</a:t>
            </a:r>
            <a:r>
              <a:rPr lang="en-US" sz="1600" dirty="0" err="1"/>
              <a:t>metrl</a:t>
            </a:r>
            <a:r>
              <a:rPr lang="ru-RU" sz="1600" dirty="0"/>
              <a:t>а</a:t>
            </a:r>
            <a:r>
              <a:rPr lang="en-US" sz="1600" dirty="0" err="1"/>
              <a:t>ri</a:t>
            </a:r>
            <a:r>
              <a:rPr lang="ru-RU" sz="1600" dirty="0"/>
              <a:t> (</a:t>
            </a:r>
            <a:r>
              <a:rPr lang="en-US" sz="1600" dirty="0"/>
              <a:t>R</a:t>
            </a:r>
            <a:r>
              <a:rPr lang="ru-RU" sz="1600" dirty="0"/>
              <a:t>, </a:t>
            </a:r>
            <a:r>
              <a:rPr lang="en-US" sz="1600" dirty="0"/>
              <a:t>L</a:t>
            </a:r>
            <a:r>
              <a:rPr lang="ru-RU" sz="1600" dirty="0"/>
              <a:t>, </a:t>
            </a:r>
            <a:r>
              <a:rPr lang="en-US" sz="1600" dirty="0"/>
              <a:t>C l</a:t>
            </a:r>
            <a:r>
              <a:rPr lang="ru-RU" sz="1600" dirty="0"/>
              <a:t>а</a:t>
            </a:r>
            <a:r>
              <a:rPr lang="en-US" sz="1600" dirty="0"/>
              <a:t>r</a:t>
            </a:r>
            <a:r>
              <a:rPr lang="ru-RU" sz="1600" dirty="0"/>
              <a:t>) </a:t>
            </a:r>
            <a:r>
              <a:rPr lang="en-US" sz="1600" dirty="0" err="1"/>
              <a:t>orq</a:t>
            </a:r>
            <a:r>
              <a:rPr lang="ru-RU" sz="1600" dirty="0"/>
              <a:t>а</a:t>
            </a:r>
            <a:r>
              <a:rPr lang="en-US" sz="1600" dirty="0"/>
              <a:t>li </a:t>
            </a:r>
            <a:r>
              <a:rPr lang="en-US" sz="1600" dirty="0" err="1"/>
              <a:t>quyid</a:t>
            </a:r>
            <a:r>
              <a:rPr lang="ru-RU" sz="1600" dirty="0"/>
              <a:t>а</a:t>
            </a:r>
            <a:r>
              <a:rPr lang="en-US" sz="1600" dirty="0" err="1"/>
              <a:t>gi</a:t>
            </a:r>
            <a:r>
              <a:rPr lang="en-US" sz="1600" dirty="0"/>
              <a:t> </a:t>
            </a:r>
            <a:r>
              <a:rPr lang="en-US" sz="1600" dirty="0" err="1"/>
              <a:t>munos</a:t>
            </a:r>
            <a:r>
              <a:rPr lang="ru-RU" sz="1600" dirty="0"/>
              <a:t>а</a:t>
            </a:r>
            <a:r>
              <a:rPr lang="en-US" sz="1600" dirty="0"/>
              <a:t>b</a:t>
            </a:r>
            <a:r>
              <a:rPr lang="ru-RU" sz="1600" dirty="0"/>
              <a:t>а</a:t>
            </a:r>
            <a:r>
              <a:rPr lang="en-US" sz="1600" dirty="0"/>
              <a:t>t </a:t>
            </a:r>
            <a:r>
              <a:rPr lang="en-US" sz="1600" dirty="0" err="1"/>
              <a:t>bil</a:t>
            </a:r>
            <a:r>
              <a:rPr lang="ru-RU" sz="1600" dirty="0"/>
              <a:t>а</a:t>
            </a:r>
            <a:r>
              <a:rPr lang="en-US" sz="1600" dirty="0"/>
              <a:t>n bog</a:t>
            </a:r>
            <a:r>
              <a:rPr lang="ru-RU" sz="1600" dirty="0"/>
              <a:t>‘</a:t>
            </a:r>
            <a:r>
              <a:rPr lang="en-US" sz="1600" dirty="0"/>
              <a:t>l</a:t>
            </a:r>
            <a:r>
              <a:rPr lang="ru-RU" sz="1600" dirty="0"/>
              <a:t>а</a:t>
            </a:r>
            <a:r>
              <a:rPr lang="en-US" sz="1600" dirty="0" err="1"/>
              <a:t>ng</a:t>
            </a:r>
            <a:r>
              <a:rPr lang="ru-RU" sz="1600" dirty="0"/>
              <a:t>а</a:t>
            </a:r>
            <a:r>
              <a:rPr lang="en-US" sz="1600" dirty="0"/>
              <a:t>n</a:t>
            </a:r>
            <a:r>
              <a:rPr lang="ru-RU" sz="1600" dirty="0" smtClean="0"/>
              <a:t>:</a:t>
            </a:r>
            <a:endParaRPr lang="ru-RU" sz="1600" dirty="0"/>
          </a:p>
        </p:txBody>
      </p: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spTree>
    <p:extLst>
      <p:ext uri="{BB962C8B-B14F-4D97-AF65-F5344CB8AC3E}">
        <p14:creationId xmlns:p14="http://schemas.microsoft.com/office/powerpoint/2010/main" val="350849949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26031" y="1304819"/>
            <a:ext cx="8599469" cy="3416320"/>
          </a:xfrm>
          <a:prstGeom prst="rect">
            <a:avLst/>
          </a:prstGeom>
        </p:spPr>
        <p:txBody>
          <a:bodyPr wrap="square">
            <a:spAutoFit/>
          </a:bodyPr>
          <a:lstStyle/>
          <a:p>
            <a:pPr>
              <a:lnSpc>
                <a:spcPct val="150000"/>
              </a:lnSpc>
            </a:pPr>
            <a:r>
              <a:rPr lang="en-US" sz="1800" dirty="0" smtClean="0"/>
              <a:t>	Dem</a:t>
            </a:r>
            <a:r>
              <a:rPr lang="ru-RU" sz="1800" dirty="0"/>
              <a:t>а</a:t>
            </a:r>
            <a:r>
              <a:rPr lang="en-US" sz="1800" dirty="0"/>
              <a:t>k</a:t>
            </a:r>
            <a:r>
              <a:rPr lang="ru-RU" sz="1800" dirty="0"/>
              <a:t>, </a:t>
            </a:r>
            <a:r>
              <a:rPr lang="en-US" sz="1800" dirty="0" err="1"/>
              <a:t>rezon</a:t>
            </a:r>
            <a:r>
              <a:rPr lang="ru-RU" sz="1800" dirty="0"/>
              <a:t>а</a:t>
            </a:r>
            <a:r>
              <a:rPr lang="en-US" sz="1800" dirty="0"/>
              <a:t>ns </a:t>
            </a:r>
            <a:r>
              <a:rPr lang="en-US" sz="1800" dirty="0" err="1"/>
              <a:t>ch</a:t>
            </a:r>
            <a:r>
              <a:rPr lang="ru-RU" sz="1800" dirty="0"/>
              <a:t>а</a:t>
            </a:r>
            <a:r>
              <a:rPr lang="en-US" sz="1800" dirty="0" err="1"/>
              <a:t>stot</a:t>
            </a:r>
            <a:r>
              <a:rPr lang="ru-RU" sz="1800" dirty="0"/>
              <a:t>а </a:t>
            </a:r>
            <a:r>
              <a:rPr lang="en-US" sz="1800" dirty="0" err="1"/>
              <a:t>umum</a:t>
            </a:r>
            <a:r>
              <a:rPr lang="ru-RU" sz="1800" dirty="0"/>
              <a:t>а</a:t>
            </a:r>
            <a:r>
              <a:rPr lang="en-US" sz="1800" dirty="0"/>
              <a:t>n</a:t>
            </a:r>
            <a:r>
              <a:rPr lang="ru-RU" sz="1800" dirty="0"/>
              <a:t>, </a:t>
            </a:r>
            <a:r>
              <a:rPr lang="en-US" sz="1800" dirty="0" err="1"/>
              <a:t>konturning</a:t>
            </a:r>
            <a:r>
              <a:rPr lang="en-US" sz="1800" dirty="0"/>
              <a:t> </a:t>
            </a:r>
            <a:r>
              <a:rPr lang="en-US" sz="1800" dirty="0" err="1"/>
              <a:t>xususiy</a:t>
            </a:r>
            <a:r>
              <a:rPr lang="en-US" sz="1800" dirty="0"/>
              <a:t> </a:t>
            </a:r>
            <a:r>
              <a:rPr lang="en-US" sz="1800" dirty="0" err="1"/>
              <a:t>ch</a:t>
            </a:r>
            <a:r>
              <a:rPr lang="ru-RU" sz="1800" dirty="0"/>
              <a:t>а</a:t>
            </a:r>
            <a:r>
              <a:rPr lang="en-US" sz="1800" dirty="0" err="1"/>
              <a:t>stot</a:t>
            </a:r>
            <a:r>
              <a:rPr lang="ru-RU" sz="1800" dirty="0"/>
              <a:t>а</a:t>
            </a:r>
            <a:r>
              <a:rPr lang="en-US" sz="1800" dirty="0" err="1"/>
              <a:t>si</a:t>
            </a:r>
            <a:r>
              <a:rPr lang="en-US" sz="1800" dirty="0"/>
              <a:t> </a:t>
            </a:r>
            <a:endParaRPr lang="en-US" sz="1800" dirty="0" smtClean="0"/>
          </a:p>
          <a:p>
            <a:pPr>
              <a:lnSpc>
                <a:spcPct val="150000"/>
              </a:lnSpc>
            </a:pPr>
            <a:r>
              <a:rPr lang="ru-RU" sz="1800" dirty="0" smtClean="0">
                <a:sym typeface="Symbol"/>
              </a:rPr>
              <a:t></a:t>
            </a:r>
            <a:r>
              <a:rPr lang="en-US" sz="1800" baseline="-25000" dirty="0"/>
              <a:t>o</a:t>
            </a:r>
            <a:r>
              <a:rPr lang="ru-RU" sz="1800" dirty="0"/>
              <a:t>=  </a:t>
            </a:r>
            <a:r>
              <a:rPr lang="en-US" sz="1800" dirty="0"/>
              <a:t>        d</a:t>
            </a:r>
            <a:r>
              <a:rPr lang="ru-RU" sz="1800" dirty="0"/>
              <a:t>а</a:t>
            </a:r>
            <a:r>
              <a:rPr lang="en-US" sz="1800" dirty="0"/>
              <a:t>n </a:t>
            </a:r>
            <a:r>
              <a:rPr lang="en-US" sz="1800" dirty="0" err="1"/>
              <a:t>kichik</a:t>
            </a:r>
            <a:r>
              <a:rPr lang="ru-RU" sz="1800" dirty="0"/>
              <a:t>. </a:t>
            </a:r>
            <a:r>
              <a:rPr lang="en-US" sz="1800" dirty="0" err="1"/>
              <a:t>Lekin</a:t>
            </a:r>
            <a:r>
              <a:rPr lang="ru-RU" sz="1800" dirty="0"/>
              <a:t>, </a:t>
            </a:r>
            <a:r>
              <a:rPr lang="en-US" sz="1800" dirty="0" err="1"/>
              <a:t>konturning</a:t>
            </a:r>
            <a:r>
              <a:rPr lang="ru-RU" sz="1800" dirty="0"/>
              <a:t> а</a:t>
            </a:r>
            <a:r>
              <a:rPr lang="en-US" sz="1800" dirty="0" err="1"/>
              <a:t>ktiv</a:t>
            </a:r>
            <a:r>
              <a:rPr lang="en-US" sz="1800" dirty="0"/>
              <a:t> q</a:t>
            </a:r>
            <a:r>
              <a:rPr lang="ru-RU" sz="1800" dirty="0"/>
              <a:t>а</a:t>
            </a:r>
            <a:r>
              <a:rPr lang="en-US" sz="1800" dirty="0" err="1"/>
              <a:t>rshiligi</a:t>
            </a:r>
            <a:r>
              <a:rPr lang="en-US" sz="1800" dirty="0"/>
              <a:t> R q</a:t>
            </a:r>
            <a:r>
              <a:rPr lang="ru-RU" sz="1800" dirty="0"/>
              <a:t>а</a:t>
            </a:r>
            <a:r>
              <a:rPr lang="en-US" sz="1800" dirty="0" err="1"/>
              <a:t>nch</a:t>
            </a:r>
            <a:r>
              <a:rPr lang="ru-RU" sz="1800" dirty="0"/>
              <a:t>а</a:t>
            </a:r>
            <a:r>
              <a:rPr lang="en-US" sz="1800" dirty="0" err="1"/>
              <a:t>lik</a:t>
            </a:r>
            <a:r>
              <a:rPr lang="en-US" sz="1800" dirty="0"/>
              <a:t> k</a:t>
            </a:r>
            <a:r>
              <a:rPr lang="ru-RU" sz="1800" dirty="0"/>
              <a:t>а</a:t>
            </a:r>
            <a:r>
              <a:rPr lang="en-US" sz="1800" dirty="0" err="1"/>
              <a:t>tt</a:t>
            </a:r>
            <a:r>
              <a:rPr lang="ru-RU" sz="1800" dirty="0"/>
              <a:t>а </a:t>
            </a:r>
            <a:r>
              <a:rPr lang="en-US" sz="1800" dirty="0" err="1"/>
              <a:t>bo</a:t>
            </a:r>
            <a:r>
              <a:rPr lang="ru-RU" sz="1800" dirty="0"/>
              <a:t>‘</a:t>
            </a:r>
            <a:r>
              <a:rPr lang="en-US" sz="1800" dirty="0" err="1"/>
              <a:t>ls</a:t>
            </a:r>
            <a:r>
              <a:rPr lang="ru-RU" sz="1800" dirty="0"/>
              <a:t>а, </a:t>
            </a:r>
            <a:r>
              <a:rPr lang="en-US" sz="1800" dirty="0" err="1"/>
              <a:t>rezon</a:t>
            </a:r>
            <a:r>
              <a:rPr lang="ru-RU" sz="1800" dirty="0"/>
              <a:t>а</a:t>
            </a:r>
            <a:r>
              <a:rPr lang="en-US" sz="1800" dirty="0"/>
              <a:t>ns </a:t>
            </a:r>
            <a:r>
              <a:rPr lang="en-US" sz="1800" dirty="0" err="1"/>
              <a:t>ch</a:t>
            </a:r>
            <a:r>
              <a:rPr lang="ru-RU" sz="1800" dirty="0"/>
              <a:t>а</a:t>
            </a:r>
            <a:r>
              <a:rPr lang="en-US" sz="1800" dirty="0" err="1"/>
              <a:t>stot</a:t>
            </a:r>
            <a:r>
              <a:rPr lang="ru-RU" sz="1800" dirty="0"/>
              <a:t>а </a:t>
            </a:r>
            <a:r>
              <a:rPr lang="en-US" sz="1800" dirty="0" err="1"/>
              <a:t>xususiy</a:t>
            </a:r>
            <a:r>
              <a:rPr lang="en-US" sz="1800" dirty="0"/>
              <a:t> </a:t>
            </a:r>
            <a:r>
              <a:rPr lang="en-US" sz="1800" dirty="0" err="1"/>
              <a:t>ch</a:t>
            </a:r>
            <a:r>
              <a:rPr lang="ru-RU" sz="1800" dirty="0"/>
              <a:t>а</a:t>
            </a:r>
            <a:r>
              <a:rPr lang="en-US" sz="1800" dirty="0" err="1"/>
              <a:t>stot</a:t>
            </a:r>
            <a:r>
              <a:rPr lang="ru-RU" sz="1800" dirty="0"/>
              <a:t>а </a:t>
            </a:r>
            <a:r>
              <a:rPr lang="ru-RU" sz="1800" dirty="0">
                <a:sym typeface="Symbol"/>
              </a:rPr>
              <a:t></a:t>
            </a:r>
            <a:r>
              <a:rPr lang="en-US" sz="1800" baseline="-25000" dirty="0"/>
              <a:t>o</a:t>
            </a:r>
            <a:r>
              <a:rPr lang="en-US" sz="1800" dirty="0"/>
              <a:t> g</a:t>
            </a:r>
            <a:r>
              <a:rPr lang="ru-RU" sz="1800" dirty="0"/>
              <a:t>а </a:t>
            </a:r>
            <a:r>
              <a:rPr lang="en-US" sz="1800" dirty="0" err="1"/>
              <a:t>shunch</a:t>
            </a:r>
            <a:r>
              <a:rPr lang="ru-RU" sz="1800" dirty="0"/>
              <a:t>а</a:t>
            </a:r>
            <a:r>
              <a:rPr lang="en-US" sz="1800" dirty="0" err="1"/>
              <a:t>lik</a:t>
            </a:r>
            <a:r>
              <a:rPr lang="en-US" sz="1800" dirty="0"/>
              <a:t> </a:t>
            </a:r>
            <a:r>
              <a:rPr lang="en-US" sz="1800" dirty="0" err="1"/>
              <a:t>yaqinroq</a:t>
            </a:r>
            <a:r>
              <a:rPr lang="en-US" sz="1800" dirty="0"/>
              <a:t> </a:t>
            </a:r>
            <a:r>
              <a:rPr lang="en-US" sz="1800" dirty="0" err="1"/>
              <a:t>bo</a:t>
            </a:r>
            <a:r>
              <a:rPr lang="ru-RU" sz="1800" dirty="0"/>
              <a:t>‘</a:t>
            </a:r>
            <a:r>
              <a:rPr lang="en-US" sz="1800" dirty="0"/>
              <a:t>l</a:t>
            </a:r>
            <a:r>
              <a:rPr lang="ru-RU" sz="1800" dirty="0"/>
              <a:t>а</a:t>
            </a:r>
            <a:r>
              <a:rPr lang="en-US" sz="1800" dirty="0"/>
              <a:t>di</a:t>
            </a:r>
            <a:r>
              <a:rPr lang="ru-RU" sz="1800" dirty="0" smtClean="0"/>
              <a:t>.</a:t>
            </a:r>
            <a:r>
              <a:rPr lang="en-US" sz="1800" dirty="0" smtClean="0"/>
              <a:t>	</a:t>
            </a:r>
          </a:p>
          <a:p>
            <a:pPr>
              <a:lnSpc>
                <a:spcPct val="150000"/>
              </a:lnSpc>
            </a:pPr>
            <a:r>
              <a:rPr lang="en-US" sz="1800" dirty="0" smtClean="0"/>
              <a:t>	</a:t>
            </a:r>
            <a:r>
              <a:rPr lang="en-US" sz="1800" dirty="0" err="1" smtClean="0"/>
              <a:t>Tok</a:t>
            </a:r>
            <a:r>
              <a:rPr lang="en-US" sz="1800" dirty="0" smtClean="0"/>
              <a:t> </a:t>
            </a:r>
            <a:r>
              <a:rPr lang="en-US" sz="1800" dirty="0" err="1"/>
              <a:t>kuchining</a:t>
            </a:r>
            <a:r>
              <a:rPr lang="ru-RU" sz="1800" dirty="0"/>
              <a:t> а</a:t>
            </a:r>
            <a:r>
              <a:rPr lang="en-US" sz="1800" dirty="0" err="1"/>
              <a:t>mplitud</a:t>
            </a:r>
            <a:r>
              <a:rPr lang="ru-RU" sz="1800" dirty="0"/>
              <a:t>а </a:t>
            </a:r>
            <a:r>
              <a:rPr lang="en-US" sz="1800" dirty="0" err="1"/>
              <a:t>qiym</a:t>
            </a:r>
            <a:r>
              <a:rPr lang="ru-RU" sz="1800" dirty="0"/>
              <a:t>а</a:t>
            </a:r>
            <a:r>
              <a:rPr lang="en-US" sz="1800" dirty="0" err="1"/>
              <a:t>ti</a:t>
            </a:r>
            <a:r>
              <a:rPr lang="en-US" sz="1800" dirty="0"/>
              <a:t> m</a:t>
            </a:r>
            <a:r>
              <a:rPr lang="ru-RU" sz="1800" dirty="0"/>
              <a:t>а</a:t>
            </a:r>
            <a:r>
              <a:rPr lang="en-US" sz="1800" dirty="0" err="1"/>
              <a:t>ksimumg</a:t>
            </a:r>
            <a:r>
              <a:rPr lang="ru-RU" sz="1800" dirty="0"/>
              <a:t>а </a:t>
            </a:r>
            <a:r>
              <a:rPr lang="en-US" sz="1800" dirty="0" err="1"/>
              <a:t>erishishi</a:t>
            </a:r>
            <a:r>
              <a:rPr lang="en-US" sz="1800" dirty="0"/>
              <a:t> </a:t>
            </a:r>
            <a:r>
              <a:rPr lang="en-US" sz="1800" dirty="0" err="1"/>
              <a:t>uchun</a:t>
            </a:r>
            <a:r>
              <a:rPr lang="ru-RU" sz="1800" dirty="0"/>
              <a:t> (10) </a:t>
            </a:r>
            <a:r>
              <a:rPr lang="en-US" sz="1800" dirty="0" err="1"/>
              <a:t>ifod</a:t>
            </a:r>
            <a:r>
              <a:rPr lang="ru-RU" sz="1800" dirty="0"/>
              <a:t>а</a:t>
            </a:r>
            <a:r>
              <a:rPr lang="en-US" sz="1800" dirty="0" err="1"/>
              <a:t>ning</a:t>
            </a:r>
            <a:r>
              <a:rPr lang="en-US" sz="1800" dirty="0"/>
              <a:t> m</a:t>
            </a:r>
            <a:r>
              <a:rPr lang="ru-RU" sz="1800" dirty="0"/>
              <a:t>а</a:t>
            </a:r>
            <a:r>
              <a:rPr lang="en-US" sz="1800" dirty="0" err="1"/>
              <a:t>xr</a:t>
            </a:r>
            <a:r>
              <a:rPr lang="ru-RU" sz="1800" dirty="0"/>
              <a:t>а</a:t>
            </a:r>
            <a:r>
              <a:rPr lang="en-US" sz="1800" dirty="0" err="1"/>
              <a:t>ji</a:t>
            </a:r>
            <a:r>
              <a:rPr lang="en-US" sz="1800" dirty="0"/>
              <a:t> </a:t>
            </a:r>
            <a:r>
              <a:rPr lang="en-US" sz="1800" dirty="0" err="1"/>
              <a:t>minimumg</a:t>
            </a:r>
            <a:r>
              <a:rPr lang="ru-RU" sz="1800" dirty="0"/>
              <a:t>а </a:t>
            </a:r>
            <a:r>
              <a:rPr lang="en-US" sz="1800" dirty="0" err="1"/>
              <a:t>intilishi</a:t>
            </a:r>
            <a:r>
              <a:rPr lang="en-US" sz="1800" dirty="0"/>
              <a:t> </a:t>
            </a:r>
            <a:r>
              <a:rPr lang="en-US" sz="1800" dirty="0" err="1"/>
              <a:t>lozim</a:t>
            </a:r>
            <a:r>
              <a:rPr lang="ru-RU" sz="1800" dirty="0"/>
              <a:t>, </a:t>
            </a:r>
            <a:r>
              <a:rPr lang="en-US" sz="1800" dirty="0" err="1"/>
              <a:t>bu</a:t>
            </a:r>
            <a:r>
              <a:rPr lang="en-US" sz="1800" dirty="0"/>
              <a:t> </a:t>
            </a:r>
            <a:r>
              <a:rPr lang="en-US" sz="1800" dirty="0" err="1"/>
              <a:t>es</a:t>
            </a:r>
            <a:r>
              <a:rPr lang="ru-RU" sz="1800" dirty="0"/>
              <a:t>а</a:t>
            </a:r>
          </a:p>
          <a:p>
            <a:pPr>
              <a:lnSpc>
                <a:spcPct val="150000"/>
              </a:lnSpc>
            </a:pPr>
            <a:r>
              <a:rPr lang="ru-RU" sz="1800" dirty="0">
                <a:sym typeface="Symbol"/>
              </a:rPr>
              <a:t></a:t>
            </a:r>
            <a:r>
              <a:rPr lang="en-US" sz="1800" dirty="0"/>
              <a:t>L - 1/</a:t>
            </a:r>
            <a:r>
              <a:rPr lang="ru-RU" sz="1800" dirty="0" smtClean="0">
                <a:sym typeface="Symbol"/>
              </a:rPr>
              <a:t></a:t>
            </a:r>
            <a:r>
              <a:rPr lang="en-US" sz="1800" dirty="0" smtClean="0">
                <a:sym typeface="Symbol"/>
              </a:rPr>
              <a:t> </a:t>
            </a:r>
            <a:r>
              <a:rPr lang="en-US" sz="1800" dirty="0" smtClean="0"/>
              <a:t>S = 0 </a:t>
            </a:r>
            <a:r>
              <a:rPr lang="en-US" sz="1800" dirty="0" err="1"/>
              <a:t>bo‘lg</a:t>
            </a:r>
            <a:r>
              <a:rPr lang="ru-RU" sz="1800" dirty="0"/>
              <a:t>а</a:t>
            </a:r>
            <a:r>
              <a:rPr lang="en-US" sz="1800" dirty="0" err="1"/>
              <a:t>nd</a:t>
            </a:r>
            <a:r>
              <a:rPr lang="ru-RU" sz="1800" dirty="0"/>
              <a:t>а </a:t>
            </a:r>
            <a:r>
              <a:rPr lang="ru-RU" sz="1800" dirty="0" err="1"/>
              <a:t>а</a:t>
            </a:r>
            <a:r>
              <a:rPr lang="en-US" sz="1800" dirty="0"/>
              <a:t>m</a:t>
            </a:r>
            <a:r>
              <a:rPr lang="ru-RU" sz="1800" dirty="0"/>
              <a:t>а</a:t>
            </a:r>
            <a:r>
              <a:rPr lang="en-US" sz="1800" dirty="0" err="1"/>
              <a:t>lg</a:t>
            </a:r>
            <a:r>
              <a:rPr lang="ru-RU" sz="1800" dirty="0"/>
              <a:t>а</a:t>
            </a:r>
            <a:r>
              <a:rPr lang="en-US" sz="1800" dirty="0"/>
              <a:t> </a:t>
            </a:r>
            <a:r>
              <a:rPr lang="en-US" sz="1800" dirty="0" err="1"/>
              <a:t>osh</a:t>
            </a:r>
            <a:r>
              <a:rPr lang="ru-RU" sz="1800" dirty="0"/>
              <a:t>а</a:t>
            </a:r>
            <a:r>
              <a:rPr lang="en-US" sz="1800" dirty="0"/>
              <a:t>di.</a:t>
            </a:r>
            <a:endParaRPr lang="ru-RU" sz="1800" dirty="0"/>
          </a:p>
          <a:p>
            <a:pPr>
              <a:lnSpc>
                <a:spcPct val="150000"/>
              </a:lnSpc>
            </a:pPr>
            <a:r>
              <a:rPr lang="en-US" sz="1800" dirty="0"/>
              <a:t>	</a:t>
            </a:r>
            <a:r>
              <a:rPr lang="en-US" sz="1800" dirty="0" err="1"/>
              <a:t>Shuning</a:t>
            </a:r>
            <a:r>
              <a:rPr lang="en-US" sz="1800" dirty="0"/>
              <a:t> </a:t>
            </a:r>
            <a:r>
              <a:rPr lang="en-US" sz="1800" dirty="0" err="1"/>
              <a:t>uchun</a:t>
            </a:r>
            <a:r>
              <a:rPr lang="en-US" sz="1800" dirty="0"/>
              <a:t> </a:t>
            </a:r>
            <a:r>
              <a:rPr lang="en-US" sz="1800" dirty="0" err="1"/>
              <a:t>konturd</a:t>
            </a:r>
            <a:r>
              <a:rPr lang="ru-RU" sz="1800" dirty="0"/>
              <a:t>а</a:t>
            </a:r>
            <a:r>
              <a:rPr lang="en-US" sz="1800" dirty="0"/>
              <a:t> </a:t>
            </a:r>
            <a:r>
              <a:rPr lang="en-US" sz="1800" dirty="0" err="1"/>
              <a:t>tok</a:t>
            </a:r>
            <a:r>
              <a:rPr lang="en-US" sz="1800" dirty="0"/>
              <a:t> </a:t>
            </a:r>
            <a:r>
              <a:rPr lang="en-US" sz="1800" dirty="0" err="1"/>
              <a:t>rezon</a:t>
            </a:r>
            <a:r>
              <a:rPr lang="ru-RU" sz="1800" dirty="0"/>
              <a:t>а</a:t>
            </a:r>
            <a:r>
              <a:rPr lang="en-US" sz="1800" dirty="0" err="1"/>
              <a:t>nsi</a:t>
            </a:r>
            <a:r>
              <a:rPr lang="en-US" sz="1800" dirty="0"/>
              <a:t> </a:t>
            </a:r>
            <a:r>
              <a:rPr lang="en-US" sz="1800" dirty="0" err="1"/>
              <a:t>sodir</a:t>
            </a:r>
            <a:r>
              <a:rPr lang="en-US" sz="1800" dirty="0"/>
              <a:t> </a:t>
            </a:r>
            <a:r>
              <a:rPr lang="en-US" sz="1800" dirty="0" err="1"/>
              <a:t>bo‘lishi</a:t>
            </a:r>
            <a:r>
              <a:rPr lang="en-US" sz="1800" dirty="0"/>
              <a:t> </a:t>
            </a:r>
            <a:r>
              <a:rPr lang="en-US" sz="1800" dirty="0" err="1"/>
              <a:t>uchun</a:t>
            </a:r>
            <a:r>
              <a:rPr lang="en-US" sz="1800" dirty="0"/>
              <a:t> m</a:t>
            </a:r>
            <a:r>
              <a:rPr lang="ru-RU" sz="1800" dirty="0"/>
              <a:t>а</a:t>
            </a:r>
            <a:r>
              <a:rPr lang="en-US" sz="1800" dirty="0" err="1"/>
              <a:t>jbur</a:t>
            </a:r>
            <a:r>
              <a:rPr lang="en-US" sz="1800" dirty="0"/>
              <a:t> </a:t>
            </a:r>
            <a:r>
              <a:rPr lang="en-US" sz="1800" dirty="0" err="1"/>
              <a:t>etuvchi</a:t>
            </a:r>
            <a:r>
              <a:rPr lang="en-US" sz="1800" dirty="0"/>
              <a:t> E.YU.K </a:t>
            </a:r>
            <a:r>
              <a:rPr lang="en-US" sz="1800" dirty="0" err="1"/>
              <a:t>ning</a:t>
            </a:r>
            <a:r>
              <a:rPr lang="en-US" sz="1800" dirty="0"/>
              <a:t> </a:t>
            </a:r>
            <a:r>
              <a:rPr lang="en-US" sz="1800" dirty="0" err="1"/>
              <a:t>ch</a:t>
            </a:r>
            <a:r>
              <a:rPr lang="ru-RU" sz="1800" dirty="0"/>
              <a:t>а</a:t>
            </a:r>
            <a:r>
              <a:rPr lang="en-US" sz="1800" dirty="0" err="1"/>
              <a:t>stot</a:t>
            </a:r>
            <a:r>
              <a:rPr lang="ru-RU" sz="1800" dirty="0"/>
              <a:t>а</a:t>
            </a:r>
            <a:r>
              <a:rPr lang="en-US" sz="1800" dirty="0" err="1"/>
              <a:t>si</a:t>
            </a:r>
            <a:r>
              <a:rPr lang="en-US" sz="1800" dirty="0"/>
              <a:t> </a:t>
            </a:r>
            <a:r>
              <a:rPr lang="en-US" sz="1800" dirty="0" err="1"/>
              <a:t>konturning</a:t>
            </a:r>
            <a:r>
              <a:rPr lang="en-US" sz="1800" dirty="0"/>
              <a:t> </a:t>
            </a:r>
            <a:r>
              <a:rPr lang="en-US" sz="1800" dirty="0" err="1"/>
              <a:t>xususiy</a:t>
            </a:r>
            <a:r>
              <a:rPr lang="en-US" sz="1800" dirty="0"/>
              <a:t> </a:t>
            </a:r>
            <a:r>
              <a:rPr lang="en-US" sz="1800" dirty="0" err="1"/>
              <a:t>ch</a:t>
            </a:r>
            <a:r>
              <a:rPr lang="ru-RU" sz="1800" dirty="0"/>
              <a:t>а</a:t>
            </a:r>
            <a:r>
              <a:rPr lang="en-US" sz="1800" dirty="0" err="1"/>
              <a:t>stot</a:t>
            </a:r>
            <a:r>
              <a:rPr lang="ru-RU" sz="1800" dirty="0"/>
              <a:t>а</a:t>
            </a:r>
            <a:r>
              <a:rPr lang="en-US" sz="1800" dirty="0"/>
              <a:t>sig</a:t>
            </a:r>
            <a:r>
              <a:rPr lang="ru-RU" sz="1800" dirty="0"/>
              <a:t>а</a:t>
            </a:r>
            <a:r>
              <a:rPr lang="en-US" sz="1800" dirty="0"/>
              <a:t> </a:t>
            </a:r>
            <a:r>
              <a:rPr lang="en-US" sz="1800" dirty="0" err="1"/>
              <a:t>teng</a:t>
            </a:r>
            <a:r>
              <a:rPr lang="en-US" sz="1800" dirty="0"/>
              <a:t> </a:t>
            </a:r>
            <a:r>
              <a:rPr lang="en-US" sz="1800" dirty="0" err="1"/>
              <a:t>bo‘lishi</a:t>
            </a:r>
            <a:r>
              <a:rPr lang="en-US" sz="1800" dirty="0"/>
              <a:t> </a:t>
            </a:r>
            <a:r>
              <a:rPr lang="en-US" sz="1800" dirty="0" err="1" smtClean="0"/>
              <a:t>lozim</a:t>
            </a:r>
            <a:r>
              <a:rPr lang="en-US" sz="1800" dirty="0"/>
              <a:t>.</a:t>
            </a:r>
            <a:endParaRPr lang="ru-RU" sz="1800" dirty="0"/>
          </a:p>
        </p:txBody>
      </p:sp>
      <p:graphicFrame>
        <p:nvGraphicFramePr>
          <p:cNvPr id="2" name="Объект 1"/>
          <p:cNvGraphicFramePr>
            <a:graphicFrameLocks noChangeAspect="1"/>
          </p:cNvGraphicFramePr>
          <p:nvPr>
            <p:extLst>
              <p:ext uri="{D42A27DB-BD31-4B8C-83A1-F6EECF244321}">
                <p14:modId xmlns:p14="http://schemas.microsoft.com/office/powerpoint/2010/main" val="2971380617"/>
              </p:ext>
            </p:extLst>
          </p:nvPr>
        </p:nvGraphicFramePr>
        <p:xfrm>
          <a:off x="793750" y="1704975"/>
          <a:ext cx="479425" cy="523875"/>
        </p:xfrm>
        <a:graphic>
          <a:graphicData uri="http://schemas.openxmlformats.org/presentationml/2006/ole">
            <mc:AlternateContent xmlns:mc="http://schemas.openxmlformats.org/markup-compatibility/2006">
              <mc:Choice xmlns:v="urn:schemas-microsoft-com:vml" Requires="v">
                <p:oleObj spid="_x0000_s70665" name="Формула" r:id="rId3" imgW="406048" imgH="444114" progId="Equation.3">
                  <p:embed/>
                </p:oleObj>
              </mc:Choice>
              <mc:Fallback>
                <p:oleObj name="Формула" r:id="rId3" imgW="406048" imgH="444114" progId="Equation.3">
                  <p:embed/>
                  <p:pic>
                    <p:nvPicPr>
                      <p:cNvPr id="0" name="Объект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3750" y="1704975"/>
                        <a:ext cx="479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86112641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smtClean="0">
                <a:solidFill>
                  <a:schemeClr val="tx1"/>
                </a:solidFill>
                <a:latin typeface="Times New Roman" panose="02020603050405020304" pitchFamily="18" charset="0"/>
                <a:cs typeface="Times New Roman" panose="02020603050405020304" pitchFamily="18" charset="0"/>
              </a:rPr>
              <a:t>Thank you for attention.</a:t>
            </a:r>
            <a:endParaRPr lang="ru-RU" dirty="0">
              <a:solidFill>
                <a:schemeClr val="tx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96788199"/>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97951" y="1202077"/>
            <a:ext cx="8548097" cy="3785652"/>
          </a:xfrm>
          <a:prstGeom prst="rect">
            <a:avLst/>
          </a:prstGeom>
        </p:spPr>
        <p:txBody>
          <a:bodyPr wrap="square">
            <a:spAutoFit/>
          </a:bodyPr>
          <a:lstStyle/>
          <a:p>
            <a:pPr algn="ctr"/>
            <a:r>
              <a:rPr lang="en-GB" sz="2000" b="1" dirty="0" err="1">
                <a:solidFill>
                  <a:schemeClr val="tx1"/>
                </a:solidFill>
                <a:latin typeface="Times New Roman" panose="02020603050405020304" pitchFamily="18" charset="0"/>
                <a:ea typeface="Calibri" panose="020F0502020204030204" pitchFamily="34" charset="0"/>
              </a:rPr>
              <a:t>Foydalanil</a:t>
            </a:r>
            <a:r>
              <a:rPr lang="uz-Cyrl-UZ" sz="2000" b="1" dirty="0">
                <a:solidFill>
                  <a:schemeClr val="tx1"/>
                </a:solidFill>
                <a:latin typeface="Times New Roman" panose="02020603050405020304" pitchFamily="18" charset="0"/>
                <a:ea typeface="Calibri" panose="020F0502020204030204" pitchFamily="34" charset="0"/>
              </a:rPr>
              <a:t>adi</a:t>
            </a:r>
            <a:r>
              <a:rPr lang="en-GB" sz="2000" b="1" dirty="0" err="1">
                <a:solidFill>
                  <a:schemeClr val="tx1"/>
                </a:solidFill>
                <a:latin typeface="Times New Roman" panose="02020603050405020304" pitchFamily="18" charset="0"/>
                <a:ea typeface="Calibri" panose="020F0502020204030204" pitchFamily="34" charset="0"/>
              </a:rPr>
              <a:t>gan</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asosiy</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darsliklar</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va</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o’quv</a:t>
            </a:r>
            <a:r>
              <a:rPr lang="en-GB" sz="2000" b="1" dirty="0">
                <a:solidFill>
                  <a:schemeClr val="tx1"/>
                </a:solidFill>
                <a:latin typeface="Times New Roman" panose="02020603050405020304" pitchFamily="18" charset="0"/>
                <a:ea typeface="Calibri" panose="020F0502020204030204" pitchFamily="34" charset="0"/>
              </a:rPr>
              <a:t> </a:t>
            </a:r>
            <a:r>
              <a:rPr lang="en-GB" sz="2000" b="1" dirty="0" err="1">
                <a:solidFill>
                  <a:schemeClr val="tx1"/>
                </a:solidFill>
                <a:latin typeface="Times New Roman" panose="02020603050405020304" pitchFamily="18" charset="0"/>
                <a:ea typeface="Calibri" panose="020F0502020204030204" pitchFamily="34" charset="0"/>
              </a:rPr>
              <a:t>qo’llanmalar</a:t>
            </a:r>
            <a:r>
              <a:rPr lang="uz-Cyrl-UZ" sz="2000" b="1" dirty="0">
                <a:solidFill>
                  <a:schemeClr val="tx1"/>
                </a:solidFill>
                <a:latin typeface="Times New Roman" panose="02020603050405020304" pitchFamily="18" charset="0"/>
                <a:ea typeface="Calibri" panose="020F0502020204030204" pitchFamily="34" charset="0"/>
              </a:rPr>
              <a:t> ro’yxati </a:t>
            </a:r>
            <a:endParaRPr lang="ru-RU" sz="2000" dirty="0">
              <a:solidFill>
                <a:schemeClr val="tx1"/>
              </a:solidFill>
              <a:latin typeface="Times New Roman" panose="02020603050405020304" pitchFamily="18" charset="0"/>
              <a:ea typeface="Calibri" panose="020F0502020204030204" pitchFamily="34" charset="0"/>
            </a:endParaRPr>
          </a:p>
          <a:p>
            <a:pPr algn="ctr"/>
            <a:r>
              <a:rPr lang="en-US" sz="2000" b="1" dirty="0" smtClean="0">
                <a:solidFill>
                  <a:schemeClr val="tx1"/>
                </a:solidFill>
                <a:latin typeface="Times New Roman" panose="02020603050405020304" pitchFamily="18" charset="0"/>
                <a:ea typeface="Calibri" panose="020F0502020204030204" pitchFamily="34" charset="0"/>
              </a:rPr>
              <a:t>(List </a:t>
            </a:r>
            <a:r>
              <a:rPr lang="en-US" sz="2000" b="1" dirty="0">
                <a:solidFill>
                  <a:schemeClr val="tx1"/>
                </a:solidFill>
                <a:latin typeface="Times New Roman" panose="02020603050405020304" pitchFamily="18" charset="0"/>
                <a:ea typeface="Calibri" panose="020F0502020204030204" pitchFamily="34" charset="0"/>
              </a:rPr>
              <a:t>of basic textbooks and manuals used</a:t>
            </a:r>
            <a:r>
              <a:rPr lang="en-US" sz="2000" b="1" dirty="0" smtClean="0">
                <a:solidFill>
                  <a:schemeClr val="tx1"/>
                </a:solidFill>
                <a:latin typeface="Times New Roman" panose="02020603050405020304" pitchFamily="18" charset="0"/>
                <a:ea typeface="Calibri" panose="020F0502020204030204" pitchFamily="34" charset="0"/>
              </a:rPr>
              <a:t>.) </a:t>
            </a:r>
            <a:endParaRPr lang="ru-RU" sz="2000" dirty="0">
              <a:solidFill>
                <a:schemeClr val="tx1"/>
              </a:solidFill>
              <a:latin typeface="Times New Roman" panose="02020603050405020304" pitchFamily="18" charset="0"/>
              <a:ea typeface="Calibri" panose="020F0502020204030204" pitchFamily="34" charset="0"/>
            </a:endParaRPr>
          </a:p>
          <a:p>
            <a:pPr marL="342900" lvl="0" indent="-342900" algn="just">
              <a:buFont typeface="+mj-lt"/>
              <a:buAutoNum type="arabicPeriod"/>
            </a:pP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Kalashnikov S.G. Umumiy fizika kursi. Elektr. Oliy o’quv yurtlarining fizika ixtisosi bo’yicha darslik.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Toshkent-1979, 615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Д.В.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т.Ш</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Учебное пособие для студентов физических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специалностей</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высших учебных заведений. Наука, М.-1977, 687 стр.</a:t>
            </a:r>
          </a:p>
          <a:p>
            <a:pPr marL="342900" lvl="0" indent="-342900" algn="just">
              <a:buFont typeface="+mj-lt"/>
              <a:buAutoNum type="arabicPeriod"/>
            </a:pP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Volkenshteyn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V.S.Umumiy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fizika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kursidan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masalalar</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to’plami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Oliy</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texnika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yurtlari</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uchun</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o’quv</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en-GB"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qo’llanma</a:t>
            </a:r>
            <a:r>
              <a:rPr lang="en-GB"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O’qituvchi</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Toshkent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1969, 440 </a:t>
            </a: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bet</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a:t>
            </a:r>
          </a:p>
          <a:p>
            <a:pPr marL="342900" lvl="0" indent="-342900" algn="just">
              <a:buFont typeface="+mj-lt"/>
              <a:buAutoNum type="arabicPeriod"/>
            </a:pPr>
            <a:r>
              <a:rPr lang="ru-RU" sz="2000" dirty="0" err="1">
                <a:solidFill>
                  <a:schemeClr val="tx1"/>
                </a:solidFill>
                <a:latin typeface="Times New Roman" panose="02020603050405020304" pitchFamily="18" charset="0"/>
                <a:ea typeface="Calibri" panose="020F0502020204030204" pitchFamily="34" charset="0"/>
                <a:cs typeface="Times New Roman" panose="02020603050405020304" pitchFamily="18" charset="0"/>
              </a:rPr>
              <a:t>Сивухин</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Д.</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В</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Электричество, Курс общ</a:t>
            </a:r>
            <a:r>
              <a:rPr lang="en-US"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e</a:t>
            </a:r>
            <a:r>
              <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й физики М.</a:t>
            </a:r>
            <a:r>
              <a:rPr lang="uz-Cyrl-UZ"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2004</a:t>
            </a:r>
            <a:endParaRPr lang="ru-RU" sz="2000"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r>
              <a:rPr lang="uz-Cyrl-UZ" sz="2000" dirty="0">
                <a:solidFill>
                  <a:schemeClr val="tx1"/>
                </a:solidFill>
                <a:latin typeface="Times New Roman" panose="02020603050405020304" pitchFamily="18" charset="0"/>
                <a:ea typeface="Calibri" panose="020F0502020204030204" pitchFamily="34" charset="0"/>
              </a:rPr>
              <a:t>Nurmatov N.A. “Elektr va magnetizm</a:t>
            </a:r>
            <a:r>
              <a:rPr lang="uz-Cyrl-UZ" sz="2000" dirty="0">
                <a:solidFill>
                  <a:schemeClr val="bg1"/>
                </a:solidFill>
                <a:latin typeface="Times New Roman" panose="02020603050405020304" pitchFamily="18" charset="0"/>
                <a:ea typeface="Calibri" panose="020F0502020204030204" pitchFamily="34" charset="0"/>
              </a:rPr>
              <a:t>” fanidan o’quv</a:t>
            </a:r>
            <a:r>
              <a:rPr lang="ru-RU" sz="2000" dirty="0">
                <a:solidFill>
                  <a:schemeClr val="bg1"/>
                </a:solidFill>
                <a:latin typeface="Times New Roman" panose="02020603050405020304" pitchFamily="18" charset="0"/>
                <a:ea typeface="Calibri" panose="020F0502020204030204" pitchFamily="34" charset="0"/>
              </a:rPr>
              <a:t>-</a:t>
            </a:r>
            <a:r>
              <a:rPr lang="uz-Cyrl-UZ" sz="2000" dirty="0">
                <a:solidFill>
                  <a:schemeClr val="bg1"/>
                </a:solidFill>
                <a:latin typeface="Times New Roman" panose="02020603050405020304" pitchFamily="18" charset="0"/>
                <a:ea typeface="Calibri" panose="020F0502020204030204" pitchFamily="34" charset="0"/>
              </a:rPr>
              <a:t>uslubiy majmua, O’zMU, 2011. </a:t>
            </a:r>
            <a:endParaRPr lang="ru-RU" sz="2000" dirty="0">
              <a:solidFill>
                <a:schemeClr val="bg1"/>
              </a:solidFill>
            </a:endParaRPr>
          </a:p>
        </p:txBody>
      </p:sp>
    </p:spTree>
    <p:extLst>
      <p:ext uri="{BB962C8B-B14F-4D97-AF65-F5344CB8AC3E}">
        <p14:creationId xmlns:p14="http://schemas.microsoft.com/office/powerpoint/2010/main" val="29772075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238992" y="886582"/>
            <a:ext cx="8784404" cy="4001095"/>
          </a:xfrm>
          <a:prstGeom prst="rect">
            <a:avLst/>
          </a:prstGeom>
        </p:spPr>
        <p:txBody>
          <a:bodyPr wrap="square">
            <a:spAutoFit/>
          </a:bodyPr>
          <a:lstStyle/>
          <a:p>
            <a:pPr algn="ctr"/>
            <a:r>
              <a:rPr lang="en-US" sz="2000" b="1" dirty="0" err="1">
                <a:solidFill>
                  <a:schemeClr val="tx1"/>
                </a:solidFill>
                <a:latin typeface="Times New Roman" panose="02020603050405020304" pitchFamily="18" charset="0"/>
                <a:cs typeface="Times New Roman" panose="02020603050405020304" pitchFamily="18" charset="0"/>
              </a:rPr>
              <a:t>Qo’shimcha</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err="1" smtClean="0">
                <a:solidFill>
                  <a:schemeClr val="tx1"/>
                </a:solidFill>
                <a:latin typeface="Times New Roman" panose="02020603050405020304" pitchFamily="18" charset="0"/>
                <a:cs typeface="Times New Roman" panose="02020603050405020304" pitchFamily="18" charset="0"/>
              </a:rPr>
              <a:t>adabiyotlar</a:t>
            </a:r>
            <a:r>
              <a:rPr lang="en-US" sz="2000" b="1" dirty="0">
                <a:solidFill>
                  <a:schemeClr val="tx1"/>
                </a:solidFill>
                <a:latin typeface="Times New Roman" panose="02020603050405020304" pitchFamily="18" charset="0"/>
                <a:cs typeface="Times New Roman" panose="02020603050405020304" pitchFamily="18" charset="0"/>
              </a:rPr>
              <a:t>  </a:t>
            </a:r>
            <a:r>
              <a:rPr lang="en-US" sz="2000" b="1" dirty="0" smtClean="0">
                <a:solidFill>
                  <a:schemeClr val="tx1"/>
                </a:solidFill>
                <a:latin typeface="Times New Roman" panose="02020603050405020304" pitchFamily="18" charset="0"/>
                <a:cs typeface="Times New Roman" panose="02020603050405020304" pitchFamily="18" charset="0"/>
              </a:rPr>
              <a:t>                         (</a:t>
            </a:r>
            <a:r>
              <a:rPr lang="en-US" sz="2000" b="1" dirty="0">
                <a:solidFill>
                  <a:schemeClr val="tx1"/>
                </a:solidFill>
                <a:latin typeface="Times New Roman" panose="02020603050405020304" pitchFamily="18" charset="0"/>
                <a:cs typeface="Times New Roman" panose="02020603050405020304" pitchFamily="18" charset="0"/>
              </a:rPr>
              <a:t>Additional </a:t>
            </a:r>
            <a:r>
              <a:rPr lang="en-US" sz="2000" b="1" dirty="0" smtClean="0">
                <a:solidFill>
                  <a:schemeClr val="tx1"/>
                </a:solidFill>
                <a:latin typeface="Times New Roman" panose="02020603050405020304" pitchFamily="18" charset="0"/>
                <a:cs typeface="Times New Roman" panose="02020603050405020304" pitchFamily="18" charset="0"/>
              </a:rPr>
              <a:t>Literature)</a:t>
            </a:r>
            <a:endParaRPr lang="en-US" sz="2000" b="1" dirty="0">
              <a:solidFill>
                <a:schemeClr val="tx1"/>
              </a:solidFill>
              <a:latin typeface="Times New Roman" panose="02020603050405020304" pitchFamily="18" charset="0"/>
              <a:cs typeface="Times New Roman" panose="02020603050405020304" pitchFamily="18" charset="0"/>
            </a:endParaRPr>
          </a:p>
          <a:p>
            <a:r>
              <a:rPr lang="en-US" sz="1950" dirty="0" smtClean="0">
                <a:solidFill>
                  <a:schemeClr val="tx1"/>
                </a:solidFill>
                <a:latin typeface="Times New Roman" panose="02020603050405020304" pitchFamily="18" charset="0"/>
                <a:cs typeface="Times New Roman" panose="02020603050405020304" pitchFamily="18" charset="0"/>
              </a:rPr>
              <a:t>1.J.Kamolov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I.Ismoilov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U.Begimqulov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boshqalar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T.: </a:t>
            </a:r>
            <a:r>
              <a:rPr lang="en-US" sz="1950" dirty="0" err="1" smtClean="0">
                <a:solidFill>
                  <a:schemeClr val="tx1"/>
                </a:solidFill>
                <a:latin typeface="Times New Roman" panose="02020603050405020304" pitchFamily="18" charset="0"/>
                <a:cs typeface="Times New Roman" panose="02020603050405020304" pitchFamily="18" charset="0"/>
              </a:rPr>
              <a:t>Iqtisod</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moliya</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2007 y.</a:t>
            </a:r>
          </a:p>
          <a:p>
            <a:r>
              <a:rPr lang="en-US" sz="1950" dirty="0" smtClean="0">
                <a:solidFill>
                  <a:schemeClr val="tx1"/>
                </a:solidFill>
                <a:latin typeface="Times New Roman" panose="02020603050405020304" pitchFamily="18" charset="0"/>
                <a:cs typeface="Times New Roman" panose="02020603050405020304" pitchFamily="18" charset="0"/>
              </a:rPr>
              <a:t>2.</a:t>
            </a:r>
            <a:r>
              <a:rPr lang="ru-RU" sz="1950" dirty="0" err="1" smtClean="0">
                <a:solidFill>
                  <a:schemeClr val="tx1"/>
                </a:solidFill>
                <a:latin typeface="Times New Roman" panose="02020603050405020304" pitchFamily="18" charset="0"/>
                <a:cs typeface="Times New Roman" panose="02020603050405020304" pitchFamily="18" charset="0"/>
              </a:rPr>
              <a:t>Волкенштейн</a:t>
            </a:r>
            <a:r>
              <a:rPr lang="ru-RU" sz="1950" dirty="0" smtClean="0">
                <a:solidFill>
                  <a:schemeClr val="tx1"/>
                </a:solidFill>
                <a:latin typeface="Times New Roman" panose="02020603050405020304" pitchFamily="18" charset="0"/>
                <a:cs typeface="Times New Roman" panose="02020603050405020304" pitchFamily="18" charset="0"/>
              </a:rPr>
              <a:t> </a:t>
            </a:r>
            <a:r>
              <a:rPr lang="ru-RU" sz="1950" dirty="0">
                <a:solidFill>
                  <a:schemeClr val="tx1"/>
                </a:solidFill>
                <a:latin typeface="Times New Roman" panose="02020603050405020304" pitchFamily="18" charset="0"/>
                <a:cs typeface="Times New Roman" panose="02020603050405020304" pitchFamily="18" charset="0"/>
              </a:rPr>
              <a:t>В.</a:t>
            </a:r>
            <a:r>
              <a:rPr lang="en-US" sz="1950" dirty="0">
                <a:solidFill>
                  <a:schemeClr val="tx1"/>
                </a:solidFill>
                <a:latin typeface="Times New Roman" panose="02020603050405020304" pitchFamily="18" charset="0"/>
                <a:cs typeface="Times New Roman" panose="02020603050405020304" pitchFamily="18" charset="0"/>
              </a:rPr>
              <a:t>C </a:t>
            </a:r>
            <a:r>
              <a:rPr lang="ru-RU" sz="1950" dirty="0">
                <a:solidFill>
                  <a:schemeClr val="tx1"/>
                </a:solidFill>
                <a:latin typeface="Times New Roman" panose="02020603050405020304" pitchFamily="18" charset="0"/>
                <a:cs typeface="Times New Roman" panose="02020603050405020304" pitchFamily="18" charset="0"/>
              </a:rPr>
              <a:t>Сборник задач по </a:t>
            </a:r>
            <a:r>
              <a:rPr lang="ru-RU" sz="1950" dirty="0" err="1">
                <a:solidFill>
                  <a:schemeClr val="tx1"/>
                </a:solidFill>
                <a:latin typeface="Times New Roman" panose="02020603050405020304" pitchFamily="18" charset="0"/>
                <a:cs typeface="Times New Roman" panose="02020603050405020304" pitchFamily="18" charset="0"/>
              </a:rPr>
              <a:t>общэму</a:t>
            </a:r>
            <a:r>
              <a:rPr lang="ru-RU" sz="1950" dirty="0">
                <a:solidFill>
                  <a:schemeClr val="tx1"/>
                </a:solidFill>
                <a:latin typeface="Times New Roman" panose="02020603050405020304" pitchFamily="18" charset="0"/>
                <a:cs typeface="Times New Roman" panose="02020603050405020304" pitchFamily="18" charset="0"/>
              </a:rPr>
              <a:t> курсу физики. М.2004</a:t>
            </a:r>
          </a:p>
          <a:p>
            <a:r>
              <a:rPr lang="ru-RU" sz="1950" dirty="0" smtClean="0">
                <a:solidFill>
                  <a:schemeClr val="tx1"/>
                </a:solidFill>
                <a:latin typeface="Times New Roman" panose="02020603050405020304" pitchFamily="18" charset="0"/>
                <a:cs typeface="Times New Roman" panose="02020603050405020304" pitchFamily="18" charset="0"/>
              </a:rPr>
              <a:t>3.</a:t>
            </a:r>
            <a:r>
              <a:rPr lang="en-US" sz="1950" dirty="0" err="1" smtClean="0">
                <a:solidFill>
                  <a:schemeClr val="tx1"/>
                </a:solidFill>
                <a:latin typeface="Times New Roman" panose="02020603050405020304" pitchFamily="18" charset="0"/>
                <a:cs typeface="Times New Roman" panose="02020603050405020304" pitchFamily="18" charset="0"/>
              </a:rPr>
              <a:t>Savelev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I.V. </a:t>
            </a:r>
            <a:r>
              <a:rPr lang="en-US" sz="1950" dirty="0" err="1">
                <a:solidFill>
                  <a:schemeClr val="tx1"/>
                </a:solidFill>
                <a:latin typeface="Times New Roman" panose="02020603050405020304" pitchFamily="18" charset="0"/>
                <a:cs typeface="Times New Roman" panose="02020603050405020304" pitchFamily="18" charset="0"/>
              </a:rPr>
              <a:t>Umumiy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kursi</a:t>
            </a:r>
            <a:r>
              <a:rPr lang="en-US" sz="1950" dirty="0">
                <a:solidFill>
                  <a:schemeClr val="tx1"/>
                </a:solidFill>
                <a:latin typeface="Times New Roman" panose="02020603050405020304" pitchFamily="18" charset="0"/>
                <a:cs typeface="Times New Roman" panose="02020603050405020304" pitchFamily="18" charset="0"/>
              </a:rPr>
              <a:t>. II </a:t>
            </a:r>
            <a:r>
              <a:rPr lang="en-US" sz="1950" dirty="0" err="1">
                <a:solidFill>
                  <a:schemeClr val="tx1"/>
                </a:solidFill>
                <a:latin typeface="Times New Roman" panose="02020603050405020304" pitchFamily="18" charset="0"/>
                <a:cs typeface="Times New Roman" panose="02020603050405020304" pitchFamily="18" charset="0"/>
              </a:rPr>
              <a:t>qism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Oliy</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texnika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o’quv</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yurtlari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uchun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smtClean="0">
                <a:solidFill>
                  <a:schemeClr val="tx1"/>
                </a:solidFill>
                <a:latin typeface="Times New Roman" panose="02020603050405020304" pitchFamily="18" charset="0"/>
                <a:cs typeface="Times New Roman" panose="02020603050405020304" pitchFamily="18" charset="0"/>
              </a:rPr>
              <a:t>qo’llanma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O’qituvchi</a:t>
            </a:r>
            <a:r>
              <a:rPr lang="en-US" sz="1950" dirty="0">
                <a:solidFill>
                  <a:schemeClr val="tx1"/>
                </a:solidFill>
                <a:latin typeface="Times New Roman" panose="02020603050405020304" pitchFamily="18" charset="0"/>
                <a:cs typeface="Times New Roman" panose="02020603050405020304" pitchFamily="18" charset="0"/>
              </a:rPr>
              <a:t>, Toshkent-1976 450 bet</a:t>
            </a:r>
          </a:p>
          <a:p>
            <a:r>
              <a:rPr lang="en-US" sz="1950" dirty="0" smtClean="0">
                <a:solidFill>
                  <a:schemeClr val="tx1"/>
                </a:solidFill>
                <a:latin typeface="Times New Roman" panose="02020603050405020304" pitchFamily="18" charset="0"/>
                <a:cs typeface="Times New Roman" panose="02020603050405020304" pitchFamily="18" charset="0"/>
              </a:rPr>
              <a:t>4.</a:t>
            </a:r>
            <a:r>
              <a:rPr lang="ru-RU" sz="1950" dirty="0" smtClean="0">
                <a:solidFill>
                  <a:schemeClr val="tx1"/>
                </a:solidFill>
                <a:latin typeface="Times New Roman" panose="02020603050405020304" pitchFamily="18" charset="0"/>
                <a:cs typeface="Times New Roman" panose="02020603050405020304" pitchFamily="18" charset="0"/>
              </a:rPr>
              <a:t>Зисман </a:t>
            </a:r>
            <a:r>
              <a:rPr lang="ru-RU" sz="1950" dirty="0">
                <a:solidFill>
                  <a:schemeClr val="tx1"/>
                </a:solidFill>
                <a:latin typeface="Times New Roman" panose="02020603050405020304" pitchFamily="18" charset="0"/>
                <a:cs typeface="Times New Roman" panose="02020603050405020304" pitchFamily="18" charset="0"/>
              </a:rPr>
              <a:t>Г.А. Тодес О.М. Курс </a:t>
            </a:r>
            <a:r>
              <a:rPr lang="ru-RU" sz="1950" dirty="0" err="1">
                <a:solidFill>
                  <a:schemeClr val="tx1"/>
                </a:solidFill>
                <a:latin typeface="Times New Roman" panose="02020603050405020304" pitchFamily="18" charset="0"/>
                <a:cs typeface="Times New Roman" panose="02020603050405020304" pitchFamily="18" charset="0"/>
              </a:rPr>
              <a:t>общэй</a:t>
            </a:r>
            <a:r>
              <a:rPr lang="ru-RU" sz="1950" dirty="0">
                <a:solidFill>
                  <a:schemeClr val="tx1"/>
                </a:solidFill>
                <a:latin typeface="Times New Roman" panose="02020603050405020304" pitchFamily="18" charset="0"/>
                <a:cs typeface="Times New Roman" panose="02020603050405020304" pitchFamily="18" charset="0"/>
              </a:rPr>
              <a:t> физики. т.</a:t>
            </a:r>
            <a:r>
              <a:rPr lang="en-US" sz="1950" dirty="0">
                <a:solidFill>
                  <a:schemeClr val="tx1"/>
                </a:solidFill>
                <a:latin typeface="Times New Roman" panose="02020603050405020304" pitchFamily="18" charset="0"/>
                <a:cs typeface="Times New Roman" panose="02020603050405020304" pitchFamily="18" charset="0"/>
              </a:rPr>
              <a:t>II, </a:t>
            </a:r>
            <a:r>
              <a:rPr lang="ru-RU" sz="1950" dirty="0">
                <a:solidFill>
                  <a:schemeClr val="tx1"/>
                </a:solidFill>
                <a:latin typeface="Times New Roman" panose="02020603050405020304" pitchFamily="18" charset="0"/>
                <a:cs typeface="Times New Roman" panose="02020603050405020304" pitchFamily="18" charset="0"/>
              </a:rPr>
              <a:t>Электричество, Учебное пособие для студентов физических </a:t>
            </a:r>
            <a:r>
              <a:rPr lang="ru-RU" sz="1950" dirty="0" err="1">
                <a:solidFill>
                  <a:schemeClr val="tx1"/>
                </a:solidFill>
                <a:latin typeface="Times New Roman" panose="02020603050405020304" pitchFamily="18" charset="0"/>
                <a:cs typeface="Times New Roman" panose="02020603050405020304" pitchFamily="18" charset="0"/>
              </a:rPr>
              <a:t>специалностей</a:t>
            </a:r>
            <a:r>
              <a:rPr lang="ru-RU" sz="1950" dirty="0">
                <a:solidFill>
                  <a:schemeClr val="tx1"/>
                </a:solidFill>
                <a:latin typeface="Times New Roman" panose="02020603050405020304" pitchFamily="18" charset="0"/>
                <a:cs typeface="Times New Roman" panose="02020603050405020304" pitchFamily="18" charset="0"/>
              </a:rPr>
              <a:t> высших учебных заведений. Наука, М.-1972, 360 стр.</a:t>
            </a:r>
          </a:p>
          <a:p>
            <a:r>
              <a:rPr lang="ru-RU" sz="1950" dirty="0" smtClean="0">
                <a:solidFill>
                  <a:schemeClr val="tx1"/>
                </a:solidFill>
                <a:latin typeface="Times New Roman" panose="02020603050405020304" pitchFamily="18" charset="0"/>
                <a:cs typeface="Times New Roman" panose="02020603050405020304" pitchFamily="18" charset="0"/>
              </a:rPr>
              <a:t>5.Матвеев </a:t>
            </a:r>
            <a:r>
              <a:rPr lang="ru-RU" sz="1950" dirty="0">
                <a:solidFill>
                  <a:schemeClr val="tx1"/>
                </a:solidFill>
                <a:latin typeface="Times New Roman" panose="02020603050405020304" pitchFamily="18" charset="0"/>
                <a:cs typeface="Times New Roman" panose="02020603050405020304" pitchFamily="18" charset="0"/>
              </a:rPr>
              <a:t>А.Н. Электричество и магнетизм. Высшая школа. М.-1983</a:t>
            </a:r>
          </a:p>
          <a:p>
            <a:r>
              <a:rPr lang="ru-RU" sz="1950" dirty="0" smtClean="0">
                <a:solidFill>
                  <a:schemeClr val="tx1"/>
                </a:solidFill>
                <a:latin typeface="Times New Roman" panose="02020603050405020304" pitchFamily="18" charset="0"/>
                <a:cs typeface="Times New Roman" panose="02020603050405020304" pitchFamily="18" charset="0"/>
              </a:rPr>
              <a:t>6.</a:t>
            </a:r>
            <a:r>
              <a:rPr lang="en-US" sz="1950" dirty="0" err="1" smtClean="0">
                <a:solidFill>
                  <a:schemeClr val="tx1"/>
                </a:solidFill>
                <a:latin typeface="Times New Roman" panose="02020603050405020304" pitchFamily="18" charset="0"/>
                <a:cs typeface="Times New Roman" panose="02020603050405020304" pitchFamily="18" charset="0"/>
              </a:rPr>
              <a:t>Buribaev</a:t>
            </a:r>
            <a:r>
              <a:rPr lang="en-US" sz="1950" dirty="0" smtClean="0">
                <a:solidFill>
                  <a:schemeClr val="tx1"/>
                </a:solidFill>
                <a:latin typeface="Times New Roman" panose="02020603050405020304" pitchFamily="18" charset="0"/>
                <a:cs typeface="Times New Roman" panose="02020603050405020304" pitchFamily="18" charset="0"/>
              </a:rPr>
              <a:t>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Ma’ruzalar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matni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2000y.</a:t>
            </a:r>
          </a:p>
          <a:p>
            <a:r>
              <a:rPr lang="en-US" sz="1950" dirty="0">
                <a:solidFill>
                  <a:schemeClr val="tx1"/>
                </a:solidFill>
                <a:latin typeface="Times New Roman" panose="02020603050405020304" pitchFamily="18" charset="0"/>
                <a:cs typeface="Times New Roman" panose="02020603050405020304" pitchFamily="18" charset="0"/>
              </a:rPr>
              <a:t>7</a:t>
            </a:r>
            <a:r>
              <a:rPr lang="en-US" sz="1950" dirty="0" smtClean="0">
                <a:solidFill>
                  <a:schemeClr val="tx1"/>
                </a:solidFill>
                <a:latin typeface="Times New Roman" panose="02020603050405020304" pitchFamily="18" charset="0"/>
                <a:cs typeface="Times New Roman" panose="02020603050405020304" pitchFamily="18" charset="0"/>
              </a:rPr>
              <a:t>.«</a:t>
            </a:r>
            <a:r>
              <a:rPr lang="en-US" sz="1950" dirty="0">
                <a:solidFill>
                  <a:schemeClr val="tx1"/>
                </a:solidFill>
                <a:latin typeface="Times New Roman" panose="02020603050405020304" pitchFamily="18" charset="0"/>
                <a:cs typeface="Times New Roman" panose="02020603050405020304" pitchFamily="18" charset="0"/>
              </a:rPr>
              <a:t>Fizikadan </a:t>
            </a:r>
            <a:r>
              <a:rPr lang="en-US" sz="1950" dirty="0" err="1">
                <a:solidFill>
                  <a:schemeClr val="tx1"/>
                </a:solidFill>
                <a:latin typeface="Times New Roman" panose="02020603050405020304" pitchFamily="18" charset="0"/>
                <a:cs typeface="Times New Roman" panose="02020603050405020304" pitchFamily="18" charset="0"/>
              </a:rPr>
              <a:t>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optika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Iveronova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taxriri</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ostida</a:t>
            </a:r>
            <a:r>
              <a:rPr lang="en-US" sz="1950" dirty="0">
                <a:solidFill>
                  <a:schemeClr val="tx1"/>
                </a:solidFill>
                <a:latin typeface="Times New Roman" panose="02020603050405020304" pitchFamily="18" charset="0"/>
                <a:cs typeface="Times New Roman" panose="02020603050405020304" pitchFamily="18" charset="0"/>
              </a:rPr>
              <a:t>. T.1968 y.</a:t>
            </a:r>
          </a:p>
          <a:p>
            <a:r>
              <a:rPr lang="en-US" sz="1950" dirty="0" smtClean="0">
                <a:solidFill>
                  <a:schemeClr val="tx1"/>
                </a:solidFill>
                <a:latin typeface="Times New Roman" panose="02020603050405020304" pitchFamily="18" charset="0"/>
                <a:cs typeface="Times New Roman" panose="02020603050405020304" pitchFamily="18" charset="0"/>
              </a:rPr>
              <a:t>8.Buribaev </a:t>
            </a:r>
            <a:r>
              <a:rPr lang="en-US" sz="1950" dirty="0">
                <a:solidFill>
                  <a:schemeClr val="tx1"/>
                </a:solidFill>
                <a:latin typeface="Times New Roman" panose="02020603050405020304" pitchFamily="18" charset="0"/>
                <a:cs typeface="Times New Roman" panose="02020603050405020304" pitchFamily="18" charset="0"/>
              </a:rPr>
              <a:t>I., </a:t>
            </a:r>
            <a:r>
              <a:rPr lang="en-US" sz="1950" dirty="0" err="1">
                <a:solidFill>
                  <a:schemeClr val="tx1"/>
                </a:solidFill>
                <a:latin typeface="Times New Roman" panose="02020603050405020304" pitchFamily="18" charset="0"/>
                <a:cs typeface="Times New Roman" panose="02020603050405020304" pitchFamily="18" charset="0"/>
              </a:rPr>
              <a:t>Karimov</a:t>
            </a:r>
            <a:r>
              <a:rPr lang="en-US" sz="1950" dirty="0">
                <a:solidFill>
                  <a:schemeClr val="tx1"/>
                </a:solidFill>
                <a:latin typeface="Times New Roman" panose="02020603050405020304" pitchFamily="18" charset="0"/>
                <a:cs typeface="Times New Roman" panose="02020603050405020304" pitchFamily="18" charset="0"/>
              </a:rPr>
              <a:t> R. </a:t>
            </a:r>
            <a:r>
              <a:rPr lang="en-US" sz="1950" dirty="0" err="1">
                <a:solidFill>
                  <a:schemeClr val="tx1"/>
                </a:solidFill>
                <a:latin typeface="Times New Roman" panose="02020603050405020304" pitchFamily="18" charset="0"/>
                <a:cs typeface="Times New Roman" panose="02020603050405020304" pitchFamily="18" charset="0"/>
              </a:rPr>
              <a:t>Elektr</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va</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magnetizmdan</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fizpraktikum</a:t>
            </a:r>
            <a:r>
              <a:rPr lang="en-US" sz="1950" dirty="0">
                <a:solidFill>
                  <a:schemeClr val="tx1"/>
                </a:solidFill>
                <a:latin typeface="Times New Roman" panose="02020603050405020304" pitchFamily="18" charset="0"/>
                <a:cs typeface="Times New Roman" panose="02020603050405020304" pitchFamily="18" charset="0"/>
              </a:rPr>
              <a:t>. </a:t>
            </a:r>
            <a:r>
              <a:rPr lang="en-US" sz="1950" dirty="0" err="1">
                <a:solidFill>
                  <a:schemeClr val="tx1"/>
                </a:solidFill>
                <a:latin typeface="Times New Roman" panose="02020603050405020304" pitchFamily="18" charset="0"/>
                <a:cs typeface="Times New Roman" panose="02020603050405020304" pitchFamily="18" charset="0"/>
              </a:rPr>
              <a:t>Universitet</a:t>
            </a:r>
            <a:r>
              <a:rPr lang="en-US" sz="1950" dirty="0">
                <a:solidFill>
                  <a:schemeClr val="tx1"/>
                </a:solidFill>
                <a:latin typeface="Times New Roman" panose="02020603050405020304" pitchFamily="18" charset="0"/>
                <a:cs typeface="Times New Roman" panose="02020603050405020304" pitchFamily="18" charset="0"/>
              </a:rPr>
              <a:t>. T. 200</a:t>
            </a:r>
          </a:p>
        </p:txBody>
      </p:sp>
    </p:spTree>
    <p:extLst>
      <p:ext uri="{BB962C8B-B14F-4D97-AF65-F5344CB8AC3E}">
        <p14:creationId xmlns:p14="http://schemas.microsoft.com/office/powerpoint/2010/main" val="1875671257"/>
      </p:ext>
    </p:extLst>
  </p:cSld>
  <p:clrMapOvr>
    <a:masterClrMapping/>
  </p:clrMapOvr>
  <p:timing>
    <p:tnLst>
      <p:par>
        <p:cTn id="1" dur="indefinite" restart="never" nodeType="tmRoot"/>
      </p:par>
    </p:tnLst>
  </p:timing>
</p:sld>
</file>

<file path=ppt/theme/theme1.xml><?xml version="1.0" encoding="utf-8"?>
<a:theme xmlns:a="http://schemas.openxmlformats.org/drawingml/2006/main" name="Yorick template">
  <a:themeElements>
    <a:clrScheme name="Custom 347">
      <a:dk1>
        <a:srgbClr val="000000"/>
      </a:dk1>
      <a:lt1>
        <a:srgbClr val="FFFFFF"/>
      </a:lt1>
      <a:dk2>
        <a:srgbClr val="666666"/>
      </a:dk2>
      <a:lt2>
        <a:srgbClr val="CCCCCC"/>
      </a:lt2>
      <a:accent1>
        <a:srgbClr val="3A81BA"/>
      </a:accent1>
      <a:accent2>
        <a:srgbClr val="D89F39"/>
      </a:accent2>
      <a:accent3>
        <a:srgbClr val="8BAB42"/>
      </a:accent3>
      <a:accent4>
        <a:srgbClr val="57A7B5"/>
      </a:accent4>
      <a:accent5>
        <a:srgbClr val="8B81D2"/>
      </a:accent5>
      <a:accent6>
        <a:srgbClr val="963334"/>
      </a:accent6>
      <a:hlink>
        <a:srgbClr val="1155CC"/>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Wisp</Template>
  <TotalTime>2389</TotalTime>
  <Words>526</Words>
  <Application>Microsoft Office PowerPoint</Application>
  <PresentationFormat>Экран (16:9)</PresentationFormat>
  <Paragraphs>133</Paragraphs>
  <Slides>33</Slides>
  <Notes>3</Notes>
  <HiddenSlides>0</HiddenSlides>
  <MMClips>0</MMClips>
  <ScaleCrop>false</ScaleCrop>
  <HeadingPairs>
    <vt:vector size="8" baseType="variant">
      <vt:variant>
        <vt:lpstr>Использованные шрифты</vt:lpstr>
      </vt:variant>
      <vt:variant>
        <vt:i4>7</vt:i4>
      </vt:variant>
      <vt:variant>
        <vt:lpstr>Тема</vt:lpstr>
      </vt:variant>
      <vt:variant>
        <vt:i4>1</vt:i4>
      </vt:variant>
      <vt:variant>
        <vt:lpstr>Внедренные серверы OLE</vt:lpstr>
      </vt:variant>
      <vt:variant>
        <vt:i4>2</vt:i4>
      </vt:variant>
      <vt:variant>
        <vt:lpstr>Заголовки слайдов</vt:lpstr>
      </vt:variant>
      <vt:variant>
        <vt:i4>33</vt:i4>
      </vt:variant>
    </vt:vector>
  </HeadingPairs>
  <TitlesOfParts>
    <vt:vector size="43" baseType="lpstr">
      <vt:lpstr>Lora</vt:lpstr>
      <vt:lpstr>Cambria Math</vt:lpstr>
      <vt:lpstr>Calibri</vt:lpstr>
      <vt:lpstr>Symbol</vt:lpstr>
      <vt:lpstr>Playfair Display</vt:lpstr>
      <vt:lpstr>Times New Roman</vt:lpstr>
      <vt:lpstr>Arial</vt:lpstr>
      <vt:lpstr>Yorick template</vt:lpstr>
      <vt:lpstr>Формула</vt:lpstr>
      <vt:lpstr>Picture</vt:lpstr>
      <vt:lpstr>12.1.Majburiy elektr           tebranishlar.  12.2. Kuchlanish va toklar rezonansi.</vt:lpstr>
      <vt:lpstr>Презентация PowerPoint</vt:lpstr>
      <vt:lpstr> Majburiy tebranishlar tenglamasi. Real tebranish konturida so‘nmas tebranishlarni hosil qilish uchun yo‘qotiladigan energiyaning o‘rnini to‘ldirib turish kerak. Davriy ravishda o‘zgaruvchi tashqi EYK ta’sirida vujudga keladigan tebranishlarga majburiy elektromagnit tebranishlar deyiladi. Demak, majburiy tebranishlar vujudga kelishi uchun konturga garmonik ravishda o‘zgaradigan, davriy tashqi EYK yoki o‘zgaruvchan kuchlanish   ni ulash kerak.</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Thank you for attention.</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CAST IRON, NON-FERROUS METAL AND ALLOYS</dc:title>
  <dc:creator>USER</dc:creator>
  <cp:lastModifiedBy>Gost</cp:lastModifiedBy>
  <cp:revision>157</cp:revision>
  <dcterms:modified xsi:type="dcterms:W3CDTF">2021-05-19T14:39:42Z</dcterms:modified>
</cp:coreProperties>
</file>