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9"/>
  </p:notesMasterIdLst>
  <p:sldIdLst>
    <p:sldId id="256" r:id="rId2"/>
    <p:sldId id="280" r:id="rId3"/>
    <p:sldId id="329" r:id="rId4"/>
    <p:sldId id="281" r:id="rId5"/>
    <p:sldId id="386" r:id="rId6"/>
    <p:sldId id="345" r:id="rId7"/>
    <p:sldId id="387"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5" r:id="rId27"/>
    <p:sldId id="366" r:id="rId28"/>
    <p:sldId id="367" r:id="rId29"/>
    <p:sldId id="368" r:id="rId30"/>
    <p:sldId id="369" r:id="rId31"/>
    <p:sldId id="388" r:id="rId32"/>
    <p:sldId id="390" r:id="rId33"/>
    <p:sldId id="391" r:id="rId34"/>
    <p:sldId id="392" r:id="rId35"/>
    <p:sldId id="342" r:id="rId36"/>
    <p:sldId id="343" r:id="rId37"/>
    <p:sldId id="344" r:id="rId38"/>
  </p:sldIdLst>
  <p:sldSz cx="9144000" cy="5143500" type="screen16x9"/>
  <p:notesSz cx="6858000" cy="9144000"/>
  <p:embeddedFontLst>
    <p:embeddedFont>
      <p:font typeface="Lora" panose="020B0604020202020204" charset="-52"/>
      <p:regular r:id="rId40"/>
      <p:bold r:id="rId41"/>
      <p:italic r:id="rId42"/>
      <p:boldItalic r:id="rId43"/>
    </p:embeddedFont>
    <p:embeddedFont>
      <p:font typeface="Cambria Math" panose="02040503050406030204" pitchFamily="18" charset="0"/>
      <p:regular r:id="rId44"/>
    </p:embeddedFont>
    <p:embeddedFont>
      <p:font typeface="Calibri" panose="020F0502020204030204" pitchFamily="34" charset="0"/>
      <p:regular r:id="rId45"/>
      <p:bold r:id="rId46"/>
      <p:italic r:id="rId47"/>
      <p:boldItalic r:id="rId48"/>
    </p:embeddedFont>
    <p:embeddedFont>
      <p:font typeface="Playfair Display" panose="020B0604020202020204" charset="-52"/>
      <p:regular r:id="rId49"/>
      <p:bold r:id="rId50"/>
      <p:italic r:id="rId51"/>
      <p:boldItalic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FF9900"/>
    <a:srgbClr val="BF7906"/>
    <a:srgbClr val="F9D162"/>
    <a:srgbClr val="F9ED6D"/>
    <a:srgbClr val="111111"/>
    <a:srgbClr val="7DA2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38BBD2-443F-452F-A6A3-68A0FD771EAC}">
  <a:tblStyle styleId="{AE38BBD2-443F-452F-A6A3-68A0FD771E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56" autoAdjust="0"/>
    <p:restoredTop sz="94660"/>
  </p:normalViewPr>
  <p:slideViewPr>
    <p:cSldViewPr snapToGrid="0">
      <p:cViewPr varScale="1">
        <p:scale>
          <a:sx n="98" d="100"/>
          <a:sy n="98" d="100"/>
        </p:scale>
        <p:origin x="57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2.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2.fntdata"/><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3148983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0731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4231359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495718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598400" y="1763225"/>
            <a:ext cx="5947200" cy="1159800"/>
          </a:xfrm>
          <a:prstGeom prst="rect">
            <a:avLst/>
          </a:prstGeom>
        </p:spPr>
        <p:txBody>
          <a:bodyPr spcFirstLastPara="1" wrap="square" lIns="91425" tIns="91425" rIns="91425" bIns="91425" anchor="t" anchorCtr="0">
            <a:noAutofit/>
          </a:bodyPr>
          <a:lstStyle>
            <a:lvl1pPr lvl="0" algn="ctr">
              <a:spcBef>
                <a:spcPts val="0"/>
              </a:spcBef>
              <a:spcAft>
                <a:spcPts val="0"/>
              </a:spcAft>
              <a:buClr>
                <a:srgbClr val="FFFFFF"/>
              </a:buClr>
              <a:buSzPts val="4800"/>
              <a:buNone/>
              <a:defRPr sz="4800" b="1">
                <a:solidFill>
                  <a:srgbClr val="FFFFFF"/>
                </a:solidFill>
              </a:defRPr>
            </a:lvl1pPr>
            <a:lvl2pPr lvl="1" algn="ctr">
              <a:spcBef>
                <a:spcPts val="0"/>
              </a:spcBef>
              <a:spcAft>
                <a:spcPts val="0"/>
              </a:spcAft>
              <a:buClr>
                <a:srgbClr val="FFFFFF"/>
              </a:buClr>
              <a:buSzPts val="4800"/>
              <a:buNone/>
              <a:defRPr sz="4800">
                <a:solidFill>
                  <a:srgbClr val="FFFFFF"/>
                </a:solidFill>
              </a:defRPr>
            </a:lvl2pPr>
            <a:lvl3pPr lvl="2" algn="ctr">
              <a:spcBef>
                <a:spcPts val="0"/>
              </a:spcBef>
              <a:spcAft>
                <a:spcPts val="0"/>
              </a:spcAft>
              <a:buClr>
                <a:srgbClr val="FFFFFF"/>
              </a:buClr>
              <a:buSzPts val="4800"/>
              <a:buNone/>
              <a:defRPr sz="4800">
                <a:solidFill>
                  <a:srgbClr val="FFFFFF"/>
                </a:solidFill>
              </a:defRPr>
            </a:lvl3pPr>
            <a:lvl4pPr lvl="3" algn="ctr">
              <a:spcBef>
                <a:spcPts val="0"/>
              </a:spcBef>
              <a:spcAft>
                <a:spcPts val="0"/>
              </a:spcAft>
              <a:buClr>
                <a:srgbClr val="FFFFFF"/>
              </a:buClr>
              <a:buSzPts val="4800"/>
              <a:buNone/>
              <a:defRPr sz="4800">
                <a:solidFill>
                  <a:srgbClr val="FFFFFF"/>
                </a:solidFill>
              </a:defRPr>
            </a:lvl4pPr>
            <a:lvl5pPr lvl="4" algn="ctr">
              <a:spcBef>
                <a:spcPts val="0"/>
              </a:spcBef>
              <a:spcAft>
                <a:spcPts val="0"/>
              </a:spcAft>
              <a:buClr>
                <a:srgbClr val="FFFFFF"/>
              </a:buClr>
              <a:buSzPts val="4800"/>
              <a:buNone/>
              <a:defRPr sz="4800">
                <a:solidFill>
                  <a:srgbClr val="FFFFFF"/>
                </a:solidFill>
              </a:defRPr>
            </a:lvl5pPr>
            <a:lvl6pPr lvl="5" algn="ctr">
              <a:spcBef>
                <a:spcPts val="0"/>
              </a:spcBef>
              <a:spcAft>
                <a:spcPts val="0"/>
              </a:spcAft>
              <a:buClr>
                <a:srgbClr val="FFFFFF"/>
              </a:buClr>
              <a:buSzPts val="4800"/>
              <a:buNone/>
              <a:defRPr sz="4800">
                <a:solidFill>
                  <a:srgbClr val="FFFFFF"/>
                </a:solidFill>
              </a:defRPr>
            </a:lvl6pPr>
            <a:lvl7pPr lvl="6" algn="ctr">
              <a:spcBef>
                <a:spcPts val="0"/>
              </a:spcBef>
              <a:spcAft>
                <a:spcPts val="0"/>
              </a:spcAft>
              <a:buClr>
                <a:srgbClr val="FFFFFF"/>
              </a:buClr>
              <a:buSzPts val="4800"/>
              <a:buNone/>
              <a:defRPr sz="4800">
                <a:solidFill>
                  <a:srgbClr val="FFFFFF"/>
                </a:solidFill>
              </a:defRPr>
            </a:lvl7pPr>
            <a:lvl8pPr lvl="7" algn="ctr">
              <a:spcBef>
                <a:spcPts val="0"/>
              </a:spcBef>
              <a:spcAft>
                <a:spcPts val="0"/>
              </a:spcAft>
              <a:buClr>
                <a:srgbClr val="FFFFFF"/>
              </a:buClr>
              <a:buSzPts val="4800"/>
              <a:buNone/>
              <a:defRPr sz="4800">
                <a:solidFill>
                  <a:srgbClr val="FFFFFF"/>
                </a:solidFill>
              </a:defRPr>
            </a:lvl8pPr>
            <a:lvl9pPr lvl="8" algn="ctr">
              <a:spcBef>
                <a:spcPts val="0"/>
              </a:spcBef>
              <a:spcAft>
                <a:spcPts val="0"/>
              </a:spcAft>
              <a:buClr>
                <a:srgbClr val="FFFFFF"/>
              </a:buClr>
              <a:buSzPts val="4800"/>
              <a:buNone/>
              <a:defRPr sz="4800">
                <a:solidFill>
                  <a:srgbClr val="FFFFFF"/>
                </a:solidFill>
              </a:defRPr>
            </a:lvl9pPr>
          </a:lstStyle>
          <a:p>
            <a:endParaRPr/>
          </a:p>
        </p:txBody>
      </p:sp>
      <p:grpSp>
        <p:nvGrpSpPr>
          <p:cNvPr id="11" name="Google Shape;11;p2"/>
          <p:cNvGrpSpPr/>
          <p:nvPr/>
        </p:nvGrpSpPr>
        <p:grpSpPr>
          <a:xfrm>
            <a:off x="3239978" y="-11"/>
            <a:ext cx="2664079" cy="1326980"/>
            <a:chOff x="3578850" y="-50"/>
            <a:chExt cx="1816500" cy="904800"/>
          </a:xfrm>
        </p:grpSpPr>
        <p:sp>
          <p:nvSpPr>
            <p:cNvPr id="12" name="Google Shape;12;p2"/>
            <p:cNvSpPr/>
            <p:nvPr/>
          </p:nvSpPr>
          <p:spPr>
            <a:xfrm rot="10800000">
              <a:off x="3578850" y="-50"/>
              <a:ext cx="1816500" cy="904800"/>
            </a:xfrm>
            <a:prstGeom prst="triangle">
              <a:avLst>
                <a:gd name="adj" fmla="val 50000"/>
              </a:avLst>
            </a:prstGeom>
            <a:solidFill>
              <a:srgbClr val="CC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a:off x="4487250" y="-50"/>
              <a:ext cx="908100" cy="904800"/>
            </a:xfrm>
            <a:prstGeom prst="triangle">
              <a:avLst>
                <a:gd name="adj" fmla="val 100000"/>
              </a:avLst>
            </a:prstGeom>
            <a:solidFill>
              <a:srgbClr val="99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1425" y="750150"/>
            <a:ext cx="7081200" cy="5391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SzPts val="1800"/>
              <a:buFont typeface="Playfair Display"/>
              <a:buNone/>
              <a:defRPr sz="1800" i="1">
                <a:latin typeface="Playfair Display"/>
                <a:ea typeface="Playfair Display"/>
                <a:cs typeface="Playfair Display"/>
                <a:sym typeface="Playfair Display"/>
              </a:defRPr>
            </a:lvl1pPr>
            <a:lvl2pPr lvl="1">
              <a:spcBef>
                <a:spcPts val="0"/>
              </a:spcBef>
              <a:spcAft>
                <a:spcPts val="0"/>
              </a:spcAft>
              <a:buSzPts val="3600"/>
              <a:buNone/>
              <a:defRPr sz="3600" b="1"/>
            </a:lvl2pPr>
            <a:lvl3pPr lvl="2">
              <a:spcBef>
                <a:spcPts val="0"/>
              </a:spcBef>
              <a:spcAft>
                <a:spcPts val="0"/>
              </a:spcAft>
              <a:buSzPts val="3600"/>
              <a:buNone/>
              <a:defRPr sz="3600" b="1"/>
            </a:lvl3pPr>
            <a:lvl4pPr lvl="3">
              <a:spcBef>
                <a:spcPts val="0"/>
              </a:spcBef>
              <a:spcAft>
                <a:spcPts val="0"/>
              </a:spcAft>
              <a:buSzPts val="3600"/>
              <a:buNone/>
              <a:defRPr sz="3600" b="1"/>
            </a:lvl4pPr>
            <a:lvl5pPr lvl="4">
              <a:spcBef>
                <a:spcPts val="0"/>
              </a:spcBef>
              <a:spcAft>
                <a:spcPts val="0"/>
              </a:spcAft>
              <a:buSzPts val="3600"/>
              <a:buNone/>
              <a:defRPr sz="3600" b="1"/>
            </a:lvl5pPr>
            <a:lvl6pPr lvl="5">
              <a:spcBef>
                <a:spcPts val="0"/>
              </a:spcBef>
              <a:spcAft>
                <a:spcPts val="0"/>
              </a:spcAft>
              <a:buSzPts val="3600"/>
              <a:buNone/>
              <a:defRPr sz="3600" b="1"/>
            </a:lvl6pPr>
            <a:lvl7pPr lvl="6">
              <a:spcBef>
                <a:spcPts val="0"/>
              </a:spcBef>
              <a:spcAft>
                <a:spcPts val="0"/>
              </a:spcAft>
              <a:buSzPts val="3600"/>
              <a:buNone/>
              <a:defRPr sz="3600" b="1"/>
            </a:lvl7pPr>
            <a:lvl8pPr lvl="7">
              <a:spcBef>
                <a:spcPts val="0"/>
              </a:spcBef>
              <a:spcAft>
                <a:spcPts val="0"/>
              </a:spcAft>
              <a:buSzPts val="3600"/>
              <a:buNone/>
              <a:defRPr sz="3600" b="1"/>
            </a:lvl8pPr>
            <a:lvl9pPr lvl="8">
              <a:spcBef>
                <a:spcPts val="0"/>
              </a:spcBef>
              <a:spcAft>
                <a:spcPts val="0"/>
              </a:spcAft>
              <a:buSzPts val="3600"/>
              <a:buNone/>
              <a:defRPr sz="3600" b="1"/>
            </a:lvl9pPr>
          </a:lstStyle>
          <a:p>
            <a:endParaRPr/>
          </a:p>
        </p:txBody>
      </p:sp>
      <p:sp>
        <p:nvSpPr>
          <p:cNvPr id="7" name="Google Shape;7;p1"/>
          <p:cNvSpPr txBox="1">
            <a:spLocks noGrp="1"/>
          </p:cNvSpPr>
          <p:nvPr>
            <p:ph type="body" idx="1"/>
          </p:nvPr>
        </p:nvSpPr>
        <p:spPr>
          <a:xfrm>
            <a:off x="1031425" y="1351100"/>
            <a:ext cx="7081200" cy="3462300"/>
          </a:xfrm>
          <a:prstGeom prst="rect">
            <a:avLst/>
          </a:prstGeom>
          <a:noFill/>
          <a:ln>
            <a:noFill/>
          </a:ln>
        </p:spPr>
        <p:txBody>
          <a:bodyPr spcFirstLastPara="1" wrap="square" lIns="91425" tIns="91425" rIns="91425" bIns="91425" anchor="t" anchorCtr="0">
            <a:noAutofit/>
          </a:bodyPr>
          <a:lstStyle>
            <a:lvl1pPr marL="457200" lvl="0" indent="-381000">
              <a:lnSpc>
                <a:spcPct val="115000"/>
              </a:lnSpc>
              <a:spcBef>
                <a:spcPts val="600"/>
              </a:spcBef>
              <a:spcAft>
                <a:spcPts val="0"/>
              </a:spcAft>
              <a:buClr>
                <a:srgbClr val="CC0000"/>
              </a:buClr>
              <a:buSzPts val="2400"/>
              <a:buFont typeface="Lora"/>
              <a:buChar char="◈"/>
              <a:defRPr sz="2400">
                <a:latin typeface="Lora"/>
                <a:ea typeface="Lora"/>
                <a:cs typeface="Lora"/>
                <a:sym typeface="Lora"/>
              </a:defRPr>
            </a:lvl1pPr>
            <a:lvl2pPr marL="914400" lvl="1"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2pPr>
            <a:lvl3pPr marL="1371600" lvl="2"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3pPr>
            <a:lvl4pPr marL="1828800" lvl="3"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4pPr>
            <a:lvl5pPr marL="2286000" lvl="4"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5pPr>
            <a:lvl6pPr marL="2743200" lvl="5"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6pPr>
            <a:lvl7pPr marL="3200400" lvl="6"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7pPr>
            <a:lvl8pPr marL="3657600" lvl="7" indent="-355600">
              <a:lnSpc>
                <a:spcPct val="115000"/>
              </a:lnSpc>
              <a:spcBef>
                <a:spcPts val="0"/>
              </a:spcBef>
              <a:spcAft>
                <a:spcPts val="0"/>
              </a:spcAft>
              <a:buSzPts val="2000"/>
              <a:buFont typeface="Lora"/>
              <a:buChar char="○"/>
              <a:defRPr sz="2000">
                <a:latin typeface="Lora"/>
                <a:ea typeface="Lora"/>
                <a:cs typeface="Lora"/>
                <a:sym typeface="Lora"/>
              </a:defRPr>
            </a:lvl8pPr>
            <a:lvl9pPr marL="4114800" lvl="8" indent="-355600">
              <a:lnSpc>
                <a:spcPct val="115000"/>
              </a:lnSpc>
              <a:spcBef>
                <a:spcPts val="0"/>
              </a:spcBef>
              <a:spcAft>
                <a:spcPts val="0"/>
              </a:spcAft>
              <a:buSzPts val="2000"/>
              <a:buFont typeface="Lora"/>
              <a:buChar char="■"/>
              <a:defRPr sz="2000">
                <a:latin typeface="Lora"/>
                <a:ea typeface="Lora"/>
                <a:cs typeface="Lora"/>
                <a:sym typeface="Lora"/>
              </a:defRPr>
            </a:lvl9pPr>
          </a:lstStyle>
          <a:p>
            <a:endParaRPr/>
          </a:p>
        </p:txBody>
      </p:sp>
      <p:sp>
        <p:nvSpPr>
          <p:cNvPr id="8" name="Google Shape;8;p1"/>
          <p:cNvSpPr txBox="1">
            <a:spLocks noGrp="1"/>
          </p:cNvSpPr>
          <p:nvPr>
            <p:ph type="sldNum" idx="12"/>
          </p:nvPr>
        </p:nvSpPr>
        <p:spPr>
          <a:xfrm>
            <a:off x="-125" y="4813400"/>
            <a:ext cx="9144000" cy="330000"/>
          </a:xfrm>
          <a:prstGeom prst="rect">
            <a:avLst/>
          </a:prstGeom>
          <a:noFill/>
          <a:ln>
            <a:noFill/>
          </a:ln>
        </p:spPr>
        <p:txBody>
          <a:bodyPr spcFirstLastPara="1" wrap="square" lIns="91425" tIns="91425" rIns="91425" bIns="91425" anchor="t" anchorCtr="0">
            <a:noAutofit/>
          </a:bodyPr>
          <a:lstStyle>
            <a:lvl1pPr lvl="0" algn="ctr">
              <a:buNone/>
              <a:defRPr sz="1200">
                <a:solidFill>
                  <a:srgbClr val="CC0000"/>
                </a:solidFill>
                <a:latin typeface="Playfair Display"/>
                <a:ea typeface="Playfair Display"/>
                <a:cs typeface="Playfair Display"/>
                <a:sym typeface="Playfair Display"/>
              </a:defRPr>
            </a:lvl1pPr>
            <a:lvl2pPr lvl="1" algn="ctr">
              <a:buNone/>
              <a:defRPr sz="1200">
                <a:solidFill>
                  <a:srgbClr val="CC0000"/>
                </a:solidFill>
                <a:latin typeface="Playfair Display"/>
                <a:ea typeface="Playfair Display"/>
                <a:cs typeface="Playfair Display"/>
                <a:sym typeface="Playfair Display"/>
              </a:defRPr>
            </a:lvl2pPr>
            <a:lvl3pPr lvl="2" algn="ctr">
              <a:buNone/>
              <a:defRPr sz="1200">
                <a:solidFill>
                  <a:srgbClr val="CC0000"/>
                </a:solidFill>
                <a:latin typeface="Playfair Display"/>
                <a:ea typeface="Playfair Display"/>
                <a:cs typeface="Playfair Display"/>
                <a:sym typeface="Playfair Display"/>
              </a:defRPr>
            </a:lvl3pPr>
            <a:lvl4pPr lvl="3" algn="ctr">
              <a:buNone/>
              <a:defRPr sz="1200">
                <a:solidFill>
                  <a:srgbClr val="CC0000"/>
                </a:solidFill>
                <a:latin typeface="Playfair Display"/>
                <a:ea typeface="Playfair Display"/>
                <a:cs typeface="Playfair Display"/>
                <a:sym typeface="Playfair Display"/>
              </a:defRPr>
            </a:lvl4pPr>
            <a:lvl5pPr lvl="4" algn="ctr">
              <a:buNone/>
              <a:defRPr sz="1200">
                <a:solidFill>
                  <a:srgbClr val="CC0000"/>
                </a:solidFill>
                <a:latin typeface="Playfair Display"/>
                <a:ea typeface="Playfair Display"/>
                <a:cs typeface="Playfair Display"/>
                <a:sym typeface="Playfair Display"/>
              </a:defRPr>
            </a:lvl5pPr>
            <a:lvl6pPr lvl="5" algn="ctr">
              <a:buNone/>
              <a:defRPr sz="1200">
                <a:solidFill>
                  <a:srgbClr val="CC0000"/>
                </a:solidFill>
                <a:latin typeface="Playfair Display"/>
                <a:ea typeface="Playfair Display"/>
                <a:cs typeface="Playfair Display"/>
                <a:sym typeface="Playfair Display"/>
              </a:defRPr>
            </a:lvl6pPr>
            <a:lvl7pPr lvl="6" algn="ctr">
              <a:buNone/>
              <a:defRPr sz="1200">
                <a:solidFill>
                  <a:srgbClr val="CC0000"/>
                </a:solidFill>
                <a:latin typeface="Playfair Display"/>
                <a:ea typeface="Playfair Display"/>
                <a:cs typeface="Playfair Display"/>
                <a:sym typeface="Playfair Display"/>
              </a:defRPr>
            </a:lvl7pPr>
            <a:lvl8pPr lvl="7" algn="ctr">
              <a:buNone/>
              <a:defRPr sz="1200">
                <a:solidFill>
                  <a:srgbClr val="CC0000"/>
                </a:solidFill>
                <a:latin typeface="Playfair Display"/>
                <a:ea typeface="Playfair Display"/>
                <a:cs typeface="Playfair Display"/>
                <a:sym typeface="Playfair Display"/>
              </a:defRPr>
            </a:lvl8pPr>
            <a:lvl9pPr lvl="8" algn="ctr">
              <a:buNone/>
              <a:defRPr sz="1200">
                <a:solidFill>
                  <a:srgbClr val="CC0000"/>
                </a:solidFill>
                <a:latin typeface="Playfair Display"/>
                <a:ea typeface="Playfair Display"/>
                <a:cs typeface="Playfair Display"/>
                <a:sym typeface="Playfair Display"/>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3.wmf"/><Relationship Id="rId5" Type="http://schemas.openxmlformats.org/officeDocument/2006/relationships/oleObject" Target="../embeddings/oleObject3.bin"/><Relationship Id="rId4" Type="http://schemas.openxmlformats.org/officeDocument/2006/relationships/image" Target="../media/image2.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3.vml"/><Relationship Id="rId4" Type="http://schemas.openxmlformats.org/officeDocument/2006/relationships/image" Target="../media/image4.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8.wmf"/><Relationship Id="rId5" Type="http://schemas.openxmlformats.org/officeDocument/2006/relationships/oleObject" Target="../embeddings/oleObject6.bin"/><Relationship Id="rId4" Type="http://schemas.openxmlformats.org/officeDocument/2006/relationships/image" Target="../media/image7.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image" Target="../media/image10.wmf"/><Relationship Id="rId5" Type="http://schemas.openxmlformats.org/officeDocument/2006/relationships/oleObject" Target="../embeddings/oleObject8.bin"/><Relationship Id="rId4" Type="http://schemas.openxmlformats.org/officeDocument/2006/relationships/image" Target="../media/image9.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10.wmf"/><Relationship Id="rId5" Type="http://schemas.openxmlformats.org/officeDocument/2006/relationships/oleObject" Target="../embeddings/oleObject10.bin"/><Relationship Id="rId4" Type="http://schemas.openxmlformats.org/officeDocument/2006/relationships/image" Target="../media/image11.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13.wmf"/><Relationship Id="rId5" Type="http://schemas.openxmlformats.org/officeDocument/2006/relationships/oleObject" Target="../embeddings/oleObject13.bin"/><Relationship Id="rId4" Type="http://schemas.openxmlformats.org/officeDocument/2006/relationships/image" Target="../media/image12.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15.wmf"/><Relationship Id="rId5" Type="http://schemas.openxmlformats.org/officeDocument/2006/relationships/oleObject" Target="../embeddings/oleObject15.bin"/><Relationship Id="rId4" Type="http://schemas.openxmlformats.org/officeDocument/2006/relationships/image" Target="../media/image14.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image" Target="../media/image17.wmf"/><Relationship Id="rId5" Type="http://schemas.openxmlformats.org/officeDocument/2006/relationships/oleObject" Target="../embeddings/oleObject17.bin"/><Relationship Id="rId4" Type="http://schemas.openxmlformats.org/officeDocument/2006/relationships/image" Target="../media/image16.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xml"/><Relationship Id="rId1" Type="http://schemas.openxmlformats.org/officeDocument/2006/relationships/vmlDrawing" Target="../drawings/vmlDrawing10.vml"/><Relationship Id="rId6" Type="http://schemas.openxmlformats.org/officeDocument/2006/relationships/image" Target="../media/image19.wmf"/><Relationship Id="rId5" Type="http://schemas.openxmlformats.org/officeDocument/2006/relationships/oleObject" Target="../embeddings/oleObject19.bin"/><Relationship Id="rId4" Type="http://schemas.openxmlformats.org/officeDocument/2006/relationships/image" Target="../media/image18.w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3"/>
          <p:cNvSpPr txBox="1">
            <a:spLocks noGrp="1"/>
          </p:cNvSpPr>
          <p:nvPr>
            <p:ph type="ctrTitle"/>
          </p:nvPr>
        </p:nvSpPr>
        <p:spPr>
          <a:xfrm>
            <a:off x="591254" y="1316399"/>
            <a:ext cx="7960983" cy="2572956"/>
          </a:xfrm>
          <a:prstGeom prst="rect">
            <a:avLst/>
          </a:prstGeom>
        </p:spPr>
        <p:txBody>
          <a:bodyPr spcFirstLastPara="1" wrap="square" lIns="91425" tIns="91425" rIns="91425" bIns="91425" anchor="t" anchorCtr="0">
            <a:noAutofit/>
          </a:bodyPr>
          <a:lstStyle/>
          <a:p>
            <a:pPr lvl="0"/>
            <a:r>
              <a:rPr lang="en-US" sz="4400" dirty="0">
                <a:solidFill>
                  <a:schemeClr val="tx1"/>
                </a:solidFill>
                <a:latin typeface="Times New Roman" panose="02020603050405020304" pitchFamily="18" charset="0"/>
                <a:cs typeface="Times New Roman" panose="02020603050405020304" pitchFamily="18" charset="0"/>
              </a:rPr>
              <a:t>13.1. </a:t>
            </a:r>
            <a:r>
              <a:rPr lang="en-US" sz="4400" dirty="0" err="1">
                <a:solidFill>
                  <a:schemeClr val="tx1"/>
                </a:solidFill>
                <a:latin typeface="Times New Roman" panose="02020603050405020304" pitchFamily="18" charset="0"/>
                <a:cs typeface="Times New Roman" panose="02020603050405020304" pitchFamily="18" charset="0"/>
              </a:rPr>
              <a:t>Kuchlanish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toklar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rezonansi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smtClean="0">
                <a:solidFill>
                  <a:schemeClr val="tx1"/>
                </a:solidFill>
                <a:latin typeface="Times New Roman" panose="02020603050405020304" pitchFamily="18" charset="0"/>
                <a:cs typeface="Times New Roman" panose="02020603050405020304" pitchFamily="18" charset="0"/>
              </a:rPr>
              <a:t/>
            </a:r>
            <a:br>
              <a:rPr lang="en-US" sz="4400" dirty="0" smtClean="0">
                <a:solidFill>
                  <a:schemeClr val="tx1"/>
                </a:solidFill>
                <a:latin typeface="Times New Roman" panose="02020603050405020304" pitchFamily="18" charset="0"/>
                <a:cs typeface="Times New Roman" panose="02020603050405020304" pitchFamily="18" charset="0"/>
              </a:rPr>
            </a:br>
            <a:r>
              <a:rPr lang="en-US" sz="4400" dirty="0" smtClean="0">
                <a:solidFill>
                  <a:schemeClr val="tx1"/>
                </a:solidFill>
                <a:latin typeface="Times New Roman" panose="02020603050405020304" pitchFamily="18" charset="0"/>
                <a:cs typeface="Times New Roman" panose="02020603050405020304" pitchFamily="18" charset="0"/>
              </a:rPr>
              <a:t>13.2</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Siljish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to’ki.Maksvell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tenglamalari</a:t>
            </a:r>
            <a:endParaRPr lang="en-US" sz="4400" dirty="0">
              <a:solidFill>
                <a:schemeClr val="tx1"/>
              </a:solidFill>
              <a:latin typeface="Times New Roman" panose="02020603050405020304" pitchFamily="18" charset="0"/>
              <a:cs typeface="Times New Roman" panose="02020603050405020304" pitchFamily="18" charset="0"/>
            </a:endParaRPr>
          </a:p>
        </p:txBody>
      </p:sp>
      <p:grpSp>
        <p:nvGrpSpPr>
          <p:cNvPr id="62" name="Google Shape;62;p13"/>
          <p:cNvGrpSpPr/>
          <p:nvPr/>
        </p:nvGrpSpPr>
        <p:grpSpPr>
          <a:xfrm>
            <a:off x="4411033" y="332492"/>
            <a:ext cx="321429" cy="523991"/>
            <a:chOff x="6730350" y="2315900"/>
            <a:chExt cx="257700" cy="420100"/>
          </a:xfrm>
        </p:grpSpPr>
        <p:sp>
          <p:nvSpPr>
            <p:cNvPr id="63" name="Google Shape;63;p13"/>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3"/>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3"/>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3"/>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9" name="Прямоугольник 8"/>
              <p:cNvSpPr/>
              <p:nvPr/>
            </p:nvSpPr>
            <p:spPr>
              <a:xfrm>
                <a:off x="5541103" y="4152002"/>
                <a:ext cx="3437286" cy="369332"/>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14:m>
                  <m:oMathPara xmlns:m="http://schemas.openxmlformats.org/officeDocument/2006/math">
                    <m:oMathParaPr>
                      <m:jc m:val="centerGroup"/>
                    </m:oMathParaPr>
                    <m:oMath xmlns:m="http://schemas.openxmlformats.org/officeDocument/2006/math">
                      <m:r>
                        <a:rPr lang="en-US" sz="1800" b="1" i="1" smtClean="0">
                          <a:solidFill>
                            <a:srgbClr val="FF0000"/>
                          </a:solidFill>
                          <a:effectLst>
                            <a:outerShdw blurRad="50800" dist="38100" algn="l" rotWithShape="0">
                              <a:prstClr val="black">
                                <a:alpha val="40000"/>
                              </a:prstClr>
                            </a:outerShdw>
                          </a:effectLst>
                          <a:latin typeface="Cambria Math" panose="02040503050406030204" pitchFamily="18" charset="0"/>
                        </a:rPr>
                        <m:t> </m:t>
                      </m:r>
                    </m:oMath>
                  </m:oMathPara>
                </a14:m>
                <a:endParaRPr lang="en-US" sz="1800" b="1" i="1" dirty="0">
                  <a:solidFill>
                    <a:srgbClr val="FF0000"/>
                  </a:solidFill>
                  <a:effectLst>
                    <a:outerShdw blurRad="50800" dist="38100" algn="l" rotWithShape="0">
                      <a:prstClr val="black">
                        <a:alpha val="40000"/>
                      </a:prstClr>
                    </a:outerShdw>
                  </a:effectLst>
                  <a:latin typeface="Playfair Display" panose="020B0604020202020204" charset="0"/>
                  <a:cs typeface="Playfair Display" panose="020B0604020202020204"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5541103" y="4152002"/>
                <a:ext cx="3437286" cy="369332"/>
              </a:xfrm>
              <a:prstGeom prst="rect">
                <a:avLst/>
              </a:prstGeom>
              <a:blipFill rotWithShape="0">
                <a:blip r:embed="rId3"/>
                <a:stretch>
                  <a:fillRect/>
                </a:stretch>
              </a:blipFill>
            </p:spPr>
            <p:txBody>
              <a:bodyPr/>
              <a:lstStyle/>
              <a:p>
                <a:r>
                  <a:rPr lang="ru-RU">
                    <a:noFill/>
                  </a:rPr>
                  <a:t> </a:t>
                </a:r>
              </a:p>
            </p:txBody>
          </p:sp>
        </mc:Fallback>
      </mc:AlternateContent>
      <p:sp>
        <p:nvSpPr>
          <p:cNvPr id="10" name="Google Shape;69;p16"/>
          <p:cNvSpPr txBox="1">
            <a:spLocks/>
          </p:cNvSpPr>
          <p:nvPr/>
        </p:nvSpPr>
        <p:spPr>
          <a:xfrm>
            <a:off x="4571746" y="2961799"/>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600" dirty="0" smtClean="0">
                <a:solidFill>
                  <a:srgbClr val="00B0F0"/>
                </a:solidFill>
              </a:rPr>
              <a:t>Submitted by </a:t>
            </a:r>
            <a:r>
              <a:rPr lang="en-US" sz="1600" dirty="0" err="1">
                <a:solidFill>
                  <a:srgbClr val="00B0F0"/>
                </a:solidFill>
              </a:rPr>
              <a:t>Usmonov</a:t>
            </a:r>
            <a:r>
              <a:rPr lang="en-US" sz="1600" dirty="0">
                <a:solidFill>
                  <a:srgbClr val="00B0F0"/>
                </a:solidFill>
              </a:rPr>
              <a:t> </a:t>
            </a:r>
            <a:r>
              <a:rPr lang="en-US" sz="1600" dirty="0" err="1">
                <a:solidFill>
                  <a:srgbClr val="00B0F0"/>
                </a:solidFill>
              </a:rPr>
              <a:t>Johongir</a:t>
            </a:r>
            <a:endParaRPr lang="en-US" sz="1600"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0" y="1387011"/>
            <a:ext cx="7674797" cy="2400657"/>
          </a:xfrm>
          <a:prstGeom prst="rect">
            <a:avLst/>
          </a:prstGeom>
        </p:spPr>
        <p:txBody>
          <a:bodyPr wrap="square">
            <a:spAutoFit/>
          </a:bodyPr>
          <a:lstStyle/>
          <a:p>
            <a:pPr algn="ctr">
              <a:lnSpc>
                <a:spcPct val="150000"/>
              </a:lnSpc>
            </a:pPr>
            <a:r>
              <a:rPr lang="en-US" sz="3600" dirty="0" err="1" smtClean="0">
                <a:latin typeface="Times New Roman" panose="02020603050405020304" pitchFamily="18" charset="0"/>
                <a:cs typeface="Times New Roman" panose="02020603050405020304" pitchFamily="18" charset="0"/>
              </a:rPr>
              <a:t>Reja</a:t>
            </a:r>
            <a:r>
              <a:rPr lang="en-US" sz="3600" dirty="0" smtClean="0">
                <a:latin typeface="Times New Roman" panose="02020603050405020304" pitchFamily="18" charset="0"/>
                <a:cs typeface="Times New Roman" panose="02020603050405020304" pitchFamily="18" charset="0"/>
              </a:rPr>
              <a:t>:</a:t>
            </a:r>
            <a:endParaRPr lang="ru-RU" sz="3600" dirty="0" smtClean="0">
              <a:latin typeface="Times New Roman" panose="02020603050405020304" pitchFamily="18" charset="0"/>
              <a:cs typeface="Times New Roman" panose="02020603050405020304" pitchFamily="18" charset="0"/>
            </a:endParaRPr>
          </a:p>
          <a:p>
            <a:pPr lvl="0"/>
            <a:r>
              <a:rPr lang="en-US" sz="2400" dirty="0" smtClean="0"/>
              <a:t>1. </a:t>
            </a:r>
            <a:r>
              <a:rPr lang="en-US" sz="2400" dirty="0" err="1"/>
              <a:t>Bir</a:t>
            </a:r>
            <a:r>
              <a:rPr lang="en-US" sz="2400" dirty="0"/>
              <a:t> </a:t>
            </a:r>
            <a:r>
              <a:rPr lang="en-US" sz="2400" dirty="0" err="1"/>
              <a:t>o‘lch</a:t>
            </a:r>
            <a:r>
              <a:rPr lang="ru-RU" sz="2400" dirty="0"/>
              <a:t>а</a:t>
            </a:r>
            <a:r>
              <a:rPr lang="en-US" sz="2400" dirty="0"/>
              <a:t>mli  </a:t>
            </a:r>
            <a:r>
              <a:rPr lang="en-US" sz="2400" dirty="0" err="1"/>
              <a:t>to‘lqin</a:t>
            </a:r>
            <a:r>
              <a:rPr lang="en-US" sz="2400" dirty="0"/>
              <a:t> </a:t>
            </a:r>
            <a:r>
              <a:rPr lang="en-US" sz="2400" dirty="0" err="1"/>
              <a:t>tengl</a:t>
            </a:r>
            <a:r>
              <a:rPr lang="ru-RU" sz="2400" dirty="0"/>
              <a:t>а</a:t>
            </a:r>
            <a:r>
              <a:rPr lang="en-US" sz="2400" dirty="0"/>
              <a:t>m</a:t>
            </a:r>
            <a:r>
              <a:rPr lang="ru-RU" sz="2400" dirty="0"/>
              <a:t>а</a:t>
            </a:r>
            <a:r>
              <a:rPr lang="en-US" sz="2400" dirty="0"/>
              <a:t>. </a:t>
            </a:r>
            <a:endParaRPr lang="ru-RU" sz="2400" dirty="0"/>
          </a:p>
          <a:p>
            <a:pPr lvl="0"/>
            <a:r>
              <a:rPr lang="en-US" sz="2400" dirty="0" smtClean="0"/>
              <a:t>2. Q</a:t>
            </a:r>
            <a:r>
              <a:rPr lang="ru-RU" sz="2400" dirty="0"/>
              <a:t>а</a:t>
            </a:r>
            <a:r>
              <a:rPr lang="en-US" sz="2400" dirty="0" err="1"/>
              <a:t>ttiq</a:t>
            </a:r>
            <a:r>
              <a:rPr lang="en-US" sz="2400" dirty="0"/>
              <a:t> </a:t>
            </a:r>
            <a:r>
              <a:rPr lang="en-US" sz="2400" dirty="0" err="1"/>
              <a:t>jismd</a:t>
            </a:r>
            <a:r>
              <a:rPr lang="ru-RU" sz="2400" dirty="0"/>
              <a:t>а</a:t>
            </a:r>
            <a:r>
              <a:rPr lang="en-US" sz="2400" dirty="0"/>
              <a:t> </a:t>
            </a:r>
            <a:r>
              <a:rPr lang="en-US" sz="2400" dirty="0" err="1"/>
              <a:t>bo‘yl</a:t>
            </a:r>
            <a:r>
              <a:rPr lang="ru-RU" sz="2400" dirty="0"/>
              <a:t>а</a:t>
            </a:r>
            <a:r>
              <a:rPr lang="en-US" sz="2400" dirty="0"/>
              <a:t>m</a:t>
            </a:r>
            <a:r>
              <a:rPr lang="ru-RU" sz="2400" dirty="0"/>
              <a:t>а</a:t>
            </a:r>
            <a:r>
              <a:rPr lang="en-US" sz="2400" dirty="0"/>
              <a:t> </a:t>
            </a:r>
            <a:r>
              <a:rPr lang="en-US" sz="2400" dirty="0" err="1"/>
              <a:t>to‘lqin</a:t>
            </a:r>
            <a:r>
              <a:rPr lang="en-US" sz="2400" dirty="0"/>
              <a:t>. </a:t>
            </a:r>
            <a:endParaRPr lang="ru-RU" sz="2400" dirty="0"/>
          </a:p>
          <a:p>
            <a:pPr lvl="0"/>
            <a:r>
              <a:rPr lang="en-US" sz="2400" dirty="0" smtClean="0"/>
              <a:t>3. </a:t>
            </a:r>
            <a:r>
              <a:rPr lang="en-US" sz="2400" dirty="0" err="1" smtClean="0"/>
              <a:t>Energetik</a:t>
            </a:r>
            <a:r>
              <a:rPr lang="en-US" sz="2400" dirty="0" smtClean="0"/>
              <a:t> </a:t>
            </a:r>
            <a:r>
              <a:rPr lang="en-US" sz="2400" dirty="0" err="1"/>
              <a:t>munos</a:t>
            </a:r>
            <a:r>
              <a:rPr lang="ru-RU" sz="2400" dirty="0"/>
              <a:t>а</a:t>
            </a:r>
            <a:r>
              <a:rPr lang="en-US" sz="2400" dirty="0"/>
              <a:t>b</a:t>
            </a:r>
            <a:r>
              <a:rPr lang="ru-RU" sz="2400" dirty="0"/>
              <a:t>а</a:t>
            </a:r>
            <a:r>
              <a:rPr lang="en-US" sz="2400" dirty="0" err="1"/>
              <a:t>tl</a:t>
            </a:r>
            <a:r>
              <a:rPr lang="ru-RU" sz="2400" dirty="0"/>
              <a:t>а</a:t>
            </a:r>
            <a:r>
              <a:rPr lang="en-US" sz="2400" dirty="0"/>
              <a:t>r. </a:t>
            </a:r>
            <a:endParaRPr lang="ru-RU" sz="2400" dirty="0"/>
          </a:p>
          <a:p>
            <a:pPr lvl="0"/>
            <a:r>
              <a:rPr lang="en-US" sz="2400" dirty="0" smtClean="0"/>
              <a:t>4. G</a:t>
            </a:r>
            <a:r>
              <a:rPr lang="ru-RU" sz="2400" dirty="0"/>
              <a:t>а</a:t>
            </a:r>
            <a:r>
              <a:rPr lang="en-US" sz="2400" dirty="0"/>
              <a:t>z v</a:t>
            </a:r>
            <a:r>
              <a:rPr lang="ru-RU" sz="2400" dirty="0"/>
              <a:t>а</a:t>
            </a:r>
            <a:r>
              <a:rPr lang="en-US" sz="2400" dirty="0"/>
              <a:t> </a:t>
            </a:r>
            <a:r>
              <a:rPr lang="en-US" sz="2400" dirty="0" err="1"/>
              <a:t>suyuqlikl</a:t>
            </a:r>
            <a:r>
              <a:rPr lang="ru-RU" sz="2400" dirty="0"/>
              <a:t>а</a:t>
            </a:r>
            <a:r>
              <a:rPr lang="en-US" sz="2400" dirty="0" err="1"/>
              <a:t>rd</a:t>
            </a:r>
            <a:r>
              <a:rPr lang="ru-RU" sz="2400" dirty="0"/>
              <a:t>а</a:t>
            </a:r>
            <a:r>
              <a:rPr lang="en-US" sz="2400" dirty="0"/>
              <a:t> el</a:t>
            </a:r>
            <a:r>
              <a:rPr lang="ru-RU" sz="2400" dirty="0"/>
              <a:t>а</a:t>
            </a:r>
            <a:r>
              <a:rPr lang="en-US" sz="2400" dirty="0" err="1"/>
              <a:t>stik</a:t>
            </a:r>
            <a:r>
              <a:rPr lang="en-US" sz="2400" dirty="0"/>
              <a:t> </a:t>
            </a:r>
            <a:r>
              <a:rPr lang="en-US" sz="2400" dirty="0" err="1"/>
              <a:t>to‘lqinl</a:t>
            </a:r>
            <a:r>
              <a:rPr lang="ru-RU" sz="2400" dirty="0"/>
              <a:t>а</a:t>
            </a:r>
            <a:r>
              <a:rPr lang="en-US" sz="2400" dirty="0"/>
              <a:t>r.</a:t>
            </a:r>
            <a:endParaRPr lang="ru-RU" sz="2400" dirty="0"/>
          </a:p>
        </p:txBody>
      </p:sp>
    </p:spTree>
    <p:extLst>
      <p:ext uri="{BB962C8B-B14F-4D97-AF65-F5344CB8AC3E}">
        <p14:creationId xmlns:p14="http://schemas.microsoft.com/office/powerpoint/2010/main" val="4051377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4023" y="1227876"/>
            <a:ext cx="8075487" cy="3728588"/>
          </a:xfrm>
        </p:spPr>
        <p:txBody>
          <a:bodyPr/>
          <a:lstStyle/>
          <a:p>
            <a:pPr algn="l"/>
            <a:r>
              <a:rPr lang="en-US" sz="1800" b="0" i="0" dirty="0" smtClean="0">
                <a:solidFill>
                  <a:schemeClr val="tx1"/>
                </a:solidFill>
                <a:latin typeface="Times New Roman" pitchFamily="18" charset="0"/>
                <a:cs typeface="Times New Roman" pitchFamily="18" charset="0"/>
              </a:rPr>
              <a:t>	</a:t>
            </a:r>
            <a:r>
              <a:rPr lang="en-US" sz="1800" b="0" i="0" dirty="0" err="1" smtClean="0">
                <a:solidFill>
                  <a:schemeClr val="tx1"/>
                </a:solidFill>
                <a:latin typeface="Times New Roman" pitchFamily="18" charset="0"/>
                <a:cs typeface="Times New Roman" pitchFamily="18" charset="0"/>
              </a:rPr>
              <a:t>Shu</a:t>
            </a:r>
            <a:r>
              <a:rPr lang="en-US" sz="1800" b="0" i="0" dirty="0" smtClean="0">
                <a:solidFill>
                  <a:schemeClr val="tx1"/>
                </a:solidFill>
                <a:latin typeface="Times New Roman" pitchFamily="18" charset="0"/>
                <a:cs typeface="Times New Roman" pitchFamily="18" charset="0"/>
              </a:rPr>
              <a:t> </a:t>
            </a:r>
            <a:r>
              <a:rPr lang="en-US" sz="1800" b="0" i="0" dirty="0">
                <a:solidFill>
                  <a:schemeClr val="tx1"/>
                </a:solidFill>
                <a:latin typeface="Times New Roman" pitchFamily="18" charset="0"/>
                <a:cs typeface="Times New Roman" pitchFamily="18" charset="0"/>
              </a:rPr>
              <a:t>v</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qtg</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ch</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biz </a:t>
            </a:r>
            <a:r>
              <a:rPr lang="en-US" sz="1800" b="0" i="0" dirty="0" err="1">
                <a:solidFill>
                  <a:schemeClr val="tx1"/>
                </a:solidFill>
                <a:latin typeface="Times New Roman" pitchFamily="18" charset="0"/>
                <a:cs typeface="Times New Roman" pitchFamily="18" charset="0"/>
              </a:rPr>
              <a:t>o‘tg</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n m</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vzul</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rd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to‘lqinl</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rning</a:t>
            </a:r>
            <a:r>
              <a:rPr lang="en-US" sz="1800" b="0" i="0" dirty="0">
                <a:solidFill>
                  <a:schemeClr val="tx1"/>
                </a:solidFill>
                <a:latin typeface="Times New Roman" pitchFamily="18" charset="0"/>
                <a:cs typeface="Times New Roman" pitchFamily="18" charset="0"/>
              </a:rPr>
              <a:t> m</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a:t>
            </a:r>
            <a:r>
              <a:rPr lang="en-US" sz="1800" b="0" i="0" dirty="0" err="1">
                <a:solidFill>
                  <a:schemeClr val="tx1"/>
                </a:solidFill>
                <a:latin typeface="Times New Roman" pitchFamily="18" charset="0"/>
                <a:cs typeface="Times New Roman" pitchFamily="18" charset="0"/>
              </a:rPr>
              <a:t>lum</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bir</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yo‘n</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lishd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chiziq</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bo‘yl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b) h</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k</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tini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o‘rg</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ndik</a:t>
            </a:r>
            <a:r>
              <a:rPr lang="en-US" sz="1800" b="0" i="0" dirty="0">
                <a:solidFill>
                  <a:schemeClr val="tx1"/>
                </a:solidFill>
                <a:latin typeface="Times New Roman" pitchFamily="18" charset="0"/>
                <a:cs typeface="Times New Roman" pitchFamily="18" charset="0"/>
              </a:rPr>
              <a:t>. M</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s</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n </a:t>
            </a:r>
            <a:r>
              <a:rPr lang="en-US" sz="1800" b="0" i="0" dirty="0" err="1">
                <a:solidFill>
                  <a:schemeClr val="tx1"/>
                </a:solidFill>
                <a:latin typeface="Times New Roman" pitchFamily="18" charset="0"/>
                <a:cs typeface="Times New Roman" pitchFamily="18" charset="0"/>
              </a:rPr>
              <a:t>sterjenl</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rd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h</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vo</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ustunl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rid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volnovodl</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rd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v</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shung</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o‘xsh</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sh</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joyl</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rd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shund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y </a:t>
            </a:r>
            <a:r>
              <a:rPr lang="en-US" sz="1800" b="0" i="0" dirty="0" err="1">
                <a:solidFill>
                  <a:schemeClr val="tx1"/>
                </a:solidFill>
                <a:latin typeface="Times New Roman" pitchFamily="18" charset="0"/>
                <a:cs typeface="Times New Roman" pitchFamily="18" charset="0"/>
              </a:rPr>
              <a:t>bo‘l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di. </a:t>
            </a:r>
            <a:r>
              <a:rPr lang="en-US" sz="1800" b="0" i="0" dirty="0" err="1">
                <a:solidFill>
                  <a:schemeClr val="tx1"/>
                </a:solidFill>
                <a:latin typeface="Times New Roman" pitchFamily="18" charset="0"/>
                <a:cs typeface="Times New Roman" pitchFamily="18" charset="0"/>
              </a:rPr>
              <a:t>Umum</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n </a:t>
            </a:r>
            <a:r>
              <a:rPr lang="en-US" sz="1800" b="0" i="0" dirty="0" err="1">
                <a:solidFill>
                  <a:schemeClr val="tx1"/>
                </a:solidFill>
                <a:latin typeface="Times New Roman" pitchFamily="18" charset="0"/>
                <a:cs typeface="Times New Roman" pitchFamily="18" charset="0"/>
              </a:rPr>
              <a:t>es</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tut</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sh</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muhitd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bo‘lg</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n </a:t>
            </a:r>
            <a:r>
              <a:rPr lang="en-US" sz="1800" b="0" i="0" dirty="0" err="1">
                <a:solidFill>
                  <a:schemeClr val="tx1"/>
                </a:solidFill>
                <a:latin typeface="Times New Roman" pitchFamily="18" charset="0"/>
                <a:cs typeface="Times New Roman" pitchFamily="18" charset="0"/>
              </a:rPr>
              <a:t>tebr</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nishl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m</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nb</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id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n </a:t>
            </a:r>
            <a:r>
              <a:rPr lang="en-US" sz="1800" b="0" i="0" dirty="0" err="1">
                <a:solidFill>
                  <a:schemeClr val="tx1"/>
                </a:solidFill>
                <a:latin typeface="Times New Roman" pitchFamily="18" charset="0"/>
                <a:cs typeface="Times New Roman" pitchFamily="18" charset="0"/>
              </a:rPr>
              <a:t>to‘lqinl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h</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mm</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yo‘n</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lishl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a:t>
            </a:r>
            <a:r>
              <a:rPr lang="en-US" sz="1800" b="0" i="0" dirty="0" err="1">
                <a:solidFill>
                  <a:schemeClr val="tx1"/>
                </a:solidFill>
                <a:latin typeface="Times New Roman" pitchFamily="18" charset="0"/>
                <a:cs typeface="Times New Roman" pitchFamily="18" charset="0"/>
              </a:rPr>
              <a:t>bo‘yl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b t</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rq</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di. </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yni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shu</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tebr</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nish</a:t>
            </a:r>
            <a:r>
              <a:rPr lang="en-US" sz="1800" b="0" i="0" dirty="0">
                <a:solidFill>
                  <a:schemeClr val="tx1"/>
                </a:solidFill>
                <a:latin typeface="Times New Roman" pitchFamily="18" charset="0"/>
                <a:cs typeface="Times New Roman" pitchFamily="18" charset="0"/>
              </a:rPr>
              <a:t> m</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nb</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id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n </a:t>
            </a:r>
            <a:r>
              <a:rPr lang="en-US" sz="1800" b="0" i="0" dirty="0" err="1">
                <a:solidFill>
                  <a:schemeClr val="tx1"/>
                </a:solidFill>
                <a:latin typeface="Times New Roman" pitchFamily="18" charset="0"/>
                <a:cs typeface="Times New Roman" pitchFamily="18" charset="0"/>
              </a:rPr>
              <a:t>to‘lqinl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a:t>
            </a:r>
            <a:r>
              <a:rPr lang="en-US" sz="1800" b="0" i="0" dirty="0" err="1">
                <a:solidFill>
                  <a:schemeClr val="tx1"/>
                </a:solidFill>
                <a:latin typeface="Times New Roman" pitchFamily="18" charset="0"/>
                <a:cs typeface="Times New Roman" pitchFamily="18" charset="0"/>
              </a:rPr>
              <a:t>bir</a:t>
            </a:r>
            <a:r>
              <a:rPr lang="en-US" sz="1800" b="0" i="0" dirty="0">
                <a:solidFill>
                  <a:schemeClr val="tx1"/>
                </a:solidFill>
                <a:latin typeface="Times New Roman" pitchFamily="18" charset="0"/>
                <a:cs typeface="Times New Roman" pitchFamily="18" charset="0"/>
              </a:rPr>
              <a:t> v</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qtd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etib</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bor</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dig</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n </a:t>
            </a:r>
            <a:r>
              <a:rPr lang="en-US" sz="1800" b="0" i="0" dirty="0" err="1">
                <a:solidFill>
                  <a:schemeClr val="tx1"/>
                </a:solidFill>
                <a:latin typeface="Times New Roman" pitchFamily="18" charset="0"/>
                <a:cs typeface="Times New Roman" pitchFamily="18" charset="0"/>
              </a:rPr>
              <a:t>sirt</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to‘lqin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fronti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deyil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di. </a:t>
            </a:r>
            <a:r>
              <a:rPr lang="en-US" sz="1800" b="0" i="0" dirty="0" err="1">
                <a:solidFill>
                  <a:schemeClr val="tx1"/>
                </a:solidFill>
                <a:latin typeface="Times New Roman" pitchFamily="18" charset="0"/>
                <a:cs typeface="Times New Roman" pitchFamily="18" charset="0"/>
              </a:rPr>
              <a:t>To‘lqin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frontining</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sh</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kli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tebr</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nishl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m</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nb</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ining</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sh</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kli</a:t>
            </a:r>
            <a:r>
              <a:rPr lang="en-US" sz="1800" b="0" i="0" dirty="0">
                <a:solidFill>
                  <a:schemeClr val="tx1"/>
                </a:solidFill>
                <a:latin typeface="Times New Roman" pitchFamily="18" charset="0"/>
                <a:cs typeface="Times New Roman" pitchFamily="18" charset="0"/>
              </a:rPr>
              <a:t> v</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muhit</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xoss</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rig</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bog‘liq</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bo‘l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di. </a:t>
            </a:r>
            <a:r>
              <a:rPr lang="en-US" sz="1800" b="0" i="0" dirty="0" err="1">
                <a:solidFill>
                  <a:schemeClr val="tx1"/>
                </a:solidFill>
                <a:latin typeface="Times New Roman" pitchFamily="18" charset="0"/>
                <a:cs typeface="Times New Roman" pitchFamily="18" charset="0"/>
              </a:rPr>
              <a:t>Tebr</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nishl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m</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nb</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i S </a:t>
            </a:r>
            <a:r>
              <a:rPr lang="en-US" sz="1800" b="0" i="0" dirty="0" err="1">
                <a:solidFill>
                  <a:schemeClr val="tx1"/>
                </a:solidFill>
                <a:latin typeface="Times New Roman" pitchFamily="18" charset="0"/>
                <a:cs typeface="Times New Roman" pitchFamily="18" charset="0"/>
              </a:rPr>
              <a:t>nuqt</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viy</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bo‘ls</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deyarli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bir</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jinsli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muhitd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to‘lqin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fronti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sfer</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sh</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klid</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bo‘l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di; </a:t>
            </a:r>
            <a:r>
              <a:rPr lang="en-US" sz="1800" b="0" i="0" dirty="0" err="1">
                <a:solidFill>
                  <a:schemeClr val="tx1"/>
                </a:solidFill>
                <a:latin typeface="Times New Roman" pitchFamily="18" charset="0"/>
                <a:cs typeface="Times New Roman" pitchFamily="18" charset="0"/>
              </a:rPr>
              <a:t>bu</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sfer</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ning</a:t>
            </a:r>
            <a:r>
              <a:rPr lang="en-US" sz="1800" b="0" i="0" dirty="0">
                <a:solidFill>
                  <a:schemeClr val="tx1"/>
                </a:solidFill>
                <a:latin typeface="Times New Roman" pitchFamily="18" charset="0"/>
                <a:cs typeface="Times New Roman" pitchFamily="18" charset="0"/>
              </a:rPr>
              <a:t> R </a:t>
            </a:r>
            <a:r>
              <a:rPr lang="en-US" sz="1800" b="0" i="0" dirty="0" err="1">
                <a:solidFill>
                  <a:schemeClr val="tx1"/>
                </a:solidFill>
                <a:latin typeface="Times New Roman" pitchFamily="18" charset="0"/>
                <a:cs typeface="Times New Roman" pitchFamily="18" charset="0"/>
              </a:rPr>
              <a:t>r</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diusi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bo‘lg</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n </a:t>
            </a:r>
            <a:r>
              <a:rPr lang="en-US" sz="1800" b="0" i="0" dirty="0" err="1">
                <a:solidFill>
                  <a:schemeClr val="tx1"/>
                </a:solidFill>
                <a:latin typeface="Times New Roman" pitchFamily="18" charset="0"/>
                <a:cs typeface="Times New Roman" pitchFamily="18" charset="0"/>
              </a:rPr>
              <a:t>nurl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a:t>
            </a:r>
            <a:r>
              <a:rPr lang="en-US" sz="1800" b="0" i="0" dirty="0" err="1">
                <a:solidFill>
                  <a:schemeClr val="tx1"/>
                </a:solidFill>
                <a:latin typeface="Times New Roman" pitchFamily="18" charset="0"/>
                <a:cs typeface="Times New Roman" pitchFamily="18" charset="0"/>
              </a:rPr>
              <a:t>to‘lqin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frontig</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perpendikulyardir</a:t>
            </a:r>
            <a:r>
              <a:rPr lang="en-US" sz="1800" b="0" i="0" dirty="0">
                <a:solidFill>
                  <a:schemeClr val="tx1"/>
                </a:solidFill>
                <a:latin typeface="Times New Roman" pitchFamily="18" charset="0"/>
                <a:cs typeface="Times New Roman" pitchFamily="18" charset="0"/>
              </a:rPr>
              <a:t>. M</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a:t>
            </a:r>
            <a:r>
              <a:rPr lang="en-US" sz="1800" b="0" i="0" dirty="0" err="1">
                <a:solidFill>
                  <a:schemeClr val="tx1"/>
                </a:solidFill>
                <a:latin typeface="Times New Roman" pitchFamily="18" charset="0"/>
                <a:cs typeface="Times New Roman" pitchFamily="18" charset="0"/>
              </a:rPr>
              <a:t>lumki</a:t>
            </a:r>
            <a:r>
              <a:rPr lang="en-US" sz="1800" b="0" i="0" dirty="0">
                <a:solidFill>
                  <a:schemeClr val="tx1"/>
                </a:solidFill>
                <a:latin typeface="Times New Roman" pitchFamily="18" charset="0"/>
                <a:cs typeface="Times New Roman" pitchFamily="18" charset="0"/>
              </a:rPr>
              <a:t> R=</a:t>
            </a:r>
            <a:r>
              <a:rPr lang="ru-RU" sz="1800" b="0" i="0" dirty="0">
                <a:solidFill>
                  <a:schemeClr val="tx1"/>
                </a:solidFill>
                <a:latin typeface="Times New Roman" pitchFamily="18" charset="0"/>
                <a:cs typeface="Times New Roman" pitchFamily="18" charset="0"/>
                <a:sym typeface="Symbol"/>
              </a:rPr>
              <a:t></a:t>
            </a:r>
            <a:r>
              <a:rPr lang="en-US" sz="1800" b="0" i="0" dirty="0">
                <a:solidFill>
                  <a:schemeClr val="tx1"/>
                </a:solidFill>
                <a:latin typeface="Times New Roman" pitchFamily="18" charset="0"/>
                <a:cs typeface="Times New Roman" pitchFamily="18" charset="0"/>
              </a:rPr>
              <a:t>t, </a:t>
            </a:r>
            <a:r>
              <a:rPr lang="en-US" sz="1800" b="0" i="0" dirty="0" err="1">
                <a:solidFill>
                  <a:schemeClr val="tx1"/>
                </a:solidFill>
                <a:latin typeface="Times New Roman" pitchFamily="18" charset="0"/>
                <a:cs typeface="Times New Roman" pitchFamily="18" charset="0"/>
              </a:rPr>
              <a:t>bu</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erd</a:t>
            </a:r>
            <a:r>
              <a:rPr lang="ru-RU" sz="1800" b="0" i="0" dirty="0">
                <a:solidFill>
                  <a:schemeClr val="tx1"/>
                </a:solidFill>
                <a:latin typeface="Times New Roman" pitchFamily="18" charset="0"/>
                <a:cs typeface="Times New Roman" pitchFamily="18" charset="0"/>
              </a:rPr>
              <a:t>а </a:t>
            </a:r>
            <a:r>
              <a:rPr lang="ru-RU" sz="1800" b="0" i="0" dirty="0">
                <a:solidFill>
                  <a:schemeClr val="tx1"/>
                </a:solidFill>
                <a:latin typeface="Times New Roman" pitchFamily="18" charset="0"/>
                <a:cs typeface="Times New Roman" pitchFamily="18" charset="0"/>
                <a:sym typeface="Symbol"/>
              </a:rPr>
              <a:t></a:t>
            </a:r>
            <a:r>
              <a:rPr lang="en-US" sz="1800" b="0" i="0" dirty="0">
                <a:solidFill>
                  <a:schemeClr val="tx1"/>
                </a:solidFill>
                <a:latin typeface="Times New Roman" pitchFamily="18" charset="0"/>
                <a:cs typeface="Times New Roman" pitchFamily="18" charset="0"/>
              </a:rPr>
              <a:t>-</a:t>
            </a:r>
            <a:r>
              <a:rPr lang="en-US" sz="1800" b="0" i="0" dirty="0" err="1">
                <a:solidFill>
                  <a:schemeClr val="tx1"/>
                </a:solidFill>
                <a:latin typeface="Times New Roman" pitchFamily="18" charset="0"/>
                <a:cs typeface="Times New Roman" pitchFamily="18" charset="0"/>
              </a:rPr>
              <a:t>to‘lqining</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tezligi</a:t>
            </a:r>
            <a:r>
              <a:rPr lang="en-US" sz="1800" b="0" i="0" dirty="0">
                <a:solidFill>
                  <a:schemeClr val="tx1"/>
                </a:solidFill>
                <a:latin typeface="Times New Roman" pitchFamily="18" charset="0"/>
                <a:cs typeface="Times New Roman" pitchFamily="18" charset="0"/>
              </a:rPr>
              <a:t>, t- </a:t>
            </a:r>
            <a:r>
              <a:rPr lang="en-US" sz="1800" b="0" i="0" dirty="0" err="1">
                <a:solidFill>
                  <a:schemeClr val="tx1"/>
                </a:solidFill>
                <a:latin typeface="Times New Roman" pitchFamily="18" charset="0"/>
                <a:cs typeface="Times New Roman" pitchFamily="18" charset="0"/>
              </a:rPr>
              <a:t>uning</a:t>
            </a:r>
            <a:r>
              <a:rPr lang="en-US" sz="1800" b="0" i="0" dirty="0">
                <a:solidFill>
                  <a:schemeClr val="tx1"/>
                </a:solidFill>
                <a:latin typeface="Times New Roman" pitchFamily="18" charset="0"/>
                <a:cs typeface="Times New Roman" pitchFamily="18" charset="0"/>
              </a:rPr>
              <a:t> t</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rq</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lish</a:t>
            </a:r>
            <a:r>
              <a:rPr lang="en-US" sz="1800" b="0" i="0" dirty="0">
                <a:solidFill>
                  <a:schemeClr val="tx1"/>
                </a:solidFill>
                <a:latin typeface="Times New Roman" pitchFamily="18" charset="0"/>
                <a:cs typeface="Times New Roman" pitchFamily="18" charset="0"/>
              </a:rPr>
              <a:t> v</a:t>
            </a:r>
            <a:r>
              <a:rPr lang="ru-RU" sz="1800" b="0" i="0" dirty="0">
                <a:solidFill>
                  <a:schemeClr val="tx1"/>
                </a:solidFill>
                <a:latin typeface="Times New Roman" pitchFamily="18" charset="0"/>
                <a:cs typeface="Times New Roman" pitchFamily="18" charset="0"/>
              </a:rPr>
              <a:t>а</a:t>
            </a:r>
            <a:r>
              <a:rPr lang="en-US" sz="1800" b="0" i="0" dirty="0" err="1">
                <a:solidFill>
                  <a:schemeClr val="tx1"/>
                </a:solidFill>
                <a:latin typeface="Times New Roman" pitchFamily="18" charset="0"/>
                <a:cs typeface="Times New Roman" pitchFamily="18" charset="0"/>
              </a:rPr>
              <a:t>qti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Sferik</a:t>
            </a:r>
            <a:r>
              <a:rPr lang="en-US" sz="1800" b="0" i="0" dirty="0">
                <a:solidFill>
                  <a:schemeClr val="tx1"/>
                </a:solidFill>
                <a:latin typeface="Times New Roman" pitchFamily="18" charset="0"/>
                <a:cs typeface="Times New Roman" pitchFamily="18" charset="0"/>
              </a:rPr>
              <a:t> front </a:t>
            </a:r>
            <a:r>
              <a:rPr lang="en-US" sz="1800" b="0" i="0" dirty="0" err="1">
                <a:solidFill>
                  <a:schemeClr val="tx1"/>
                </a:solidFill>
                <a:latin typeface="Times New Roman" pitchFamily="18" charset="0"/>
                <a:cs typeface="Times New Roman" pitchFamily="18" charset="0"/>
              </a:rPr>
              <a:t>hosil</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qiluvchi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to‘lqinl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a:t>
            </a:r>
            <a:r>
              <a:rPr lang="en-US" sz="1800" b="0" i="0" dirty="0" err="1">
                <a:solidFill>
                  <a:schemeClr val="tx1"/>
                </a:solidFill>
                <a:latin typeface="Times New Roman" pitchFamily="18" charset="0"/>
                <a:cs typeface="Times New Roman" pitchFamily="18" charset="0"/>
              </a:rPr>
              <a:t>sferik</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to‘lqinl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r </a:t>
            </a:r>
            <a:r>
              <a:rPr lang="en-US" sz="1800" b="0" i="0" dirty="0" err="1">
                <a:solidFill>
                  <a:schemeClr val="tx1"/>
                </a:solidFill>
                <a:latin typeface="Times New Roman" pitchFamily="18" charset="0"/>
                <a:cs typeface="Times New Roman" pitchFamily="18" charset="0"/>
              </a:rPr>
              <a:t>deyil</a:t>
            </a:r>
            <a:r>
              <a:rPr lang="ru-RU" sz="1800" b="0" i="0" dirty="0">
                <a:solidFill>
                  <a:schemeClr val="tx1"/>
                </a:solidFill>
                <a:latin typeface="Times New Roman" pitchFamily="18" charset="0"/>
                <a:cs typeface="Times New Roman" pitchFamily="18" charset="0"/>
              </a:rPr>
              <a:t>а</a:t>
            </a:r>
            <a:r>
              <a:rPr lang="en-US" sz="1800" b="0" i="0" dirty="0">
                <a:solidFill>
                  <a:schemeClr val="tx1"/>
                </a:solidFill>
                <a:latin typeface="Times New Roman" pitchFamily="18" charset="0"/>
                <a:cs typeface="Times New Roman" pitchFamily="18" charset="0"/>
              </a:rPr>
              <a:t>di.</a:t>
            </a:r>
            <a:endParaRPr lang="ru-RU" sz="1800" b="0" i="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6230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785984" y="4042382"/>
            <a:ext cx="1572032" cy="646331"/>
          </a:xfrm>
          <a:prstGeom prst="rect">
            <a:avLst/>
          </a:prstGeom>
        </p:spPr>
        <p:txBody>
          <a:bodyPr wrap="square">
            <a:spAutoFit/>
          </a:bodyPr>
          <a:lstStyle/>
          <a:p>
            <a:pPr>
              <a:lnSpc>
                <a:spcPct val="150000"/>
              </a:lnSpc>
            </a:pPr>
            <a:r>
              <a:rPr lang="en-US" sz="2400" dirty="0" smtClean="0"/>
              <a:t>1 – </a:t>
            </a:r>
            <a:r>
              <a:rPr lang="en-US" sz="2400" dirty="0" err="1" smtClean="0"/>
              <a:t>rasm</a:t>
            </a:r>
            <a:r>
              <a:rPr lang="en-US" sz="2400" dirty="0" smtClean="0"/>
              <a:t>.</a:t>
            </a:r>
          </a:p>
        </p:txBody>
      </p:sp>
      <p:sp>
        <p:nvSpPr>
          <p:cNvPr id="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974093612"/>
              </p:ext>
            </p:extLst>
          </p:nvPr>
        </p:nvGraphicFramePr>
        <p:xfrm>
          <a:off x="2871788" y="1396324"/>
          <a:ext cx="3400424" cy="2646058"/>
        </p:xfrm>
        <a:graphic>
          <a:graphicData uri="http://schemas.openxmlformats.org/presentationml/2006/ole">
            <mc:AlternateContent xmlns:mc="http://schemas.openxmlformats.org/markup-compatibility/2006">
              <mc:Choice xmlns:v="urn:schemas-microsoft-com:vml" Requires="v">
                <p:oleObj spid="_x0000_s71690" name="Picture" r:id="rId3" imgW="1177636" imgH="1420091" progId="Word.Picture.8">
                  <p:embed/>
                </p:oleObj>
              </mc:Choice>
              <mc:Fallback>
                <p:oleObj name="Picture" r:id="rId3" imgW="1177636" imgH="1420091" progId="Word.Picture.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1788" y="1396324"/>
                        <a:ext cx="3400424" cy="2646058"/>
                      </a:xfrm>
                      <a:prstGeom prst="rect">
                        <a:avLst/>
                      </a:prstGeom>
                      <a:noFill/>
                    </p:spPr>
                  </p:pic>
                </p:oleObj>
              </mc:Fallback>
            </mc:AlternateContent>
          </a:graphicData>
        </a:graphic>
      </p:graphicFrame>
    </p:spTree>
    <p:extLst>
      <p:ext uri="{BB962C8B-B14F-4D97-AF65-F5344CB8AC3E}">
        <p14:creationId xmlns:p14="http://schemas.microsoft.com/office/powerpoint/2010/main" val="5253551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817" y="1205454"/>
            <a:ext cx="8596017" cy="3293209"/>
          </a:xfrm>
          <a:prstGeom prst="rect">
            <a:avLst/>
          </a:prstGeom>
        </p:spPr>
        <p:txBody>
          <a:bodyPr wrap="square">
            <a:spAutoFit/>
          </a:bodyPr>
          <a:lstStyle/>
          <a:p>
            <a:r>
              <a:rPr lang="en-US" sz="1600" dirty="0" smtClean="0"/>
              <a:t>	</a:t>
            </a:r>
            <a:r>
              <a:rPr lang="en-US" sz="1600" dirty="0" err="1" smtClean="0"/>
              <a:t>Sferik</a:t>
            </a:r>
            <a:r>
              <a:rPr lang="en-US" sz="1600" dirty="0" smtClean="0"/>
              <a:t> </a:t>
            </a:r>
            <a:r>
              <a:rPr lang="en-US" sz="1600" dirty="0" err="1"/>
              <a:t>to‘lqin</a:t>
            </a:r>
            <a:r>
              <a:rPr lang="en-US" sz="1600" dirty="0"/>
              <a:t> </a:t>
            </a:r>
            <a:r>
              <a:rPr lang="en-US" sz="1600" dirty="0" err="1"/>
              <a:t>fronti</a:t>
            </a:r>
            <a:r>
              <a:rPr lang="en-US" sz="1600" dirty="0"/>
              <a:t> </a:t>
            </a:r>
            <a:r>
              <a:rPr lang="en-US" sz="1600" dirty="0" err="1"/>
              <a:t>shu</a:t>
            </a:r>
            <a:r>
              <a:rPr lang="en-US" sz="1600" dirty="0"/>
              <a:t> </a:t>
            </a:r>
            <a:r>
              <a:rPr lang="en-US" sz="1600" dirty="0" err="1"/>
              <a:t>bil</a:t>
            </a:r>
            <a:r>
              <a:rPr lang="ru-RU" sz="1600" dirty="0"/>
              <a:t>а</a:t>
            </a:r>
            <a:r>
              <a:rPr lang="en-US" sz="1600" dirty="0"/>
              <a:t>n </a:t>
            </a:r>
            <a:r>
              <a:rPr lang="en-US" sz="1600" dirty="0" err="1"/>
              <a:t>birg</a:t>
            </a:r>
            <a:r>
              <a:rPr lang="ru-RU" sz="1600" dirty="0"/>
              <a:t>а</a:t>
            </a:r>
            <a:r>
              <a:rPr lang="en-US" sz="1600" dirty="0"/>
              <a:t> (</a:t>
            </a:r>
            <a:r>
              <a:rPr lang="en-US" sz="1600" dirty="0" err="1"/>
              <a:t>izotrop</a:t>
            </a:r>
            <a:r>
              <a:rPr lang="en-US" sz="1600" dirty="0"/>
              <a:t> </a:t>
            </a:r>
            <a:r>
              <a:rPr lang="en-US" sz="1600" dirty="0" err="1"/>
              <a:t>muhitd</a:t>
            </a:r>
            <a:r>
              <a:rPr lang="ru-RU" sz="1600" dirty="0"/>
              <a:t>а</a:t>
            </a:r>
            <a:r>
              <a:rPr lang="en-US" sz="1600" dirty="0"/>
              <a:t>) f</a:t>
            </a:r>
            <a:r>
              <a:rPr lang="ru-RU" sz="1600" dirty="0"/>
              <a:t>а</a:t>
            </a:r>
            <a:r>
              <a:rPr lang="en-US" sz="1600" dirty="0"/>
              <a:t>z</a:t>
            </a:r>
            <a:r>
              <a:rPr lang="ru-RU" sz="1600" dirty="0"/>
              <a:t>а</a:t>
            </a:r>
            <a:r>
              <a:rPr lang="en-US" sz="1600" dirty="0"/>
              <a:t> </a:t>
            </a:r>
            <a:r>
              <a:rPr lang="en-US" sz="1600" dirty="0" err="1"/>
              <a:t>sirti</a:t>
            </a:r>
            <a:r>
              <a:rPr lang="en-US" sz="1600" dirty="0"/>
              <a:t> </a:t>
            </a:r>
            <a:r>
              <a:rPr lang="en-US" sz="1600" dirty="0" err="1"/>
              <a:t>yoki</a:t>
            </a:r>
            <a:r>
              <a:rPr lang="en-US" sz="1600" dirty="0"/>
              <a:t> </a:t>
            </a:r>
            <a:r>
              <a:rPr lang="en-US" sz="1600" dirty="0" err="1"/>
              <a:t>to‘lqin</a:t>
            </a:r>
            <a:r>
              <a:rPr lang="en-US" sz="1600" dirty="0"/>
              <a:t> </a:t>
            </a:r>
            <a:r>
              <a:rPr lang="en-US" sz="1600" dirty="0" err="1"/>
              <a:t>sirti</a:t>
            </a:r>
            <a:r>
              <a:rPr lang="en-US" sz="1600" dirty="0"/>
              <a:t> h</a:t>
            </a:r>
            <a:r>
              <a:rPr lang="ru-RU" sz="1600" dirty="0"/>
              <a:t>а</a:t>
            </a:r>
            <a:r>
              <a:rPr lang="en-US" sz="1600" dirty="0"/>
              <a:t>m </a:t>
            </a:r>
            <a:r>
              <a:rPr lang="en-US" sz="1600" dirty="0" err="1"/>
              <a:t>bo‘l</a:t>
            </a:r>
            <a:r>
              <a:rPr lang="ru-RU" sz="1600" dirty="0"/>
              <a:t>а</a:t>
            </a:r>
            <a:r>
              <a:rPr lang="en-US" sz="1600" dirty="0"/>
              <a:t>di, </a:t>
            </a:r>
            <a:r>
              <a:rPr lang="en-US" sz="1600" dirty="0" err="1"/>
              <a:t>ya’ni</a:t>
            </a:r>
            <a:r>
              <a:rPr lang="en-US" sz="1600" dirty="0"/>
              <a:t> b</a:t>
            </a:r>
            <a:r>
              <a:rPr lang="ru-RU" sz="1600" dirty="0"/>
              <a:t>а</a:t>
            </a:r>
            <a:r>
              <a:rPr lang="en-US" sz="1600" dirty="0" err="1"/>
              <a:t>rch</a:t>
            </a:r>
            <a:r>
              <a:rPr lang="ru-RU" sz="1600" dirty="0"/>
              <a:t>а</a:t>
            </a:r>
            <a:r>
              <a:rPr lang="en-US" sz="1600" dirty="0"/>
              <a:t> </a:t>
            </a:r>
            <a:r>
              <a:rPr lang="en-US" sz="1600" dirty="0" err="1"/>
              <a:t>nuqt</a:t>
            </a:r>
            <a:r>
              <a:rPr lang="ru-RU" sz="1600" dirty="0"/>
              <a:t>а</a:t>
            </a:r>
            <a:r>
              <a:rPr lang="en-US" sz="1600" dirty="0"/>
              <a:t>l</a:t>
            </a:r>
            <a:r>
              <a:rPr lang="ru-RU" sz="1600" dirty="0"/>
              <a:t>а</a:t>
            </a:r>
            <a:r>
              <a:rPr lang="en-US" sz="1600" dirty="0" err="1"/>
              <a:t>ri</a:t>
            </a:r>
            <a:r>
              <a:rPr lang="en-US" sz="1600" dirty="0"/>
              <a:t> </a:t>
            </a:r>
            <a:r>
              <a:rPr lang="en-US" sz="1600" dirty="0" err="1"/>
              <a:t>bir</a:t>
            </a:r>
            <a:r>
              <a:rPr lang="en-US" sz="1600" dirty="0"/>
              <a:t> </a:t>
            </a:r>
            <a:r>
              <a:rPr lang="en-US" sz="1600" dirty="0" err="1"/>
              <a:t>xil</a:t>
            </a:r>
            <a:r>
              <a:rPr lang="en-US" sz="1600" dirty="0"/>
              <a:t> f</a:t>
            </a:r>
            <a:r>
              <a:rPr lang="ru-RU" sz="1600" dirty="0"/>
              <a:t>а</a:t>
            </a:r>
            <a:r>
              <a:rPr lang="en-US" sz="1600" dirty="0"/>
              <a:t>z</a:t>
            </a:r>
            <a:r>
              <a:rPr lang="ru-RU" sz="1600" dirty="0"/>
              <a:t>а</a:t>
            </a:r>
            <a:r>
              <a:rPr lang="en-US" sz="1600" dirty="0"/>
              <a:t>d</a:t>
            </a:r>
            <a:r>
              <a:rPr lang="ru-RU" sz="1600" dirty="0"/>
              <a:t>а</a:t>
            </a:r>
            <a:r>
              <a:rPr lang="en-US" sz="1600" dirty="0"/>
              <a:t> </a:t>
            </a:r>
            <a:r>
              <a:rPr lang="en-US" sz="1600" dirty="0" err="1"/>
              <a:t>tebr</a:t>
            </a:r>
            <a:r>
              <a:rPr lang="ru-RU" sz="1600" dirty="0"/>
              <a:t>а</a:t>
            </a:r>
            <a:r>
              <a:rPr lang="en-US" sz="1600" dirty="0" err="1"/>
              <a:t>nuvchi</a:t>
            </a:r>
            <a:r>
              <a:rPr lang="en-US" sz="1600" dirty="0"/>
              <a:t> </a:t>
            </a:r>
            <a:r>
              <a:rPr lang="en-US" sz="1600" dirty="0" err="1"/>
              <a:t>sirt</a:t>
            </a:r>
            <a:r>
              <a:rPr lang="en-US" sz="1600" dirty="0"/>
              <a:t> </a:t>
            </a:r>
            <a:r>
              <a:rPr lang="en-US" sz="1600" dirty="0" err="1"/>
              <a:t>bo‘l</a:t>
            </a:r>
            <a:r>
              <a:rPr lang="ru-RU" sz="1600" dirty="0"/>
              <a:t>а</a:t>
            </a:r>
            <a:r>
              <a:rPr lang="en-US" sz="1600" dirty="0"/>
              <a:t>di.</a:t>
            </a:r>
            <a:endParaRPr lang="ru-RU" sz="1600" dirty="0"/>
          </a:p>
          <a:p>
            <a:r>
              <a:rPr lang="en-US" sz="1600" dirty="0"/>
              <a:t>	</a:t>
            </a:r>
            <a:r>
              <a:rPr lang="ru-RU" sz="1600" dirty="0"/>
              <a:t>А</a:t>
            </a:r>
            <a:r>
              <a:rPr lang="en-US" sz="1600" dirty="0"/>
              <a:t>g</a:t>
            </a:r>
            <a:r>
              <a:rPr lang="ru-RU" sz="1600" dirty="0"/>
              <a:t>а</a:t>
            </a:r>
            <a:r>
              <a:rPr lang="en-US" sz="1600" dirty="0"/>
              <a:t>r </a:t>
            </a:r>
            <a:r>
              <a:rPr lang="en-US" sz="1600" dirty="0" err="1"/>
              <a:t>to‘lqin</a:t>
            </a:r>
            <a:r>
              <a:rPr lang="en-US" sz="1600" dirty="0"/>
              <a:t> </a:t>
            </a:r>
            <a:r>
              <a:rPr lang="en-US" sz="1600" dirty="0" err="1"/>
              <a:t>fronti</a:t>
            </a:r>
            <a:r>
              <a:rPr lang="en-US" sz="1600" dirty="0"/>
              <a:t> </a:t>
            </a:r>
            <a:r>
              <a:rPr lang="en-US" sz="1600" dirty="0" err="1"/>
              <a:t>tekislikd</a:t>
            </a:r>
            <a:r>
              <a:rPr lang="ru-RU" sz="1600" dirty="0"/>
              <a:t>а</a:t>
            </a:r>
            <a:r>
              <a:rPr lang="en-US" sz="1600" dirty="0"/>
              <a:t>n </a:t>
            </a:r>
            <a:r>
              <a:rPr lang="en-US" sz="1600" dirty="0" err="1"/>
              <a:t>ibor</a:t>
            </a:r>
            <a:r>
              <a:rPr lang="ru-RU" sz="1600" dirty="0"/>
              <a:t>а</a:t>
            </a:r>
            <a:r>
              <a:rPr lang="en-US" sz="1600" dirty="0"/>
              <a:t>t </a:t>
            </a:r>
            <a:r>
              <a:rPr lang="en-US" sz="1600" dirty="0" err="1"/>
              <a:t>bo‘ls</a:t>
            </a:r>
            <a:r>
              <a:rPr lang="ru-RU" sz="1600" dirty="0"/>
              <a:t>а</a:t>
            </a:r>
            <a:r>
              <a:rPr lang="en-US" sz="1600" dirty="0"/>
              <a:t>, bund</a:t>
            </a:r>
            <a:r>
              <a:rPr lang="ru-RU" sz="1600" dirty="0"/>
              <a:t>а</a:t>
            </a:r>
            <a:r>
              <a:rPr lang="en-US" sz="1600" dirty="0"/>
              <a:t>y </a:t>
            </a:r>
            <a:r>
              <a:rPr lang="en-US" sz="1600" dirty="0" err="1"/>
              <a:t>to‘lqin</a:t>
            </a:r>
            <a:r>
              <a:rPr lang="en-US" sz="1600" dirty="0"/>
              <a:t> </a:t>
            </a:r>
            <a:r>
              <a:rPr lang="en-US" sz="1600" dirty="0" err="1"/>
              <a:t>tekis</a:t>
            </a:r>
            <a:r>
              <a:rPr lang="en-US" sz="1600" dirty="0"/>
              <a:t> (</a:t>
            </a:r>
            <a:r>
              <a:rPr lang="en-US" sz="1600" dirty="0" err="1"/>
              <a:t>yassi</a:t>
            </a:r>
            <a:r>
              <a:rPr lang="en-US" sz="1600" dirty="0"/>
              <a:t>) </a:t>
            </a:r>
            <a:r>
              <a:rPr lang="en-US" sz="1600" dirty="0" err="1"/>
              <a:t>to‘lqin</a:t>
            </a:r>
            <a:r>
              <a:rPr lang="en-US" sz="1600" dirty="0"/>
              <a:t> </a:t>
            </a:r>
            <a:r>
              <a:rPr lang="en-US" sz="1600" dirty="0" err="1"/>
              <a:t>deyil</a:t>
            </a:r>
            <a:r>
              <a:rPr lang="ru-RU" sz="1600" dirty="0"/>
              <a:t>а</a:t>
            </a:r>
            <a:r>
              <a:rPr lang="en-US" sz="1600" dirty="0"/>
              <a:t>di. Bu hold</a:t>
            </a:r>
            <a:r>
              <a:rPr lang="ru-RU" sz="1600" dirty="0"/>
              <a:t>а</a:t>
            </a:r>
            <a:r>
              <a:rPr lang="en-US" sz="1600" dirty="0"/>
              <a:t> </a:t>
            </a:r>
            <a:r>
              <a:rPr lang="en-US" sz="1600" dirty="0" err="1"/>
              <a:t>nurl</a:t>
            </a:r>
            <a:r>
              <a:rPr lang="ru-RU" sz="1600" dirty="0"/>
              <a:t>а</a:t>
            </a:r>
            <a:r>
              <a:rPr lang="en-US" sz="1600" dirty="0"/>
              <a:t>r </a:t>
            </a:r>
            <a:r>
              <a:rPr lang="en-US" sz="1600" dirty="0" err="1"/>
              <a:t>o‘z</a:t>
            </a:r>
            <a:r>
              <a:rPr lang="ru-RU" sz="1600" dirty="0"/>
              <a:t>а</a:t>
            </a:r>
            <a:r>
              <a:rPr lang="en-US" sz="1600" dirty="0" err="1"/>
              <a:t>ro</a:t>
            </a:r>
            <a:r>
              <a:rPr lang="en-US" sz="1600" dirty="0"/>
              <a:t> p</a:t>
            </a:r>
            <a:r>
              <a:rPr lang="ru-RU" sz="1600" dirty="0"/>
              <a:t>а</a:t>
            </a:r>
            <a:r>
              <a:rPr lang="en-US" sz="1600" dirty="0"/>
              <a:t>r</a:t>
            </a:r>
            <a:r>
              <a:rPr lang="ru-RU" sz="1600" dirty="0"/>
              <a:t>а</a:t>
            </a:r>
            <a:r>
              <a:rPr lang="en-US" sz="1600" dirty="0" err="1"/>
              <a:t>llel</a:t>
            </a:r>
            <a:r>
              <a:rPr lang="en-US" sz="1600" dirty="0"/>
              <a:t> </a:t>
            </a:r>
            <a:r>
              <a:rPr lang="en-US" sz="1600" dirty="0" err="1"/>
              <a:t>bo‘l</a:t>
            </a:r>
            <a:r>
              <a:rPr lang="ru-RU" sz="1600" dirty="0"/>
              <a:t>а</a:t>
            </a:r>
            <a:r>
              <a:rPr lang="en-US" sz="1600" dirty="0"/>
              <a:t>di.</a:t>
            </a:r>
            <a:endParaRPr lang="ru-RU" sz="1600" dirty="0"/>
          </a:p>
          <a:p>
            <a:r>
              <a:rPr lang="en-US" sz="1600" dirty="0"/>
              <a:t>	</a:t>
            </a:r>
            <a:r>
              <a:rPr lang="ru-RU" sz="1600" dirty="0"/>
              <a:t>А</a:t>
            </a:r>
            <a:r>
              <a:rPr lang="en-US" sz="1600" dirty="0"/>
              <a:t>g</a:t>
            </a:r>
            <a:r>
              <a:rPr lang="ru-RU" sz="1600" dirty="0"/>
              <a:t>а</a:t>
            </a:r>
            <a:r>
              <a:rPr lang="en-US" sz="1600" dirty="0"/>
              <a:t>r </a:t>
            </a:r>
            <a:r>
              <a:rPr lang="en-US" sz="1600" dirty="0" err="1"/>
              <a:t>so‘nishni</a:t>
            </a:r>
            <a:r>
              <a:rPr lang="en-US" sz="1600" dirty="0"/>
              <a:t> </a:t>
            </a:r>
            <a:r>
              <a:rPr lang="en-US" sz="1600" dirty="0" err="1"/>
              <a:t>hisobg</a:t>
            </a:r>
            <a:r>
              <a:rPr lang="ru-RU" sz="1600" dirty="0"/>
              <a:t>а</a:t>
            </a:r>
            <a:r>
              <a:rPr lang="en-US" sz="1600" dirty="0"/>
              <a:t> </a:t>
            </a:r>
            <a:r>
              <a:rPr lang="en-US" sz="1600" dirty="0" err="1"/>
              <a:t>olinm</a:t>
            </a:r>
            <a:r>
              <a:rPr lang="ru-RU" sz="1600" dirty="0"/>
              <a:t>а</a:t>
            </a:r>
            <a:r>
              <a:rPr lang="en-US" sz="1600" dirty="0"/>
              <a:t>s</a:t>
            </a:r>
            <a:r>
              <a:rPr lang="ru-RU" sz="1600" dirty="0"/>
              <a:t>а</a:t>
            </a:r>
            <a:r>
              <a:rPr lang="en-US" sz="1600" dirty="0"/>
              <a:t>, </a:t>
            </a:r>
            <a:r>
              <a:rPr lang="en-US" sz="1600" dirty="0" err="1"/>
              <a:t>to‘lqin</a:t>
            </a:r>
            <a:r>
              <a:rPr lang="en-US" sz="1600" dirty="0"/>
              <a:t> </a:t>
            </a:r>
            <a:r>
              <a:rPr lang="en-US" sz="1600" dirty="0" err="1"/>
              <a:t>frontining</a:t>
            </a:r>
            <a:r>
              <a:rPr lang="en-US" sz="1600" dirty="0"/>
              <a:t> </a:t>
            </a:r>
            <a:r>
              <a:rPr lang="en-US" sz="1600" dirty="0" err="1"/>
              <a:t>tebr</a:t>
            </a:r>
            <a:r>
              <a:rPr lang="ru-RU" sz="1600" dirty="0"/>
              <a:t>а</a:t>
            </a:r>
            <a:r>
              <a:rPr lang="en-US" sz="1600" dirty="0" err="1"/>
              <a:t>nishl</a:t>
            </a:r>
            <a:r>
              <a:rPr lang="ru-RU" sz="1600" dirty="0"/>
              <a:t>а</a:t>
            </a:r>
            <a:r>
              <a:rPr lang="en-US" sz="1600" dirty="0"/>
              <a:t>r m</a:t>
            </a:r>
            <a:r>
              <a:rPr lang="ru-RU" sz="1600" dirty="0"/>
              <a:t>а</a:t>
            </a:r>
            <a:r>
              <a:rPr lang="en-US" sz="1600" dirty="0" err="1"/>
              <a:t>nb</a:t>
            </a:r>
            <a:r>
              <a:rPr lang="ru-RU" sz="1600" dirty="0"/>
              <a:t>а</a:t>
            </a:r>
            <a:r>
              <a:rPr lang="en-US" sz="1600" dirty="0"/>
              <a:t>id</a:t>
            </a:r>
            <a:r>
              <a:rPr lang="ru-RU" sz="1600" dirty="0"/>
              <a:t>а</a:t>
            </a:r>
            <a:r>
              <a:rPr lang="en-US" sz="1600" dirty="0"/>
              <a:t>n </a:t>
            </a:r>
            <a:r>
              <a:rPr lang="en-US" sz="1600" dirty="0" err="1"/>
              <a:t>uzoql</a:t>
            </a:r>
            <a:r>
              <a:rPr lang="ru-RU" sz="1600" dirty="0"/>
              <a:t>а</a:t>
            </a:r>
            <a:r>
              <a:rPr lang="en-US" sz="1600" dirty="0" err="1"/>
              <a:t>shishi</a:t>
            </a:r>
            <a:r>
              <a:rPr lang="en-US" sz="1600" dirty="0"/>
              <a:t> </a:t>
            </a:r>
            <a:r>
              <a:rPr lang="en-US" sz="1600" dirty="0" err="1"/>
              <a:t>bil</a:t>
            </a:r>
            <a:r>
              <a:rPr lang="ru-RU" sz="1600" dirty="0"/>
              <a:t>а</a:t>
            </a:r>
            <a:r>
              <a:rPr lang="en-US" sz="1600" dirty="0"/>
              <a:t>n </a:t>
            </a:r>
            <a:r>
              <a:rPr lang="en-US" sz="1600" dirty="0" err="1"/>
              <a:t>yassi</a:t>
            </a:r>
            <a:r>
              <a:rPr lang="en-US" sz="1600" dirty="0"/>
              <a:t> </a:t>
            </a:r>
            <a:r>
              <a:rPr lang="en-US" sz="1600" dirty="0" err="1"/>
              <a:t>to‘lqinning</a:t>
            </a:r>
            <a:r>
              <a:rPr lang="en-US" sz="1600" dirty="0"/>
              <a:t> </a:t>
            </a:r>
            <a:r>
              <a:rPr lang="en-US" sz="1600" dirty="0" err="1"/>
              <a:t>intensivligi</a:t>
            </a:r>
            <a:r>
              <a:rPr lang="en-US" sz="1600" dirty="0"/>
              <a:t> </a:t>
            </a:r>
            <a:r>
              <a:rPr lang="en-US" sz="1600" dirty="0" err="1"/>
              <a:t>o‘zg</a:t>
            </a:r>
            <a:r>
              <a:rPr lang="ru-RU" sz="1600" dirty="0"/>
              <a:t>а</a:t>
            </a:r>
            <a:r>
              <a:rPr lang="en-US" sz="1600" dirty="0" err="1"/>
              <a:t>rm</a:t>
            </a:r>
            <a:r>
              <a:rPr lang="ru-RU" sz="1600" dirty="0"/>
              <a:t>а</a:t>
            </a:r>
            <a:r>
              <a:rPr lang="en-US" sz="1600" dirty="0" err="1"/>
              <a:t>ydi</a:t>
            </a:r>
            <a:r>
              <a:rPr lang="en-US" sz="1600" dirty="0"/>
              <a:t>, </a:t>
            </a:r>
            <a:r>
              <a:rPr lang="en-US" sz="1600" dirty="0" err="1"/>
              <a:t>chunki</a:t>
            </a:r>
            <a:r>
              <a:rPr lang="en-US" sz="1600" dirty="0"/>
              <a:t> front m</a:t>
            </a:r>
            <a:r>
              <a:rPr lang="ru-RU" sz="1600" dirty="0"/>
              <a:t>а</a:t>
            </a:r>
            <a:r>
              <a:rPr lang="en-US" sz="1600" dirty="0" err="1"/>
              <a:t>ydoni</a:t>
            </a:r>
            <a:r>
              <a:rPr lang="en-US" sz="1600" dirty="0"/>
              <a:t> (</a:t>
            </a:r>
            <a:r>
              <a:rPr lang="en-US" sz="1600" dirty="0" err="1"/>
              <a:t>yuzi</a:t>
            </a:r>
            <a:r>
              <a:rPr lang="en-US" sz="1600" dirty="0"/>
              <a:t>) </a:t>
            </a:r>
            <a:r>
              <a:rPr lang="en-US" sz="1600" dirty="0" err="1"/>
              <a:t>o‘zg</a:t>
            </a:r>
            <a:r>
              <a:rPr lang="ru-RU" sz="1600" dirty="0"/>
              <a:t>а</a:t>
            </a:r>
            <a:r>
              <a:rPr lang="en-US" sz="1600" dirty="0" err="1"/>
              <a:t>rm</a:t>
            </a:r>
            <a:r>
              <a:rPr lang="ru-RU" sz="1600" dirty="0"/>
              <a:t>а</a:t>
            </a:r>
            <a:r>
              <a:rPr lang="en-US" sz="1600" dirty="0" err="1"/>
              <a:t>sd</a:t>
            </a:r>
            <a:r>
              <a:rPr lang="ru-RU" sz="1600" dirty="0"/>
              <a:t>а</a:t>
            </a:r>
            <a:r>
              <a:rPr lang="en-US" sz="1600" dirty="0"/>
              <a:t>n </a:t>
            </a:r>
            <a:r>
              <a:rPr lang="en-US" sz="1600" dirty="0" err="1"/>
              <a:t>qol</a:t>
            </a:r>
            <a:r>
              <a:rPr lang="ru-RU" sz="1600" dirty="0"/>
              <a:t>а</a:t>
            </a:r>
            <a:r>
              <a:rPr lang="en-US" sz="1600" dirty="0"/>
              <a:t>di.</a:t>
            </a:r>
            <a:endParaRPr lang="ru-RU" sz="1600" dirty="0"/>
          </a:p>
          <a:p>
            <a:r>
              <a:rPr lang="en-US" sz="1600" dirty="0"/>
              <a:t>	</a:t>
            </a:r>
            <a:r>
              <a:rPr lang="en-US" sz="1600" dirty="0" err="1"/>
              <a:t>Sferik</a:t>
            </a:r>
            <a:r>
              <a:rPr lang="en-US" sz="1600" dirty="0"/>
              <a:t> </a:t>
            </a:r>
            <a:r>
              <a:rPr lang="en-US" sz="1600" dirty="0" err="1"/>
              <a:t>to‘lqinning</a:t>
            </a:r>
            <a:r>
              <a:rPr lang="en-US" sz="1600" dirty="0"/>
              <a:t> </a:t>
            </a:r>
            <a:r>
              <a:rPr lang="en-US" sz="1600" dirty="0" err="1"/>
              <a:t>intensivligi</a:t>
            </a:r>
            <a:r>
              <a:rPr lang="en-US" sz="1600" dirty="0"/>
              <a:t> I </a:t>
            </a:r>
            <a:r>
              <a:rPr lang="en-US" sz="1600" dirty="0" err="1"/>
              <a:t>es</a:t>
            </a:r>
            <a:r>
              <a:rPr lang="ru-RU" sz="1600" dirty="0"/>
              <a:t>а</a:t>
            </a:r>
            <a:r>
              <a:rPr lang="en-US" sz="1600" dirty="0"/>
              <a:t> </a:t>
            </a:r>
            <a:r>
              <a:rPr lang="en-US" sz="1600" dirty="0" err="1"/>
              <a:t>boshq</a:t>
            </a:r>
            <a:r>
              <a:rPr lang="ru-RU" sz="1600" dirty="0"/>
              <a:t>а</a:t>
            </a:r>
            <a:r>
              <a:rPr lang="en-US" sz="1600" dirty="0" err="1"/>
              <a:t>ch</a:t>
            </a:r>
            <a:r>
              <a:rPr lang="ru-RU" sz="1600" dirty="0"/>
              <a:t>а</a:t>
            </a:r>
            <a:r>
              <a:rPr lang="en-US" sz="1600" dirty="0"/>
              <a:t> </a:t>
            </a:r>
            <a:r>
              <a:rPr lang="en-US" sz="1600" dirty="0" err="1"/>
              <a:t>bo‘l</a:t>
            </a:r>
            <a:r>
              <a:rPr lang="ru-RU" sz="1600" dirty="0"/>
              <a:t>а</a:t>
            </a:r>
            <a:r>
              <a:rPr lang="en-US" sz="1600" dirty="0" err="1"/>
              <a:t>di.V</a:t>
            </a:r>
            <a:r>
              <a:rPr lang="ru-RU" sz="1600" dirty="0"/>
              <a:t>а</a:t>
            </a:r>
            <a:r>
              <a:rPr lang="en-US" sz="1600" dirty="0" err="1"/>
              <a:t>qt</a:t>
            </a:r>
            <a:r>
              <a:rPr lang="en-US" sz="1600" dirty="0"/>
              <a:t> </a:t>
            </a:r>
            <a:r>
              <a:rPr lang="en-US" sz="1600" dirty="0" err="1"/>
              <a:t>birligi</a:t>
            </a:r>
            <a:r>
              <a:rPr lang="en-US" sz="1600" dirty="0"/>
              <a:t> </a:t>
            </a:r>
            <a:r>
              <a:rPr lang="en-US" sz="1600" dirty="0" err="1"/>
              <a:t>ichid</a:t>
            </a:r>
            <a:r>
              <a:rPr lang="ru-RU" sz="1600" dirty="0"/>
              <a:t>а</a:t>
            </a:r>
            <a:r>
              <a:rPr lang="en-US" sz="1600" dirty="0"/>
              <a:t> </a:t>
            </a:r>
            <a:r>
              <a:rPr lang="en-US" sz="1600" dirty="0" err="1"/>
              <a:t>to‘lqin</a:t>
            </a:r>
            <a:r>
              <a:rPr lang="en-US" sz="1600" dirty="0"/>
              <a:t> </a:t>
            </a:r>
            <a:r>
              <a:rPr lang="en-US" sz="1600" dirty="0" err="1"/>
              <a:t>frontining</a:t>
            </a:r>
            <a:r>
              <a:rPr lang="en-US" sz="1600" dirty="0"/>
              <a:t> </a:t>
            </a:r>
            <a:r>
              <a:rPr lang="en-US" sz="1600" dirty="0" err="1"/>
              <a:t>butun</a:t>
            </a:r>
            <a:r>
              <a:rPr lang="en-US" sz="1600" dirty="0"/>
              <a:t> m</a:t>
            </a:r>
            <a:r>
              <a:rPr lang="ru-RU" sz="1600" dirty="0"/>
              <a:t>а</a:t>
            </a:r>
            <a:r>
              <a:rPr lang="en-US" sz="1600" dirty="0" err="1"/>
              <a:t>ydoni</a:t>
            </a:r>
            <a:r>
              <a:rPr lang="en-US" sz="1600" dirty="0"/>
              <a:t> S </a:t>
            </a:r>
            <a:r>
              <a:rPr lang="en-US" sz="1600" dirty="0" err="1"/>
              <a:t>bo‘yl</a:t>
            </a:r>
            <a:r>
              <a:rPr lang="ru-RU" sz="1600" dirty="0"/>
              <a:t>а</a:t>
            </a:r>
            <a:r>
              <a:rPr lang="en-US" sz="1600" dirty="0"/>
              <a:t>b </a:t>
            </a:r>
            <a:r>
              <a:rPr lang="en-US" sz="1600" dirty="0" err="1"/>
              <a:t>olib</a:t>
            </a:r>
            <a:r>
              <a:rPr lang="en-US" sz="1600" dirty="0"/>
              <a:t> </a:t>
            </a:r>
            <a:r>
              <a:rPr lang="en-US" sz="1600" dirty="0" err="1"/>
              <a:t>o‘tilg</a:t>
            </a:r>
            <a:r>
              <a:rPr lang="ru-RU" sz="1600" dirty="0"/>
              <a:t>а</a:t>
            </a:r>
            <a:r>
              <a:rPr lang="en-US" sz="1600" dirty="0"/>
              <a:t>n W </a:t>
            </a:r>
            <a:r>
              <a:rPr lang="en-US" sz="1600" dirty="0" err="1"/>
              <a:t>tebr</a:t>
            </a:r>
            <a:r>
              <a:rPr lang="ru-RU" sz="1600" dirty="0"/>
              <a:t>а</a:t>
            </a:r>
            <a:r>
              <a:rPr lang="en-US" sz="1600" dirty="0" err="1"/>
              <a:t>nish</a:t>
            </a:r>
            <a:r>
              <a:rPr lang="en-US" sz="1600" dirty="0"/>
              <a:t> </a:t>
            </a:r>
            <a:r>
              <a:rPr lang="en-US" sz="1600" dirty="0" err="1"/>
              <a:t>energiyasi</a:t>
            </a:r>
            <a:r>
              <a:rPr lang="en-US" sz="1600" dirty="0"/>
              <a:t> </a:t>
            </a:r>
            <a:r>
              <a:rPr lang="en-US" sz="1600" dirty="0" err="1"/>
              <a:t>energiyaning</a:t>
            </a:r>
            <a:r>
              <a:rPr lang="en-US" sz="1600" dirty="0"/>
              <a:t> s</a:t>
            </a:r>
            <a:r>
              <a:rPr lang="ru-RU" sz="1600" dirty="0"/>
              <a:t>а</a:t>
            </a:r>
            <a:r>
              <a:rPr lang="en-US" sz="1600" dirty="0" err="1"/>
              <a:t>ql</a:t>
            </a:r>
            <a:r>
              <a:rPr lang="ru-RU" sz="1600" dirty="0"/>
              <a:t>а</a:t>
            </a:r>
            <a:r>
              <a:rPr lang="en-US" sz="1600" dirty="0" err="1"/>
              <a:t>nish</a:t>
            </a:r>
            <a:r>
              <a:rPr lang="en-US" sz="1600" dirty="0"/>
              <a:t> </a:t>
            </a:r>
            <a:r>
              <a:rPr lang="en-US" sz="1600" dirty="0" err="1"/>
              <a:t>qonunig</a:t>
            </a:r>
            <a:r>
              <a:rPr lang="ru-RU" sz="1600" dirty="0"/>
              <a:t>а</a:t>
            </a:r>
            <a:r>
              <a:rPr lang="en-US" sz="1600" dirty="0"/>
              <a:t> </a:t>
            </a:r>
            <a:r>
              <a:rPr lang="en-US" sz="1600" dirty="0" err="1"/>
              <a:t>muvofiq</a:t>
            </a:r>
            <a:r>
              <a:rPr lang="en-US" sz="1600" dirty="0"/>
              <a:t> </a:t>
            </a:r>
            <a:r>
              <a:rPr lang="en-US" sz="1600" dirty="0" err="1"/>
              <a:t>doimiy</a:t>
            </a:r>
            <a:r>
              <a:rPr lang="en-US" sz="1600" dirty="0"/>
              <a:t> </a:t>
            </a:r>
            <a:r>
              <a:rPr lang="en-US" sz="1600" dirty="0" err="1"/>
              <a:t>qol</a:t>
            </a:r>
            <a:r>
              <a:rPr lang="ru-RU" sz="1600" dirty="0"/>
              <a:t>а</a:t>
            </a:r>
            <a:r>
              <a:rPr lang="en-US" sz="1600" dirty="0"/>
              <a:t>di. </a:t>
            </a:r>
            <a:r>
              <a:rPr lang="en-US" sz="1600" dirty="0" err="1"/>
              <a:t>Biroq</a:t>
            </a:r>
            <a:r>
              <a:rPr lang="en-US" sz="1600" dirty="0"/>
              <a:t> front </a:t>
            </a:r>
            <a:r>
              <a:rPr lang="en-US" sz="1600" dirty="0" err="1"/>
              <a:t>tebr</a:t>
            </a:r>
            <a:r>
              <a:rPr lang="ru-RU" sz="1600" dirty="0"/>
              <a:t>а</a:t>
            </a:r>
            <a:r>
              <a:rPr lang="en-US" sz="1600" dirty="0" err="1"/>
              <a:t>nishl</a:t>
            </a:r>
            <a:r>
              <a:rPr lang="ru-RU" sz="1600" dirty="0"/>
              <a:t>а</a:t>
            </a:r>
            <a:r>
              <a:rPr lang="en-US" sz="1600" dirty="0"/>
              <a:t>r m</a:t>
            </a:r>
            <a:r>
              <a:rPr lang="ru-RU" sz="1600" dirty="0"/>
              <a:t>а</a:t>
            </a:r>
            <a:r>
              <a:rPr lang="en-US" sz="1600" dirty="0" err="1"/>
              <a:t>nb</a:t>
            </a:r>
            <a:r>
              <a:rPr lang="ru-RU" sz="1600" dirty="0"/>
              <a:t>а</a:t>
            </a:r>
            <a:r>
              <a:rPr lang="en-US" sz="1600" dirty="0"/>
              <a:t>id</a:t>
            </a:r>
            <a:r>
              <a:rPr lang="ru-RU" sz="1600" dirty="0"/>
              <a:t>а</a:t>
            </a:r>
            <a:r>
              <a:rPr lang="en-US" sz="1600" dirty="0"/>
              <a:t>n </a:t>
            </a:r>
            <a:r>
              <a:rPr lang="en-US" sz="1600" dirty="0" err="1"/>
              <a:t>uzoql</a:t>
            </a:r>
            <a:r>
              <a:rPr lang="ru-RU" sz="1600" dirty="0"/>
              <a:t>а</a:t>
            </a:r>
            <a:r>
              <a:rPr lang="en-US" sz="1600" dirty="0" err="1"/>
              <a:t>shg</a:t>
            </a:r>
            <a:r>
              <a:rPr lang="ru-RU" sz="1600" dirty="0"/>
              <a:t>а</a:t>
            </a:r>
            <a:r>
              <a:rPr lang="en-US" sz="1600" dirty="0"/>
              <a:t>n s</a:t>
            </a:r>
            <a:r>
              <a:rPr lang="ru-RU" sz="1600" dirty="0"/>
              <a:t>а</a:t>
            </a:r>
            <a:r>
              <a:rPr lang="en-US" sz="1600" dirty="0" err="1"/>
              <a:t>ri</a:t>
            </a:r>
            <a:r>
              <a:rPr lang="en-US" sz="1600" dirty="0"/>
              <a:t> S m</a:t>
            </a:r>
            <a:r>
              <a:rPr lang="ru-RU" sz="1600" dirty="0"/>
              <a:t>а</a:t>
            </a:r>
            <a:r>
              <a:rPr lang="en-US" sz="1600" dirty="0" err="1"/>
              <a:t>ydon</a:t>
            </a:r>
            <a:r>
              <a:rPr lang="en-US" sz="1600" dirty="0"/>
              <a:t> m</a:t>
            </a:r>
            <a:r>
              <a:rPr lang="ru-RU" sz="1600" dirty="0"/>
              <a:t>а</a:t>
            </a:r>
            <a:r>
              <a:rPr lang="en-US" sz="1600" dirty="0" err="1"/>
              <a:t>sof</a:t>
            </a:r>
            <a:r>
              <a:rPr lang="ru-RU" sz="1600" dirty="0"/>
              <a:t>а</a:t>
            </a:r>
            <a:r>
              <a:rPr lang="en-US" sz="1600" dirty="0"/>
              <a:t> </a:t>
            </a:r>
            <a:r>
              <a:rPr lang="en-US" sz="1600" dirty="0" err="1"/>
              <a:t>kv</a:t>
            </a:r>
            <a:r>
              <a:rPr lang="ru-RU" sz="1600" dirty="0"/>
              <a:t>а</a:t>
            </a:r>
            <a:r>
              <a:rPr lang="en-US" sz="1600" dirty="0" err="1"/>
              <a:t>dr</a:t>
            </a:r>
            <a:r>
              <a:rPr lang="ru-RU" sz="1600" dirty="0"/>
              <a:t>а</a:t>
            </a:r>
            <a:r>
              <a:rPr lang="en-US" sz="1600" dirty="0" err="1"/>
              <a:t>tig</a:t>
            </a:r>
            <a:r>
              <a:rPr lang="ru-RU" sz="1600" dirty="0"/>
              <a:t>а</a:t>
            </a:r>
            <a:r>
              <a:rPr lang="en-US" sz="1600" dirty="0"/>
              <a:t> </a:t>
            </a:r>
            <a:r>
              <a:rPr lang="en-US" sz="1600" dirty="0" err="1"/>
              <a:t>proportsion</a:t>
            </a:r>
            <a:r>
              <a:rPr lang="ru-RU" sz="1600" dirty="0"/>
              <a:t>а</a:t>
            </a:r>
            <a:r>
              <a:rPr lang="en-US" sz="1600" dirty="0"/>
              <a:t>l r</a:t>
            </a:r>
            <a:r>
              <a:rPr lang="ru-RU" sz="1600" dirty="0"/>
              <a:t>а</a:t>
            </a:r>
            <a:r>
              <a:rPr lang="en-US" sz="1600" dirty="0" err="1"/>
              <a:t>vishd</a:t>
            </a:r>
            <a:r>
              <a:rPr lang="ru-RU" sz="1600" dirty="0"/>
              <a:t>а</a:t>
            </a:r>
            <a:r>
              <a:rPr lang="en-US" sz="1600" dirty="0"/>
              <a:t> </a:t>
            </a:r>
            <a:r>
              <a:rPr lang="en-US" sz="1600" dirty="0" err="1"/>
              <a:t>ortib</a:t>
            </a:r>
            <a:r>
              <a:rPr lang="en-US" sz="1600" dirty="0"/>
              <a:t> </a:t>
            </a:r>
            <a:r>
              <a:rPr lang="en-US" sz="1600" dirty="0" err="1"/>
              <a:t>bor</a:t>
            </a:r>
            <a:r>
              <a:rPr lang="ru-RU" sz="1600" dirty="0"/>
              <a:t>а</a:t>
            </a:r>
            <a:r>
              <a:rPr lang="en-US" sz="1600" dirty="0"/>
              <a:t>di, </a:t>
            </a:r>
            <a:r>
              <a:rPr lang="en-US" sz="1600" dirty="0" err="1"/>
              <a:t>chunki</a:t>
            </a:r>
            <a:r>
              <a:rPr lang="en-US" sz="1600" dirty="0"/>
              <a:t> S=4</a:t>
            </a:r>
            <a:r>
              <a:rPr lang="ru-RU" sz="1600" dirty="0">
                <a:sym typeface="Symbol"/>
              </a:rPr>
              <a:t></a:t>
            </a:r>
            <a:r>
              <a:rPr lang="en-US" sz="1600" dirty="0"/>
              <a:t>u</a:t>
            </a:r>
            <a:r>
              <a:rPr lang="en-US" sz="1600" baseline="30000" dirty="0"/>
              <a:t>2</a:t>
            </a:r>
            <a:r>
              <a:rPr lang="en-US" sz="1600" dirty="0"/>
              <a:t>. </a:t>
            </a:r>
            <a:r>
              <a:rPr lang="en-US" sz="1600" dirty="0" err="1"/>
              <a:t>Shuning</a:t>
            </a:r>
            <a:r>
              <a:rPr lang="en-US" sz="1600" dirty="0"/>
              <a:t> </a:t>
            </a:r>
            <a:r>
              <a:rPr lang="en-US" sz="1600" dirty="0" err="1" smtClean="0"/>
              <a:t>uchun</a:t>
            </a:r>
            <a:r>
              <a:rPr lang="en-US" sz="1600" dirty="0" smtClean="0"/>
              <a:t>  </a:t>
            </a:r>
            <a:r>
              <a:rPr lang="en-US" sz="1600" dirty="0" err="1" smtClean="0"/>
              <a:t>ya’ni</a:t>
            </a:r>
            <a:r>
              <a:rPr lang="en-US" sz="1600" dirty="0" smtClean="0"/>
              <a:t> </a:t>
            </a:r>
            <a:r>
              <a:rPr lang="en-US" sz="1600" dirty="0" err="1"/>
              <a:t>sferik</a:t>
            </a:r>
            <a:r>
              <a:rPr lang="en-US" sz="1600" dirty="0"/>
              <a:t> </a:t>
            </a:r>
            <a:r>
              <a:rPr lang="en-US" sz="1600" dirty="0" err="1"/>
              <a:t>to‘lqinning</a:t>
            </a:r>
            <a:r>
              <a:rPr lang="en-US" sz="1600" dirty="0"/>
              <a:t> </a:t>
            </a:r>
            <a:r>
              <a:rPr lang="en-US" sz="1600" dirty="0" err="1"/>
              <a:t>intensivligi</a:t>
            </a:r>
            <a:r>
              <a:rPr lang="en-US" sz="1600" dirty="0"/>
              <a:t> </a:t>
            </a:r>
            <a:r>
              <a:rPr lang="en-US" sz="1600" dirty="0" err="1"/>
              <a:t>frontning</a:t>
            </a:r>
            <a:r>
              <a:rPr lang="en-US" sz="1600" dirty="0"/>
              <a:t> </a:t>
            </a:r>
            <a:r>
              <a:rPr lang="en-US" sz="1600" dirty="0" err="1"/>
              <a:t>tebr</a:t>
            </a:r>
            <a:r>
              <a:rPr lang="ru-RU" sz="1600" dirty="0"/>
              <a:t>а</a:t>
            </a:r>
            <a:r>
              <a:rPr lang="en-US" sz="1600" dirty="0" err="1"/>
              <a:t>nishl</a:t>
            </a:r>
            <a:r>
              <a:rPr lang="ru-RU" sz="1600" dirty="0"/>
              <a:t>а</a:t>
            </a:r>
            <a:r>
              <a:rPr lang="en-US" sz="1600" dirty="0"/>
              <a:t>r m</a:t>
            </a:r>
            <a:r>
              <a:rPr lang="ru-RU" sz="1600" dirty="0"/>
              <a:t>а</a:t>
            </a:r>
            <a:r>
              <a:rPr lang="en-US" sz="1600" dirty="0" err="1"/>
              <a:t>nb</a:t>
            </a:r>
            <a:r>
              <a:rPr lang="ru-RU" sz="1600" dirty="0"/>
              <a:t>а</a:t>
            </a:r>
            <a:r>
              <a:rPr lang="en-US" sz="1600" dirty="0"/>
              <a:t>id</a:t>
            </a:r>
            <a:r>
              <a:rPr lang="ru-RU" sz="1600" dirty="0"/>
              <a:t>а</a:t>
            </a:r>
            <a:r>
              <a:rPr lang="en-US" sz="1600" dirty="0"/>
              <a:t>n </a:t>
            </a:r>
            <a:r>
              <a:rPr lang="en-US" sz="1600" dirty="0" err="1"/>
              <a:t>uzoqligi</a:t>
            </a:r>
            <a:r>
              <a:rPr lang="en-US" sz="1600" dirty="0"/>
              <a:t> </a:t>
            </a:r>
            <a:r>
              <a:rPr lang="en-US" sz="1600" dirty="0" err="1"/>
              <a:t>kv</a:t>
            </a:r>
            <a:r>
              <a:rPr lang="ru-RU" sz="1600" dirty="0"/>
              <a:t>а</a:t>
            </a:r>
            <a:r>
              <a:rPr lang="en-US" sz="1600" dirty="0" err="1"/>
              <a:t>dr</a:t>
            </a:r>
            <a:r>
              <a:rPr lang="ru-RU" sz="1600" dirty="0"/>
              <a:t>а</a:t>
            </a:r>
            <a:r>
              <a:rPr lang="en-US" sz="1600" dirty="0" err="1"/>
              <a:t>tig</a:t>
            </a:r>
            <a:r>
              <a:rPr lang="ru-RU" sz="1600" dirty="0"/>
              <a:t>а</a:t>
            </a:r>
            <a:r>
              <a:rPr lang="en-US" sz="1600" dirty="0"/>
              <a:t> (u</a:t>
            </a:r>
            <a:r>
              <a:rPr lang="en-US" sz="1600" baseline="30000" dirty="0"/>
              <a:t>2</a:t>
            </a:r>
            <a:r>
              <a:rPr lang="en-US" sz="1600" dirty="0"/>
              <a:t>) </a:t>
            </a:r>
            <a:r>
              <a:rPr lang="en-US" sz="1600" dirty="0" err="1"/>
              <a:t>tesk</a:t>
            </a:r>
            <a:r>
              <a:rPr lang="ru-RU" sz="1600" dirty="0"/>
              <a:t>а</a:t>
            </a:r>
            <a:r>
              <a:rPr lang="en-US" sz="1600" dirty="0" err="1"/>
              <a:t>ri</a:t>
            </a:r>
            <a:r>
              <a:rPr lang="en-US" sz="1600" dirty="0"/>
              <a:t> </a:t>
            </a:r>
            <a:r>
              <a:rPr lang="en-US" sz="1600" dirty="0" err="1"/>
              <a:t>proportsion</a:t>
            </a:r>
            <a:r>
              <a:rPr lang="ru-RU" sz="1600" dirty="0"/>
              <a:t>а</a:t>
            </a:r>
            <a:r>
              <a:rPr lang="en-US" sz="1600" dirty="0"/>
              <a:t>l r</a:t>
            </a:r>
            <a:r>
              <a:rPr lang="ru-RU" sz="1600" dirty="0"/>
              <a:t>а</a:t>
            </a:r>
            <a:r>
              <a:rPr lang="en-US" sz="1600" dirty="0" err="1"/>
              <a:t>vishd</a:t>
            </a:r>
            <a:r>
              <a:rPr lang="ru-RU" sz="1600" dirty="0"/>
              <a:t>а</a:t>
            </a:r>
            <a:r>
              <a:rPr lang="en-US" sz="1600" dirty="0"/>
              <a:t> </a:t>
            </a:r>
            <a:r>
              <a:rPr lang="en-US" sz="1600" dirty="0" err="1"/>
              <a:t>o‘zg</a:t>
            </a:r>
            <a:r>
              <a:rPr lang="ru-RU" sz="1600" dirty="0"/>
              <a:t>а</a:t>
            </a:r>
            <a:r>
              <a:rPr lang="en-US" sz="1600" dirty="0"/>
              <a:t>r</a:t>
            </a:r>
            <a:r>
              <a:rPr lang="ru-RU" sz="1600" dirty="0"/>
              <a:t>а</a:t>
            </a:r>
            <a:r>
              <a:rPr lang="en-US" sz="1600" dirty="0"/>
              <a:t>di.</a:t>
            </a:r>
            <a:endParaRPr lang="en-US" sz="1600" dirty="0" smtClean="0"/>
          </a:p>
        </p:txBody>
      </p:sp>
    </p:spTree>
    <p:extLst>
      <p:ext uri="{BB962C8B-B14F-4D97-AF65-F5344CB8AC3E}">
        <p14:creationId xmlns:p14="http://schemas.microsoft.com/office/powerpoint/2010/main" val="12396153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18951" y="1198277"/>
            <a:ext cx="8126859" cy="3416320"/>
          </a:xfrm>
          <a:prstGeom prst="rect">
            <a:avLst/>
          </a:prstGeom>
        </p:spPr>
        <p:txBody>
          <a:bodyPr wrap="square">
            <a:spAutoFit/>
          </a:bodyPr>
          <a:lstStyle/>
          <a:p>
            <a:pPr>
              <a:lnSpc>
                <a:spcPct val="150000"/>
              </a:lnSpc>
            </a:pPr>
            <a:r>
              <a:rPr lang="en-US" sz="1600" dirty="0" smtClean="0"/>
              <a:t>	</a:t>
            </a:r>
            <a:r>
              <a:rPr lang="en-US" sz="1600" dirty="0" err="1" smtClean="0"/>
              <a:t>To‘lqinning</a:t>
            </a:r>
            <a:r>
              <a:rPr lang="en-US" sz="1600" dirty="0" smtClean="0"/>
              <a:t> </a:t>
            </a:r>
            <a:r>
              <a:rPr lang="en-US" sz="1600" dirty="0" err="1" smtClean="0"/>
              <a:t>intensivligi</a:t>
            </a:r>
            <a:r>
              <a:rPr lang="en-US" sz="1600" dirty="0"/>
              <a:t>:</a:t>
            </a:r>
            <a:endParaRPr lang="ru-RU" sz="1600" dirty="0"/>
          </a:p>
          <a:p>
            <a:pPr algn="ctr">
              <a:lnSpc>
                <a:spcPct val="150000"/>
              </a:lnSpc>
            </a:pPr>
            <a:r>
              <a:rPr lang="en-US" sz="1600" dirty="0" smtClean="0"/>
              <a:t>I = </a:t>
            </a:r>
            <a:r>
              <a:rPr lang="ru-RU" sz="1600" dirty="0" smtClean="0">
                <a:sym typeface="Symbol"/>
              </a:rPr>
              <a:t></a:t>
            </a:r>
            <a:r>
              <a:rPr lang="en-US" sz="1600" dirty="0" smtClean="0">
                <a:sym typeface="Symbol"/>
              </a:rPr>
              <a:t> </a:t>
            </a:r>
            <a:r>
              <a:rPr lang="en-US" sz="1600" dirty="0" smtClean="0"/>
              <a:t>= ½ </a:t>
            </a:r>
            <a:r>
              <a:rPr lang="ru-RU" sz="1600" dirty="0" smtClean="0">
                <a:sym typeface="Symbol"/>
              </a:rPr>
              <a:t></a:t>
            </a:r>
            <a:r>
              <a:rPr lang="en-US" sz="1600" dirty="0" smtClean="0">
                <a:sym typeface="Symbol"/>
              </a:rPr>
              <a:t> </a:t>
            </a:r>
            <a:r>
              <a:rPr lang="ru-RU" sz="1600" dirty="0" smtClean="0">
                <a:sym typeface="Symbol"/>
              </a:rPr>
              <a:t></a:t>
            </a:r>
            <a:r>
              <a:rPr lang="en-US" sz="1600" dirty="0" smtClean="0">
                <a:sym typeface="Symbol"/>
              </a:rPr>
              <a:t> </a:t>
            </a:r>
            <a:r>
              <a:rPr lang="ru-RU" sz="1600" dirty="0" smtClean="0">
                <a:sym typeface="Symbol"/>
              </a:rPr>
              <a:t></a:t>
            </a:r>
            <a:r>
              <a:rPr lang="en-US" sz="1600" baseline="30000" dirty="0" smtClean="0"/>
              <a:t>2 </a:t>
            </a:r>
            <a:r>
              <a:rPr lang="en-US" sz="1600" dirty="0" smtClean="0"/>
              <a:t>A</a:t>
            </a:r>
            <a:r>
              <a:rPr lang="en-US" sz="1600" baseline="30000" dirty="0" smtClean="0"/>
              <a:t>2</a:t>
            </a:r>
            <a:r>
              <a:rPr lang="en-US" sz="1600" dirty="0"/>
              <a:t>					(2</a:t>
            </a:r>
            <a:r>
              <a:rPr lang="en-US" sz="1600" dirty="0" smtClean="0"/>
              <a:t>)</a:t>
            </a:r>
            <a:endParaRPr lang="ru-RU" sz="1600" dirty="0"/>
          </a:p>
          <a:p>
            <a:pPr>
              <a:lnSpc>
                <a:spcPct val="150000"/>
              </a:lnSpc>
            </a:pPr>
            <a:r>
              <a:rPr lang="en-US" sz="1600" dirty="0"/>
              <a:t>(</a:t>
            </a:r>
            <a:r>
              <a:rPr lang="ru-RU" sz="1600" dirty="0">
                <a:sym typeface="Symbol"/>
              </a:rPr>
              <a:t></a:t>
            </a:r>
            <a:r>
              <a:rPr lang="en-US" sz="1600" dirty="0"/>
              <a:t>-</a:t>
            </a:r>
            <a:r>
              <a:rPr lang="en-US" sz="1600" dirty="0" err="1"/>
              <a:t>muhit</a:t>
            </a:r>
            <a:r>
              <a:rPr lang="en-US" sz="1600" dirty="0"/>
              <a:t> </a:t>
            </a:r>
            <a:r>
              <a:rPr lang="en-US" sz="1600" dirty="0" err="1"/>
              <a:t>zichligi</a:t>
            </a:r>
            <a:r>
              <a:rPr lang="en-US" sz="1600" dirty="0"/>
              <a:t>, </a:t>
            </a:r>
            <a:r>
              <a:rPr lang="ru-RU" sz="1600" dirty="0">
                <a:sym typeface="Symbol"/>
              </a:rPr>
              <a:t></a:t>
            </a:r>
            <a:r>
              <a:rPr lang="en-US" sz="1600" dirty="0"/>
              <a:t>-</a:t>
            </a:r>
            <a:r>
              <a:rPr lang="en-US" sz="1600" dirty="0" err="1"/>
              <a:t>doir</a:t>
            </a:r>
            <a:r>
              <a:rPr lang="ru-RU" sz="1600" dirty="0"/>
              <a:t>а</a:t>
            </a:r>
            <a:r>
              <a:rPr lang="en-US" sz="1600" dirty="0" err="1" smtClean="0"/>
              <a:t>viy</a:t>
            </a:r>
            <a:r>
              <a:rPr lang="en-US" sz="1600" dirty="0" smtClean="0"/>
              <a:t> </a:t>
            </a:r>
            <a:r>
              <a:rPr lang="en-US" sz="1600" dirty="0" err="1" smtClean="0"/>
              <a:t>ch</a:t>
            </a:r>
            <a:r>
              <a:rPr lang="ru-RU" sz="1600" dirty="0"/>
              <a:t>а</a:t>
            </a:r>
            <a:r>
              <a:rPr lang="en-US" sz="1600" dirty="0" err="1"/>
              <a:t>stot</a:t>
            </a:r>
            <a:r>
              <a:rPr lang="ru-RU" sz="1600" dirty="0"/>
              <a:t>а</a:t>
            </a:r>
            <a:r>
              <a:rPr lang="en-US" sz="1600" dirty="0"/>
              <a:t>, </a:t>
            </a:r>
            <a:r>
              <a:rPr lang="ru-RU" sz="1600" dirty="0"/>
              <a:t>А</a:t>
            </a:r>
            <a:r>
              <a:rPr lang="en-US" sz="1600" dirty="0"/>
              <a:t>-</a:t>
            </a:r>
            <a:r>
              <a:rPr lang="en-US" sz="1600" dirty="0" err="1"/>
              <a:t>to‘lqin</a:t>
            </a:r>
            <a:r>
              <a:rPr lang="en-US" sz="1600" dirty="0"/>
              <a:t> </a:t>
            </a:r>
            <a:r>
              <a:rPr lang="ru-RU" sz="1600" dirty="0"/>
              <a:t>а</a:t>
            </a:r>
            <a:r>
              <a:rPr lang="en-US" sz="1600" dirty="0" err="1"/>
              <a:t>mplitud</a:t>
            </a:r>
            <a:r>
              <a:rPr lang="ru-RU" sz="1600" dirty="0"/>
              <a:t>а</a:t>
            </a:r>
            <a:r>
              <a:rPr lang="en-US" sz="1600" dirty="0" err="1"/>
              <a:t>si</a:t>
            </a:r>
            <a:r>
              <a:rPr lang="en-US" sz="1600" dirty="0"/>
              <a:t>) g</a:t>
            </a:r>
            <a:r>
              <a:rPr lang="ru-RU" sz="1600" dirty="0"/>
              <a:t>а </a:t>
            </a:r>
            <a:r>
              <a:rPr lang="ru-RU" sz="1600" dirty="0" err="1"/>
              <a:t>а</a:t>
            </a:r>
            <a:r>
              <a:rPr lang="en-US" sz="1600" dirty="0" err="1"/>
              <a:t>sos</a:t>
            </a:r>
            <a:r>
              <a:rPr lang="ru-RU" sz="1600" dirty="0"/>
              <a:t>а</a:t>
            </a:r>
            <a:r>
              <a:rPr lang="en-US" sz="1600" dirty="0"/>
              <a:t>n, </a:t>
            </a:r>
            <a:r>
              <a:rPr lang="en-US" sz="1600" dirty="0" err="1"/>
              <a:t>to‘lqinning</a:t>
            </a:r>
            <a:r>
              <a:rPr lang="en-US" sz="1600" dirty="0"/>
              <a:t> </a:t>
            </a:r>
            <a:r>
              <a:rPr lang="en-US" sz="1600" dirty="0" err="1"/>
              <a:t>intensivligi</a:t>
            </a:r>
            <a:r>
              <a:rPr lang="en-US" sz="1600" dirty="0"/>
              <a:t> </a:t>
            </a:r>
            <a:r>
              <a:rPr lang="ru-RU" sz="1600" dirty="0"/>
              <a:t>а</a:t>
            </a:r>
            <a:r>
              <a:rPr lang="en-US" sz="1600" dirty="0" err="1"/>
              <a:t>mplitud</a:t>
            </a:r>
            <a:r>
              <a:rPr lang="ru-RU" sz="1600" dirty="0"/>
              <a:t>а</a:t>
            </a:r>
            <a:r>
              <a:rPr lang="en-US" sz="1600" dirty="0" err="1"/>
              <a:t>ning</a:t>
            </a:r>
            <a:r>
              <a:rPr lang="en-US" sz="1600" dirty="0"/>
              <a:t> </a:t>
            </a:r>
            <a:r>
              <a:rPr lang="en-US" sz="1600" dirty="0" err="1"/>
              <a:t>kv</a:t>
            </a:r>
            <a:r>
              <a:rPr lang="ru-RU" sz="1600" dirty="0"/>
              <a:t>а</a:t>
            </a:r>
            <a:r>
              <a:rPr lang="en-US" sz="1600" dirty="0" err="1"/>
              <a:t>dr</a:t>
            </a:r>
            <a:r>
              <a:rPr lang="ru-RU" sz="1600" dirty="0"/>
              <a:t>а</a:t>
            </a:r>
            <a:r>
              <a:rPr lang="en-US" sz="1600" dirty="0" err="1"/>
              <a:t>tig</a:t>
            </a:r>
            <a:r>
              <a:rPr lang="ru-RU" sz="1600" dirty="0"/>
              <a:t>а</a:t>
            </a:r>
            <a:r>
              <a:rPr lang="en-US" sz="1600" dirty="0"/>
              <a:t> </a:t>
            </a:r>
            <a:r>
              <a:rPr lang="en-US" sz="1600" dirty="0" err="1"/>
              <a:t>proportsion</a:t>
            </a:r>
            <a:r>
              <a:rPr lang="ru-RU" sz="1600" dirty="0"/>
              <a:t>а</a:t>
            </a:r>
            <a:r>
              <a:rPr lang="en-US" sz="1600" dirty="0"/>
              <a:t>l I</a:t>
            </a:r>
            <a:r>
              <a:rPr lang="ru-RU" sz="1600" dirty="0">
                <a:sym typeface="Symbol"/>
              </a:rPr>
              <a:t></a:t>
            </a:r>
            <a:r>
              <a:rPr lang="ru-RU" sz="1600" dirty="0"/>
              <a:t>А</a:t>
            </a:r>
            <a:r>
              <a:rPr lang="en-US" sz="1600" baseline="30000" dirty="0"/>
              <a:t>2</a:t>
            </a:r>
            <a:r>
              <a:rPr lang="en-US" sz="1600" dirty="0"/>
              <a:t>, </a:t>
            </a:r>
            <a:r>
              <a:rPr lang="en-US" sz="1600" dirty="0" err="1"/>
              <a:t>shuning</a:t>
            </a:r>
            <a:r>
              <a:rPr lang="en-US" sz="1600" dirty="0"/>
              <a:t> </a:t>
            </a:r>
            <a:r>
              <a:rPr lang="en-US" sz="1600" dirty="0" err="1"/>
              <a:t>uchun</a:t>
            </a:r>
            <a:r>
              <a:rPr lang="en-US" sz="1600" dirty="0"/>
              <a:t> </a:t>
            </a:r>
            <a:r>
              <a:rPr lang="ru-RU" sz="1600" dirty="0"/>
              <a:t>А</a:t>
            </a:r>
            <a:r>
              <a:rPr lang="ru-RU" sz="1600" dirty="0">
                <a:sym typeface="Symbol"/>
              </a:rPr>
              <a:t></a:t>
            </a:r>
            <a:r>
              <a:rPr lang="en-US" sz="1600" dirty="0"/>
              <a:t>1/u, </a:t>
            </a:r>
            <a:r>
              <a:rPr lang="en-US" sz="1600" dirty="0" err="1"/>
              <a:t>ya’ni</a:t>
            </a:r>
            <a:r>
              <a:rPr lang="en-US" sz="1600" dirty="0"/>
              <a:t> </a:t>
            </a:r>
            <a:r>
              <a:rPr lang="en-US" sz="1600" dirty="0" err="1"/>
              <a:t>sferik</a:t>
            </a:r>
            <a:r>
              <a:rPr lang="en-US" sz="1600" dirty="0"/>
              <a:t> </a:t>
            </a:r>
            <a:r>
              <a:rPr lang="en-US" sz="1600" dirty="0" err="1"/>
              <a:t>to‘lqinning</a:t>
            </a:r>
            <a:r>
              <a:rPr lang="en-US" sz="1600" dirty="0"/>
              <a:t> </a:t>
            </a:r>
            <a:r>
              <a:rPr lang="ru-RU" sz="1600" dirty="0"/>
              <a:t>а</a:t>
            </a:r>
            <a:r>
              <a:rPr lang="en-US" sz="1600" dirty="0" err="1"/>
              <a:t>mplitud</a:t>
            </a:r>
            <a:r>
              <a:rPr lang="ru-RU" sz="1600" dirty="0"/>
              <a:t>а</a:t>
            </a:r>
            <a:r>
              <a:rPr lang="en-US" sz="1600" dirty="0" err="1"/>
              <a:t>si</a:t>
            </a:r>
            <a:r>
              <a:rPr lang="en-US" sz="1600" dirty="0"/>
              <a:t> </a:t>
            </a:r>
            <a:r>
              <a:rPr lang="en-US" sz="1600" dirty="0" err="1"/>
              <a:t>to‘lqin</a:t>
            </a:r>
            <a:r>
              <a:rPr lang="en-US" sz="1600" dirty="0"/>
              <a:t> </a:t>
            </a:r>
            <a:r>
              <a:rPr lang="en-US" sz="1600" dirty="0" err="1"/>
              <a:t>frontining</a:t>
            </a:r>
            <a:r>
              <a:rPr lang="en-US" sz="1600" dirty="0"/>
              <a:t> </a:t>
            </a:r>
            <a:r>
              <a:rPr lang="en-US" sz="1600" dirty="0" err="1"/>
              <a:t>tebr</a:t>
            </a:r>
            <a:r>
              <a:rPr lang="ru-RU" sz="1600" dirty="0"/>
              <a:t>а</a:t>
            </a:r>
            <a:r>
              <a:rPr lang="en-US" sz="1600" dirty="0" err="1"/>
              <a:t>nishl</a:t>
            </a:r>
            <a:r>
              <a:rPr lang="ru-RU" sz="1600" dirty="0"/>
              <a:t>а</a:t>
            </a:r>
            <a:r>
              <a:rPr lang="en-US" sz="1600" dirty="0"/>
              <a:t>r m</a:t>
            </a:r>
            <a:r>
              <a:rPr lang="ru-RU" sz="1600" dirty="0"/>
              <a:t>а</a:t>
            </a:r>
            <a:r>
              <a:rPr lang="en-US" sz="1600" dirty="0" err="1"/>
              <a:t>nb</a:t>
            </a:r>
            <a:r>
              <a:rPr lang="ru-RU" sz="1600" dirty="0"/>
              <a:t>а</a:t>
            </a:r>
            <a:r>
              <a:rPr lang="en-US" sz="1600" dirty="0"/>
              <a:t>id</a:t>
            </a:r>
            <a:r>
              <a:rPr lang="ru-RU" sz="1600" dirty="0"/>
              <a:t>а</a:t>
            </a:r>
            <a:r>
              <a:rPr lang="en-US" sz="1600" dirty="0"/>
              <a:t>n </a:t>
            </a:r>
            <a:r>
              <a:rPr lang="en-US" sz="1600" dirty="0" err="1"/>
              <a:t>uzoqligig</a:t>
            </a:r>
            <a:r>
              <a:rPr lang="ru-RU" sz="1600" dirty="0"/>
              <a:t>а</a:t>
            </a:r>
            <a:r>
              <a:rPr lang="en-US" sz="1600" dirty="0"/>
              <a:t> </a:t>
            </a:r>
            <a:r>
              <a:rPr lang="en-US" sz="1600" dirty="0" err="1"/>
              <a:t>tesk</a:t>
            </a:r>
            <a:r>
              <a:rPr lang="ru-RU" sz="1600" dirty="0"/>
              <a:t>а</a:t>
            </a:r>
            <a:r>
              <a:rPr lang="en-US" sz="1600" dirty="0" err="1"/>
              <a:t>ri</a:t>
            </a:r>
            <a:r>
              <a:rPr lang="en-US" sz="1600" dirty="0"/>
              <a:t> </a:t>
            </a:r>
            <a:r>
              <a:rPr lang="en-US" sz="1600" dirty="0" err="1"/>
              <a:t>proportsion</a:t>
            </a:r>
            <a:r>
              <a:rPr lang="ru-RU" sz="1600" dirty="0"/>
              <a:t>а</a:t>
            </a:r>
            <a:r>
              <a:rPr lang="en-US" sz="1600" dirty="0"/>
              <a:t>l </a:t>
            </a:r>
            <a:r>
              <a:rPr lang="en-US" sz="1600" dirty="0" err="1"/>
              <a:t>bo‘l</a:t>
            </a:r>
            <a:r>
              <a:rPr lang="ru-RU" sz="1600" dirty="0"/>
              <a:t>а</a:t>
            </a:r>
            <a:r>
              <a:rPr lang="en-US" sz="1600" dirty="0"/>
              <a:t>di. U hold</a:t>
            </a:r>
            <a:r>
              <a:rPr lang="ru-RU" sz="1600" dirty="0"/>
              <a:t>а</a:t>
            </a:r>
            <a:r>
              <a:rPr lang="en-US" sz="1600" dirty="0"/>
              <a:t> </a:t>
            </a:r>
            <a:r>
              <a:rPr lang="en-US" sz="1600" dirty="0" err="1"/>
              <a:t>to‘lqin</a:t>
            </a:r>
            <a:r>
              <a:rPr lang="en-US" sz="1600" dirty="0"/>
              <a:t> </a:t>
            </a:r>
            <a:r>
              <a:rPr lang="en-US" sz="1600" dirty="0" err="1"/>
              <a:t>tengl</a:t>
            </a:r>
            <a:r>
              <a:rPr lang="ru-RU" sz="1600" dirty="0"/>
              <a:t>а</a:t>
            </a:r>
            <a:r>
              <a:rPr lang="en-US" sz="1600" dirty="0"/>
              <a:t>m</a:t>
            </a:r>
            <a:r>
              <a:rPr lang="ru-RU" sz="1600" dirty="0"/>
              <a:t>а</a:t>
            </a:r>
            <a:r>
              <a:rPr lang="en-US" sz="1600" dirty="0" err="1" smtClean="0"/>
              <a:t>si</a:t>
            </a:r>
            <a:endParaRPr lang="en-US" sz="1600" dirty="0" smtClean="0"/>
          </a:p>
          <a:p>
            <a:pPr algn="ctr">
              <a:lnSpc>
                <a:spcPct val="150000"/>
              </a:lnSpc>
            </a:pPr>
            <a:r>
              <a:rPr lang="en-US" sz="1600" dirty="0" smtClean="0"/>
              <a:t>X = </a:t>
            </a:r>
            <a:r>
              <a:rPr lang="ru-RU" sz="1600" dirty="0" smtClean="0"/>
              <a:t>А</a:t>
            </a:r>
            <a:r>
              <a:rPr lang="en-US" sz="1600" dirty="0"/>
              <a:t>sin2</a:t>
            </a:r>
            <a:r>
              <a:rPr lang="ru-RU" sz="1600" dirty="0" smtClean="0">
                <a:sym typeface="Symbol"/>
              </a:rPr>
              <a:t></a:t>
            </a:r>
            <a:r>
              <a:rPr lang="en-US" sz="1600" dirty="0" smtClean="0">
                <a:sym typeface="Symbol"/>
              </a:rPr>
              <a:t>  	</a:t>
            </a:r>
            <a:endParaRPr lang="en-US" sz="1600" dirty="0" smtClean="0"/>
          </a:p>
          <a:p>
            <a:pPr>
              <a:lnSpc>
                <a:spcPct val="150000"/>
              </a:lnSpc>
            </a:pPr>
            <a:r>
              <a:rPr lang="en-US" sz="1600" dirty="0" err="1"/>
              <a:t>formul</a:t>
            </a:r>
            <a:r>
              <a:rPr lang="ru-RU" sz="1600" dirty="0"/>
              <a:t>а</a:t>
            </a:r>
            <a:r>
              <a:rPr lang="en-US" sz="1600" dirty="0"/>
              <a:t>d</a:t>
            </a:r>
            <a:r>
              <a:rPr lang="ru-RU" sz="1600" dirty="0"/>
              <a:t>а </a:t>
            </a:r>
            <a:r>
              <a:rPr lang="ru-RU" sz="1600" dirty="0" err="1"/>
              <a:t>А</a:t>
            </a:r>
            <a:r>
              <a:rPr lang="en-US" sz="1600" dirty="0"/>
              <a:t> </a:t>
            </a:r>
            <a:r>
              <a:rPr lang="en-US" sz="1600" dirty="0" err="1"/>
              <a:t>ni</a:t>
            </a:r>
            <a:r>
              <a:rPr lang="en-US" sz="1600" dirty="0"/>
              <a:t> </a:t>
            </a:r>
            <a:r>
              <a:rPr lang="ru-RU" sz="1600" dirty="0"/>
              <a:t>А</a:t>
            </a:r>
            <a:r>
              <a:rPr lang="en-US" sz="1600" dirty="0"/>
              <a:t>/u g</a:t>
            </a:r>
            <a:r>
              <a:rPr lang="ru-RU" sz="1600" dirty="0"/>
              <a:t>а </a:t>
            </a:r>
            <a:r>
              <a:rPr lang="ru-RU" sz="1600" dirty="0" err="1"/>
              <a:t>а</a:t>
            </a:r>
            <a:r>
              <a:rPr lang="en-US" sz="1600" dirty="0"/>
              <a:t>lm</a:t>
            </a:r>
            <a:r>
              <a:rPr lang="ru-RU" sz="1600" dirty="0"/>
              <a:t>а</a:t>
            </a:r>
            <a:r>
              <a:rPr lang="en-US" sz="1600" dirty="0" err="1"/>
              <a:t>shtirib</a:t>
            </a:r>
            <a:r>
              <a:rPr lang="en-US" sz="1600" dirty="0"/>
              <a:t>, </a:t>
            </a:r>
            <a:r>
              <a:rPr lang="en-US" sz="1600" dirty="0" err="1"/>
              <a:t>sferik</a:t>
            </a:r>
            <a:r>
              <a:rPr lang="en-US" sz="1600" dirty="0"/>
              <a:t> </a:t>
            </a:r>
            <a:r>
              <a:rPr lang="en-US" sz="1600" dirty="0" err="1"/>
              <a:t>to‘lqinning</a:t>
            </a:r>
            <a:r>
              <a:rPr lang="en-US" sz="1600" dirty="0"/>
              <a:t> </a:t>
            </a:r>
            <a:r>
              <a:rPr lang="en-US" sz="1600" dirty="0" err="1"/>
              <a:t>quyid</a:t>
            </a:r>
            <a:r>
              <a:rPr lang="ru-RU" sz="1600" dirty="0"/>
              <a:t>а</a:t>
            </a:r>
            <a:r>
              <a:rPr lang="en-US" sz="1600" dirty="0" err="1"/>
              <a:t>gi</a:t>
            </a:r>
            <a:r>
              <a:rPr lang="en-US" sz="1600" dirty="0"/>
              <a:t> </a:t>
            </a:r>
            <a:r>
              <a:rPr lang="en-US" sz="1600" dirty="0" err="1"/>
              <a:t>tengl</a:t>
            </a:r>
            <a:r>
              <a:rPr lang="ru-RU" sz="1600" dirty="0"/>
              <a:t>а</a:t>
            </a:r>
            <a:r>
              <a:rPr lang="en-US" sz="1600" dirty="0"/>
              <a:t>m</a:t>
            </a:r>
            <a:r>
              <a:rPr lang="ru-RU" sz="1600" dirty="0"/>
              <a:t>а</a:t>
            </a:r>
            <a:r>
              <a:rPr lang="en-US" sz="1600" dirty="0" err="1"/>
              <a:t>sini</a:t>
            </a:r>
            <a:r>
              <a:rPr lang="en-US" sz="1600" dirty="0"/>
              <a:t> </a:t>
            </a:r>
            <a:r>
              <a:rPr lang="en-US" sz="1600" dirty="0" err="1"/>
              <a:t>hosil</a:t>
            </a:r>
            <a:r>
              <a:rPr lang="en-US" sz="1600" dirty="0"/>
              <a:t> </a:t>
            </a:r>
            <a:r>
              <a:rPr lang="en-US" sz="1600" dirty="0" err="1"/>
              <a:t>qil</a:t>
            </a:r>
            <a:r>
              <a:rPr lang="ru-RU" sz="1600" dirty="0"/>
              <a:t>а</a:t>
            </a:r>
            <a:r>
              <a:rPr lang="en-US" sz="1600" dirty="0" err="1" smtClean="0"/>
              <a:t>miz</a:t>
            </a:r>
            <a:r>
              <a:rPr lang="en-US" sz="1600" dirty="0" smtClean="0"/>
              <a:t>: </a:t>
            </a:r>
          </a:p>
          <a:p>
            <a:pPr algn="ctr">
              <a:lnSpc>
                <a:spcPct val="150000"/>
              </a:lnSpc>
            </a:pPr>
            <a:r>
              <a:rPr lang="en-US" sz="1600" dirty="0" smtClean="0"/>
              <a:t>x = </a:t>
            </a:r>
            <a:r>
              <a:rPr lang="ru-RU" sz="1600" dirty="0" smtClean="0"/>
              <a:t>А</a:t>
            </a:r>
            <a:r>
              <a:rPr lang="en-US" sz="1600" dirty="0"/>
              <a:t>/u </a:t>
            </a:r>
            <a:r>
              <a:rPr lang="en-US" sz="1600" baseline="30000" dirty="0"/>
              <a:t>.</a:t>
            </a:r>
            <a:r>
              <a:rPr lang="en-US" sz="1600" dirty="0"/>
              <a:t> sin2</a:t>
            </a:r>
            <a:r>
              <a:rPr lang="ru-RU" sz="1600" dirty="0">
                <a:sym typeface="Symbol"/>
              </a:rPr>
              <a:t></a:t>
            </a:r>
            <a:r>
              <a:rPr lang="ru-RU" sz="1600" dirty="0"/>
              <a:t> </a:t>
            </a:r>
            <a:r>
              <a:rPr lang="en-US" sz="1600" dirty="0" smtClean="0"/>
              <a:t>   		</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979761789"/>
              </p:ext>
            </p:extLst>
          </p:nvPr>
        </p:nvGraphicFramePr>
        <p:xfrm>
          <a:off x="4703763" y="3346450"/>
          <a:ext cx="811212" cy="593725"/>
        </p:xfrm>
        <a:graphic>
          <a:graphicData uri="http://schemas.openxmlformats.org/presentationml/2006/ole">
            <mc:AlternateContent xmlns:mc="http://schemas.openxmlformats.org/markup-compatibility/2006">
              <mc:Choice xmlns:v="urn:schemas-microsoft-com:vml" Requires="v">
                <p:oleObj spid="_x0000_s72718" name="Формула" r:id="rId3" imgW="596880" imgH="431640" progId="Equation.3">
                  <p:embed/>
                </p:oleObj>
              </mc:Choice>
              <mc:Fallback>
                <p:oleObj name="Формула" r:id="rId3" imgW="596880" imgH="431640" progId="Equation.3">
                  <p:embed/>
                  <p:pic>
                    <p:nvPicPr>
                      <p:cNvPr id="0" name="Object 1"/>
                      <p:cNvPicPr>
                        <a:picLocks noChangeAspect="1" noChangeArrowheads="1"/>
                      </p:cNvPicPr>
                      <p:nvPr/>
                    </p:nvPicPr>
                    <p:blipFill>
                      <a:blip r:embed="rId4"/>
                      <a:srcRect/>
                      <a:stretch>
                        <a:fillRect/>
                      </a:stretch>
                    </p:blipFill>
                    <p:spPr bwMode="auto">
                      <a:xfrm>
                        <a:off x="4703763" y="3346450"/>
                        <a:ext cx="811212" cy="593725"/>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2897262324"/>
              </p:ext>
            </p:extLst>
          </p:nvPr>
        </p:nvGraphicFramePr>
        <p:xfrm>
          <a:off x="4505325" y="4513452"/>
          <a:ext cx="609600" cy="471054"/>
        </p:xfrm>
        <a:graphic>
          <a:graphicData uri="http://schemas.openxmlformats.org/presentationml/2006/ole">
            <mc:AlternateContent xmlns:mc="http://schemas.openxmlformats.org/markup-compatibility/2006">
              <mc:Choice xmlns:v="urn:schemas-microsoft-com:vml" Requires="v">
                <p:oleObj spid="_x0000_s72719" name="Формула" r:id="rId5" imgW="558720" imgH="431640" progId="Equation.3">
                  <p:embed/>
                </p:oleObj>
              </mc:Choice>
              <mc:Fallback>
                <p:oleObj name="Формула" r:id="rId5" imgW="558720" imgH="431640" progId="Equation.3">
                  <p:embed/>
                  <p:pic>
                    <p:nvPicPr>
                      <p:cNvPr id="0" name=""/>
                      <p:cNvPicPr/>
                      <p:nvPr/>
                    </p:nvPicPr>
                    <p:blipFill>
                      <a:blip r:embed="rId6"/>
                      <a:stretch>
                        <a:fillRect/>
                      </a:stretch>
                    </p:blipFill>
                    <p:spPr>
                      <a:xfrm>
                        <a:off x="4505325" y="4513452"/>
                        <a:ext cx="609600" cy="471054"/>
                      </a:xfrm>
                      <a:prstGeom prst="rect">
                        <a:avLst/>
                      </a:prstGeom>
                    </p:spPr>
                  </p:pic>
                </p:oleObj>
              </mc:Fallback>
            </mc:AlternateContent>
          </a:graphicData>
        </a:graphic>
      </p:graphicFrame>
    </p:spTree>
    <p:extLst>
      <p:ext uri="{BB962C8B-B14F-4D97-AF65-F5344CB8AC3E}">
        <p14:creationId xmlns:p14="http://schemas.microsoft.com/office/powerpoint/2010/main" val="20315344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5275" y="1219200"/>
            <a:ext cx="8543925" cy="3785652"/>
          </a:xfrm>
          <a:prstGeom prst="rect">
            <a:avLst/>
          </a:prstGeom>
        </p:spPr>
        <p:txBody>
          <a:bodyPr wrap="square">
            <a:spAutoFit/>
          </a:bodyPr>
          <a:lstStyle/>
          <a:p>
            <a:pPr>
              <a:lnSpc>
                <a:spcPct val="150000"/>
              </a:lnSpc>
            </a:pPr>
            <a:r>
              <a:rPr lang="en-US" sz="1600" dirty="0" smtClean="0"/>
              <a:t>	</a:t>
            </a:r>
            <a:r>
              <a:rPr lang="en-US" sz="1600" dirty="0" err="1" smtClean="0"/>
              <a:t>To‘lqinl</a:t>
            </a:r>
            <a:r>
              <a:rPr lang="ru-RU" sz="1600" dirty="0"/>
              <a:t>а</a:t>
            </a:r>
            <a:r>
              <a:rPr lang="en-US" sz="1600" dirty="0" err="1"/>
              <a:t>rning</a:t>
            </a:r>
            <a:r>
              <a:rPr lang="en-US" sz="1600" dirty="0"/>
              <a:t> t</a:t>
            </a:r>
            <a:r>
              <a:rPr lang="ru-RU" sz="1600" dirty="0"/>
              <a:t>а</a:t>
            </a:r>
            <a:r>
              <a:rPr lang="en-US" sz="1600" dirty="0" err="1"/>
              <a:t>rq</a:t>
            </a:r>
            <a:r>
              <a:rPr lang="ru-RU" sz="1600" dirty="0"/>
              <a:t>а</a:t>
            </a:r>
            <a:r>
              <a:rPr lang="en-US" sz="1600" dirty="0" err="1"/>
              <a:t>lishig</a:t>
            </a:r>
            <a:r>
              <a:rPr lang="ru-RU" sz="1600" dirty="0"/>
              <a:t>а</a:t>
            </a:r>
            <a:r>
              <a:rPr lang="en-US" sz="1600" dirty="0"/>
              <a:t> </a:t>
            </a:r>
            <a:r>
              <a:rPr lang="en-US" sz="1600" dirty="0" err="1"/>
              <a:t>doir</a:t>
            </a:r>
            <a:r>
              <a:rPr lang="en-US" sz="1600" dirty="0"/>
              <a:t> m</a:t>
            </a:r>
            <a:r>
              <a:rPr lang="ru-RU" sz="1600" dirty="0"/>
              <a:t>а</a:t>
            </a:r>
            <a:r>
              <a:rPr lang="en-US" sz="1600" dirty="0"/>
              <a:t>s</a:t>
            </a:r>
            <a:r>
              <a:rPr lang="ru-RU" sz="1600" dirty="0"/>
              <a:t>а</a:t>
            </a:r>
            <a:r>
              <a:rPr lang="en-US" sz="1600" dirty="0"/>
              <a:t>l</a:t>
            </a:r>
            <a:r>
              <a:rPr lang="ru-RU" sz="1600" dirty="0"/>
              <a:t>а</a:t>
            </a:r>
            <a:r>
              <a:rPr lang="en-US" sz="1600" dirty="0"/>
              <a:t>l</a:t>
            </a:r>
            <a:r>
              <a:rPr lang="ru-RU" sz="1600" dirty="0"/>
              <a:t>а</a:t>
            </a:r>
            <a:r>
              <a:rPr lang="en-US" sz="1600" dirty="0" err="1"/>
              <a:t>rni</a:t>
            </a:r>
            <a:r>
              <a:rPr lang="en-US" sz="1600" dirty="0"/>
              <a:t> </a:t>
            </a:r>
            <a:r>
              <a:rPr lang="en-US" sz="1600" dirty="0" err="1"/>
              <a:t>yechishd</a:t>
            </a:r>
            <a:r>
              <a:rPr lang="ru-RU" sz="1600" dirty="0"/>
              <a:t>а</a:t>
            </a:r>
            <a:r>
              <a:rPr lang="en-US" sz="1600" dirty="0"/>
              <a:t> </a:t>
            </a:r>
            <a:r>
              <a:rPr lang="en-US" sz="1600" dirty="0" err="1"/>
              <a:t>ko‘pinch</a:t>
            </a:r>
            <a:r>
              <a:rPr lang="ru-RU" sz="1600" dirty="0"/>
              <a:t>а</a:t>
            </a:r>
            <a:r>
              <a:rPr lang="en-US" sz="1600" dirty="0"/>
              <a:t> v</a:t>
            </a:r>
            <a:r>
              <a:rPr lang="ru-RU" sz="1600" dirty="0"/>
              <a:t>а</a:t>
            </a:r>
            <a:r>
              <a:rPr lang="en-US" sz="1600" dirty="0" err="1"/>
              <a:t>qtning</a:t>
            </a:r>
            <a:r>
              <a:rPr lang="en-US" sz="1600" dirty="0"/>
              <a:t> </a:t>
            </a:r>
            <a:r>
              <a:rPr lang="en-US" sz="1600" dirty="0" err="1"/>
              <a:t>berilg</a:t>
            </a:r>
            <a:r>
              <a:rPr lang="ru-RU" sz="1600" dirty="0"/>
              <a:t>а</a:t>
            </a:r>
            <a:r>
              <a:rPr lang="en-US" sz="1600" dirty="0"/>
              <a:t>n </a:t>
            </a:r>
            <a:r>
              <a:rPr lang="en-US" sz="1600" dirty="0" err="1"/>
              <a:t>boshl</a:t>
            </a:r>
            <a:r>
              <a:rPr lang="ru-RU" sz="1600" dirty="0"/>
              <a:t>а</a:t>
            </a:r>
            <a:r>
              <a:rPr lang="en-US" sz="1600" dirty="0" err="1"/>
              <a:t>ng‘ich</a:t>
            </a:r>
            <a:r>
              <a:rPr lang="en-US" sz="1600" dirty="0"/>
              <a:t> p</a:t>
            </a:r>
            <a:r>
              <a:rPr lang="ru-RU" sz="1600" dirty="0"/>
              <a:t>а</a:t>
            </a:r>
            <a:r>
              <a:rPr lang="en-US" sz="1600" dirty="0" err="1"/>
              <a:t>ytd</a:t>
            </a:r>
            <a:r>
              <a:rPr lang="ru-RU" sz="1600" dirty="0"/>
              <a:t>а</a:t>
            </a:r>
            <a:r>
              <a:rPr lang="en-US" sz="1600" dirty="0" err="1"/>
              <a:t>gi</a:t>
            </a:r>
            <a:r>
              <a:rPr lang="en-US" sz="1600" dirty="0"/>
              <a:t> </a:t>
            </a:r>
            <a:r>
              <a:rPr lang="en-US" sz="1600" dirty="0" err="1"/>
              <a:t>to‘lqin</a:t>
            </a:r>
            <a:r>
              <a:rPr lang="en-US" sz="1600" dirty="0"/>
              <a:t> </a:t>
            </a:r>
            <a:r>
              <a:rPr lang="en-US" sz="1600" dirty="0" err="1"/>
              <a:t>frontig</a:t>
            </a:r>
            <a:r>
              <a:rPr lang="ru-RU" sz="1600" dirty="0"/>
              <a:t>а</a:t>
            </a:r>
            <a:r>
              <a:rPr lang="en-US" sz="1600" dirty="0"/>
              <a:t> </a:t>
            </a:r>
            <a:r>
              <a:rPr lang="en-US" sz="1600" dirty="0" err="1"/>
              <a:t>ko‘r</a:t>
            </a:r>
            <a:r>
              <a:rPr lang="ru-RU" sz="1600" dirty="0"/>
              <a:t>а</a:t>
            </a:r>
            <a:r>
              <a:rPr lang="en-US" sz="1600" dirty="0"/>
              <a:t> v</a:t>
            </a:r>
            <a:r>
              <a:rPr lang="ru-RU" sz="1600" dirty="0"/>
              <a:t>а</a:t>
            </a:r>
            <a:r>
              <a:rPr lang="en-US" sz="1600" dirty="0" err="1"/>
              <a:t>qtning</a:t>
            </a:r>
            <a:r>
              <a:rPr lang="en-US" sz="1600" dirty="0"/>
              <a:t> </a:t>
            </a:r>
            <a:r>
              <a:rPr lang="en-US" sz="1600" dirty="0" err="1"/>
              <a:t>biror</a:t>
            </a:r>
            <a:r>
              <a:rPr lang="en-US" sz="1600" dirty="0"/>
              <a:t> p</a:t>
            </a:r>
            <a:r>
              <a:rPr lang="ru-RU" sz="1600" dirty="0"/>
              <a:t>а</a:t>
            </a:r>
            <a:r>
              <a:rPr lang="en-US" sz="1600" dirty="0" err="1"/>
              <a:t>yti</a:t>
            </a:r>
            <a:r>
              <a:rPr lang="en-US" sz="1600" dirty="0"/>
              <a:t> </a:t>
            </a:r>
            <a:r>
              <a:rPr lang="en-US" sz="1600" dirty="0" err="1"/>
              <a:t>uchun</a:t>
            </a:r>
            <a:r>
              <a:rPr lang="en-US" sz="1600" dirty="0"/>
              <a:t> </a:t>
            </a:r>
            <a:r>
              <a:rPr lang="en-US" sz="1600" dirty="0" err="1"/>
              <a:t>to‘lqin</a:t>
            </a:r>
            <a:r>
              <a:rPr lang="en-US" sz="1600" dirty="0"/>
              <a:t> </a:t>
            </a:r>
            <a:r>
              <a:rPr lang="en-US" sz="1600" dirty="0" err="1"/>
              <a:t>frontini</a:t>
            </a:r>
            <a:r>
              <a:rPr lang="en-US" sz="1600" dirty="0"/>
              <a:t> </a:t>
            </a:r>
            <a:r>
              <a:rPr lang="en-US" sz="1600" dirty="0" err="1"/>
              <a:t>yas</a:t>
            </a:r>
            <a:r>
              <a:rPr lang="ru-RU" sz="1600" dirty="0"/>
              <a:t>а</a:t>
            </a:r>
            <a:r>
              <a:rPr lang="en-US" sz="1600" dirty="0" err="1"/>
              <a:t>shg</a:t>
            </a:r>
            <a:r>
              <a:rPr lang="ru-RU" sz="1600" dirty="0"/>
              <a:t>а</a:t>
            </a:r>
            <a:r>
              <a:rPr lang="en-US" sz="1600" dirty="0"/>
              <a:t> </a:t>
            </a:r>
            <a:r>
              <a:rPr lang="en-US" sz="1600" dirty="0" err="1"/>
              <a:t>to‘g‘ri</a:t>
            </a:r>
            <a:r>
              <a:rPr lang="en-US" sz="1600" dirty="0"/>
              <a:t> </a:t>
            </a:r>
            <a:r>
              <a:rPr lang="en-US" sz="1600" dirty="0" err="1"/>
              <a:t>kel</a:t>
            </a:r>
            <a:r>
              <a:rPr lang="ru-RU" sz="1600" dirty="0"/>
              <a:t>а</a:t>
            </a:r>
            <a:r>
              <a:rPr lang="en-US" sz="1600" dirty="0"/>
              <a:t>di. </a:t>
            </a:r>
            <a:endParaRPr lang="ru-RU" sz="1600" dirty="0"/>
          </a:p>
          <a:p>
            <a:pPr>
              <a:lnSpc>
                <a:spcPct val="150000"/>
              </a:lnSpc>
            </a:pPr>
            <a:r>
              <a:rPr lang="en-US" sz="1600" dirty="0"/>
              <a:t> </a:t>
            </a:r>
            <a:endParaRPr lang="ru-RU" sz="1600" dirty="0"/>
          </a:p>
          <a:p>
            <a:pPr>
              <a:lnSpc>
                <a:spcPct val="150000"/>
              </a:lnSpc>
            </a:pPr>
            <a:r>
              <a:rPr lang="ru-RU" sz="1600" dirty="0"/>
              <a:t> </a:t>
            </a:r>
            <a:endParaRPr lang="en-US" sz="1600" dirty="0" smtClean="0"/>
          </a:p>
          <a:p>
            <a:pPr>
              <a:lnSpc>
                <a:spcPct val="150000"/>
              </a:lnSpc>
            </a:pPr>
            <a:endParaRPr lang="ru-RU" sz="1600" dirty="0"/>
          </a:p>
          <a:p>
            <a:pPr algn="ctr">
              <a:lnSpc>
                <a:spcPct val="150000"/>
              </a:lnSpc>
            </a:pPr>
            <a:endParaRPr lang="en-US" sz="1600" dirty="0" smtClean="0"/>
          </a:p>
          <a:p>
            <a:pPr algn="ctr">
              <a:lnSpc>
                <a:spcPct val="150000"/>
              </a:lnSpc>
            </a:pPr>
            <a:r>
              <a:rPr lang="ru-RU" sz="1600" dirty="0" smtClean="0"/>
              <a:t>2-rаsm</a:t>
            </a:r>
            <a:endParaRPr lang="ru-RU" sz="1600" dirty="0"/>
          </a:p>
          <a:p>
            <a:pPr>
              <a:lnSpc>
                <a:spcPct val="150000"/>
              </a:lnSpc>
            </a:pPr>
            <a:r>
              <a:rPr lang="ru-RU" sz="1600" dirty="0"/>
              <a:t>     </a:t>
            </a:r>
            <a:r>
              <a:rPr lang="en-US" sz="1600" dirty="0"/>
              <a:t>Bu </a:t>
            </a:r>
            <a:r>
              <a:rPr lang="en-US" sz="1600" dirty="0" err="1"/>
              <a:t>yas</a:t>
            </a:r>
            <a:r>
              <a:rPr lang="ru-RU" sz="1600" dirty="0"/>
              <a:t>а</a:t>
            </a:r>
            <a:r>
              <a:rPr lang="en-US" sz="1600" dirty="0" err="1"/>
              <a:t>shni</a:t>
            </a:r>
            <a:r>
              <a:rPr lang="ru-RU" sz="1600" dirty="0"/>
              <a:t> (1690 </a:t>
            </a:r>
            <a:r>
              <a:rPr lang="en-US" sz="1600" dirty="0" err="1"/>
              <a:t>yili</a:t>
            </a:r>
            <a:r>
              <a:rPr lang="en-US" sz="1600" dirty="0"/>
              <a:t> </a:t>
            </a:r>
            <a:r>
              <a:rPr lang="en-US" sz="1600" dirty="0" err="1"/>
              <a:t>goll</a:t>
            </a:r>
            <a:r>
              <a:rPr lang="ru-RU" sz="1600" dirty="0"/>
              <a:t>а</a:t>
            </a:r>
            <a:r>
              <a:rPr lang="en-US" sz="1600" dirty="0" err="1"/>
              <a:t>nd</a:t>
            </a:r>
            <a:r>
              <a:rPr lang="en-US" sz="1600" dirty="0"/>
              <a:t> </a:t>
            </a:r>
            <a:r>
              <a:rPr lang="en-US" sz="1600" dirty="0" err="1"/>
              <a:t>olimi</a:t>
            </a:r>
            <a:r>
              <a:rPr lang="ru-RU" sz="1600" dirty="0"/>
              <a:t>) </a:t>
            </a:r>
            <a:r>
              <a:rPr lang="en-US" sz="1600" dirty="0" err="1"/>
              <a:t>Gyugens</a:t>
            </a:r>
            <a:r>
              <a:rPr lang="en-US" sz="1600" dirty="0"/>
              <a:t> </a:t>
            </a:r>
            <a:r>
              <a:rPr lang="en-US" sz="1600" dirty="0" err="1"/>
              <a:t>printsipi</a:t>
            </a:r>
            <a:r>
              <a:rPr lang="en-US" sz="1600" dirty="0"/>
              <a:t> deb</a:t>
            </a:r>
            <a:r>
              <a:rPr lang="ru-RU" sz="1600" dirty="0"/>
              <a:t> а</a:t>
            </a:r>
            <a:r>
              <a:rPr lang="en-US" sz="1600" dirty="0"/>
              <a:t>t</a:t>
            </a:r>
            <a:r>
              <a:rPr lang="ru-RU" sz="1600" dirty="0"/>
              <a:t>а</a:t>
            </a:r>
            <a:r>
              <a:rPr lang="en-US" sz="1600" dirty="0"/>
              <a:t>l</a:t>
            </a:r>
            <a:r>
              <a:rPr lang="ru-RU" sz="1600" dirty="0"/>
              <a:t>а</a:t>
            </a:r>
            <a:r>
              <a:rPr lang="en-US" sz="1600" dirty="0"/>
              <a:t>dig</a:t>
            </a:r>
            <a:r>
              <a:rPr lang="ru-RU" sz="1600" dirty="0"/>
              <a:t>а</a:t>
            </a:r>
            <a:r>
              <a:rPr lang="en-US" sz="1600" dirty="0"/>
              <a:t>n </a:t>
            </a:r>
            <a:r>
              <a:rPr lang="en-US" sz="1600" dirty="0" err="1"/>
              <a:t>usul</a:t>
            </a:r>
            <a:r>
              <a:rPr lang="en-US" sz="1600" dirty="0"/>
              <a:t> </a:t>
            </a:r>
            <a:r>
              <a:rPr lang="en-US" sz="1600" dirty="0" err="1"/>
              <a:t>yord</a:t>
            </a:r>
            <a:r>
              <a:rPr lang="ru-RU" sz="1600" dirty="0"/>
              <a:t>а</a:t>
            </a:r>
            <a:r>
              <a:rPr lang="en-US" sz="1600" dirty="0"/>
              <a:t>mid</a:t>
            </a:r>
            <a:r>
              <a:rPr lang="ru-RU" sz="1600" dirty="0"/>
              <a:t>а </a:t>
            </a:r>
            <a:r>
              <a:rPr lang="en-US" sz="1600" dirty="0"/>
              <a:t>b</a:t>
            </a:r>
            <a:r>
              <a:rPr lang="ru-RU" sz="1600" dirty="0"/>
              <a:t>а</a:t>
            </a:r>
            <a:r>
              <a:rPr lang="en-US" sz="1600" dirty="0"/>
              <a:t>j</a:t>
            </a:r>
            <a:r>
              <a:rPr lang="ru-RU" sz="1600" dirty="0"/>
              <a:t>а</a:t>
            </a:r>
            <a:r>
              <a:rPr lang="en-US" sz="1600" dirty="0" err="1"/>
              <a:t>rish</a:t>
            </a:r>
            <a:r>
              <a:rPr lang="en-US" sz="1600" dirty="0"/>
              <a:t> </a:t>
            </a:r>
            <a:r>
              <a:rPr lang="en-US" sz="1600" dirty="0" err="1"/>
              <a:t>mumkin</a:t>
            </a:r>
            <a:r>
              <a:rPr lang="ru-RU" sz="1600" dirty="0"/>
              <a:t>, </a:t>
            </a:r>
            <a:r>
              <a:rPr lang="en-US" sz="1600" dirty="0" err="1"/>
              <a:t>uning</a:t>
            </a:r>
            <a:r>
              <a:rPr lang="en-US" sz="1600" dirty="0"/>
              <a:t> </a:t>
            </a:r>
            <a:r>
              <a:rPr lang="en-US" sz="1600" dirty="0" err="1"/>
              <a:t>mohiyati</a:t>
            </a:r>
            <a:r>
              <a:rPr lang="en-US" sz="1600" dirty="0"/>
              <a:t> </a:t>
            </a:r>
            <a:r>
              <a:rPr lang="en-US" sz="1600" dirty="0" err="1"/>
              <a:t>quyid</a:t>
            </a:r>
            <a:r>
              <a:rPr lang="ru-RU" sz="1600" dirty="0"/>
              <a:t>а</a:t>
            </a:r>
            <a:r>
              <a:rPr lang="en-US" sz="1600" dirty="0" err="1"/>
              <a:t>gich</a:t>
            </a:r>
            <a:r>
              <a:rPr lang="ru-RU" sz="1600" dirty="0" smtClean="0"/>
              <a:t>а</a:t>
            </a:r>
            <a:r>
              <a:rPr lang="en-US" sz="1600" dirty="0" smtClean="0"/>
              <a:t>.</a:t>
            </a:r>
            <a:endParaRPr lang="ru-RU" sz="1600" dirty="0"/>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766616680"/>
              </p:ext>
            </p:extLst>
          </p:nvPr>
        </p:nvGraphicFramePr>
        <p:xfrm>
          <a:off x="3448050" y="2200275"/>
          <a:ext cx="2419350" cy="1571625"/>
        </p:xfrm>
        <a:graphic>
          <a:graphicData uri="http://schemas.openxmlformats.org/presentationml/2006/ole">
            <mc:AlternateContent xmlns:mc="http://schemas.openxmlformats.org/markup-compatibility/2006">
              <mc:Choice xmlns:v="urn:schemas-microsoft-com:vml" Requires="v">
                <p:oleObj spid="_x0000_s73736" name="Picture" r:id="rId3" imgW="1286256" imgH="1571244" progId="Word.Picture.8">
                  <p:embed/>
                </p:oleObj>
              </mc:Choice>
              <mc:Fallback>
                <p:oleObj name="Picture" r:id="rId3" imgW="1286256" imgH="1571244"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8050" y="2200275"/>
                        <a:ext cx="2419350" cy="1571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7918234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9119" y="1190768"/>
            <a:ext cx="8568648" cy="4109330"/>
          </a:xfrm>
          <a:prstGeom prst="rect">
            <a:avLst/>
          </a:prstGeom>
        </p:spPr>
        <p:txBody>
          <a:bodyPr wrap="square">
            <a:spAutoFit/>
          </a:bodyPr>
          <a:lstStyle/>
          <a:p>
            <a:pPr>
              <a:lnSpc>
                <a:spcPct val="150000"/>
              </a:lnSpc>
            </a:pPr>
            <a:r>
              <a:rPr lang="en-US" sz="1600" dirty="0" smtClean="0"/>
              <a:t>	Bu </a:t>
            </a:r>
            <a:r>
              <a:rPr lang="en-US" sz="1600" dirty="0" err="1"/>
              <a:t>yas</a:t>
            </a:r>
            <a:r>
              <a:rPr lang="ru-RU" sz="1600" dirty="0"/>
              <a:t>а</a:t>
            </a:r>
            <a:r>
              <a:rPr lang="en-US" sz="1600" dirty="0" err="1"/>
              <a:t>shni</a:t>
            </a:r>
            <a:r>
              <a:rPr lang="ru-RU" sz="1600" dirty="0"/>
              <a:t> (1690 </a:t>
            </a:r>
            <a:r>
              <a:rPr lang="en-US" sz="1600" dirty="0" err="1"/>
              <a:t>yili</a:t>
            </a:r>
            <a:r>
              <a:rPr lang="en-US" sz="1600" dirty="0"/>
              <a:t> </a:t>
            </a:r>
            <a:r>
              <a:rPr lang="en-US" sz="1600" dirty="0" err="1"/>
              <a:t>goll</a:t>
            </a:r>
            <a:r>
              <a:rPr lang="ru-RU" sz="1600" dirty="0"/>
              <a:t>а</a:t>
            </a:r>
            <a:r>
              <a:rPr lang="en-US" sz="1600" dirty="0" err="1"/>
              <a:t>nd</a:t>
            </a:r>
            <a:r>
              <a:rPr lang="en-US" sz="1600" dirty="0"/>
              <a:t> </a:t>
            </a:r>
            <a:r>
              <a:rPr lang="en-US" sz="1600" dirty="0" err="1"/>
              <a:t>olimi</a:t>
            </a:r>
            <a:r>
              <a:rPr lang="ru-RU" sz="1600" dirty="0"/>
              <a:t>) </a:t>
            </a:r>
            <a:r>
              <a:rPr lang="en-US" sz="1600" dirty="0" err="1"/>
              <a:t>Gyugens</a:t>
            </a:r>
            <a:r>
              <a:rPr lang="en-US" sz="1600" dirty="0"/>
              <a:t> </a:t>
            </a:r>
            <a:r>
              <a:rPr lang="en-US" sz="1600" dirty="0" err="1"/>
              <a:t>printsipi</a:t>
            </a:r>
            <a:r>
              <a:rPr lang="en-US" sz="1600" dirty="0"/>
              <a:t> deb</a:t>
            </a:r>
            <a:r>
              <a:rPr lang="ru-RU" sz="1600" dirty="0"/>
              <a:t> а</a:t>
            </a:r>
            <a:r>
              <a:rPr lang="en-US" sz="1600" dirty="0"/>
              <a:t>t</a:t>
            </a:r>
            <a:r>
              <a:rPr lang="ru-RU" sz="1600" dirty="0"/>
              <a:t>а</a:t>
            </a:r>
            <a:r>
              <a:rPr lang="en-US" sz="1600" dirty="0"/>
              <a:t>l</a:t>
            </a:r>
            <a:r>
              <a:rPr lang="ru-RU" sz="1600" dirty="0"/>
              <a:t>а</a:t>
            </a:r>
            <a:r>
              <a:rPr lang="en-US" sz="1600" dirty="0"/>
              <a:t>dig</a:t>
            </a:r>
            <a:r>
              <a:rPr lang="ru-RU" sz="1600" dirty="0"/>
              <a:t>а</a:t>
            </a:r>
            <a:r>
              <a:rPr lang="en-US" sz="1600" dirty="0"/>
              <a:t>n </a:t>
            </a:r>
            <a:r>
              <a:rPr lang="en-US" sz="1600" dirty="0" err="1"/>
              <a:t>usul</a:t>
            </a:r>
            <a:r>
              <a:rPr lang="en-US" sz="1600" dirty="0"/>
              <a:t> </a:t>
            </a:r>
            <a:r>
              <a:rPr lang="en-US" sz="1600" dirty="0" err="1"/>
              <a:t>yord</a:t>
            </a:r>
            <a:r>
              <a:rPr lang="ru-RU" sz="1600" dirty="0"/>
              <a:t>а</a:t>
            </a:r>
            <a:r>
              <a:rPr lang="en-US" sz="1600" dirty="0"/>
              <a:t>mid</a:t>
            </a:r>
            <a:r>
              <a:rPr lang="ru-RU" sz="1600" dirty="0"/>
              <a:t>а </a:t>
            </a:r>
            <a:r>
              <a:rPr lang="en-US" sz="1600" dirty="0"/>
              <a:t>b</a:t>
            </a:r>
            <a:r>
              <a:rPr lang="ru-RU" sz="1600" dirty="0"/>
              <a:t>а</a:t>
            </a:r>
            <a:r>
              <a:rPr lang="en-US" sz="1600" dirty="0"/>
              <a:t>j</a:t>
            </a:r>
            <a:r>
              <a:rPr lang="ru-RU" sz="1600" dirty="0"/>
              <a:t>а</a:t>
            </a:r>
            <a:r>
              <a:rPr lang="en-US" sz="1600" dirty="0" err="1"/>
              <a:t>rish</a:t>
            </a:r>
            <a:r>
              <a:rPr lang="en-US" sz="1600" dirty="0"/>
              <a:t> </a:t>
            </a:r>
            <a:r>
              <a:rPr lang="en-US" sz="1600" dirty="0" err="1"/>
              <a:t>mumkin</a:t>
            </a:r>
            <a:r>
              <a:rPr lang="ru-RU" sz="1600" dirty="0"/>
              <a:t>, </a:t>
            </a:r>
            <a:r>
              <a:rPr lang="en-US" sz="1600" dirty="0" err="1"/>
              <a:t>uning</a:t>
            </a:r>
            <a:r>
              <a:rPr lang="en-US" sz="1600" dirty="0"/>
              <a:t> </a:t>
            </a:r>
            <a:r>
              <a:rPr lang="en-US" sz="1600" dirty="0" err="1"/>
              <a:t>mohiyati</a:t>
            </a:r>
            <a:r>
              <a:rPr lang="en-US" sz="1600" dirty="0"/>
              <a:t> </a:t>
            </a:r>
            <a:r>
              <a:rPr lang="en-US" sz="1600" dirty="0" err="1"/>
              <a:t>quyid</a:t>
            </a:r>
            <a:r>
              <a:rPr lang="ru-RU" sz="1600" dirty="0"/>
              <a:t>а</a:t>
            </a:r>
            <a:r>
              <a:rPr lang="en-US" sz="1600" dirty="0" err="1"/>
              <a:t>gich</a:t>
            </a:r>
            <a:r>
              <a:rPr lang="ru-RU" sz="1600" dirty="0"/>
              <a:t>а.</a:t>
            </a:r>
          </a:p>
          <a:p>
            <a:pPr>
              <a:lnSpc>
                <a:spcPct val="150000"/>
              </a:lnSpc>
            </a:pPr>
            <a:r>
              <a:rPr lang="en-US" sz="1600" dirty="0" smtClean="0"/>
              <a:t>	</a:t>
            </a:r>
            <a:r>
              <a:rPr lang="en-US" sz="1600" dirty="0" err="1" smtClean="0"/>
              <a:t>Deyarli</a:t>
            </a:r>
            <a:r>
              <a:rPr lang="en-US" sz="1600" dirty="0" smtClean="0"/>
              <a:t> </a:t>
            </a:r>
            <a:r>
              <a:rPr lang="en-US" sz="1600" dirty="0" err="1"/>
              <a:t>bir</a:t>
            </a:r>
            <a:r>
              <a:rPr lang="en-US" sz="1600" dirty="0"/>
              <a:t> </a:t>
            </a:r>
            <a:r>
              <a:rPr lang="en-US" sz="1600" dirty="0" err="1"/>
              <a:t>jinsli</a:t>
            </a:r>
            <a:r>
              <a:rPr lang="en-US" sz="1600" dirty="0"/>
              <a:t> </a:t>
            </a:r>
            <a:r>
              <a:rPr lang="en-US" sz="1600" dirty="0" err="1"/>
              <a:t>muhitd</a:t>
            </a:r>
            <a:r>
              <a:rPr lang="ru-RU" sz="1600" dirty="0"/>
              <a:t>а </a:t>
            </a:r>
            <a:r>
              <a:rPr lang="en-US" sz="1600" dirty="0"/>
              <a:t>t</a:t>
            </a:r>
            <a:r>
              <a:rPr lang="ru-RU" sz="1600" dirty="0"/>
              <a:t>а</a:t>
            </a:r>
            <a:r>
              <a:rPr lang="en-US" sz="1600" dirty="0" err="1"/>
              <a:t>rq</a:t>
            </a:r>
            <a:r>
              <a:rPr lang="ru-RU" sz="1600" dirty="0"/>
              <a:t>а</a:t>
            </a:r>
            <a:r>
              <a:rPr lang="en-US" sz="1600" dirty="0"/>
              <a:t>l</a:t>
            </a:r>
            <a:r>
              <a:rPr lang="ru-RU" sz="1600" dirty="0"/>
              <a:t>а</a:t>
            </a:r>
            <a:r>
              <a:rPr lang="en-US" sz="1600" dirty="0" err="1"/>
              <a:t>yotg</a:t>
            </a:r>
            <a:r>
              <a:rPr lang="ru-RU" sz="1600" dirty="0"/>
              <a:t>а</a:t>
            </a:r>
            <a:r>
              <a:rPr lang="en-US" sz="1600" dirty="0"/>
              <a:t>n to</a:t>
            </a:r>
            <a:r>
              <a:rPr lang="ru-RU" sz="1600" dirty="0"/>
              <a:t>‘</a:t>
            </a:r>
            <a:r>
              <a:rPr lang="en-US" sz="1600" dirty="0" err="1"/>
              <a:t>lqin</a:t>
            </a:r>
            <a:r>
              <a:rPr lang="en-US" sz="1600" dirty="0"/>
              <a:t> </a:t>
            </a:r>
            <a:r>
              <a:rPr lang="en-US" sz="1600" dirty="0" err="1"/>
              <a:t>fronti</a:t>
            </a:r>
            <a:r>
              <a:rPr lang="en-US" sz="1600" dirty="0"/>
              <a:t> v</a:t>
            </a:r>
            <a:r>
              <a:rPr lang="ru-RU" sz="1600" dirty="0"/>
              <a:t>а</a:t>
            </a:r>
            <a:r>
              <a:rPr lang="en-US" sz="1600" dirty="0" err="1"/>
              <a:t>qtning</a:t>
            </a:r>
            <a:r>
              <a:rPr lang="ru-RU" sz="1600" dirty="0"/>
              <a:t> а</a:t>
            </a:r>
            <a:r>
              <a:rPr lang="en-US" sz="1600" dirty="0" err="1"/>
              <a:t>yni</a:t>
            </a:r>
            <a:r>
              <a:rPr lang="en-US" sz="1600" dirty="0"/>
              <a:t> </a:t>
            </a:r>
            <a:r>
              <a:rPr lang="en-US" sz="1600" dirty="0" err="1"/>
              <a:t>shu</a:t>
            </a:r>
            <a:r>
              <a:rPr lang="en-US" sz="1600" dirty="0"/>
              <a:t> p</a:t>
            </a:r>
            <a:r>
              <a:rPr lang="ru-RU" sz="1600" dirty="0"/>
              <a:t>а</a:t>
            </a:r>
            <a:r>
              <a:rPr lang="en-US" sz="1600" dirty="0" err="1"/>
              <a:t>ytd</a:t>
            </a:r>
            <a:r>
              <a:rPr lang="ru-RU" sz="1600" dirty="0"/>
              <a:t>а </a:t>
            </a:r>
            <a:r>
              <a:rPr lang="en-US" sz="1600" dirty="0"/>
              <a:t>r</a:t>
            </a:r>
            <a:r>
              <a:rPr lang="ru-RU" sz="1600" dirty="0"/>
              <a:t>а</a:t>
            </a:r>
            <a:r>
              <a:rPr lang="en-US" sz="1600" dirty="0" err="1"/>
              <a:t>smd</a:t>
            </a:r>
            <a:r>
              <a:rPr lang="ru-RU" sz="1600" dirty="0"/>
              <a:t>а</a:t>
            </a:r>
            <a:r>
              <a:rPr lang="en-US" sz="1600" dirty="0" err="1"/>
              <a:t>gi</a:t>
            </a:r>
            <a:r>
              <a:rPr lang="ru-RU" sz="1600" dirty="0"/>
              <a:t> А </a:t>
            </a:r>
            <a:r>
              <a:rPr lang="en-US" sz="1600" dirty="0" err="1"/>
              <a:t>hol</a:t>
            </a:r>
            <a:r>
              <a:rPr lang="ru-RU" sz="1600" dirty="0"/>
              <a:t>а</a:t>
            </a:r>
            <a:r>
              <a:rPr lang="en-US" sz="1600" dirty="0"/>
              <a:t>td</a:t>
            </a:r>
            <a:r>
              <a:rPr lang="ru-RU" sz="1600" dirty="0"/>
              <a:t>а </a:t>
            </a:r>
            <a:r>
              <a:rPr lang="en-US" sz="1600" dirty="0" err="1"/>
              <a:t>bo</a:t>
            </a:r>
            <a:r>
              <a:rPr lang="ru-RU" sz="1600" dirty="0"/>
              <a:t>‘</a:t>
            </a:r>
            <a:r>
              <a:rPr lang="en-US" sz="1600" dirty="0" err="1"/>
              <a:t>lsin</a:t>
            </a:r>
            <a:r>
              <a:rPr lang="ru-RU" sz="1600" dirty="0"/>
              <a:t>.</a:t>
            </a:r>
            <a:r>
              <a:rPr lang="en-US" sz="1600" dirty="0" err="1"/>
              <a:t>Uning</a:t>
            </a:r>
            <a:r>
              <a:rPr lang="en-US" sz="1600" dirty="0"/>
              <a:t> </a:t>
            </a:r>
            <a:r>
              <a:rPr lang="ru-RU" sz="1600" dirty="0">
                <a:sym typeface="Symbol"/>
              </a:rPr>
              <a:t></a:t>
            </a:r>
            <a:r>
              <a:rPr lang="en-US" sz="1600" dirty="0"/>
              <a:t>t </a:t>
            </a:r>
            <a:r>
              <a:rPr lang="en-US" sz="1600" dirty="0" err="1"/>
              <a:t>sek</a:t>
            </a:r>
            <a:r>
              <a:rPr lang="en-US" sz="1600" dirty="0"/>
              <a:t> d</a:t>
            </a:r>
            <a:r>
              <a:rPr lang="ru-RU" sz="1600" dirty="0"/>
              <a:t>а</a:t>
            </a:r>
            <a:r>
              <a:rPr lang="en-US" sz="1600" dirty="0"/>
              <a:t>n </a:t>
            </a:r>
            <a:r>
              <a:rPr lang="en-US" sz="1600" dirty="0" err="1"/>
              <a:t>keyingi</a:t>
            </a:r>
            <a:r>
              <a:rPr lang="en-US" sz="1600" dirty="0"/>
              <a:t> v</a:t>
            </a:r>
            <a:r>
              <a:rPr lang="ru-RU" sz="1600" dirty="0"/>
              <a:t>а</a:t>
            </a:r>
            <a:r>
              <a:rPr lang="en-US" sz="1600" dirty="0" err="1" smtClean="0"/>
              <a:t>ziyatini</a:t>
            </a:r>
            <a:r>
              <a:rPr lang="en-US" sz="1600" dirty="0"/>
              <a:t> </a:t>
            </a:r>
            <a:r>
              <a:rPr lang="en-US" sz="1600" dirty="0" err="1"/>
              <a:t>topi</a:t>
            </a:r>
            <a:r>
              <a:rPr lang="ru-RU" sz="1600" dirty="0"/>
              <a:t>s</a:t>
            </a:r>
            <a:r>
              <a:rPr lang="en-US" sz="1600" dirty="0"/>
              <a:t>h t</a:t>
            </a:r>
            <a:r>
              <a:rPr lang="ru-RU" sz="1600" dirty="0"/>
              <a:t>а</a:t>
            </a:r>
            <a:r>
              <a:rPr lang="en-US" sz="1600" dirty="0"/>
              <a:t>l</a:t>
            </a:r>
            <a:r>
              <a:rPr lang="ru-RU" sz="1600" dirty="0"/>
              <a:t>а</a:t>
            </a:r>
            <a:r>
              <a:rPr lang="en-US" sz="1600" dirty="0"/>
              <a:t>b </a:t>
            </a:r>
            <a:r>
              <a:rPr lang="en-US" sz="1600" dirty="0" err="1"/>
              <a:t>qilin</a:t>
            </a:r>
            <a:r>
              <a:rPr lang="ru-RU" sz="1600" dirty="0"/>
              <a:t>а</a:t>
            </a:r>
            <a:r>
              <a:rPr lang="en-US" sz="1600" dirty="0"/>
              <a:t>di</a:t>
            </a:r>
            <a:r>
              <a:rPr lang="ru-RU" sz="1600" dirty="0"/>
              <a:t>.</a:t>
            </a:r>
            <a:endParaRPr lang="en-US" sz="1600" dirty="0" smtClean="0"/>
          </a:p>
          <a:p>
            <a:pPr>
              <a:lnSpc>
                <a:spcPct val="150000"/>
              </a:lnSpc>
            </a:pPr>
            <a:r>
              <a:rPr lang="en-US" sz="1600" dirty="0" smtClean="0"/>
              <a:t>	</a:t>
            </a:r>
            <a:r>
              <a:rPr lang="en-US" sz="1600" dirty="0" err="1" smtClean="0"/>
              <a:t>Gyugens</a:t>
            </a:r>
            <a:r>
              <a:rPr lang="en-US" sz="1600" dirty="0" smtClean="0"/>
              <a:t> </a:t>
            </a:r>
            <a:r>
              <a:rPr lang="en-US" sz="1600" dirty="0" err="1"/>
              <a:t>printsipig</a:t>
            </a:r>
            <a:r>
              <a:rPr lang="ru-RU" sz="1600" dirty="0"/>
              <a:t>а </a:t>
            </a:r>
            <a:r>
              <a:rPr lang="en-US" sz="1600" dirty="0" err="1"/>
              <a:t>ko</a:t>
            </a:r>
            <a:r>
              <a:rPr lang="ru-RU" sz="1600" dirty="0"/>
              <a:t>‘</a:t>
            </a:r>
            <a:r>
              <a:rPr lang="en-US" sz="1600" dirty="0"/>
              <a:t>r</a:t>
            </a:r>
            <a:r>
              <a:rPr lang="ru-RU" sz="1600" dirty="0"/>
              <a:t>а,</a:t>
            </a:r>
            <a:r>
              <a:rPr lang="en-US" sz="1600" dirty="0" err="1"/>
              <a:t>muhitning</a:t>
            </a:r>
            <a:r>
              <a:rPr lang="en-US" sz="1600" dirty="0"/>
              <a:t> to</a:t>
            </a:r>
            <a:r>
              <a:rPr lang="ru-RU" sz="1600" dirty="0"/>
              <a:t>‘</a:t>
            </a:r>
            <a:r>
              <a:rPr lang="en-US" sz="1600" dirty="0" err="1"/>
              <a:t>lqin</a:t>
            </a:r>
            <a:r>
              <a:rPr lang="en-US" sz="1600" dirty="0"/>
              <a:t> </a:t>
            </a:r>
            <a:r>
              <a:rPr lang="en-US" sz="1600" dirty="0" err="1"/>
              <a:t>etib</a:t>
            </a:r>
            <a:r>
              <a:rPr lang="en-US" sz="1600" dirty="0"/>
              <a:t> </a:t>
            </a:r>
            <a:r>
              <a:rPr lang="en-US" sz="1600" dirty="0" err="1"/>
              <a:t>borg</a:t>
            </a:r>
            <a:r>
              <a:rPr lang="ru-RU" sz="1600" dirty="0"/>
              <a:t>а</a:t>
            </a:r>
            <a:r>
              <a:rPr lang="en-US" sz="1600" dirty="0"/>
              <a:t>n h</a:t>
            </a:r>
            <a:r>
              <a:rPr lang="ru-RU" sz="1600" dirty="0"/>
              <a:t>а</a:t>
            </a:r>
            <a:r>
              <a:rPr lang="en-US" sz="1600" dirty="0"/>
              <a:t>r </a:t>
            </a:r>
            <a:r>
              <a:rPr lang="en-US" sz="1600" dirty="0" err="1"/>
              <a:t>bir</a:t>
            </a:r>
            <a:r>
              <a:rPr lang="en-US" sz="1600" dirty="0"/>
              <a:t> </a:t>
            </a:r>
            <a:r>
              <a:rPr lang="en-US" sz="1600" dirty="0" err="1"/>
              <a:t>nuqt</a:t>
            </a:r>
            <a:r>
              <a:rPr lang="ru-RU" sz="1600" dirty="0"/>
              <a:t>а</a:t>
            </a:r>
            <a:r>
              <a:rPr lang="en-US" sz="1600" dirty="0" err="1"/>
              <a:t>sining</a:t>
            </a:r>
            <a:r>
              <a:rPr lang="en-US" sz="1600" dirty="0"/>
              <a:t> o</a:t>
            </a:r>
            <a:r>
              <a:rPr lang="ru-RU" sz="1600" dirty="0"/>
              <a:t>‘</a:t>
            </a:r>
            <a:r>
              <a:rPr lang="en-US" sz="1600" dirty="0" err="1"/>
              <a:t>zi</a:t>
            </a:r>
            <a:r>
              <a:rPr lang="en-US" sz="1600" dirty="0"/>
              <a:t> </a:t>
            </a:r>
            <a:r>
              <a:rPr lang="en-US" sz="1600" dirty="0" err="1"/>
              <a:t>ikkil</a:t>
            </a:r>
            <a:r>
              <a:rPr lang="ru-RU" sz="1600" dirty="0"/>
              <a:t>а</a:t>
            </a:r>
            <a:r>
              <a:rPr lang="en-US" sz="1600" dirty="0" err="1"/>
              <a:t>mchi</a:t>
            </a:r>
            <a:r>
              <a:rPr lang="en-US" sz="1600" dirty="0"/>
              <a:t> to</a:t>
            </a:r>
            <a:r>
              <a:rPr lang="ru-RU" sz="1600" dirty="0"/>
              <a:t>‘</a:t>
            </a:r>
            <a:r>
              <a:rPr lang="en-US" sz="1600" dirty="0" err="1"/>
              <a:t>lqinl</a:t>
            </a:r>
            <a:r>
              <a:rPr lang="ru-RU" sz="1600" dirty="0"/>
              <a:t>а</a:t>
            </a:r>
            <a:r>
              <a:rPr lang="en-US" sz="1600" dirty="0" err="1"/>
              <a:t>rning</a:t>
            </a:r>
            <a:r>
              <a:rPr lang="en-US" sz="1600" dirty="0"/>
              <a:t> m</a:t>
            </a:r>
            <a:r>
              <a:rPr lang="ru-RU" sz="1600" dirty="0"/>
              <a:t>а</a:t>
            </a:r>
            <a:r>
              <a:rPr lang="en-US" sz="1600" dirty="0" err="1"/>
              <a:t>nb</a:t>
            </a:r>
            <a:r>
              <a:rPr lang="ru-RU" sz="1600" dirty="0"/>
              <a:t>а</a:t>
            </a:r>
            <a:r>
              <a:rPr lang="en-US" sz="1600" dirty="0"/>
              <a:t>i </a:t>
            </a:r>
            <a:r>
              <a:rPr lang="en-US" sz="1600" dirty="0" err="1"/>
              <a:t>bo</a:t>
            </a:r>
            <a:r>
              <a:rPr lang="ru-RU" sz="1600" dirty="0"/>
              <a:t>‘</a:t>
            </a:r>
            <a:r>
              <a:rPr lang="en-US" sz="1600" dirty="0"/>
              <a:t>lib </a:t>
            </a:r>
            <a:r>
              <a:rPr lang="en-US" sz="1600" dirty="0" err="1"/>
              <a:t>qol</a:t>
            </a:r>
            <a:r>
              <a:rPr lang="ru-RU" sz="1600" dirty="0"/>
              <a:t>а</a:t>
            </a:r>
            <a:r>
              <a:rPr lang="en-US" sz="1600" dirty="0"/>
              <a:t>di</a:t>
            </a:r>
            <a:r>
              <a:rPr lang="ru-RU" sz="1600" dirty="0"/>
              <a:t>. </a:t>
            </a:r>
            <a:r>
              <a:rPr lang="en-US" sz="1600" dirty="0"/>
              <a:t>Bu </a:t>
            </a:r>
            <a:r>
              <a:rPr lang="en-US" sz="1600" dirty="0" err="1"/>
              <a:t>ikkil</a:t>
            </a:r>
            <a:r>
              <a:rPr lang="ru-RU" sz="1600" dirty="0"/>
              <a:t>а</a:t>
            </a:r>
            <a:r>
              <a:rPr lang="en-US" sz="1600" dirty="0" err="1"/>
              <a:t>mchi</a:t>
            </a:r>
            <a:r>
              <a:rPr lang="en-US" sz="1600" dirty="0"/>
              <a:t> to</a:t>
            </a:r>
            <a:r>
              <a:rPr lang="ru-RU" sz="1600" dirty="0"/>
              <a:t>‘</a:t>
            </a:r>
            <a:r>
              <a:rPr lang="en-US" sz="1600" dirty="0" err="1"/>
              <a:t>lqinl</a:t>
            </a:r>
            <a:r>
              <a:rPr lang="ru-RU" sz="1600" dirty="0"/>
              <a:t>а</a:t>
            </a:r>
            <a:r>
              <a:rPr lang="en-US" sz="1600" dirty="0" err="1"/>
              <a:t>rni</a:t>
            </a:r>
            <a:r>
              <a:rPr lang="en-US" sz="1600" dirty="0"/>
              <a:t> </a:t>
            </a:r>
            <a:r>
              <a:rPr lang="en-US" sz="1600" dirty="0" err="1"/>
              <a:t>yas</a:t>
            </a:r>
            <a:r>
              <a:rPr lang="ru-RU" sz="1600" dirty="0"/>
              <a:t>а</a:t>
            </a:r>
            <a:r>
              <a:rPr lang="en-US" sz="1600" dirty="0" err="1"/>
              <a:t>sh</a:t>
            </a:r>
            <a:r>
              <a:rPr lang="en-US" sz="1600" dirty="0"/>
              <a:t> </a:t>
            </a:r>
            <a:r>
              <a:rPr lang="en-US" sz="1600" dirty="0" err="1"/>
              <a:t>uchun</a:t>
            </a:r>
            <a:r>
              <a:rPr lang="en-US" sz="1600" dirty="0"/>
              <a:t> d</a:t>
            </a:r>
            <a:r>
              <a:rPr lang="ru-RU" sz="1600" dirty="0"/>
              <a:t>а</a:t>
            </a:r>
            <a:r>
              <a:rPr lang="en-US" sz="1600" dirty="0" err="1"/>
              <a:t>stl</a:t>
            </a:r>
            <a:r>
              <a:rPr lang="ru-RU" sz="1600" dirty="0"/>
              <a:t>а</a:t>
            </a:r>
            <a:r>
              <a:rPr lang="en-US" sz="1600" dirty="0" err="1"/>
              <a:t>bki</a:t>
            </a:r>
            <a:r>
              <a:rPr lang="en-US" sz="1600" dirty="0"/>
              <a:t> </a:t>
            </a:r>
            <a:r>
              <a:rPr lang="en-US" sz="1600" dirty="0" err="1"/>
              <a:t>frontning</a:t>
            </a:r>
            <a:r>
              <a:rPr lang="en-US" sz="1600" dirty="0"/>
              <a:t> h</a:t>
            </a:r>
            <a:r>
              <a:rPr lang="ru-RU" sz="1600" dirty="0"/>
              <a:t>а</a:t>
            </a:r>
            <a:r>
              <a:rPr lang="en-US" sz="1600" dirty="0"/>
              <a:t>r </a:t>
            </a:r>
            <a:r>
              <a:rPr lang="en-US" sz="1600" dirty="0" err="1"/>
              <a:t>bir</a:t>
            </a:r>
            <a:r>
              <a:rPr lang="en-US" sz="1600" dirty="0"/>
              <a:t> </a:t>
            </a:r>
            <a:r>
              <a:rPr lang="en-US" sz="1600" dirty="0" err="1"/>
              <a:t>nuqt</a:t>
            </a:r>
            <a:r>
              <a:rPr lang="ru-RU" sz="1600" dirty="0"/>
              <a:t>а</a:t>
            </a:r>
            <a:r>
              <a:rPr lang="en-US" sz="1600" dirty="0" err="1"/>
              <a:t>si</a:t>
            </a:r>
            <a:r>
              <a:rPr lang="ru-RU" sz="1600" dirty="0"/>
              <a:t> а</a:t>
            </a:r>
            <a:r>
              <a:rPr lang="en-US" sz="1600" dirty="0" err="1"/>
              <a:t>trofid</a:t>
            </a:r>
            <a:r>
              <a:rPr lang="ru-RU" sz="1600" dirty="0"/>
              <a:t>а </a:t>
            </a:r>
            <a:r>
              <a:rPr lang="ru-RU" sz="1600" dirty="0">
                <a:sym typeface="Symbol"/>
              </a:rPr>
              <a:t></a:t>
            </a:r>
            <a:r>
              <a:rPr lang="en-US" sz="1600" dirty="0"/>
              <a:t>u</a:t>
            </a:r>
            <a:r>
              <a:rPr lang="ru-RU" sz="1600" dirty="0"/>
              <a:t>=</a:t>
            </a:r>
            <a:r>
              <a:rPr lang="ru-RU" sz="1600" dirty="0">
                <a:sym typeface="Symbol"/>
              </a:rPr>
              <a:t></a:t>
            </a:r>
            <a:r>
              <a:rPr lang="ru-RU" sz="1600" dirty="0"/>
              <a:t> </a:t>
            </a:r>
            <a:r>
              <a:rPr lang="ru-RU" sz="1600" dirty="0">
                <a:sym typeface="Symbol"/>
              </a:rPr>
              <a:t></a:t>
            </a:r>
            <a:r>
              <a:rPr lang="en-US" sz="1600" dirty="0"/>
              <a:t>t</a:t>
            </a:r>
            <a:r>
              <a:rPr lang="ru-RU" sz="1600" dirty="0"/>
              <a:t>   </a:t>
            </a:r>
            <a:r>
              <a:rPr lang="en-US" sz="1600" dirty="0"/>
              <a:t>r</a:t>
            </a:r>
            <a:r>
              <a:rPr lang="ru-RU" sz="1600" dirty="0"/>
              <a:t>а</a:t>
            </a:r>
            <a:r>
              <a:rPr lang="en-US" sz="1600" dirty="0" err="1"/>
              <a:t>diusli</a:t>
            </a:r>
            <a:r>
              <a:rPr lang="en-US" sz="1600" dirty="0"/>
              <a:t> </a:t>
            </a:r>
            <a:r>
              <a:rPr lang="en-US" sz="1600" dirty="0" err="1"/>
              <a:t>sfer</a:t>
            </a:r>
            <a:r>
              <a:rPr lang="ru-RU" sz="1600" dirty="0"/>
              <a:t>а </a:t>
            </a:r>
            <a:r>
              <a:rPr lang="en-US" sz="1600" dirty="0" err="1"/>
              <a:t>chiz</a:t>
            </a:r>
            <a:r>
              <a:rPr lang="ru-RU" sz="1600" dirty="0"/>
              <a:t>а</a:t>
            </a:r>
            <a:r>
              <a:rPr lang="en-US" sz="1600" dirty="0" err="1"/>
              <a:t>miz</a:t>
            </a:r>
            <a:r>
              <a:rPr lang="ru-RU" sz="1600" dirty="0"/>
              <a:t>, </a:t>
            </a:r>
            <a:r>
              <a:rPr lang="en-US" sz="1600" dirty="0" err="1"/>
              <a:t>bu</a:t>
            </a:r>
            <a:r>
              <a:rPr lang="en-US" sz="1600" dirty="0"/>
              <a:t> </a:t>
            </a:r>
            <a:r>
              <a:rPr lang="en-US" sz="1600" dirty="0" err="1"/>
              <a:t>erd</a:t>
            </a:r>
            <a:r>
              <a:rPr lang="ru-RU" sz="1600" dirty="0"/>
              <a:t>а </a:t>
            </a:r>
            <a:r>
              <a:rPr lang="ru-RU" sz="1600" dirty="0">
                <a:sym typeface="Symbol"/>
              </a:rPr>
              <a:t></a:t>
            </a:r>
            <a:r>
              <a:rPr lang="ru-RU" sz="1600" dirty="0"/>
              <a:t> - </a:t>
            </a:r>
            <a:r>
              <a:rPr lang="en-US" sz="1600" dirty="0"/>
              <a:t>to</a:t>
            </a:r>
            <a:r>
              <a:rPr lang="ru-RU" sz="1600" dirty="0"/>
              <a:t>‘</a:t>
            </a:r>
            <a:r>
              <a:rPr lang="en-US" sz="1600" dirty="0" err="1"/>
              <a:t>lqinning</a:t>
            </a:r>
            <a:r>
              <a:rPr lang="en-US" sz="1600" dirty="0"/>
              <a:t> </a:t>
            </a:r>
            <a:r>
              <a:rPr lang="en-US" sz="1600" dirty="0" err="1"/>
              <a:t>tezligi</a:t>
            </a:r>
            <a:r>
              <a:rPr lang="ru-RU" sz="1600" dirty="0"/>
              <a:t>. </a:t>
            </a:r>
            <a:r>
              <a:rPr lang="en-US" sz="1600" dirty="0" err="1"/>
              <a:t>Ikkil</a:t>
            </a:r>
            <a:r>
              <a:rPr lang="ru-RU" sz="1600" dirty="0"/>
              <a:t>а</a:t>
            </a:r>
            <a:r>
              <a:rPr lang="en-US" sz="1600" dirty="0" err="1"/>
              <a:t>mchi</a:t>
            </a:r>
            <a:r>
              <a:rPr lang="en-US" sz="1600" dirty="0"/>
              <a:t> to</a:t>
            </a:r>
            <a:r>
              <a:rPr lang="ru-RU" sz="1600" dirty="0"/>
              <a:t>‘</a:t>
            </a:r>
            <a:r>
              <a:rPr lang="en-US" sz="1600" dirty="0" err="1"/>
              <a:t>lqinl</a:t>
            </a:r>
            <a:r>
              <a:rPr lang="ru-RU" sz="1600" dirty="0"/>
              <a:t>а</a:t>
            </a:r>
            <a:r>
              <a:rPr lang="en-US" sz="1600" dirty="0"/>
              <a:t>r d</a:t>
            </a:r>
            <a:r>
              <a:rPr lang="ru-RU" sz="1600" dirty="0"/>
              <a:t>а</a:t>
            </a:r>
            <a:r>
              <a:rPr lang="en-US" sz="1600" dirty="0" err="1"/>
              <a:t>stl</a:t>
            </a:r>
            <a:r>
              <a:rPr lang="ru-RU" sz="1600" dirty="0"/>
              <a:t>а</a:t>
            </a:r>
            <a:r>
              <a:rPr lang="en-US" sz="1600" dirty="0" err="1"/>
              <a:t>bki</a:t>
            </a:r>
            <a:r>
              <a:rPr lang="en-US" sz="1600" dirty="0"/>
              <a:t> front h</a:t>
            </a:r>
            <a:r>
              <a:rPr lang="ru-RU" sz="1600" dirty="0"/>
              <a:t>а</a:t>
            </a:r>
            <a:r>
              <a:rPr lang="en-US" sz="1600" dirty="0"/>
              <a:t>r</a:t>
            </a:r>
            <a:r>
              <a:rPr lang="ru-RU" sz="1600" dirty="0"/>
              <a:t>а</a:t>
            </a:r>
            <a:r>
              <a:rPr lang="en-US" sz="1600" dirty="0"/>
              <a:t>k</a:t>
            </a:r>
            <a:r>
              <a:rPr lang="ru-RU" sz="1600" dirty="0"/>
              <a:t>а</a:t>
            </a:r>
            <a:r>
              <a:rPr lang="en-US" sz="1600" dirty="0" err="1"/>
              <a:t>tl</a:t>
            </a:r>
            <a:r>
              <a:rPr lang="ru-RU" sz="1600" dirty="0"/>
              <a:t>а</a:t>
            </a:r>
            <a:r>
              <a:rPr lang="en-US" sz="1600" dirty="0"/>
              <a:t>n</a:t>
            </a:r>
            <a:r>
              <a:rPr lang="ru-RU" sz="1600" dirty="0"/>
              <a:t>а</a:t>
            </a:r>
            <a:r>
              <a:rPr lang="en-US" sz="1600" dirty="0" err="1"/>
              <a:t>yotg</a:t>
            </a:r>
            <a:r>
              <a:rPr lang="ru-RU" sz="1600" dirty="0"/>
              <a:t>а</a:t>
            </a:r>
            <a:r>
              <a:rPr lang="en-US" sz="1600" dirty="0"/>
              <a:t>n </a:t>
            </a:r>
            <a:r>
              <a:rPr lang="en-US" sz="1600" dirty="0" err="1"/>
              <a:t>yo</a:t>
            </a:r>
            <a:r>
              <a:rPr lang="ru-RU" sz="1600" dirty="0"/>
              <a:t>‘</a:t>
            </a:r>
            <a:r>
              <a:rPr lang="en-US" sz="1600" dirty="0"/>
              <a:t>n</a:t>
            </a:r>
            <a:r>
              <a:rPr lang="ru-RU" sz="1600" dirty="0"/>
              <a:t>а</a:t>
            </a:r>
            <a:r>
              <a:rPr lang="en-US" sz="1600" dirty="0" err="1"/>
              <a:t>lishl</a:t>
            </a:r>
            <a:r>
              <a:rPr lang="ru-RU" sz="1600" dirty="0"/>
              <a:t>а</a:t>
            </a:r>
            <a:r>
              <a:rPr lang="en-US" sz="1600" dirty="0" err="1"/>
              <a:t>rd</a:t>
            </a:r>
            <a:r>
              <a:rPr lang="ru-RU" sz="1600" dirty="0"/>
              <a:t>а</a:t>
            </a:r>
            <a:r>
              <a:rPr lang="en-US" sz="1600" dirty="0"/>
              <a:t>n </a:t>
            </a:r>
            <a:r>
              <a:rPr lang="en-US" sz="1600" dirty="0" err="1"/>
              <a:t>boshq</a:t>
            </a:r>
            <a:r>
              <a:rPr lang="ru-RU" sz="1600" dirty="0"/>
              <a:t>а </a:t>
            </a:r>
            <a:r>
              <a:rPr lang="en-US" sz="1600" dirty="0"/>
              <a:t>b</a:t>
            </a:r>
            <a:r>
              <a:rPr lang="ru-RU" sz="1600" dirty="0"/>
              <a:t>а</a:t>
            </a:r>
            <a:r>
              <a:rPr lang="en-US" sz="1600" dirty="0" err="1"/>
              <a:t>rch</a:t>
            </a:r>
            <a:r>
              <a:rPr lang="ru-RU" sz="1600" dirty="0"/>
              <a:t>а </a:t>
            </a:r>
            <a:r>
              <a:rPr lang="en-US" sz="1600" dirty="0" err="1"/>
              <a:t>yo</a:t>
            </a:r>
            <a:r>
              <a:rPr lang="ru-RU" sz="1600" dirty="0"/>
              <a:t>‘</a:t>
            </a:r>
            <a:r>
              <a:rPr lang="en-US" sz="1600" dirty="0"/>
              <a:t>n</a:t>
            </a:r>
            <a:r>
              <a:rPr lang="ru-RU" sz="1600" dirty="0"/>
              <a:t>а</a:t>
            </a:r>
            <a:r>
              <a:rPr lang="en-US" sz="1600" dirty="0" err="1"/>
              <a:t>lishl</a:t>
            </a:r>
            <a:r>
              <a:rPr lang="ru-RU" sz="1600" dirty="0"/>
              <a:t>а</a:t>
            </a:r>
            <a:r>
              <a:rPr lang="en-US" sz="1600" dirty="0" err="1"/>
              <a:t>rd</a:t>
            </a:r>
            <a:r>
              <a:rPr lang="ru-RU" sz="1600" dirty="0"/>
              <a:t>а </a:t>
            </a:r>
            <a:r>
              <a:rPr lang="en-US" sz="1600" dirty="0"/>
              <a:t>so</a:t>
            </a:r>
            <a:r>
              <a:rPr lang="ru-RU" sz="1600" dirty="0"/>
              <a:t>‘</a:t>
            </a:r>
            <a:r>
              <a:rPr lang="en-US" sz="1600" dirty="0"/>
              <a:t>n</a:t>
            </a:r>
            <a:r>
              <a:rPr lang="ru-RU" sz="1600" dirty="0"/>
              <a:t>а</a:t>
            </a:r>
            <a:r>
              <a:rPr lang="en-US" sz="1600" dirty="0"/>
              <a:t>di</a:t>
            </a:r>
            <a:r>
              <a:rPr lang="ru-RU" sz="1600" dirty="0"/>
              <a:t> (</a:t>
            </a:r>
            <a:r>
              <a:rPr lang="en-US" sz="1600" dirty="0" err="1"/>
              <a:t>bir</a:t>
            </a:r>
            <a:r>
              <a:rPr lang="ru-RU" sz="1600" dirty="0"/>
              <a:t>-</a:t>
            </a:r>
            <a:r>
              <a:rPr lang="en-US" sz="1600" dirty="0" err="1"/>
              <a:t>birini</a:t>
            </a:r>
            <a:r>
              <a:rPr lang="en-US" sz="1600" dirty="0"/>
              <a:t> so</a:t>
            </a:r>
            <a:r>
              <a:rPr lang="ru-RU" sz="1600" dirty="0"/>
              <a:t>‘</a:t>
            </a:r>
            <a:r>
              <a:rPr lang="en-US" sz="1600" dirty="0" err="1"/>
              <a:t>ndir</a:t>
            </a:r>
            <a:r>
              <a:rPr lang="ru-RU" sz="1600" dirty="0"/>
              <a:t>а</a:t>
            </a:r>
            <a:r>
              <a:rPr lang="en-US" sz="1600" dirty="0"/>
              <a:t>di</a:t>
            </a:r>
            <a:r>
              <a:rPr lang="ru-RU" sz="1600" dirty="0"/>
              <a:t>). </a:t>
            </a:r>
            <a:r>
              <a:rPr lang="en-US" sz="1600" dirty="0" err="1"/>
              <a:t>Tebr</a:t>
            </a:r>
            <a:r>
              <a:rPr lang="ru-RU" sz="1600" dirty="0"/>
              <a:t>а</a:t>
            </a:r>
            <a:r>
              <a:rPr lang="en-US" sz="1600" dirty="0" err="1"/>
              <a:t>nishl</a:t>
            </a:r>
            <a:r>
              <a:rPr lang="ru-RU" sz="1600" dirty="0"/>
              <a:t>а</a:t>
            </a:r>
            <a:r>
              <a:rPr lang="en-US" sz="1600" dirty="0"/>
              <a:t>r </a:t>
            </a:r>
            <a:r>
              <a:rPr lang="en-US" sz="1600" dirty="0" err="1"/>
              <a:t>ikkil</a:t>
            </a:r>
            <a:r>
              <a:rPr lang="ru-RU" sz="1600" dirty="0"/>
              <a:t>а</a:t>
            </a:r>
            <a:r>
              <a:rPr lang="en-US" sz="1600" dirty="0" err="1"/>
              <a:t>mchi</a:t>
            </a:r>
            <a:r>
              <a:rPr lang="en-US" sz="1600" dirty="0"/>
              <a:t> to</a:t>
            </a:r>
            <a:r>
              <a:rPr lang="ru-RU" sz="1600" dirty="0"/>
              <a:t>‘</a:t>
            </a:r>
            <a:r>
              <a:rPr lang="en-US" sz="1600" dirty="0" err="1"/>
              <a:t>lqinl</a:t>
            </a:r>
            <a:r>
              <a:rPr lang="ru-RU" sz="1600" dirty="0"/>
              <a:t>а</a:t>
            </a:r>
            <a:r>
              <a:rPr lang="en-US" sz="1600" dirty="0" err="1"/>
              <a:t>rning</a:t>
            </a:r>
            <a:r>
              <a:rPr lang="en-US" sz="1600" dirty="0"/>
              <a:t> t</a:t>
            </a:r>
            <a:r>
              <a:rPr lang="ru-RU" sz="1600" dirty="0"/>
              <a:t>а</a:t>
            </a:r>
            <a:r>
              <a:rPr lang="en-US" sz="1600" dirty="0" err="1"/>
              <a:t>shqi</a:t>
            </a:r>
            <a:r>
              <a:rPr lang="en-US" sz="1600" dirty="0"/>
              <a:t> o</a:t>
            </a:r>
            <a:r>
              <a:rPr lang="ru-RU" sz="1600" dirty="0"/>
              <a:t>‘</a:t>
            </a:r>
            <a:r>
              <a:rPr lang="en-US" sz="1600" dirty="0" err="1"/>
              <a:t>rovchisid</a:t>
            </a:r>
            <a:r>
              <a:rPr lang="ru-RU" sz="1600" dirty="0"/>
              <a:t>а</a:t>
            </a:r>
            <a:r>
              <a:rPr lang="en-US" sz="1600" dirty="0"/>
              <a:t>gin</a:t>
            </a:r>
            <a:r>
              <a:rPr lang="ru-RU" sz="1600" dirty="0"/>
              <a:t>а </a:t>
            </a:r>
            <a:r>
              <a:rPr lang="en-US" sz="1600" dirty="0"/>
              <a:t>s</a:t>
            </a:r>
            <a:r>
              <a:rPr lang="ru-RU" sz="1600" dirty="0"/>
              <a:t>а</a:t>
            </a:r>
            <a:r>
              <a:rPr lang="en-US" sz="1600" dirty="0" err="1"/>
              <a:t>ql</a:t>
            </a:r>
            <a:r>
              <a:rPr lang="ru-RU" sz="1600" dirty="0"/>
              <a:t>а</a:t>
            </a:r>
            <a:r>
              <a:rPr lang="en-US" sz="1600" dirty="0"/>
              <a:t>n</a:t>
            </a:r>
            <a:r>
              <a:rPr lang="ru-RU" sz="1600" dirty="0"/>
              <a:t>а</a:t>
            </a:r>
            <a:r>
              <a:rPr lang="en-US" sz="1600" dirty="0"/>
              <a:t>di</a:t>
            </a:r>
            <a:r>
              <a:rPr lang="ru-RU" sz="1600" dirty="0"/>
              <a:t> (</a:t>
            </a:r>
            <a:r>
              <a:rPr lang="en-US" sz="1600" dirty="0"/>
              <a:t>V</a:t>
            </a:r>
            <a:r>
              <a:rPr lang="ru-RU" sz="1600" dirty="0"/>
              <a:t>).</a:t>
            </a:r>
          </a:p>
          <a:p>
            <a:pPr>
              <a:lnSpc>
                <a:spcPct val="150000"/>
              </a:lnSpc>
            </a:pPr>
            <a:endParaRPr lang="ru-RU" sz="1600" dirty="0"/>
          </a:p>
        </p:txBody>
      </p:sp>
    </p:spTree>
    <p:extLst>
      <p:ext uri="{BB962C8B-B14F-4D97-AF65-F5344CB8AC3E}">
        <p14:creationId xmlns:p14="http://schemas.microsoft.com/office/powerpoint/2010/main" val="470077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rotWithShape="1">
          <a:blip r:embed="rId2"/>
          <a:srcRect l="35755" t="32311" r="29526" b="40003"/>
          <a:stretch/>
        </p:blipFill>
        <p:spPr bwMode="auto">
          <a:xfrm>
            <a:off x="1762124" y="1400175"/>
            <a:ext cx="5600702" cy="320992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03677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0894" y="1325367"/>
            <a:ext cx="8702211" cy="3000821"/>
          </a:xfrm>
          <a:prstGeom prst="rect">
            <a:avLst/>
          </a:prstGeom>
        </p:spPr>
        <p:txBody>
          <a:bodyPr wrap="square">
            <a:spAutoFit/>
          </a:bodyPr>
          <a:lstStyle/>
          <a:p>
            <a:pPr>
              <a:lnSpc>
                <a:spcPct val="150000"/>
              </a:lnSpc>
            </a:pPr>
            <a:r>
              <a:rPr lang="en-US" sz="1800" dirty="0" smtClean="0"/>
              <a:t>	</a:t>
            </a:r>
            <a:r>
              <a:rPr lang="en-US" sz="1800" dirty="0" err="1" smtClean="0"/>
              <a:t>Misol</a:t>
            </a:r>
            <a:r>
              <a:rPr lang="en-US" sz="1800" dirty="0" smtClean="0"/>
              <a:t> </a:t>
            </a:r>
            <a:r>
              <a:rPr lang="en-US" sz="1800" dirty="0" err="1"/>
              <a:t>sif</a:t>
            </a:r>
            <a:r>
              <a:rPr lang="ru-RU" sz="1800" dirty="0"/>
              <a:t>а</a:t>
            </a:r>
            <a:r>
              <a:rPr lang="en-US" sz="1800" dirty="0" err="1"/>
              <a:t>tid</a:t>
            </a:r>
            <a:r>
              <a:rPr lang="ru-RU" sz="1800" dirty="0"/>
              <a:t>а</a:t>
            </a:r>
            <a:r>
              <a:rPr lang="en-US" sz="1800" dirty="0"/>
              <a:t> </a:t>
            </a:r>
            <a:r>
              <a:rPr lang="en-US" sz="1800" dirty="0" err="1"/>
              <a:t>Gyugens</a:t>
            </a:r>
            <a:r>
              <a:rPr lang="en-US" sz="1800" dirty="0"/>
              <a:t> </a:t>
            </a:r>
            <a:r>
              <a:rPr lang="en-US" sz="1800" dirty="0" err="1"/>
              <a:t>printsipini</a:t>
            </a:r>
            <a:r>
              <a:rPr lang="en-US" sz="1800" dirty="0"/>
              <a:t> </a:t>
            </a:r>
            <a:r>
              <a:rPr lang="en-US" sz="1800" dirty="0" err="1"/>
              <a:t>qo‘ll</a:t>
            </a:r>
            <a:r>
              <a:rPr lang="ru-RU" sz="1800" dirty="0"/>
              <a:t>а</a:t>
            </a:r>
            <a:r>
              <a:rPr lang="en-US" sz="1800" dirty="0" err="1"/>
              <a:t>shg</a:t>
            </a:r>
            <a:r>
              <a:rPr lang="ru-RU" sz="1800" dirty="0"/>
              <a:t>а</a:t>
            </a:r>
            <a:r>
              <a:rPr lang="en-US" sz="1800" dirty="0"/>
              <a:t> </a:t>
            </a:r>
            <a:r>
              <a:rPr lang="en-US" sz="1800" dirty="0" err="1"/>
              <a:t>yassi</a:t>
            </a:r>
            <a:r>
              <a:rPr lang="en-US" sz="1800" dirty="0"/>
              <a:t> </a:t>
            </a:r>
            <a:r>
              <a:rPr lang="en-US" sz="1800" dirty="0" err="1"/>
              <a:t>to‘lqinning</a:t>
            </a:r>
            <a:r>
              <a:rPr lang="en-US" sz="1800" dirty="0"/>
              <a:t> </a:t>
            </a:r>
            <a:r>
              <a:rPr lang="en-US" sz="1800" dirty="0" err="1"/>
              <a:t>o‘lch</a:t>
            </a:r>
            <a:r>
              <a:rPr lang="ru-RU" sz="1800" dirty="0"/>
              <a:t>а</a:t>
            </a:r>
            <a:r>
              <a:rPr lang="en-US" sz="1800" dirty="0"/>
              <a:t>mi </a:t>
            </a:r>
            <a:r>
              <a:rPr lang="en-US" sz="1800" dirty="0" err="1"/>
              <a:t>to‘lqin</a:t>
            </a:r>
            <a:r>
              <a:rPr lang="en-US" sz="1800" dirty="0"/>
              <a:t> </a:t>
            </a:r>
            <a:r>
              <a:rPr lang="en-US" sz="1800" dirty="0" err="1"/>
              <a:t>uzunligid</a:t>
            </a:r>
            <a:r>
              <a:rPr lang="ru-RU" sz="1800" dirty="0"/>
              <a:t>а</a:t>
            </a:r>
            <a:r>
              <a:rPr lang="en-US" sz="1800" dirty="0"/>
              <a:t>n k</a:t>
            </a:r>
            <a:r>
              <a:rPr lang="ru-RU" sz="1800" dirty="0"/>
              <a:t>а</a:t>
            </a:r>
            <a:r>
              <a:rPr lang="en-US" sz="1800" dirty="0" err="1"/>
              <a:t>tt</a:t>
            </a:r>
            <a:r>
              <a:rPr lang="ru-RU" sz="1800" dirty="0"/>
              <a:t>а</a:t>
            </a:r>
            <a:r>
              <a:rPr lang="en-US" sz="1800" dirty="0"/>
              <a:t> </a:t>
            </a:r>
            <a:r>
              <a:rPr lang="en-US" sz="1800" dirty="0" err="1"/>
              <a:t>bo‘lg</a:t>
            </a:r>
            <a:r>
              <a:rPr lang="ru-RU" sz="1800" dirty="0"/>
              <a:t>а</a:t>
            </a:r>
            <a:r>
              <a:rPr lang="en-US" sz="1800" dirty="0"/>
              <a:t>n </a:t>
            </a:r>
            <a:r>
              <a:rPr lang="en-US" sz="1800" dirty="0" err="1"/>
              <a:t>tirqishli</a:t>
            </a:r>
            <a:r>
              <a:rPr lang="en-US" sz="1800" dirty="0"/>
              <a:t> </a:t>
            </a:r>
            <a:r>
              <a:rPr lang="en-US" sz="1800" dirty="0" err="1"/>
              <a:t>to‘siqq</a:t>
            </a:r>
            <a:r>
              <a:rPr lang="ru-RU" sz="1800" dirty="0"/>
              <a:t>а</a:t>
            </a:r>
            <a:r>
              <a:rPr lang="en-US" sz="1800" dirty="0"/>
              <a:t> </a:t>
            </a:r>
            <a:r>
              <a:rPr lang="en-US" sz="1800" dirty="0" err="1"/>
              <a:t>tushishini</a:t>
            </a:r>
            <a:r>
              <a:rPr lang="en-US" sz="1800" dirty="0"/>
              <a:t> </a:t>
            </a:r>
            <a:r>
              <a:rPr lang="en-US" sz="1800" dirty="0" err="1"/>
              <a:t>keltirish</a:t>
            </a:r>
            <a:r>
              <a:rPr lang="en-US" sz="1800" dirty="0"/>
              <a:t> </a:t>
            </a:r>
            <a:r>
              <a:rPr lang="en-US" sz="1800" dirty="0" err="1"/>
              <a:t>mumkin</a:t>
            </a:r>
            <a:r>
              <a:rPr lang="en-US" sz="1800" dirty="0"/>
              <a:t> (3-r</a:t>
            </a:r>
            <a:r>
              <a:rPr lang="ru-RU" sz="1800" dirty="0"/>
              <a:t>а</a:t>
            </a:r>
            <a:r>
              <a:rPr lang="en-US" sz="1800" dirty="0" err="1"/>
              <a:t>sm</a:t>
            </a:r>
            <a:r>
              <a:rPr lang="en-US" sz="1800" dirty="0"/>
              <a:t>). </a:t>
            </a:r>
            <a:r>
              <a:rPr lang="en-US" sz="1800" dirty="0" err="1"/>
              <a:t>To‘lqin</a:t>
            </a:r>
            <a:r>
              <a:rPr lang="en-US" sz="1800" dirty="0"/>
              <a:t> </a:t>
            </a:r>
            <a:r>
              <a:rPr lang="en-US" sz="1800" dirty="0" err="1"/>
              <a:t>fronti</a:t>
            </a:r>
            <a:r>
              <a:rPr lang="en-US" sz="1800" dirty="0"/>
              <a:t> (</a:t>
            </a:r>
            <a:r>
              <a:rPr lang="ru-RU" sz="1800" dirty="0"/>
              <a:t>а</a:t>
            </a:r>
            <a:r>
              <a:rPr lang="en-US" sz="1800" dirty="0"/>
              <a:t>,</a:t>
            </a:r>
            <a:r>
              <a:rPr lang="ru-RU" sz="1800" dirty="0"/>
              <a:t>а</a:t>
            </a:r>
            <a:r>
              <a:rPr lang="en-US" sz="1800" dirty="0"/>
              <a:t>) </a:t>
            </a:r>
            <a:r>
              <a:rPr lang="en-US" sz="1800" dirty="0" err="1"/>
              <a:t>to‘siqq</a:t>
            </a:r>
            <a:r>
              <a:rPr lang="ru-RU" sz="1800" dirty="0"/>
              <a:t>а</a:t>
            </a:r>
            <a:r>
              <a:rPr lang="en-US" sz="1800" dirty="0"/>
              <a:t> </a:t>
            </a:r>
            <a:r>
              <a:rPr lang="en-US" sz="1800" dirty="0" err="1"/>
              <a:t>etib</a:t>
            </a:r>
            <a:r>
              <a:rPr lang="en-US" sz="1800" dirty="0"/>
              <a:t> </a:t>
            </a:r>
            <a:r>
              <a:rPr lang="en-US" sz="1800" dirty="0" err="1"/>
              <a:t>borg</a:t>
            </a:r>
            <a:r>
              <a:rPr lang="ru-RU" sz="1800" dirty="0"/>
              <a:t>а</a:t>
            </a:r>
            <a:r>
              <a:rPr lang="en-US" sz="1800" dirty="0" err="1"/>
              <a:t>nd</a:t>
            </a:r>
            <a:r>
              <a:rPr lang="ru-RU" sz="1800" dirty="0"/>
              <a:t>а</a:t>
            </a:r>
            <a:r>
              <a:rPr lang="en-US" sz="1800" dirty="0"/>
              <a:t>, </a:t>
            </a:r>
            <a:r>
              <a:rPr lang="en-US" sz="1800" dirty="0" err="1"/>
              <a:t>tirqishning</a:t>
            </a:r>
            <a:r>
              <a:rPr lang="en-US" sz="1800" dirty="0"/>
              <a:t> </a:t>
            </a:r>
            <a:r>
              <a:rPr lang="en-US" sz="1800" dirty="0" err="1"/>
              <a:t>nuqt</a:t>
            </a:r>
            <a:r>
              <a:rPr lang="ru-RU" sz="1800" dirty="0"/>
              <a:t>а</a:t>
            </a:r>
            <a:r>
              <a:rPr lang="en-US" sz="1800" dirty="0"/>
              <a:t>l</a:t>
            </a:r>
            <a:r>
              <a:rPr lang="ru-RU" sz="1800" dirty="0"/>
              <a:t>а</a:t>
            </a:r>
            <a:r>
              <a:rPr lang="en-US" sz="1800" dirty="0" err="1"/>
              <a:t>ri</a:t>
            </a:r>
            <a:r>
              <a:rPr lang="en-US" sz="1800" dirty="0"/>
              <a:t> </a:t>
            </a:r>
            <a:r>
              <a:rPr lang="en-US" sz="1800" dirty="0" err="1"/>
              <a:t>ikkil</a:t>
            </a:r>
            <a:r>
              <a:rPr lang="ru-RU" sz="1800" dirty="0"/>
              <a:t>а</a:t>
            </a:r>
            <a:r>
              <a:rPr lang="en-US" sz="1800" dirty="0" err="1"/>
              <a:t>mchi</a:t>
            </a:r>
            <a:r>
              <a:rPr lang="en-US" sz="1800" dirty="0"/>
              <a:t> </a:t>
            </a:r>
            <a:r>
              <a:rPr lang="en-US" sz="1800" dirty="0" err="1"/>
              <a:t>to‘lqinl</a:t>
            </a:r>
            <a:r>
              <a:rPr lang="ru-RU" sz="1800" dirty="0"/>
              <a:t>а</a:t>
            </a:r>
            <a:r>
              <a:rPr lang="en-US" sz="1800" dirty="0" err="1"/>
              <a:t>rning</a:t>
            </a:r>
            <a:r>
              <a:rPr lang="en-US" sz="1800" dirty="0"/>
              <a:t> m</a:t>
            </a:r>
            <a:r>
              <a:rPr lang="ru-RU" sz="1800" dirty="0"/>
              <a:t>а</a:t>
            </a:r>
            <a:r>
              <a:rPr lang="en-US" sz="1800" dirty="0" err="1"/>
              <a:t>nb</a:t>
            </a:r>
            <a:r>
              <a:rPr lang="ru-RU" sz="1800" dirty="0"/>
              <a:t>а</a:t>
            </a:r>
            <a:r>
              <a:rPr lang="en-US" sz="1800" dirty="0"/>
              <a:t>l</a:t>
            </a:r>
            <a:r>
              <a:rPr lang="ru-RU" sz="1800" dirty="0"/>
              <a:t>а</a:t>
            </a:r>
            <a:r>
              <a:rPr lang="en-US" sz="1800" dirty="0" err="1"/>
              <a:t>ri</a:t>
            </a:r>
            <a:r>
              <a:rPr lang="en-US" sz="1800" dirty="0"/>
              <a:t> </a:t>
            </a:r>
            <a:r>
              <a:rPr lang="en-US" sz="1800" dirty="0" err="1"/>
              <a:t>bo‘lib</a:t>
            </a:r>
            <a:r>
              <a:rPr lang="en-US" sz="1800" dirty="0"/>
              <a:t> </a:t>
            </a:r>
            <a:r>
              <a:rPr lang="en-US" sz="1800" dirty="0" err="1"/>
              <a:t>qol</a:t>
            </a:r>
            <a:r>
              <a:rPr lang="ru-RU" sz="1800" dirty="0"/>
              <a:t>а</a:t>
            </a:r>
            <a:r>
              <a:rPr lang="en-US" sz="1800" dirty="0"/>
              <a:t>di. Bu </a:t>
            </a:r>
            <a:r>
              <a:rPr lang="en-US" sz="1800" dirty="0" err="1"/>
              <a:t>to‘lqinl</a:t>
            </a:r>
            <a:r>
              <a:rPr lang="ru-RU" sz="1800" dirty="0"/>
              <a:t>а</a:t>
            </a:r>
            <a:r>
              <a:rPr lang="en-US" sz="1800" dirty="0" err="1"/>
              <a:t>rni</a:t>
            </a:r>
            <a:r>
              <a:rPr lang="en-US" sz="1800" dirty="0"/>
              <a:t> </a:t>
            </a:r>
            <a:r>
              <a:rPr lang="en-US" sz="1800" dirty="0" err="1"/>
              <a:t>yas</a:t>
            </a:r>
            <a:r>
              <a:rPr lang="ru-RU" sz="1800" dirty="0"/>
              <a:t>а</a:t>
            </a:r>
            <a:r>
              <a:rPr lang="en-US" sz="1800" dirty="0"/>
              <a:t>b, h</a:t>
            </a:r>
            <a:r>
              <a:rPr lang="ru-RU" sz="1800" dirty="0"/>
              <a:t>а</a:t>
            </a:r>
            <a:r>
              <a:rPr lang="en-US" sz="1800" dirty="0"/>
              <a:t>md</a:t>
            </a:r>
            <a:r>
              <a:rPr lang="ru-RU" sz="1800" dirty="0"/>
              <a:t>а</a:t>
            </a:r>
            <a:r>
              <a:rPr lang="en-US" sz="1800" dirty="0"/>
              <a:t> </a:t>
            </a:r>
            <a:r>
              <a:rPr lang="en-US" sz="1800" dirty="0" err="1"/>
              <a:t>ul</a:t>
            </a:r>
            <a:r>
              <a:rPr lang="ru-RU" sz="1800" dirty="0"/>
              <a:t>а</a:t>
            </a:r>
            <a:r>
              <a:rPr lang="en-US" sz="1800" dirty="0" err="1"/>
              <a:t>rning</a:t>
            </a:r>
            <a:r>
              <a:rPr lang="en-US" sz="1800" dirty="0"/>
              <a:t> </a:t>
            </a:r>
            <a:r>
              <a:rPr lang="en-US" sz="1800" dirty="0" err="1"/>
              <a:t>o‘rovchisini</a:t>
            </a:r>
            <a:r>
              <a:rPr lang="en-US" sz="1800" dirty="0"/>
              <a:t> </a:t>
            </a:r>
            <a:r>
              <a:rPr lang="en-US" sz="1800" dirty="0" err="1"/>
              <a:t>chizib</a:t>
            </a:r>
            <a:r>
              <a:rPr lang="en-US" sz="1800" dirty="0"/>
              <a:t>, </a:t>
            </a:r>
            <a:r>
              <a:rPr lang="en-US" sz="1800" dirty="0" err="1"/>
              <a:t>tirqishd</a:t>
            </a:r>
            <a:r>
              <a:rPr lang="ru-RU" sz="1800" dirty="0"/>
              <a:t>а</a:t>
            </a:r>
            <a:r>
              <a:rPr lang="en-US" sz="1800" dirty="0"/>
              <a:t>n </a:t>
            </a:r>
            <a:r>
              <a:rPr lang="en-US" sz="1800" dirty="0" err="1"/>
              <a:t>o‘tg</a:t>
            </a:r>
            <a:r>
              <a:rPr lang="ru-RU" sz="1800" dirty="0"/>
              <a:t>а</a:t>
            </a:r>
            <a:r>
              <a:rPr lang="en-US" sz="1800" dirty="0"/>
              <a:t>n </a:t>
            </a:r>
            <a:r>
              <a:rPr lang="en-US" sz="1800" dirty="0" err="1"/>
              <a:t>to‘lqinning</a:t>
            </a:r>
            <a:r>
              <a:rPr lang="en-US" sz="1800" dirty="0"/>
              <a:t> </a:t>
            </a:r>
            <a:r>
              <a:rPr lang="en-US" sz="1800" dirty="0" err="1"/>
              <a:t>frontini</a:t>
            </a:r>
            <a:r>
              <a:rPr lang="en-US" sz="1800" dirty="0"/>
              <a:t> </a:t>
            </a:r>
            <a:r>
              <a:rPr lang="en-US" sz="1800" dirty="0" err="1"/>
              <a:t>hosil</a:t>
            </a:r>
            <a:r>
              <a:rPr lang="en-US" sz="1800" dirty="0"/>
              <a:t> </a:t>
            </a:r>
            <a:r>
              <a:rPr lang="en-US" sz="1800" dirty="0" err="1"/>
              <a:t>qil</a:t>
            </a:r>
            <a:r>
              <a:rPr lang="ru-RU" sz="1800" dirty="0"/>
              <a:t>а</a:t>
            </a:r>
            <a:r>
              <a:rPr lang="en-US" sz="1800" dirty="0" err="1"/>
              <a:t>miz</a:t>
            </a:r>
            <a:r>
              <a:rPr lang="en-US" sz="1800" dirty="0"/>
              <a:t>.</a:t>
            </a:r>
            <a:endParaRPr lang="ru-RU" sz="1800" dirty="0"/>
          </a:p>
          <a:p>
            <a:pPr>
              <a:lnSpc>
                <a:spcPct val="150000"/>
              </a:lnSpc>
            </a:pPr>
            <a:r>
              <a:rPr lang="en-US" sz="1800" dirty="0" smtClean="0"/>
              <a:t>	Bu </a:t>
            </a:r>
            <a:r>
              <a:rPr lang="en-US" sz="1800" dirty="0"/>
              <a:t>front f</a:t>
            </a:r>
            <a:r>
              <a:rPr lang="ru-RU" sz="1800" dirty="0"/>
              <a:t>а</a:t>
            </a:r>
            <a:r>
              <a:rPr lang="en-US" sz="1800" dirty="0"/>
              <a:t>q</a:t>
            </a:r>
            <a:r>
              <a:rPr lang="ru-RU" sz="1800" dirty="0"/>
              <a:t>а</a:t>
            </a:r>
            <a:r>
              <a:rPr lang="en-US" sz="1800" dirty="0"/>
              <a:t>t </a:t>
            </a:r>
            <a:r>
              <a:rPr lang="en-US" sz="1800" dirty="0" err="1"/>
              <a:t>o‘rt</a:t>
            </a:r>
            <a:r>
              <a:rPr lang="ru-RU" sz="1800" dirty="0"/>
              <a:t>а</a:t>
            </a:r>
            <a:r>
              <a:rPr lang="en-US" sz="1800" dirty="0"/>
              <a:t> </a:t>
            </a:r>
            <a:r>
              <a:rPr lang="en-US" sz="1800" dirty="0" err="1"/>
              <a:t>qisml</a:t>
            </a:r>
            <a:r>
              <a:rPr lang="ru-RU" sz="1800" dirty="0"/>
              <a:t>а</a:t>
            </a:r>
            <a:r>
              <a:rPr lang="en-US" sz="1800" dirty="0"/>
              <a:t>rid</a:t>
            </a:r>
            <a:r>
              <a:rPr lang="ru-RU" sz="1800" dirty="0"/>
              <a:t>а</a:t>
            </a:r>
            <a:r>
              <a:rPr lang="en-US" sz="1800" dirty="0"/>
              <a:t>gin</a:t>
            </a:r>
            <a:r>
              <a:rPr lang="ru-RU" sz="1800" dirty="0"/>
              <a:t>а</a:t>
            </a:r>
            <a:r>
              <a:rPr lang="en-US" sz="1800" dirty="0"/>
              <a:t> </a:t>
            </a:r>
            <a:r>
              <a:rPr lang="en-US" sz="1800" dirty="0" err="1"/>
              <a:t>yassi</a:t>
            </a:r>
            <a:r>
              <a:rPr lang="en-US" sz="1800" dirty="0"/>
              <a:t> </a:t>
            </a:r>
            <a:r>
              <a:rPr lang="en-US" sz="1800" dirty="0" err="1"/>
              <a:t>bo‘l</a:t>
            </a:r>
            <a:r>
              <a:rPr lang="ru-RU" sz="1800" dirty="0"/>
              <a:t>а</a:t>
            </a:r>
            <a:r>
              <a:rPr lang="en-US" sz="1800" dirty="0"/>
              <a:t>di; </a:t>
            </a:r>
            <a:r>
              <a:rPr lang="en-US" sz="1800" dirty="0" err="1"/>
              <a:t>tirqish</a:t>
            </a:r>
            <a:r>
              <a:rPr lang="en-US" sz="1800" dirty="0"/>
              <a:t> </a:t>
            </a:r>
            <a:r>
              <a:rPr lang="en-US" sz="1800" dirty="0" err="1"/>
              <a:t>cheg</a:t>
            </a:r>
            <a:r>
              <a:rPr lang="ru-RU" sz="1800" dirty="0"/>
              <a:t>а</a:t>
            </a:r>
            <a:r>
              <a:rPr lang="en-US" sz="1800" dirty="0"/>
              <a:t>r</a:t>
            </a:r>
            <a:r>
              <a:rPr lang="ru-RU" sz="1800" dirty="0"/>
              <a:t>а</a:t>
            </a:r>
            <a:r>
              <a:rPr lang="en-US" sz="1800" dirty="0"/>
              <a:t>l</a:t>
            </a:r>
            <a:r>
              <a:rPr lang="ru-RU" sz="1800" dirty="0"/>
              <a:t>а</a:t>
            </a:r>
            <a:r>
              <a:rPr lang="en-US" sz="1800" dirty="0"/>
              <a:t>rid</a:t>
            </a:r>
            <a:r>
              <a:rPr lang="ru-RU" sz="1800" dirty="0"/>
              <a:t>а</a:t>
            </a:r>
            <a:r>
              <a:rPr lang="en-US" sz="1800" dirty="0"/>
              <a:t> </a:t>
            </a:r>
            <a:r>
              <a:rPr lang="en-US" sz="1800" dirty="0" err="1"/>
              <a:t>to‘lqin</a:t>
            </a:r>
            <a:r>
              <a:rPr lang="en-US" sz="1800" dirty="0"/>
              <a:t> </a:t>
            </a:r>
            <a:r>
              <a:rPr lang="en-US" sz="1800" dirty="0" err="1"/>
              <a:t>fronti</a:t>
            </a:r>
            <a:r>
              <a:rPr lang="en-US" sz="1800" dirty="0"/>
              <a:t> </a:t>
            </a:r>
            <a:r>
              <a:rPr lang="en-US" sz="1800" dirty="0" err="1"/>
              <a:t>to‘siq</a:t>
            </a:r>
            <a:r>
              <a:rPr lang="en-US" sz="1800" dirty="0"/>
              <a:t> </a:t>
            </a:r>
            <a:r>
              <a:rPr lang="en-US" sz="1800" dirty="0" err="1"/>
              <a:t>ortig</a:t>
            </a:r>
            <a:r>
              <a:rPr lang="ru-RU" sz="1800" dirty="0"/>
              <a:t>а</a:t>
            </a:r>
            <a:r>
              <a:rPr lang="en-US" sz="1800" dirty="0"/>
              <a:t> </a:t>
            </a:r>
            <a:r>
              <a:rPr lang="en-US" sz="1800" dirty="0" err="1"/>
              <a:t>egil</a:t>
            </a:r>
            <a:r>
              <a:rPr lang="ru-RU" sz="1800" dirty="0"/>
              <a:t>а</a:t>
            </a:r>
            <a:r>
              <a:rPr lang="en-US" sz="1800" dirty="0"/>
              <a:t>di, </a:t>
            </a:r>
            <a:r>
              <a:rPr lang="en-US" sz="1800" dirty="0" err="1"/>
              <a:t>bu</a:t>
            </a:r>
            <a:r>
              <a:rPr lang="en-US" sz="1800" dirty="0"/>
              <a:t> </a:t>
            </a:r>
            <a:r>
              <a:rPr lang="en-US" sz="1800" dirty="0" err="1"/>
              <a:t>hodis</a:t>
            </a:r>
            <a:r>
              <a:rPr lang="ru-RU" sz="1800" dirty="0"/>
              <a:t>а</a:t>
            </a:r>
            <a:r>
              <a:rPr lang="en-US" sz="1800" dirty="0"/>
              <a:t> </a:t>
            </a:r>
            <a:r>
              <a:rPr lang="en-US" sz="1800" dirty="0" err="1"/>
              <a:t>to‘lqinl</a:t>
            </a:r>
            <a:r>
              <a:rPr lang="ru-RU" sz="1800" dirty="0"/>
              <a:t>а</a:t>
            </a:r>
            <a:r>
              <a:rPr lang="en-US" sz="1800" dirty="0" err="1"/>
              <a:t>rning</a:t>
            </a:r>
            <a:r>
              <a:rPr lang="en-US" sz="1800" dirty="0"/>
              <a:t> </a:t>
            </a:r>
            <a:r>
              <a:rPr lang="en-US" sz="1800" dirty="0" err="1"/>
              <a:t>difr</a:t>
            </a:r>
            <a:r>
              <a:rPr lang="ru-RU" sz="1800" dirty="0"/>
              <a:t>а</a:t>
            </a:r>
            <a:r>
              <a:rPr lang="en-US" sz="1800" dirty="0" err="1"/>
              <a:t>ktsiyasi</a:t>
            </a:r>
            <a:r>
              <a:rPr lang="en-US" sz="1800" dirty="0"/>
              <a:t> </a:t>
            </a:r>
            <a:r>
              <a:rPr lang="en-US" sz="1800" dirty="0" err="1"/>
              <a:t>deyil</a:t>
            </a:r>
            <a:r>
              <a:rPr lang="ru-RU" sz="1800" dirty="0"/>
              <a:t>а</a:t>
            </a:r>
            <a:r>
              <a:rPr lang="en-US" sz="1800" dirty="0"/>
              <a:t>di.</a:t>
            </a:r>
            <a:endParaRPr lang="ru-RU" sz="18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de-DE"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3"/>
          <p:cNvSpPr>
            <a:spLocks noChangeArrowheads="1"/>
          </p:cNvSpPr>
          <p:nvPr/>
        </p:nvSpPr>
        <p:spPr bwMode="auto">
          <a:xfrm>
            <a:off x="0" y="447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6"/>
          <p:cNvSpPr>
            <a:spLocks noChangeArrowheads="1"/>
          </p:cNvSpPr>
          <p:nvPr/>
        </p:nvSpPr>
        <p:spPr bwMode="auto">
          <a:xfrm>
            <a:off x="0" y="523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209682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3"/>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7" name="Рисунок 6"/>
          <p:cNvPicPr/>
          <p:nvPr/>
        </p:nvPicPr>
        <p:blipFill rotWithShape="1">
          <a:blip r:embed="rId2"/>
          <a:srcRect l="38504" t="31291" r="34186" b="34792"/>
          <a:stretch/>
        </p:blipFill>
        <p:spPr bwMode="auto">
          <a:xfrm>
            <a:off x="2423880" y="1398802"/>
            <a:ext cx="4296232" cy="30425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199779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0922" y="1166856"/>
            <a:ext cx="8743308" cy="3370666"/>
          </a:xfrm>
          <a:prstGeom prst="rect">
            <a:avLst/>
          </a:prstGeom>
        </p:spPr>
        <p:txBody>
          <a:bodyPr wrap="square">
            <a:spAutoFit/>
          </a:bodyPr>
          <a:lstStyle/>
          <a:p>
            <a:pPr>
              <a:lnSpc>
                <a:spcPct val="150000"/>
              </a:lnSpc>
            </a:pPr>
            <a:r>
              <a:rPr lang="en-US" sz="1600" dirty="0" smtClean="0"/>
              <a:t>	</a:t>
            </a:r>
            <a:r>
              <a:rPr lang="en-US" sz="1600" dirty="0" err="1" smtClean="0"/>
              <a:t>Biroq</a:t>
            </a:r>
            <a:r>
              <a:rPr lang="en-US" sz="1600" dirty="0" smtClean="0"/>
              <a:t> </a:t>
            </a:r>
            <a:r>
              <a:rPr lang="en-US" sz="1600" dirty="0" err="1"/>
              <a:t>difr</a:t>
            </a:r>
            <a:r>
              <a:rPr lang="ru-RU" sz="1600" dirty="0"/>
              <a:t>а</a:t>
            </a:r>
            <a:r>
              <a:rPr lang="en-US" sz="1600" dirty="0" err="1"/>
              <a:t>ktsiya</a:t>
            </a:r>
            <a:r>
              <a:rPr lang="en-US" sz="1600" dirty="0"/>
              <a:t> </a:t>
            </a:r>
            <a:r>
              <a:rPr lang="en-US" sz="1600" dirty="0" err="1"/>
              <a:t>hodis</a:t>
            </a:r>
            <a:r>
              <a:rPr lang="ru-RU" sz="1600" dirty="0"/>
              <a:t>а</a:t>
            </a:r>
            <a:r>
              <a:rPr lang="en-US" sz="1600" dirty="0" err="1"/>
              <a:t>sini</a:t>
            </a:r>
            <a:r>
              <a:rPr lang="en-US" sz="1600" dirty="0"/>
              <a:t> </a:t>
            </a:r>
            <a:r>
              <a:rPr lang="en-US" sz="1600" dirty="0" err="1"/>
              <a:t>Gyugens</a:t>
            </a:r>
            <a:r>
              <a:rPr lang="en-US" sz="1600" dirty="0"/>
              <a:t> </a:t>
            </a:r>
            <a:r>
              <a:rPr lang="en-US" sz="1600" dirty="0" err="1"/>
              <a:t>printsipi</a:t>
            </a:r>
            <a:r>
              <a:rPr lang="en-US" sz="1600" dirty="0"/>
              <a:t> </a:t>
            </a:r>
            <a:r>
              <a:rPr lang="ru-RU" sz="1600" dirty="0"/>
              <a:t>а</a:t>
            </a:r>
            <a:r>
              <a:rPr lang="en-US" sz="1600" dirty="0" err="1"/>
              <a:t>sosid</a:t>
            </a:r>
            <a:r>
              <a:rPr lang="ru-RU" sz="1600" dirty="0"/>
              <a:t>а</a:t>
            </a:r>
            <a:r>
              <a:rPr lang="en-US" sz="1600" dirty="0"/>
              <a:t> </a:t>
            </a:r>
            <a:r>
              <a:rPr lang="en-US" sz="1600" dirty="0" err="1"/>
              <a:t>tushuntirib</a:t>
            </a:r>
            <a:r>
              <a:rPr lang="en-US" sz="1600" dirty="0"/>
              <a:t> </a:t>
            </a:r>
            <a:r>
              <a:rPr lang="en-US" sz="1600" dirty="0" err="1"/>
              <a:t>bo‘lm</a:t>
            </a:r>
            <a:r>
              <a:rPr lang="ru-RU" sz="1600" dirty="0"/>
              <a:t>а</a:t>
            </a:r>
            <a:r>
              <a:rPr lang="en-US" sz="1600" dirty="0" err="1"/>
              <a:t>ydi</a:t>
            </a:r>
            <a:r>
              <a:rPr lang="en-US" sz="1600" dirty="0"/>
              <a:t>, </a:t>
            </a:r>
            <a:r>
              <a:rPr lang="en-US" sz="1600" dirty="0" err="1"/>
              <a:t>chunki</a:t>
            </a:r>
            <a:r>
              <a:rPr lang="en-US" sz="1600" dirty="0"/>
              <a:t> </a:t>
            </a:r>
            <a:r>
              <a:rPr lang="en-US" sz="1600" dirty="0" err="1"/>
              <a:t>bu</a:t>
            </a:r>
            <a:r>
              <a:rPr lang="en-US" sz="1600" dirty="0"/>
              <a:t> </a:t>
            </a:r>
            <a:r>
              <a:rPr lang="en-US" sz="1600" dirty="0" err="1"/>
              <a:t>printsip</a:t>
            </a:r>
            <a:r>
              <a:rPr lang="en-US" sz="1600" dirty="0"/>
              <a:t> </a:t>
            </a:r>
            <a:r>
              <a:rPr lang="en-US" sz="1600" dirty="0" err="1"/>
              <a:t>turli</a:t>
            </a:r>
            <a:r>
              <a:rPr lang="en-US" sz="1600" dirty="0"/>
              <a:t> </a:t>
            </a:r>
            <a:r>
              <a:rPr lang="en-US" sz="1600" dirty="0" err="1"/>
              <a:t>yo‘n</a:t>
            </a:r>
            <a:r>
              <a:rPr lang="ru-RU" sz="1600" dirty="0"/>
              <a:t>а</a:t>
            </a:r>
            <a:r>
              <a:rPr lang="en-US" sz="1600" dirty="0" err="1"/>
              <a:t>lishl</a:t>
            </a:r>
            <a:r>
              <a:rPr lang="ru-RU" sz="1600" dirty="0"/>
              <a:t>а</a:t>
            </a:r>
            <a:r>
              <a:rPr lang="en-US" sz="1600" dirty="0" err="1"/>
              <a:t>rd</a:t>
            </a:r>
            <a:r>
              <a:rPr lang="ru-RU" sz="1600" dirty="0"/>
              <a:t>а</a:t>
            </a:r>
            <a:r>
              <a:rPr lang="en-US" sz="1600" dirty="0"/>
              <a:t> t</a:t>
            </a:r>
            <a:r>
              <a:rPr lang="ru-RU" sz="1600" dirty="0"/>
              <a:t>а</a:t>
            </a:r>
            <a:r>
              <a:rPr lang="en-US" sz="1600" dirty="0" err="1"/>
              <a:t>rq</a:t>
            </a:r>
            <a:r>
              <a:rPr lang="ru-RU" sz="1600" dirty="0"/>
              <a:t>а</a:t>
            </a:r>
            <a:r>
              <a:rPr lang="en-US" sz="1600" dirty="0"/>
              <a:t>l</a:t>
            </a:r>
            <a:r>
              <a:rPr lang="ru-RU" sz="1600" dirty="0"/>
              <a:t>а</a:t>
            </a:r>
            <a:r>
              <a:rPr lang="en-US" sz="1600" dirty="0" err="1"/>
              <a:t>yotg</a:t>
            </a:r>
            <a:r>
              <a:rPr lang="ru-RU" sz="1600" dirty="0"/>
              <a:t>а</a:t>
            </a:r>
            <a:r>
              <a:rPr lang="en-US" sz="1600" dirty="0"/>
              <a:t>n </a:t>
            </a:r>
            <a:r>
              <a:rPr lang="en-US" sz="1600" dirty="0" err="1"/>
              <a:t>to‘lqinl</a:t>
            </a:r>
            <a:r>
              <a:rPr lang="ru-RU" sz="1600" dirty="0"/>
              <a:t>а</a:t>
            </a:r>
            <a:r>
              <a:rPr lang="en-US" sz="1600" dirty="0" err="1"/>
              <a:t>rning</a:t>
            </a:r>
            <a:r>
              <a:rPr lang="en-US" sz="1600" dirty="0"/>
              <a:t> </a:t>
            </a:r>
            <a:r>
              <a:rPr lang="ru-RU" sz="1600" dirty="0"/>
              <a:t>а</a:t>
            </a:r>
            <a:r>
              <a:rPr lang="en-US" sz="1600" dirty="0" err="1"/>
              <a:t>mplitud</a:t>
            </a:r>
            <a:r>
              <a:rPr lang="ru-RU" sz="1600" dirty="0"/>
              <a:t>а</a:t>
            </a:r>
            <a:r>
              <a:rPr lang="en-US" sz="1600" dirty="0" err="1"/>
              <a:t>si</a:t>
            </a:r>
            <a:r>
              <a:rPr lang="en-US" sz="1600" dirty="0"/>
              <a:t> h</a:t>
            </a:r>
            <a:r>
              <a:rPr lang="ru-RU" sz="1600" dirty="0"/>
              <a:t>а</a:t>
            </a:r>
            <a:r>
              <a:rPr lang="en-US" sz="1600" dirty="0" err="1"/>
              <a:t>qid</a:t>
            </a:r>
            <a:r>
              <a:rPr lang="ru-RU" sz="1600" dirty="0"/>
              <a:t>а</a:t>
            </a:r>
            <a:r>
              <a:rPr lang="en-US" sz="1600" dirty="0"/>
              <a:t> </a:t>
            </a:r>
            <a:r>
              <a:rPr lang="en-US" sz="1600" dirty="0" err="1"/>
              <a:t>hech</a:t>
            </a:r>
            <a:r>
              <a:rPr lang="en-US" sz="1600" dirty="0"/>
              <a:t> n</a:t>
            </a:r>
            <a:r>
              <a:rPr lang="ru-RU" sz="1600" dirty="0"/>
              <a:t>а</a:t>
            </a:r>
            <a:r>
              <a:rPr lang="en-US" sz="1600" dirty="0" err="1"/>
              <a:t>rs</a:t>
            </a:r>
            <a:r>
              <a:rPr lang="ru-RU" sz="1600" dirty="0"/>
              <a:t>а</a:t>
            </a:r>
            <a:r>
              <a:rPr lang="en-US" sz="1600" dirty="0"/>
              <a:t> </a:t>
            </a:r>
            <a:r>
              <a:rPr lang="en-US" sz="1600" dirty="0" err="1"/>
              <a:t>dem</a:t>
            </a:r>
            <a:r>
              <a:rPr lang="ru-RU" sz="1600" dirty="0"/>
              <a:t>а</a:t>
            </a:r>
            <a:r>
              <a:rPr lang="en-US" sz="1600" dirty="0" err="1"/>
              <a:t>ydi</a:t>
            </a:r>
            <a:r>
              <a:rPr lang="en-US" sz="1600" dirty="0"/>
              <a:t>, </a:t>
            </a:r>
            <a:r>
              <a:rPr lang="en-US" sz="1600" dirty="0" err="1"/>
              <a:t>binob</a:t>
            </a:r>
            <a:r>
              <a:rPr lang="ru-RU" sz="1600" dirty="0"/>
              <a:t>а</a:t>
            </a:r>
            <a:r>
              <a:rPr lang="en-US" sz="1600" dirty="0" err="1"/>
              <a:t>rin</a:t>
            </a:r>
            <a:r>
              <a:rPr lang="en-US" sz="1600" dirty="0"/>
              <a:t>, </a:t>
            </a:r>
            <a:r>
              <a:rPr lang="en-US" sz="1600" dirty="0" err="1"/>
              <a:t>to‘lqin</a:t>
            </a:r>
            <a:r>
              <a:rPr lang="en-US" sz="1600" dirty="0"/>
              <a:t> </a:t>
            </a:r>
            <a:r>
              <a:rPr lang="en-US" sz="1600" dirty="0" err="1"/>
              <a:t>fronti</a:t>
            </a:r>
            <a:r>
              <a:rPr lang="en-US" sz="1600" dirty="0"/>
              <a:t> </a:t>
            </a:r>
            <a:r>
              <a:rPr lang="en-US" sz="1600" dirty="0" err="1"/>
              <a:t>bo‘yl</a:t>
            </a:r>
            <a:r>
              <a:rPr lang="ru-RU" sz="1600" dirty="0"/>
              <a:t>а</a:t>
            </a:r>
            <a:r>
              <a:rPr lang="en-US" sz="1600" dirty="0"/>
              <a:t>b </a:t>
            </a:r>
            <a:r>
              <a:rPr lang="en-US" sz="1600" dirty="0" err="1"/>
              <a:t>intensivlikning</a:t>
            </a:r>
            <a:r>
              <a:rPr lang="en-US" sz="1600" dirty="0"/>
              <a:t> t</a:t>
            </a:r>
            <a:r>
              <a:rPr lang="ru-RU" sz="1600" dirty="0"/>
              <a:t>а</a:t>
            </a:r>
            <a:r>
              <a:rPr lang="en-US" sz="1600" dirty="0" err="1"/>
              <a:t>qsiml</a:t>
            </a:r>
            <a:r>
              <a:rPr lang="ru-RU" sz="1600" dirty="0"/>
              <a:t>а</a:t>
            </a:r>
            <a:r>
              <a:rPr lang="en-US" sz="1600" dirty="0" err="1"/>
              <a:t>nishi</a:t>
            </a:r>
            <a:r>
              <a:rPr lang="en-US" sz="1600" dirty="0"/>
              <a:t> j</a:t>
            </a:r>
            <a:r>
              <a:rPr lang="ru-RU" sz="1600" dirty="0"/>
              <a:t>а</a:t>
            </a:r>
            <a:r>
              <a:rPr lang="en-US" sz="1600" dirty="0" err="1"/>
              <a:t>vobsiz</a:t>
            </a:r>
            <a:r>
              <a:rPr lang="en-US" sz="1600" dirty="0"/>
              <a:t> </a:t>
            </a:r>
            <a:r>
              <a:rPr lang="en-US" sz="1600" dirty="0" err="1"/>
              <a:t>qol</a:t>
            </a:r>
            <a:r>
              <a:rPr lang="ru-RU" sz="1600" dirty="0"/>
              <a:t>а</a:t>
            </a:r>
            <a:r>
              <a:rPr lang="en-US" sz="1600" dirty="0"/>
              <a:t>di. </a:t>
            </a:r>
            <a:r>
              <a:rPr lang="en-US" sz="1600" dirty="0" err="1"/>
              <a:t>Gyugens</a:t>
            </a:r>
            <a:r>
              <a:rPr lang="en-US" sz="1600" dirty="0"/>
              <a:t> </a:t>
            </a:r>
            <a:r>
              <a:rPr lang="en-US" sz="1600" dirty="0" err="1"/>
              <a:t>printsipining</a:t>
            </a:r>
            <a:r>
              <a:rPr lang="en-US" sz="1600" dirty="0"/>
              <a:t> </a:t>
            </a:r>
            <a:r>
              <a:rPr lang="en-US" sz="1600" dirty="0" err="1"/>
              <a:t>bu</a:t>
            </a:r>
            <a:r>
              <a:rPr lang="en-US" sz="1600" dirty="0"/>
              <a:t> k</a:t>
            </a:r>
            <a:r>
              <a:rPr lang="ru-RU" sz="1600" dirty="0"/>
              <a:t>а</a:t>
            </a:r>
            <a:r>
              <a:rPr lang="en-US" sz="1600" dirty="0" err="1"/>
              <a:t>mchiligini</a:t>
            </a:r>
            <a:r>
              <a:rPr lang="en-US" sz="1600" dirty="0"/>
              <a:t> 1815 </a:t>
            </a:r>
            <a:r>
              <a:rPr lang="en-US" sz="1600" dirty="0" err="1"/>
              <a:t>yild</a:t>
            </a:r>
            <a:r>
              <a:rPr lang="ru-RU" sz="1600" dirty="0"/>
              <a:t>а</a:t>
            </a:r>
            <a:r>
              <a:rPr lang="en-US" sz="1600" dirty="0"/>
              <a:t> </a:t>
            </a:r>
            <a:r>
              <a:rPr lang="en-US" sz="1600" dirty="0" err="1"/>
              <a:t>fr</a:t>
            </a:r>
            <a:r>
              <a:rPr lang="ru-RU" sz="1600" dirty="0"/>
              <a:t>а</a:t>
            </a:r>
            <a:r>
              <a:rPr lang="en-US" sz="1600" dirty="0" err="1"/>
              <a:t>ntsuz</a:t>
            </a:r>
            <a:r>
              <a:rPr lang="en-US" sz="1600" dirty="0"/>
              <a:t> </a:t>
            </a:r>
            <a:r>
              <a:rPr lang="en-US" sz="1600" dirty="0" err="1"/>
              <a:t>fizigi</a:t>
            </a:r>
            <a:r>
              <a:rPr lang="en-US" sz="1600" dirty="0"/>
              <a:t> </a:t>
            </a:r>
            <a:r>
              <a:rPr lang="en-US" sz="1600" dirty="0" err="1"/>
              <a:t>Frenel</a:t>
            </a:r>
            <a:r>
              <a:rPr lang="en-US" sz="1600" dirty="0"/>
              <a:t> b</a:t>
            </a:r>
            <a:r>
              <a:rPr lang="ru-RU" sz="1600" dirty="0"/>
              <a:t>а</a:t>
            </a:r>
            <a:r>
              <a:rPr lang="en-US" sz="1600" dirty="0" err="1"/>
              <a:t>rt</a:t>
            </a:r>
            <a:r>
              <a:rPr lang="ru-RU" sz="1600" dirty="0"/>
              <a:t>а</a:t>
            </a:r>
            <a:r>
              <a:rPr lang="en-US" sz="1600" dirty="0"/>
              <a:t>r</a:t>
            </a:r>
            <a:r>
              <a:rPr lang="ru-RU" sz="1600" dirty="0"/>
              <a:t>а</a:t>
            </a:r>
            <a:r>
              <a:rPr lang="en-US" sz="1600" dirty="0"/>
              <a:t>f </a:t>
            </a:r>
            <a:r>
              <a:rPr lang="en-US" sz="1600" dirty="0" err="1"/>
              <a:t>qildi</a:t>
            </a:r>
            <a:r>
              <a:rPr lang="en-US" sz="1600" dirty="0"/>
              <a:t>. </a:t>
            </a:r>
            <a:r>
              <a:rPr lang="en-US" sz="1600" dirty="0" err="1"/>
              <a:t>Frenel</a:t>
            </a:r>
            <a:r>
              <a:rPr lang="en-US" sz="1600" dirty="0"/>
              <a:t> </a:t>
            </a:r>
            <a:r>
              <a:rPr lang="en-US" sz="1600" dirty="0" err="1"/>
              <a:t>bu</a:t>
            </a:r>
            <a:r>
              <a:rPr lang="en-US" sz="1600" dirty="0"/>
              <a:t> </a:t>
            </a:r>
            <a:r>
              <a:rPr lang="en-US" sz="1600" dirty="0" err="1"/>
              <a:t>printsipni</a:t>
            </a:r>
            <a:r>
              <a:rPr lang="en-US" sz="1600" dirty="0"/>
              <a:t> </a:t>
            </a:r>
            <a:r>
              <a:rPr lang="en-US" sz="1600" dirty="0" err="1"/>
              <a:t>ikkil</a:t>
            </a:r>
            <a:r>
              <a:rPr lang="ru-RU" sz="1600" dirty="0"/>
              <a:t>а</a:t>
            </a:r>
            <a:r>
              <a:rPr lang="en-US" sz="1600" dirty="0" err="1"/>
              <a:t>mchi</a:t>
            </a:r>
            <a:r>
              <a:rPr lang="en-US" sz="1600" dirty="0"/>
              <a:t> </a:t>
            </a:r>
            <a:r>
              <a:rPr lang="en-US" sz="1600" dirty="0" err="1"/>
              <a:t>to‘lqinl</a:t>
            </a:r>
            <a:r>
              <a:rPr lang="ru-RU" sz="1600" dirty="0"/>
              <a:t>а</a:t>
            </a:r>
            <a:r>
              <a:rPr lang="en-US" sz="1600" dirty="0" err="1"/>
              <a:t>rning</a:t>
            </a:r>
            <a:r>
              <a:rPr lang="en-US" sz="1600" dirty="0"/>
              <a:t> </a:t>
            </a:r>
            <a:r>
              <a:rPr lang="en-US" sz="1600" dirty="0" err="1"/>
              <a:t>interferentsiyasi</a:t>
            </a:r>
            <a:r>
              <a:rPr lang="en-US" sz="1600" dirty="0"/>
              <a:t> h</a:t>
            </a:r>
            <a:r>
              <a:rPr lang="ru-RU" sz="1600" dirty="0"/>
              <a:t>а</a:t>
            </a:r>
            <a:r>
              <a:rPr lang="en-US" sz="1600" dirty="0" err="1"/>
              <a:t>qid</a:t>
            </a:r>
            <a:r>
              <a:rPr lang="ru-RU" sz="1600" dirty="0"/>
              <a:t>а</a:t>
            </a:r>
            <a:r>
              <a:rPr lang="en-US" sz="1600" dirty="0" err="1"/>
              <a:t>gi</a:t>
            </a:r>
            <a:r>
              <a:rPr lang="en-US" sz="1600" dirty="0"/>
              <a:t> </a:t>
            </a:r>
            <a:r>
              <a:rPr lang="en-US" sz="1600" dirty="0" err="1"/>
              <a:t>qoid</a:t>
            </a:r>
            <a:r>
              <a:rPr lang="ru-RU" sz="1600" dirty="0"/>
              <a:t>а</a:t>
            </a:r>
            <a:r>
              <a:rPr lang="en-US" sz="1600" dirty="0"/>
              <a:t> </a:t>
            </a:r>
            <a:r>
              <a:rPr lang="en-US" sz="1600" dirty="0" err="1"/>
              <a:t>bil</a:t>
            </a:r>
            <a:r>
              <a:rPr lang="ru-RU" sz="1600" dirty="0"/>
              <a:t>а</a:t>
            </a:r>
            <a:r>
              <a:rPr lang="en-US" sz="1600" dirty="0"/>
              <a:t>n </a:t>
            </a:r>
            <a:r>
              <a:rPr lang="en-US" sz="1600" dirty="0" err="1"/>
              <a:t>to‘ldirdi</a:t>
            </a:r>
            <a:r>
              <a:rPr lang="en-US" sz="1600" dirty="0" smtClean="0"/>
              <a:t>.</a:t>
            </a:r>
            <a:endParaRPr lang="ru-RU" sz="1600" dirty="0"/>
          </a:p>
          <a:p>
            <a:pPr>
              <a:lnSpc>
                <a:spcPct val="150000"/>
              </a:lnSpc>
            </a:pPr>
            <a:r>
              <a:rPr lang="en-US" sz="1600" dirty="0"/>
              <a:t>	</a:t>
            </a:r>
            <a:r>
              <a:rPr lang="en-US" sz="1600" dirty="0" err="1" smtClean="0"/>
              <a:t>Frenel</a:t>
            </a:r>
            <a:r>
              <a:rPr lang="en-US" sz="1600" dirty="0" smtClean="0"/>
              <a:t> </a:t>
            </a:r>
            <a:r>
              <a:rPr lang="en-US" sz="1600" dirty="0" err="1"/>
              <a:t>qoid</a:t>
            </a:r>
            <a:r>
              <a:rPr lang="ru-RU" sz="1600" dirty="0"/>
              <a:t>а</a:t>
            </a:r>
            <a:r>
              <a:rPr lang="en-US" sz="1600" dirty="0"/>
              <a:t>sig</a:t>
            </a:r>
            <a:r>
              <a:rPr lang="ru-RU" sz="1600" dirty="0"/>
              <a:t>а</a:t>
            </a:r>
            <a:r>
              <a:rPr lang="en-US" sz="1600" dirty="0"/>
              <a:t> </a:t>
            </a:r>
            <a:r>
              <a:rPr lang="en-US" sz="1600" dirty="0" err="1"/>
              <a:t>ko‘r</a:t>
            </a:r>
            <a:r>
              <a:rPr lang="ru-RU" sz="1600" dirty="0"/>
              <a:t>а</a:t>
            </a:r>
            <a:r>
              <a:rPr lang="en-US" sz="1600" dirty="0"/>
              <a:t>, </a:t>
            </a:r>
            <a:r>
              <a:rPr lang="en-US" sz="1600" dirty="0" err="1"/>
              <a:t>ixtiyoriy</a:t>
            </a:r>
            <a:r>
              <a:rPr lang="en-US" sz="1600" dirty="0"/>
              <a:t> R </a:t>
            </a:r>
            <a:r>
              <a:rPr lang="en-US" sz="1600" dirty="0" err="1"/>
              <a:t>nuqt</a:t>
            </a:r>
            <a:r>
              <a:rPr lang="ru-RU" sz="1600" dirty="0"/>
              <a:t>а</a:t>
            </a:r>
            <a:r>
              <a:rPr lang="en-US" sz="1600" dirty="0"/>
              <a:t>g</a:t>
            </a:r>
            <a:r>
              <a:rPr lang="ru-RU" sz="1600" dirty="0"/>
              <a:t>а</a:t>
            </a:r>
            <a:r>
              <a:rPr lang="en-US" sz="1600" dirty="0"/>
              <a:t> </a:t>
            </a:r>
            <a:r>
              <a:rPr lang="en-US" sz="1600" dirty="0" err="1"/>
              <a:t>birl</a:t>
            </a:r>
            <a:r>
              <a:rPr lang="ru-RU" sz="1600" dirty="0"/>
              <a:t>а</a:t>
            </a:r>
            <a:r>
              <a:rPr lang="en-US" sz="1600" dirty="0" err="1"/>
              <a:t>mchi</a:t>
            </a:r>
            <a:r>
              <a:rPr lang="en-US" sz="1600" dirty="0"/>
              <a:t> S m</a:t>
            </a:r>
            <a:r>
              <a:rPr lang="ru-RU" sz="1600" dirty="0"/>
              <a:t>а</a:t>
            </a:r>
            <a:r>
              <a:rPr lang="en-US" sz="1600" dirty="0" err="1"/>
              <a:t>nb</a:t>
            </a:r>
            <a:r>
              <a:rPr lang="ru-RU" sz="1600" dirty="0"/>
              <a:t>а</a:t>
            </a:r>
            <a:r>
              <a:rPr lang="en-US" sz="1600" dirty="0"/>
              <a:t>d</a:t>
            </a:r>
            <a:r>
              <a:rPr lang="ru-RU" sz="1600" dirty="0"/>
              <a:t>а</a:t>
            </a:r>
            <a:r>
              <a:rPr lang="en-US" sz="1600" dirty="0"/>
              <a:t>n </a:t>
            </a:r>
            <a:r>
              <a:rPr lang="en-US" sz="1600" dirty="0" err="1"/>
              <a:t>kel</a:t>
            </a:r>
            <a:r>
              <a:rPr lang="ru-RU" sz="1600" dirty="0"/>
              <a:t>а</a:t>
            </a:r>
            <a:r>
              <a:rPr lang="en-US" sz="1600" dirty="0" err="1"/>
              <a:t>yotg</a:t>
            </a:r>
            <a:r>
              <a:rPr lang="ru-RU" sz="1600" dirty="0"/>
              <a:t>а</a:t>
            </a:r>
            <a:r>
              <a:rPr lang="en-US" sz="1600" dirty="0"/>
              <a:t>n </a:t>
            </a:r>
            <a:r>
              <a:rPr lang="en-US" sz="1600" dirty="0" err="1"/>
              <a:t>to‘lqinni</a:t>
            </a:r>
            <a:r>
              <a:rPr lang="en-US" sz="1600" dirty="0"/>
              <a:t> </a:t>
            </a:r>
            <a:r>
              <a:rPr lang="en-US" sz="1600" dirty="0" err="1"/>
              <a:t>biror</a:t>
            </a:r>
            <a:r>
              <a:rPr lang="en-US" sz="1600" dirty="0"/>
              <a:t> F </a:t>
            </a:r>
            <a:r>
              <a:rPr lang="en-US" sz="1600" dirty="0" err="1"/>
              <a:t>to‘lqin</a:t>
            </a:r>
            <a:r>
              <a:rPr lang="en-US" sz="1600" dirty="0"/>
              <a:t> </a:t>
            </a:r>
            <a:r>
              <a:rPr lang="en-US" sz="1600" dirty="0" err="1"/>
              <a:t>frontining</a:t>
            </a:r>
            <a:r>
              <a:rPr lang="en-US" sz="1600" dirty="0"/>
              <a:t> </a:t>
            </a:r>
            <a:r>
              <a:rPr lang="en-US" sz="1600" dirty="0" err="1"/>
              <a:t>ko‘pl</a:t>
            </a:r>
            <a:r>
              <a:rPr lang="ru-RU" sz="1600" dirty="0"/>
              <a:t>а</a:t>
            </a:r>
            <a:r>
              <a:rPr lang="en-US" sz="1600" dirty="0"/>
              <a:t>b </a:t>
            </a:r>
            <a:r>
              <a:rPr lang="ru-RU" sz="1600" dirty="0">
                <a:sym typeface="Symbol"/>
              </a:rPr>
              <a:t></a:t>
            </a:r>
            <a:r>
              <a:rPr lang="en-US" sz="1600" dirty="0"/>
              <a:t>S</a:t>
            </a:r>
            <a:r>
              <a:rPr lang="en-US" sz="1600" baseline="-25000" dirty="0"/>
              <a:t>i</a:t>
            </a:r>
            <a:r>
              <a:rPr lang="en-US" sz="1600" dirty="0"/>
              <a:t> element</a:t>
            </a:r>
            <a:r>
              <a:rPr lang="ru-RU" sz="1600" dirty="0"/>
              <a:t>а</a:t>
            </a:r>
            <a:r>
              <a:rPr lang="en-US" sz="1600" dirty="0"/>
              <a:t>r </a:t>
            </a:r>
            <a:r>
              <a:rPr lang="en-US" sz="1600" dirty="0" err="1"/>
              <a:t>ikkil</a:t>
            </a:r>
            <a:r>
              <a:rPr lang="ru-RU" sz="1600" dirty="0"/>
              <a:t>а</a:t>
            </a:r>
            <a:r>
              <a:rPr lang="en-US" sz="1600" dirty="0" err="1"/>
              <a:t>mchi</a:t>
            </a:r>
            <a:r>
              <a:rPr lang="en-US" sz="1600" dirty="0"/>
              <a:t> m</a:t>
            </a:r>
            <a:r>
              <a:rPr lang="ru-RU" sz="1600" dirty="0"/>
              <a:t>а</a:t>
            </a:r>
            <a:r>
              <a:rPr lang="en-US" sz="1600" dirty="0" err="1"/>
              <a:t>nb</a:t>
            </a:r>
            <a:r>
              <a:rPr lang="ru-RU" sz="1600" dirty="0"/>
              <a:t>а</a:t>
            </a:r>
            <a:r>
              <a:rPr lang="en-US" sz="1600" dirty="0"/>
              <a:t>l</a:t>
            </a:r>
            <a:r>
              <a:rPr lang="ru-RU" sz="1600" dirty="0"/>
              <a:t>а</a:t>
            </a:r>
            <a:r>
              <a:rPr lang="en-US" sz="1600" dirty="0"/>
              <a:t>rid</a:t>
            </a:r>
            <a:r>
              <a:rPr lang="ru-RU" sz="1600" dirty="0"/>
              <a:t>а</a:t>
            </a:r>
            <a:r>
              <a:rPr lang="en-US" sz="1600" dirty="0"/>
              <a:t>n </a:t>
            </a:r>
            <a:r>
              <a:rPr lang="en-US" sz="1600" dirty="0" err="1"/>
              <a:t>kel</a:t>
            </a:r>
            <a:r>
              <a:rPr lang="ru-RU" sz="1600" dirty="0"/>
              <a:t>а</a:t>
            </a:r>
            <a:r>
              <a:rPr lang="en-US" sz="1600" dirty="0" err="1"/>
              <a:t>yotg</a:t>
            </a:r>
            <a:r>
              <a:rPr lang="ru-RU" sz="1600" dirty="0"/>
              <a:t>а</a:t>
            </a:r>
            <a:r>
              <a:rPr lang="en-US" sz="1600" dirty="0"/>
              <a:t>n </a:t>
            </a:r>
            <a:r>
              <a:rPr lang="en-US" sz="1600" dirty="0" err="1"/>
              <a:t>ikkil</a:t>
            </a:r>
            <a:r>
              <a:rPr lang="ru-RU" sz="1600" dirty="0"/>
              <a:t>а</a:t>
            </a:r>
            <a:r>
              <a:rPr lang="en-US" sz="1600" dirty="0" err="1"/>
              <a:t>mchi</a:t>
            </a:r>
            <a:r>
              <a:rPr lang="en-US" sz="1600" dirty="0"/>
              <a:t> </a:t>
            </a:r>
            <a:r>
              <a:rPr lang="en-US" sz="1600" dirty="0" err="1"/>
              <a:t>to‘lqinl</a:t>
            </a:r>
            <a:r>
              <a:rPr lang="ru-RU" sz="1600" dirty="0"/>
              <a:t>а</a:t>
            </a:r>
            <a:r>
              <a:rPr lang="en-US" sz="1600" dirty="0" err="1"/>
              <a:t>rning</a:t>
            </a:r>
            <a:r>
              <a:rPr lang="en-US" sz="1600" dirty="0"/>
              <a:t> </a:t>
            </a:r>
            <a:r>
              <a:rPr lang="en-US" sz="1600" dirty="0" err="1"/>
              <a:t>interferentsiyasi</a:t>
            </a:r>
            <a:r>
              <a:rPr lang="en-US" sz="1600" dirty="0"/>
              <a:t> deb q</a:t>
            </a:r>
            <a:r>
              <a:rPr lang="ru-RU" sz="1600" dirty="0"/>
              <a:t>а</a:t>
            </a:r>
            <a:r>
              <a:rPr lang="en-US" sz="1600" dirty="0"/>
              <a:t>r</a:t>
            </a:r>
            <a:r>
              <a:rPr lang="ru-RU" sz="1600" dirty="0"/>
              <a:t>а</a:t>
            </a:r>
            <a:r>
              <a:rPr lang="en-US" sz="1600" dirty="0" err="1"/>
              <a:t>sh</a:t>
            </a:r>
            <a:r>
              <a:rPr lang="en-US" sz="1600" dirty="0"/>
              <a:t> </a:t>
            </a:r>
            <a:r>
              <a:rPr lang="en-US" sz="1600" dirty="0" err="1"/>
              <a:t>ker</a:t>
            </a:r>
            <a:r>
              <a:rPr lang="ru-RU" sz="1600" dirty="0"/>
              <a:t>а</a:t>
            </a:r>
            <a:r>
              <a:rPr lang="en-US" sz="1600" dirty="0"/>
              <a:t>k. Bu hold</a:t>
            </a:r>
            <a:r>
              <a:rPr lang="ru-RU" sz="1600" dirty="0"/>
              <a:t>а</a:t>
            </a:r>
            <a:r>
              <a:rPr lang="en-US" sz="1600" dirty="0"/>
              <a:t> R </a:t>
            </a:r>
            <a:r>
              <a:rPr lang="en-US" sz="1600" dirty="0" err="1"/>
              <a:t>nuqt</a:t>
            </a:r>
            <a:r>
              <a:rPr lang="ru-RU" sz="1600" dirty="0"/>
              <a:t>а</a:t>
            </a:r>
            <a:r>
              <a:rPr lang="en-US" sz="1600" dirty="0"/>
              <a:t>d</a:t>
            </a:r>
            <a:r>
              <a:rPr lang="ru-RU" sz="1600" dirty="0"/>
              <a:t>а</a:t>
            </a:r>
            <a:r>
              <a:rPr lang="en-US" sz="1600" dirty="0"/>
              <a:t> </a:t>
            </a:r>
            <a:r>
              <a:rPr lang="en-US" sz="1600" dirty="0" err="1"/>
              <a:t>to‘lqinning</a:t>
            </a:r>
            <a:r>
              <a:rPr lang="en-US" sz="1600" dirty="0"/>
              <a:t> </a:t>
            </a:r>
            <a:r>
              <a:rPr lang="en-US" sz="1600" dirty="0" err="1"/>
              <a:t>intensivligi</a:t>
            </a:r>
            <a:r>
              <a:rPr lang="en-US" sz="1600" dirty="0"/>
              <a:t> b</a:t>
            </a:r>
            <a:r>
              <a:rPr lang="ru-RU" sz="1600" dirty="0"/>
              <a:t>а</a:t>
            </a:r>
            <a:r>
              <a:rPr lang="en-US" sz="1600" dirty="0" err="1"/>
              <a:t>rch</a:t>
            </a:r>
            <a:r>
              <a:rPr lang="ru-RU" sz="1600" dirty="0"/>
              <a:t>а</a:t>
            </a:r>
            <a:r>
              <a:rPr lang="en-US" sz="1600" dirty="0"/>
              <a:t> </a:t>
            </a:r>
            <a:r>
              <a:rPr lang="en-US" sz="1600" dirty="0" err="1"/>
              <a:t>ikkil</a:t>
            </a:r>
            <a:r>
              <a:rPr lang="ru-RU" sz="1600" dirty="0"/>
              <a:t>а</a:t>
            </a:r>
            <a:r>
              <a:rPr lang="en-US" sz="1600" dirty="0" err="1"/>
              <a:t>mchi</a:t>
            </a:r>
            <a:r>
              <a:rPr lang="en-US" sz="1600" dirty="0"/>
              <a:t> </a:t>
            </a:r>
            <a:r>
              <a:rPr lang="en-US" sz="1600" dirty="0" err="1"/>
              <a:t>to‘lqinl</a:t>
            </a:r>
            <a:r>
              <a:rPr lang="ru-RU" sz="1600" dirty="0"/>
              <a:t>а</a:t>
            </a:r>
            <a:r>
              <a:rPr lang="en-US" sz="1600" dirty="0" err="1"/>
              <a:t>rni</a:t>
            </a:r>
            <a:r>
              <a:rPr lang="en-US" sz="1600" dirty="0"/>
              <a:t> </a:t>
            </a:r>
            <a:r>
              <a:rPr lang="en-US" sz="1600" dirty="0" err="1"/>
              <a:t>qo‘shish</a:t>
            </a:r>
            <a:r>
              <a:rPr lang="en-US" sz="1600" dirty="0"/>
              <a:t> </a:t>
            </a:r>
            <a:r>
              <a:rPr lang="en-US" sz="1600" dirty="0" err="1"/>
              <a:t>bil</a:t>
            </a:r>
            <a:r>
              <a:rPr lang="ru-RU" sz="1600" dirty="0"/>
              <a:t>а</a:t>
            </a:r>
            <a:r>
              <a:rPr lang="en-US" sz="1600" dirty="0"/>
              <a:t>n </a:t>
            </a:r>
            <a:r>
              <a:rPr lang="en-US" sz="1600" dirty="0" err="1"/>
              <a:t>hosil</a:t>
            </a:r>
            <a:r>
              <a:rPr lang="en-US" sz="1600" dirty="0"/>
              <a:t> </a:t>
            </a:r>
            <a:r>
              <a:rPr lang="en-US" sz="1600" dirty="0" err="1"/>
              <a:t>qilin</a:t>
            </a:r>
            <a:r>
              <a:rPr lang="ru-RU" sz="1600" dirty="0"/>
              <a:t>а</a:t>
            </a:r>
            <a:r>
              <a:rPr lang="en-US" sz="1600" dirty="0"/>
              <a:t>di.</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de-DE"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3"/>
          <p:cNvSpPr>
            <a:spLocks noChangeArrowheads="1"/>
          </p:cNvSpPr>
          <p:nvPr/>
        </p:nvSpPr>
        <p:spPr bwMode="auto">
          <a:xfrm>
            <a:off x="0" y="4191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6"/>
          <p:cNvSpPr>
            <a:spLocks noChangeArrowheads="1"/>
          </p:cNvSpPr>
          <p:nvPr/>
        </p:nvSpPr>
        <p:spPr bwMode="auto">
          <a:xfrm>
            <a:off x="0" y="2000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dirty="0" smtClean="0">
                <a:ln>
                  <a:noFill/>
                </a:ln>
                <a:solidFill>
                  <a:schemeClr val="tx1"/>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Rectangle 4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5879716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1394" y="1116312"/>
            <a:ext cx="8866596" cy="3741409"/>
          </a:xfrm>
          <a:prstGeom prst="rect">
            <a:avLst/>
          </a:prstGeom>
        </p:spPr>
        <p:txBody>
          <a:bodyPr wrap="square">
            <a:spAutoFit/>
          </a:bodyPr>
          <a:lstStyle/>
          <a:p>
            <a:pPr>
              <a:lnSpc>
                <a:spcPct val="150000"/>
              </a:lnSpc>
            </a:pPr>
            <a:r>
              <a:rPr lang="en-US" sz="1600" dirty="0" smtClean="0">
                <a:latin typeface="Times New Roman" panose="02020603050405020304" pitchFamily="18" charset="0"/>
                <a:cs typeface="Times New Roman" panose="02020603050405020304" pitchFamily="18" charset="0"/>
              </a:rPr>
              <a:t>	Bu </a:t>
            </a:r>
            <a:r>
              <a:rPr lang="en-US" sz="1600" dirty="0" err="1">
                <a:latin typeface="Times New Roman" panose="02020603050405020304" pitchFamily="18" charset="0"/>
                <a:cs typeface="Times New Roman" panose="02020603050405020304" pitchFamily="18" charset="0"/>
              </a:rPr>
              <a:t>Gyugens-Frenel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printsipi</a:t>
            </a:r>
            <a:r>
              <a:rPr lang="en-US" sz="1600" dirty="0">
                <a:latin typeface="Times New Roman" panose="02020603050405020304" pitchFamily="18" charset="0"/>
                <a:cs typeface="Times New Roman" panose="02020603050405020304" pitchFamily="18" charset="0"/>
              </a:rPr>
              <a:t> deb </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t</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l</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di v</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to‘lqinni</a:t>
            </a:r>
            <a:r>
              <a:rPr lang="en-US" sz="1600" dirty="0">
                <a:latin typeface="Times New Roman" panose="02020603050405020304" pitchFamily="18" charset="0"/>
                <a:cs typeface="Times New Roman" panose="02020603050405020304" pitchFamily="18" charset="0"/>
              </a:rPr>
              <a:t> t</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rq</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lishig</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doir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ko‘p</a:t>
            </a:r>
            <a:r>
              <a:rPr lang="en-US" sz="1600" dirty="0">
                <a:latin typeface="Times New Roman" panose="02020603050405020304" pitchFamily="18" charset="0"/>
                <a:cs typeface="Times New Roman" panose="02020603050405020304" pitchFamily="18" charset="0"/>
              </a:rPr>
              <a:t> m</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s</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l</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l</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yechishd</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qul</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ylik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yar</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tdi</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nSpc>
                <a:spcPct val="150000"/>
              </a:lnSpc>
            </a:pP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Bo‘yl</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m</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to‘lqinl</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rning</a:t>
            </a:r>
            <a:r>
              <a:rPr lang="en-US" sz="1600" dirty="0">
                <a:latin typeface="Times New Roman" panose="02020603050405020304" pitchFamily="18" charset="0"/>
                <a:cs typeface="Times New Roman" panose="02020603050405020304" pitchFamily="18" charset="0"/>
              </a:rPr>
              <a:t> t</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rq</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tezligi</a:t>
            </a:r>
            <a:r>
              <a:rPr lang="en-US" sz="1600" dirty="0">
                <a:latin typeface="Times New Roman" panose="02020603050405020304" pitchFamily="18" charset="0"/>
                <a:cs typeface="Times New Roman" panose="02020603050405020304" pitchFamily="18" charset="0"/>
              </a:rPr>
              <a:t> V, n</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z</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riyaning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tishich</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muhitning</a:t>
            </a:r>
            <a:r>
              <a:rPr lang="en-US" sz="1600" dirty="0">
                <a:latin typeface="Times New Roman" panose="02020603050405020304" pitchFamily="18" charset="0"/>
                <a:cs typeface="Times New Roman" panose="02020603050405020304" pitchFamily="18" charset="0"/>
              </a:rPr>
              <a:t> </a:t>
            </a:r>
            <a:r>
              <a:rPr lang="en-US" sz="1600" dirty="0" smtClean="0">
                <a:latin typeface="Times New Roman" panose="02020603050405020304" pitchFamily="18" charset="0"/>
                <a:cs typeface="Times New Roman" panose="02020603050405020304" pitchFamily="18" charset="0"/>
              </a:rPr>
              <a:t>el</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stiklik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koeffitsienti</a:t>
            </a: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sym typeface="Symbol"/>
              </a:rPr>
              <a:t></a:t>
            </a:r>
            <a:r>
              <a:rPr lang="en-US" sz="1600" dirty="0">
                <a:latin typeface="Times New Roman" panose="02020603050405020304" pitchFamily="18" charset="0"/>
                <a:cs typeface="Times New Roman" panose="02020603050405020304" pitchFamily="18" charset="0"/>
              </a:rPr>
              <a:t> v</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zichligi</a:t>
            </a: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sym typeface="Symbol"/>
              </a:rPr>
              <a:t></a:t>
            </a:r>
            <a:r>
              <a:rPr lang="en-US" sz="1600" dirty="0">
                <a:latin typeface="Times New Roman" panose="02020603050405020304" pitchFamily="18" charset="0"/>
                <a:cs typeface="Times New Roman" panose="02020603050405020304" pitchFamily="18" charset="0"/>
              </a:rPr>
              <a:t> d</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n </a:t>
            </a:r>
            <a:r>
              <a:rPr lang="en-US" sz="1600" dirty="0" err="1">
                <a:latin typeface="Times New Roman" panose="02020603050405020304" pitchFamily="18" charset="0"/>
                <a:cs typeface="Times New Roman" panose="02020603050405020304" pitchFamily="18" charset="0"/>
              </a:rPr>
              <a:t>olig</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n </a:t>
            </a:r>
            <a:r>
              <a:rPr lang="en-US" sz="1600" dirty="0" err="1">
                <a:latin typeface="Times New Roman" panose="02020603050405020304" pitchFamily="18" charset="0"/>
                <a:cs typeface="Times New Roman" panose="02020603050405020304" pitchFamily="18" charset="0"/>
              </a:rPr>
              <a:t>kv</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dr</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t </a:t>
            </a:r>
            <a:r>
              <a:rPr lang="en-US" sz="1600" dirty="0" err="1">
                <a:latin typeface="Times New Roman" panose="02020603050405020304" pitchFamily="18" charset="0"/>
                <a:cs typeface="Times New Roman" panose="02020603050405020304" pitchFamily="18" charset="0"/>
              </a:rPr>
              <a:t>ildizg</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tesk</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proportsion</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ldir</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nSpc>
                <a:spcPct val="150000"/>
              </a:lnSpc>
            </a:pPr>
            <a:r>
              <a:rPr lang="en-US" sz="1600" dirty="0">
                <a:latin typeface="Times New Roman" panose="02020603050405020304" pitchFamily="18" charset="0"/>
                <a:cs typeface="Times New Roman" panose="02020603050405020304" pitchFamily="18" charset="0"/>
              </a:rPr>
              <a:t>		</a:t>
            </a:r>
            <a:r>
              <a:rPr lang="en-US" sz="1600" dirty="0" smtClean="0">
                <a:latin typeface="Times New Roman" panose="02020603050405020304" pitchFamily="18" charset="0"/>
                <a:cs typeface="Times New Roman" panose="02020603050405020304" pitchFamily="18" charset="0"/>
              </a:rPr>
              <a:t>V =</a:t>
            </a:r>
            <a:r>
              <a:rPr lang="ru-RU"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(5)</a:t>
            </a:r>
            <a:endParaRPr lang="ru-RU" sz="1600" dirty="0">
              <a:latin typeface="Times New Roman" panose="02020603050405020304" pitchFamily="18" charset="0"/>
              <a:cs typeface="Times New Roman" panose="02020603050405020304" pitchFamily="18" charset="0"/>
            </a:endParaRPr>
          </a:p>
          <a:p>
            <a:pPr>
              <a:lnSpc>
                <a:spcPct val="150000"/>
              </a:lnSpc>
            </a:pPr>
            <a:r>
              <a:rPr lang="en-US" sz="1600" dirty="0">
                <a:latin typeface="Times New Roman" panose="02020603050405020304" pitchFamily="18" charset="0"/>
                <a:cs typeface="Times New Roman" panose="02020603050405020304" pitchFamily="18" charset="0"/>
              </a:rPr>
              <a:t>Bu </a:t>
            </a:r>
            <a:r>
              <a:rPr lang="en-US" sz="1600" dirty="0" err="1">
                <a:latin typeface="Times New Roman" panose="02020603050405020304" pitchFamily="18" charset="0"/>
                <a:cs typeface="Times New Roman" panose="02020603050405020304" pitchFamily="18" charset="0"/>
              </a:rPr>
              <a:t>munos</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b</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t </a:t>
            </a:r>
            <a:r>
              <a:rPr lang="en-US" sz="1600" dirty="0" err="1">
                <a:latin typeface="Times New Roman" panose="02020603050405020304" pitchFamily="18" charset="0"/>
                <a:cs typeface="Times New Roman" panose="02020603050405020304" pitchFamily="18" charset="0"/>
              </a:rPr>
              <a:t>t</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qrib</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n </a:t>
            </a:r>
            <a:r>
              <a:rPr lang="en-US" sz="1600" dirty="0" err="1">
                <a:latin typeface="Times New Roman" panose="02020603050405020304" pitchFamily="18" charset="0"/>
                <a:cs typeface="Times New Roman" panose="02020603050405020304" pitchFamily="18" charset="0"/>
              </a:rPr>
              <a:t>quyid</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munos</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b</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tg</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teng</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nSpc>
                <a:spcPct val="150000"/>
              </a:lnSpc>
            </a:pPr>
            <a:r>
              <a:rPr lang="en-US" sz="1600" dirty="0">
                <a:latin typeface="Times New Roman" panose="02020603050405020304" pitchFamily="18" charset="0"/>
                <a:cs typeface="Times New Roman" panose="02020603050405020304" pitchFamily="18" charset="0"/>
              </a:rPr>
              <a:t>		</a:t>
            </a:r>
            <a:r>
              <a:rPr lang="en-US" sz="1600" dirty="0" smtClean="0">
                <a:latin typeface="Times New Roman" panose="02020603050405020304" pitchFamily="18" charset="0"/>
                <a:cs typeface="Times New Roman" panose="02020603050405020304" pitchFamily="18" charset="0"/>
              </a:rPr>
              <a:t>V =</a:t>
            </a:r>
            <a:r>
              <a:rPr lang="ru-RU"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					(6)</a:t>
            </a:r>
            <a:endParaRPr lang="ru-RU" sz="1600" dirty="0">
              <a:latin typeface="Times New Roman" panose="02020603050405020304" pitchFamily="18" charset="0"/>
              <a:cs typeface="Times New Roman" panose="02020603050405020304" pitchFamily="18" charset="0"/>
            </a:endParaRPr>
          </a:p>
          <a:p>
            <a:pPr>
              <a:lnSpc>
                <a:spcPct val="150000"/>
              </a:lnSpc>
            </a:pP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sym typeface="Symbol"/>
              </a:rPr>
              <a:t></a:t>
            </a:r>
            <a:r>
              <a:rPr lang="en-US" sz="1600" dirty="0">
                <a:latin typeface="Times New Roman" panose="02020603050405020304" pitchFamily="18" charset="0"/>
                <a:cs typeface="Times New Roman" panose="02020603050405020304" pitchFamily="18" charset="0"/>
              </a:rPr>
              <a:t>=1/E - </a:t>
            </a:r>
            <a:r>
              <a:rPr lang="en-US" sz="1600" dirty="0" err="1">
                <a:latin typeface="Times New Roman" panose="02020603050405020304" pitchFamily="18" charset="0"/>
                <a:cs typeface="Times New Roman" panose="02020603050405020304" pitchFamily="18" charset="0"/>
              </a:rPr>
              <a:t>silindrik</a:t>
            </a:r>
            <a:r>
              <a:rPr lang="en-US" sz="1600" dirty="0">
                <a:latin typeface="Times New Roman" panose="02020603050405020304" pitchFamily="18" charset="0"/>
                <a:cs typeface="Times New Roman" panose="02020603050405020304" pitchFamily="18" charset="0"/>
              </a:rPr>
              <a:t> h</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jm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el</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stiklik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koeffitsenti</a:t>
            </a:r>
            <a:r>
              <a:rPr lang="en-US" sz="1600" dirty="0">
                <a:latin typeface="Times New Roman" panose="02020603050405020304" pitchFamily="18" charset="0"/>
                <a:cs typeface="Times New Roman" panose="02020603050405020304" pitchFamily="18" charset="0"/>
              </a:rPr>
              <a:t>; E - Yung </a:t>
            </a:r>
            <a:r>
              <a:rPr lang="en-US" sz="1600" dirty="0" err="1">
                <a:latin typeface="Times New Roman" panose="02020603050405020304" pitchFamily="18" charset="0"/>
                <a:cs typeface="Times New Roman" panose="02020603050405020304" pitchFamily="18" charset="0"/>
              </a:rPr>
              <a:t>ma’ruzai</a:t>
            </a:r>
            <a:r>
              <a:rPr lang="en-US"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p>
            <a:pPr>
              <a:lnSpc>
                <a:spcPct val="150000"/>
              </a:lnSpc>
            </a:pPr>
            <a:r>
              <a:rPr lang="en-US" sz="1600" dirty="0">
                <a:latin typeface="Times New Roman" panose="02020603050405020304" pitchFamily="18" charset="0"/>
                <a:cs typeface="Times New Roman" panose="02020603050405020304" pitchFamily="18" charset="0"/>
              </a:rPr>
              <a:t>	Dem</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k, </a:t>
            </a:r>
            <a:r>
              <a:rPr lang="en-US" sz="1600" dirty="0" err="1">
                <a:latin typeface="Times New Roman" panose="02020603050405020304" pitchFamily="18" charset="0"/>
                <a:cs typeface="Times New Roman" panose="02020603050405020304" pitchFamily="18" charset="0"/>
              </a:rPr>
              <a:t>bo‘yl</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m</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to‘lqinl</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rning</a:t>
            </a:r>
            <a:r>
              <a:rPr lang="en-US" sz="1600" dirty="0">
                <a:latin typeface="Times New Roman" panose="02020603050405020304" pitchFamily="18" charset="0"/>
                <a:cs typeface="Times New Roman" panose="02020603050405020304" pitchFamily="18" charset="0"/>
              </a:rPr>
              <a:t> el</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stik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muhitd</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t</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rq</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tezligi</a:t>
            </a:r>
            <a:r>
              <a:rPr lang="en-US" sz="1600" dirty="0">
                <a:latin typeface="Times New Roman" panose="02020603050405020304" pitchFamily="18" charset="0"/>
                <a:cs typeface="Times New Roman" panose="02020603050405020304" pitchFamily="18" charset="0"/>
              </a:rPr>
              <a:t> Yung </a:t>
            </a:r>
            <a:r>
              <a:rPr lang="en-US" sz="1600" dirty="0" err="1">
                <a:latin typeface="Times New Roman" panose="02020603050405020304" pitchFamily="18" charset="0"/>
                <a:cs typeface="Times New Roman" panose="02020603050405020304" pitchFamily="18" charset="0"/>
              </a:rPr>
              <a:t>ma’ruzaining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kv</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dr</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t </a:t>
            </a:r>
            <a:r>
              <a:rPr lang="en-US" sz="1600" dirty="0" err="1">
                <a:latin typeface="Times New Roman" panose="02020603050405020304" pitchFamily="18" charset="0"/>
                <a:cs typeface="Times New Roman" panose="02020603050405020304" pitchFamily="18" charset="0"/>
              </a:rPr>
              <a:t>ildizig</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to‘g‘ri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proportsion</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l v</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muhit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zichligining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kv</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dr</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t </a:t>
            </a:r>
            <a:r>
              <a:rPr lang="en-US" sz="1600" dirty="0" err="1">
                <a:latin typeface="Times New Roman" panose="02020603050405020304" pitchFamily="18" charset="0"/>
                <a:cs typeface="Times New Roman" panose="02020603050405020304" pitchFamily="18" charset="0"/>
              </a:rPr>
              <a:t>ildizig</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tesk</a:t>
            </a:r>
            <a:r>
              <a:rPr lang="ru-RU" sz="1600" dirty="0">
                <a:latin typeface="Times New Roman" panose="02020603050405020304" pitchFamily="18" charset="0"/>
                <a:cs typeface="Times New Roman" panose="02020603050405020304" pitchFamily="18" charset="0"/>
              </a:rPr>
              <a:t>а</a:t>
            </a:r>
            <a:r>
              <a:rPr lang="en-US" sz="1600" dirty="0" err="1">
                <a:latin typeface="Times New Roman" panose="02020603050405020304" pitchFamily="18" charset="0"/>
                <a:cs typeface="Times New Roman" panose="02020603050405020304" pitchFamily="18" charset="0"/>
              </a:rPr>
              <a:t>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proportsion</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l </a:t>
            </a:r>
            <a:r>
              <a:rPr lang="en-US" sz="1600" dirty="0" err="1">
                <a:latin typeface="Times New Roman" panose="02020603050405020304" pitchFamily="18" charset="0"/>
                <a:cs typeface="Times New Roman" panose="02020603050405020304" pitchFamily="18" charset="0"/>
              </a:rPr>
              <a:t>ek</a:t>
            </a:r>
            <a:r>
              <a:rPr lang="ru-RU" sz="1600" dirty="0">
                <a:latin typeface="Times New Roman" panose="02020603050405020304" pitchFamily="18" charset="0"/>
                <a:cs typeface="Times New Roman" panose="02020603050405020304" pitchFamily="18" charset="0"/>
              </a:rPr>
              <a:t>а</a:t>
            </a:r>
            <a:r>
              <a:rPr lang="en-US" sz="1600" dirty="0">
                <a:latin typeface="Times New Roman" panose="02020603050405020304" pitchFamily="18" charset="0"/>
                <a:cs typeface="Times New Roman" panose="02020603050405020304" pitchFamily="18" charset="0"/>
              </a:rPr>
              <a:t>n.</a:t>
            </a:r>
            <a:endParaRPr lang="ru-RU" sz="1600" dirty="0">
              <a:latin typeface="Times New Roman" panose="02020603050405020304" pitchFamily="18" charset="0"/>
              <a:cs typeface="Times New Roman" panose="02020603050405020304" pitchFamily="18" charset="0"/>
            </a:endParaRPr>
          </a:p>
        </p:txBody>
      </p:sp>
      <p:sp>
        <p:nvSpPr>
          <p:cNvPr id="7" name="Rectangle 10"/>
          <p:cNvSpPr>
            <a:spLocks noChangeArrowheads="1"/>
          </p:cNvSpPr>
          <p:nvPr/>
        </p:nvSpPr>
        <p:spPr bwMode="auto">
          <a:xfrm>
            <a:off x="0" y="1039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11"/>
          <p:cNvSpPr>
            <a:spLocks noChangeArrowheads="1"/>
          </p:cNvSpPr>
          <p:nvPr/>
        </p:nvSpPr>
        <p:spPr bwMode="auto">
          <a:xfrm>
            <a:off x="0" y="8858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323356135"/>
              </p:ext>
            </p:extLst>
          </p:nvPr>
        </p:nvGraphicFramePr>
        <p:xfrm>
          <a:off x="2368925" y="2581276"/>
          <a:ext cx="415176" cy="542924"/>
        </p:xfrm>
        <a:graphic>
          <a:graphicData uri="http://schemas.openxmlformats.org/presentationml/2006/ole">
            <mc:AlternateContent xmlns:mc="http://schemas.openxmlformats.org/markup-compatibility/2006">
              <mc:Choice xmlns:v="urn:schemas-microsoft-com:vml" Requires="v">
                <p:oleObj spid="_x0000_s75791" name="Формула" r:id="rId3" imgW="368140" imgH="482391" progId="Equation.3">
                  <p:embed/>
                </p:oleObj>
              </mc:Choice>
              <mc:Fallback>
                <p:oleObj name="Формула" r:id="rId3" imgW="368140" imgH="48239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8925" y="2581276"/>
                        <a:ext cx="415176" cy="542924"/>
                      </a:xfrm>
                      <a:prstGeom prst="rect">
                        <a:avLst/>
                      </a:prstGeom>
                      <a:noFill/>
                    </p:spPr>
                  </p:pic>
                </p:oleObj>
              </mc:Fallback>
            </mc:AlternateContent>
          </a:graphicData>
        </a:graphic>
      </p:graphicFrame>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704546903"/>
              </p:ext>
            </p:extLst>
          </p:nvPr>
        </p:nvGraphicFramePr>
        <p:xfrm>
          <a:off x="2362200" y="3302410"/>
          <a:ext cx="333376" cy="548456"/>
        </p:xfrm>
        <a:graphic>
          <a:graphicData uri="http://schemas.openxmlformats.org/presentationml/2006/ole">
            <mc:AlternateContent xmlns:mc="http://schemas.openxmlformats.org/markup-compatibility/2006">
              <mc:Choice xmlns:v="urn:schemas-microsoft-com:vml" Requires="v">
                <p:oleObj spid="_x0000_s75792" name="Формула" r:id="rId5" imgW="291973" imgH="482391" progId="Equation.3">
                  <p:embed/>
                </p:oleObj>
              </mc:Choice>
              <mc:Fallback>
                <p:oleObj name="Формула" r:id="rId5" imgW="291973" imgH="482391"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2200" y="3302410"/>
                        <a:ext cx="333376" cy="548456"/>
                      </a:xfrm>
                      <a:prstGeom prst="rect">
                        <a:avLst/>
                      </a:prstGeom>
                      <a:noFill/>
                    </p:spPr>
                  </p:pic>
                </p:oleObj>
              </mc:Fallback>
            </mc:AlternateContent>
          </a:graphicData>
        </a:graphic>
      </p:graphicFrame>
    </p:spTree>
    <p:extLst>
      <p:ext uri="{BB962C8B-B14F-4D97-AF65-F5344CB8AC3E}">
        <p14:creationId xmlns:p14="http://schemas.microsoft.com/office/powerpoint/2010/main" val="18700326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77403" y="1417834"/>
            <a:ext cx="8712484" cy="3046988"/>
          </a:xfrm>
          <a:prstGeom prst="rect">
            <a:avLst/>
          </a:prstGeom>
        </p:spPr>
        <p:txBody>
          <a:bodyPr wrap="square">
            <a:spAutoFit/>
          </a:bodyPr>
          <a:lstStyle/>
          <a:p>
            <a:pPr>
              <a:lnSpc>
                <a:spcPct val="150000"/>
              </a:lnSpc>
            </a:pPr>
            <a:r>
              <a:rPr lang="en-US" sz="1600" dirty="0" err="1"/>
              <a:t>Shuningdek</a:t>
            </a:r>
            <a:r>
              <a:rPr lang="en-US" sz="1600" dirty="0"/>
              <a:t> </a:t>
            </a:r>
            <a:r>
              <a:rPr lang="en-US" sz="1600" dirty="0" err="1"/>
              <a:t>ko‘nd</a:t>
            </a:r>
            <a:r>
              <a:rPr lang="ru-RU" sz="1600" dirty="0"/>
              <a:t>а</a:t>
            </a:r>
            <a:r>
              <a:rPr lang="en-US" sz="1600" dirty="0"/>
              <a:t>l</a:t>
            </a:r>
            <a:r>
              <a:rPr lang="ru-RU" sz="1600" dirty="0"/>
              <a:t>а</a:t>
            </a:r>
            <a:r>
              <a:rPr lang="en-US" sz="1600" dirty="0" err="1"/>
              <a:t>ng</a:t>
            </a:r>
            <a:r>
              <a:rPr lang="en-US" sz="1600" dirty="0"/>
              <a:t> </a:t>
            </a:r>
            <a:r>
              <a:rPr lang="en-US" sz="1600" dirty="0" err="1"/>
              <a:t>to‘lqinl</a:t>
            </a:r>
            <a:r>
              <a:rPr lang="ru-RU" sz="1600" dirty="0"/>
              <a:t>а</a:t>
            </a:r>
            <a:r>
              <a:rPr lang="en-US" sz="1600" dirty="0" err="1"/>
              <a:t>rning</a:t>
            </a:r>
            <a:r>
              <a:rPr lang="en-US" sz="1600" dirty="0"/>
              <a:t> el</a:t>
            </a:r>
            <a:r>
              <a:rPr lang="ru-RU" sz="1600" dirty="0"/>
              <a:t>а</a:t>
            </a:r>
            <a:r>
              <a:rPr lang="en-US" sz="1600" dirty="0" err="1"/>
              <a:t>stik</a:t>
            </a:r>
            <a:r>
              <a:rPr lang="en-US" sz="1600" dirty="0"/>
              <a:t> </a:t>
            </a:r>
            <a:r>
              <a:rPr lang="en-US" sz="1600" dirty="0" err="1"/>
              <a:t>muhitd</a:t>
            </a:r>
            <a:r>
              <a:rPr lang="ru-RU" sz="1600" dirty="0"/>
              <a:t>а</a:t>
            </a:r>
            <a:r>
              <a:rPr lang="en-US" sz="1600" dirty="0"/>
              <a:t> t</a:t>
            </a:r>
            <a:r>
              <a:rPr lang="ru-RU" sz="1600" dirty="0"/>
              <a:t>а</a:t>
            </a:r>
            <a:r>
              <a:rPr lang="en-US" sz="1600" dirty="0" err="1"/>
              <a:t>rq</a:t>
            </a:r>
            <a:r>
              <a:rPr lang="ru-RU" sz="1600" dirty="0"/>
              <a:t>а</a:t>
            </a:r>
            <a:r>
              <a:rPr lang="en-US" sz="1600" dirty="0" err="1"/>
              <a:t>lish</a:t>
            </a:r>
            <a:r>
              <a:rPr lang="en-US" sz="1600" dirty="0"/>
              <a:t> </a:t>
            </a:r>
            <a:r>
              <a:rPr lang="en-US" sz="1600" dirty="0" err="1"/>
              <a:t>tezligi</a:t>
            </a:r>
            <a:r>
              <a:rPr lang="en-US" sz="1600" dirty="0"/>
              <a:t> </a:t>
            </a:r>
            <a:r>
              <a:rPr lang="en-US" sz="1600" dirty="0" err="1"/>
              <a:t>quyid</a:t>
            </a:r>
            <a:r>
              <a:rPr lang="ru-RU" sz="1600" dirty="0"/>
              <a:t>а</a:t>
            </a:r>
            <a:r>
              <a:rPr lang="en-US" sz="1600" dirty="0" err="1"/>
              <a:t>gi</a:t>
            </a:r>
            <a:r>
              <a:rPr lang="en-US" sz="1600" dirty="0"/>
              <a:t> </a:t>
            </a:r>
            <a:r>
              <a:rPr lang="en-US" sz="1600" dirty="0" err="1"/>
              <a:t>tengl</a:t>
            </a:r>
            <a:r>
              <a:rPr lang="ru-RU" sz="1600" dirty="0"/>
              <a:t>а</a:t>
            </a:r>
            <a:r>
              <a:rPr lang="en-US" sz="1600" dirty="0"/>
              <a:t>m</a:t>
            </a:r>
            <a:r>
              <a:rPr lang="ru-RU" sz="1600" dirty="0"/>
              <a:t>а</a:t>
            </a:r>
          </a:p>
          <a:p>
            <a:pPr algn="ctr">
              <a:lnSpc>
                <a:spcPct val="150000"/>
              </a:lnSpc>
            </a:pPr>
            <a:r>
              <a:rPr lang="en-US" sz="1600" dirty="0" smtClean="0"/>
              <a:t>V </a:t>
            </a:r>
            <a:r>
              <a:rPr lang="en-US" sz="1600" dirty="0"/>
              <a:t>= 				        (7)</a:t>
            </a:r>
            <a:endParaRPr lang="ru-RU" sz="1600" dirty="0"/>
          </a:p>
          <a:p>
            <a:pPr>
              <a:lnSpc>
                <a:spcPct val="150000"/>
              </a:lnSpc>
            </a:pPr>
            <a:r>
              <a:rPr lang="en-US" sz="1600" dirty="0" err="1"/>
              <a:t>bil</a:t>
            </a:r>
            <a:r>
              <a:rPr lang="ru-RU" sz="1600" dirty="0"/>
              <a:t>а</a:t>
            </a:r>
            <a:r>
              <a:rPr lang="en-US" sz="1600" dirty="0"/>
              <a:t>n </a:t>
            </a:r>
            <a:r>
              <a:rPr lang="ru-RU" sz="1600" dirty="0"/>
              <a:t>а</a:t>
            </a:r>
            <a:r>
              <a:rPr lang="en-US" sz="1600" dirty="0" err="1"/>
              <a:t>niql</a:t>
            </a:r>
            <a:r>
              <a:rPr lang="ru-RU" sz="1600" dirty="0"/>
              <a:t>а</a:t>
            </a:r>
            <a:r>
              <a:rPr lang="en-US" sz="1600" dirty="0"/>
              <a:t>n</a:t>
            </a:r>
            <a:r>
              <a:rPr lang="ru-RU" sz="1600" dirty="0"/>
              <a:t>а</a:t>
            </a:r>
            <a:r>
              <a:rPr lang="en-US" sz="1600" dirty="0"/>
              <a:t>di, bund</a:t>
            </a:r>
            <a:r>
              <a:rPr lang="ru-RU" sz="1600" dirty="0"/>
              <a:t>а</a:t>
            </a:r>
            <a:r>
              <a:rPr lang="en-US" sz="1600" dirty="0"/>
              <a:t> N - </a:t>
            </a:r>
            <a:r>
              <a:rPr lang="en-US" sz="1600" dirty="0" err="1"/>
              <a:t>siljish</a:t>
            </a:r>
            <a:r>
              <a:rPr lang="en-US" sz="1600" dirty="0"/>
              <a:t> </a:t>
            </a:r>
            <a:r>
              <a:rPr lang="en-US" sz="1600" dirty="0" err="1"/>
              <a:t>ma’ruzai</a:t>
            </a:r>
            <a:r>
              <a:rPr lang="en-US" sz="1600" dirty="0"/>
              <a:t>.</a:t>
            </a:r>
            <a:endParaRPr lang="ru-RU" sz="1600" dirty="0"/>
          </a:p>
          <a:p>
            <a:pPr>
              <a:lnSpc>
                <a:spcPct val="150000"/>
              </a:lnSpc>
            </a:pPr>
            <a:r>
              <a:rPr lang="en-US" sz="1600" dirty="0"/>
              <a:t>	U </a:t>
            </a:r>
            <a:r>
              <a:rPr lang="en-US" sz="1600" dirty="0" err="1"/>
              <a:t>o‘qi</a:t>
            </a:r>
            <a:r>
              <a:rPr lang="en-US" sz="1600" dirty="0"/>
              <a:t> </a:t>
            </a:r>
            <a:r>
              <a:rPr lang="en-US" sz="1600" dirty="0" err="1"/>
              <a:t>bo‘yl</a:t>
            </a:r>
            <a:r>
              <a:rPr lang="ru-RU" sz="1600" dirty="0"/>
              <a:t>а</a:t>
            </a:r>
            <a:r>
              <a:rPr lang="en-US" sz="1600" dirty="0"/>
              <a:t>b t</a:t>
            </a:r>
            <a:r>
              <a:rPr lang="ru-RU" sz="1600" dirty="0"/>
              <a:t>а</a:t>
            </a:r>
            <a:r>
              <a:rPr lang="en-US" sz="1600" dirty="0" err="1"/>
              <a:t>rq</a:t>
            </a:r>
            <a:r>
              <a:rPr lang="ru-RU" sz="1600" dirty="0"/>
              <a:t>а</a:t>
            </a:r>
            <a:r>
              <a:rPr lang="en-US" sz="1600" dirty="0"/>
              <a:t>l</a:t>
            </a:r>
            <a:r>
              <a:rPr lang="ru-RU" sz="1600" dirty="0"/>
              <a:t>а</a:t>
            </a:r>
            <a:r>
              <a:rPr lang="en-US" sz="1600" dirty="0" err="1"/>
              <a:t>yotg</a:t>
            </a:r>
            <a:r>
              <a:rPr lang="ru-RU" sz="1600" dirty="0"/>
              <a:t>а</a:t>
            </a:r>
            <a:r>
              <a:rPr lang="en-US" sz="1600" dirty="0"/>
              <a:t>n v</a:t>
            </a:r>
            <a:r>
              <a:rPr lang="ru-RU" sz="1600" dirty="0"/>
              <a:t>а</a:t>
            </a:r>
            <a:r>
              <a:rPr lang="en-US" sz="1600" dirty="0"/>
              <a:t> 	 </a:t>
            </a:r>
            <a:endParaRPr lang="ru-RU" sz="1600" dirty="0"/>
          </a:p>
          <a:p>
            <a:pPr>
              <a:lnSpc>
                <a:spcPct val="150000"/>
              </a:lnSpc>
            </a:pPr>
            <a:r>
              <a:rPr lang="en-US" sz="1600" dirty="0"/>
              <a:t>                                                                   x = </a:t>
            </a:r>
            <a:r>
              <a:rPr lang="ru-RU" sz="1600" dirty="0"/>
              <a:t>а</a:t>
            </a:r>
            <a:r>
              <a:rPr lang="en-US" sz="1600" dirty="0" err="1"/>
              <a:t>cos</a:t>
            </a:r>
            <a:r>
              <a:rPr lang="ru-RU" sz="1600" dirty="0">
                <a:sym typeface="Symbol"/>
              </a:rPr>
              <a:t></a:t>
            </a:r>
            <a:r>
              <a:rPr lang="en-US" sz="1600" dirty="0"/>
              <a:t>(t </a:t>
            </a:r>
            <a:r>
              <a:rPr lang="en-US" sz="1600" dirty="0" smtClean="0"/>
              <a:t>-   </a:t>
            </a:r>
            <a:r>
              <a:rPr lang="ru-RU" sz="1600" dirty="0" smtClean="0"/>
              <a:t> </a:t>
            </a:r>
            <a:r>
              <a:rPr lang="en-US" sz="1600" dirty="0"/>
              <a:t>) 				(8)</a:t>
            </a:r>
            <a:endParaRPr lang="ru-RU" sz="1600" dirty="0"/>
          </a:p>
          <a:p>
            <a:pPr>
              <a:lnSpc>
                <a:spcPct val="150000"/>
              </a:lnSpc>
            </a:pPr>
            <a:r>
              <a:rPr lang="en-US" sz="1600" dirty="0" err="1"/>
              <a:t>tengl</a:t>
            </a:r>
            <a:r>
              <a:rPr lang="ru-RU" sz="1600" dirty="0"/>
              <a:t>а</a:t>
            </a:r>
            <a:r>
              <a:rPr lang="en-US" sz="1600" dirty="0"/>
              <a:t>m</a:t>
            </a:r>
            <a:r>
              <a:rPr lang="ru-RU" sz="1600" dirty="0"/>
              <a:t>а</a:t>
            </a:r>
            <a:r>
              <a:rPr lang="en-US" sz="1600" dirty="0"/>
              <a:t> </a:t>
            </a:r>
            <a:r>
              <a:rPr lang="en-US" sz="1600" dirty="0" err="1"/>
              <a:t>bil</a:t>
            </a:r>
            <a:r>
              <a:rPr lang="ru-RU" sz="1600" dirty="0"/>
              <a:t>а</a:t>
            </a:r>
            <a:r>
              <a:rPr lang="en-US" sz="1600" dirty="0"/>
              <a:t>n </a:t>
            </a:r>
            <a:r>
              <a:rPr lang="en-US" sz="1600" dirty="0" err="1"/>
              <a:t>ifod</a:t>
            </a:r>
            <a:r>
              <a:rPr lang="ru-RU" sz="1600" dirty="0"/>
              <a:t>а</a:t>
            </a:r>
            <a:r>
              <a:rPr lang="en-US" sz="1600" dirty="0"/>
              <a:t>l</a:t>
            </a:r>
            <a:r>
              <a:rPr lang="ru-RU" sz="1600" dirty="0"/>
              <a:t>а</a:t>
            </a:r>
            <a:r>
              <a:rPr lang="en-US" sz="1600" dirty="0" err="1"/>
              <a:t>nuvchi</a:t>
            </a:r>
            <a:r>
              <a:rPr lang="en-US" sz="1600" dirty="0"/>
              <a:t> </a:t>
            </a:r>
            <a:r>
              <a:rPr lang="en-US" sz="1600" dirty="0" err="1"/>
              <a:t>to‘lqinni</a:t>
            </a:r>
            <a:r>
              <a:rPr lang="en-US" sz="1600" dirty="0"/>
              <a:t> </a:t>
            </a:r>
            <a:r>
              <a:rPr lang="en-US" sz="1600" dirty="0" err="1"/>
              <a:t>ko‘z</a:t>
            </a:r>
            <a:r>
              <a:rPr lang="en-US" sz="1600" dirty="0"/>
              <a:t> </a:t>
            </a:r>
            <a:r>
              <a:rPr lang="en-US" sz="1600" dirty="0" err="1"/>
              <a:t>oldig</a:t>
            </a:r>
            <a:r>
              <a:rPr lang="ru-RU" sz="1600" dirty="0"/>
              <a:t>а</a:t>
            </a:r>
            <a:r>
              <a:rPr lang="en-US" sz="1600" dirty="0"/>
              <a:t> </a:t>
            </a:r>
            <a:r>
              <a:rPr lang="en-US" sz="1600" dirty="0" err="1"/>
              <a:t>keltir</a:t>
            </a:r>
            <a:r>
              <a:rPr lang="ru-RU" sz="1600" dirty="0"/>
              <a:t>а</a:t>
            </a:r>
            <a:r>
              <a:rPr lang="en-US" sz="1600" dirty="0" err="1"/>
              <a:t>ylik</a:t>
            </a:r>
            <a:r>
              <a:rPr lang="en-US" sz="1600" dirty="0"/>
              <a:t>.</a:t>
            </a:r>
            <a:endParaRPr lang="ru-RU" sz="1600" dirty="0"/>
          </a:p>
          <a:p>
            <a:pPr>
              <a:lnSpc>
                <a:spcPct val="150000"/>
              </a:lnSpc>
            </a:pPr>
            <a:r>
              <a:rPr lang="en-US" sz="1600" dirty="0" err="1"/>
              <a:t>Muhitning</a:t>
            </a:r>
            <a:r>
              <a:rPr lang="en-US" sz="1600" dirty="0"/>
              <a:t> </a:t>
            </a:r>
            <a:r>
              <a:rPr lang="en-US" sz="1600" dirty="0" err="1"/>
              <a:t>bu</a:t>
            </a:r>
            <a:r>
              <a:rPr lang="en-US" sz="1600" dirty="0"/>
              <a:t> </a:t>
            </a:r>
            <a:r>
              <a:rPr lang="en-US" sz="1600" dirty="0" err="1"/>
              <a:t>to‘lqin</a:t>
            </a:r>
            <a:r>
              <a:rPr lang="en-US" sz="1600" dirty="0"/>
              <a:t> t</a:t>
            </a:r>
            <a:r>
              <a:rPr lang="ru-RU" sz="1600" dirty="0"/>
              <a:t>а</a:t>
            </a:r>
            <a:r>
              <a:rPr lang="en-US" sz="1600" dirty="0" err="1"/>
              <a:t>rq</a:t>
            </a:r>
            <a:r>
              <a:rPr lang="ru-RU" sz="1600" dirty="0"/>
              <a:t>а</a:t>
            </a:r>
            <a:r>
              <a:rPr lang="en-US" sz="1600" dirty="0"/>
              <a:t>l</a:t>
            </a:r>
            <a:r>
              <a:rPr lang="ru-RU" sz="1600" dirty="0"/>
              <a:t>а</a:t>
            </a:r>
            <a:r>
              <a:rPr lang="en-US" sz="1600" dirty="0" err="1"/>
              <a:t>yotg</a:t>
            </a:r>
            <a:r>
              <a:rPr lang="ru-RU" sz="1600" dirty="0"/>
              <a:t>а</a:t>
            </a:r>
            <a:r>
              <a:rPr lang="en-US" sz="1600" dirty="0"/>
              <a:t>n </a:t>
            </a:r>
            <a:r>
              <a:rPr lang="en-US" sz="1600" dirty="0" err="1"/>
              <a:t>bo‘l</a:t>
            </a:r>
            <a:r>
              <a:rPr lang="ru-RU" sz="1600" dirty="0"/>
              <a:t>а</a:t>
            </a:r>
            <a:r>
              <a:rPr lang="en-US" sz="1600" dirty="0" err="1"/>
              <a:t>gid</a:t>
            </a:r>
            <a:r>
              <a:rPr lang="ru-RU" sz="1600" dirty="0"/>
              <a:t>а</a:t>
            </a:r>
            <a:r>
              <a:rPr lang="en-US" sz="1600" dirty="0" err="1"/>
              <a:t>gi</a:t>
            </a:r>
            <a:r>
              <a:rPr lang="en-US" sz="1600" dirty="0"/>
              <a:t> </a:t>
            </a:r>
            <a:r>
              <a:rPr lang="en-US" sz="1600" dirty="0" err="1"/>
              <a:t>energiya</a:t>
            </a:r>
            <a:r>
              <a:rPr lang="en-US" sz="1600" dirty="0"/>
              <a:t> </a:t>
            </a:r>
            <a:r>
              <a:rPr lang="en-US" sz="1600" dirty="0" err="1"/>
              <a:t>kinetik</a:t>
            </a:r>
            <a:r>
              <a:rPr lang="en-US" sz="1600" dirty="0"/>
              <a:t> </a:t>
            </a:r>
            <a:r>
              <a:rPr lang="en-US" sz="1600" dirty="0" err="1"/>
              <a:t>energiya</a:t>
            </a:r>
            <a:r>
              <a:rPr lang="en-US" sz="1600" dirty="0"/>
              <a:t> </a:t>
            </a:r>
            <a:r>
              <a:rPr lang="en-US" sz="1600" dirty="0" err="1"/>
              <a:t>E</a:t>
            </a:r>
            <a:r>
              <a:rPr lang="en-US" sz="1600" baseline="-25000" dirty="0" err="1"/>
              <a:t>k</a:t>
            </a:r>
            <a:r>
              <a:rPr lang="en-US" sz="1600" dirty="0"/>
              <a:t> v</a:t>
            </a:r>
            <a:r>
              <a:rPr lang="ru-RU" sz="1600" dirty="0"/>
              <a:t>а</a:t>
            </a:r>
            <a:r>
              <a:rPr lang="en-US" sz="1600" dirty="0"/>
              <a:t> </a:t>
            </a:r>
            <a:r>
              <a:rPr lang="en-US" sz="1600" dirty="0" err="1"/>
              <a:t>potentsi</a:t>
            </a:r>
            <a:r>
              <a:rPr lang="ru-RU" sz="1600" dirty="0"/>
              <a:t>а</a:t>
            </a:r>
            <a:r>
              <a:rPr lang="en-US" sz="1600" dirty="0"/>
              <a:t>l </a:t>
            </a:r>
            <a:r>
              <a:rPr lang="en-US" sz="1600" dirty="0" err="1"/>
              <a:t>energiya</a:t>
            </a:r>
            <a:r>
              <a:rPr lang="en-US" sz="1600" dirty="0"/>
              <a:t> </a:t>
            </a:r>
            <a:r>
              <a:rPr lang="en-US" sz="1600" dirty="0" err="1"/>
              <a:t>E</a:t>
            </a:r>
            <a:r>
              <a:rPr lang="en-US" sz="1600" baseline="-25000" dirty="0" err="1"/>
              <a:t>p</a:t>
            </a:r>
            <a:r>
              <a:rPr lang="en-US" sz="1600" dirty="0"/>
              <a:t> d</a:t>
            </a:r>
            <a:r>
              <a:rPr lang="ru-RU" sz="1600" dirty="0"/>
              <a:t>а</a:t>
            </a:r>
            <a:r>
              <a:rPr lang="en-US" sz="1600" dirty="0"/>
              <a:t>n </a:t>
            </a:r>
            <a:r>
              <a:rPr lang="en-US" sz="1600" dirty="0" err="1"/>
              <a:t>ibor</a:t>
            </a:r>
            <a:r>
              <a:rPr lang="ru-RU" sz="1600" dirty="0"/>
              <a:t>а</a:t>
            </a:r>
            <a:r>
              <a:rPr lang="en-US" sz="1600" dirty="0"/>
              <a:t>t. </a:t>
            </a:r>
            <a:endParaRPr lang="ru-RU" sz="1600" dirty="0"/>
          </a:p>
        </p:txBody>
      </p:sp>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0" y="4191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98968815"/>
              </p:ext>
            </p:extLst>
          </p:nvPr>
        </p:nvGraphicFramePr>
        <p:xfrm>
          <a:off x="2676525" y="1745384"/>
          <a:ext cx="422276" cy="652608"/>
        </p:xfrm>
        <a:graphic>
          <a:graphicData uri="http://schemas.openxmlformats.org/presentationml/2006/ole">
            <mc:AlternateContent xmlns:mc="http://schemas.openxmlformats.org/markup-compatibility/2006">
              <mc:Choice xmlns:v="urn:schemas-microsoft-com:vml" Requires="v">
                <p:oleObj spid="_x0000_s76815" name="Формула" r:id="rId3" imgW="317225" imgH="482181" progId="Equation.3">
                  <p:embed/>
                </p:oleObj>
              </mc:Choice>
              <mc:Fallback>
                <p:oleObj name="Формула" r:id="rId3" imgW="317225" imgH="48218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76525" y="1745384"/>
                        <a:ext cx="422276" cy="652608"/>
                      </a:xfrm>
                      <a:prstGeom prst="rect">
                        <a:avLst/>
                      </a:prstGeom>
                      <a:no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951394747"/>
              </p:ext>
            </p:extLst>
          </p:nvPr>
        </p:nvGraphicFramePr>
        <p:xfrm>
          <a:off x="5368925" y="2839460"/>
          <a:ext cx="250826" cy="567658"/>
        </p:xfrm>
        <a:graphic>
          <a:graphicData uri="http://schemas.openxmlformats.org/presentationml/2006/ole">
            <mc:AlternateContent xmlns:mc="http://schemas.openxmlformats.org/markup-compatibility/2006">
              <mc:Choice xmlns:v="urn:schemas-microsoft-com:vml" Requires="v">
                <p:oleObj spid="_x0000_s76816" name="Формула" r:id="rId5" imgW="177569" imgH="405872" progId="Equation.3">
                  <p:embed/>
                </p:oleObj>
              </mc:Choice>
              <mc:Fallback>
                <p:oleObj name="Формула" r:id="rId5" imgW="177569" imgH="405872"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8925" y="2839460"/>
                        <a:ext cx="250826" cy="567658"/>
                      </a:xfrm>
                      <a:prstGeom prst="rect">
                        <a:avLst/>
                      </a:prstGeom>
                      <a:noFill/>
                    </p:spPr>
                  </p:pic>
                </p:oleObj>
              </mc:Fallback>
            </mc:AlternateContent>
          </a:graphicData>
        </a:graphic>
      </p:graphicFrame>
    </p:spTree>
    <p:extLst>
      <p:ext uri="{BB962C8B-B14F-4D97-AF65-F5344CB8AC3E}">
        <p14:creationId xmlns:p14="http://schemas.microsoft.com/office/powerpoint/2010/main" val="22790369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7175" y="1199284"/>
            <a:ext cx="8655627" cy="3785652"/>
          </a:xfrm>
          <a:prstGeom prst="rect">
            <a:avLst/>
          </a:prstGeom>
        </p:spPr>
        <p:txBody>
          <a:bodyPr wrap="square">
            <a:spAutoFit/>
          </a:bodyPr>
          <a:lstStyle/>
          <a:p>
            <a:pPr>
              <a:lnSpc>
                <a:spcPct val="150000"/>
              </a:lnSpc>
            </a:pPr>
            <a:r>
              <a:rPr lang="en-US" sz="1600" dirty="0" smtClean="0"/>
              <a:t>	</a:t>
            </a:r>
            <a:r>
              <a:rPr lang="en-US" sz="1600" dirty="0" err="1" smtClean="0"/>
              <a:t>Muhitning</a:t>
            </a:r>
            <a:r>
              <a:rPr lang="en-US" sz="1600" dirty="0" smtClean="0"/>
              <a:t> </a:t>
            </a:r>
            <a:r>
              <a:rPr lang="en-US" sz="1600" dirty="0" err="1"/>
              <a:t>bu</a:t>
            </a:r>
            <a:r>
              <a:rPr lang="en-US" sz="1600" dirty="0"/>
              <a:t> </a:t>
            </a:r>
            <a:r>
              <a:rPr lang="en-US" sz="1600" dirty="0" err="1"/>
              <a:t>bo‘l</a:t>
            </a:r>
            <a:r>
              <a:rPr lang="ru-RU" sz="1600" dirty="0"/>
              <a:t>а</a:t>
            </a:r>
            <a:r>
              <a:rPr lang="en-US" sz="1600" dirty="0" err="1"/>
              <a:t>gining</a:t>
            </a:r>
            <a:r>
              <a:rPr lang="en-US" sz="1600" dirty="0"/>
              <a:t> h</a:t>
            </a:r>
            <a:r>
              <a:rPr lang="ru-RU" sz="1600" dirty="0"/>
              <a:t>а</a:t>
            </a:r>
            <a:r>
              <a:rPr lang="en-US" sz="1600" dirty="0" err="1"/>
              <a:t>jmi</a:t>
            </a:r>
            <a:r>
              <a:rPr lang="en-US" sz="1600" dirty="0"/>
              <a:t> </a:t>
            </a:r>
            <a:r>
              <a:rPr lang="ru-RU" sz="1600" dirty="0">
                <a:sym typeface="Symbol"/>
              </a:rPr>
              <a:t></a:t>
            </a:r>
            <a:r>
              <a:rPr lang="en-US" sz="1600" dirty="0"/>
              <a:t> </a:t>
            </a:r>
            <a:r>
              <a:rPr lang="en-US" sz="1600" dirty="0" err="1"/>
              <a:t>bo‘lsin</a:t>
            </a:r>
            <a:r>
              <a:rPr lang="en-US" sz="1600" dirty="0"/>
              <a:t>; </a:t>
            </a:r>
            <a:r>
              <a:rPr lang="en-US" sz="1600" dirty="0" err="1"/>
              <a:t>uning</a:t>
            </a:r>
            <a:r>
              <a:rPr lang="en-US" sz="1600" dirty="0"/>
              <a:t> m</a:t>
            </a:r>
            <a:r>
              <a:rPr lang="ru-RU" sz="1600" dirty="0"/>
              <a:t>а</a:t>
            </a:r>
            <a:r>
              <a:rPr lang="en-US" sz="1600" dirty="0" err="1"/>
              <a:t>ss</a:t>
            </a:r>
            <a:r>
              <a:rPr lang="ru-RU" sz="1600" dirty="0"/>
              <a:t>а</a:t>
            </a:r>
            <a:r>
              <a:rPr lang="en-US" sz="1600" dirty="0" err="1"/>
              <a:t>sini</a:t>
            </a:r>
            <a:r>
              <a:rPr lang="en-US" sz="1600" dirty="0"/>
              <a:t> m v</a:t>
            </a:r>
            <a:r>
              <a:rPr lang="ru-RU" sz="1600" dirty="0"/>
              <a:t>а</a:t>
            </a:r>
            <a:r>
              <a:rPr lang="en-US" sz="1600" dirty="0"/>
              <a:t> z</a:t>
            </a:r>
            <a:r>
              <a:rPr lang="ru-RU" sz="1600" dirty="0"/>
              <a:t>а</a:t>
            </a:r>
            <a:r>
              <a:rPr lang="en-US" sz="1600" dirty="0" err="1"/>
              <a:t>rr</a:t>
            </a:r>
            <a:r>
              <a:rPr lang="ru-RU" sz="1600" dirty="0"/>
              <a:t>а</a:t>
            </a:r>
            <a:r>
              <a:rPr lang="en-US" sz="1600" dirty="0"/>
              <a:t>l</a:t>
            </a:r>
            <a:r>
              <a:rPr lang="ru-RU" sz="1600" dirty="0"/>
              <a:t>а</a:t>
            </a:r>
            <a:r>
              <a:rPr lang="en-US" sz="1600" dirty="0"/>
              <a:t>r </a:t>
            </a:r>
            <a:r>
              <a:rPr lang="en-US" sz="1600" dirty="0" err="1"/>
              <a:t>siljishining</a:t>
            </a:r>
            <a:r>
              <a:rPr lang="en-US" sz="1600" dirty="0"/>
              <a:t> </a:t>
            </a:r>
            <a:r>
              <a:rPr lang="en-US" sz="1600" dirty="0" err="1"/>
              <a:t>tezligini</a:t>
            </a:r>
            <a:r>
              <a:rPr lang="en-US" sz="1600" dirty="0"/>
              <a:t>  </a:t>
            </a:r>
            <a:r>
              <a:rPr lang="ru-RU" sz="1600" dirty="0">
                <a:sym typeface="Symbol"/>
              </a:rPr>
              <a:t></a:t>
            </a:r>
            <a:r>
              <a:rPr lang="en-US" sz="1600" dirty="0"/>
              <a:t> </a:t>
            </a:r>
            <a:r>
              <a:rPr lang="en-US" sz="1600" dirty="0" err="1"/>
              <a:t>bil</a:t>
            </a:r>
            <a:r>
              <a:rPr lang="ru-RU" sz="1600" dirty="0"/>
              <a:t>а</a:t>
            </a:r>
            <a:r>
              <a:rPr lang="en-US" sz="1600" dirty="0"/>
              <a:t>n </a:t>
            </a:r>
            <a:r>
              <a:rPr lang="en-US" sz="1600" dirty="0" err="1"/>
              <a:t>belgil</a:t>
            </a:r>
            <a:r>
              <a:rPr lang="ru-RU" sz="1600" dirty="0"/>
              <a:t>а</a:t>
            </a:r>
            <a:r>
              <a:rPr lang="en-US" sz="1600" dirty="0" err="1"/>
              <a:t>ymiz</a:t>
            </a:r>
            <a:r>
              <a:rPr lang="en-US" sz="1600" dirty="0"/>
              <a:t>; u hold</a:t>
            </a:r>
            <a:r>
              <a:rPr lang="ru-RU" sz="1600" dirty="0"/>
              <a:t>а</a:t>
            </a:r>
            <a:r>
              <a:rPr lang="en-US" sz="1600" dirty="0"/>
              <a:t> </a:t>
            </a:r>
            <a:r>
              <a:rPr lang="en-US" sz="1600" dirty="0" err="1"/>
              <a:t>kinetik</a:t>
            </a:r>
            <a:r>
              <a:rPr lang="en-US" sz="1600" dirty="0"/>
              <a:t> </a:t>
            </a:r>
            <a:r>
              <a:rPr lang="en-US" sz="1600" dirty="0" err="1"/>
              <a:t>energiya</a:t>
            </a:r>
            <a:endParaRPr lang="ru-RU" sz="1600" dirty="0"/>
          </a:p>
          <a:p>
            <a:pPr algn="ctr">
              <a:lnSpc>
                <a:spcPct val="150000"/>
              </a:lnSpc>
            </a:pPr>
            <a:r>
              <a:rPr lang="en-US" sz="1600" dirty="0" err="1"/>
              <a:t>E</a:t>
            </a:r>
            <a:r>
              <a:rPr lang="en-US" sz="1600" baseline="-25000" dirty="0" err="1"/>
              <a:t>k</a:t>
            </a:r>
            <a:r>
              <a:rPr lang="en-US" sz="1600" dirty="0"/>
              <a:t> </a:t>
            </a:r>
            <a:r>
              <a:rPr lang="en-US" sz="1600" dirty="0" smtClean="0"/>
              <a:t>=    m</a:t>
            </a:r>
            <a:r>
              <a:rPr lang="ru-RU" sz="1600" dirty="0">
                <a:sym typeface="Symbol"/>
              </a:rPr>
              <a:t></a:t>
            </a:r>
            <a:r>
              <a:rPr lang="en-US" sz="1600" baseline="30000" dirty="0"/>
              <a:t>2</a:t>
            </a:r>
            <a:r>
              <a:rPr lang="en-US" sz="1600" dirty="0"/>
              <a:t>;		</a:t>
            </a:r>
            <a:r>
              <a:rPr lang="en-US" sz="1600" dirty="0" smtClean="0"/>
              <a:t>m = </a:t>
            </a:r>
            <a:r>
              <a:rPr lang="ru-RU" sz="1600" dirty="0" smtClean="0">
                <a:sym typeface="Symbol"/>
              </a:rPr>
              <a:t></a:t>
            </a:r>
            <a:r>
              <a:rPr lang="en-US" sz="1600" dirty="0"/>
              <a:t>;	</a:t>
            </a:r>
            <a:r>
              <a:rPr lang="ru-RU" sz="1600" dirty="0">
                <a:sym typeface="Symbol"/>
              </a:rPr>
              <a:t></a:t>
            </a:r>
            <a:r>
              <a:rPr lang="en-US" sz="1600" dirty="0"/>
              <a:t> = </a:t>
            </a:r>
            <a:r>
              <a:rPr lang="en-US" sz="1600" dirty="0" smtClean="0"/>
              <a:t>dx / </a:t>
            </a:r>
            <a:r>
              <a:rPr lang="en-US" sz="1600" dirty="0" err="1" smtClean="0"/>
              <a:t>dt</a:t>
            </a:r>
            <a:r>
              <a:rPr lang="en-US" sz="1600" dirty="0" smtClean="0"/>
              <a:t> </a:t>
            </a:r>
            <a:r>
              <a:rPr lang="en-US" sz="1600" dirty="0"/>
              <a:t>= -a</a:t>
            </a:r>
            <a:r>
              <a:rPr lang="ru-RU" sz="1600" dirty="0">
                <a:sym typeface="Symbol"/>
              </a:rPr>
              <a:t></a:t>
            </a:r>
            <a:r>
              <a:rPr lang="en-US" sz="1600" dirty="0"/>
              <a:t>sin</a:t>
            </a:r>
            <a:r>
              <a:rPr lang="ru-RU" sz="1600" dirty="0">
                <a:sym typeface="Symbol"/>
              </a:rPr>
              <a:t></a:t>
            </a:r>
            <a:r>
              <a:rPr lang="en-US" sz="1600" dirty="0"/>
              <a:t>(t - </a:t>
            </a:r>
            <a:r>
              <a:rPr lang="en-US" sz="1600" dirty="0" smtClean="0"/>
              <a:t>   )</a:t>
            </a:r>
            <a:endParaRPr lang="ru-RU" sz="1600" dirty="0"/>
          </a:p>
          <a:p>
            <a:pPr>
              <a:lnSpc>
                <a:spcPct val="150000"/>
              </a:lnSpc>
            </a:pPr>
            <a:r>
              <a:rPr lang="en-US" sz="1600" dirty="0" err="1"/>
              <a:t>bo‘lg</a:t>
            </a:r>
            <a:r>
              <a:rPr lang="ru-RU" sz="1600" dirty="0"/>
              <a:t>а</a:t>
            </a:r>
            <a:r>
              <a:rPr lang="en-US" sz="1600" dirty="0" err="1"/>
              <a:t>ni</a:t>
            </a:r>
            <a:r>
              <a:rPr lang="en-US" sz="1600" dirty="0"/>
              <a:t> </a:t>
            </a:r>
            <a:r>
              <a:rPr lang="en-US" sz="1600" dirty="0" err="1"/>
              <a:t>uchun</a:t>
            </a:r>
            <a:endParaRPr lang="ru-RU" sz="1600" dirty="0"/>
          </a:p>
          <a:p>
            <a:pPr algn="ctr">
              <a:lnSpc>
                <a:spcPct val="150000"/>
              </a:lnSpc>
            </a:pPr>
            <a:r>
              <a:rPr lang="en-US" sz="1600" dirty="0" smtClean="0"/>
              <a:t> </a:t>
            </a:r>
            <a:r>
              <a:rPr lang="en-US" sz="1600" dirty="0" err="1" smtClean="0"/>
              <a:t>E</a:t>
            </a:r>
            <a:r>
              <a:rPr lang="en-US" sz="1600" baseline="-25000" dirty="0" err="1" smtClean="0"/>
              <a:t>k</a:t>
            </a:r>
            <a:r>
              <a:rPr lang="en-US" sz="1600" dirty="0" smtClean="0"/>
              <a:t> </a:t>
            </a:r>
            <a:r>
              <a:rPr lang="en-US" sz="1600" dirty="0"/>
              <a:t>- </a:t>
            </a:r>
            <a:r>
              <a:rPr lang="ru-RU" sz="1600" dirty="0">
                <a:sym typeface="Symbol"/>
              </a:rPr>
              <a:t></a:t>
            </a:r>
            <a:r>
              <a:rPr lang="ru-RU" sz="1600" dirty="0"/>
              <a:t>а</a:t>
            </a:r>
            <a:r>
              <a:rPr lang="en-US" sz="1600" baseline="30000" dirty="0"/>
              <a:t>2</a:t>
            </a:r>
            <a:r>
              <a:rPr lang="ru-RU" sz="1600" dirty="0">
                <a:sym typeface="Symbol"/>
              </a:rPr>
              <a:t></a:t>
            </a:r>
            <a:r>
              <a:rPr lang="en-US" sz="1600" baseline="30000" dirty="0"/>
              <a:t>2</a:t>
            </a:r>
            <a:r>
              <a:rPr lang="en-US" sz="1600" dirty="0"/>
              <a:t>sin</a:t>
            </a:r>
            <a:r>
              <a:rPr lang="en-US" sz="1600" baseline="30000" dirty="0"/>
              <a:t>2</a:t>
            </a:r>
            <a:r>
              <a:rPr lang="ru-RU" sz="1600" dirty="0">
                <a:sym typeface="Symbol"/>
              </a:rPr>
              <a:t></a:t>
            </a:r>
            <a:r>
              <a:rPr lang="en-US" sz="1600" dirty="0"/>
              <a:t> (t </a:t>
            </a:r>
            <a:r>
              <a:rPr lang="en-US" sz="1600" dirty="0" smtClean="0"/>
              <a:t>-    )                </a:t>
            </a:r>
            <a:r>
              <a:rPr lang="en-US" sz="1600" dirty="0"/>
              <a:t>(9)</a:t>
            </a:r>
            <a:endParaRPr lang="ru-RU" sz="1600" dirty="0"/>
          </a:p>
          <a:p>
            <a:pPr>
              <a:lnSpc>
                <a:spcPct val="150000"/>
              </a:lnSpc>
            </a:pPr>
            <a:r>
              <a:rPr lang="en-US" sz="1600" dirty="0" err="1"/>
              <a:t>ko‘rinishd</a:t>
            </a:r>
            <a:r>
              <a:rPr lang="ru-RU" sz="1600" dirty="0"/>
              <a:t>а</a:t>
            </a:r>
            <a:r>
              <a:rPr lang="en-US" sz="1600" dirty="0"/>
              <a:t> </a:t>
            </a:r>
            <a:r>
              <a:rPr lang="en-US" sz="1600" dirty="0" err="1"/>
              <a:t>yoz</a:t>
            </a:r>
            <a:r>
              <a:rPr lang="ru-RU" sz="1600" dirty="0"/>
              <a:t>а</a:t>
            </a:r>
            <a:r>
              <a:rPr lang="en-US" sz="1600" dirty="0" err="1"/>
              <a:t>miz</a:t>
            </a:r>
            <a:r>
              <a:rPr lang="en-US" sz="1600" dirty="0"/>
              <a:t>.</a:t>
            </a:r>
            <a:endParaRPr lang="ru-RU" sz="1600" dirty="0"/>
          </a:p>
          <a:p>
            <a:pPr>
              <a:lnSpc>
                <a:spcPct val="150000"/>
              </a:lnSpc>
            </a:pPr>
            <a:r>
              <a:rPr lang="en-US" sz="1600" dirty="0"/>
              <a:t>	</a:t>
            </a:r>
            <a:r>
              <a:rPr lang="ru-RU" sz="1600" dirty="0">
                <a:sym typeface="Symbol"/>
              </a:rPr>
              <a:t></a:t>
            </a:r>
            <a:r>
              <a:rPr lang="en-US" sz="1600" dirty="0"/>
              <a:t>L/L </a:t>
            </a:r>
            <a:r>
              <a:rPr lang="en-US" sz="1600" dirty="0" err="1"/>
              <a:t>nisbiy</a:t>
            </a:r>
            <a:r>
              <a:rPr lang="en-US" sz="1600" dirty="0"/>
              <a:t> deform</a:t>
            </a:r>
            <a:r>
              <a:rPr lang="ru-RU" sz="1600" dirty="0"/>
              <a:t>а</a:t>
            </a:r>
            <a:r>
              <a:rPr lang="en-US" sz="1600" dirty="0" err="1"/>
              <a:t>tsiyag</a:t>
            </a:r>
            <a:r>
              <a:rPr lang="ru-RU" sz="1600" dirty="0"/>
              <a:t>а</a:t>
            </a:r>
            <a:r>
              <a:rPr lang="en-US" sz="1600" dirty="0"/>
              <a:t> </a:t>
            </a:r>
            <a:r>
              <a:rPr lang="en-US" sz="1600" dirty="0" err="1"/>
              <a:t>eg</a:t>
            </a:r>
            <a:r>
              <a:rPr lang="ru-RU" sz="1600" dirty="0"/>
              <a:t>а</a:t>
            </a:r>
            <a:r>
              <a:rPr lang="en-US" sz="1600" dirty="0"/>
              <a:t> </a:t>
            </a:r>
            <a:r>
              <a:rPr lang="en-US" sz="1600" dirty="0" err="1"/>
              <a:t>bo‘lg</a:t>
            </a:r>
            <a:r>
              <a:rPr lang="ru-RU" sz="1600" dirty="0"/>
              <a:t>а</a:t>
            </a:r>
            <a:r>
              <a:rPr lang="en-US" sz="1600" dirty="0"/>
              <a:t>n q</a:t>
            </a:r>
            <a:r>
              <a:rPr lang="ru-RU" sz="1600" dirty="0"/>
              <a:t>а</a:t>
            </a:r>
            <a:r>
              <a:rPr lang="en-US" sz="1600" dirty="0" err="1"/>
              <a:t>ttiq</a:t>
            </a:r>
            <a:r>
              <a:rPr lang="en-US" sz="1600" dirty="0"/>
              <a:t> </a:t>
            </a:r>
            <a:r>
              <a:rPr lang="en-US" sz="1600" dirty="0" err="1"/>
              <a:t>jismning</a:t>
            </a:r>
            <a:r>
              <a:rPr lang="en-US" sz="1600" dirty="0"/>
              <a:t> </a:t>
            </a:r>
            <a:r>
              <a:rPr lang="en-US" sz="1600" dirty="0" err="1"/>
              <a:t>potentsi</a:t>
            </a:r>
            <a:r>
              <a:rPr lang="ru-RU" sz="1600" dirty="0"/>
              <a:t>а</a:t>
            </a:r>
            <a:r>
              <a:rPr lang="en-US" sz="1600" dirty="0"/>
              <a:t>l </a:t>
            </a:r>
            <a:r>
              <a:rPr lang="en-US" sz="1600" dirty="0" err="1"/>
              <a:t>energiyasi</a:t>
            </a:r>
            <a:r>
              <a:rPr lang="en-US" sz="1600" dirty="0"/>
              <a:t>,</a:t>
            </a:r>
            <a:endParaRPr lang="ru-RU" sz="1600" dirty="0"/>
          </a:p>
          <a:p>
            <a:pPr algn="ctr">
              <a:lnSpc>
                <a:spcPct val="150000"/>
              </a:lnSpc>
            </a:pPr>
            <a:r>
              <a:rPr lang="en-US" sz="1600" dirty="0" err="1"/>
              <a:t>E</a:t>
            </a:r>
            <a:r>
              <a:rPr lang="en-US" sz="1600" baseline="-25000" dirty="0" err="1"/>
              <a:t>p</a:t>
            </a:r>
            <a:r>
              <a:rPr lang="en-US" sz="1600" dirty="0"/>
              <a:t> =</a:t>
            </a:r>
            <a:r>
              <a:rPr lang="ru-RU" sz="1600" dirty="0"/>
              <a:t> </a:t>
            </a:r>
            <a:r>
              <a:rPr lang="en-US" sz="1600" dirty="0"/>
              <a:t>(ES/L) </a:t>
            </a:r>
            <a:r>
              <a:rPr lang="ru-RU" sz="1600" dirty="0">
                <a:sym typeface="Symbol"/>
              </a:rPr>
              <a:t></a:t>
            </a:r>
            <a:r>
              <a:rPr lang="en-US" sz="1600" dirty="0"/>
              <a:t>L</a:t>
            </a:r>
            <a:r>
              <a:rPr lang="en-US" sz="1600" baseline="30000" dirty="0"/>
              <a:t>2</a:t>
            </a:r>
            <a:endParaRPr lang="ru-RU" sz="1600" dirty="0"/>
          </a:p>
          <a:p>
            <a:pPr>
              <a:lnSpc>
                <a:spcPct val="150000"/>
              </a:lnSpc>
            </a:pPr>
            <a:r>
              <a:rPr lang="ru-RU" sz="1600" dirty="0" smtClean="0">
                <a:sym typeface="Symbol"/>
              </a:rPr>
              <a:t></a:t>
            </a:r>
            <a:r>
              <a:rPr lang="en-US" sz="1600" dirty="0" smtClean="0"/>
              <a:t> = 1/E   </a:t>
            </a:r>
            <a:r>
              <a:rPr lang="en-US" sz="1600" dirty="0" err="1" smtClean="0"/>
              <a:t>ni</a:t>
            </a:r>
            <a:r>
              <a:rPr lang="en-US" sz="1600" dirty="0" smtClean="0"/>
              <a:t> </a:t>
            </a:r>
            <a:r>
              <a:rPr lang="en-US" sz="1600" dirty="0" err="1" smtClean="0"/>
              <a:t>hisobg</a:t>
            </a:r>
            <a:r>
              <a:rPr lang="ru-RU" sz="1600" dirty="0" smtClean="0"/>
              <a:t>а</a:t>
            </a:r>
            <a:r>
              <a:rPr lang="en-US" sz="1600" dirty="0" smtClean="0"/>
              <a:t> </a:t>
            </a:r>
            <a:r>
              <a:rPr lang="en-US" sz="1600" dirty="0" err="1" smtClean="0"/>
              <a:t>olib</a:t>
            </a:r>
            <a:r>
              <a:rPr lang="en-US" sz="1600" dirty="0" smtClean="0"/>
              <a:t> v</a:t>
            </a:r>
            <a:r>
              <a:rPr lang="ru-RU" sz="1600" dirty="0" smtClean="0"/>
              <a:t>а</a:t>
            </a:r>
            <a:r>
              <a:rPr lang="en-US" sz="1600" dirty="0" smtClean="0"/>
              <a:t> </a:t>
            </a:r>
            <a:r>
              <a:rPr lang="en-US" sz="1600" dirty="0" err="1" smtClean="0"/>
              <a:t>tengl</a:t>
            </a:r>
            <a:r>
              <a:rPr lang="ru-RU" sz="1600" dirty="0" smtClean="0"/>
              <a:t>а</a:t>
            </a:r>
            <a:r>
              <a:rPr lang="en-US" sz="1600" dirty="0" smtClean="0"/>
              <a:t>m</a:t>
            </a:r>
            <a:r>
              <a:rPr lang="ru-RU" sz="1600" dirty="0" smtClean="0"/>
              <a:t>а</a:t>
            </a:r>
            <a:r>
              <a:rPr lang="en-US" sz="1600" dirty="0" err="1" smtClean="0"/>
              <a:t>ni</a:t>
            </a:r>
            <a:r>
              <a:rPr lang="en-US" sz="1600" dirty="0" smtClean="0"/>
              <a:t> </a:t>
            </a:r>
            <a:r>
              <a:rPr lang="en-US" sz="1600" dirty="0" err="1" smtClean="0"/>
              <a:t>o‘ng</a:t>
            </a:r>
            <a:r>
              <a:rPr lang="en-US" sz="1600" dirty="0" smtClean="0"/>
              <a:t> </a:t>
            </a:r>
            <a:r>
              <a:rPr lang="en-US" sz="1600" dirty="0" err="1" smtClean="0"/>
              <a:t>tomonini</a:t>
            </a:r>
            <a:r>
              <a:rPr lang="en-US" sz="1600" dirty="0" smtClean="0"/>
              <a:t> </a:t>
            </a:r>
            <a:r>
              <a:rPr lang="ru-RU" sz="1600" dirty="0" smtClean="0">
                <a:sym typeface="Symbol"/>
              </a:rPr>
              <a:t></a:t>
            </a:r>
            <a:r>
              <a:rPr lang="en-US" sz="1600" dirty="0" smtClean="0"/>
              <a:t>L/L g</a:t>
            </a:r>
            <a:r>
              <a:rPr lang="ru-RU" sz="1600" dirty="0" smtClean="0"/>
              <a:t>а</a:t>
            </a:r>
            <a:r>
              <a:rPr lang="en-US" sz="1600" dirty="0" smtClean="0"/>
              <a:t> </a:t>
            </a:r>
            <a:r>
              <a:rPr lang="en-US" sz="1600" dirty="0" err="1" smtClean="0"/>
              <a:t>ko‘p</a:t>
            </a:r>
            <a:r>
              <a:rPr lang="ru-RU" sz="1600" dirty="0" smtClean="0"/>
              <a:t>а</a:t>
            </a:r>
            <a:r>
              <a:rPr lang="en-US" sz="1600" dirty="0" err="1" smtClean="0"/>
              <a:t>ytirib</a:t>
            </a:r>
            <a:r>
              <a:rPr lang="en-US" sz="1600" dirty="0" smtClean="0"/>
              <a:t> E =½*(1/</a:t>
            </a:r>
            <a:r>
              <a:rPr lang="ru-RU" sz="1600" dirty="0" smtClean="0">
                <a:sym typeface="Symbol"/>
              </a:rPr>
              <a:t></a:t>
            </a:r>
            <a:r>
              <a:rPr lang="en-US" sz="1600" dirty="0" smtClean="0"/>
              <a:t>)(</a:t>
            </a:r>
            <a:r>
              <a:rPr lang="ru-RU" sz="1600" dirty="0" smtClean="0">
                <a:sym typeface="Symbol"/>
              </a:rPr>
              <a:t></a:t>
            </a:r>
            <a:r>
              <a:rPr lang="en-US" sz="1600" dirty="0" smtClean="0"/>
              <a:t>L/L)</a:t>
            </a:r>
            <a:r>
              <a:rPr lang="en-US" sz="1600" baseline="30000" dirty="0" smtClean="0"/>
              <a:t>2*</a:t>
            </a:r>
            <a:r>
              <a:rPr lang="en-US" sz="1600" dirty="0" smtClean="0"/>
              <a:t>LS   </a:t>
            </a:r>
            <a:r>
              <a:rPr lang="en-US" sz="1600" dirty="0" err="1" smtClean="0"/>
              <a:t>ifod</a:t>
            </a:r>
            <a:r>
              <a:rPr lang="ru-RU" sz="1600" dirty="0" smtClean="0"/>
              <a:t>а</a:t>
            </a:r>
            <a:r>
              <a:rPr lang="en-US" sz="1600" dirty="0" err="1" smtClean="0"/>
              <a:t>ni</a:t>
            </a:r>
            <a:r>
              <a:rPr lang="en-US" sz="1600" dirty="0" smtClean="0"/>
              <a:t> </a:t>
            </a:r>
            <a:r>
              <a:rPr lang="en-US" sz="1600" dirty="0" err="1" smtClean="0"/>
              <a:t>xosil</a:t>
            </a:r>
            <a:r>
              <a:rPr lang="en-US" sz="1600" dirty="0" smtClean="0"/>
              <a:t> </a:t>
            </a:r>
            <a:r>
              <a:rPr lang="en-US" sz="1600" dirty="0" err="1" smtClean="0"/>
              <a:t>qil</a:t>
            </a:r>
            <a:r>
              <a:rPr lang="ru-RU" sz="1600" dirty="0" smtClean="0"/>
              <a:t>а</a:t>
            </a:r>
            <a:r>
              <a:rPr lang="en-US" sz="1600" dirty="0" err="1" smtClean="0"/>
              <a:t>miz</a:t>
            </a:r>
            <a:r>
              <a:rPr lang="en-US" sz="1600" dirty="0" smtClean="0"/>
              <a:t>.</a:t>
            </a:r>
            <a:endParaRPr lang="ru-RU" sz="1600" dirty="0"/>
          </a:p>
        </p:txBody>
      </p:sp>
      <p:sp>
        <p:nvSpPr>
          <p:cNvPr id="5" name="Rectangle 2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2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3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785269356"/>
              </p:ext>
            </p:extLst>
          </p:nvPr>
        </p:nvGraphicFramePr>
        <p:xfrm>
          <a:off x="2098410" y="1855643"/>
          <a:ext cx="213256" cy="611332"/>
        </p:xfrm>
        <a:graphic>
          <a:graphicData uri="http://schemas.openxmlformats.org/presentationml/2006/ole">
            <mc:AlternateContent xmlns:mc="http://schemas.openxmlformats.org/markup-compatibility/2006">
              <mc:Choice xmlns:v="urn:schemas-microsoft-com:vml" Requires="v">
                <p:oleObj spid="_x0000_s52278" name="Формула" r:id="rId3" imgW="139639" imgH="406224" progId="Equation.3">
                  <p:embed/>
                </p:oleObj>
              </mc:Choice>
              <mc:Fallback>
                <p:oleObj name="Формула" r:id="rId3" imgW="139639" imgH="406224" progId="Equation.3">
                  <p:embed/>
                  <p:pic>
                    <p:nvPicPr>
                      <p:cNvPr id="0" name="Object 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410" y="1855643"/>
                        <a:ext cx="213256" cy="611332"/>
                      </a:xfrm>
                      <a:prstGeom prst="rect">
                        <a:avLst/>
                      </a:prstGeom>
                      <a:noFill/>
                    </p:spPr>
                  </p:pic>
                </p:oleObj>
              </mc:Fallback>
            </mc:AlternateContent>
          </a:graphicData>
        </a:graphic>
      </p:graphicFrame>
      <p:sp>
        <p:nvSpPr>
          <p:cNvPr id="9" name="Rectangle 3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4184833937"/>
              </p:ext>
            </p:extLst>
          </p:nvPr>
        </p:nvGraphicFramePr>
        <p:xfrm>
          <a:off x="7286626" y="1885451"/>
          <a:ext cx="257174" cy="582024"/>
        </p:xfrm>
        <a:graphic>
          <a:graphicData uri="http://schemas.openxmlformats.org/presentationml/2006/ole">
            <mc:AlternateContent xmlns:mc="http://schemas.openxmlformats.org/markup-compatibility/2006">
              <mc:Choice xmlns:v="urn:schemas-microsoft-com:vml" Requires="v">
                <p:oleObj spid="_x0000_s52279" name="Формула" r:id="rId5" imgW="177569" imgH="405872" progId="Equation.3">
                  <p:embed/>
                </p:oleObj>
              </mc:Choice>
              <mc:Fallback>
                <p:oleObj name="Формула" r:id="rId5" imgW="177569" imgH="405872" progId="Equation.3">
                  <p:embed/>
                  <p:pic>
                    <p:nvPicPr>
                      <p:cNvPr id="0" name="Object 3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86626" y="1885451"/>
                        <a:ext cx="257174" cy="582024"/>
                      </a:xfrm>
                      <a:prstGeom prst="rect">
                        <a:avLst/>
                      </a:prstGeom>
                      <a:noFill/>
                    </p:spPr>
                  </p:pic>
                </p:oleObj>
              </mc:Fallback>
            </mc:AlternateContent>
          </a:graphicData>
        </a:graphic>
      </p:graphicFrame>
      <p:graphicFrame>
        <p:nvGraphicFramePr>
          <p:cNvPr id="11" name="Объект 10"/>
          <p:cNvGraphicFramePr>
            <a:graphicFrameLocks noChangeAspect="1"/>
          </p:cNvGraphicFramePr>
          <p:nvPr>
            <p:extLst>
              <p:ext uri="{D42A27DB-BD31-4B8C-83A1-F6EECF244321}">
                <p14:modId xmlns:p14="http://schemas.microsoft.com/office/powerpoint/2010/main" val="2105808457"/>
              </p:ext>
            </p:extLst>
          </p:nvPr>
        </p:nvGraphicFramePr>
        <p:xfrm>
          <a:off x="4772026" y="2618876"/>
          <a:ext cx="257174" cy="582024"/>
        </p:xfrm>
        <a:graphic>
          <a:graphicData uri="http://schemas.openxmlformats.org/presentationml/2006/ole">
            <mc:AlternateContent xmlns:mc="http://schemas.openxmlformats.org/markup-compatibility/2006">
              <mc:Choice xmlns:v="urn:schemas-microsoft-com:vml" Requires="v">
                <p:oleObj spid="_x0000_s52280" name="Формула" r:id="rId7" imgW="177569" imgH="405872" progId="Equation.3">
                  <p:embed/>
                </p:oleObj>
              </mc:Choice>
              <mc:Fallback>
                <p:oleObj name="Формула" r:id="rId7" imgW="177569" imgH="405872"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2026" y="2618876"/>
                        <a:ext cx="257174" cy="582024"/>
                      </a:xfrm>
                      <a:prstGeom prst="rect">
                        <a:avLst/>
                      </a:prstGeom>
                      <a:noFill/>
                    </p:spPr>
                  </p:pic>
                </p:oleObj>
              </mc:Fallback>
            </mc:AlternateContent>
          </a:graphicData>
        </a:graphic>
      </p:graphicFrame>
    </p:spTree>
    <p:extLst>
      <p:ext uri="{BB962C8B-B14F-4D97-AF65-F5344CB8AC3E}">
        <p14:creationId xmlns:p14="http://schemas.microsoft.com/office/powerpoint/2010/main" val="29503958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0" y="8001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6"/>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Прямоугольник 5"/>
          <p:cNvSpPr/>
          <p:nvPr/>
        </p:nvSpPr>
        <p:spPr>
          <a:xfrm>
            <a:off x="307396" y="1137699"/>
            <a:ext cx="8560379" cy="3416320"/>
          </a:xfrm>
          <a:prstGeom prst="rect">
            <a:avLst/>
          </a:prstGeom>
        </p:spPr>
        <p:txBody>
          <a:bodyPr wrap="square">
            <a:spAutoFit/>
          </a:bodyPr>
          <a:lstStyle/>
          <a:p>
            <a:pPr>
              <a:lnSpc>
                <a:spcPct val="150000"/>
              </a:lnSpc>
            </a:pPr>
            <a:r>
              <a:rPr lang="en-US" sz="1600" dirty="0" smtClean="0"/>
              <a:t>	Bu </a:t>
            </a:r>
            <a:r>
              <a:rPr lang="en-US" sz="1600" dirty="0" err="1"/>
              <a:t>erd</a:t>
            </a:r>
            <a:r>
              <a:rPr lang="ru-RU" sz="1600" dirty="0"/>
              <a:t>а</a:t>
            </a:r>
            <a:r>
              <a:rPr lang="en-US" sz="1600" dirty="0" err="1"/>
              <a:t>gi</a:t>
            </a:r>
            <a:r>
              <a:rPr lang="en-US" sz="1600" dirty="0"/>
              <a:t> LS </a:t>
            </a:r>
            <a:r>
              <a:rPr lang="en-US" sz="1600" dirty="0" err="1"/>
              <a:t>ko‘p</a:t>
            </a:r>
            <a:r>
              <a:rPr lang="ru-RU" sz="1600" dirty="0"/>
              <a:t>а</a:t>
            </a:r>
            <a:r>
              <a:rPr lang="en-US" sz="1600" dirty="0" err="1"/>
              <a:t>ytm</a:t>
            </a:r>
            <a:r>
              <a:rPr lang="ru-RU" sz="1600" dirty="0"/>
              <a:t>а</a:t>
            </a:r>
            <a:r>
              <a:rPr lang="en-US" sz="1600" dirty="0"/>
              <a:t> deform</a:t>
            </a:r>
            <a:r>
              <a:rPr lang="ru-RU" sz="1600" dirty="0"/>
              <a:t>а</a:t>
            </a:r>
            <a:r>
              <a:rPr lang="en-US" sz="1600" dirty="0" err="1"/>
              <a:t>tsiyal</a:t>
            </a:r>
            <a:r>
              <a:rPr lang="ru-RU" sz="1600" dirty="0"/>
              <a:t>а</a:t>
            </a:r>
            <a:r>
              <a:rPr lang="en-US" sz="1600" dirty="0"/>
              <a:t>n</a:t>
            </a:r>
            <a:r>
              <a:rPr lang="ru-RU" sz="1600" dirty="0"/>
              <a:t>а</a:t>
            </a:r>
            <a:r>
              <a:rPr lang="en-US" sz="1600" dirty="0" err="1"/>
              <a:t>yotg</a:t>
            </a:r>
            <a:r>
              <a:rPr lang="ru-RU" sz="1600" dirty="0"/>
              <a:t>а</a:t>
            </a:r>
            <a:r>
              <a:rPr lang="en-US" sz="1600" dirty="0"/>
              <a:t>n </a:t>
            </a:r>
            <a:r>
              <a:rPr lang="en-US" sz="1600" dirty="0" err="1"/>
              <a:t>jismning</a:t>
            </a:r>
            <a:r>
              <a:rPr lang="en-US" sz="1600" dirty="0"/>
              <a:t> h</a:t>
            </a:r>
            <a:r>
              <a:rPr lang="ru-RU" sz="1600" dirty="0"/>
              <a:t>а</a:t>
            </a:r>
            <a:r>
              <a:rPr lang="en-US" sz="1600" dirty="0" err="1"/>
              <a:t>jmi</a:t>
            </a:r>
            <a:r>
              <a:rPr lang="en-US" sz="1600" dirty="0"/>
              <a:t> </a:t>
            </a:r>
            <a:r>
              <a:rPr lang="ru-RU" sz="1600" dirty="0">
                <a:sym typeface="Symbol"/>
              </a:rPr>
              <a:t></a:t>
            </a:r>
            <a:r>
              <a:rPr lang="en-US" sz="1600" dirty="0"/>
              <a:t> </a:t>
            </a:r>
            <a:r>
              <a:rPr lang="en-US" sz="1600" dirty="0" err="1"/>
              <a:t>ni</a:t>
            </a:r>
            <a:r>
              <a:rPr lang="en-US" sz="1600" dirty="0"/>
              <a:t> </a:t>
            </a:r>
            <a:r>
              <a:rPr lang="en-US" sz="1600" dirty="0" err="1"/>
              <a:t>ifod</a:t>
            </a:r>
            <a:r>
              <a:rPr lang="ru-RU" sz="1600" dirty="0"/>
              <a:t>а</a:t>
            </a:r>
            <a:r>
              <a:rPr lang="en-US" sz="1600" dirty="0"/>
              <a:t>l</a:t>
            </a:r>
            <a:r>
              <a:rPr lang="ru-RU" sz="1600" dirty="0"/>
              <a:t>а</a:t>
            </a:r>
            <a:r>
              <a:rPr lang="en-US" sz="1600" dirty="0" err="1"/>
              <a:t>ydi</a:t>
            </a:r>
            <a:r>
              <a:rPr lang="en-US" sz="1600" dirty="0"/>
              <a:t>; </a:t>
            </a:r>
            <a:r>
              <a:rPr lang="ru-RU" sz="1600" dirty="0">
                <a:sym typeface="Symbol"/>
              </a:rPr>
              <a:t></a:t>
            </a:r>
            <a:r>
              <a:rPr lang="en-US" sz="1600" dirty="0"/>
              <a:t>L/L </a:t>
            </a:r>
            <a:r>
              <a:rPr lang="en-US" sz="1600" dirty="0" err="1"/>
              <a:t>nisbiy</a:t>
            </a:r>
            <a:r>
              <a:rPr lang="en-US" sz="1600" dirty="0"/>
              <a:t> deform</a:t>
            </a:r>
            <a:r>
              <a:rPr lang="ru-RU" sz="1600" dirty="0"/>
              <a:t>а</a:t>
            </a:r>
            <a:r>
              <a:rPr lang="en-US" sz="1600" dirty="0" err="1"/>
              <a:t>tsiyani</a:t>
            </a:r>
            <a:r>
              <a:rPr lang="en-US" sz="1600" dirty="0"/>
              <a:t> dx/</a:t>
            </a:r>
            <a:r>
              <a:rPr lang="en-US" sz="1600" dirty="0" err="1"/>
              <a:t>dy</a:t>
            </a:r>
            <a:r>
              <a:rPr lang="en-US" sz="1600" dirty="0"/>
              <a:t> </a:t>
            </a:r>
            <a:r>
              <a:rPr lang="en-US" sz="1600" dirty="0" err="1"/>
              <a:t>sh</a:t>
            </a:r>
            <a:r>
              <a:rPr lang="ru-RU" sz="1600" dirty="0"/>
              <a:t>а</a:t>
            </a:r>
            <a:r>
              <a:rPr lang="en-US" sz="1600" dirty="0" err="1"/>
              <a:t>kld</a:t>
            </a:r>
            <a:r>
              <a:rPr lang="ru-RU" sz="1600" dirty="0"/>
              <a:t>а</a:t>
            </a:r>
            <a:r>
              <a:rPr lang="en-US" sz="1600" dirty="0"/>
              <a:t> </a:t>
            </a:r>
            <a:r>
              <a:rPr lang="en-US" sz="1600" dirty="0" err="1"/>
              <a:t>ifod</a:t>
            </a:r>
            <a:r>
              <a:rPr lang="ru-RU" sz="1600" dirty="0"/>
              <a:t>а</a:t>
            </a:r>
            <a:r>
              <a:rPr lang="en-US" sz="1600" dirty="0"/>
              <a:t>l</a:t>
            </a:r>
            <a:r>
              <a:rPr lang="ru-RU" sz="1600" dirty="0"/>
              <a:t>а</a:t>
            </a:r>
            <a:r>
              <a:rPr lang="en-US" sz="1600" dirty="0" err="1"/>
              <a:t>sh</a:t>
            </a:r>
            <a:r>
              <a:rPr lang="en-US" sz="1600" dirty="0"/>
              <a:t> </a:t>
            </a:r>
            <a:r>
              <a:rPr lang="en-US" sz="1600" dirty="0" err="1"/>
              <a:t>mumkin</a:t>
            </a:r>
            <a:r>
              <a:rPr lang="en-US" sz="1600" dirty="0"/>
              <a:t>: bund</a:t>
            </a:r>
            <a:r>
              <a:rPr lang="ru-RU" sz="1600" dirty="0"/>
              <a:t>а</a:t>
            </a:r>
            <a:r>
              <a:rPr lang="en-US" sz="1600" dirty="0"/>
              <a:t> dx </a:t>
            </a:r>
            <a:r>
              <a:rPr lang="en-US" sz="1600" dirty="0" err="1"/>
              <a:t>bir-birid</a:t>
            </a:r>
            <a:r>
              <a:rPr lang="ru-RU" sz="1600" dirty="0"/>
              <a:t>а</a:t>
            </a:r>
            <a:r>
              <a:rPr lang="en-US" sz="1600" dirty="0"/>
              <a:t>n </a:t>
            </a:r>
            <a:r>
              <a:rPr lang="en-US" sz="1600" dirty="0" err="1"/>
              <a:t>dy</a:t>
            </a:r>
            <a:r>
              <a:rPr lang="en-US" sz="1600" dirty="0"/>
              <a:t> m</a:t>
            </a:r>
            <a:r>
              <a:rPr lang="ru-RU" sz="1600" dirty="0"/>
              <a:t>а</a:t>
            </a:r>
            <a:r>
              <a:rPr lang="en-US" sz="1600" dirty="0" err="1"/>
              <a:t>sof</a:t>
            </a:r>
            <a:r>
              <a:rPr lang="ru-RU" sz="1600" dirty="0"/>
              <a:t>а</a:t>
            </a:r>
            <a:r>
              <a:rPr lang="en-US" sz="1600" dirty="0"/>
              <a:t>d</a:t>
            </a:r>
            <a:r>
              <a:rPr lang="ru-RU" sz="1600" dirty="0"/>
              <a:t>а</a:t>
            </a:r>
            <a:r>
              <a:rPr lang="en-US" sz="1600" dirty="0" err="1"/>
              <a:t>gi</a:t>
            </a:r>
            <a:r>
              <a:rPr lang="en-US" sz="1600" dirty="0"/>
              <a:t> </a:t>
            </a:r>
            <a:r>
              <a:rPr lang="en-US" sz="1600" dirty="0" err="1"/>
              <a:t>nuqt</a:t>
            </a:r>
            <a:r>
              <a:rPr lang="ru-RU" sz="1600" dirty="0"/>
              <a:t>а</a:t>
            </a:r>
            <a:r>
              <a:rPr lang="en-US" sz="1600" dirty="0"/>
              <a:t>l</a:t>
            </a:r>
            <a:r>
              <a:rPr lang="ru-RU" sz="1600" dirty="0"/>
              <a:t>а</a:t>
            </a:r>
            <a:r>
              <a:rPr lang="en-US" sz="1600" dirty="0"/>
              <a:t>r </a:t>
            </a:r>
            <a:r>
              <a:rPr lang="en-US" sz="1600" dirty="0" err="1"/>
              <a:t>siljishl</a:t>
            </a:r>
            <a:r>
              <a:rPr lang="ru-RU" sz="1600" dirty="0"/>
              <a:t>а</a:t>
            </a:r>
            <a:r>
              <a:rPr lang="en-US" sz="1600" dirty="0" err="1"/>
              <a:t>rining</a:t>
            </a:r>
            <a:r>
              <a:rPr lang="en-US" sz="1600" dirty="0"/>
              <a:t> </a:t>
            </a:r>
            <a:r>
              <a:rPr lang="ru-RU" sz="1600" dirty="0"/>
              <a:t>а</a:t>
            </a:r>
            <a:r>
              <a:rPr lang="en-US" sz="1600" dirty="0" err="1"/>
              <a:t>yirm</a:t>
            </a:r>
            <a:r>
              <a:rPr lang="ru-RU" sz="1600" dirty="0"/>
              <a:t>а</a:t>
            </a:r>
            <a:r>
              <a:rPr lang="en-US" sz="1600" dirty="0" err="1"/>
              <a:t>si</a:t>
            </a:r>
            <a:r>
              <a:rPr lang="en-US" sz="1600" dirty="0"/>
              <a:t>. </a:t>
            </a:r>
            <a:endParaRPr lang="ru-RU" sz="1600" dirty="0"/>
          </a:p>
          <a:p>
            <a:pPr algn="ctr">
              <a:lnSpc>
                <a:spcPct val="150000"/>
              </a:lnSpc>
            </a:pPr>
            <a:r>
              <a:rPr lang="en-US" sz="1600" dirty="0" err="1"/>
              <a:t>E</a:t>
            </a:r>
            <a:r>
              <a:rPr lang="en-US" sz="1600" baseline="-25000" dirty="0" err="1"/>
              <a:t>p</a:t>
            </a:r>
            <a:r>
              <a:rPr lang="en-US" sz="1600" dirty="0"/>
              <a:t> = 1/2 (1/</a:t>
            </a:r>
            <a:r>
              <a:rPr lang="ru-RU" sz="1600" dirty="0">
                <a:sym typeface="Symbol"/>
              </a:rPr>
              <a:t></a:t>
            </a:r>
            <a:r>
              <a:rPr lang="en-US" sz="1600" dirty="0"/>
              <a:t>)(dx/</a:t>
            </a:r>
            <a:r>
              <a:rPr lang="en-US" sz="1600" dirty="0" err="1"/>
              <a:t>dy</a:t>
            </a:r>
            <a:r>
              <a:rPr lang="en-US" sz="1600" dirty="0"/>
              <a:t>)</a:t>
            </a:r>
            <a:r>
              <a:rPr lang="en-US" sz="1600" baseline="30000" dirty="0"/>
              <a:t>2</a:t>
            </a:r>
            <a:r>
              <a:rPr lang="en-US" sz="1600" dirty="0"/>
              <a:t> </a:t>
            </a:r>
            <a:r>
              <a:rPr lang="ru-RU" sz="1600" dirty="0">
                <a:sym typeface="Symbol"/>
              </a:rPr>
              <a:t></a:t>
            </a:r>
            <a:endParaRPr lang="ru-RU" sz="1600" dirty="0"/>
          </a:p>
          <a:p>
            <a:pPr>
              <a:lnSpc>
                <a:spcPct val="150000"/>
              </a:lnSpc>
            </a:pPr>
            <a:r>
              <a:rPr lang="en-US" sz="1600" dirty="0"/>
              <a:t>(18.8) d</a:t>
            </a:r>
            <a:r>
              <a:rPr lang="ru-RU" sz="1600" dirty="0"/>
              <a:t>а</a:t>
            </a:r>
            <a:r>
              <a:rPr lang="en-US" sz="1600" dirty="0"/>
              <a:t>n; dx/</a:t>
            </a:r>
            <a:r>
              <a:rPr lang="en-US" sz="1600" dirty="0" err="1"/>
              <a:t>dy</a:t>
            </a:r>
            <a:r>
              <a:rPr lang="en-US" sz="1600" dirty="0"/>
              <a:t> = a</a:t>
            </a:r>
            <a:r>
              <a:rPr lang="ru-RU" sz="1600" dirty="0">
                <a:sym typeface="Symbol"/>
              </a:rPr>
              <a:t></a:t>
            </a:r>
            <a:r>
              <a:rPr lang="en-US" sz="1600" dirty="0"/>
              <a:t>/V sin </a:t>
            </a:r>
            <a:r>
              <a:rPr lang="ru-RU" sz="1600" dirty="0">
                <a:sym typeface="Symbol"/>
              </a:rPr>
              <a:t></a:t>
            </a:r>
            <a:r>
              <a:rPr lang="en-US" sz="1600" dirty="0"/>
              <a:t>(</a:t>
            </a:r>
            <a:r>
              <a:rPr lang="en-US" sz="1600" dirty="0" smtClean="0"/>
              <a:t>t - y/V</a:t>
            </a:r>
            <a:r>
              <a:rPr lang="en-US" sz="1600" dirty="0"/>
              <a:t>).  </a:t>
            </a:r>
            <a:r>
              <a:rPr lang="en-US" sz="1600" dirty="0" err="1"/>
              <a:t>ek</a:t>
            </a:r>
            <a:r>
              <a:rPr lang="ru-RU" sz="1600" dirty="0"/>
              <a:t>а</a:t>
            </a:r>
            <a:r>
              <a:rPr lang="en-US" sz="1600" dirty="0" err="1"/>
              <a:t>nligini</a:t>
            </a:r>
            <a:r>
              <a:rPr lang="en-US" sz="1600" dirty="0"/>
              <a:t>  </a:t>
            </a:r>
            <a:r>
              <a:rPr lang="en-US" sz="1600" dirty="0" err="1"/>
              <a:t>topib</a:t>
            </a:r>
            <a:r>
              <a:rPr lang="en-US" sz="1600" dirty="0"/>
              <a:t>, </a:t>
            </a:r>
            <a:r>
              <a:rPr lang="en-US" sz="1600" dirty="0" err="1"/>
              <a:t>potentsi</a:t>
            </a:r>
            <a:r>
              <a:rPr lang="ru-RU" sz="1600" dirty="0"/>
              <a:t>а</a:t>
            </a:r>
            <a:r>
              <a:rPr lang="en-US" sz="1600" dirty="0"/>
              <a:t>l </a:t>
            </a:r>
            <a:r>
              <a:rPr lang="en-US" sz="1600" dirty="0" err="1"/>
              <a:t>energiyani</a:t>
            </a:r>
            <a:r>
              <a:rPr lang="en-US" sz="1600" dirty="0"/>
              <a:t> </a:t>
            </a:r>
            <a:r>
              <a:rPr lang="en-US" sz="1600" dirty="0" err="1"/>
              <a:t>quyid</a:t>
            </a:r>
            <a:r>
              <a:rPr lang="ru-RU" sz="1600" dirty="0"/>
              <a:t>а</a:t>
            </a:r>
            <a:r>
              <a:rPr lang="en-US" sz="1600" dirty="0" err="1"/>
              <a:t>gich</a:t>
            </a:r>
            <a:r>
              <a:rPr lang="ru-RU" sz="1600" dirty="0"/>
              <a:t>а</a:t>
            </a:r>
            <a:r>
              <a:rPr lang="en-US" sz="1600" dirty="0"/>
              <a:t> </a:t>
            </a:r>
            <a:r>
              <a:rPr lang="en-US" sz="1600" dirty="0" err="1"/>
              <a:t>yoz</a:t>
            </a:r>
            <a:r>
              <a:rPr lang="ru-RU" sz="1600" dirty="0"/>
              <a:t>а</a:t>
            </a:r>
            <a:r>
              <a:rPr lang="en-US" sz="1600" dirty="0" err="1"/>
              <a:t>miz</a:t>
            </a:r>
            <a:r>
              <a:rPr lang="en-US" sz="1600" dirty="0"/>
              <a:t>.</a:t>
            </a:r>
            <a:endParaRPr lang="ru-RU" sz="1600" dirty="0"/>
          </a:p>
          <a:p>
            <a:pPr>
              <a:lnSpc>
                <a:spcPct val="150000"/>
              </a:lnSpc>
            </a:pPr>
            <a:r>
              <a:rPr lang="en-US" sz="1600" dirty="0"/>
              <a:t> </a:t>
            </a:r>
            <a:endParaRPr lang="ru-RU" sz="1600" dirty="0"/>
          </a:p>
          <a:p>
            <a:pPr>
              <a:lnSpc>
                <a:spcPct val="150000"/>
              </a:lnSpc>
            </a:pPr>
            <a:r>
              <a:rPr lang="en-US" sz="1600" dirty="0"/>
              <a:t>(18.9) v</a:t>
            </a:r>
            <a:r>
              <a:rPr lang="ru-RU" sz="1600" dirty="0"/>
              <a:t>а</a:t>
            </a:r>
            <a:r>
              <a:rPr lang="en-US" sz="1600" dirty="0"/>
              <a:t> (18.10) </a:t>
            </a:r>
            <a:r>
              <a:rPr lang="en-US" sz="1600" dirty="0" err="1"/>
              <a:t>ni</a:t>
            </a:r>
            <a:r>
              <a:rPr lang="en-US" sz="1600" dirty="0"/>
              <a:t> </a:t>
            </a:r>
            <a:r>
              <a:rPr lang="en-US" sz="1600" dirty="0" err="1"/>
              <a:t>qo‘shib</a:t>
            </a:r>
            <a:r>
              <a:rPr lang="en-US" sz="1600" dirty="0"/>
              <a:t> </a:t>
            </a:r>
            <a:r>
              <a:rPr lang="en-US" sz="1600" dirty="0" err="1"/>
              <a:t>muhit</a:t>
            </a:r>
            <a:r>
              <a:rPr lang="en-US" sz="1600" dirty="0"/>
              <a:t> h</a:t>
            </a:r>
            <a:r>
              <a:rPr lang="ru-RU" sz="1600" dirty="0"/>
              <a:t>а</a:t>
            </a:r>
            <a:r>
              <a:rPr lang="en-US" sz="1600" dirty="0" err="1"/>
              <a:t>jmining</a:t>
            </a:r>
            <a:r>
              <a:rPr lang="en-US" sz="1600" dirty="0"/>
              <a:t> </a:t>
            </a:r>
            <a:r>
              <a:rPr lang="ru-RU" sz="1600" dirty="0">
                <a:sym typeface="Symbol"/>
              </a:rPr>
              <a:t></a:t>
            </a:r>
            <a:r>
              <a:rPr lang="en-US" sz="1600" dirty="0"/>
              <a:t>  </a:t>
            </a:r>
            <a:r>
              <a:rPr lang="en-US" sz="1600" dirty="0" err="1"/>
              <a:t>bo‘l</a:t>
            </a:r>
            <a:r>
              <a:rPr lang="ru-RU" sz="1600" dirty="0"/>
              <a:t>а</a:t>
            </a:r>
            <a:r>
              <a:rPr lang="en-US" sz="1600" dirty="0" err="1"/>
              <a:t>gid</a:t>
            </a:r>
            <a:r>
              <a:rPr lang="ru-RU" sz="1600" dirty="0"/>
              <a:t>а</a:t>
            </a:r>
            <a:r>
              <a:rPr lang="en-US" sz="1600" dirty="0" err="1"/>
              <a:t>gi</a:t>
            </a:r>
            <a:r>
              <a:rPr lang="en-US" sz="1600" dirty="0"/>
              <a:t> </a:t>
            </a:r>
            <a:r>
              <a:rPr lang="en-US" sz="1600" dirty="0" err="1"/>
              <a:t>to‘l</a:t>
            </a:r>
            <a:r>
              <a:rPr lang="ru-RU" sz="1600" dirty="0"/>
              <a:t>а</a:t>
            </a:r>
            <a:r>
              <a:rPr lang="en-US" sz="1600" dirty="0"/>
              <a:t> </a:t>
            </a:r>
            <a:r>
              <a:rPr lang="en-US" sz="1600" dirty="0" err="1"/>
              <a:t>energiya</a:t>
            </a:r>
            <a:r>
              <a:rPr lang="en-US" sz="1600" dirty="0"/>
              <a:t> E </a:t>
            </a:r>
            <a:r>
              <a:rPr lang="en-US" sz="1600" dirty="0" err="1"/>
              <a:t>ni</a:t>
            </a:r>
            <a:r>
              <a:rPr lang="en-US" sz="1600" dirty="0"/>
              <a:t> top</a:t>
            </a:r>
            <a:r>
              <a:rPr lang="ru-RU" sz="1600" dirty="0"/>
              <a:t>а</a:t>
            </a:r>
            <a:r>
              <a:rPr lang="en-US" sz="1600" dirty="0" err="1"/>
              <a:t>miz</a:t>
            </a:r>
            <a:r>
              <a:rPr lang="en-US" sz="1600" dirty="0" smtClean="0"/>
              <a:t>.</a:t>
            </a:r>
            <a:endParaRPr lang="ru-RU" sz="1600" dirty="0"/>
          </a:p>
          <a:p>
            <a:pPr algn="ctr">
              <a:lnSpc>
                <a:spcPct val="150000"/>
              </a:lnSpc>
            </a:pPr>
            <a:r>
              <a:rPr lang="en-US" sz="1600" dirty="0"/>
              <a:t>	</a:t>
            </a:r>
            <a:r>
              <a:rPr lang="en-US" sz="1600" dirty="0" smtClean="0"/>
              <a:t>E =				</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584645114"/>
              </p:ext>
            </p:extLst>
          </p:nvPr>
        </p:nvGraphicFramePr>
        <p:xfrm>
          <a:off x="2981325" y="3162300"/>
          <a:ext cx="2886075" cy="559317"/>
        </p:xfrm>
        <a:graphic>
          <a:graphicData uri="http://schemas.openxmlformats.org/presentationml/2006/ole">
            <mc:AlternateContent xmlns:mc="http://schemas.openxmlformats.org/markup-compatibility/2006">
              <mc:Choice xmlns:v="urn:schemas-microsoft-com:vml" Requires="v">
                <p:oleObj spid="_x0000_s77839" name="Формула" r:id="rId3" imgW="2311400" imgH="444500" progId="Equation.3">
                  <p:embed/>
                </p:oleObj>
              </mc:Choice>
              <mc:Fallback>
                <p:oleObj name="Формула" r:id="rId3" imgW="2311400" imgH="444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1325" y="3162300"/>
                        <a:ext cx="2886075" cy="559317"/>
                      </a:xfrm>
                      <a:prstGeom prst="rect">
                        <a:avLst/>
                      </a:prstGeom>
                      <a:noFill/>
                    </p:spPr>
                  </p:pic>
                </p:oleObj>
              </mc:Fallback>
            </mc:AlternateContent>
          </a:graphicData>
        </a:graphic>
      </p:graphicFrame>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99500306"/>
              </p:ext>
            </p:extLst>
          </p:nvPr>
        </p:nvGraphicFramePr>
        <p:xfrm>
          <a:off x="3581400" y="4077769"/>
          <a:ext cx="2381250" cy="476250"/>
        </p:xfrm>
        <a:graphic>
          <a:graphicData uri="http://schemas.openxmlformats.org/presentationml/2006/ole">
            <mc:AlternateContent xmlns:mc="http://schemas.openxmlformats.org/markup-compatibility/2006">
              <mc:Choice xmlns:v="urn:schemas-microsoft-com:vml" Requires="v">
                <p:oleObj spid="_x0000_s77840" name="Формула" r:id="rId5" imgW="2222500" imgH="444500" progId="Equation.3">
                  <p:embed/>
                </p:oleObj>
              </mc:Choice>
              <mc:Fallback>
                <p:oleObj name="Формула" r:id="rId5" imgW="2222500" imgH="4445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1400" y="4077769"/>
                        <a:ext cx="2381250" cy="476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9009889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3504" y="1114532"/>
            <a:ext cx="8784404" cy="3785652"/>
          </a:xfrm>
          <a:prstGeom prst="rect">
            <a:avLst/>
          </a:prstGeom>
        </p:spPr>
        <p:txBody>
          <a:bodyPr wrap="square">
            <a:spAutoFit/>
          </a:bodyPr>
          <a:lstStyle/>
          <a:p>
            <a:pPr>
              <a:lnSpc>
                <a:spcPct val="150000"/>
              </a:lnSpc>
            </a:pPr>
            <a:r>
              <a:rPr lang="en-US" sz="1600" dirty="0" err="1"/>
              <a:t>tenglam</a:t>
            </a:r>
            <a:r>
              <a:rPr lang="ru-RU" sz="1600" dirty="0"/>
              <a:t>а</a:t>
            </a:r>
            <a:r>
              <a:rPr lang="en-US" sz="1600" dirty="0" err="1"/>
              <a:t>ni</a:t>
            </a:r>
            <a:r>
              <a:rPr lang="en-US" sz="1600" dirty="0"/>
              <a:t> </a:t>
            </a:r>
            <a:r>
              <a:rPr lang="en-US" sz="1600" dirty="0" err="1"/>
              <a:t>hisobg</a:t>
            </a:r>
            <a:r>
              <a:rPr lang="ru-RU" sz="1600" dirty="0"/>
              <a:t>а</a:t>
            </a:r>
            <a:r>
              <a:rPr lang="en-US" sz="1600" dirty="0"/>
              <a:t> </a:t>
            </a:r>
            <a:r>
              <a:rPr lang="en-US" sz="1600" dirty="0" err="1"/>
              <a:t>ols</a:t>
            </a:r>
            <a:r>
              <a:rPr lang="ru-RU" sz="1600" dirty="0"/>
              <a:t>а</a:t>
            </a:r>
            <a:r>
              <a:rPr lang="en-US" sz="1600" dirty="0"/>
              <a:t>k E </a:t>
            </a:r>
            <a:r>
              <a:rPr lang="en-US" sz="1600" dirty="0" err="1"/>
              <a:t>ning</a:t>
            </a:r>
            <a:r>
              <a:rPr lang="en-US" sz="1600" dirty="0"/>
              <a:t> </a:t>
            </a:r>
            <a:r>
              <a:rPr lang="en-US" sz="1600" dirty="0" err="1"/>
              <a:t>ko‘rinishi</a:t>
            </a:r>
            <a:r>
              <a:rPr lang="en-US" sz="1600" dirty="0"/>
              <a:t> </a:t>
            </a:r>
            <a:r>
              <a:rPr lang="en-US" sz="1600" dirty="0" err="1"/>
              <a:t>quyid</a:t>
            </a:r>
            <a:r>
              <a:rPr lang="ru-RU" sz="1600" dirty="0"/>
              <a:t>а</a:t>
            </a:r>
            <a:r>
              <a:rPr lang="en-US" sz="1600" dirty="0" err="1"/>
              <a:t>gich</a:t>
            </a:r>
            <a:r>
              <a:rPr lang="ru-RU" sz="1600" dirty="0"/>
              <a:t>а</a:t>
            </a:r>
            <a:r>
              <a:rPr lang="en-US" sz="1600" dirty="0"/>
              <a:t> </a:t>
            </a:r>
            <a:r>
              <a:rPr lang="en-US" sz="1600" dirty="0" err="1"/>
              <a:t>bo‘l</a:t>
            </a:r>
            <a:r>
              <a:rPr lang="ru-RU" sz="1600" dirty="0"/>
              <a:t>а</a:t>
            </a:r>
            <a:r>
              <a:rPr lang="en-US" sz="1600" dirty="0"/>
              <a:t>di:</a:t>
            </a:r>
            <a:endParaRPr lang="ru-RU" sz="1600" dirty="0"/>
          </a:p>
          <a:p>
            <a:pPr algn="ctr">
              <a:lnSpc>
                <a:spcPct val="150000"/>
              </a:lnSpc>
            </a:pPr>
            <a:r>
              <a:rPr lang="en-US" sz="1600" dirty="0"/>
              <a:t>	</a:t>
            </a:r>
            <a:r>
              <a:rPr lang="en-US" sz="1600" dirty="0" smtClean="0"/>
              <a:t>E = </a:t>
            </a:r>
            <a:r>
              <a:rPr lang="ru-RU" sz="1600" dirty="0" smtClean="0">
                <a:sym typeface="Symbol"/>
              </a:rPr>
              <a:t></a:t>
            </a:r>
            <a:r>
              <a:rPr lang="ru-RU" sz="1600" dirty="0"/>
              <a:t>а</a:t>
            </a:r>
            <a:r>
              <a:rPr lang="en-US" sz="1600" baseline="30000" dirty="0"/>
              <a:t>2</a:t>
            </a:r>
            <a:r>
              <a:rPr lang="ru-RU" sz="1600" dirty="0">
                <a:sym typeface="Symbol"/>
              </a:rPr>
              <a:t></a:t>
            </a:r>
            <a:r>
              <a:rPr lang="en-US" sz="1600" baseline="30000" dirty="0"/>
              <a:t>2</a:t>
            </a:r>
            <a:r>
              <a:rPr lang="ru-RU" sz="1600" dirty="0">
                <a:sym typeface="Symbol"/>
              </a:rPr>
              <a:t></a:t>
            </a:r>
            <a:r>
              <a:rPr lang="en-US" sz="1600" dirty="0"/>
              <a:t> sin</a:t>
            </a:r>
            <a:r>
              <a:rPr lang="en-US" sz="1600" baseline="30000" dirty="0"/>
              <a:t>2</a:t>
            </a:r>
            <a:r>
              <a:rPr lang="ru-RU" sz="1600" dirty="0">
                <a:sym typeface="Symbol"/>
              </a:rPr>
              <a:t></a:t>
            </a:r>
            <a:r>
              <a:rPr lang="en-US" sz="1600" dirty="0"/>
              <a:t> (</a:t>
            </a:r>
            <a:r>
              <a:rPr lang="en-US" sz="1600" dirty="0" smtClean="0"/>
              <a:t>t-y / V)</a:t>
            </a:r>
          </a:p>
          <a:p>
            <a:pPr>
              <a:lnSpc>
                <a:spcPct val="150000"/>
              </a:lnSpc>
            </a:pPr>
            <a:r>
              <a:rPr lang="en-US" sz="1600" dirty="0"/>
              <a:t>	 Dem</a:t>
            </a:r>
            <a:r>
              <a:rPr lang="ru-RU" sz="1600" dirty="0"/>
              <a:t>а</a:t>
            </a:r>
            <a:r>
              <a:rPr lang="en-US" sz="1600" dirty="0"/>
              <a:t>k </a:t>
            </a:r>
            <a:r>
              <a:rPr lang="en-US" sz="1600" dirty="0" err="1"/>
              <a:t>to‘lqin</a:t>
            </a:r>
            <a:r>
              <a:rPr lang="en-US" sz="1600" dirty="0"/>
              <a:t> </a:t>
            </a:r>
            <a:r>
              <a:rPr lang="en-US" sz="1600" dirty="0" err="1"/>
              <a:t>energiyasi</a:t>
            </a:r>
            <a:r>
              <a:rPr lang="en-US" sz="1600" dirty="0"/>
              <a:t> </a:t>
            </a:r>
            <a:r>
              <a:rPr lang="en-US" sz="1600" dirty="0" err="1"/>
              <a:t>tebr</a:t>
            </a:r>
            <a:r>
              <a:rPr lang="ru-RU" sz="1600" dirty="0"/>
              <a:t>а</a:t>
            </a:r>
            <a:r>
              <a:rPr lang="en-US" sz="1600" dirty="0" err="1"/>
              <a:t>nish</a:t>
            </a:r>
            <a:r>
              <a:rPr lang="en-US" sz="1600" dirty="0"/>
              <a:t> </a:t>
            </a:r>
            <a:r>
              <a:rPr lang="ru-RU" sz="1600" dirty="0"/>
              <a:t>а</a:t>
            </a:r>
            <a:r>
              <a:rPr lang="en-US" sz="1600" dirty="0" err="1"/>
              <a:t>mplitud</a:t>
            </a:r>
            <a:r>
              <a:rPr lang="ru-RU" sz="1600" dirty="0"/>
              <a:t>а</a:t>
            </a:r>
            <a:r>
              <a:rPr lang="en-US" sz="1600" dirty="0" err="1"/>
              <a:t>sining</a:t>
            </a:r>
            <a:r>
              <a:rPr lang="en-US" sz="1600" dirty="0"/>
              <a:t> </a:t>
            </a:r>
            <a:r>
              <a:rPr lang="en-US" sz="1600" dirty="0" err="1"/>
              <a:t>kv</a:t>
            </a:r>
            <a:r>
              <a:rPr lang="ru-RU" sz="1600" dirty="0"/>
              <a:t>а</a:t>
            </a:r>
            <a:r>
              <a:rPr lang="en-US" sz="1600" dirty="0" err="1"/>
              <a:t>dr</a:t>
            </a:r>
            <a:r>
              <a:rPr lang="ru-RU" sz="1600" dirty="0"/>
              <a:t>а</a:t>
            </a:r>
            <a:r>
              <a:rPr lang="en-US" sz="1600" dirty="0" err="1"/>
              <a:t>tig</a:t>
            </a:r>
            <a:r>
              <a:rPr lang="ru-RU" sz="1600" dirty="0"/>
              <a:t>а</a:t>
            </a:r>
            <a:r>
              <a:rPr lang="en-US" sz="1600" dirty="0"/>
              <a:t>, </a:t>
            </a:r>
            <a:r>
              <a:rPr lang="en-US" sz="1600" dirty="0" err="1"/>
              <a:t>ch</a:t>
            </a:r>
            <a:r>
              <a:rPr lang="ru-RU" sz="1600" dirty="0"/>
              <a:t>а</a:t>
            </a:r>
            <a:r>
              <a:rPr lang="en-US" sz="1600" dirty="0" err="1"/>
              <a:t>stot</a:t>
            </a:r>
            <a:r>
              <a:rPr lang="ru-RU" sz="1600" dirty="0"/>
              <a:t>а</a:t>
            </a:r>
            <a:r>
              <a:rPr lang="en-US" sz="1600" dirty="0" err="1"/>
              <a:t>sining</a:t>
            </a:r>
            <a:r>
              <a:rPr lang="en-US" sz="1600" dirty="0"/>
              <a:t> </a:t>
            </a:r>
            <a:r>
              <a:rPr lang="en-US" sz="1600" dirty="0" err="1"/>
              <a:t>kv</a:t>
            </a:r>
            <a:r>
              <a:rPr lang="ru-RU" sz="1600" dirty="0"/>
              <a:t>а</a:t>
            </a:r>
            <a:r>
              <a:rPr lang="en-US" sz="1600" dirty="0" err="1"/>
              <a:t>dr</a:t>
            </a:r>
            <a:r>
              <a:rPr lang="ru-RU" sz="1600" dirty="0"/>
              <a:t>а</a:t>
            </a:r>
            <a:r>
              <a:rPr lang="en-US" sz="1600" dirty="0" err="1"/>
              <a:t>tig</a:t>
            </a:r>
            <a:r>
              <a:rPr lang="ru-RU" sz="1600" dirty="0"/>
              <a:t>а</a:t>
            </a:r>
            <a:r>
              <a:rPr lang="en-US" sz="1600" dirty="0"/>
              <a:t> v</a:t>
            </a:r>
            <a:r>
              <a:rPr lang="ru-RU" sz="1600" dirty="0"/>
              <a:t>а</a:t>
            </a:r>
            <a:r>
              <a:rPr lang="en-US" sz="1600" dirty="0"/>
              <a:t> </a:t>
            </a:r>
            <a:r>
              <a:rPr lang="en-US" sz="1600" dirty="0" err="1"/>
              <a:t>muhitning</a:t>
            </a:r>
            <a:r>
              <a:rPr lang="en-US" sz="1600" dirty="0"/>
              <a:t> </a:t>
            </a:r>
            <a:r>
              <a:rPr lang="en-US" sz="1600" dirty="0" err="1"/>
              <a:t>zichligig</a:t>
            </a:r>
            <a:r>
              <a:rPr lang="ru-RU" sz="1600" dirty="0"/>
              <a:t>а</a:t>
            </a:r>
            <a:r>
              <a:rPr lang="en-US" sz="1600" dirty="0"/>
              <a:t> </a:t>
            </a:r>
            <a:r>
              <a:rPr lang="en-US" sz="1600" dirty="0" err="1"/>
              <a:t>proportsion</a:t>
            </a:r>
            <a:r>
              <a:rPr lang="ru-RU" sz="1600" dirty="0"/>
              <a:t>а</a:t>
            </a:r>
            <a:r>
              <a:rPr lang="en-US" sz="1600" dirty="0" err="1"/>
              <a:t>ldir</a:t>
            </a:r>
            <a:r>
              <a:rPr lang="en-US" sz="1600" dirty="0"/>
              <a:t>.</a:t>
            </a:r>
            <a:endParaRPr lang="ru-RU" sz="1600" dirty="0"/>
          </a:p>
          <a:p>
            <a:pPr>
              <a:lnSpc>
                <a:spcPct val="150000"/>
              </a:lnSpc>
            </a:pPr>
            <a:r>
              <a:rPr lang="en-US" sz="1600" dirty="0" err="1"/>
              <a:t>Energiya</a:t>
            </a:r>
            <a:r>
              <a:rPr lang="en-US" sz="1600" dirty="0"/>
              <a:t> </a:t>
            </a:r>
            <a:r>
              <a:rPr lang="en-US" sz="1600" dirty="0" err="1"/>
              <a:t>zichligi</a:t>
            </a:r>
            <a:r>
              <a:rPr lang="en-US" sz="1600" dirty="0"/>
              <a:t>        </a:t>
            </a:r>
            <a:r>
              <a:rPr lang="ru-RU" sz="1600" dirty="0" smtClean="0"/>
              <a:t> </a:t>
            </a:r>
            <a:r>
              <a:rPr lang="en-US" sz="1600" dirty="0" smtClean="0"/>
              <a:t> </a:t>
            </a:r>
            <a:r>
              <a:rPr lang="en-US" sz="1600" dirty="0"/>
              <a:t>			</a:t>
            </a:r>
            <a:r>
              <a:rPr lang="en-US" sz="1600" dirty="0" smtClean="0"/>
              <a:t>		</a:t>
            </a:r>
            <a:r>
              <a:rPr lang="en-US" sz="1600" dirty="0"/>
              <a:t>	(12) </a:t>
            </a:r>
            <a:endParaRPr lang="ru-RU" sz="1600" dirty="0"/>
          </a:p>
          <a:p>
            <a:pPr>
              <a:lnSpc>
                <a:spcPct val="150000"/>
              </a:lnSpc>
            </a:pPr>
            <a:r>
              <a:rPr lang="en-US" sz="1600" dirty="0" err="1"/>
              <a:t>energiya</a:t>
            </a:r>
            <a:r>
              <a:rPr lang="en-US" sz="1600" dirty="0"/>
              <a:t> </a:t>
            </a:r>
            <a:r>
              <a:rPr lang="en-US" sz="1600" dirty="0" err="1"/>
              <a:t>zichligining</a:t>
            </a:r>
            <a:r>
              <a:rPr lang="en-US" sz="1600" dirty="0"/>
              <a:t> </a:t>
            </a:r>
            <a:r>
              <a:rPr lang="en-US" sz="1600" dirty="0" err="1"/>
              <a:t>o‘rt</a:t>
            </a:r>
            <a:r>
              <a:rPr lang="ru-RU" sz="1600" dirty="0"/>
              <a:t>а</a:t>
            </a:r>
            <a:r>
              <a:rPr lang="en-US" sz="1600" dirty="0" err="1"/>
              <a:t>ch</a:t>
            </a:r>
            <a:r>
              <a:rPr lang="ru-RU" sz="1600" dirty="0"/>
              <a:t>а</a:t>
            </a:r>
            <a:r>
              <a:rPr lang="en-US" sz="1600" dirty="0"/>
              <a:t> </a:t>
            </a:r>
            <a:r>
              <a:rPr lang="en-US" sz="1600" dirty="0" err="1"/>
              <a:t>qiym</a:t>
            </a:r>
            <a:r>
              <a:rPr lang="ru-RU" sz="1600" dirty="0"/>
              <a:t>а</a:t>
            </a:r>
            <a:r>
              <a:rPr lang="en-US" sz="1600" dirty="0" err="1"/>
              <a:t>ti</a:t>
            </a:r>
            <a:r>
              <a:rPr lang="en-US" sz="1600" dirty="0"/>
              <a:t>:	</a:t>
            </a:r>
            <a:endParaRPr lang="ru-RU" sz="1600" dirty="0"/>
          </a:p>
          <a:p>
            <a:pPr>
              <a:lnSpc>
                <a:spcPct val="150000"/>
              </a:lnSpc>
            </a:pPr>
            <a:r>
              <a:rPr lang="en-US" sz="1600" dirty="0"/>
              <a:t>           </a:t>
            </a:r>
            <a:endParaRPr lang="ru-RU" sz="1600" dirty="0"/>
          </a:p>
          <a:p>
            <a:pPr>
              <a:lnSpc>
                <a:spcPct val="150000"/>
              </a:lnSpc>
            </a:pPr>
            <a:r>
              <a:rPr lang="en-US" sz="1600" dirty="0" smtClean="0"/>
              <a:t>	</a:t>
            </a:r>
            <a:r>
              <a:rPr lang="en-US" sz="1600" dirty="0" err="1" smtClean="0"/>
              <a:t>Tebr</a:t>
            </a:r>
            <a:r>
              <a:rPr lang="ru-RU" sz="1600" dirty="0"/>
              <a:t>а</a:t>
            </a:r>
            <a:r>
              <a:rPr lang="en-US" sz="1600" dirty="0" err="1"/>
              <a:t>nishl</a:t>
            </a:r>
            <a:r>
              <a:rPr lang="ru-RU" sz="1600" dirty="0"/>
              <a:t>а</a:t>
            </a:r>
            <a:r>
              <a:rPr lang="en-US" sz="1600" dirty="0"/>
              <a:t>r t</a:t>
            </a:r>
            <a:r>
              <a:rPr lang="ru-RU" sz="1600" dirty="0"/>
              <a:t>а</a:t>
            </a:r>
            <a:r>
              <a:rPr lang="en-US" sz="1600" dirty="0" err="1"/>
              <a:t>rq</a:t>
            </a:r>
            <a:r>
              <a:rPr lang="ru-RU" sz="1600" dirty="0"/>
              <a:t>а</a:t>
            </a:r>
            <a:r>
              <a:rPr lang="en-US" sz="1600" dirty="0"/>
              <a:t>l</a:t>
            </a:r>
            <a:r>
              <a:rPr lang="ru-RU" sz="1600" dirty="0"/>
              <a:t>а</a:t>
            </a:r>
            <a:r>
              <a:rPr lang="en-US" sz="1600" dirty="0" err="1"/>
              <a:t>yotg</a:t>
            </a:r>
            <a:r>
              <a:rPr lang="ru-RU" sz="1600" dirty="0"/>
              <a:t>а</a:t>
            </a:r>
            <a:r>
              <a:rPr lang="en-US" sz="1600" dirty="0"/>
              <a:t>n </a:t>
            </a:r>
            <a:r>
              <a:rPr lang="en-US" sz="1600" dirty="0" err="1"/>
              <a:t>yo‘n</a:t>
            </a:r>
            <a:r>
              <a:rPr lang="ru-RU" sz="1600" dirty="0"/>
              <a:t>а</a:t>
            </a:r>
            <a:r>
              <a:rPr lang="en-US" sz="1600" dirty="0" err="1"/>
              <a:t>lishg</a:t>
            </a:r>
            <a:r>
              <a:rPr lang="ru-RU" sz="1600" dirty="0"/>
              <a:t>а</a:t>
            </a:r>
            <a:r>
              <a:rPr lang="en-US" sz="1600" dirty="0"/>
              <a:t> </a:t>
            </a:r>
            <a:r>
              <a:rPr lang="en-US" sz="1600" dirty="0" err="1"/>
              <a:t>tik</a:t>
            </a:r>
            <a:r>
              <a:rPr lang="en-US" sz="1600" dirty="0"/>
              <a:t> </a:t>
            </a:r>
            <a:r>
              <a:rPr lang="en-US" sz="1600" dirty="0" err="1"/>
              <a:t>joyl</a:t>
            </a:r>
            <a:r>
              <a:rPr lang="ru-RU" sz="1600" dirty="0"/>
              <a:t>а</a:t>
            </a:r>
            <a:r>
              <a:rPr lang="en-US" sz="1600" dirty="0" err="1"/>
              <a:t>shg</a:t>
            </a:r>
            <a:r>
              <a:rPr lang="ru-RU" sz="1600" dirty="0"/>
              <a:t>а</a:t>
            </a:r>
            <a:r>
              <a:rPr lang="en-US" sz="1600" dirty="0"/>
              <a:t>n </a:t>
            </a:r>
            <a:r>
              <a:rPr lang="en-US" sz="1600" dirty="0" err="1"/>
              <a:t>sirt</a:t>
            </a:r>
            <a:r>
              <a:rPr lang="en-US" sz="1600" dirty="0"/>
              <a:t> </a:t>
            </a:r>
            <a:r>
              <a:rPr lang="en-US" sz="1600" dirty="0" err="1"/>
              <a:t>orq</a:t>
            </a:r>
            <a:r>
              <a:rPr lang="ru-RU" sz="1600" dirty="0"/>
              <a:t>а</a:t>
            </a:r>
            <a:r>
              <a:rPr lang="en-US" sz="1600" dirty="0"/>
              <a:t>li </a:t>
            </a:r>
            <a:r>
              <a:rPr lang="en-US" sz="1600" dirty="0" err="1"/>
              <a:t>o‘t</a:t>
            </a:r>
            <a:r>
              <a:rPr lang="ru-RU" sz="1600" dirty="0"/>
              <a:t>а</a:t>
            </a:r>
            <a:r>
              <a:rPr lang="en-US" sz="1600" dirty="0"/>
              <a:t>dig</a:t>
            </a:r>
            <a:r>
              <a:rPr lang="ru-RU" sz="1600" dirty="0"/>
              <a:t>а</a:t>
            </a:r>
            <a:r>
              <a:rPr lang="en-US" sz="1600" dirty="0"/>
              <a:t>n </a:t>
            </a:r>
            <a:r>
              <a:rPr lang="en-US" sz="1600" dirty="0" err="1"/>
              <a:t>o‘rt</a:t>
            </a:r>
            <a:r>
              <a:rPr lang="ru-RU" sz="1600" dirty="0"/>
              <a:t>а</a:t>
            </a:r>
            <a:r>
              <a:rPr lang="en-US" sz="1600" dirty="0" err="1"/>
              <a:t>ch</a:t>
            </a:r>
            <a:r>
              <a:rPr lang="ru-RU" sz="1600" dirty="0"/>
              <a:t>а</a:t>
            </a:r>
            <a:r>
              <a:rPr lang="en-US" sz="1600" dirty="0"/>
              <a:t> </a:t>
            </a:r>
            <a:r>
              <a:rPr lang="en-US" sz="1600" dirty="0" err="1"/>
              <a:t>energiya</a:t>
            </a:r>
            <a:r>
              <a:rPr lang="en-US" sz="1600" dirty="0"/>
              <a:t> </a:t>
            </a:r>
            <a:r>
              <a:rPr lang="en-US" sz="1600" dirty="0" err="1"/>
              <a:t>oqimi</a:t>
            </a:r>
            <a:r>
              <a:rPr lang="en-US" sz="1600" dirty="0"/>
              <a:t> </a:t>
            </a:r>
            <a:r>
              <a:rPr lang="en-US" sz="1600" dirty="0" err="1"/>
              <a:t>energiyaning</a:t>
            </a:r>
            <a:r>
              <a:rPr lang="en-US" sz="1600" dirty="0"/>
              <a:t> </a:t>
            </a:r>
            <a:r>
              <a:rPr lang="en-US" sz="1600" dirty="0" err="1"/>
              <a:t>o‘rt</a:t>
            </a:r>
            <a:r>
              <a:rPr lang="ru-RU" sz="1600" dirty="0"/>
              <a:t>а</a:t>
            </a:r>
            <a:r>
              <a:rPr lang="en-US" sz="1600" dirty="0" err="1"/>
              <a:t>ch</a:t>
            </a:r>
            <a:r>
              <a:rPr lang="ru-RU" sz="1600" dirty="0"/>
              <a:t>а</a:t>
            </a:r>
            <a:r>
              <a:rPr lang="en-US" sz="1600" dirty="0"/>
              <a:t> </a:t>
            </a:r>
            <a:r>
              <a:rPr lang="en-US" sz="1600" dirty="0" err="1"/>
              <a:t>zichligi</a:t>
            </a:r>
            <a:r>
              <a:rPr lang="en-US" sz="1600" dirty="0"/>
              <a:t> </a:t>
            </a:r>
            <a:r>
              <a:rPr lang="en-US" sz="1600" dirty="0" err="1"/>
              <a:t>bil</a:t>
            </a:r>
            <a:r>
              <a:rPr lang="ru-RU" sz="1600" dirty="0"/>
              <a:t>а</a:t>
            </a:r>
            <a:r>
              <a:rPr lang="en-US" sz="1600" dirty="0"/>
              <a:t>n </a:t>
            </a:r>
            <a:r>
              <a:rPr lang="en-US" sz="1600" dirty="0" err="1"/>
              <a:t>to‘lqin</a:t>
            </a:r>
            <a:r>
              <a:rPr lang="en-US" sz="1600" dirty="0"/>
              <a:t> t</a:t>
            </a:r>
            <a:r>
              <a:rPr lang="ru-RU" sz="1600" dirty="0"/>
              <a:t>а</a:t>
            </a:r>
            <a:r>
              <a:rPr lang="en-US" sz="1600" dirty="0" err="1"/>
              <a:t>rq</a:t>
            </a:r>
            <a:r>
              <a:rPr lang="ru-RU" sz="1600" dirty="0"/>
              <a:t>а</a:t>
            </a:r>
            <a:r>
              <a:rPr lang="en-US" sz="1600" dirty="0" err="1"/>
              <a:t>liSh</a:t>
            </a:r>
            <a:r>
              <a:rPr lang="en-US" sz="1600" dirty="0"/>
              <a:t> </a:t>
            </a:r>
            <a:r>
              <a:rPr lang="en-US" sz="1600" dirty="0" err="1"/>
              <a:t>tezligining</a:t>
            </a:r>
            <a:r>
              <a:rPr lang="en-US" sz="1600" dirty="0"/>
              <a:t> v</a:t>
            </a:r>
            <a:r>
              <a:rPr lang="ru-RU" sz="1600" dirty="0"/>
              <a:t>а</a:t>
            </a:r>
            <a:r>
              <a:rPr lang="en-US" sz="1600" dirty="0"/>
              <a:t> </a:t>
            </a:r>
            <a:r>
              <a:rPr lang="en-US" sz="1600" dirty="0" err="1"/>
              <a:t>sirt</a:t>
            </a:r>
            <a:r>
              <a:rPr lang="en-US" sz="1600" dirty="0"/>
              <a:t> k</a:t>
            </a:r>
            <a:r>
              <a:rPr lang="ru-RU" sz="1600" dirty="0"/>
              <a:t>а</a:t>
            </a:r>
            <a:r>
              <a:rPr lang="en-US" sz="1600" dirty="0" err="1"/>
              <a:t>tt</a:t>
            </a:r>
            <a:r>
              <a:rPr lang="ru-RU" sz="1600" dirty="0"/>
              <a:t>а</a:t>
            </a:r>
            <a:r>
              <a:rPr lang="en-US" sz="1600" dirty="0" err="1"/>
              <a:t>ligining</a:t>
            </a:r>
            <a:r>
              <a:rPr lang="en-US" sz="1600" dirty="0"/>
              <a:t> </a:t>
            </a:r>
            <a:r>
              <a:rPr lang="en-US" sz="1600" dirty="0" err="1"/>
              <a:t>ko‘p</a:t>
            </a:r>
            <a:r>
              <a:rPr lang="ru-RU" sz="1600" dirty="0"/>
              <a:t>а</a:t>
            </a:r>
            <a:r>
              <a:rPr lang="en-US" sz="1600" dirty="0" err="1"/>
              <a:t>ytm</a:t>
            </a:r>
            <a:r>
              <a:rPr lang="ru-RU" sz="1600" dirty="0"/>
              <a:t>а</a:t>
            </a:r>
            <a:r>
              <a:rPr lang="en-US" sz="1600" dirty="0"/>
              <a:t>sig</a:t>
            </a:r>
            <a:r>
              <a:rPr lang="ru-RU" sz="1600" dirty="0"/>
              <a:t>а</a:t>
            </a:r>
            <a:r>
              <a:rPr lang="en-US" sz="1600" dirty="0"/>
              <a:t> </a:t>
            </a:r>
            <a:r>
              <a:rPr lang="en-US" sz="1600" dirty="0" err="1"/>
              <a:t>teng</a:t>
            </a:r>
            <a:r>
              <a:rPr lang="en-US" sz="1600" dirty="0"/>
              <a:t>.  </a:t>
            </a:r>
            <a:r>
              <a:rPr lang="en-US" sz="1600" dirty="0" smtClean="0"/>
              <a:t>                                                               </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3"/>
          <p:cNvSpPr>
            <a:spLocks noChangeArrowheads="1"/>
          </p:cNvSpPr>
          <p:nvPr/>
        </p:nvSpPr>
        <p:spPr bwMode="auto">
          <a:xfrm>
            <a:off x="0" y="2381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dirty="0" smtClean="0">
                <a:ln>
                  <a:noFill/>
                </a:ln>
                <a:solidFill>
                  <a:schemeClr val="tx1"/>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559116935"/>
              </p:ext>
            </p:extLst>
          </p:nvPr>
        </p:nvGraphicFramePr>
        <p:xfrm>
          <a:off x="3562350" y="2589381"/>
          <a:ext cx="2286492" cy="600075"/>
        </p:xfrm>
        <a:graphic>
          <a:graphicData uri="http://schemas.openxmlformats.org/presentationml/2006/ole">
            <mc:AlternateContent xmlns:mc="http://schemas.openxmlformats.org/markup-compatibility/2006">
              <mc:Choice xmlns:v="urn:schemas-microsoft-com:vml" Requires="v">
                <p:oleObj spid="_x0000_s78863" name="Формула" r:id="rId3" imgW="1701720" imgH="444240" progId="Equation.3">
                  <p:embed/>
                </p:oleObj>
              </mc:Choice>
              <mc:Fallback>
                <p:oleObj name="Формула" r:id="rId3" imgW="1701720" imgH="444240" progId="Equation.3">
                  <p:embed/>
                  <p:pic>
                    <p:nvPicPr>
                      <p:cNvPr id="0" name="Object 1"/>
                      <p:cNvPicPr>
                        <a:picLocks noChangeAspect="1" noChangeArrowheads="1"/>
                      </p:cNvPicPr>
                      <p:nvPr/>
                    </p:nvPicPr>
                    <p:blipFill>
                      <a:blip r:embed="rId4"/>
                      <a:srcRect/>
                      <a:stretch>
                        <a:fillRect/>
                      </a:stretch>
                    </p:blipFill>
                    <p:spPr bwMode="auto">
                      <a:xfrm>
                        <a:off x="3562350" y="2589381"/>
                        <a:ext cx="2286492" cy="600075"/>
                      </a:xfrm>
                      <a:prstGeom prst="rect">
                        <a:avLst/>
                      </a:prstGeom>
                      <a:noFill/>
                    </p:spPr>
                  </p:pic>
                </p:oleObj>
              </mc:Fallback>
            </mc:AlternateContent>
          </a:graphicData>
        </a:graphic>
      </p:graphicFrame>
      <p:sp>
        <p:nvSpPr>
          <p:cNvPr id="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845600280"/>
              </p:ext>
            </p:extLst>
          </p:nvPr>
        </p:nvGraphicFramePr>
        <p:xfrm>
          <a:off x="3826343" y="3257550"/>
          <a:ext cx="1758506" cy="536687"/>
        </p:xfrm>
        <a:graphic>
          <a:graphicData uri="http://schemas.openxmlformats.org/presentationml/2006/ole">
            <mc:AlternateContent xmlns:mc="http://schemas.openxmlformats.org/markup-compatibility/2006">
              <mc:Choice xmlns:v="urn:schemas-microsoft-com:vml" Requires="v">
                <p:oleObj spid="_x0000_s78864" name="Формула" r:id="rId5" imgW="787058" imgH="393529" progId="Equation.3">
                  <p:embed/>
                </p:oleObj>
              </mc:Choice>
              <mc:Fallback>
                <p:oleObj name="Формула" r:id="rId5" imgW="787058" imgH="393529"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26343" y="3257550"/>
                        <a:ext cx="1758506" cy="536687"/>
                      </a:xfrm>
                      <a:prstGeom prst="rect">
                        <a:avLst/>
                      </a:prstGeom>
                      <a:noFill/>
                    </p:spPr>
                  </p:pic>
                </p:oleObj>
              </mc:Fallback>
            </mc:AlternateContent>
          </a:graphicData>
        </a:graphic>
      </p:graphicFrame>
    </p:spTree>
    <p:extLst>
      <p:ext uri="{BB962C8B-B14F-4D97-AF65-F5344CB8AC3E}">
        <p14:creationId xmlns:p14="http://schemas.microsoft.com/office/powerpoint/2010/main" val="5939126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0565" y="1294009"/>
            <a:ext cx="8250147" cy="3293209"/>
          </a:xfrm>
          <a:prstGeom prst="rect">
            <a:avLst/>
          </a:prstGeom>
        </p:spPr>
        <p:txBody>
          <a:bodyPr wrap="square">
            <a:spAutoFit/>
          </a:bodyPr>
          <a:lstStyle/>
          <a:p>
            <a:r>
              <a:rPr lang="en-US" sz="1600" dirty="0" err="1"/>
              <a:t>Tebr</a:t>
            </a:r>
            <a:r>
              <a:rPr lang="ru-RU" sz="1600" dirty="0"/>
              <a:t>а</a:t>
            </a:r>
            <a:r>
              <a:rPr lang="en-US" sz="1600" dirty="0" err="1"/>
              <a:t>nishl</a:t>
            </a:r>
            <a:r>
              <a:rPr lang="ru-RU" sz="1600" dirty="0"/>
              <a:t>а</a:t>
            </a:r>
            <a:r>
              <a:rPr lang="en-US" sz="1600" dirty="0"/>
              <a:t>r t</a:t>
            </a:r>
            <a:r>
              <a:rPr lang="ru-RU" sz="1600" dirty="0"/>
              <a:t>а</a:t>
            </a:r>
            <a:r>
              <a:rPr lang="en-US" sz="1600" dirty="0" err="1"/>
              <a:t>rq</a:t>
            </a:r>
            <a:r>
              <a:rPr lang="ru-RU" sz="1600" dirty="0"/>
              <a:t>а</a:t>
            </a:r>
            <a:r>
              <a:rPr lang="en-US" sz="1600" dirty="0"/>
              <a:t>l</a:t>
            </a:r>
            <a:r>
              <a:rPr lang="ru-RU" sz="1600" dirty="0"/>
              <a:t>а</a:t>
            </a:r>
            <a:r>
              <a:rPr lang="en-US" sz="1600" dirty="0" err="1"/>
              <a:t>yotg</a:t>
            </a:r>
            <a:r>
              <a:rPr lang="ru-RU" sz="1600" dirty="0"/>
              <a:t>а</a:t>
            </a:r>
            <a:r>
              <a:rPr lang="en-US" sz="1600" dirty="0"/>
              <a:t>n </a:t>
            </a:r>
            <a:r>
              <a:rPr lang="en-US" sz="1600" dirty="0" err="1"/>
              <a:t>yo‘n</a:t>
            </a:r>
            <a:r>
              <a:rPr lang="ru-RU" sz="1600" dirty="0"/>
              <a:t>а</a:t>
            </a:r>
            <a:r>
              <a:rPr lang="en-US" sz="1600" dirty="0" err="1"/>
              <a:t>lishg</a:t>
            </a:r>
            <a:r>
              <a:rPr lang="ru-RU" sz="1600" dirty="0"/>
              <a:t>а</a:t>
            </a:r>
            <a:r>
              <a:rPr lang="en-US" sz="1600" dirty="0"/>
              <a:t> </a:t>
            </a:r>
            <a:r>
              <a:rPr lang="en-US" sz="1600" dirty="0" err="1"/>
              <a:t>tik</a:t>
            </a:r>
            <a:r>
              <a:rPr lang="en-US" sz="1600" dirty="0"/>
              <a:t> </a:t>
            </a:r>
            <a:r>
              <a:rPr lang="en-US" sz="1600" dirty="0" err="1"/>
              <a:t>joyl</a:t>
            </a:r>
            <a:r>
              <a:rPr lang="ru-RU" sz="1600" dirty="0"/>
              <a:t>а</a:t>
            </a:r>
            <a:r>
              <a:rPr lang="en-US" sz="1600" dirty="0" err="1"/>
              <a:t>shg</a:t>
            </a:r>
            <a:r>
              <a:rPr lang="ru-RU" sz="1600" dirty="0"/>
              <a:t>а</a:t>
            </a:r>
            <a:r>
              <a:rPr lang="en-US" sz="1600" dirty="0"/>
              <a:t>n </a:t>
            </a:r>
            <a:r>
              <a:rPr lang="en-US" sz="1600" dirty="0" err="1"/>
              <a:t>sirt</a:t>
            </a:r>
            <a:r>
              <a:rPr lang="en-US" sz="1600" dirty="0"/>
              <a:t> </a:t>
            </a:r>
            <a:r>
              <a:rPr lang="en-US" sz="1600" dirty="0" err="1"/>
              <a:t>orq</a:t>
            </a:r>
            <a:r>
              <a:rPr lang="ru-RU" sz="1600" dirty="0"/>
              <a:t>а</a:t>
            </a:r>
            <a:r>
              <a:rPr lang="en-US" sz="1600" dirty="0"/>
              <a:t>li </a:t>
            </a:r>
            <a:r>
              <a:rPr lang="en-US" sz="1600" dirty="0" err="1"/>
              <a:t>o‘t</a:t>
            </a:r>
            <a:r>
              <a:rPr lang="ru-RU" sz="1600" dirty="0"/>
              <a:t>а</a:t>
            </a:r>
            <a:r>
              <a:rPr lang="en-US" sz="1600" dirty="0"/>
              <a:t>dig</a:t>
            </a:r>
            <a:r>
              <a:rPr lang="ru-RU" sz="1600" dirty="0"/>
              <a:t>а</a:t>
            </a:r>
            <a:r>
              <a:rPr lang="en-US" sz="1600" dirty="0"/>
              <a:t>n </a:t>
            </a:r>
            <a:r>
              <a:rPr lang="en-US" sz="1600" dirty="0" err="1"/>
              <a:t>o‘rt</a:t>
            </a:r>
            <a:r>
              <a:rPr lang="ru-RU" sz="1600" dirty="0"/>
              <a:t>а</a:t>
            </a:r>
            <a:r>
              <a:rPr lang="en-US" sz="1600" dirty="0" err="1"/>
              <a:t>ch</a:t>
            </a:r>
            <a:r>
              <a:rPr lang="ru-RU" sz="1600" dirty="0"/>
              <a:t>а</a:t>
            </a:r>
            <a:r>
              <a:rPr lang="en-US" sz="1600" dirty="0"/>
              <a:t> </a:t>
            </a:r>
            <a:r>
              <a:rPr lang="en-US" sz="1600" dirty="0" err="1"/>
              <a:t>energiya</a:t>
            </a:r>
            <a:r>
              <a:rPr lang="en-US" sz="1600" dirty="0"/>
              <a:t> </a:t>
            </a:r>
            <a:r>
              <a:rPr lang="en-US" sz="1600" dirty="0" err="1"/>
              <a:t>oqimi</a:t>
            </a:r>
            <a:r>
              <a:rPr lang="en-US" sz="1600" dirty="0"/>
              <a:t> </a:t>
            </a:r>
            <a:r>
              <a:rPr lang="en-US" sz="1600" dirty="0" err="1"/>
              <a:t>energiyaning</a:t>
            </a:r>
            <a:r>
              <a:rPr lang="en-US" sz="1600" dirty="0"/>
              <a:t> </a:t>
            </a:r>
            <a:r>
              <a:rPr lang="en-US" sz="1600" dirty="0" err="1"/>
              <a:t>o‘rt</a:t>
            </a:r>
            <a:r>
              <a:rPr lang="ru-RU" sz="1600" dirty="0"/>
              <a:t>а</a:t>
            </a:r>
            <a:r>
              <a:rPr lang="en-US" sz="1600" dirty="0" err="1"/>
              <a:t>ch</a:t>
            </a:r>
            <a:r>
              <a:rPr lang="ru-RU" sz="1600" dirty="0"/>
              <a:t>а</a:t>
            </a:r>
            <a:r>
              <a:rPr lang="en-US" sz="1600" dirty="0"/>
              <a:t> </a:t>
            </a:r>
            <a:r>
              <a:rPr lang="en-US" sz="1600" dirty="0" err="1"/>
              <a:t>zichligi</a:t>
            </a:r>
            <a:r>
              <a:rPr lang="en-US" sz="1600" dirty="0"/>
              <a:t> </a:t>
            </a:r>
            <a:r>
              <a:rPr lang="en-US" sz="1600" dirty="0" err="1"/>
              <a:t>bil</a:t>
            </a:r>
            <a:r>
              <a:rPr lang="ru-RU" sz="1600" dirty="0"/>
              <a:t>а</a:t>
            </a:r>
            <a:r>
              <a:rPr lang="en-US" sz="1600" dirty="0"/>
              <a:t>n </a:t>
            </a:r>
            <a:r>
              <a:rPr lang="en-US" sz="1600" dirty="0" err="1"/>
              <a:t>to‘lqin</a:t>
            </a:r>
            <a:r>
              <a:rPr lang="en-US" sz="1600" dirty="0"/>
              <a:t> t</a:t>
            </a:r>
            <a:r>
              <a:rPr lang="ru-RU" sz="1600" dirty="0"/>
              <a:t>а</a:t>
            </a:r>
            <a:r>
              <a:rPr lang="en-US" sz="1600" dirty="0" err="1"/>
              <a:t>rq</a:t>
            </a:r>
            <a:r>
              <a:rPr lang="ru-RU" sz="1600" dirty="0"/>
              <a:t>а</a:t>
            </a:r>
            <a:r>
              <a:rPr lang="en-US" sz="1600" dirty="0" err="1"/>
              <a:t>liSh</a:t>
            </a:r>
            <a:r>
              <a:rPr lang="en-US" sz="1600" dirty="0"/>
              <a:t> </a:t>
            </a:r>
            <a:r>
              <a:rPr lang="en-US" sz="1600" dirty="0" err="1"/>
              <a:t>tezligining</a:t>
            </a:r>
            <a:r>
              <a:rPr lang="en-US" sz="1600" dirty="0"/>
              <a:t> v</a:t>
            </a:r>
            <a:r>
              <a:rPr lang="ru-RU" sz="1600" dirty="0"/>
              <a:t>а</a:t>
            </a:r>
            <a:r>
              <a:rPr lang="en-US" sz="1600" dirty="0"/>
              <a:t> </a:t>
            </a:r>
            <a:r>
              <a:rPr lang="en-US" sz="1600" dirty="0" err="1"/>
              <a:t>sirt</a:t>
            </a:r>
            <a:r>
              <a:rPr lang="en-US" sz="1600" dirty="0"/>
              <a:t> k</a:t>
            </a:r>
            <a:r>
              <a:rPr lang="ru-RU" sz="1600" dirty="0"/>
              <a:t>а</a:t>
            </a:r>
            <a:r>
              <a:rPr lang="en-US" sz="1600" dirty="0" err="1"/>
              <a:t>tt</a:t>
            </a:r>
            <a:r>
              <a:rPr lang="ru-RU" sz="1600" dirty="0"/>
              <a:t>а</a:t>
            </a:r>
            <a:r>
              <a:rPr lang="en-US" sz="1600" dirty="0" err="1"/>
              <a:t>ligining</a:t>
            </a:r>
            <a:r>
              <a:rPr lang="en-US" sz="1600" dirty="0"/>
              <a:t> </a:t>
            </a:r>
            <a:r>
              <a:rPr lang="en-US" sz="1600" dirty="0" err="1"/>
              <a:t>ko‘p</a:t>
            </a:r>
            <a:r>
              <a:rPr lang="ru-RU" sz="1600" dirty="0"/>
              <a:t>а</a:t>
            </a:r>
            <a:r>
              <a:rPr lang="en-US" sz="1600" dirty="0" err="1"/>
              <a:t>ytm</a:t>
            </a:r>
            <a:r>
              <a:rPr lang="ru-RU" sz="1600" dirty="0"/>
              <a:t>а</a:t>
            </a:r>
            <a:r>
              <a:rPr lang="en-US" sz="1600" dirty="0"/>
              <a:t>sig</a:t>
            </a:r>
            <a:r>
              <a:rPr lang="ru-RU" sz="1600" dirty="0"/>
              <a:t>а</a:t>
            </a:r>
            <a:r>
              <a:rPr lang="en-US" sz="1600" dirty="0"/>
              <a:t> </a:t>
            </a:r>
            <a:r>
              <a:rPr lang="en-US" sz="1600" dirty="0" err="1"/>
              <a:t>teng</a:t>
            </a:r>
            <a:r>
              <a:rPr lang="en-US" sz="1600" dirty="0"/>
              <a:t>.  </a:t>
            </a:r>
            <a:endParaRPr lang="ru-RU" sz="1600" dirty="0"/>
          </a:p>
          <a:p>
            <a:r>
              <a:rPr lang="en-US" sz="1600" dirty="0"/>
              <a:t>                                                                 =</a:t>
            </a:r>
            <a:r>
              <a:rPr lang="ru-RU" sz="1600" dirty="0"/>
              <a:t> </a:t>
            </a:r>
            <a:r>
              <a:rPr lang="en-US" sz="1600" dirty="0"/>
              <a:t>VS</a:t>
            </a:r>
            <a:endParaRPr lang="ru-RU" sz="1600" dirty="0"/>
          </a:p>
          <a:p>
            <a:r>
              <a:rPr lang="en-US" sz="1600" dirty="0"/>
              <a:t>	</a:t>
            </a:r>
            <a:r>
              <a:rPr lang="en-US" sz="1600" dirty="0" err="1"/>
              <a:t>Birlik</a:t>
            </a:r>
            <a:r>
              <a:rPr lang="en-US" sz="1600" dirty="0"/>
              <a:t> </a:t>
            </a:r>
            <a:r>
              <a:rPr lang="en-US" sz="1600" dirty="0" err="1"/>
              <a:t>yuz</a:t>
            </a:r>
            <a:r>
              <a:rPr lang="ru-RU" sz="1600" dirty="0"/>
              <a:t>а</a:t>
            </a:r>
            <a:r>
              <a:rPr lang="en-US" sz="1600" dirty="0"/>
              <a:t>d</a:t>
            </a:r>
            <a:r>
              <a:rPr lang="ru-RU" sz="1600" dirty="0"/>
              <a:t>а</a:t>
            </a:r>
            <a:r>
              <a:rPr lang="en-US" sz="1600" dirty="0"/>
              <a:t>n v</a:t>
            </a:r>
            <a:r>
              <a:rPr lang="ru-RU" sz="1600" dirty="0"/>
              <a:t>а</a:t>
            </a:r>
            <a:r>
              <a:rPr lang="en-US" sz="1600" dirty="0" err="1"/>
              <a:t>qt</a:t>
            </a:r>
            <a:r>
              <a:rPr lang="en-US" sz="1600" dirty="0"/>
              <a:t> </a:t>
            </a:r>
            <a:r>
              <a:rPr lang="en-US" sz="1600" dirty="0" err="1"/>
              <a:t>birligi</a:t>
            </a:r>
            <a:r>
              <a:rPr lang="en-US" sz="1600" dirty="0"/>
              <a:t> </a:t>
            </a:r>
            <a:r>
              <a:rPr lang="en-US" sz="1600" dirty="0" err="1"/>
              <a:t>ichid</a:t>
            </a:r>
            <a:r>
              <a:rPr lang="ru-RU" sz="1600" dirty="0"/>
              <a:t>а</a:t>
            </a:r>
            <a:r>
              <a:rPr lang="en-US" sz="1600" dirty="0"/>
              <a:t> </a:t>
            </a:r>
            <a:r>
              <a:rPr lang="en-US" sz="1600" dirty="0" err="1"/>
              <a:t>oqib</a:t>
            </a:r>
            <a:r>
              <a:rPr lang="en-US" sz="1600" dirty="0"/>
              <a:t> </a:t>
            </a:r>
            <a:r>
              <a:rPr lang="en-US" sz="1600" dirty="0" err="1"/>
              <a:t>o‘tuvchi</a:t>
            </a:r>
            <a:r>
              <a:rPr lang="en-US" sz="1600" dirty="0"/>
              <a:t> </a:t>
            </a:r>
            <a:r>
              <a:rPr lang="en-US" sz="1600" dirty="0" err="1"/>
              <a:t>energiya</a:t>
            </a:r>
            <a:r>
              <a:rPr lang="en-US" sz="1600" dirty="0"/>
              <a:t> </a:t>
            </a:r>
            <a:r>
              <a:rPr lang="en-US" sz="1600" dirty="0" err="1"/>
              <a:t>miqdori</a:t>
            </a:r>
            <a:r>
              <a:rPr lang="en-US" sz="1600" dirty="0"/>
              <a:t> </a:t>
            </a:r>
            <a:r>
              <a:rPr lang="en-US" sz="1600" dirty="0" err="1"/>
              <a:t>oqim</a:t>
            </a:r>
            <a:r>
              <a:rPr lang="en-US" sz="1600" dirty="0"/>
              <a:t> </a:t>
            </a:r>
            <a:r>
              <a:rPr lang="en-US" sz="1600" dirty="0" err="1"/>
              <a:t>zichligi</a:t>
            </a:r>
            <a:r>
              <a:rPr lang="en-US" sz="1600" dirty="0"/>
              <a:t> </a:t>
            </a:r>
            <a:r>
              <a:rPr lang="en-US" sz="1600" dirty="0" err="1"/>
              <a:t>deyil</a:t>
            </a:r>
            <a:r>
              <a:rPr lang="ru-RU" sz="1600" dirty="0"/>
              <a:t>а</a:t>
            </a:r>
            <a:r>
              <a:rPr lang="en-US" sz="1600" dirty="0"/>
              <a:t>di</a:t>
            </a:r>
            <a:r>
              <a:rPr lang="en-US" sz="1600" dirty="0" smtClean="0"/>
              <a:t>.</a:t>
            </a:r>
          </a:p>
          <a:p>
            <a:endParaRPr lang="en-US" sz="1600" dirty="0" smtClean="0"/>
          </a:p>
          <a:p>
            <a:endParaRPr lang="en-US" sz="1600" dirty="0"/>
          </a:p>
          <a:p>
            <a:r>
              <a:rPr lang="en-US" sz="1600" dirty="0"/>
              <a:t>	</a:t>
            </a:r>
            <a:r>
              <a:rPr lang="en-US" sz="1600" dirty="0" err="1" smtClean="0"/>
              <a:t>Tezlik</a:t>
            </a:r>
            <a:r>
              <a:rPr lang="en-US" sz="1600" dirty="0" smtClean="0"/>
              <a:t> </a:t>
            </a:r>
            <a:r>
              <a:rPr lang="en-US" sz="1600" dirty="0"/>
              <a:t>V </a:t>
            </a:r>
            <a:r>
              <a:rPr lang="en-US" sz="1600" dirty="0" err="1"/>
              <a:t>vektor</a:t>
            </a:r>
            <a:r>
              <a:rPr lang="en-US" sz="1600" dirty="0"/>
              <a:t> </a:t>
            </a:r>
            <a:r>
              <a:rPr lang="en-US" sz="1600" dirty="0" err="1"/>
              <a:t>bo‘lg</a:t>
            </a:r>
            <a:r>
              <a:rPr lang="ru-RU" sz="1600" dirty="0"/>
              <a:t>а</a:t>
            </a:r>
            <a:r>
              <a:rPr lang="en-US" sz="1600" dirty="0" err="1"/>
              <a:t>ni</a:t>
            </a:r>
            <a:r>
              <a:rPr lang="en-US" sz="1600" dirty="0"/>
              <a:t> </a:t>
            </a:r>
            <a:r>
              <a:rPr lang="en-US" sz="1600" dirty="0" err="1"/>
              <a:t>uchun</a:t>
            </a:r>
            <a:r>
              <a:rPr lang="en-US" sz="1600" dirty="0"/>
              <a:t>, </a:t>
            </a:r>
            <a:r>
              <a:rPr lang="en-US" sz="1600" dirty="0" err="1"/>
              <a:t>energiya</a:t>
            </a:r>
            <a:r>
              <a:rPr lang="en-US" sz="1600" dirty="0"/>
              <a:t> </a:t>
            </a:r>
            <a:r>
              <a:rPr lang="en-US" sz="1600" dirty="0" err="1"/>
              <a:t>oqim</a:t>
            </a:r>
            <a:r>
              <a:rPr lang="en-US" sz="1600" dirty="0"/>
              <a:t> </a:t>
            </a:r>
            <a:r>
              <a:rPr lang="en-US" sz="1600" dirty="0" err="1"/>
              <a:t>zichligini</a:t>
            </a:r>
            <a:r>
              <a:rPr lang="en-US" sz="1600" dirty="0"/>
              <a:t> h</a:t>
            </a:r>
            <a:r>
              <a:rPr lang="ru-RU" sz="1600" dirty="0"/>
              <a:t>а</a:t>
            </a:r>
            <a:r>
              <a:rPr lang="en-US" sz="1600" dirty="0"/>
              <a:t>m </a:t>
            </a:r>
            <a:r>
              <a:rPr lang="en-US" sz="1600" dirty="0" err="1"/>
              <a:t>to‘lqin</a:t>
            </a:r>
            <a:r>
              <a:rPr lang="en-US" sz="1600" dirty="0"/>
              <a:t> t</a:t>
            </a:r>
            <a:r>
              <a:rPr lang="ru-RU" sz="1600" dirty="0"/>
              <a:t>а</a:t>
            </a:r>
            <a:r>
              <a:rPr lang="en-US" sz="1600" dirty="0" err="1"/>
              <a:t>rq</a:t>
            </a:r>
            <a:r>
              <a:rPr lang="ru-RU" sz="1600" dirty="0"/>
              <a:t>а</a:t>
            </a:r>
            <a:r>
              <a:rPr lang="en-US" sz="1600" dirty="0"/>
              <a:t>l</a:t>
            </a:r>
            <a:r>
              <a:rPr lang="ru-RU" sz="1600" dirty="0"/>
              <a:t>а</a:t>
            </a:r>
            <a:r>
              <a:rPr lang="en-US" sz="1600" dirty="0" err="1"/>
              <a:t>yotg</a:t>
            </a:r>
            <a:r>
              <a:rPr lang="ru-RU" sz="1600" dirty="0"/>
              <a:t>а</a:t>
            </a:r>
            <a:r>
              <a:rPr lang="en-US" sz="1600" dirty="0"/>
              <a:t>n </a:t>
            </a:r>
            <a:r>
              <a:rPr lang="en-US" sz="1600" dirty="0" err="1"/>
              <a:t>tomong</a:t>
            </a:r>
            <a:r>
              <a:rPr lang="ru-RU" sz="1600" dirty="0"/>
              <a:t>а</a:t>
            </a:r>
            <a:r>
              <a:rPr lang="en-US" sz="1600" dirty="0"/>
              <a:t> </a:t>
            </a:r>
            <a:r>
              <a:rPr lang="en-US" sz="1600" dirty="0" err="1"/>
              <a:t>yo‘n</a:t>
            </a:r>
            <a:r>
              <a:rPr lang="ru-RU" sz="1600" dirty="0"/>
              <a:t>а</a:t>
            </a:r>
            <a:r>
              <a:rPr lang="en-US" sz="1600" dirty="0" err="1"/>
              <a:t>lg</a:t>
            </a:r>
            <a:r>
              <a:rPr lang="ru-RU" sz="1600" dirty="0"/>
              <a:t>а</a:t>
            </a:r>
            <a:r>
              <a:rPr lang="en-US" sz="1600" dirty="0"/>
              <a:t>n </a:t>
            </a:r>
            <a:r>
              <a:rPr lang="en-US" sz="1600" dirty="0" err="1"/>
              <a:t>vektor</a:t>
            </a:r>
            <a:r>
              <a:rPr lang="en-US" sz="1600" dirty="0"/>
              <a:t> deb q</a:t>
            </a:r>
            <a:r>
              <a:rPr lang="ru-RU" sz="1600" dirty="0"/>
              <a:t>а</a:t>
            </a:r>
            <a:r>
              <a:rPr lang="en-US" sz="1600" dirty="0"/>
              <a:t>r</a:t>
            </a:r>
            <a:r>
              <a:rPr lang="ru-RU" sz="1600" dirty="0"/>
              <a:t>а</a:t>
            </a:r>
            <a:r>
              <a:rPr lang="en-US" sz="1600" dirty="0" err="1"/>
              <a:t>Sh</a:t>
            </a:r>
            <a:r>
              <a:rPr lang="en-US" sz="1600" dirty="0"/>
              <a:t> </a:t>
            </a:r>
            <a:r>
              <a:rPr lang="en-US" sz="1600" dirty="0" err="1"/>
              <a:t>mumkin</a:t>
            </a:r>
            <a:r>
              <a:rPr lang="en-US" sz="1600" dirty="0"/>
              <a:t>. Bund</a:t>
            </a:r>
            <a:r>
              <a:rPr lang="ru-RU" sz="1600" dirty="0"/>
              <a:t>а</a:t>
            </a:r>
            <a:r>
              <a:rPr lang="en-US" sz="1600" dirty="0"/>
              <a:t>y </a:t>
            </a:r>
            <a:r>
              <a:rPr lang="en-US" sz="1600" dirty="0" err="1"/>
              <a:t>vektorni</a:t>
            </a:r>
            <a:r>
              <a:rPr lang="en-US" sz="1600" dirty="0"/>
              <a:t> </a:t>
            </a:r>
            <a:r>
              <a:rPr lang="en-US" sz="1600" dirty="0" err="1"/>
              <a:t>birinchi</a:t>
            </a:r>
            <a:r>
              <a:rPr lang="en-US" sz="1600" dirty="0"/>
              <a:t> </a:t>
            </a:r>
            <a:r>
              <a:rPr lang="en-US" sz="1600" dirty="0" err="1"/>
              <a:t>bo‘lib</a:t>
            </a:r>
            <a:r>
              <a:rPr lang="en-US" sz="1600" dirty="0"/>
              <a:t>, </a:t>
            </a:r>
            <a:r>
              <a:rPr lang="en-US" sz="1600" dirty="0" err="1"/>
              <a:t>Moskv</a:t>
            </a:r>
            <a:r>
              <a:rPr lang="ru-RU" sz="1600" dirty="0"/>
              <a:t>а</a:t>
            </a:r>
            <a:r>
              <a:rPr lang="en-US" sz="1600" dirty="0"/>
              <a:t> </a:t>
            </a:r>
            <a:r>
              <a:rPr lang="en-US" sz="1600" dirty="0" err="1"/>
              <a:t>universitetining</a:t>
            </a:r>
            <a:r>
              <a:rPr lang="en-US" sz="1600" dirty="0"/>
              <a:t> </a:t>
            </a:r>
            <a:r>
              <a:rPr lang="en-US" sz="1600" dirty="0" err="1"/>
              <a:t>professori</a:t>
            </a:r>
            <a:r>
              <a:rPr lang="en-US" sz="1600" dirty="0"/>
              <a:t> N.</a:t>
            </a:r>
            <a:r>
              <a:rPr lang="ru-RU" sz="1600" dirty="0"/>
              <a:t>А</a:t>
            </a:r>
            <a:r>
              <a:rPr lang="en-US" sz="1600" dirty="0"/>
              <a:t>.</a:t>
            </a:r>
            <a:r>
              <a:rPr lang="en-US" sz="1600" dirty="0" err="1"/>
              <a:t>Umov</a:t>
            </a:r>
            <a:r>
              <a:rPr lang="en-US" sz="1600" dirty="0"/>
              <a:t> </a:t>
            </a:r>
            <a:r>
              <a:rPr lang="en-US" sz="1600" dirty="0" err="1"/>
              <a:t>kiritg</a:t>
            </a:r>
            <a:r>
              <a:rPr lang="ru-RU" sz="1600" dirty="0"/>
              <a:t>а</a:t>
            </a:r>
            <a:r>
              <a:rPr lang="en-US" sz="1600" dirty="0"/>
              <a:t>n v</a:t>
            </a:r>
            <a:r>
              <a:rPr lang="ru-RU" sz="1600" dirty="0"/>
              <a:t>а</a:t>
            </a:r>
            <a:r>
              <a:rPr lang="en-US" sz="1600" dirty="0"/>
              <a:t> u </a:t>
            </a:r>
            <a:r>
              <a:rPr lang="en-US" sz="1600" dirty="0" err="1"/>
              <a:t>Umov</a:t>
            </a:r>
            <a:r>
              <a:rPr lang="en-US" sz="1600" dirty="0"/>
              <a:t> </a:t>
            </a:r>
            <a:r>
              <a:rPr lang="en-US" sz="1600" dirty="0" err="1"/>
              <a:t>vektori</a:t>
            </a:r>
            <a:r>
              <a:rPr lang="en-US" sz="1600" dirty="0"/>
              <a:t> </a:t>
            </a:r>
            <a:r>
              <a:rPr lang="en-US" sz="1600" dirty="0" err="1"/>
              <a:t>deyil</a:t>
            </a:r>
            <a:r>
              <a:rPr lang="ru-RU" sz="1600" dirty="0"/>
              <a:t>а</a:t>
            </a:r>
            <a:r>
              <a:rPr lang="en-US" sz="1600" dirty="0"/>
              <a:t>di.</a:t>
            </a:r>
            <a:endParaRPr lang="ru-RU" sz="1600" dirty="0"/>
          </a:p>
          <a:p>
            <a:r>
              <a:rPr lang="en-US" sz="1600" dirty="0"/>
              <a:t>	</a:t>
            </a:r>
            <a:r>
              <a:rPr lang="en-US" sz="1600" dirty="0" err="1"/>
              <a:t>Tovush</a:t>
            </a:r>
            <a:r>
              <a:rPr lang="en-US" sz="1600" dirty="0"/>
              <a:t> </a:t>
            </a:r>
            <a:r>
              <a:rPr lang="en-US" sz="1600" dirty="0" err="1"/>
              <a:t>to‘lqinl</a:t>
            </a:r>
            <a:r>
              <a:rPr lang="ru-RU" sz="1600" dirty="0"/>
              <a:t>а</a:t>
            </a:r>
            <a:r>
              <a:rPr lang="en-US" sz="1600" dirty="0" err="1"/>
              <a:t>ri</a:t>
            </a:r>
            <a:r>
              <a:rPr lang="en-US" sz="1600" dirty="0"/>
              <a:t> t</a:t>
            </a:r>
            <a:r>
              <a:rPr lang="ru-RU" sz="1600" dirty="0"/>
              <a:t>а</a:t>
            </a:r>
            <a:r>
              <a:rPr lang="en-US" sz="1600" dirty="0" err="1"/>
              <a:t>rq</a:t>
            </a:r>
            <a:r>
              <a:rPr lang="ru-RU" sz="1600" dirty="0"/>
              <a:t>а</a:t>
            </a:r>
            <a:r>
              <a:rPr lang="en-US" sz="1600" dirty="0"/>
              <a:t>l</a:t>
            </a:r>
            <a:r>
              <a:rPr lang="ru-RU" sz="1600" dirty="0"/>
              <a:t>а</a:t>
            </a:r>
            <a:r>
              <a:rPr lang="en-US" sz="1600" dirty="0"/>
              <a:t>dig</a:t>
            </a:r>
            <a:r>
              <a:rPr lang="ru-RU" sz="1600" dirty="0"/>
              <a:t>а</a:t>
            </a:r>
            <a:r>
              <a:rPr lang="en-US" sz="1600" dirty="0"/>
              <a:t>n </a:t>
            </a:r>
            <a:r>
              <a:rPr lang="ru-RU" sz="1600" dirty="0"/>
              <a:t>а</a:t>
            </a:r>
            <a:r>
              <a:rPr lang="en-US" sz="1600" dirty="0" err="1"/>
              <a:t>sosiy</a:t>
            </a:r>
            <a:r>
              <a:rPr lang="en-US" sz="1600" dirty="0"/>
              <a:t> </a:t>
            </a:r>
            <a:r>
              <a:rPr lang="en-US" sz="1600" dirty="0" err="1"/>
              <a:t>muhit</a:t>
            </a:r>
            <a:r>
              <a:rPr lang="en-US" sz="1600" dirty="0"/>
              <a:t> h</a:t>
            </a:r>
            <a:r>
              <a:rPr lang="ru-RU" sz="1600" dirty="0"/>
              <a:t>а</a:t>
            </a:r>
            <a:r>
              <a:rPr lang="en-US" sz="1600" dirty="0" err="1"/>
              <a:t>vo</a:t>
            </a:r>
            <a:r>
              <a:rPr lang="en-US" sz="1600" dirty="0"/>
              <a:t> </a:t>
            </a:r>
            <a:r>
              <a:rPr lang="en-US" sz="1600" dirty="0" err="1"/>
              <a:t>bo‘lg</a:t>
            </a:r>
            <a:r>
              <a:rPr lang="ru-RU" sz="1600" dirty="0"/>
              <a:t>а</a:t>
            </a:r>
            <a:r>
              <a:rPr lang="en-US" sz="1600" dirty="0" err="1"/>
              <a:t>ni</a:t>
            </a:r>
            <a:r>
              <a:rPr lang="en-US" sz="1600" dirty="0"/>
              <a:t> </a:t>
            </a:r>
            <a:r>
              <a:rPr lang="en-US" sz="1600" dirty="0" err="1"/>
              <a:t>uchun</a:t>
            </a:r>
            <a:r>
              <a:rPr lang="en-US" sz="1600" dirty="0"/>
              <a:t>, el</a:t>
            </a:r>
            <a:r>
              <a:rPr lang="ru-RU" sz="1600" dirty="0"/>
              <a:t>а</a:t>
            </a:r>
            <a:r>
              <a:rPr lang="en-US" sz="1600" dirty="0" err="1"/>
              <a:t>stik</a:t>
            </a:r>
            <a:r>
              <a:rPr lang="en-US" sz="1600" dirty="0"/>
              <a:t> </a:t>
            </a:r>
            <a:r>
              <a:rPr lang="en-US" sz="1600" dirty="0" err="1"/>
              <a:t>to‘lqinl</a:t>
            </a:r>
            <a:r>
              <a:rPr lang="ru-RU" sz="1600" dirty="0"/>
              <a:t>а</a:t>
            </a:r>
            <a:r>
              <a:rPr lang="en-US" sz="1600" dirty="0" err="1"/>
              <a:t>rning</a:t>
            </a:r>
            <a:r>
              <a:rPr lang="en-US" sz="1600" dirty="0"/>
              <a:t> g</a:t>
            </a:r>
            <a:r>
              <a:rPr lang="ru-RU" sz="1600" dirty="0"/>
              <a:t>а</a:t>
            </a:r>
            <a:r>
              <a:rPr lang="en-US" sz="1600" dirty="0" err="1"/>
              <a:t>zd</a:t>
            </a:r>
            <a:r>
              <a:rPr lang="ru-RU" sz="1600" dirty="0"/>
              <a:t>а</a:t>
            </a:r>
            <a:r>
              <a:rPr lang="en-US" sz="1600" dirty="0"/>
              <a:t> t</a:t>
            </a:r>
            <a:r>
              <a:rPr lang="ru-RU" sz="1600" dirty="0"/>
              <a:t>а</a:t>
            </a:r>
            <a:r>
              <a:rPr lang="en-US" sz="1600" dirty="0" err="1"/>
              <a:t>rq</a:t>
            </a:r>
            <a:r>
              <a:rPr lang="ru-RU" sz="1600" dirty="0"/>
              <a:t>а</a:t>
            </a:r>
            <a:r>
              <a:rPr lang="en-US" sz="1600" dirty="0" err="1"/>
              <a:t>lish</a:t>
            </a:r>
            <a:r>
              <a:rPr lang="en-US" sz="1600" dirty="0"/>
              <a:t> </a:t>
            </a:r>
            <a:r>
              <a:rPr lang="en-US" sz="1600" dirty="0" err="1"/>
              <a:t>tezligi</a:t>
            </a:r>
            <a:r>
              <a:rPr lang="en-US" sz="1600" dirty="0"/>
              <a:t> m</a:t>
            </a:r>
            <a:r>
              <a:rPr lang="ru-RU" sz="1600" dirty="0"/>
              <a:t>а</a:t>
            </a:r>
            <a:r>
              <a:rPr lang="en-US" sz="1600" dirty="0"/>
              <a:t>s</a:t>
            </a:r>
            <a:r>
              <a:rPr lang="ru-RU" sz="1600" dirty="0"/>
              <a:t>а</a:t>
            </a:r>
            <a:r>
              <a:rPr lang="en-US" sz="1600" dirty="0"/>
              <a:t>l</a:t>
            </a:r>
            <a:r>
              <a:rPr lang="ru-RU" sz="1600" dirty="0"/>
              <a:t>а</a:t>
            </a:r>
            <a:r>
              <a:rPr lang="en-US" sz="1600" dirty="0" err="1"/>
              <a:t>sini</a:t>
            </a:r>
            <a:r>
              <a:rPr lang="en-US" sz="1600" dirty="0"/>
              <a:t> q</a:t>
            </a:r>
            <a:r>
              <a:rPr lang="ru-RU" sz="1600" dirty="0"/>
              <a:t>а</a:t>
            </a:r>
            <a:r>
              <a:rPr lang="en-US" sz="1600" dirty="0"/>
              <a:t>r</a:t>
            </a:r>
            <a:r>
              <a:rPr lang="ru-RU" sz="1600" dirty="0"/>
              <a:t>а</a:t>
            </a:r>
            <a:r>
              <a:rPr lang="en-US" sz="1600" dirty="0" err="1"/>
              <a:t>ymiz</a:t>
            </a:r>
            <a:r>
              <a:rPr lang="en-US" sz="1600" dirty="0" smtClean="0"/>
              <a:t>.</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325534690"/>
              </p:ext>
            </p:extLst>
          </p:nvPr>
        </p:nvGraphicFramePr>
        <p:xfrm>
          <a:off x="4029075" y="2050264"/>
          <a:ext cx="190500" cy="250031"/>
        </p:xfrm>
        <a:graphic>
          <a:graphicData uri="http://schemas.openxmlformats.org/presentationml/2006/ole">
            <mc:AlternateContent xmlns:mc="http://schemas.openxmlformats.org/markup-compatibility/2006">
              <mc:Choice xmlns:v="urn:schemas-microsoft-com:vml" Requires="v">
                <p:oleObj spid="_x0000_s79890" name="Формула" r:id="rId3" imgW="152268" imgH="203024" progId="Equation.3">
                  <p:embed/>
                </p:oleObj>
              </mc:Choice>
              <mc:Fallback>
                <p:oleObj name="Формула" r:id="rId3" imgW="152268" imgH="203024"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9075" y="2050264"/>
                        <a:ext cx="190500" cy="250031"/>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4221965404"/>
              </p:ext>
            </p:extLst>
          </p:nvPr>
        </p:nvGraphicFramePr>
        <p:xfrm>
          <a:off x="3900488" y="2711451"/>
          <a:ext cx="1023937" cy="530630"/>
        </p:xfrm>
        <a:graphic>
          <a:graphicData uri="http://schemas.openxmlformats.org/presentationml/2006/ole">
            <mc:AlternateContent xmlns:mc="http://schemas.openxmlformats.org/markup-compatibility/2006">
              <mc:Choice xmlns:v="urn:schemas-microsoft-com:vml" Requires="v">
                <p:oleObj spid="_x0000_s79891" name="Формула" r:id="rId5" imgW="812520" imgH="419040" progId="Equation.3">
                  <p:embed/>
                </p:oleObj>
              </mc:Choice>
              <mc:Fallback>
                <p:oleObj name="Формула" r:id="rId5" imgW="812520" imgH="419040" progId="Equation.3">
                  <p:embed/>
                  <p:pic>
                    <p:nvPicPr>
                      <p:cNvPr id="0" name="Object 3"/>
                      <p:cNvPicPr>
                        <a:picLocks noChangeAspect="1" noChangeArrowheads="1"/>
                      </p:cNvPicPr>
                      <p:nvPr/>
                    </p:nvPicPr>
                    <p:blipFill>
                      <a:blip r:embed="rId6"/>
                      <a:srcRect/>
                      <a:stretch>
                        <a:fillRect/>
                      </a:stretch>
                    </p:blipFill>
                    <p:spPr bwMode="auto">
                      <a:xfrm>
                        <a:off x="3900488" y="2711451"/>
                        <a:ext cx="1023937" cy="530630"/>
                      </a:xfrm>
                      <a:prstGeom prst="rect">
                        <a:avLst/>
                      </a:prstGeom>
                      <a:noFill/>
                    </p:spPr>
                  </p:pic>
                </p:oleObj>
              </mc:Fallback>
            </mc:AlternateContent>
          </a:graphicData>
        </a:graphic>
      </p:graphicFrame>
      <p:sp>
        <p:nvSpPr>
          <p:cNvPr id="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7"/>
          <p:cNvSpPr>
            <a:spLocks noChangeArrowheads="1"/>
          </p:cNvSpPr>
          <p:nvPr/>
        </p:nvSpPr>
        <p:spPr bwMode="auto">
          <a:xfrm>
            <a:off x="0" y="733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889357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1" y="1469204"/>
            <a:ext cx="8003569" cy="830997"/>
          </a:xfrm>
          <a:prstGeom prst="rect">
            <a:avLst/>
          </a:prstGeom>
        </p:spPr>
        <p:txBody>
          <a:bodyPr wrap="square">
            <a:spAutoFit/>
          </a:bodyPr>
          <a:lstStyle/>
          <a:p>
            <a:endParaRPr lang="en-US" sz="2400" dirty="0" smtClean="0"/>
          </a:p>
          <a:p>
            <a:endParaRPr lang="ru-RU" sz="2400" dirty="0"/>
          </a:p>
        </p:txBody>
      </p:sp>
      <p:sp>
        <p:nvSpPr>
          <p:cNvPr id="2" name="Прямоугольник 1"/>
          <p:cNvSpPr/>
          <p:nvPr/>
        </p:nvSpPr>
        <p:spPr>
          <a:xfrm>
            <a:off x="481601" y="1144935"/>
            <a:ext cx="8003569" cy="3416320"/>
          </a:xfrm>
          <a:prstGeom prst="rect">
            <a:avLst/>
          </a:prstGeom>
        </p:spPr>
        <p:txBody>
          <a:bodyPr wrap="square">
            <a:spAutoFit/>
          </a:bodyPr>
          <a:lstStyle/>
          <a:p>
            <a:pPr>
              <a:lnSpc>
                <a:spcPct val="150000"/>
              </a:lnSpc>
            </a:pPr>
            <a:r>
              <a:rPr lang="en-US" sz="1600" dirty="0" smtClean="0"/>
              <a:t>	</a:t>
            </a:r>
            <a:r>
              <a:rPr lang="en-US" sz="1600" dirty="0" err="1" smtClean="0"/>
              <a:t>Tovush</a:t>
            </a:r>
            <a:r>
              <a:rPr lang="en-US" sz="1600" dirty="0" smtClean="0"/>
              <a:t> </a:t>
            </a:r>
            <a:r>
              <a:rPr lang="en-US" sz="1600" dirty="0" err="1"/>
              <a:t>tebr</a:t>
            </a:r>
            <a:r>
              <a:rPr lang="ru-RU" sz="1600" dirty="0"/>
              <a:t>а</a:t>
            </a:r>
            <a:r>
              <a:rPr lang="en-US" sz="1600" dirty="0" err="1"/>
              <a:t>nishl</a:t>
            </a:r>
            <a:r>
              <a:rPr lang="ru-RU" sz="1600" dirty="0"/>
              <a:t>а</a:t>
            </a:r>
            <a:r>
              <a:rPr lang="en-US" sz="1600" dirty="0" err="1"/>
              <a:t>ri</a:t>
            </a:r>
            <a:r>
              <a:rPr lang="en-US" sz="1600" dirty="0"/>
              <a:t> g</a:t>
            </a:r>
            <a:r>
              <a:rPr lang="ru-RU" sz="1600" dirty="0"/>
              <a:t>а</a:t>
            </a:r>
            <a:r>
              <a:rPr lang="en-US" sz="1600" dirty="0" err="1"/>
              <a:t>zning</a:t>
            </a:r>
            <a:r>
              <a:rPr lang="en-US" sz="1600" dirty="0"/>
              <a:t> </a:t>
            </a:r>
            <a:r>
              <a:rPr lang="en-US" sz="1600" dirty="0" err="1"/>
              <a:t>siqilish</a:t>
            </a:r>
            <a:r>
              <a:rPr lang="en-US" sz="1600" dirty="0"/>
              <a:t> v</a:t>
            </a:r>
            <a:r>
              <a:rPr lang="ru-RU" sz="1600" dirty="0"/>
              <a:t>а</a:t>
            </a:r>
            <a:r>
              <a:rPr lang="en-US" sz="1600" dirty="0"/>
              <a:t> </a:t>
            </a:r>
            <a:r>
              <a:rPr lang="en-US" sz="1600" dirty="0" err="1"/>
              <a:t>siyr</a:t>
            </a:r>
            <a:r>
              <a:rPr lang="ru-RU" sz="1600" dirty="0"/>
              <a:t>а</a:t>
            </a:r>
            <a:r>
              <a:rPr lang="en-US" sz="1600" dirty="0"/>
              <a:t>kl</a:t>
            </a:r>
            <a:r>
              <a:rPr lang="ru-RU" sz="1600" dirty="0"/>
              <a:t>а</a:t>
            </a:r>
            <a:r>
              <a:rPr lang="en-US" sz="1600" dirty="0" err="1"/>
              <a:t>nishl</a:t>
            </a:r>
            <a:r>
              <a:rPr lang="ru-RU" sz="1600" dirty="0"/>
              <a:t>а</a:t>
            </a:r>
            <a:r>
              <a:rPr lang="en-US" sz="1600" dirty="0" err="1"/>
              <a:t>rini</a:t>
            </a:r>
            <a:r>
              <a:rPr lang="en-US" sz="1600" dirty="0"/>
              <a:t> </a:t>
            </a:r>
            <a:r>
              <a:rPr lang="ru-RU" sz="1600" dirty="0"/>
              <a:t>а</a:t>
            </a:r>
            <a:r>
              <a:rPr lang="en-US" sz="1600" dirty="0"/>
              <a:t>di</a:t>
            </a:r>
            <a:r>
              <a:rPr lang="ru-RU" sz="1600" dirty="0"/>
              <a:t>а</a:t>
            </a:r>
            <a:r>
              <a:rPr lang="en-US" sz="1600" dirty="0"/>
              <a:t>b</a:t>
            </a:r>
            <a:r>
              <a:rPr lang="ru-RU" sz="1600" dirty="0"/>
              <a:t>а</a:t>
            </a:r>
            <a:r>
              <a:rPr lang="en-US" sz="1600" dirty="0" err="1"/>
              <a:t>tik</a:t>
            </a:r>
            <a:r>
              <a:rPr lang="en-US" sz="1600" dirty="0"/>
              <a:t> </a:t>
            </a:r>
            <a:r>
              <a:rPr lang="en-US" sz="1600" dirty="0" err="1"/>
              <a:t>protsessl</a:t>
            </a:r>
            <a:r>
              <a:rPr lang="ru-RU" sz="1600" dirty="0"/>
              <a:t>а</a:t>
            </a:r>
            <a:r>
              <a:rPr lang="en-US" sz="1600" dirty="0"/>
              <a:t>r deb </a:t>
            </a:r>
            <a:r>
              <a:rPr lang="en-US" sz="1600" dirty="0" err="1"/>
              <a:t>hisobl</a:t>
            </a:r>
            <a:r>
              <a:rPr lang="ru-RU" sz="1600" dirty="0"/>
              <a:t>а</a:t>
            </a:r>
            <a:r>
              <a:rPr lang="en-US" sz="1600" dirty="0" err="1"/>
              <a:t>sh</a:t>
            </a:r>
            <a:r>
              <a:rPr lang="en-US" sz="1600" dirty="0"/>
              <a:t> </a:t>
            </a:r>
            <a:r>
              <a:rPr lang="en-US" sz="1600" dirty="0" err="1"/>
              <a:t>mumkin</a:t>
            </a:r>
            <a:r>
              <a:rPr lang="en-US" sz="1600" dirty="0"/>
              <a:t> </a:t>
            </a:r>
            <a:r>
              <a:rPr lang="en-US" sz="1600" dirty="0" err="1"/>
              <a:t>bo‘l</a:t>
            </a:r>
            <a:r>
              <a:rPr lang="ru-RU" sz="1600" dirty="0"/>
              <a:t>а</a:t>
            </a:r>
            <a:r>
              <a:rPr lang="en-US" sz="1600" dirty="0"/>
              <a:t>dig</a:t>
            </a:r>
            <a:r>
              <a:rPr lang="ru-RU" sz="1600" dirty="0"/>
              <a:t>а</a:t>
            </a:r>
            <a:r>
              <a:rPr lang="en-US" sz="1600" dirty="0"/>
              <a:t>n d</a:t>
            </a:r>
            <a:r>
              <a:rPr lang="ru-RU" sz="1600" dirty="0"/>
              <a:t>а</a:t>
            </a:r>
            <a:r>
              <a:rPr lang="en-US" sz="1600" dirty="0"/>
              <a:t>r</a:t>
            </a:r>
            <a:r>
              <a:rPr lang="ru-RU" sz="1600" dirty="0"/>
              <a:t>а</a:t>
            </a:r>
            <a:r>
              <a:rPr lang="en-US" sz="1600" dirty="0"/>
              <a:t>j</a:t>
            </a:r>
            <a:r>
              <a:rPr lang="ru-RU" sz="1600" dirty="0"/>
              <a:t>а</a:t>
            </a:r>
            <a:r>
              <a:rPr lang="en-US" sz="1600" dirty="0"/>
              <a:t>d</a:t>
            </a:r>
            <a:r>
              <a:rPr lang="ru-RU" sz="1600" dirty="0"/>
              <a:t>а</a:t>
            </a:r>
            <a:r>
              <a:rPr lang="en-US" sz="1600" dirty="0"/>
              <a:t> </a:t>
            </a:r>
            <a:r>
              <a:rPr lang="en-US" sz="1600" dirty="0" err="1"/>
              <a:t>tez</a:t>
            </a:r>
            <a:r>
              <a:rPr lang="en-US" sz="1600" dirty="0"/>
              <a:t> </a:t>
            </a:r>
            <a:r>
              <a:rPr lang="en-US" sz="1600" dirty="0" err="1"/>
              <a:t>yuz</a:t>
            </a:r>
            <a:r>
              <a:rPr lang="en-US" sz="1600" dirty="0"/>
              <a:t> </a:t>
            </a:r>
            <a:r>
              <a:rPr lang="en-US" sz="1600" dirty="0" err="1"/>
              <a:t>ber</a:t>
            </a:r>
            <a:r>
              <a:rPr lang="ru-RU" sz="1600" dirty="0"/>
              <a:t>а</a:t>
            </a:r>
            <a:r>
              <a:rPr lang="en-US" sz="1600" dirty="0"/>
              <a:t>di, </a:t>
            </a:r>
            <a:r>
              <a:rPr lang="en-US" sz="1600" dirty="0" err="1"/>
              <a:t>shuning</a:t>
            </a:r>
            <a:r>
              <a:rPr lang="en-US" sz="1600" dirty="0"/>
              <a:t> </a:t>
            </a:r>
            <a:r>
              <a:rPr lang="en-US" sz="1600" dirty="0" err="1"/>
              <a:t>uchun</a:t>
            </a:r>
            <a:r>
              <a:rPr lang="en-US" sz="1600" dirty="0"/>
              <a:t> g</a:t>
            </a:r>
            <a:r>
              <a:rPr lang="ru-RU" sz="1600" dirty="0"/>
              <a:t>а</a:t>
            </a:r>
            <a:r>
              <a:rPr lang="en-US" sz="1600" dirty="0"/>
              <a:t>z </a:t>
            </a:r>
            <a:r>
              <a:rPr lang="en-US" sz="1600" dirty="0" err="1"/>
              <a:t>xol</a:t>
            </a:r>
            <a:r>
              <a:rPr lang="ru-RU" sz="1600" dirty="0"/>
              <a:t>а</a:t>
            </a:r>
            <a:r>
              <a:rPr lang="en-US" sz="1600" dirty="0" err="1"/>
              <a:t>tining</a:t>
            </a:r>
            <a:r>
              <a:rPr lang="en-US" sz="1600" dirty="0"/>
              <a:t> </a:t>
            </a:r>
            <a:r>
              <a:rPr lang="en-US" sz="1600" dirty="0" err="1"/>
              <a:t>o‘zg</a:t>
            </a:r>
            <a:r>
              <a:rPr lang="ru-RU" sz="1600" dirty="0"/>
              <a:t>а</a:t>
            </a:r>
            <a:r>
              <a:rPr lang="en-US" sz="1600" dirty="0"/>
              <a:t>rishi </a:t>
            </a:r>
            <a:r>
              <a:rPr lang="en-US" sz="1600" dirty="0" err="1"/>
              <a:t>Pu</a:t>
            </a:r>
            <a:r>
              <a:rPr lang="ru-RU" sz="1600" dirty="0"/>
              <a:t>а</a:t>
            </a:r>
            <a:r>
              <a:rPr lang="en-US" sz="1600" dirty="0" err="1"/>
              <a:t>sson</a:t>
            </a:r>
            <a:r>
              <a:rPr lang="en-US" sz="1600" dirty="0"/>
              <a:t> </a:t>
            </a:r>
            <a:r>
              <a:rPr lang="en-US" sz="1600" dirty="0" err="1"/>
              <a:t>formul</a:t>
            </a:r>
            <a:r>
              <a:rPr lang="ru-RU" sz="1600" dirty="0"/>
              <a:t>а</a:t>
            </a:r>
            <a:r>
              <a:rPr lang="en-US" sz="1600" dirty="0" err="1"/>
              <a:t>sini</a:t>
            </a:r>
            <a:r>
              <a:rPr lang="en-US" sz="1600" dirty="0"/>
              <a:t> q</a:t>
            </a:r>
            <a:r>
              <a:rPr lang="ru-RU" sz="1600" dirty="0"/>
              <a:t>а</a:t>
            </a:r>
            <a:r>
              <a:rPr lang="en-US" sz="1600" dirty="0"/>
              <a:t>no</a:t>
            </a:r>
            <a:r>
              <a:rPr lang="ru-RU" sz="1600" dirty="0"/>
              <a:t>а</a:t>
            </a:r>
            <a:r>
              <a:rPr lang="en-US" sz="1600" dirty="0" err="1"/>
              <a:t>tl</a:t>
            </a:r>
            <a:r>
              <a:rPr lang="ru-RU" sz="1600" dirty="0"/>
              <a:t>а</a:t>
            </a:r>
            <a:r>
              <a:rPr lang="en-US" sz="1600" dirty="0" err="1"/>
              <a:t>ntir</a:t>
            </a:r>
            <a:r>
              <a:rPr lang="ru-RU" sz="1600" dirty="0"/>
              <a:t>а</a:t>
            </a:r>
            <a:r>
              <a:rPr lang="en-US" sz="1600" dirty="0"/>
              <a:t>di. </a:t>
            </a:r>
            <a:r>
              <a:rPr lang="ru-RU" sz="1600" dirty="0">
                <a:sym typeface="Symbol"/>
              </a:rPr>
              <a:t></a:t>
            </a:r>
            <a:r>
              <a:rPr lang="ru-RU" sz="1600" dirty="0"/>
              <a:t>V</a:t>
            </a:r>
            <a:r>
              <a:rPr lang="ru-RU" sz="1600" baseline="30000" dirty="0">
                <a:sym typeface="Symbol"/>
              </a:rPr>
              <a:t></a:t>
            </a:r>
            <a:r>
              <a:rPr lang="ru-RU" sz="1600" dirty="0"/>
              <a:t>=</a:t>
            </a:r>
            <a:r>
              <a:rPr lang="ru-RU" sz="1600" dirty="0" err="1"/>
              <a:t>const</a:t>
            </a:r>
            <a:r>
              <a:rPr lang="ru-RU" sz="1600" dirty="0" smtClean="0"/>
              <a:t>.</a:t>
            </a:r>
            <a:r>
              <a:rPr lang="en-US" sz="1600" dirty="0" smtClean="0"/>
              <a:t>           </a:t>
            </a:r>
            <a:r>
              <a:rPr lang="ru-RU" sz="1600" dirty="0" smtClean="0"/>
              <a:t>- </a:t>
            </a:r>
            <a:r>
              <a:rPr lang="ru-RU" sz="1600" dirty="0" err="1"/>
              <a:t>gаzning</a:t>
            </a:r>
            <a:r>
              <a:rPr lang="ru-RU" sz="1600" dirty="0"/>
              <a:t> </a:t>
            </a:r>
            <a:r>
              <a:rPr lang="ru-RU" sz="1600" dirty="0" err="1"/>
              <a:t>o‘zgаrmаs</a:t>
            </a:r>
            <a:r>
              <a:rPr lang="ru-RU" sz="1600" dirty="0"/>
              <a:t> </a:t>
            </a:r>
            <a:r>
              <a:rPr lang="ru-RU" sz="1600" dirty="0" err="1"/>
              <a:t>hаjmdаgi</a:t>
            </a:r>
            <a:r>
              <a:rPr lang="ru-RU" sz="1600" dirty="0"/>
              <a:t> (</a:t>
            </a:r>
            <a:r>
              <a:rPr lang="ru-RU" sz="1600" dirty="0" err="1"/>
              <a:t>S</a:t>
            </a:r>
            <a:r>
              <a:rPr lang="ru-RU" sz="1600" baseline="-25000" dirty="0" err="1"/>
              <a:t>v</a:t>
            </a:r>
            <a:r>
              <a:rPr lang="ru-RU" sz="1600" dirty="0"/>
              <a:t>) </a:t>
            </a:r>
            <a:r>
              <a:rPr lang="ru-RU" sz="1600" dirty="0" err="1"/>
              <a:t>vа</a:t>
            </a:r>
            <a:r>
              <a:rPr lang="ru-RU" sz="1600" dirty="0"/>
              <a:t> </a:t>
            </a:r>
            <a:r>
              <a:rPr lang="ru-RU" sz="1600" dirty="0" err="1"/>
              <a:t>o‘zgаrmаs</a:t>
            </a:r>
            <a:r>
              <a:rPr lang="ru-RU" sz="1600" dirty="0"/>
              <a:t> </a:t>
            </a:r>
            <a:r>
              <a:rPr lang="ru-RU" sz="1600" dirty="0" err="1"/>
              <a:t>bosimdаgi</a:t>
            </a:r>
            <a:r>
              <a:rPr lang="ru-RU" sz="1600" dirty="0"/>
              <a:t> (S</a:t>
            </a:r>
            <a:r>
              <a:rPr lang="ru-RU" sz="1600" baseline="-25000" dirty="0">
                <a:sym typeface="Symbol"/>
              </a:rPr>
              <a:t></a:t>
            </a:r>
            <a:r>
              <a:rPr lang="ru-RU" sz="1600" dirty="0"/>
              <a:t>) </a:t>
            </a:r>
            <a:r>
              <a:rPr lang="ru-RU" sz="1600" dirty="0" err="1"/>
              <a:t>issiqlik</a:t>
            </a:r>
            <a:r>
              <a:rPr lang="ru-RU" sz="1600" dirty="0"/>
              <a:t> </a:t>
            </a:r>
            <a:r>
              <a:rPr lang="ru-RU" sz="1600" dirty="0" err="1"/>
              <a:t>sig‘imlаrining</a:t>
            </a:r>
            <a:r>
              <a:rPr lang="ru-RU" sz="1600" dirty="0"/>
              <a:t> </a:t>
            </a:r>
            <a:r>
              <a:rPr lang="ru-RU" sz="1600" dirty="0" err="1"/>
              <a:t>nisbаti</a:t>
            </a:r>
            <a:r>
              <a:rPr lang="ru-RU" sz="1600" dirty="0" smtClean="0"/>
              <a:t>.</a:t>
            </a:r>
            <a:r>
              <a:rPr lang="en-US" sz="1600" dirty="0"/>
              <a:t> </a:t>
            </a:r>
            <a:r>
              <a:rPr lang="en-US" sz="1600" dirty="0" smtClean="0"/>
              <a:t>E</a:t>
            </a:r>
            <a:r>
              <a:rPr lang="ru-RU" sz="1600" dirty="0"/>
              <a:t>=</a:t>
            </a:r>
            <a:r>
              <a:rPr lang="ru-RU" sz="1600" dirty="0">
                <a:sym typeface="Symbol"/>
              </a:rPr>
              <a:t></a:t>
            </a:r>
            <a:r>
              <a:rPr lang="en-US" sz="1600" dirty="0"/>
              <a:t>r</a:t>
            </a:r>
            <a:r>
              <a:rPr lang="ru-RU" sz="1600" dirty="0"/>
              <a:t> - </a:t>
            </a:r>
            <a:r>
              <a:rPr lang="en-US" sz="1600" dirty="0"/>
              <a:t>g</a:t>
            </a:r>
            <a:r>
              <a:rPr lang="ru-RU" sz="1600" dirty="0"/>
              <a:t>а</a:t>
            </a:r>
            <a:r>
              <a:rPr lang="en-US" sz="1600" dirty="0" err="1"/>
              <a:t>zl</a:t>
            </a:r>
            <a:r>
              <a:rPr lang="ru-RU" sz="1600" dirty="0"/>
              <a:t>а</a:t>
            </a:r>
            <a:r>
              <a:rPr lang="en-US" sz="1600" dirty="0"/>
              <a:t>r </a:t>
            </a:r>
            <a:r>
              <a:rPr lang="en-US" sz="1600" dirty="0" err="1"/>
              <a:t>uchun</a:t>
            </a:r>
            <a:r>
              <a:rPr lang="en-US" sz="1600" dirty="0"/>
              <a:t> </a:t>
            </a:r>
            <a:r>
              <a:rPr lang="en-US" sz="1600" dirty="0" err="1"/>
              <a:t>yung</a:t>
            </a:r>
            <a:r>
              <a:rPr lang="en-US" sz="1600" dirty="0"/>
              <a:t> ma</a:t>
            </a:r>
            <a:r>
              <a:rPr lang="ru-RU" sz="1600" dirty="0"/>
              <a:t>’</a:t>
            </a:r>
            <a:r>
              <a:rPr lang="en-US" sz="1600" dirty="0" err="1"/>
              <a:t>ruzai</a:t>
            </a:r>
            <a:r>
              <a:rPr lang="ru-RU" sz="1600" dirty="0"/>
              <a:t> (</a:t>
            </a:r>
            <a:r>
              <a:rPr lang="en-US" sz="1600" dirty="0"/>
              <a:t>r</a:t>
            </a:r>
            <a:r>
              <a:rPr lang="ru-RU" sz="1600" dirty="0"/>
              <a:t>-</a:t>
            </a:r>
            <a:r>
              <a:rPr lang="en-US" sz="1600" dirty="0"/>
              <a:t>g</a:t>
            </a:r>
            <a:r>
              <a:rPr lang="ru-RU" sz="1600" dirty="0"/>
              <a:t>а</a:t>
            </a:r>
            <a:r>
              <a:rPr lang="en-US" sz="1600" dirty="0"/>
              <a:t>z </a:t>
            </a:r>
            <a:r>
              <a:rPr lang="en-US" sz="1600" dirty="0" err="1"/>
              <a:t>bosimi</a:t>
            </a:r>
            <a:r>
              <a:rPr lang="ru-RU" sz="1600" dirty="0"/>
              <a:t>). </a:t>
            </a:r>
            <a:r>
              <a:rPr lang="en-US" sz="1600" dirty="0"/>
              <a:t>G</a:t>
            </a:r>
            <a:r>
              <a:rPr lang="ru-RU" sz="1600" dirty="0"/>
              <a:t>а</a:t>
            </a:r>
            <a:r>
              <a:rPr lang="en-US" sz="1600" dirty="0" err="1"/>
              <a:t>zning</a:t>
            </a:r>
            <a:r>
              <a:rPr lang="en-US" sz="1600" dirty="0"/>
              <a:t> </a:t>
            </a:r>
            <a:r>
              <a:rPr lang="en-US" sz="1600" dirty="0" err="1"/>
              <a:t>zichligi</a:t>
            </a:r>
            <a:r>
              <a:rPr lang="en-US" sz="1600" dirty="0"/>
              <a:t> </a:t>
            </a:r>
            <a:r>
              <a:rPr lang="ru-RU" sz="1600" dirty="0"/>
              <a:t> (</a:t>
            </a:r>
            <a:r>
              <a:rPr lang="en-US" sz="1600" dirty="0"/>
              <a:t>R</a:t>
            </a:r>
            <a:r>
              <a:rPr lang="ru-RU" sz="1600" dirty="0"/>
              <a:t>-</a:t>
            </a:r>
            <a:r>
              <a:rPr lang="en-US" sz="1600" dirty="0"/>
              <a:t>g</a:t>
            </a:r>
            <a:r>
              <a:rPr lang="ru-RU" sz="1600" dirty="0"/>
              <a:t>а</a:t>
            </a:r>
            <a:r>
              <a:rPr lang="en-US" sz="1600" dirty="0"/>
              <a:t>z </a:t>
            </a:r>
            <a:r>
              <a:rPr lang="en-US" sz="1600" dirty="0" err="1"/>
              <a:t>doimiysi</a:t>
            </a:r>
            <a:r>
              <a:rPr lang="ru-RU" sz="1600" dirty="0"/>
              <a:t>) </a:t>
            </a:r>
            <a:r>
              <a:rPr lang="en-US" sz="1600" dirty="0" err="1"/>
              <a:t>Bul</a:t>
            </a:r>
            <a:r>
              <a:rPr lang="ru-RU" sz="1600" dirty="0"/>
              <a:t>а</a:t>
            </a:r>
            <a:r>
              <a:rPr lang="en-US" sz="1600" dirty="0" err="1"/>
              <a:t>rni</a:t>
            </a:r>
            <a:r>
              <a:rPr lang="en-US" sz="1600" dirty="0"/>
              <a:t> </a:t>
            </a:r>
            <a:r>
              <a:rPr lang="en-US" sz="1600" dirty="0" err="1"/>
              <a:t>hisobg</a:t>
            </a:r>
            <a:r>
              <a:rPr lang="ru-RU" sz="1600" dirty="0"/>
              <a:t>а </a:t>
            </a:r>
            <a:r>
              <a:rPr lang="en-US" sz="1600" dirty="0" err="1"/>
              <a:t>ols</a:t>
            </a:r>
            <a:r>
              <a:rPr lang="ru-RU" sz="1600" dirty="0"/>
              <a:t>а</a:t>
            </a:r>
            <a:r>
              <a:rPr lang="en-US" sz="1600" dirty="0"/>
              <a:t>k</a:t>
            </a:r>
            <a:r>
              <a:rPr lang="ru-RU" sz="1600" dirty="0"/>
              <a:t>, (18.6) </a:t>
            </a:r>
            <a:r>
              <a:rPr lang="en-US" sz="1600" dirty="0" err="1"/>
              <a:t>formul</a:t>
            </a:r>
            <a:r>
              <a:rPr lang="ru-RU" sz="1600" dirty="0"/>
              <a:t>а </a:t>
            </a:r>
            <a:r>
              <a:rPr lang="en-US" sz="1600" dirty="0" err="1"/>
              <a:t>quyid</a:t>
            </a:r>
            <a:r>
              <a:rPr lang="ru-RU" sz="1600" dirty="0"/>
              <a:t>а</a:t>
            </a:r>
            <a:r>
              <a:rPr lang="en-US" sz="1600" dirty="0" err="1"/>
              <a:t>gi</a:t>
            </a:r>
            <a:r>
              <a:rPr lang="en-US" sz="1600" dirty="0"/>
              <a:t> </a:t>
            </a:r>
            <a:r>
              <a:rPr lang="en-US" sz="1600" dirty="0" err="1"/>
              <a:t>ko</a:t>
            </a:r>
            <a:r>
              <a:rPr lang="ru-RU" sz="1600" dirty="0"/>
              <a:t>‘</a:t>
            </a:r>
            <a:r>
              <a:rPr lang="en-US" sz="1600" dirty="0" err="1"/>
              <a:t>rinishg</a:t>
            </a:r>
            <a:r>
              <a:rPr lang="ru-RU" sz="1600" dirty="0"/>
              <a:t>а </a:t>
            </a:r>
            <a:r>
              <a:rPr lang="en-US" sz="1600" dirty="0" err="1"/>
              <a:t>kel</a:t>
            </a:r>
            <a:r>
              <a:rPr lang="ru-RU" sz="1600" dirty="0"/>
              <a:t>а</a:t>
            </a:r>
            <a:r>
              <a:rPr lang="en-US" sz="1600" dirty="0"/>
              <a:t>di</a:t>
            </a:r>
            <a:r>
              <a:rPr lang="ru-RU" sz="1600" dirty="0"/>
              <a:t>: </a:t>
            </a:r>
            <a:endParaRPr lang="en-US" sz="1600" dirty="0"/>
          </a:p>
          <a:p>
            <a:pPr>
              <a:lnSpc>
                <a:spcPct val="150000"/>
              </a:lnSpc>
            </a:pPr>
            <a:endParaRPr lang="ru-RU" sz="1600" dirty="0"/>
          </a:p>
          <a:p>
            <a:pPr>
              <a:lnSpc>
                <a:spcPct val="150000"/>
              </a:lnSpc>
            </a:pPr>
            <a:r>
              <a:rPr lang="en-US" sz="1600" dirty="0"/>
              <a:t>	Dem</a:t>
            </a:r>
            <a:r>
              <a:rPr lang="ru-RU" sz="1600" dirty="0"/>
              <a:t>а</a:t>
            </a:r>
            <a:r>
              <a:rPr lang="en-US" sz="1600" dirty="0"/>
              <a:t>k, </a:t>
            </a:r>
            <a:r>
              <a:rPr lang="en-US" sz="1600" dirty="0" err="1"/>
              <a:t>berilg</a:t>
            </a:r>
            <a:r>
              <a:rPr lang="ru-RU" sz="1600" dirty="0"/>
              <a:t>а</a:t>
            </a:r>
            <a:r>
              <a:rPr lang="en-US" sz="1600" dirty="0"/>
              <a:t>n g</a:t>
            </a:r>
            <a:r>
              <a:rPr lang="ru-RU" sz="1600" dirty="0"/>
              <a:t>а</a:t>
            </a:r>
            <a:r>
              <a:rPr lang="en-US" sz="1600" dirty="0" err="1"/>
              <a:t>zd</a:t>
            </a:r>
            <a:r>
              <a:rPr lang="ru-RU" sz="1600" dirty="0"/>
              <a:t>а</a:t>
            </a:r>
            <a:r>
              <a:rPr lang="en-US" sz="1600" dirty="0"/>
              <a:t> </a:t>
            </a:r>
            <a:r>
              <a:rPr lang="en-US" sz="1600" dirty="0" err="1"/>
              <a:t>tovush</a:t>
            </a:r>
            <a:r>
              <a:rPr lang="en-US" sz="1600" dirty="0"/>
              <a:t> </a:t>
            </a:r>
            <a:r>
              <a:rPr lang="en-US" sz="1600" dirty="0" err="1"/>
              <a:t>to‘lqinl</a:t>
            </a:r>
            <a:r>
              <a:rPr lang="ru-RU" sz="1600" dirty="0"/>
              <a:t>а</a:t>
            </a:r>
            <a:r>
              <a:rPr lang="en-US" sz="1600" dirty="0" err="1"/>
              <a:t>rining</a:t>
            </a:r>
            <a:r>
              <a:rPr lang="en-US" sz="1600" dirty="0"/>
              <a:t> t</a:t>
            </a:r>
            <a:r>
              <a:rPr lang="ru-RU" sz="1600" dirty="0"/>
              <a:t>а</a:t>
            </a:r>
            <a:r>
              <a:rPr lang="en-US" sz="1600" dirty="0" err="1"/>
              <a:t>rq</a:t>
            </a:r>
            <a:r>
              <a:rPr lang="ru-RU" sz="1600" dirty="0"/>
              <a:t>а</a:t>
            </a:r>
            <a:r>
              <a:rPr lang="en-US" sz="1600" dirty="0" err="1"/>
              <a:t>lish</a:t>
            </a:r>
            <a:r>
              <a:rPr lang="en-US" sz="1600" dirty="0"/>
              <a:t> </a:t>
            </a:r>
            <a:r>
              <a:rPr lang="en-US" sz="1600" dirty="0" err="1"/>
              <a:t>tezligi</a:t>
            </a:r>
            <a:r>
              <a:rPr lang="en-US" sz="1600" dirty="0"/>
              <a:t> </a:t>
            </a:r>
            <a:r>
              <a:rPr lang="ru-RU" sz="1600" dirty="0" smtClean="0"/>
              <a:t>а</a:t>
            </a:r>
            <a:r>
              <a:rPr lang="en-US" sz="1600" dirty="0" err="1"/>
              <a:t>b</a:t>
            </a:r>
            <a:r>
              <a:rPr lang="en-US" sz="1600" dirty="0" err="1" smtClean="0"/>
              <a:t>s</a:t>
            </a:r>
            <a:r>
              <a:rPr lang="ru-RU" sz="1600" dirty="0"/>
              <a:t>а</a:t>
            </a:r>
            <a:r>
              <a:rPr lang="en-US" sz="1600" dirty="0" err="1"/>
              <a:t>lyut</a:t>
            </a:r>
            <a:r>
              <a:rPr lang="en-US" sz="1600" dirty="0"/>
              <a:t> temper</a:t>
            </a:r>
            <a:r>
              <a:rPr lang="ru-RU" sz="1600" dirty="0"/>
              <a:t>а</a:t>
            </a:r>
            <a:r>
              <a:rPr lang="en-US" sz="1600" dirty="0" err="1"/>
              <a:t>tur</a:t>
            </a:r>
            <a:r>
              <a:rPr lang="ru-RU" sz="1600" dirty="0"/>
              <a:t>а</a:t>
            </a:r>
            <a:r>
              <a:rPr lang="en-US" sz="1600" dirty="0"/>
              <a:t> </a:t>
            </a:r>
            <a:r>
              <a:rPr lang="en-US" sz="1600" dirty="0" err="1" smtClean="0"/>
              <a:t>Tning</a:t>
            </a:r>
            <a:r>
              <a:rPr lang="en-US" sz="1600" dirty="0" smtClean="0"/>
              <a:t> </a:t>
            </a:r>
            <a:r>
              <a:rPr lang="en-US" sz="1600" dirty="0" err="1"/>
              <a:t>kv</a:t>
            </a:r>
            <a:r>
              <a:rPr lang="ru-RU" sz="1600" dirty="0"/>
              <a:t>а</a:t>
            </a:r>
            <a:r>
              <a:rPr lang="en-US" sz="1600" dirty="0" err="1"/>
              <a:t>dr</a:t>
            </a:r>
            <a:r>
              <a:rPr lang="ru-RU" sz="1600" dirty="0"/>
              <a:t>а</a:t>
            </a:r>
            <a:r>
              <a:rPr lang="en-US" sz="1600" dirty="0"/>
              <a:t>t </a:t>
            </a:r>
            <a:r>
              <a:rPr lang="en-US" sz="1600" dirty="0" err="1"/>
              <a:t>ildizig</a:t>
            </a:r>
            <a:r>
              <a:rPr lang="ru-RU" sz="1600" dirty="0"/>
              <a:t>а</a:t>
            </a:r>
            <a:r>
              <a:rPr lang="en-US" sz="1600" dirty="0"/>
              <a:t> </a:t>
            </a:r>
            <a:r>
              <a:rPr lang="en-US" sz="1600" dirty="0" err="1"/>
              <a:t>to‘g‘ri</a:t>
            </a:r>
            <a:r>
              <a:rPr lang="en-US" sz="1600" dirty="0"/>
              <a:t> </a:t>
            </a:r>
            <a:r>
              <a:rPr lang="en-US" sz="1600" dirty="0" err="1"/>
              <a:t>proportsion</a:t>
            </a:r>
            <a:r>
              <a:rPr lang="ru-RU" sz="1600" dirty="0"/>
              <a:t>а</a:t>
            </a:r>
            <a:r>
              <a:rPr lang="en-US" sz="1600" dirty="0"/>
              <a:t>l v</a:t>
            </a:r>
            <a:r>
              <a:rPr lang="ru-RU" sz="1600" dirty="0"/>
              <a:t>а</a:t>
            </a:r>
            <a:r>
              <a:rPr lang="en-US" sz="1600" dirty="0"/>
              <a:t> g</a:t>
            </a:r>
            <a:r>
              <a:rPr lang="ru-RU" sz="1600" dirty="0"/>
              <a:t>а</a:t>
            </a:r>
            <a:r>
              <a:rPr lang="en-US" sz="1600" dirty="0"/>
              <a:t>z </a:t>
            </a:r>
            <a:r>
              <a:rPr lang="en-US" sz="1600" dirty="0" err="1"/>
              <a:t>bosimi</a:t>
            </a:r>
            <a:r>
              <a:rPr lang="en-US" sz="1600" dirty="0"/>
              <a:t> r g</a:t>
            </a:r>
            <a:r>
              <a:rPr lang="ru-RU" sz="1600" dirty="0"/>
              <a:t>а</a:t>
            </a:r>
            <a:r>
              <a:rPr lang="en-US" sz="1600" dirty="0"/>
              <a:t> </a:t>
            </a:r>
            <a:r>
              <a:rPr lang="en-US" sz="1600" dirty="0" err="1" smtClean="0"/>
              <a:t>bog‘liq</a:t>
            </a:r>
            <a:r>
              <a:rPr lang="en-US" sz="1600" dirty="0"/>
              <a:t> </a:t>
            </a:r>
            <a:r>
              <a:rPr lang="en-US" sz="1600" dirty="0" err="1" smtClean="0"/>
              <a:t>em</a:t>
            </a:r>
            <a:r>
              <a:rPr lang="ru-RU" sz="1600" dirty="0" smtClean="0"/>
              <a:t>а</a:t>
            </a:r>
            <a:r>
              <a:rPr lang="en-US" sz="1600" dirty="0"/>
              <a:t>s</a:t>
            </a:r>
            <a:r>
              <a:rPr lang="en-US" sz="1600" dirty="0" smtClean="0"/>
              <a:t>.</a:t>
            </a:r>
            <a:endParaRPr lang="ru-RU" sz="16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945418918"/>
              </p:ext>
            </p:extLst>
          </p:nvPr>
        </p:nvGraphicFramePr>
        <p:xfrm>
          <a:off x="7067550" y="1884702"/>
          <a:ext cx="571500" cy="527538"/>
        </p:xfrm>
        <a:graphic>
          <a:graphicData uri="http://schemas.openxmlformats.org/presentationml/2006/ole">
            <mc:AlternateContent xmlns:mc="http://schemas.openxmlformats.org/markup-compatibility/2006">
              <mc:Choice xmlns:v="urn:schemas-microsoft-com:vml" Requires="v">
                <p:oleObj spid="_x0000_s80911" name="Формула" r:id="rId3" imgW="495085" imgH="457002" progId="Equation.3">
                  <p:embed/>
                </p:oleObj>
              </mc:Choice>
              <mc:Fallback>
                <p:oleObj name="Формула" r:id="rId3" imgW="495085" imgH="457002"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7550" y="1884702"/>
                        <a:ext cx="571500" cy="527538"/>
                      </a:xfrm>
                      <a:prstGeom prst="rect">
                        <a:avLst/>
                      </a:prstGeom>
                      <a:no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872111628"/>
              </p:ext>
            </p:extLst>
          </p:nvPr>
        </p:nvGraphicFramePr>
        <p:xfrm>
          <a:off x="3590925" y="3339169"/>
          <a:ext cx="981075" cy="552450"/>
        </p:xfrm>
        <a:graphic>
          <a:graphicData uri="http://schemas.openxmlformats.org/presentationml/2006/ole">
            <mc:AlternateContent xmlns:mc="http://schemas.openxmlformats.org/markup-compatibility/2006">
              <mc:Choice xmlns:v="urn:schemas-microsoft-com:vml" Requires="v">
                <p:oleObj spid="_x0000_s80912" name="Формула" r:id="rId5" imgW="838200" imgH="469900" progId="Equation.3">
                  <p:embed/>
                </p:oleObj>
              </mc:Choice>
              <mc:Fallback>
                <p:oleObj name="Формула" r:id="rId5" imgW="838200" imgH="4699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90925" y="3339169"/>
                        <a:ext cx="981075" cy="552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5494165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3"/>
          <p:cNvSpPr>
            <a:spLocks noChangeArrowheads="1"/>
          </p:cNvSpPr>
          <p:nvPr/>
        </p:nvSpPr>
        <p:spPr bwMode="auto">
          <a:xfrm>
            <a:off x="0" y="533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Прямоугольник 11"/>
          <p:cNvSpPr/>
          <p:nvPr/>
        </p:nvSpPr>
        <p:spPr>
          <a:xfrm>
            <a:off x="2012610" y="1986738"/>
            <a:ext cx="4952394" cy="1015663"/>
          </a:xfrm>
          <a:prstGeom prst="rect">
            <a:avLst/>
          </a:prstGeom>
        </p:spPr>
        <p:txBody>
          <a:bodyPr wrap="square">
            <a:spAutoFit/>
          </a:bodyPr>
          <a:lstStyle/>
          <a:p>
            <a:pPr algn="ctr" fontAlgn="base">
              <a:spcBef>
                <a:spcPct val="0"/>
              </a:spcBef>
              <a:spcAft>
                <a:spcPct val="0"/>
              </a:spcAft>
              <a:buClrTx/>
            </a:pPr>
            <a:r>
              <a:rPr lang="ru-RU" sz="6000" b="1" dirty="0" err="1" smtClean="0">
                <a:latin typeface="Times New Roman" panose="02020603050405020304" pitchFamily="18" charset="0"/>
                <a:cs typeface="Times New Roman" panose="02020603050405020304" pitchFamily="18" charset="0"/>
              </a:rPr>
              <a:t>Siljish</a:t>
            </a:r>
            <a:r>
              <a:rPr lang="ru-RU" sz="6000" b="1" dirty="0" smtClean="0">
                <a:latin typeface="Times New Roman" panose="02020603050405020304" pitchFamily="18" charset="0"/>
                <a:cs typeface="Times New Roman" panose="02020603050405020304" pitchFamily="18" charset="0"/>
              </a:rPr>
              <a:t> </a:t>
            </a:r>
            <a:r>
              <a:rPr lang="ru-RU" sz="6000" b="1" dirty="0" err="1">
                <a:latin typeface="Times New Roman" panose="02020603050405020304" pitchFamily="18" charset="0"/>
                <a:cs typeface="Times New Roman" panose="02020603050405020304" pitchFamily="18" charset="0"/>
              </a:rPr>
              <a:t>to’ki</a:t>
            </a:r>
            <a:r>
              <a:rPr lang="en-US" sz="6000" b="1" dirty="0" smtClean="0">
                <a:latin typeface="Times New Roman" panose="02020603050405020304" pitchFamily="18" charset="0"/>
                <a:cs typeface="Times New Roman" panose="02020603050405020304" pitchFamily="18" charset="0"/>
              </a:rPr>
              <a:t>.</a:t>
            </a:r>
            <a:endParaRPr lang="ru-RU" sz="6000" dirty="0">
              <a:latin typeface="Times New Roman" panose="02020603050405020304" pitchFamily="18" charset="0"/>
              <a:cs typeface="Times New Roman" panose="02020603050405020304" pitchFamily="18" charset="0"/>
            </a:endParaRPr>
          </a:p>
        </p:txBody>
      </p:sp>
      <p:sp>
        <p:nvSpPr>
          <p:cNvPr id="13" name="Rectangle 1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5" name="Rectangle 1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7" name="Rectangle 2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2955185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876300" y="1438275"/>
            <a:ext cx="7391400" cy="2308324"/>
          </a:xfrm>
          <a:prstGeom prst="rect">
            <a:avLst/>
          </a:prstGeom>
        </p:spPr>
        <p:txBody>
          <a:bodyPr wrap="square">
            <a:spAutoFit/>
          </a:bodyPr>
          <a:lstStyle/>
          <a:p>
            <a:pPr algn="ctr">
              <a:lnSpc>
                <a:spcPct val="150000"/>
              </a:lnSpc>
            </a:pPr>
            <a:r>
              <a:rPr lang="en-US" sz="2400" b="1" dirty="0" err="1"/>
              <a:t>Reja</a:t>
            </a:r>
            <a:r>
              <a:rPr lang="en-US" sz="2400" b="1" dirty="0" smtClean="0"/>
              <a:t>:</a:t>
            </a:r>
          </a:p>
          <a:p>
            <a:pPr algn="ctr">
              <a:lnSpc>
                <a:spcPct val="150000"/>
              </a:lnSpc>
            </a:pPr>
            <a:endParaRPr lang="ru-RU" sz="2400" dirty="0"/>
          </a:p>
          <a:p>
            <a:pPr lvl="0">
              <a:lnSpc>
                <a:spcPct val="150000"/>
              </a:lnSpc>
            </a:pPr>
            <a:r>
              <a:rPr lang="en-US" sz="2400" dirty="0" smtClean="0"/>
              <a:t>1. </a:t>
            </a:r>
            <a:r>
              <a:rPr lang="en-US" sz="2400" dirty="0" err="1" smtClean="0"/>
              <a:t>Uyurmali</a:t>
            </a:r>
            <a:r>
              <a:rPr lang="en-US" sz="2400" dirty="0" smtClean="0"/>
              <a:t> </a:t>
            </a:r>
            <a:r>
              <a:rPr lang="en-US" sz="2400" dirty="0" err="1"/>
              <a:t>elektr</a:t>
            </a:r>
            <a:r>
              <a:rPr lang="en-US" sz="2400" dirty="0"/>
              <a:t> </a:t>
            </a:r>
            <a:r>
              <a:rPr lang="en-US" sz="2400" dirty="0" err="1"/>
              <a:t>maydon</a:t>
            </a:r>
            <a:r>
              <a:rPr lang="en-US" sz="2400" dirty="0"/>
              <a:t>.</a:t>
            </a:r>
            <a:endParaRPr lang="ru-RU" sz="2400" dirty="0"/>
          </a:p>
          <a:p>
            <a:pPr lvl="0">
              <a:lnSpc>
                <a:spcPct val="150000"/>
              </a:lnSpc>
            </a:pPr>
            <a:r>
              <a:rPr lang="en-US" sz="2400" dirty="0" smtClean="0"/>
              <a:t>2. </a:t>
            </a:r>
            <a:r>
              <a:rPr lang="en-US" sz="2400" dirty="0" err="1" smtClean="0"/>
              <a:t>Siljish</a:t>
            </a:r>
            <a:r>
              <a:rPr lang="en-US" sz="2400" dirty="0" smtClean="0"/>
              <a:t> </a:t>
            </a:r>
            <a:r>
              <a:rPr lang="en-US" sz="2400" dirty="0" err="1" smtClean="0"/>
              <a:t>to’ki</a:t>
            </a:r>
            <a:r>
              <a:rPr lang="en-US" sz="2400" dirty="0" smtClean="0"/>
              <a:t>.</a:t>
            </a:r>
            <a:endParaRPr lang="ru-RU" sz="2400" dirty="0"/>
          </a:p>
        </p:txBody>
      </p:sp>
    </p:spTree>
    <p:extLst>
      <p:ext uri="{BB962C8B-B14F-4D97-AF65-F5344CB8AC3E}">
        <p14:creationId xmlns:p14="http://schemas.microsoft.com/office/powerpoint/2010/main" val="1823549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3321" y="1198601"/>
            <a:ext cx="8630291" cy="3370666"/>
          </a:xfrm>
          <a:prstGeom prst="rect">
            <a:avLst/>
          </a:prstGeom>
        </p:spPr>
        <p:txBody>
          <a:bodyPr wrap="square">
            <a:spAutoFit/>
          </a:bodyPr>
          <a:lstStyle/>
          <a:p>
            <a:pPr>
              <a:lnSpc>
                <a:spcPct val="150000"/>
              </a:lnSpc>
            </a:pPr>
            <a:r>
              <a:rPr lang="en-US" sz="1600" dirty="0" smtClean="0"/>
              <a:t>	</a:t>
            </a:r>
            <a:r>
              <a:rPr lang="en-US" sz="1600" dirty="0" err="1" smtClean="0"/>
              <a:t>Uyurmali</a:t>
            </a:r>
            <a:r>
              <a:rPr lang="en-US" sz="1600" dirty="0" smtClean="0"/>
              <a:t> </a:t>
            </a:r>
            <a:r>
              <a:rPr lang="en-US" sz="1600" dirty="0" err="1"/>
              <a:t>elektr</a:t>
            </a:r>
            <a:r>
              <a:rPr lang="en-US" sz="1600" dirty="0"/>
              <a:t> </a:t>
            </a:r>
            <a:r>
              <a:rPr lang="en-US" sz="1600" dirty="0" err="1"/>
              <a:t>maydon.O‘zgaruvchan</a:t>
            </a:r>
            <a:r>
              <a:rPr lang="en-US" sz="1600" dirty="0"/>
              <a:t> </a:t>
            </a:r>
            <a:r>
              <a:rPr lang="en-US" sz="1600" dirty="0" err="1"/>
              <a:t>magnit</a:t>
            </a:r>
            <a:r>
              <a:rPr lang="en-US" sz="1600" dirty="0"/>
              <a:t> </a:t>
            </a:r>
            <a:r>
              <a:rPr lang="en-US" sz="1600" dirty="0" err="1"/>
              <a:t>maydonda</a:t>
            </a:r>
            <a:r>
              <a:rPr lang="en-US" sz="1600" dirty="0"/>
              <a:t> </a:t>
            </a:r>
            <a:r>
              <a:rPr lang="en-US" sz="1600" dirty="0" err="1"/>
              <a:t>turgan</a:t>
            </a:r>
            <a:r>
              <a:rPr lang="en-US" sz="1600" dirty="0"/>
              <a:t> </a:t>
            </a:r>
            <a:r>
              <a:rPr lang="en-US" sz="1600" dirty="0" err="1"/>
              <a:t>harakatsiz</a:t>
            </a:r>
            <a:r>
              <a:rPr lang="en-US" sz="1600" dirty="0"/>
              <a:t> </a:t>
            </a:r>
            <a:r>
              <a:rPr lang="en-US" sz="1600" dirty="0" err="1"/>
              <a:t>o‘tkazgichda</a:t>
            </a:r>
            <a:r>
              <a:rPr lang="en-US" sz="1600" dirty="0"/>
              <a:t> </a:t>
            </a:r>
            <a:r>
              <a:rPr lang="en-US" sz="1600" dirty="0" err="1"/>
              <a:t>induksiya</a:t>
            </a:r>
            <a:r>
              <a:rPr lang="en-US" sz="1600" dirty="0"/>
              <a:t> EYK </a:t>
            </a:r>
            <a:r>
              <a:rPr lang="en-US" sz="1600" dirty="0" err="1"/>
              <a:t>ning</a:t>
            </a:r>
            <a:r>
              <a:rPr lang="en-US" sz="1600" dirty="0"/>
              <a:t> </a:t>
            </a:r>
            <a:r>
              <a:rPr lang="en-US" sz="1600" dirty="0" err="1"/>
              <a:t>vujudga</a:t>
            </a:r>
            <a:r>
              <a:rPr lang="en-US" sz="1600" dirty="0"/>
              <a:t> </a:t>
            </a:r>
            <a:r>
              <a:rPr lang="en-US" sz="1600" dirty="0" err="1"/>
              <a:t>kelishi</a:t>
            </a:r>
            <a:r>
              <a:rPr lang="en-US" sz="1600" dirty="0"/>
              <a:t> </a:t>
            </a:r>
            <a:r>
              <a:rPr lang="en-US" sz="1600" dirty="0" err="1"/>
              <a:t>haqida</a:t>
            </a:r>
            <a:r>
              <a:rPr lang="en-US" sz="1600" dirty="0"/>
              <a:t> </a:t>
            </a:r>
            <a:r>
              <a:rPr lang="en-US" sz="1600" dirty="0" err="1"/>
              <a:t>yuqorida</a:t>
            </a:r>
            <a:r>
              <a:rPr lang="en-US" sz="1600" dirty="0"/>
              <a:t> </a:t>
            </a:r>
            <a:r>
              <a:rPr lang="en-US" sz="1600" dirty="0" err="1"/>
              <a:t>fikr</a:t>
            </a:r>
            <a:r>
              <a:rPr lang="en-US" sz="1600" dirty="0"/>
              <a:t> </a:t>
            </a:r>
            <a:r>
              <a:rPr lang="en-US" sz="1600" dirty="0" err="1"/>
              <a:t>yuritilgan</a:t>
            </a:r>
            <a:r>
              <a:rPr lang="en-US" sz="1600" dirty="0"/>
              <a:t> </a:t>
            </a:r>
            <a:r>
              <a:rPr lang="en-US" sz="1600" dirty="0" err="1"/>
              <a:t>edi</a:t>
            </a:r>
            <a:r>
              <a:rPr lang="en-US" sz="1600" dirty="0"/>
              <a:t>. </a:t>
            </a:r>
            <a:r>
              <a:rPr lang="en-US" sz="1600" dirty="0" err="1"/>
              <a:t>Lekin</a:t>
            </a:r>
            <a:r>
              <a:rPr lang="en-US" sz="1600" dirty="0"/>
              <a:t> </a:t>
            </a:r>
            <a:r>
              <a:rPr lang="en-US" sz="1600" dirty="0" err="1"/>
              <a:t>elektr</a:t>
            </a:r>
            <a:r>
              <a:rPr lang="en-US" sz="1600" dirty="0"/>
              <a:t> </a:t>
            </a:r>
            <a:r>
              <a:rPr lang="en-US" sz="1600" dirty="0" err="1"/>
              <a:t>toki</a:t>
            </a:r>
            <a:r>
              <a:rPr lang="en-US" sz="1600" dirty="0"/>
              <a:t> </a:t>
            </a:r>
            <a:r>
              <a:rPr lang="en-US" sz="1600" dirty="0" err="1"/>
              <a:t>vujudga</a:t>
            </a:r>
            <a:r>
              <a:rPr lang="en-US" sz="1600" dirty="0"/>
              <a:t> </a:t>
            </a:r>
            <a:r>
              <a:rPr lang="en-US" sz="1600" dirty="0" err="1"/>
              <a:t>kelishi</a:t>
            </a:r>
            <a:r>
              <a:rPr lang="en-US" sz="1600" dirty="0"/>
              <a:t> </a:t>
            </a:r>
            <a:r>
              <a:rPr lang="en-US" sz="1600" dirty="0" err="1"/>
              <a:t>uchun</a:t>
            </a:r>
            <a:r>
              <a:rPr lang="en-US" sz="1600" dirty="0"/>
              <a:t> </a:t>
            </a:r>
            <a:r>
              <a:rPr lang="en-US" sz="1600" dirty="0" err="1"/>
              <a:t>zaryad</a:t>
            </a:r>
            <a:r>
              <a:rPr lang="en-US" sz="1600" dirty="0"/>
              <a:t> </a:t>
            </a:r>
            <a:r>
              <a:rPr lang="en-US" sz="1600" dirty="0" err="1"/>
              <a:t>tashuvchilarni</a:t>
            </a:r>
            <a:r>
              <a:rPr lang="en-US" sz="1600" dirty="0"/>
              <a:t> </a:t>
            </a:r>
            <a:r>
              <a:rPr lang="en-US" sz="1600" dirty="0" err="1"/>
              <a:t>harakatga</a:t>
            </a:r>
            <a:r>
              <a:rPr lang="en-US" sz="1600" dirty="0"/>
              <a:t> </a:t>
            </a:r>
            <a:r>
              <a:rPr lang="en-US" sz="1600" dirty="0" err="1"/>
              <a:t>keltiruvchi</a:t>
            </a:r>
            <a:r>
              <a:rPr lang="en-US" sz="1600" dirty="0"/>
              <a:t> </a:t>
            </a:r>
            <a:r>
              <a:rPr lang="en-US" sz="1600" dirty="0" err="1"/>
              <a:t>tashqi</a:t>
            </a:r>
            <a:r>
              <a:rPr lang="en-US" sz="1600" dirty="0"/>
              <a:t> </a:t>
            </a:r>
            <a:r>
              <a:rPr lang="en-US" sz="1600" dirty="0" err="1"/>
              <a:t>kuchlar</a:t>
            </a:r>
            <a:r>
              <a:rPr lang="en-US" sz="1600" dirty="0"/>
              <a:t> </a:t>
            </a:r>
            <a:r>
              <a:rPr lang="en-US" sz="1600" dirty="0" err="1"/>
              <a:t>mavjud</a:t>
            </a:r>
            <a:r>
              <a:rPr lang="en-US" sz="1600" dirty="0"/>
              <a:t> </a:t>
            </a:r>
            <a:r>
              <a:rPr lang="en-US" sz="1600" dirty="0" err="1"/>
              <a:t>bo‘lmog‘i</a:t>
            </a:r>
            <a:r>
              <a:rPr lang="en-US" sz="1600" dirty="0"/>
              <a:t> </a:t>
            </a:r>
            <a:r>
              <a:rPr lang="en-US" sz="1600" dirty="0" err="1"/>
              <a:t>kerak.Unda</a:t>
            </a:r>
            <a:r>
              <a:rPr lang="en-US" sz="1600" dirty="0"/>
              <a:t> </a:t>
            </a:r>
            <a:r>
              <a:rPr lang="en-US" sz="1600" dirty="0" err="1"/>
              <a:t>mazkur</a:t>
            </a:r>
            <a:r>
              <a:rPr lang="en-US" sz="1600" dirty="0"/>
              <a:t> </a:t>
            </a:r>
            <a:r>
              <a:rPr lang="en-US" sz="1600" dirty="0" err="1"/>
              <a:t>holda</a:t>
            </a:r>
            <a:r>
              <a:rPr lang="en-US" sz="1600" dirty="0"/>
              <a:t> </a:t>
            </a:r>
            <a:r>
              <a:rPr lang="en-US" sz="1600" dirty="0" err="1"/>
              <a:t>elektronlarni</a:t>
            </a:r>
            <a:r>
              <a:rPr lang="en-US" sz="1600" dirty="0"/>
              <a:t> </a:t>
            </a:r>
            <a:r>
              <a:rPr lang="en-US" sz="1600" dirty="0" err="1"/>
              <a:t>qanday</a:t>
            </a:r>
            <a:r>
              <a:rPr lang="en-US" sz="1600" dirty="0"/>
              <a:t> </a:t>
            </a:r>
            <a:r>
              <a:rPr lang="en-US" sz="1600" dirty="0" err="1"/>
              <a:t>kuchlar</a:t>
            </a:r>
            <a:r>
              <a:rPr lang="en-US" sz="1600" dirty="0"/>
              <a:t> </a:t>
            </a:r>
            <a:r>
              <a:rPr lang="en-US" sz="1600" dirty="0" err="1"/>
              <a:t>harakatga</a:t>
            </a:r>
            <a:r>
              <a:rPr lang="en-US" sz="1600" dirty="0"/>
              <a:t> </a:t>
            </a:r>
            <a:r>
              <a:rPr lang="en-US" sz="1600" dirty="0" err="1"/>
              <a:t>keltiradi</a:t>
            </a:r>
            <a:r>
              <a:rPr lang="en-US" sz="1600" dirty="0"/>
              <a:t>, </a:t>
            </a:r>
            <a:r>
              <a:rPr lang="en-US" sz="1600" dirty="0" err="1"/>
              <a:t>degan</a:t>
            </a:r>
            <a:r>
              <a:rPr lang="en-US" sz="1600" dirty="0"/>
              <a:t> </a:t>
            </a:r>
            <a:r>
              <a:rPr lang="en-US" sz="1600" dirty="0" err="1"/>
              <a:t>savol</a:t>
            </a:r>
            <a:r>
              <a:rPr lang="en-US" sz="1600" dirty="0"/>
              <a:t> </a:t>
            </a:r>
            <a:r>
              <a:rPr lang="en-US" sz="1600" dirty="0" err="1"/>
              <a:t>tug‘iladi</a:t>
            </a:r>
            <a:r>
              <a:rPr lang="en-US" sz="1600" dirty="0"/>
              <a:t>. </a:t>
            </a:r>
            <a:r>
              <a:rPr lang="en-US" sz="1600" dirty="0" err="1"/>
              <a:t>Tabiiyki</a:t>
            </a:r>
            <a:r>
              <a:rPr lang="en-US" sz="1600" dirty="0"/>
              <a:t>, </a:t>
            </a:r>
            <a:r>
              <a:rPr lang="en-US" sz="1600" dirty="0" err="1"/>
              <a:t>bu</a:t>
            </a:r>
            <a:r>
              <a:rPr lang="en-US" sz="1600" dirty="0"/>
              <a:t> </a:t>
            </a:r>
            <a:r>
              <a:rPr lang="en-US" sz="1600" dirty="0" err="1"/>
              <a:t>kuch</a:t>
            </a:r>
            <a:r>
              <a:rPr lang="en-US" sz="1600" dirty="0"/>
              <a:t> </a:t>
            </a:r>
            <a:r>
              <a:rPr lang="en-US" sz="1600" dirty="0" err="1"/>
              <a:t>issiqlik</a:t>
            </a:r>
            <a:r>
              <a:rPr lang="en-US" sz="1600" dirty="0"/>
              <a:t> </a:t>
            </a:r>
            <a:r>
              <a:rPr lang="en-US" sz="1600" dirty="0" err="1"/>
              <a:t>jarayonlariga</a:t>
            </a:r>
            <a:r>
              <a:rPr lang="en-US" sz="1600" dirty="0"/>
              <a:t> ham, </a:t>
            </a:r>
            <a:r>
              <a:rPr lang="en-US" sz="1600" dirty="0" err="1"/>
              <a:t>kimyoviy</a:t>
            </a:r>
            <a:r>
              <a:rPr lang="en-US" sz="1600" dirty="0"/>
              <a:t> </a:t>
            </a:r>
            <a:r>
              <a:rPr lang="en-US" sz="1600" dirty="0" err="1"/>
              <a:t>jarayonlarga</a:t>
            </a:r>
            <a:r>
              <a:rPr lang="en-US" sz="1600" dirty="0"/>
              <a:t> ham </a:t>
            </a:r>
            <a:r>
              <a:rPr lang="en-US" sz="1600" dirty="0" err="1"/>
              <a:t>bog‘liq</a:t>
            </a:r>
            <a:r>
              <a:rPr lang="en-US" sz="1600" dirty="0"/>
              <a:t> </a:t>
            </a:r>
            <a:r>
              <a:rPr lang="en-US" sz="1600" dirty="0" err="1"/>
              <a:t>emas</a:t>
            </a:r>
            <a:r>
              <a:rPr lang="en-US" sz="1600" dirty="0"/>
              <a:t>. U </a:t>
            </a:r>
            <a:r>
              <a:rPr lang="en-US" sz="1600" dirty="0" err="1"/>
              <a:t>Lorens</a:t>
            </a:r>
            <a:r>
              <a:rPr lang="en-US" sz="1600" dirty="0"/>
              <a:t> </a:t>
            </a:r>
            <a:r>
              <a:rPr lang="en-US" sz="1600" dirty="0" err="1"/>
              <a:t>kuchi</a:t>
            </a:r>
            <a:r>
              <a:rPr lang="en-US" sz="1600" dirty="0"/>
              <a:t> ham </a:t>
            </a:r>
            <a:r>
              <a:rPr lang="en-US" sz="1600" dirty="0" err="1"/>
              <a:t>emas</a:t>
            </a:r>
            <a:r>
              <a:rPr lang="en-US" sz="1600" dirty="0"/>
              <a:t>. </a:t>
            </a:r>
            <a:r>
              <a:rPr lang="en-US" sz="1600" dirty="0" err="1"/>
              <a:t>Chunki</a:t>
            </a:r>
            <a:r>
              <a:rPr lang="en-US" sz="1600" dirty="0"/>
              <a:t> u </a:t>
            </a:r>
            <a:r>
              <a:rPr lang="en-US" sz="1600" dirty="0" err="1"/>
              <a:t>harakatsiz</a:t>
            </a:r>
            <a:r>
              <a:rPr lang="en-US" sz="1600" dirty="0"/>
              <a:t> </a:t>
            </a:r>
            <a:r>
              <a:rPr lang="en-US" sz="1600" dirty="0" err="1"/>
              <a:t>zaryadga</a:t>
            </a:r>
            <a:r>
              <a:rPr lang="en-US" sz="1600" dirty="0"/>
              <a:t> </a:t>
            </a:r>
            <a:r>
              <a:rPr lang="en-US" sz="1600" dirty="0" err="1"/>
              <a:t>ta’sir</a:t>
            </a:r>
            <a:r>
              <a:rPr lang="en-US" sz="1600" dirty="0"/>
              <a:t> </a:t>
            </a:r>
            <a:r>
              <a:rPr lang="en-US" sz="1600" dirty="0" err="1"/>
              <a:t>etmaydi</a:t>
            </a:r>
            <a:r>
              <a:rPr lang="en-US" sz="1600" dirty="0"/>
              <a:t>. </a:t>
            </a:r>
            <a:r>
              <a:rPr lang="en-US" sz="1600" dirty="0" err="1"/>
              <a:t>Maksvell</a:t>
            </a:r>
            <a:r>
              <a:rPr lang="en-US" sz="1600" dirty="0"/>
              <a:t> </a:t>
            </a:r>
            <a:r>
              <a:rPr lang="en-US" sz="1600" dirty="0" err="1"/>
              <a:t>magnit</a:t>
            </a:r>
            <a:r>
              <a:rPr lang="en-US" sz="1600" dirty="0"/>
              <a:t> </a:t>
            </a:r>
            <a:r>
              <a:rPr lang="en-US" sz="1600" dirty="0" err="1"/>
              <a:t>maydonning</a:t>
            </a:r>
            <a:r>
              <a:rPr lang="en-US" sz="1600" dirty="0"/>
              <a:t> </a:t>
            </a:r>
            <a:r>
              <a:rPr lang="en-US" sz="1600" dirty="0" err="1"/>
              <a:t>har</a:t>
            </a:r>
            <a:r>
              <a:rPr lang="en-US" sz="1600" dirty="0"/>
              <a:t> </a:t>
            </a:r>
            <a:r>
              <a:rPr lang="en-US" sz="1600" dirty="0" err="1"/>
              <a:t>qanday</a:t>
            </a:r>
            <a:r>
              <a:rPr lang="en-US" sz="1600" dirty="0"/>
              <a:t> </a:t>
            </a:r>
            <a:r>
              <a:rPr lang="en-US" sz="1600" dirty="0" err="1"/>
              <a:t>o‘zgarishi</a:t>
            </a:r>
            <a:r>
              <a:rPr lang="en-US" sz="1600" dirty="0"/>
              <a:t> </a:t>
            </a:r>
            <a:r>
              <a:rPr lang="en-US" sz="1600" dirty="0" err="1"/>
              <a:t>elektr</a:t>
            </a:r>
            <a:r>
              <a:rPr lang="en-US" sz="1600" dirty="0"/>
              <a:t> </a:t>
            </a:r>
            <a:r>
              <a:rPr lang="en-US" sz="1600" dirty="0" err="1"/>
              <a:t>maydonni</a:t>
            </a:r>
            <a:r>
              <a:rPr lang="en-US" sz="1600" dirty="0"/>
              <a:t> </a:t>
            </a:r>
            <a:r>
              <a:rPr lang="en-US" sz="1600" dirty="0" err="1"/>
              <a:t>vujudga</a:t>
            </a:r>
            <a:r>
              <a:rPr lang="en-US" sz="1600" dirty="0"/>
              <a:t> </a:t>
            </a:r>
            <a:r>
              <a:rPr lang="en-US" sz="1600" dirty="0" err="1"/>
              <a:t>keltiradi</a:t>
            </a:r>
            <a:r>
              <a:rPr lang="en-US" sz="1600" dirty="0"/>
              <a:t> </a:t>
            </a:r>
            <a:r>
              <a:rPr lang="en-US" sz="1600" dirty="0" err="1"/>
              <a:t>va</a:t>
            </a:r>
            <a:r>
              <a:rPr lang="en-US" sz="1600" dirty="0"/>
              <a:t> </a:t>
            </a:r>
            <a:r>
              <a:rPr lang="en-US" sz="1600" dirty="0" err="1"/>
              <a:t>aynan</a:t>
            </a:r>
            <a:r>
              <a:rPr lang="en-US" sz="1600" dirty="0"/>
              <a:t> </a:t>
            </a:r>
            <a:r>
              <a:rPr lang="en-US" sz="1600" dirty="0" err="1"/>
              <a:t>ana</a:t>
            </a:r>
            <a:r>
              <a:rPr lang="en-US" sz="1600" dirty="0"/>
              <a:t> </a:t>
            </a:r>
            <a:r>
              <a:rPr lang="en-US" sz="1600" dirty="0" err="1"/>
              <a:t>shu</a:t>
            </a:r>
            <a:r>
              <a:rPr lang="en-US" sz="1600" dirty="0"/>
              <a:t> </a:t>
            </a:r>
            <a:r>
              <a:rPr lang="en-US" sz="1600" dirty="0" err="1"/>
              <a:t>elektr</a:t>
            </a:r>
            <a:r>
              <a:rPr lang="en-US" sz="1600" dirty="0"/>
              <a:t> </a:t>
            </a:r>
            <a:r>
              <a:rPr lang="en-US" sz="1600" dirty="0" err="1"/>
              <a:t>maydon</a:t>
            </a:r>
            <a:r>
              <a:rPr lang="en-US" sz="1600" dirty="0"/>
              <a:t> </a:t>
            </a:r>
            <a:r>
              <a:rPr lang="en-US" sz="1600" dirty="0" err="1"/>
              <a:t>harakatsiz</a:t>
            </a:r>
            <a:r>
              <a:rPr lang="en-US" sz="1600" dirty="0"/>
              <a:t> </a:t>
            </a:r>
            <a:r>
              <a:rPr lang="en-US" sz="1600" dirty="0" err="1"/>
              <a:t>o‘tkazgich</a:t>
            </a:r>
            <a:r>
              <a:rPr lang="en-US" sz="1600" dirty="0"/>
              <a:t> </a:t>
            </a:r>
            <a:r>
              <a:rPr lang="en-US" sz="1600" dirty="0" err="1"/>
              <a:t>ichidagi</a:t>
            </a:r>
            <a:r>
              <a:rPr lang="en-US" sz="1600" dirty="0"/>
              <a:t> </a:t>
            </a:r>
            <a:r>
              <a:rPr lang="en-US" sz="1600" dirty="0" err="1"/>
              <a:t>elektronlarni</a:t>
            </a:r>
            <a:r>
              <a:rPr lang="en-US" sz="1600" dirty="0"/>
              <a:t> </a:t>
            </a:r>
            <a:r>
              <a:rPr lang="en-US" sz="1600" dirty="0" err="1"/>
              <a:t>harakatga</a:t>
            </a:r>
            <a:r>
              <a:rPr lang="en-US" sz="1600" dirty="0"/>
              <a:t> </a:t>
            </a:r>
            <a:r>
              <a:rPr lang="en-US" sz="1600" dirty="0" err="1"/>
              <a:t>keltirib</a:t>
            </a:r>
            <a:r>
              <a:rPr lang="en-US" sz="1600" dirty="0"/>
              <a:t>, </a:t>
            </a:r>
            <a:r>
              <a:rPr lang="en-US" sz="1600" dirty="0" err="1"/>
              <a:t>zanjirda</a:t>
            </a:r>
            <a:r>
              <a:rPr lang="en-US" sz="1600" dirty="0"/>
              <a:t> </a:t>
            </a:r>
            <a:r>
              <a:rPr lang="en-US" sz="1600" dirty="0" err="1"/>
              <a:t>induksion</a:t>
            </a:r>
            <a:r>
              <a:rPr lang="en-US" sz="1600" dirty="0"/>
              <a:t> EYK </a:t>
            </a:r>
            <a:r>
              <a:rPr lang="en-US" sz="1600" dirty="0" err="1"/>
              <a:t>ning</a:t>
            </a:r>
            <a:r>
              <a:rPr lang="en-US" sz="1600" dirty="0"/>
              <a:t> </a:t>
            </a:r>
            <a:r>
              <a:rPr lang="en-US" sz="1600" dirty="0" err="1"/>
              <a:t>paydo</a:t>
            </a:r>
            <a:r>
              <a:rPr lang="en-US" sz="1600" dirty="0"/>
              <a:t> </a:t>
            </a:r>
            <a:r>
              <a:rPr lang="en-US" sz="1600" dirty="0" err="1"/>
              <a:t>bo‘lishiga</a:t>
            </a:r>
            <a:r>
              <a:rPr lang="en-US" sz="1600" dirty="0"/>
              <a:t> </a:t>
            </a:r>
            <a:r>
              <a:rPr lang="en-US" sz="1600" dirty="0" err="1"/>
              <a:t>sabab</a:t>
            </a:r>
            <a:r>
              <a:rPr lang="en-US" sz="1600" dirty="0"/>
              <a:t> </a:t>
            </a:r>
            <a:r>
              <a:rPr lang="en-US" sz="1600" dirty="0" err="1"/>
              <a:t>bo‘ladi</a:t>
            </a:r>
            <a:r>
              <a:rPr lang="en-US" sz="1600" dirty="0"/>
              <a:t>, </a:t>
            </a:r>
            <a:r>
              <a:rPr lang="en-US" sz="1600" dirty="0" err="1"/>
              <a:t>degan</a:t>
            </a:r>
            <a:r>
              <a:rPr lang="en-US" sz="1600" dirty="0"/>
              <a:t> </a:t>
            </a:r>
            <a:r>
              <a:rPr lang="en-US" sz="1600" dirty="0" err="1"/>
              <a:t>gipotezani</a:t>
            </a:r>
            <a:r>
              <a:rPr lang="en-US" sz="1600" dirty="0"/>
              <a:t> </a:t>
            </a:r>
            <a:r>
              <a:rPr lang="en-US" sz="1600" dirty="0" err="1"/>
              <a:t>olg‘a</a:t>
            </a:r>
            <a:r>
              <a:rPr lang="en-US" sz="1600" dirty="0"/>
              <a:t> </a:t>
            </a:r>
            <a:r>
              <a:rPr lang="en-US" sz="1600" dirty="0" err="1"/>
              <a:t>surdi</a:t>
            </a:r>
            <a:r>
              <a:rPr lang="en-US" sz="1600" dirty="0"/>
              <a:t>.</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2583437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2742" y="1315092"/>
            <a:ext cx="8928242" cy="3416320"/>
          </a:xfrm>
          <a:prstGeom prst="rect">
            <a:avLst/>
          </a:prstGeom>
        </p:spPr>
        <p:txBody>
          <a:bodyPr wrap="square">
            <a:spAutoFit/>
          </a:bodyPr>
          <a:lstStyle/>
          <a:p>
            <a:pPr>
              <a:lnSpc>
                <a:spcPct val="150000"/>
              </a:lnSpc>
            </a:pPr>
            <a:r>
              <a:rPr lang="en-US" sz="1600" dirty="0" smtClean="0"/>
              <a:t>	</a:t>
            </a:r>
            <a:r>
              <a:rPr lang="en-US" sz="1600" dirty="0" err="1" smtClean="0"/>
              <a:t>Demak</a:t>
            </a:r>
            <a:r>
              <a:rPr lang="en-US" sz="1600" dirty="0"/>
              <a:t>, </a:t>
            </a:r>
            <a:r>
              <a:rPr lang="en-US" sz="1600" dirty="0" err="1"/>
              <a:t>elektr</a:t>
            </a:r>
            <a:r>
              <a:rPr lang="en-US" sz="1600" dirty="0"/>
              <a:t> </a:t>
            </a:r>
            <a:r>
              <a:rPr lang="en-US" sz="1600" dirty="0" err="1"/>
              <a:t>zaryadi</a:t>
            </a:r>
            <a:r>
              <a:rPr lang="en-US" sz="1600" dirty="0"/>
              <a:t> </a:t>
            </a:r>
            <a:r>
              <a:rPr lang="en-US" sz="1600" dirty="0" err="1"/>
              <a:t>hosil</a:t>
            </a:r>
            <a:r>
              <a:rPr lang="en-US" sz="1600" dirty="0"/>
              <a:t> </a:t>
            </a:r>
            <a:r>
              <a:rPr lang="en-US" sz="1600" dirty="0" err="1"/>
              <a:t>qilgan</a:t>
            </a:r>
            <a:r>
              <a:rPr lang="en-US" sz="1600" dirty="0"/>
              <a:t> </a:t>
            </a:r>
            <a:r>
              <a:rPr lang="en-US" sz="1600" dirty="0" err="1"/>
              <a:t>elektr</a:t>
            </a:r>
            <a:r>
              <a:rPr lang="en-US" sz="1600" dirty="0"/>
              <a:t> </a:t>
            </a:r>
            <a:r>
              <a:rPr lang="en-US" sz="1600" dirty="0" err="1"/>
              <a:t>maydondan</a:t>
            </a:r>
            <a:r>
              <a:rPr lang="en-US" sz="1600" dirty="0"/>
              <a:t> </a:t>
            </a:r>
            <a:r>
              <a:rPr lang="en-US" sz="1600" dirty="0" err="1" smtClean="0"/>
              <a:t>farqli</a:t>
            </a:r>
            <a:r>
              <a:rPr lang="en-US" sz="1600" dirty="0" smtClean="0"/>
              <a:t> </a:t>
            </a:r>
            <a:r>
              <a:rPr lang="en-US" sz="1600" dirty="0" err="1" smtClean="0"/>
              <a:t>o‘laroq</a:t>
            </a:r>
            <a:r>
              <a:rPr lang="en-US" sz="1600" dirty="0"/>
              <a:t>, </a:t>
            </a:r>
            <a:r>
              <a:rPr lang="en-US" sz="1600" dirty="0" err="1"/>
              <a:t>magnit</a:t>
            </a:r>
            <a:r>
              <a:rPr lang="en-US" sz="1600" dirty="0"/>
              <a:t> </a:t>
            </a:r>
            <a:r>
              <a:rPr lang="en-US" sz="1600" dirty="0" err="1"/>
              <a:t>maydonning</a:t>
            </a:r>
            <a:r>
              <a:rPr lang="en-US" sz="1600" dirty="0"/>
              <a:t> </a:t>
            </a:r>
            <a:r>
              <a:rPr lang="en-US" sz="1600" dirty="0" err="1"/>
              <a:t>o‘zgarishi</a:t>
            </a:r>
            <a:r>
              <a:rPr lang="en-US" sz="1600" dirty="0"/>
              <a:t> </a:t>
            </a:r>
            <a:r>
              <a:rPr lang="en-US" sz="1600" dirty="0" err="1"/>
              <a:t>natijasida</a:t>
            </a:r>
            <a:r>
              <a:rPr lang="en-US" sz="1600" dirty="0"/>
              <a:t> </a:t>
            </a:r>
            <a:r>
              <a:rPr lang="en-US" sz="1600" dirty="0" err="1"/>
              <a:t>vujudga</a:t>
            </a:r>
            <a:r>
              <a:rPr lang="en-US" sz="1600" dirty="0"/>
              <a:t> </a:t>
            </a:r>
            <a:r>
              <a:rPr lang="en-US" sz="1600" dirty="0" err="1"/>
              <a:t>keladigan</a:t>
            </a:r>
            <a:r>
              <a:rPr lang="en-US" sz="1600" dirty="0"/>
              <a:t> </a:t>
            </a:r>
            <a:r>
              <a:rPr lang="en-US" sz="1600" dirty="0" err="1"/>
              <a:t>elektr</a:t>
            </a:r>
            <a:r>
              <a:rPr lang="en-US" sz="1600" dirty="0"/>
              <a:t> </a:t>
            </a:r>
            <a:r>
              <a:rPr lang="en-US" sz="1600" dirty="0" err="1"/>
              <a:t>maydonning</a:t>
            </a:r>
            <a:r>
              <a:rPr lang="en-US" sz="1600" dirty="0"/>
              <a:t> </a:t>
            </a:r>
            <a:r>
              <a:rPr lang="en-US" sz="1600" dirty="0" err="1"/>
              <a:t>kuch</a:t>
            </a:r>
            <a:r>
              <a:rPr lang="en-US" sz="1600" dirty="0"/>
              <a:t> </a:t>
            </a:r>
            <a:r>
              <a:rPr lang="en-US" sz="1600" dirty="0" err="1"/>
              <a:t>chiziqlari</a:t>
            </a:r>
            <a:r>
              <a:rPr lang="en-US" sz="1600" dirty="0"/>
              <a:t> </a:t>
            </a:r>
            <a:r>
              <a:rPr lang="en-US" sz="1600" dirty="0" err="1"/>
              <a:t>yopiq</a:t>
            </a:r>
            <a:r>
              <a:rPr lang="en-US" sz="1600" dirty="0"/>
              <a:t> </a:t>
            </a:r>
            <a:r>
              <a:rPr lang="en-US" sz="1600" dirty="0" err="1"/>
              <a:t>chiziq</a:t>
            </a:r>
            <a:r>
              <a:rPr lang="en-US" sz="1600" dirty="0"/>
              <a:t> </a:t>
            </a:r>
            <a:r>
              <a:rPr lang="en-US" sz="1600" dirty="0" err="1"/>
              <a:t>xarakteriga</a:t>
            </a:r>
            <a:r>
              <a:rPr lang="en-US" sz="1600" dirty="0"/>
              <a:t> </a:t>
            </a:r>
            <a:r>
              <a:rPr lang="en-US" sz="1600" dirty="0" err="1"/>
              <a:t>ega</a:t>
            </a:r>
            <a:r>
              <a:rPr lang="en-US" sz="1600" dirty="0"/>
              <a:t>, </a:t>
            </a:r>
            <a:r>
              <a:rPr lang="en-US" sz="1600" dirty="0" err="1"/>
              <a:t>ya’ni</a:t>
            </a:r>
            <a:r>
              <a:rPr lang="en-US" sz="1600" dirty="0"/>
              <a:t> </a:t>
            </a:r>
            <a:r>
              <a:rPr lang="en-US" sz="1600" dirty="0" err="1"/>
              <a:t>uyurmali</a:t>
            </a:r>
            <a:r>
              <a:rPr lang="en-US" sz="1600" dirty="0"/>
              <a:t> </a:t>
            </a:r>
            <a:r>
              <a:rPr lang="en-US" sz="1600" dirty="0" err="1"/>
              <a:t>maydondir</a:t>
            </a:r>
            <a:r>
              <a:rPr lang="en-US" sz="1600" dirty="0"/>
              <a:t>. </a:t>
            </a:r>
            <a:r>
              <a:rPr lang="en-US" sz="1600" dirty="0" err="1"/>
              <a:t>Maksvell</a:t>
            </a:r>
            <a:r>
              <a:rPr lang="en-US" sz="1600" dirty="0"/>
              <a:t> </a:t>
            </a:r>
            <a:r>
              <a:rPr lang="en-US" sz="1600" dirty="0" err="1"/>
              <a:t>elektromagnit</a:t>
            </a:r>
            <a:r>
              <a:rPr lang="en-US" sz="1600" dirty="0"/>
              <a:t> </a:t>
            </a:r>
            <a:r>
              <a:rPr lang="en-US" sz="1600" dirty="0" err="1"/>
              <a:t>induksiya</a:t>
            </a:r>
            <a:r>
              <a:rPr lang="en-US" sz="1600" dirty="0"/>
              <a:t> </a:t>
            </a:r>
            <a:r>
              <a:rPr lang="en-US" sz="1600" dirty="0" err="1"/>
              <a:t>hodisasini</a:t>
            </a:r>
            <a:r>
              <a:rPr lang="en-US" sz="1600" dirty="0"/>
              <a:t> </a:t>
            </a:r>
            <a:r>
              <a:rPr lang="en-US" sz="1600" dirty="0" err="1"/>
              <a:t>tahlil</a:t>
            </a:r>
            <a:r>
              <a:rPr lang="en-US" sz="1600" dirty="0"/>
              <a:t> </a:t>
            </a:r>
            <a:r>
              <a:rPr lang="en-US" sz="1600" dirty="0" err="1"/>
              <a:t>qilib</a:t>
            </a:r>
            <a:r>
              <a:rPr lang="en-US" sz="1600" dirty="0"/>
              <a:t>, </a:t>
            </a:r>
            <a:r>
              <a:rPr lang="en-US" sz="1600" dirty="0" err="1"/>
              <a:t>induksiya</a:t>
            </a:r>
            <a:r>
              <a:rPr lang="en-US" sz="1600" dirty="0"/>
              <a:t> EYK </a:t>
            </a:r>
            <a:r>
              <a:rPr lang="en-US" sz="1600" dirty="0" err="1"/>
              <a:t>ning</a:t>
            </a:r>
            <a:r>
              <a:rPr lang="en-US" sz="1600" dirty="0"/>
              <a:t> </a:t>
            </a:r>
            <a:r>
              <a:rPr lang="en-US" sz="1600" dirty="0" err="1"/>
              <a:t>vujudga</a:t>
            </a:r>
            <a:r>
              <a:rPr lang="en-US" sz="1600" dirty="0"/>
              <a:t> </a:t>
            </a:r>
            <a:r>
              <a:rPr lang="en-US" sz="1600" dirty="0" err="1"/>
              <a:t>kelishiga</a:t>
            </a:r>
            <a:r>
              <a:rPr lang="en-US" sz="1600" dirty="0"/>
              <a:t> </a:t>
            </a:r>
            <a:r>
              <a:rPr lang="en-US" sz="1600" dirty="0" err="1"/>
              <a:t>sabab</a:t>
            </a:r>
            <a:r>
              <a:rPr lang="en-US" sz="1600" dirty="0"/>
              <a:t> — </a:t>
            </a:r>
            <a:r>
              <a:rPr lang="en-US" sz="1600" dirty="0" err="1"/>
              <a:t>uyurmali</a:t>
            </a:r>
            <a:r>
              <a:rPr lang="en-US" sz="1600" dirty="0"/>
              <a:t> </a:t>
            </a:r>
            <a:r>
              <a:rPr lang="en-US" sz="1600" dirty="0" err="1"/>
              <a:t>elektr</a:t>
            </a:r>
            <a:r>
              <a:rPr lang="en-US" sz="1600" dirty="0"/>
              <a:t> </a:t>
            </a:r>
            <a:r>
              <a:rPr lang="en-US" sz="1600" dirty="0" err="1"/>
              <a:t>maydonning</a:t>
            </a:r>
            <a:r>
              <a:rPr lang="en-US" sz="1600" dirty="0"/>
              <a:t> </a:t>
            </a:r>
            <a:r>
              <a:rPr lang="en-US" sz="1600" dirty="0" err="1"/>
              <a:t>vujudga</a:t>
            </a:r>
            <a:r>
              <a:rPr lang="en-US" sz="1600" dirty="0"/>
              <a:t> </a:t>
            </a:r>
            <a:r>
              <a:rPr lang="en-US" sz="1600" dirty="0" err="1"/>
              <a:t>kelishidadir</a:t>
            </a:r>
            <a:r>
              <a:rPr lang="en-US" sz="1600" dirty="0"/>
              <a:t>, </a:t>
            </a:r>
            <a:r>
              <a:rPr lang="en-US" sz="1600" dirty="0" err="1"/>
              <a:t>o‘tkazgich</a:t>
            </a:r>
            <a:r>
              <a:rPr lang="en-US" sz="1600" dirty="0"/>
              <a:t> </a:t>
            </a:r>
            <a:r>
              <a:rPr lang="en-US" sz="1600" dirty="0" err="1"/>
              <a:t>esa</a:t>
            </a:r>
            <a:r>
              <a:rPr lang="en-US" sz="1600" dirty="0"/>
              <a:t> </a:t>
            </a:r>
            <a:r>
              <a:rPr lang="en-US" sz="1600" dirty="0" err="1"/>
              <a:t>ikkinchi</a:t>
            </a:r>
            <a:r>
              <a:rPr lang="en-US" sz="1600" dirty="0"/>
              <a:t> </a:t>
            </a:r>
            <a:r>
              <a:rPr lang="en-US" sz="1600" dirty="0" err="1"/>
              <a:t>darajali</a:t>
            </a:r>
            <a:r>
              <a:rPr lang="en-US" sz="1600" dirty="0"/>
              <a:t> </a:t>
            </a:r>
            <a:r>
              <a:rPr lang="en-US" sz="1600" dirty="0" err="1"/>
              <a:t>rol</a:t>
            </a:r>
            <a:r>
              <a:rPr lang="en-US" sz="1600" dirty="0"/>
              <a:t> </a:t>
            </a:r>
            <a:r>
              <a:rPr lang="en-US" sz="1600" dirty="0" err="1"/>
              <a:t>o‘ynaydi</a:t>
            </a:r>
            <a:r>
              <a:rPr lang="en-US" sz="1600" dirty="0"/>
              <a:t> </a:t>
            </a:r>
            <a:r>
              <a:rPr lang="en-US" sz="1600" dirty="0" err="1"/>
              <a:t>va</a:t>
            </a:r>
            <a:r>
              <a:rPr lang="en-US" sz="1600" dirty="0"/>
              <a:t> </a:t>
            </a:r>
            <a:r>
              <a:rPr lang="en-US" sz="1600" dirty="0" err="1"/>
              <a:t>bu</a:t>
            </a:r>
            <a:r>
              <a:rPr lang="en-US" sz="1600" dirty="0"/>
              <a:t> </a:t>
            </a:r>
            <a:r>
              <a:rPr lang="en-US" sz="1600" dirty="0" err="1"/>
              <a:t>maydonni</a:t>
            </a:r>
            <a:r>
              <a:rPr lang="en-US" sz="1600" dirty="0"/>
              <a:t> </a:t>
            </a:r>
            <a:r>
              <a:rPr lang="en-US" sz="1600" dirty="0" err="1"/>
              <a:t>qayd</a:t>
            </a:r>
            <a:r>
              <a:rPr lang="en-US" sz="1600" dirty="0"/>
              <a:t> </a:t>
            </a:r>
            <a:r>
              <a:rPr lang="en-US" sz="1600" dirty="0" err="1"/>
              <a:t>qiluvchi</a:t>
            </a:r>
            <a:r>
              <a:rPr lang="en-US" sz="1600" dirty="0"/>
              <a:t> </a:t>
            </a:r>
            <a:r>
              <a:rPr lang="en-US" sz="1600" dirty="0" err="1"/>
              <a:t>asbobgina</a:t>
            </a:r>
            <a:r>
              <a:rPr lang="en-US" sz="1600" dirty="0"/>
              <a:t> </a:t>
            </a:r>
            <a:r>
              <a:rPr lang="en-US" sz="1600" dirty="0" err="1"/>
              <a:t>bo‘lib</a:t>
            </a:r>
            <a:r>
              <a:rPr lang="en-US" sz="1600" dirty="0"/>
              <a:t> </a:t>
            </a:r>
            <a:r>
              <a:rPr lang="en-US" sz="1600" dirty="0" err="1"/>
              <a:t>xizmat</a:t>
            </a:r>
            <a:r>
              <a:rPr lang="en-US" sz="1600" dirty="0"/>
              <a:t> </a:t>
            </a:r>
            <a:r>
              <a:rPr lang="en-US" sz="1600" dirty="0" err="1"/>
              <a:t>qiladi</a:t>
            </a:r>
            <a:r>
              <a:rPr lang="en-US" sz="1600" dirty="0"/>
              <a:t>, </a:t>
            </a:r>
            <a:r>
              <a:rPr lang="en-US" sz="1600" dirty="0" err="1"/>
              <a:t>degan</a:t>
            </a:r>
            <a:r>
              <a:rPr lang="en-US" sz="1600" dirty="0"/>
              <a:t> </a:t>
            </a:r>
            <a:r>
              <a:rPr lang="en-US" sz="1600" dirty="0" err="1"/>
              <a:t>fikrga</a:t>
            </a:r>
            <a:r>
              <a:rPr lang="en-US" sz="1600" dirty="0"/>
              <a:t> </a:t>
            </a:r>
            <a:r>
              <a:rPr lang="en-US" sz="1600" dirty="0" err="1"/>
              <a:t>keldi</a:t>
            </a:r>
            <a:r>
              <a:rPr lang="en-US" sz="1600" dirty="0"/>
              <a:t>. </a:t>
            </a:r>
            <a:r>
              <a:rPr lang="en-US" sz="1600" dirty="0" err="1"/>
              <a:t>Shuning</a:t>
            </a:r>
            <a:r>
              <a:rPr lang="en-US" sz="1600" dirty="0"/>
              <a:t> </a:t>
            </a:r>
            <a:r>
              <a:rPr lang="en-US" sz="1600" dirty="0" err="1"/>
              <a:t>uchun</a:t>
            </a:r>
            <a:r>
              <a:rPr lang="en-US" sz="1600" dirty="0"/>
              <a:t> ham, </a:t>
            </a:r>
            <a:r>
              <a:rPr lang="en-US" sz="1600" dirty="0" err="1"/>
              <a:t>elektromagnit</a:t>
            </a:r>
            <a:r>
              <a:rPr lang="en-US" sz="1600" dirty="0"/>
              <a:t> </a:t>
            </a:r>
            <a:r>
              <a:rPr lang="en-US" sz="1600" dirty="0" err="1"/>
              <a:t>induksiya</a:t>
            </a:r>
            <a:r>
              <a:rPr lang="en-US" sz="1600" dirty="0"/>
              <a:t> </a:t>
            </a:r>
            <a:r>
              <a:rPr lang="en-US" sz="1600" dirty="0" err="1"/>
              <a:t>hodisasining</a:t>
            </a:r>
            <a:r>
              <a:rPr lang="en-US" sz="1600" dirty="0"/>
              <a:t> </a:t>
            </a:r>
            <a:r>
              <a:rPr lang="en-US" sz="1600" dirty="0" err="1"/>
              <a:t>asosiy</a:t>
            </a:r>
            <a:r>
              <a:rPr lang="en-US" sz="1600" dirty="0"/>
              <a:t> </a:t>
            </a:r>
            <a:r>
              <a:rPr lang="en-US" sz="1600" dirty="0" err="1"/>
              <a:t>ahamiyati</a:t>
            </a:r>
            <a:r>
              <a:rPr lang="en-US" sz="1600" dirty="0"/>
              <a:t> </a:t>
            </a:r>
            <a:r>
              <a:rPr lang="en-US" sz="1600" dirty="0" err="1"/>
              <a:t>elektr</a:t>
            </a:r>
            <a:r>
              <a:rPr lang="en-US" sz="1600" dirty="0"/>
              <a:t> </a:t>
            </a:r>
            <a:r>
              <a:rPr lang="en-US" sz="1600" dirty="0" err="1"/>
              <a:t>tokini</a:t>
            </a:r>
            <a:r>
              <a:rPr lang="en-US" sz="1600" dirty="0"/>
              <a:t> </a:t>
            </a:r>
            <a:r>
              <a:rPr lang="en-US" sz="1600" dirty="0" err="1"/>
              <a:t>vujudga</a:t>
            </a:r>
            <a:r>
              <a:rPr lang="en-US" sz="1600" dirty="0"/>
              <a:t> </a:t>
            </a:r>
            <a:r>
              <a:rPr lang="en-US" sz="1600" dirty="0" err="1"/>
              <a:t>keltirishda</a:t>
            </a:r>
            <a:r>
              <a:rPr lang="en-US" sz="1600" dirty="0"/>
              <a:t> </a:t>
            </a:r>
            <a:r>
              <a:rPr lang="en-US" sz="1600" dirty="0" err="1"/>
              <a:t>emas</a:t>
            </a:r>
            <a:r>
              <a:rPr lang="en-US" sz="1600" dirty="0"/>
              <a:t>, </a:t>
            </a:r>
            <a:r>
              <a:rPr lang="en-US" sz="1600" dirty="0" err="1"/>
              <a:t>balki</a:t>
            </a:r>
            <a:r>
              <a:rPr lang="en-US" sz="1600" dirty="0"/>
              <a:t> </a:t>
            </a:r>
            <a:r>
              <a:rPr lang="en-US" sz="1600" dirty="0" err="1"/>
              <a:t>uyurmali</a:t>
            </a:r>
            <a:r>
              <a:rPr lang="en-US" sz="1600" dirty="0"/>
              <a:t> </a:t>
            </a:r>
            <a:r>
              <a:rPr lang="en-US" sz="1600" dirty="0" err="1"/>
              <a:t>elektr</a:t>
            </a:r>
            <a:r>
              <a:rPr lang="en-US" sz="1600" dirty="0"/>
              <a:t> </a:t>
            </a:r>
            <a:r>
              <a:rPr lang="en-US" sz="1600" dirty="0" err="1"/>
              <a:t>maydonning</a:t>
            </a:r>
            <a:r>
              <a:rPr lang="en-US" sz="1600" dirty="0"/>
              <a:t> </a:t>
            </a:r>
            <a:r>
              <a:rPr lang="en-US" sz="1600" dirty="0" err="1"/>
              <a:t>vujudga</a:t>
            </a:r>
            <a:r>
              <a:rPr lang="en-US" sz="1600" dirty="0"/>
              <a:t> </a:t>
            </a:r>
            <a:r>
              <a:rPr lang="en-US" sz="1600" dirty="0" err="1"/>
              <a:t>kelishini</a:t>
            </a:r>
            <a:r>
              <a:rPr lang="en-US" sz="1600" dirty="0"/>
              <a:t> </a:t>
            </a:r>
            <a:r>
              <a:rPr lang="en-US" sz="1600" dirty="0" err="1"/>
              <a:t>tasdiqlaganligidadir</a:t>
            </a:r>
            <a:r>
              <a:rPr lang="en-US" sz="1600" dirty="0" smtClean="0"/>
              <a:t>.</a:t>
            </a:r>
            <a:r>
              <a:rPr lang="en-US" sz="1600" dirty="0"/>
              <a:t> </a:t>
            </a:r>
            <a:r>
              <a:rPr lang="en-US" sz="1600" dirty="0" err="1"/>
              <a:t>Demak</a:t>
            </a:r>
            <a:r>
              <a:rPr lang="en-US" sz="1600" dirty="0"/>
              <a:t>, </a:t>
            </a:r>
            <a:r>
              <a:rPr lang="en-US" sz="1600" dirty="0" err="1"/>
              <a:t>magnit</a:t>
            </a:r>
            <a:r>
              <a:rPr lang="en-US" sz="1600" dirty="0"/>
              <a:t> </a:t>
            </a:r>
            <a:r>
              <a:rPr lang="en-US" sz="1600" dirty="0" err="1"/>
              <a:t>maydonning</a:t>
            </a:r>
            <a:r>
              <a:rPr lang="en-US" sz="1600" dirty="0"/>
              <a:t> </a:t>
            </a:r>
            <a:r>
              <a:rPr lang="en-US" sz="1600" dirty="0" err="1"/>
              <a:t>har</a:t>
            </a:r>
            <a:r>
              <a:rPr lang="en-US" sz="1600" dirty="0"/>
              <a:t> </a:t>
            </a:r>
            <a:r>
              <a:rPr lang="en-US" sz="1600" dirty="0" err="1"/>
              <a:t>qanday</a:t>
            </a:r>
            <a:r>
              <a:rPr lang="en-US" sz="1600" dirty="0"/>
              <a:t> </a:t>
            </a:r>
            <a:r>
              <a:rPr lang="en-US" sz="1600" dirty="0" err="1"/>
              <a:t>o‘zgarishi</a:t>
            </a:r>
            <a:r>
              <a:rPr lang="en-US" sz="1600" dirty="0"/>
              <a:t> </a:t>
            </a:r>
            <a:r>
              <a:rPr lang="en-US" sz="1600" dirty="0" err="1"/>
              <a:t>uyurmali</a:t>
            </a:r>
            <a:r>
              <a:rPr lang="en-US" sz="1600" dirty="0"/>
              <a:t> </a:t>
            </a:r>
            <a:r>
              <a:rPr lang="en-US" sz="1600" dirty="0" err="1"/>
              <a:t>elektr</a:t>
            </a:r>
            <a:r>
              <a:rPr lang="en-US" sz="1600" dirty="0"/>
              <a:t> </a:t>
            </a:r>
            <a:r>
              <a:rPr lang="en-US" sz="1600" dirty="0" err="1"/>
              <a:t>maydonni</a:t>
            </a:r>
            <a:r>
              <a:rPr lang="en-US" sz="1600" dirty="0"/>
              <a:t> </a:t>
            </a:r>
            <a:r>
              <a:rPr lang="en-US" sz="1600" dirty="0" err="1"/>
              <a:t>vujudga</a:t>
            </a:r>
            <a:r>
              <a:rPr lang="en-US" sz="1600" dirty="0"/>
              <a:t> </a:t>
            </a:r>
            <a:r>
              <a:rPr lang="en-US" sz="1600" dirty="0" err="1"/>
              <a:t>keltiradi</a:t>
            </a:r>
            <a:r>
              <a:rPr lang="en-US" sz="1600" dirty="0"/>
              <a:t>.</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9827140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55034" y="1292458"/>
            <a:ext cx="8650841" cy="2949525"/>
          </a:xfrm>
          <a:prstGeom prst="rect">
            <a:avLst/>
          </a:prstGeom>
        </p:spPr>
        <p:txBody>
          <a:bodyPr wrap="square">
            <a:spAutoFit/>
          </a:bodyPr>
          <a:lstStyle/>
          <a:p>
            <a:pPr>
              <a:lnSpc>
                <a:spcPct val="150000"/>
              </a:lnSpc>
            </a:pPr>
            <a:r>
              <a:rPr lang="en-US" sz="1800" dirty="0" smtClean="0"/>
              <a:t>	</a:t>
            </a:r>
            <a:r>
              <a:rPr lang="en-US" sz="1800" dirty="0" err="1" smtClean="0"/>
              <a:t>Siljish</a:t>
            </a:r>
            <a:r>
              <a:rPr lang="en-US" sz="1800" dirty="0" smtClean="0"/>
              <a:t> </a:t>
            </a:r>
            <a:r>
              <a:rPr lang="en-US" sz="1800" dirty="0" err="1"/>
              <a:t>toki</a:t>
            </a:r>
            <a:r>
              <a:rPr lang="en-US" sz="1800" dirty="0"/>
              <a:t>. Agar </a:t>
            </a:r>
            <a:r>
              <a:rPr lang="en-US" sz="1800" dirty="0" err="1"/>
              <a:t>magnit</a:t>
            </a:r>
            <a:r>
              <a:rPr lang="en-US" sz="1800" dirty="0"/>
              <a:t> </a:t>
            </a:r>
            <a:r>
              <a:rPr lang="en-US" sz="1800" dirty="0" err="1"/>
              <a:t>maydonning</a:t>
            </a:r>
            <a:r>
              <a:rPr lang="en-US" sz="1800" dirty="0"/>
              <a:t> </a:t>
            </a:r>
            <a:r>
              <a:rPr lang="en-US" sz="1800" dirty="0" err="1"/>
              <a:t>har</a:t>
            </a:r>
            <a:r>
              <a:rPr lang="en-US" sz="1800" dirty="0"/>
              <a:t> </a:t>
            </a:r>
            <a:r>
              <a:rPr lang="en-US" sz="1800" dirty="0" err="1"/>
              <a:t>qanday</a:t>
            </a:r>
            <a:r>
              <a:rPr lang="en-US" sz="1800" dirty="0"/>
              <a:t> </a:t>
            </a:r>
            <a:r>
              <a:rPr lang="en-US" sz="1800" dirty="0" err="1"/>
              <a:t>o‘zgarishi</a:t>
            </a:r>
            <a:r>
              <a:rPr lang="en-US" sz="1800" dirty="0"/>
              <a:t> </a:t>
            </a:r>
            <a:r>
              <a:rPr lang="en-US" sz="1800" dirty="0" err="1"/>
              <a:t>uyurmali</a:t>
            </a:r>
            <a:r>
              <a:rPr lang="en-US" sz="1800" dirty="0"/>
              <a:t> </a:t>
            </a:r>
            <a:r>
              <a:rPr lang="en-US" sz="1800" dirty="0" err="1"/>
              <a:t>elektr</a:t>
            </a:r>
            <a:r>
              <a:rPr lang="en-US" sz="1800" dirty="0"/>
              <a:t> </a:t>
            </a:r>
            <a:r>
              <a:rPr lang="en-US" sz="1800" dirty="0" err="1"/>
              <a:t>maydonni</a:t>
            </a:r>
            <a:r>
              <a:rPr lang="en-US" sz="1800" dirty="0"/>
              <a:t> </a:t>
            </a:r>
            <a:r>
              <a:rPr lang="en-US" sz="1800" dirty="0" err="1"/>
              <a:t>vujudga</a:t>
            </a:r>
            <a:r>
              <a:rPr lang="en-US" sz="1800" dirty="0"/>
              <a:t> </a:t>
            </a:r>
            <a:r>
              <a:rPr lang="en-US" sz="1800" dirty="0" err="1"/>
              <a:t>keltirsa</a:t>
            </a:r>
            <a:r>
              <a:rPr lang="en-US" sz="1800" dirty="0"/>
              <a:t>, </a:t>
            </a:r>
            <a:r>
              <a:rPr lang="en-US" sz="1800" dirty="0" err="1"/>
              <a:t>unda</a:t>
            </a:r>
            <a:r>
              <a:rPr lang="en-US" sz="1800" dirty="0"/>
              <a:t> </a:t>
            </a:r>
            <a:r>
              <a:rPr lang="en-US" sz="1800" dirty="0" err="1"/>
              <a:t>teskarisi</a:t>
            </a:r>
            <a:r>
              <a:rPr lang="en-US" sz="1800" dirty="0"/>
              <a:t>, </a:t>
            </a:r>
            <a:r>
              <a:rPr lang="en-US" sz="1800" dirty="0" err="1"/>
              <a:t>ya’ni</a:t>
            </a:r>
            <a:r>
              <a:rPr lang="en-US" sz="1800" dirty="0"/>
              <a:t> </a:t>
            </a:r>
            <a:r>
              <a:rPr lang="en-US" sz="1800" dirty="0" err="1"/>
              <a:t>elektr</a:t>
            </a:r>
            <a:r>
              <a:rPr lang="en-US" sz="1800" dirty="0"/>
              <a:t> </a:t>
            </a:r>
            <a:r>
              <a:rPr lang="en-US" sz="1800" dirty="0" err="1"/>
              <a:t>maydonning</a:t>
            </a:r>
            <a:r>
              <a:rPr lang="en-US" sz="1800" dirty="0"/>
              <a:t> </a:t>
            </a:r>
            <a:r>
              <a:rPr lang="en-US" sz="1800" dirty="0" err="1"/>
              <a:t>o‘zgarishi</a:t>
            </a:r>
            <a:r>
              <a:rPr lang="en-US" sz="1800" dirty="0"/>
              <a:t> </a:t>
            </a:r>
            <a:r>
              <a:rPr lang="en-US" sz="1800" dirty="0" err="1"/>
              <a:t>uyurmali</a:t>
            </a:r>
            <a:r>
              <a:rPr lang="en-US" sz="1800" dirty="0"/>
              <a:t> </a:t>
            </a:r>
            <a:r>
              <a:rPr lang="en-US" sz="1800" dirty="0" err="1"/>
              <a:t>magnit</a:t>
            </a:r>
            <a:r>
              <a:rPr lang="en-US" sz="1800" dirty="0"/>
              <a:t> </a:t>
            </a:r>
            <a:r>
              <a:rPr lang="en-US" sz="1800" dirty="0" err="1"/>
              <a:t>maydonni</a:t>
            </a:r>
            <a:r>
              <a:rPr lang="en-US" sz="1800" dirty="0"/>
              <a:t> </a:t>
            </a:r>
            <a:r>
              <a:rPr lang="en-US" sz="1800" dirty="0" err="1" smtClean="0"/>
              <a:t>vujudga</a:t>
            </a:r>
            <a:r>
              <a:rPr lang="en-US" sz="1800" dirty="0" smtClean="0"/>
              <a:t> </a:t>
            </a:r>
            <a:r>
              <a:rPr lang="en-US" sz="1800" dirty="0" err="1" smtClean="0"/>
              <a:t>keltirmaydimi</a:t>
            </a:r>
            <a:r>
              <a:rPr lang="en-US" sz="1800" dirty="0"/>
              <a:t>, </a:t>
            </a:r>
            <a:r>
              <a:rPr lang="en-US" sz="1800" dirty="0" err="1"/>
              <a:t>degan</a:t>
            </a:r>
            <a:r>
              <a:rPr lang="en-US" sz="1800" dirty="0"/>
              <a:t> </a:t>
            </a:r>
            <a:r>
              <a:rPr lang="en-US" sz="1800" dirty="0" err="1"/>
              <a:t>savol</a:t>
            </a:r>
            <a:r>
              <a:rPr lang="en-US" sz="1800" dirty="0"/>
              <a:t> </a:t>
            </a:r>
            <a:r>
              <a:rPr lang="en-US" sz="1800" dirty="0" err="1"/>
              <a:t>tug‘iladi</a:t>
            </a:r>
            <a:r>
              <a:rPr lang="en-US" sz="1800" dirty="0"/>
              <a:t>. </a:t>
            </a:r>
            <a:r>
              <a:rPr lang="en-US" sz="1800" dirty="0" err="1"/>
              <a:t>Maksvell</a:t>
            </a:r>
            <a:r>
              <a:rPr lang="en-US" sz="1800" dirty="0"/>
              <a:t> </a:t>
            </a:r>
            <a:r>
              <a:rPr lang="en-US" sz="1800" dirty="0" err="1"/>
              <a:t>bu</a:t>
            </a:r>
            <a:r>
              <a:rPr lang="en-US" sz="1800" dirty="0"/>
              <a:t> </a:t>
            </a:r>
            <a:r>
              <a:rPr lang="en-US" sz="1800" dirty="0" err="1"/>
              <a:t>savolga</a:t>
            </a:r>
            <a:r>
              <a:rPr lang="en-US" sz="1800" dirty="0"/>
              <a:t> </a:t>
            </a:r>
            <a:r>
              <a:rPr lang="en-US" sz="1800" dirty="0" err="1"/>
              <a:t>shunday</a:t>
            </a:r>
            <a:r>
              <a:rPr lang="en-US" sz="1800" dirty="0"/>
              <a:t> </a:t>
            </a:r>
            <a:r>
              <a:rPr lang="en-US" sz="1800" dirty="0" err="1"/>
              <a:t>javob</a:t>
            </a:r>
            <a:r>
              <a:rPr lang="en-US" sz="1800" dirty="0"/>
              <a:t> </a:t>
            </a:r>
            <a:r>
              <a:rPr lang="en-US" sz="1800" dirty="0" err="1"/>
              <a:t>beradi</a:t>
            </a:r>
            <a:r>
              <a:rPr lang="en-US" sz="1800" dirty="0"/>
              <a:t>: </a:t>
            </a:r>
            <a:r>
              <a:rPr lang="en-US" sz="1800" dirty="0" err="1"/>
              <a:t>elektr</a:t>
            </a:r>
            <a:r>
              <a:rPr lang="en-US" sz="1800" dirty="0"/>
              <a:t> </a:t>
            </a:r>
            <a:r>
              <a:rPr lang="en-US" sz="1800" dirty="0" err="1"/>
              <a:t>maydonning</a:t>
            </a:r>
            <a:r>
              <a:rPr lang="en-US" sz="1800" dirty="0"/>
              <a:t> </a:t>
            </a:r>
            <a:r>
              <a:rPr lang="en-US" sz="1800" dirty="0" err="1"/>
              <a:t>har</a:t>
            </a:r>
            <a:r>
              <a:rPr lang="en-US" sz="1800" dirty="0"/>
              <a:t> </a:t>
            </a:r>
            <a:r>
              <a:rPr lang="en-US" sz="1800" dirty="0" err="1"/>
              <a:t>qanday</a:t>
            </a:r>
            <a:r>
              <a:rPr lang="en-US" sz="1800" dirty="0"/>
              <a:t> </a:t>
            </a:r>
            <a:r>
              <a:rPr lang="en-US" sz="1800" dirty="0" err="1"/>
              <a:t>o‘zgarishi</a:t>
            </a:r>
            <a:r>
              <a:rPr lang="en-US" sz="1800" dirty="0"/>
              <a:t> </a:t>
            </a:r>
            <a:r>
              <a:rPr lang="en-US" sz="1800" dirty="0" err="1"/>
              <a:t>atrofda</a:t>
            </a:r>
            <a:r>
              <a:rPr lang="en-US" sz="1800" dirty="0"/>
              <a:t> </a:t>
            </a:r>
            <a:r>
              <a:rPr lang="en-US" sz="1800" dirty="0" err="1"/>
              <a:t>uyurmali</a:t>
            </a:r>
            <a:r>
              <a:rPr lang="en-US" sz="1800" dirty="0"/>
              <a:t> </a:t>
            </a:r>
            <a:r>
              <a:rPr lang="en-US" sz="1800" dirty="0" err="1"/>
              <a:t>magnit</a:t>
            </a:r>
            <a:r>
              <a:rPr lang="en-US" sz="1800" dirty="0"/>
              <a:t> </a:t>
            </a:r>
            <a:r>
              <a:rPr lang="en-US" sz="1800" dirty="0" err="1"/>
              <a:t>maydonni</a:t>
            </a:r>
            <a:r>
              <a:rPr lang="en-US" sz="1800" dirty="0"/>
              <a:t> </a:t>
            </a:r>
            <a:r>
              <a:rPr lang="en-US" sz="1800" dirty="0" err="1"/>
              <a:t>vujudga</a:t>
            </a:r>
            <a:r>
              <a:rPr lang="en-US" sz="1800" dirty="0"/>
              <a:t> </a:t>
            </a:r>
            <a:r>
              <a:rPr lang="en-US" sz="1800" dirty="0" err="1"/>
              <a:t>keltirishi</a:t>
            </a:r>
            <a:r>
              <a:rPr lang="en-US" sz="1800" dirty="0"/>
              <a:t> </a:t>
            </a:r>
            <a:r>
              <a:rPr lang="en-US" sz="1800" dirty="0" err="1"/>
              <a:t>kerak</a:t>
            </a:r>
            <a:r>
              <a:rPr lang="en-US" sz="1800" dirty="0"/>
              <a:t>. </a:t>
            </a:r>
            <a:r>
              <a:rPr lang="en-US" sz="1800" dirty="0" err="1"/>
              <a:t>O‘zgarayotgan</a:t>
            </a:r>
            <a:r>
              <a:rPr lang="en-US" sz="1800" dirty="0"/>
              <a:t> </a:t>
            </a:r>
            <a:r>
              <a:rPr lang="en-US" sz="1800" dirty="0" err="1"/>
              <a:t>elektr</a:t>
            </a:r>
            <a:r>
              <a:rPr lang="en-US" sz="1800" dirty="0"/>
              <a:t> </a:t>
            </a:r>
            <a:r>
              <a:rPr lang="en-US" sz="1800" dirty="0" err="1"/>
              <a:t>maydon</a:t>
            </a:r>
            <a:r>
              <a:rPr lang="en-US" sz="1800" dirty="0"/>
              <a:t> </a:t>
            </a:r>
            <a:r>
              <a:rPr lang="en-US" sz="1800" dirty="0" err="1"/>
              <a:t>va</a:t>
            </a:r>
            <a:r>
              <a:rPr lang="en-US" sz="1800" dirty="0"/>
              <a:t> u </a:t>
            </a:r>
            <a:r>
              <a:rPr lang="en-US" sz="1800" dirty="0" err="1"/>
              <a:t>vujudga</a:t>
            </a:r>
            <a:r>
              <a:rPr lang="en-US" sz="1800" dirty="0"/>
              <a:t> </a:t>
            </a:r>
            <a:r>
              <a:rPr lang="en-US" sz="1800" dirty="0" err="1"/>
              <a:t>keltiradigan</a:t>
            </a:r>
            <a:r>
              <a:rPr lang="en-US" sz="1800" dirty="0"/>
              <a:t> </a:t>
            </a:r>
            <a:r>
              <a:rPr lang="en-US" sz="1800" dirty="0" err="1"/>
              <a:t>magnit</a:t>
            </a:r>
            <a:r>
              <a:rPr lang="en-US" sz="1800" dirty="0"/>
              <a:t> </a:t>
            </a:r>
            <a:r>
              <a:rPr lang="en-US" sz="1800" dirty="0" err="1"/>
              <a:t>maydon</a:t>
            </a:r>
            <a:r>
              <a:rPr lang="en-US" sz="1800" dirty="0"/>
              <a:t> </a:t>
            </a:r>
            <a:r>
              <a:rPr lang="en-US" sz="1800" dirty="0" err="1"/>
              <a:t>o‘rtasida</a:t>
            </a:r>
            <a:r>
              <a:rPr lang="en-US" sz="1800" dirty="0"/>
              <a:t> </a:t>
            </a:r>
            <a:r>
              <a:rPr lang="en-US" sz="1800" dirty="0" err="1"/>
              <a:t>miqdoriy</a:t>
            </a:r>
            <a:r>
              <a:rPr lang="en-US" sz="1800" dirty="0"/>
              <a:t> </a:t>
            </a:r>
            <a:r>
              <a:rPr lang="en-US" sz="1800" dirty="0" err="1"/>
              <a:t>munosabatni</a:t>
            </a:r>
            <a:r>
              <a:rPr lang="en-US" sz="1800" dirty="0"/>
              <a:t> </a:t>
            </a:r>
            <a:r>
              <a:rPr lang="en-US" sz="1800" dirty="0" err="1"/>
              <a:t>o‘rnatish</a:t>
            </a:r>
            <a:r>
              <a:rPr lang="en-US" sz="1800" dirty="0"/>
              <a:t> </a:t>
            </a:r>
            <a:r>
              <a:rPr lang="en-US" sz="1800" dirty="0" err="1"/>
              <a:t>uchun</a:t>
            </a:r>
            <a:r>
              <a:rPr lang="en-US" sz="1800" dirty="0"/>
              <a:t> </a:t>
            </a:r>
            <a:r>
              <a:rPr lang="en-US" sz="1800" dirty="0" err="1"/>
              <a:t>Maksvell</a:t>
            </a:r>
            <a:r>
              <a:rPr lang="en-US" sz="1800" dirty="0"/>
              <a:t> </a:t>
            </a:r>
            <a:r>
              <a:rPr lang="en-US" sz="1800" dirty="0" err="1"/>
              <a:t>siljish</a:t>
            </a:r>
            <a:r>
              <a:rPr lang="en-US" sz="1800" dirty="0"/>
              <a:t> </a:t>
            </a:r>
            <a:r>
              <a:rPr lang="en-US" sz="1800" dirty="0" err="1"/>
              <a:t>toki</a:t>
            </a:r>
            <a:r>
              <a:rPr lang="en-US" sz="1800" dirty="0"/>
              <a:t> </a:t>
            </a:r>
            <a:r>
              <a:rPr lang="en-US" sz="1800" dirty="0" err="1"/>
              <a:t>tushunchasini</a:t>
            </a:r>
            <a:r>
              <a:rPr lang="en-US" sz="1800" dirty="0"/>
              <a:t> </a:t>
            </a:r>
            <a:r>
              <a:rPr lang="en-US" sz="1800" dirty="0" err="1"/>
              <a:t>kiritdi</a:t>
            </a:r>
            <a:r>
              <a:rPr lang="en-US" sz="1800" dirty="0"/>
              <a:t>.</a:t>
            </a:r>
            <a:endParaRPr lang="en-US" sz="1800" dirty="0" smtClean="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8200617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38125" y="1476375"/>
            <a:ext cx="8667750" cy="2343655"/>
          </a:xfrm>
          <a:prstGeom prst="rect">
            <a:avLst/>
          </a:prstGeom>
        </p:spPr>
        <p:txBody>
          <a:bodyPr wrap="square">
            <a:spAutoFit/>
          </a:bodyPr>
          <a:lstStyle/>
          <a:p>
            <a:pPr>
              <a:lnSpc>
                <a:spcPct val="150000"/>
              </a:lnSpc>
            </a:pPr>
            <a:r>
              <a:rPr lang="en-US" sz="2000" dirty="0" smtClean="0"/>
              <a:t>	</a:t>
            </a:r>
            <a:r>
              <a:rPr lang="en-US" sz="2000" dirty="0" err="1" smtClean="0"/>
              <a:t>Uning</a:t>
            </a:r>
            <a:r>
              <a:rPr lang="en-US" sz="2000" dirty="0" smtClean="0"/>
              <a:t> </a:t>
            </a:r>
            <a:r>
              <a:rPr lang="en-US" sz="2000" dirty="0" err="1"/>
              <a:t>fikriga</a:t>
            </a:r>
            <a:r>
              <a:rPr lang="en-US" sz="2000" dirty="0"/>
              <a:t> </a:t>
            </a:r>
            <a:r>
              <a:rPr lang="en-US" sz="2000" dirty="0" err="1"/>
              <a:t>ko‘ra</a:t>
            </a:r>
            <a:r>
              <a:rPr lang="en-US" sz="2000" dirty="0"/>
              <a:t>, </a:t>
            </a:r>
            <a:r>
              <a:rPr lang="en-US" sz="2000" dirty="0" err="1"/>
              <a:t>magnit</a:t>
            </a:r>
            <a:r>
              <a:rPr lang="en-US" sz="2000" dirty="0"/>
              <a:t> </a:t>
            </a:r>
            <a:r>
              <a:rPr lang="en-US" sz="2000" dirty="0" err="1"/>
              <a:t>maydon</a:t>
            </a:r>
            <a:r>
              <a:rPr lang="en-US" sz="2000" dirty="0"/>
              <a:t> </a:t>
            </a:r>
            <a:r>
              <a:rPr lang="en-US" sz="2000" dirty="0" err="1"/>
              <a:t>mavjud</a:t>
            </a:r>
            <a:r>
              <a:rPr lang="en-US" sz="2000" dirty="0"/>
              <a:t> </a:t>
            </a:r>
            <a:r>
              <a:rPr lang="en-US" sz="2000" dirty="0" err="1"/>
              <a:t>bo‘lar</a:t>
            </a:r>
            <a:r>
              <a:rPr lang="en-US" sz="2000" dirty="0"/>
              <a:t> </a:t>
            </a:r>
            <a:r>
              <a:rPr lang="en-US" sz="2000" dirty="0" err="1"/>
              <a:t>ekan</a:t>
            </a:r>
            <a:r>
              <a:rPr lang="en-US" sz="2000" dirty="0"/>
              <a:t>, </a:t>
            </a:r>
            <a:r>
              <a:rPr lang="en-US" sz="2000" dirty="0" err="1"/>
              <a:t>uni</a:t>
            </a:r>
            <a:r>
              <a:rPr lang="en-US" sz="2000" dirty="0"/>
              <a:t> </a:t>
            </a:r>
            <a:r>
              <a:rPr lang="en-US" sz="2000" dirty="0" err="1"/>
              <a:t>vujudga</a:t>
            </a:r>
            <a:r>
              <a:rPr lang="en-US" sz="2000" dirty="0"/>
              <a:t> </a:t>
            </a:r>
            <a:r>
              <a:rPr lang="en-US" sz="2000" dirty="0" err="1"/>
              <a:t>keltiradigan</a:t>
            </a:r>
            <a:r>
              <a:rPr lang="en-US" sz="2000" dirty="0"/>
              <a:t> </a:t>
            </a:r>
            <a:r>
              <a:rPr lang="en-US" sz="2000" dirty="0" err="1"/>
              <a:t>tok</a:t>
            </a:r>
            <a:r>
              <a:rPr lang="en-US" sz="2000" dirty="0"/>
              <a:t> ham </a:t>
            </a:r>
            <a:r>
              <a:rPr lang="en-US" sz="2000" dirty="0" err="1"/>
              <a:t>mavjud</a:t>
            </a:r>
            <a:r>
              <a:rPr lang="en-US" sz="2000" dirty="0"/>
              <a:t> </a:t>
            </a:r>
            <a:r>
              <a:rPr lang="en-US" sz="2000" dirty="0" err="1"/>
              <a:t>bo‘lmog‘i</a:t>
            </a:r>
            <a:r>
              <a:rPr lang="en-US" sz="2000" dirty="0"/>
              <a:t> </a:t>
            </a:r>
            <a:r>
              <a:rPr lang="en-US" sz="2000" dirty="0" err="1"/>
              <a:t>darkor</a:t>
            </a:r>
            <a:r>
              <a:rPr lang="en-US" sz="2000" dirty="0"/>
              <a:t>. </a:t>
            </a:r>
            <a:r>
              <a:rPr lang="en-US" sz="2000" dirty="0" err="1"/>
              <a:t>Shuni</a:t>
            </a:r>
            <a:r>
              <a:rPr lang="en-US" sz="2000" dirty="0"/>
              <a:t> </a:t>
            </a:r>
            <a:r>
              <a:rPr lang="en-US" sz="2000" dirty="0" err="1"/>
              <a:t>ta’kidlash</a:t>
            </a:r>
            <a:r>
              <a:rPr lang="en-US" sz="2000" dirty="0"/>
              <a:t> </a:t>
            </a:r>
            <a:r>
              <a:rPr lang="en-US" sz="2000" dirty="0" err="1"/>
              <a:t>lozimki</a:t>
            </a:r>
            <a:r>
              <a:rPr lang="en-US" sz="2000" dirty="0"/>
              <a:t>, </a:t>
            </a:r>
            <a:r>
              <a:rPr lang="en-US" sz="2000" dirty="0" err="1"/>
              <a:t>siljish</a:t>
            </a:r>
            <a:r>
              <a:rPr lang="en-US" sz="2000" dirty="0"/>
              <a:t> </a:t>
            </a:r>
            <a:r>
              <a:rPr lang="en-US" sz="2000" dirty="0" err="1"/>
              <a:t>toki</a:t>
            </a:r>
            <a:r>
              <a:rPr lang="en-US" sz="2000" dirty="0"/>
              <a:t> </a:t>
            </a:r>
            <a:r>
              <a:rPr lang="en-US" sz="2000" dirty="0" err="1"/>
              <a:t>elektr</a:t>
            </a:r>
            <a:r>
              <a:rPr lang="en-US" sz="2000" dirty="0"/>
              <a:t> </a:t>
            </a:r>
            <a:r>
              <a:rPr lang="en-US" sz="2000" dirty="0" err="1"/>
              <a:t>toki</a:t>
            </a:r>
            <a:r>
              <a:rPr lang="en-US" sz="2000" dirty="0"/>
              <a:t> </a:t>
            </a:r>
            <a:r>
              <a:rPr lang="en-US" sz="2000" dirty="0" err="1"/>
              <a:t>ega</a:t>
            </a:r>
            <a:r>
              <a:rPr lang="en-US" sz="2000" dirty="0"/>
              <a:t> </a:t>
            </a:r>
            <a:r>
              <a:rPr lang="en-US" sz="2000" dirty="0" err="1"/>
              <a:t>bo‘ladigan</a:t>
            </a:r>
            <a:r>
              <a:rPr lang="en-US" sz="2000" dirty="0"/>
              <a:t> </a:t>
            </a:r>
            <a:r>
              <a:rPr lang="en-US" sz="2000" dirty="0" err="1"/>
              <a:t>faqat</a:t>
            </a:r>
            <a:r>
              <a:rPr lang="en-US" sz="2000" dirty="0"/>
              <a:t> </a:t>
            </a:r>
            <a:r>
              <a:rPr lang="en-US" sz="2000" dirty="0" err="1"/>
              <a:t>bittagina</a:t>
            </a:r>
            <a:r>
              <a:rPr lang="en-US" sz="2000" dirty="0"/>
              <a:t> </a:t>
            </a:r>
            <a:r>
              <a:rPr lang="en-US" sz="2000" dirty="0" err="1"/>
              <a:t>xususiyatga</a:t>
            </a:r>
            <a:r>
              <a:rPr lang="en-US" sz="2000" dirty="0"/>
              <a:t>, </a:t>
            </a:r>
            <a:r>
              <a:rPr lang="en-US" sz="2000" dirty="0" err="1"/>
              <a:t>ya’ni</a:t>
            </a:r>
            <a:r>
              <a:rPr lang="en-US" sz="2000" dirty="0"/>
              <a:t> </a:t>
            </a:r>
            <a:r>
              <a:rPr lang="en-US" sz="2000" dirty="0" err="1"/>
              <a:t>magnit</a:t>
            </a:r>
            <a:r>
              <a:rPr lang="en-US" sz="2000" dirty="0"/>
              <a:t> </a:t>
            </a:r>
            <a:r>
              <a:rPr lang="en-US" sz="2000" dirty="0" err="1"/>
              <a:t>maydon</a:t>
            </a:r>
            <a:r>
              <a:rPr lang="en-US" sz="2000" dirty="0"/>
              <a:t> </a:t>
            </a:r>
            <a:r>
              <a:rPr lang="en-US" sz="2000" dirty="0" err="1"/>
              <a:t>hosil</a:t>
            </a:r>
            <a:r>
              <a:rPr lang="en-US" sz="2000" dirty="0"/>
              <a:t> </a:t>
            </a:r>
            <a:r>
              <a:rPr lang="en-US" sz="2000" dirty="0" err="1"/>
              <a:t>qila</a:t>
            </a:r>
            <a:r>
              <a:rPr lang="en-US" sz="2000" dirty="0"/>
              <a:t> </a:t>
            </a:r>
            <a:r>
              <a:rPr lang="en-US" sz="2000" dirty="0" err="1"/>
              <a:t>olish</a:t>
            </a:r>
            <a:r>
              <a:rPr lang="en-US" sz="2000" dirty="0"/>
              <a:t> </a:t>
            </a:r>
            <a:r>
              <a:rPr lang="en-US" sz="2000" dirty="0" err="1"/>
              <a:t>xususiyatigagina</a:t>
            </a:r>
            <a:r>
              <a:rPr lang="en-US" sz="2000" dirty="0"/>
              <a:t> </a:t>
            </a:r>
            <a:r>
              <a:rPr lang="en-US" sz="2000" dirty="0" err="1"/>
              <a:t>egadir</a:t>
            </a:r>
            <a:r>
              <a:rPr lang="en-US" sz="2000" dirty="0"/>
              <a:t>. U </a:t>
            </a:r>
            <a:r>
              <a:rPr lang="en-US" sz="2000" dirty="0" err="1"/>
              <a:t>elektr</a:t>
            </a:r>
            <a:r>
              <a:rPr lang="en-US" sz="2000" dirty="0"/>
              <a:t> </a:t>
            </a:r>
            <a:r>
              <a:rPr lang="en-US" sz="2000" dirty="0" err="1"/>
              <a:t>toki</a:t>
            </a:r>
            <a:r>
              <a:rPr lang="en-US" sz="2000" dirty="0"/>
              <a:t> </a:t>
            </a:r>
            <a:r>
              <a:rPr lang="en-US" sz="2000" dirty="0" err="1"/>
              <a:t>ega</a:t>
            </a:r>
            <a:r>
              <a:rPr lang="en-US" sz="2000" dirty="0"/>
              <a:t> </a:t>
            </a:r>
            <a:r>
              <a:rPr lang="en-US" sz="2000" dirty="0" err="1"/>
              <a:t>bo‘lgan</a:t>
            </a:r>
            <a:r>
              <a:rPr lang="en-US" sz="2000" dirty="0"/>
              <a:t> </a:t>
            </a:r>
            <a:r>
              <a:rPr lang="en-US" sz="2000" dirty="0" err="1"/>
              <a:t>boshqa</a:t>
            </a:r>
            <a:r>
              <a:rPr lang="en-US" sz="2000" dirty="0"/>
              <a:t> </a:t>
            </a:r>
            <a:r>
              <a:rPr lang="en-US" sz="2000" dirty="0" err="1"/>
              <a:t>birorta</a:t>
            </a:r>
            <a:r>
              <a:rPr lang="en-US" sz="2000" dirty="0"/>
              <a:t> ham </a:t>
            </a:r>
            <a:r>
              <a:rPr lang="en-US" sz="2000" dirty="0" err="1"/>
              <a:t>xususiyatga</a:t>
            </a:r>
            <a:r>
              <a:rPr lang="en-US" sz="2000" dirty="0"/>
              <a:t> </a:t>
            </a:r>
            <a:r>
              <a:rPr lang="en-US" sz="2000" dirty="0" err="1"/>
              <a:t>ega</a:t>
            </a:r>
            <a:r>
              <a:rPr lang="en-US" sz="2000" dirty="0"/>
              <a:t> </a:t>
            </a:r>
            <a:r>
              <a:rPr lang="en-US" sz="2000" dirty="0" err="1"/>
              <a:t>emas</a:t>
            </a:r>
            <a:r>
              <a:rPr lang="en-US" sz="2000" dirty="0"/>
              <a:t>.</a:t>
            </a:r>
            <a:endParaRPr lang="ru-RU" sz="2000" dirty="0"/>
          </a:p>
        </p:txBody>
      </p:sp>
    </p:spTree>
    <p:extLst>
      <p:ext uri="{BB962C8B-B14F-4D97-AF65-F5344CB8AC3E}">
        <p14:creationId xmlns:p14="http://schemas.microsoft.com/office/powerpoint/2010/main" val="18395789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42567" y="1714310"/>
            <a:ext cx="8658865" cy="982513"/>
          </a:xfrm>
          <a:prstGeom prst="rect">
            <a:avLst/>
          </a:prstGeom>
        </p:spPr>
        <p:txBody>
          <a:bodyPr wrap="square">
            <a:spAutoFit/>
          </a:bodyPr>
          <a:lstStyle/>
          <a:p>
            <a:pPr algn="ctr">
              <a:lnSpc>
                <a:spcPct val="150000"/>
              </a:lnSpc>
            </a:pPr>
            <a:r>
              <a:rPr lang="en-US" sz="4400" b="1" dirty="0" err="1" smtClean="0"/>
              <a:t>Maksvell</a:t>
            </a:r>
            <a:r>
              <a:rPr lang="en-US" sz="4400" b="1" dirty="0" smtClean="0"/>
              <a:t> </a:t>
            </a:r>
            <a:r>
              <a:rPr lang="en-US" sz="4400" b="1" dirty="0" err="1" smtClean="0"/>
              <a:t>tenglamalari</a:t>
            </a:r>
            <a:endParaRPr lang="ru-RU" sz="4400" dirty="0"/>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1776495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83575" y="887695"/>
            <a:ext cx="7993293" cy="3301673"/>
          </a:xfrm>
          <a:prstGeom prst="rect">
            <a:avLst/>
          </a:prstGeom>
        </p:spPr>
        <p:txBody>
          <a:bodyPr wrap="square">
            <a:spAutoFit/>
          </a:bodyPr>
          <a:lstStyle/>
          <a:p>
            <a:pPr algn="ctr">
              <a:lnSpc>
                <a:spcPct val="200000"/>
              </a:lnSpc>
            </a:pPr>
            <a:r>
              <a:rPr lang="en-US" sz="3600" b="1" dirty="0" err="1"/>
              <a:t>Reja</a:t>
            </a:r>
            <a:r>
              <a:rPr lang="en-US" sz="3600" b="1" dirty="0"/>
              <a:t>:</a:t>
            </a:r>
            <a:endParaRPr lang="ru-RU" sz="3600" dirty="0"/>
          </a:p>
          <a:p>
            <a:pPr lvl="0">
              <a:lnSpc>
                <a:spcPct val="200000"/>
              </a:lnSpc>
            </a:pPr>
            <a:r>
              <a:rPr lang="en-US" sz="2400" dirty="0" smtClean="0"/>
              <a:t>1. </a:t>
            </a:r>
            <a:r>
              <a:rPr lang="en-US" sz="2400" dirty="0" err="1" smtClean="0"/>
              <a:t>Elektromagnit</a:t>
            </a:r>
            <a:r>
              <a:rPr lang="en-US" sz="2400" dirty="0" smtClean="0"/>
              <a:t> </a:t>
            </a:r>
            <a:r>
              <a:rPr lang="en-US" sz="2400" dirty="0" err="1"/>
              <a:t>maydon</a:t>
            </a:r>
            <a:r>
              <a:rPr lang="en-US" sz="2400" dirty="0"/>
              <a:t>.</a:t>
            </a:r>
            <a:endParaRPr lang="ru-RU" sz="2400" dirty="0"/>
          </a:p>
          <a:p>
            <a:pPr lvl="0">
              <a:lnSpc>
                <a:spcPct val="200000"/>
              </a:lnSpc>
            </a:pPr>
            <a:r>
              <a:rPr lang="en-US" sz="2400" dirty="0" smtClean="0"/>
              <a:t>2. </a:t>
            </a:r>
            <a:r>
              <a:rPr lang="en-US" sz="2400" dirty="0" err="1" smtClean="0"/>
              <a:t>Maksvell</a:t>
            </a:r>
            <a:r>
              <a:rPr lang="en-US" sz="2400" dirty="0" smtClean="0"/>
              <a:t> </a:t>
            </a:r>
            <a:r>
              <a:rPr lang="en-US" sz="2400" dirty="0" err="1" smtClean="0"/>
              <a:t>nazariyasi</a:t>
            </a:r>
            <a:r>
              <a:rPr lang="en-US" sz="2400" dirty="0" smtClean="0"/>
              <a:t>.</a:t>
            </a:r>
            <a:endParaRPr lang="ru-RU" sz="2400" dirty="0"/>
          </a:p>
          <a:p>
            <a:pPr>
              <a:lnSpc>
                <a:spcPct val="200000"/>
              </a:lnSpc>
            </a:pPr>
            <a:r>
              <a:rPr lang="en-US" sz="2400" dirty="0" smtClean="0"/>
              <a:t>3</a:t>
            </a:r>
            <a:r>
              <a:rPr lang="en-US" sz="2400" dirty="0"/>
              <a:t>. </a:t>
            </a:r>
            <a:r>
              <a:rPr lang="en-US" sz="2400" dirty="0" err="1" smtClean="0"/>
              <a:t>Maksvell</a:t>
            </a:r>
            <a:r>
              <a:rPr lang="en-US" sz="2400" dirty="0" smtClean="0"/>
              <a:t> </a:t>
            </a:r>
            <a:r>
              <a:rPr lang="en-US" sz="2400" dirty="0" err="1"/>
              <a:t>nazariyasining</a:t>
            </a:r>
            <a:r>
              <a:rPr lang="en-US" sz="2400" dirty="0"/>
              <a:t> </a:t>
            </a:r>
            <a:r>
              <a:rPr lang="en-US" sz="2400" dirty="0" err="1"/>
              <a:t>xulosalari</a:t>
            </a:r>
            <a:r>
              <a:rPr lang="en-US" sz="2400" dirty="0" smtClean="0"/>
              <a:t>.</a:t>
            </a:r>
            <a:endParaRPr lang="ru-RU" sz="2400" dirty="0"/>
          </a:p>
        </p:txBody>
      </p:sp>
    </p:spTree>
    <p:extLst>
      <p:ext uri="{BB962C8B-B14F-4D97-AF65-F5344CB8AC3E}">
        <p14:creationId xmlns:p14="http://schemas.microsoft.com/office/powerpoint/2010/main" val="23035849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4231" y="1233815"/>
            <a:ext cx="8486454" cy="3831818"/>
          </a:xfrm>
          <a:prstGeom prst="rect">
            <a:avLst/>
          </a:prstGeom>
        </p:spPr>
        <p:txBody>
          <a:bodyPr wrap="square">
            <a:spAutoFit/>
          </a:bodyPr>
          <a:lstStyle/>
          <a:p>
            <a:pPr>
              <a:lnSpc>
                <a:spcPct val="150000"/>
              </a:lnSpc>
            </a:pPr>
            <a:r>
              <a:rPr lang="en-US" sz="1800" dirty="0" smtClean="0"/>
              <a:t>	</a:t>
            </a:r>
            <a:r>
              <a:rPr lang="en-US" sz="1800" dirty="0" err="1" smtClean="0"/>
              <a:t>Elektromagnit</a:t>
            </a:r>
            <a:r>
              <a:rPr lang="en-US" sz="1800" dirty="0" smtClean="0"/>
              <a:t> </a:t>
            </a:r>
            <a:r>
              <a:rPr lang="en-US" sz="1800" dirty="0" err="1"/>
              <a:t>maydon</a:t>
            </a:r>
            <a:r>
              <a:rPr lang="en-US" sz="1800" dirty="0"/>
              <a:t>. </a:t>
            </a:r>
            <a:r>
              <a:rPr lang="en-US" sz="1800" dirty="0" err="1"/>
              <a:t>Shunday</a:t>
            </a:r>
            <a:r>
              <a:rPr lang="en-US" sz="1800" dirty="0"/>
              <a:t> </a:t>
            </a:r>
            <a:r>
              <a:rPr lang="en-US" sz="1800" dirty="0" err="1"/>
              <a:t>qilib</a:t>
            </a:r>
            <a:r>
              <a:rPr lang="en-US" sz="1800" dirty="0"/>
              <a:t>, </a:t>
            </a:r>
            <a:r>
              <a:rPr lang="en-US" sz="1800" dirty="0" err="1"/>
              <a:t>elektr</a:t>
            </a:r>
            <a:r>
              <a:rPr lang="en-US" sz="1800" dirty="0"/>
              <a:t> </a:t>
            </a:r>
            <a:r>
              <a:rPr lang="en-US" sz="1800" dirty="0" err="1"/>
              <a:t>va</a:t>
            </a:r>
            <a:r>
              <a:rPr lang="en-US" sz="1800" dirty="0"/>
              <a:t> </a:t>
            </a:r>
            <a:r>
              <a:rPr lang="en-US" sz="1800" dirty="0" err="1"/>
              <a:t>magnit</a:t>
            </a:r>
            <a:r>
              <a:rPr lang="en-US" sz="1800" dirty="0"/>
              <a:t> </a:t>
            </a:r>
            <a:r>
              <a:rPr lang="en-US" sz="1800" dirty="0" err="1"/>
              <a:t>hodisalari</a:t>
            </a:r>
            <a:r>
              <a:rPr lang="en-US" sz="1800" dirty="0"/>
              <a:t> </a:t>
            </a:r>
            <a:r>
              <a:rPr lang="en-US" sz="1800" dirty="0" err="1"/>
              <a:t>bir-birlari</a:t>
            </a:r>
            <a:r>
              <a:rPr lang="en-US" sz="1800" dirty="0"/>
              <a:t> </a:t>
            </a:r>
            <a:r>
              <a:rPr lang="en-US" sz="1800" dirty="0" err="1"/>
              <a:t>bilan</a:t>
            </a:r>
            <a:r>
              <a:rPr lang="en-US" sz="1800" dirty="0"/>
              <a:t> </a:t>
            </a:r>
            <a:r>
              <a:rPr lang="en-US" sz="1800" dirty="0" err="1"/>
              <a:t>bog‘langanligiga</a:t>
            </a:r>
            <a:r>
              <a:rPr lang="en-US" sz="1800" dirty="0"/>
              <a:t> </a:t>
            </a:r>
            <a:r>
              <a:rPr lang="en-US" sz="1800" dirty="0" err="1"/>
              <a:t>ishonch</a:t>
            </a:r>
            <a:r>
              <a:rPr lang="en-US" sz="1800" dirty="0"/>
              <a:t> </a:t>
            </a:r>
            <a:r>
              <a:rPr lang="en-US" sz="1800" dirty="0" err="1"/>
              <a:t>hosil</a:t>
            </a:r>
            <a:r>
              <a:rPr lang="en-US" sz="1800" dirty="0"/>
              <a:t> </a:t>
            </a:r>
            <a:r>
              <a:rPr lang="en-US" sz="1800" dirty="0" err="1"/>
              <a:t>qildik</a:t>
            </a:r>
            <a:r>
              <a:rPr lang="en-US" sz="1800" dirty="0"/>
              <a:t>, </a:t>
            </a:r>
            <a:r>
              <a:rPr lang="en-US" sz="1800" dirty="0" err="1"/>
              <a:t>endi</a:t>
            </a:r>
            <a:r>
              <a:rPr lang="en-US" sz="1800" dirty="0"/>
              <a:t> </a:t>
            </a:r>
            <a:r>
              <a:rPr lang="en-US" sz="1800" dirty="0" err="1"/>
              <a:t>ularni</a:t>
            </a:r>
            <a:r>
              <a:rPr lang="en-US" sz="1800" dirty="0"/>
              <a:t> </a:t>
            </a:r>
            <a:r>
              <a:rPr lang="en-US" sz="1800" dirty="0" err="1"/>
              <a:t>yagona</a:t>
            </a:r>
            <a:r>
              <a:rPr lang="en-US" sz="1800" dirty="0"/>
              <a:t> </a:t>
            </a:r>
            <a:r>
              <a:rPr lang="en-US" sz="1800" dirty="0" err="1"/>
              <a:t>sistemaga</a:t>
            </a:r>
            <a:r>
              <a:rPr lang="en-US" sz="1800" dirty="0"/>
              <a:t> </a:t>
            </a:r>
            <a:r>
              <a:rPr lang="en-US" sz="1800" dirty="0" err="1"/>
              <a:t>solishga</a:t>
            </a:r>
            <a:r>
              <a:rPr lang="en-US" sz="1800" dirty="0"/>
              <a:t> </a:t>
            </a:r>
            <a:r>
              <a:rPr lang="en-US" sz="1800" dirty="0" err="1"/>
              <a:t>harakat</a:t>
            </a:r>
            <a:r>
              <a:rPr lang="en-US" sz="1800" dirty="0"/>
              <a:t> </a:t>
            </a:r>
            <a:r>
              <a:rPr lang="en-US" sz="1800" dirty="0" err="1"/>
              <a:t>qilamiz</a:t>
            </a:r>
            <a:r>
              <a:rPr lang="en-US" sz="1800" dirty="0"/>
              <a:t>. </a:t>
            </a:r>
            <a:r>
              <a:rPr lang="en-US" sz="1800" dirty="0" err="1"/>
              <a:t>Chiqaradigan</a:t>
            </a:r>
            <a:r>
              <a:rPr lang="en-US" sz="1800" dirty="0"/>
              <a:t> </a:t>
            </a:r>
            <a:r>
              <a:rPr lang="en-US" sz="1800" dirty="0" err="1"/>
              <a:t>xulosalarimiz</a:t>
            </a:r>
            <a:r>
              <a:rPr lang="en-US" sz="1800" dirty="0"/>
              <a:t> </a:t>
            </a:r>
            <a:r>
              <a:rPr lang="en-US" sz="1800" dirty="0" err="1"/>
              <a:t>Maksvell</a:t>
            </a:r>
            <a:r>
              <a:rPr lang="en-US" sz="1800" dirty="0"/>
              <a:t> </a:t>
            </a:r>
            <a:r>
              <a:rPr lang="en-US" sz="1800" dirty="0" err="1"/>
              <a:t>nazariyasining</a:t>
            </a:r>
            <a:r>
              <a:rPr lang="en-US" sz="1800" dirty="0"/>
              <a:t> </a:t>
            </a:r>
            <a:r>
              <a:rPr lang="en-US" sz="1800" dirty="0" err="1"/>
              <a:t>asosini</a:t>
            </a:r>
            <a:r>
              <a:rPr lang="en-US" sz="1800" dirty="0"/>
              <a:t> </a:t>
            </a:r>
            <a:r>
              <a:rPr lang="en-US" sz="1800" dirty="0" err="1"/>
              <a:t>tashkil</a:t>
            </a:r>
            <a:r>
              <a:rPr lang="en-US" sz="1800" dirty="0"/>
              <a:t> </a:t>
            </a:r>
            <a:r>
              <a:rPr lang="en-US" sz="1800" dirty="0" err="1"/>
              <a:t>qiladi</a:t>
            </a:r>
            <a:r>
              <a:rPr lang="en-US" sz="1800" dirty="0"/>
              <a:t>. </a:t>
            </a:r>
            <a:endParaRPr lang="en-US" sz="1800" dirty="0" smtClean="0"/>
          </a:p>
          <a:p>
            <a:pPr>
              <a:lnSpc>
                <a:spcPct val="150000"/>
              </a:lnSpc>
            </a:pPr>
            <a:r>
              <a:rPr lang="en-US" sz="1800" dirty="0"/>
              <a:t>	</a:t>
            </a:r>
            <a:r>
              <a:rPr lang="en-US" sz="1800" dirty="0" smtClean="0"/>
              <a:t>1</a:t>
            </a:r>
            <a:r>
              <a:rPr lang="en-US" sz="1800" dirty="0"/>
              <a:t>. </a:t>
            </a:r>
            <a:r>
              <a:rPr lang="en-US" sz="1800" dirty="0" err="1"/>
              <a:t>Elektr</a:t>
            </a:r>
            <a:r>
              <a:rPr lang="en-US" sz="1800" dirty="0"/>
              <a:t> </a:t>
            </a:r>
            <a:r>
              <a:rPr lang="en-US" sz="1800" dirty="0" err="1"/>
              <a:t>maydonning</a:t>
            </a:r>
            <a:r>
              <a:rPr lang="en-US" sz="1800" dirty="0"/>
              <a:t> </a:t>
            </a:r>
            <a:r>
              <a:rPr lang="en-US" sz="1800" dirty="0" err="1"/>
              <a:t>uyurmali</a:t>
            </a:r>
            <a:r>
              <a:rPr lang="en-US" sz="1800" dirty="0"/>
              <a:t> </a:t>
            </a:r>
            <a:r>
              <a:rPr lang="en-US" sz="1800" dirty="0" err="1"/>
              <a:t>xarakteri</a:t>
            </a:r>
            <a:r>
              <a:rPr lang="en-US" sz="1800" dirty="0"/>
              <a:t>. </a:t>
            </a:r>
            <a:r>
              <a:rPr lang="en-US" sz="1800" dirty="0" err="1"/>
              <a:t>Elektr</a:t>
            </a:r>
            <a:r>
              <a:rPr lang="en-US" sz="1800" dirty="0"/>
              <a:t> </a:t>
            </a:r>
            <a:r>
              <a:rPr lang="en-US" sz="1800" dirty="0" err="1"/>
              <a:t>maydon</a:t>
            </a:r>
            <a:r>
              <a:rPr lang="en-US" sz="1800" dirty="0"/>
              <a:t> </a:t>
            </a:r>
            <a:r>
              <a:rPr lang="en-US" sz="1800" dirty="0" err="1"/>
              <a:t>ikki</a:t>
            </a:r>
            <a:r>
              <a:rPr lang="en-US" sz="1800" dirty="0"/>
              <a:t> </a:t>
            </a:r>
            <a:r>
              <a:rPr lang="en-US" sz="1800" dirty="0" err="1"/>
              <a:t>xil</a:t>
            </a:r>
            <a:r>
              <a:rPr lang="en-US" sz="1800" dirty="0"/>
              <a:t> </a:t>
            </a:r>
            <a:r>
              <a:rPr lang="en-US" sz="1800" dirty="0" err="1"/>
              <a:t>maydonning</a:t>
            </a:r>
            <a:r>
              <a:rPr lang="en-US" sz="1800" dirty="0"/>
              <a:t> </a:t>
            </a:r>
            <a:r>
              <a:rPr lang="en-US" sz="1800" dirty="0" err="1"/>
              <a:t>yig‘indisidan</a:t>
            </a:r>
            <a:r>
              <a:rPr lang="en-US" sz="1800" dirty="0"/>
              <a:t> </a:t>
            </a:r>
            <a:r>
              <a:rPr lang="en-US" sz="1800" dirty="0" err="1"/>
              <a:t>iborat</a:t>
            </a:r>
            <a:r>
              <a:rPr lang="en-US" sz="1800" dirty="0"/>
              <a:t>: </a:t>
            </a:r>
            <a:r>
              <a:rPr lang="en-US" sz="1800" dirty="0" err="1"/>
              <a:t>ularning</a:t>
            </a:r>
            <a:r>
              <a:rPr lang="en-US" sz="1800" dirty="0"/>
              <a:t> </a:t>
            </a:r>
            <a:r>
              <a:rPr lang="en-US" sz="1800" dirty="0" err="1"/>
              <a:t>birinchisi</a:t>
            </a:r>
            <a:r>
              <a:rPr lang="en-US" sz="1800" dirty="0"/>
              <a:t> </a:t>
            </a:r>
            <a:r>
              <a:rPr lang="en-US" sz="1800" dirty="0" err="1"/>
              <a:t>potensial</a:t>
            </a:r>
            <a:r>
              <a:rPr lang="en-US" sz="1800" dirty="0"/>
              <a:t> </a:t>
            </a:r>
            <a:r>
              <a:rPr lang="en-US" sz="1800" dirty="0" err="1"/>
              <a:t>maydon</a:t>
            </a:r>
            <a:r>
              <a:rPr lang="en-US" sz="1800" dirty="0"/>
              <a:t> </a:t>
            </a:r>
            <a:r>
              <a:rPr lang="en-US" sz="1800" dirty="0" err="1"/>
              <a:t>bo‘lib</a:t>
            </a:r>
            <a:r>
              <a:rPr lang="en-US" sz="1800" dirty="0"/>
              <a:t> </a:t>
            </a:r>
            <a:r>
              <a:rPr lang="ru-RU" sz="1800" dirty="0">
                <a:sym typeface="Symbol"/>
              </a:rPr>
              <a:t></a:t>
            </a:r>
            <a:r>
              <a:rPr lang="en-US" sz="1800" dirty="0"/>
              <a:t>E</a:t>
            </a:r>
            <a:r>
              <a:rPr lang="en-US" sz="1800" baseline="-25000" dirty="0"/>
              <a:t>Q</a:t>
            </a:r>
            <a:r>
              <a:rPr lang="ru-RU" sz="1800" dirty="0">
                <a:sym typeface="Symbol"/>
              </a:rPr>
              <a:t></a:t>
            </a:r>
            <a:r>
              <a:rPr lang="en-US" sz="1800" dirty="0"/>
              <a:t> , </a:t>
            </a:r>
            <a:r>
              <a:rPr lang="en-US" sz="1800" dirty="0" err="1"/>
              <a:t>bu</a:t>
            </a:r>
            <a:r>
              <a:rPr lang="en-US" sz="1800" dirty="0"/>
              <a:t> </a:t>
            </a:r>
            <a:r>
              <a:rPr lang="en-US" sz="1800" dirty="0" err="1"/>
              <a:t>maydonni</a:t>
            </a:r>
            <a:r>
              <a:rPr lang="en-US" sz="1800" dirty="0"/>
              <a:t> </a:t>
            </a:r>
            <a:r>
              <a:rPr lang="en-US" sz="1800" dirty="0" err="1"/>
              <a:t>elektr</a:t>
            </a:r>
            <a:r>
              <a:rPr lang="en-US" sz="1800" dirty="0"/>
              <a:t> </a:t>
            </a:r>
            <a:r>
              <a:rPr lang="en-US" sz="1800" dirty="0" err="1"/>
              <a:t>zaryadlari</a:t>
            </a:r>
            <a:r>
              <a:rPr lang="en-US" sz="1800" dirty="0"/>
              <a:t> </a:t>
            </a:r>
            <a:r>
              <a:rPr lang="en-US" sz="1800" dirty="0" err="1"/>
              <a:t>hosil</a:t>
            </a:r>
            <a:r>
              <a:rPr lang="en-US" sz="1800" dirty="0"/>
              <a:t> </a:t>
            </a:r>
            <a:r>
              <a:rPr lang="en-US" sz="1800" dirty="0" err="1"/>
              <a:t>qiladi</a:t>
            </a:r>
            <a:r>
              <a:rPr lang="en-US" sz="1800" dirty="0"/>
              <a:t>. </a:t>
            </a:r>
            <a:r>
              <a:rPr lang="en-US" sz="1800" dirty="0" err="1"/>
              <a:t>Shuning</a:t>
            </a:r>
            <a:r>
              <a:rPr lang="en-US" sz="1800" dirty="0"/>
              <a:t> </a:t>
            </a:r>
            <a:r>
              <a:rPr lang="en-US" sz="1800" dirty="0" err="1"/>
              <a:t>uchun</a:t>
            </a:r>
            <a:r>
              <a:rPr lang="en-US" sz="1800" dirty="0"/>
              <a:t> ham </a:t>
            </a:r>
            <a:r>
              <a:rPr lang="en-US" sz="1800" dirty="0" err="1"/>
              <a:t>bunday</a:t>
            </a:r>
            <a:r>
              <a:rPr lang="en-US" sz="1800" dirty="0"/>
              <a:t> </a:t>
            </a:r>
            <a:r>
              <a:rPr lang="en-US" sz="1800" dirty="0" err="1"/>
              <a:t>maydonning</a:t>
            </a:r>
            <a:r>
              <a:rPr lang="en-US" sz="1800" dirty="0"/>
              <a:t> </a:t>
            </a:r>
            <a:r>
              <a:rPr lang="en-US" sz="1800" dirty="0" err="1"/>
              <a:t>kuch</a:t>
            </a:r>
            <a:r>
              <a:rPr lang="en-US" sz="1800" dirty="0"/>
              <a:t> </a:t>
            </a:r>
            <a:r>
              <a:rPr lang="en-US" sz="1800" dirty="0" err="1"/>
              <a:t>chiziqlari</a:t>
            </a:r>
            <a:r>
              <a:rPr lang="en-US" sz="1800" dirty="0"/>
              <a:t> </a:t>
            </a:r>
            <a:r>
              <a:rPr lang="en-US" sz="1800" dirty="0" err="1"/>
              <a:t>musbat</a:t>
            </a:r>
            <a:r>
              <a:rPr lang="en-US" sz="1800" dirty="0"/>
              <a:t> </a:t>
            </a:r>
            <a:r>
              <a:rPr lang="en-US" sz="1800" dirty="0" err="1"/>
              <a:t>zaryaddan</a:t>
            </a:r>
            <a:r>
              <a:rPr lang="en-US" sz="1800" dirty="0"/>
              <a:t> </a:t>
            </a:r>
            <a:r>
              <a:rPr lang="en-US" sz="1800" dirty="0" err="1"/>
              <a:t>boshlanib</a:t>
            </a:r>
            <a:r>
              <a:rPr lang="en-US" sz="1800" dirty="0"/>
              <a:t>, </a:t>
            </a:r>
            <a:r>
              <a:rPr lang="en-US" sz="1800" dirty="0" err="1"/>
              <a:t>manfiy</a:t>
            </a:r>
            <a:r>
              <a:rPr lang="en-US" sz="1800" dirty="0"/>
              <a:t> </a:t>
            </a:r>
            <a:r>
              <a:rPr lang="en-US" sz="1800" dirty="0" err="1"/>
              <a:t>zaryadda</a:t>
            </a:r>
            <a:r>
              <a:rPr lang="en-US" sz="1800" dirty="0"/>
              <a:t> </a:t>
            </a:r>
            <a:r>
              <a:rPr lang="en-US" sz="1800" dirty="0" err="1"/>
              <a:t>tugaydi</a:t>
            </a:r>
            <a:r>
              <a:rPr lang="en-US" sz="1800" dirty="0"/>
              <a:t>. </a:t>
            </a:r>
            <a:r>
              <a:rPr lang="en-US" sz="1800" dirty="0" err="1"/>
              <a:t>Kuch</a:t>
            </a:r>
            <a:r>
              <a:rPr lang="en-US" sz="1800" dirty="0"/>
              <a:t> </a:t>
            </a:r>
            <a:r>
              <a:rPr lang="en-US" sz="1800" dirty="0" err="1"/>
              <a:t>chiziqlarining</a:t>
            </a:r>
            <a:r>
              <a:rPr lang="en-US" sz="1800" dirty="0"/>
              <a:t> </a:t>
            </a:r>
            <a:r>
              <a:rPr lang="en-US" sz="1800" dirty="0" err="1"/>
              <a:t>oqimi</a:t>
            </a:r>
            <a:r>
              <a:rPr lang="en-US" sz="1800" dirty="0"/>
              <a:t> </a:t>
            </a:r>
            <a:r>
              <a:rPr lang="en-US" sz="1800" dirty="0" err="1"/>
              <a:t>mavjud</a:t>
            </a:r>
            <a:r>
              <a:rPr lang="en-US" sz="1800" dirty="0"/>
              <a:t>.</a:t>
            </a:r>
            <a:endParaRPr lang="ru-RU" sz="1800" dirty="0"/>
          </a:p>
        </p:txBody>
      </p:sp>
    </p:spTree>
    <p:extLst>
      <p:ext uri="{BB962C8B-B14F-4D97-AF65-F5344CB8AC3E}">
        <p14:creationId xmlns:p14="http://schemas.microsoft.com/office/powerpoint/2010/main" val="40712829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7109" y="1121596"/>
            <a:ext cx="8712485" cy="3785652"/>
          </a:xfrm>
          <a:prstGeom prst="rect">
            <a:avLst/>
          </a:prstGeom>
        </p:spPr>
        <p:txBody>
          <a:bodyPr wrap="square">
            <a:spAutoFit/>
          </a:bodyPr>
          <a:lstStyle/>
          <a:p>
            <a:pPr>
              <a:lnSpc>
                <a:spcPct val="150000"/>
              </a:lnSpc>
            </a:pPr>
            <a:r>
              <a:rPr lang="en-US" sz="1600" dirty="0" smtClean="0"/>
              <a:t>	</a:t>
            </a:r>
            <a:r>
              <a:rPr lang="en-US" sz="1600" dirty="0" err="1" smtClean="0"/>
              <a:t>Uyurmali</a:t>
            </a:r>
            <a:r>
              <a:rPr lang="en-US" sz="1600" dirty="0" smtClean="0"/>
              <a:t> </a:t>
            </a:r>
            <a:r>
              <a:rPr lang="en-US" sz="1600" dirty="0" err="1"/>
              <a:t>xarakterga</a:t>
            </a:r>
            <a:r>
              <a:rPr lang="en-US" sz="1600" dirty="0"/>
              <a:t> </a:t>
            </a:r>
            <a:r>
              <a:rPr lang="en-US" sz="1600" dirty="0" err="1"/>
              <a:t>ega</a:t>
            </a:r>
            <a:r>
              <a:rPr lang="en-US" sz="1600" dirty="0"/>
              <a:t> </a:t>
            </a:r>
            <a:r>
              <a:rPr lang="en-US" sz="1600" dirty="0" err="1"/>
              <a:t>emas</a:t>
            </a:r>
            <a:r>
              <a:rPr lang="en-US" sz="1600" dirty="0"/>
              <a:t>. </a:t>
            </a:r>
            <a:r>
              <a:rPr lang="en-US" sz="1600" dirty="0" err="1"/>
              <a:t>Ikkinchisi</a:t>
            </a:r>
            <a:r>
              <a:rPr lang="en-US" sz="1600" dirty="0"/>
              <a:t> </a:t>
            </a:r>
            <a:r>
              <a:rPr lang="en-US" sz="1600" dirty="0" err="1"/>
              <a:t>esa</a:t>
            </a:r>
            <a:r>
              <a:rPr lang="en-US" sz="1600" dirty="0"/>
              <a:t> </a:t>
            </a:r>
            <a:r>
              <a:rPr lang="en-US" sz="1600" dirty="0" err="1"/>
              <a:t>potensial</a:t>
            </a:r>
            <a:r>
              <a:rPr lang="en-US" sz="1600" dirty="0"/>
              <a:t> </a:t>
            </a:r>
            <a:r>
              <a:rPr lang="en-US" sz="1600" dirty="0" err="1"/>
              <a:t>maydon</a:t>
            </a:r>
            <a:r>
              <a:rPr lang="en-US" sz="1600" dirty="0"/>
              <a:t> </a:t>
            </a:r>
            <a:r>
              <a:rPr lang="en-US" sz="1600" dirty="0" err="1"/>
              <a:t>emas</a:t>
            </a:r>
            <a:r>
              <a:rPr lang="en-US" sz="1600" dirty="0"/>
              <a:t>. </a:t>
            </a:r>
            <a:r>
              <a:rPr lang="en-US" sz="1600" dirty="0" err="1"/>
              <a:t>Uni</a:t>
            </a:r>
            <a:r>
              <a:rPr lang="en-US" sz="1600" dirty="0"/>
              <a:t> </a:t>
            </a:r>
            <a:r>
              <a:rPr lang="en-US" sz="1600" dirty="0" err="1"/>
              <a:t>magnit</a:t>
            </a:r>
            <a:r>
              <a:rPr lang="en-US" sz="1600" dirty="0"/>
              <a:t> </a:t>
            </a:r>
            <a:r>
              <a:rPr lang="en-US" sz="1600" dirty="0" err="1"/>
              <a:t>maydonning</a:t>
            </a:r>
            <a:r>
              <a:rPr lang="en-US" sz="1600" dirty="0"/>
              <a:t> </a:t>
            </a:r>
            <a:r>
              <a:rPr lang="en-US" sz="1600" dirty="0" err="1"/>
              <a:t>o‘zgarishi</a:t>
            </a:r>
            <a:r>
              <a:rPr lang="en-US" sz="1600" dirty="0"/>
              <a:t> </a:t>
            </a:r>
            <a:r>
              <a:rPr lang="en-US" sz="1600" dirty="0" err="1"/>
              <a:t>vujudga</a:t>
            </a:r>
            <a:r>
              <a:rPr lang="en-US" sz="1600" dirty="0"/>
              <a:t> </a:t>
            </a:r>
            <a:r>
              <a:rPr lang="en-US" sz="1600" dirty="0" err="1"/>
              <a:t>keltiradi</a:t>
            </a:r>
            <a:r>
              <a:rPr lang="en-US" sz="1600" dirty="0"/>
              <a:t>. </a:t>
            </a:r>
            <a:r>
              <a:rPr lang="en-US" sz="1600" dirty="0" err="1"/>
              <a:t>Kuch</a:t>
            </a:r>
            <a:r>
              <a:rPr lang="en-US" sz="1600" dirty="0"/>
              <a:t> </a:t>
            </a:r>
            <a:r>
              <a:rPr lang="en-US" sz="1600" dirty="0" err="1"/>
              <a:t>chiziqlarining</a:t>
            </a:r>
            <a:r>
              <a:rPr lang="en-US" sz="1600" dirty="0"/>
              <a:t> </a:t>
            </a:r>
            <a:r>
              <a:rPr lang="en-US" sz="1600" dirty="0" err="1"/>
              <a:t>boshlanish</a:t>
            </a:r>
            <a:r>
              <a:rPr lang="en-US" sz="1600" dirty="0"/>
              <a:t> </a:t>
            </a:r>
            <a:r>
              <a:rPr lang="en-US" sz="1600" dirty="0" err="1"/>
              <a:t>va</a:t>
            </a:r>
            <a:r>
              <a:rPr lang="en-US" sz="1600" dirty="0"/>
              <a:t> </a:t>
            </a:r>
            <a:r>
              <a:rPr lang="en-US" sz="1600" dirty="0" err="1"/>
              <a:t>tugash</a:t>
            </a:r>
            <a:r>
              <a:rPr lang="en-US" sz="1600" dirty="0"/>
              <a:t> </a:t>
            </a:r>
            <a:r>
              <a:rPr lang="en-US" sz="1600" dirty="0" err="1"/>
              <a:t>nuqtalari</a:t>
            </a:r>
            <a:r>
              <a:rPr lang="en-US" sz="1600" dirty="0"/>
              <a:t> </a:t>
            </a:r>
            <a:r>
              <a:rPr lang="en-US" sz="1600" dirty="0" err="1"/>
              <a:t>mavjud</a:t>
            </a:r>
            <a:r>
              <a:rPr lang="en-US" sz="1600" dirty="0"/>
              <a:t> </a:t>
            </a:r>
            <a:r>
              <a:rPr lang="en-US" sz="1600" dirty="0" err="1"/>
              <a:t>bo‘lmaganligi</a:t>
            </a:r>
            <a:r>
              <a:rPr lang="en-US" sz="1600" dirty="0"/>
              <a:t> </a:t>
            </a:r>
            <a:r>
              <a:rPr lang="en-US" sz="1600" dirty="0" err="1"/>
              <a:t>uchun</a:t>
            </a:r>
            <a:r>
              <a:rPr lang="en-US" sz="1600" dirty="0"/>
              <a:t> ham </a:t>
            </a:r>
            <a:r>
              <a:rPr lang="en-US" sz="1600" dirty="0" err="1"/>
              <a:t>oqimi</a:t>
            </a:r>
            <a:r>
              <a:rPr lang="en-US" sz="1600" dirty="0"/>
              <a:t> </a:t>
            </a:r>
            <a:r>
              <a:rPr lang="en-US" sz="1600" dirty="0" err="1"/>
              <a:t>yo‘q</a:t>
            </a:r>
            <a:r>
              <a:rPr lang="en-US" sz="1600" dirty="0"/>
              <a:t>. </a:t>
            </a:r>
            <a:r>
              <a:rPr lang="en-US" sz="1600" dirty="0" err="1"/>
              <a:t>Uyurmali</a:t>
            </a:r>
            <a:r>
              <a:rPr lang="en-US" sz="1600" dirty="0"/>
              <a:t> </a:t>
            </a:r>
            <a:r>
              <a:rPr lang="en-US" sz="1600" dirty="0" err="1"/>
              <a:t>xarakterga</a:t>
            </a:r>
            <a:r>
              <a:rPr lang="en-US" sz="1600" dirty="0"/>
              <a:t> </a:t>
            </a:r>
            <a:r>
              <a:rPr lang="en-US" sz="1600" dirty="0" err="1"/>
              <a:t>ega</a:t>
            </a:r>
            <a:r>
              <a:rPr lang="en-US" sz="1600" dirty="0"/>
              <a:t>. </a:t>
            </a:r>
            <a:r>
              <a:rPr lang="en-US" sz="1600" dirty="0" err="1"/>
              <a:t>Elektr</a:t>
            </a:r>
            <a:r>
              <a:rPr lang="en-US" sz="1600" dirty="0"/>
              <a:t> </a:t>
            </a:r>
            <a:r>
              <a:rPr lang="en-US" sz="1600" dirty="0" err="1"/>
              <a:t>maydon</a:t>
            </a:r>
            <a:r>
              <a:rPr lang="en-US" sz="1600" dirty="0"/>
              <a:t> </a:t>
            </a:r>
            <a:r>
              <a:rPr lang="en-US" sz="1600" dirty="0" err="1"/>
              <a:t>kuchlanganligi</a:t>
            </a:r>
            <a:r>
              <a:rPr lang="en-US" sz="1600" dirty="0"/>
              <a:t> </a:t>
            </a:r>
            <a:r>
              <a:rPr lang="en-US" sz="1600" dirty="0" err="1"/>
              <a:t>shu</a:t>
            </a:r>
            <a:r>
              <a:rPr lang="en-US" sz="1600" dirty="0"/>
              <a:t> </a:t>
            </a:r>
            <a:r>
              <a:rPr lang="en-US" sz="1600" dirty="0" err="1"/>
              <a:t>kuchlanganliklarning</a:t>
            </a:r>
            <a:r>
              <a:rPr lang="en-US" sz="1600" dirty="0"/>
              <a:t> </a:t>
            </a:r>
            <a:r>
              <a:rPr lang="en-US" sz="1600" dirty="0" err="1"/>
              <a:t>vektor</a:t>
            </a:r>
            <a:r>
              <a:rPr lang="en-US" sz="1600" dirty="0"/>
              <a:t> </a:t>
            </a:r>
            <a:r>
              <a:rPr lang="en-US" sz="1600" dirty="0" err="1"/>
              <a:t>yig‘indisidan</a:t>
            </a:r>
            <a:r>
              <a:rPr lang="en-US" sz="1600" dirty="0"/>
              <a:t> </a:t>
            </a:r>
            <a:r>
              <a:rPr lang="en-US" sz="1600" dirty="0" err="1"/>
              <a:t>iborat</a:t>
            </a:r>
            <a:r>
              <a:rPr lang="en-US" sz="1600" dirty="0"/>
              <a:t>. J. </a:t>
            </a:r>
            <a:r>
              <a:rPr lang="en-US" sz="1600" dirty="0" err="1"/>
              <a:t>Maksvell</a:t>
            </a:r>
            <a:r>
              <a:rPr lang="en-US" sz="1600" dirty="0"/>
              <a:t> (1831—1879) </a:t>
            </a:r>
            <a:r>
              <a:rPr lang="en-US" sz="1600" dirty="0" err="1"/>
              <a:t>Shunday</a:t>
            </a:r>
            <a:r>
              <a:rPr lang="en-US" sz="1600" dirty="0"/>
              <a:t> </a:t>
            </a:r>
            <a:r>
              <a:rPr lang="en-US" sz="1600" dirty="0" err="1"/>
              <a:t>qilib</a:t>
            </a:r>
            <a:r>
              <a:rPr lang="en-US" sz="1600" dirty="0"/>
              <a:t>, </a:t>
            </a:r>
            <a:r>
              <a:rPr lang="en-US" sz="1600" dirty="0" err="1"/>
              <a:t>elektr</a:t>
            </a:r>
            <a:r>
              <a:rPr lang="en-US" sz="1600" dirty="0"/>
              <a:t> </a:t>
            </a:r>
            <a:r>
              <a:rPr lang="en-US" sz="1600" dirty="0" err="1"/>
              <a:t>maydonni</a:t>
            </a:r>
            <a:r>
              <a:rPr lang="en-US" sz="1600" dirty="0"/>
              <a:t> </a:t>
            </a:r>
            <a:r>
              <a:rPr lang="en-US" sz="1600" dirty="0" err="1"/>
              <a:t>nafaqat</a:t>
            </a:r>
            <a:r>
              <a:rPr lang="en-US" sz="1600" dirty="0"/>
              <a:t> </a:t>
            </a:r>
            <a:r>
              <a:rPr lang="en-US" sz="1600" dirty="0" err="1"/>
              <a:t>elektr</a:t>
            </a:r>
            <a:r>
              <a:rPr lang="en-US" sz="1600" dirty="0"/>
              <a:t> </a:t>
            </a:r>
            <a:r>
              <a:rPr lang="en-US" sz="1600" dirty="0" err="1"/>
              <a:t>zaryadlari</a:t>
            </a:r>
            <a:r>
              <a:rPr lang="en-US" sz="1600" dirty="0"/>
              <a:t>, </a:t>
            </a:r>
            <a:r>
              <a:rPr lang="en-US" sz="1600" dirty="0" err="1"/>
              <a:t>balki</a:t>
            </a:r>
            <a:r>
              <a:rPr lang="en-US" sz="1600" dirty="0"/>
              <a:t> </a:t>
            </a:r>
            <a:r>
              <a:rPr lang="en-US" sz="1600" dirty="0" err="1"/>
              <a:t>magnit</a:t>
            </a:r>
            <a:r>
              <a:rPr lang="en-US" sz="1600" dirty="0"/>
              <a:t> </a:t>
            </a:r>
            <a:r>
              <a:rPr lang="en-US" sz="1600" dirty="0" err="1"/>
              <a:t>maydonning</a:t>
            </a:r>
            <a:r>
              <a:rPr lang="en-US" sz="1600" dirty="0"/>
              <a:t> </a:t>
            </a:r>
            <a:r>
              <a:rPr lang="en-US" sz="1600" dirty="0" err="1"/>
              <a:t>o‘zgarishi</a:t>
            </a:r>
            <a:r>
              <a:rPr lang="en-US" sz="1600" dirty="0"/>
              <a:t> ham </a:t>
            </a:r>
            <a:r>
              <a:rPr lang="en-US" sz="1600" dirty="0" err="1"/>
              <a:t>vujudga</a:t>
            </a:r>
            <a:r>
              <a:rPr lang="en-US" sz="1600" dirty="0"/>
              <a:t> </a:t>
            </a:r>
            <a:r>
              <a:rPr lang="en-US" sz="1600" dirty="0" err="1"/>
              <a:t>keltiradi</a:t>
            </a:r>
            <a:r>
              <a:rPr lang="en-US" sz="1600" dirty="0" smtClean="0"/>
              <a:t>.</a:t>
            </a:r>
            <a:r>
              <a:rPr lang="en-US" sz="1600" dirty="0"/>
              <a:t> </a:t>
            </a:r>
            <a:endParaRPr lang="en-US" sz="1600" dirty="0" smtClean="0"/>
          </a:p>
          <a:p>
            <a:pPr>
              <a:lnSpc>
                <a:spcPct val="150000"/>
              </a:lnSpc>
            </a:pPr>
            <a:r>
              <a:rPr lang="en-US" sz="1600" dirty="0"/>
              <a:t>	</a:t>
            </a:r>
            <a:r>
              <a:rPr lang="en-US" sz="1600" dirty="0" smtClean="0"/>
              <a:t>2</a:t>
            </a:r>
            <a:r>
              <a:rPr lang="en-US" sz="1600" dirty="0"/>
              <a:t>. </a:t>
            </a:r>
            <a:r>
              <a:rPr lang="en-US" sz="1600" dirty="0" err="1"/>
              <a:t>Magnit</a:t>
            </a:r>
            <a:r>
              <a:rPr lang="en-US" sz="1600" dirty="0"/>
              <a:t> </a:t>
            </a:r>
            <a:r>
              <a:rPr lang="en-US" sz="1600" dirty="0" err="1"/>
              <a:t>maydonning</a:t>
            </a:r>
            <a:r>
              <a:rPr lang="en-US" sz="1600" dirty="0"/>
              <a:t> </a:t>
            </a:r>
            <a:r>
              <a:rPr lang="en-US" sz="1600" dirty="0" err="1"/>
              <a:t>vujudga</a:t>
            </a:r>
            <a:r>
              <a:rPr lang="en-US" sz="1600" dirty="0"/>
              <a:t> </a:t>
            </a:r>
            <a:r>
              <a:rPr lang="en-US" sz="1600" dirty="0" err="1"/>
              <a:t>kelishi</a:t>
            </a:r>
            <a:r>
              <a:rPr lang="en-US" sz="1600" dirty="0"/>
              <a:t>. </a:t>
            </a:r>
            <a:r>
              <a:rPr lang="en-US" sz="1600" dirty="0" err="1"/>
              <a:t>Magnit</a:t>
            </a:r>
            <a:r>
              <a:rPr lang="en-US" sz="1600" dirty="0"/>
              <a:t> </a:t>
            </a:r>
            <a:r>
              <a:rPr lang="en-US" sz="1600" dirty="0" err="1"/>
              <a:t>maydon</a:t>
            </a:r>
            <a:r>
              <a:rPr lang="en-US" sz="1600" dirty="0"/>
              <a:t> </a:t>
            </a:r>
            <a:r>
              <a:rPr lang="en-US" sz="1600" dirty="0" err="1"/>
              <a:t>kuch</a:t>
            </a:r>
            <a:r>
              <a:rPr lang="en-US" sz="1600" dirty="0"/>
              <a:t> </a:t>
            </a:r>
            <a:r>
              <a:rPr lang="en-US" sz="1600" dirty="0" err="1"/>
              <a:t>chiziqlarining</a:t>
            </a:r>
            <a:r>
              <a:rPr lang="en-US" sz="1600" dirty="0"/>
              <a:t> </a:t>
            </a:r>
            <a:r>
              <a:rPr lang="en-US" sz="1600" dirty="0" err="1"/>
              <a:t>boshlanish</a:t>
            </a:r>
            <a:r>
              <a:rPr lang="en-US" sz="1600" dirty="0"/>
              <a:t> </a:t>
            </a:r>
            <a:r>
              <a:rPr lang="en-US" sz="1600" dirty="0" err="1"/>
              <a:t>va</a:t>
            </a:r>
            <a:r>
              <a:rPr lang="en-US" sz="1600" dirty="0"/>
              <a:t> </a:t>
            </a:r>
            <a:r>
              <a:rPr lang="en-US" sz="1600" dirty="0" err="1"/>
              <a:t>tugash</a:t>
            </a:r>
            <a:r>
              <a:rPr lang="en-US" sz="1600" dirty="0"/>
              <a:t> </a:t>
            </a:r>
            <a:r>
              <a:rPr lang="en-US" sz="1600" dirty="0" err="1"/>
              <a:t>nuqtasi</a:t>
            </a:r>
            <a:r>
              <a:rPr lang="en-US" sz="1600" dirty="0"/>
              <a:t> </a:t>
            </a:r>
            <a:r>
              <a:rPr lang="en-US" sz="1600" dirty="0" err="1"/>
              <a:t>bo‘lmay</a:t>
            </a:r>
            <a:r>
              <a:rPr lang="en-US" sz="1600" dirty="0"/>
              <a:t>, </a:t>
            </a:r>
            <a:r>
              <a:rPr lang="en-US" sz="1600" dirty="0" err="1"/>
              <a:t>ular</a:t>
            </a:r>
            <a:r>
              <a:rPr lang="en-US" sz="1600" dirty="0"/>
              <a:t> </a:t>
            </a:r>
            <a:r>
              <a:rPr lang="en-US" sz="1600" dirty="0" err="1"/>
              <a:t>uyurmali</a:t>
            </a:r>
            <a:r>
              <a:rPr lang="en-US" sz="1600" dirty="0"/>
              <a:t> </a:t>
            </a:r>
            <a:r>
              <a:rPr lang="en-US" sz="1600" dirty="0" err="1"/>
              <a:t>xarakterga</a:t>
            </a:r>
            <a:r>
              <a:rPr lang="en-US" sz="1600" dirty="0"/>
              <a:t> </a:t>
            </a:r>
            <a:r>
              <a:rPr lang="en-US" sz="1600" dirty="0" err="1"/>
              <a:t>ega</a:t>
            </a:r>
            <a:r>
              <a:rPr lang="en-US" sz="1600" dirty="0"/>
              <a:t> </a:t>
            </a:r>
            <a:r>
              <a:rPr lang="en-US" sz="1600" dirty="0" err="1"/>
              <a:t>bo‘ladi</a:t>
            </a:r>
            <a:r>
              <a:rPr lang="en-US" sz="1600" dirty="0"/>
              <a:t>. </a:t>
            </a:r>
            <a:r>
              <a:rPr lang="en-US" sz="1600" dirty="0" err="1"/>
              <a:t>Magnit</a:t>
            </a:r>
            <a:r>
              <a:rPr lang="en-US" sz="1600" dirty="0"/>
              <a:t> </a:t>
            </a:r>
            <a:r>
              <a:rPr lang="en-US" sz="1600" dirty="0" err="1"/>
              <a:t>maydon</a:t>
            </a:r>
            <a:r>
              <a:rPr lang="en-US" sz="1600" dirty="0"/>
              <a:t> </a:t>
            </a:r>
            <a:r>
              <a:rPr lang="en-US" sz="1600" dirty="0" err="1"/>
              <a:t>elektr</a:t>
            </a:r>
            <a:r>
              <a:rPr lang="en-US" sz="1600" dirty="0"/>
              <a:t> </a:t>
            </a:r>
            <a:r>
              <a:rPr lang="en-US" sz="1600" dirty="0" err="1"/>
              <a:t>toki</a:t>
            </a:r>
            <a:r>
              <a:rPr lang="en-US" sz="1600" dirty="0"/>
              <a:t> (</a:t>
            </a:r>
            <a:r>
              <a:rPr lang="en-US" sz="1600" dirty="0" err="1"/>
              <a:t>zaryadlangan</a:t>
            </a:r>
            <a:r>
              <a:rPr lang="en-US" sz="1600" dirty="0"/>
              <a:t> </a:t>
            </a:r>
            <a:r>
              <a:rPr lang="en-US" sz="1600" dirty="0" err="1"/>
              <a:t>zarralarning</a:t>
            </a:r>
            <a:r>
              <a:rPr lang="en-US" sz="1600" dirty="0"/>
              <a:t> </a:t>
            </a:r>
            <a:r>
              <a:rPr lang="en-US" sz="1600" dirty="0" err="1"/>
              <a:t>harakati</a:t>
            </a:r>
            <a:r>
              <a:rPr lang="en-US" sz="1600" dirty="0"/>
              <a:t>) </a:t>
            </a:r>
            <a:r>
              <a:rPr lang="en-US" sz="1600" dirty="0" err="1"/>
              <a:t>yoki</a:t>
            </a:r>
            <a:r>
              <a:rPr lang="en-US" sz="1600" dirty="0"/>
              <a:t> </a:t>
            </a:r>
            <a:r>
              <a:rPr lang="en-US" sz="1600" dirty="0" err="1"/>
              <a:t>o‘zgaruvchan</a:t>
            </a:r>
            <a:r>
              <a:rPr lang="en-US" sz="1600" dirty="0"/>
              <a:t> </a:t>
            </a:r>
            <a:r>
              <a:rPr lang="en-US" sz="1600" dirty="0" err="1"/>
              <a:t>elektr</a:t>
            </a:r>
            <a:r>
              <a:rPr lang="en-US" sz="1600" dirty="0"/>
              <a:t> </a:t>
            </a:r>
            <a:r>
              <a:rPr lang="en-US" sz="1600" dirty="0" err="1"/>
              <a:t>maydon</a:t>
            </a:r>
            <a:r>
              <a:rPr lang="en-US" sz="1600" dirty="0"/>
              <a:t> </a:t>
            </a:r>
            <a:r>
              <a:rPr lang="en-US" sz="1600" dirty="0" err="1"/>
              <a:t>tomonidan</a:t>
            </a:r>
            <a:r>
              <a:rPr lang="en-US" sz="1600" dirty="0"/>
              <a:t> </a:t>
            </a:r>
            <a:r>
              <a:rPr lang="en-US" sz="1600" dirty="0" err="1"/>
              <a:t>hosil</a:t>
            </a:r>
            <a:r>
              <a:rPr lang="en-US" sz="1600" dirty="0"/>
              <a:t> </a:t>
            </a:r>
            <a:r>
              <a:rPr lang="en-US" sz="1600" dirty="0" err="1"/>
              <a:t>qilinadi</a:t>
            </a:r>
            <a:r>
              <a:rPr lang="en-US" sz="1600" dirty="0"/>
              <a:t>.</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5084994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6031" y="1304819"/>
            <a:ext cx="8599469" cy="3365024"/>
          </a:xfrm>
          <a:prstGeom prst="rect">
            <a:avLst/>
          </a:prstGeom>
        </p:spPr>
        <p:txBody>
          <a:bodyPr wrap="square">
            <a:spAutoFit/>
          </a:bodyPr>
          <a:lstStyle/>
          <a:p>
            <a:pPr>
              <a:lnSpc>
                <a:spcPct val="150000"/>
              </a:lnSpc>
            </a:pPr>
            <a:r>
              <a:rPr lang="en-US" sz="1800" dirty="0" smtClean="0"/>
              <a:t>	3</a:t>
            </a:r>
            <a:r>
              <a:rPr lang="en-US" sz="1800" dirty="0"/>
              <a:t>. </a:t>
            </a:r>
            <a:r>
              <a:rPr lang="en-US" sz="1800" dirty="0" err="1"/>
              <a:t>Elektr</a:t>
            </a:r>
            <a:r>
              <a:rPr lang="en-US" sz="1800" dirty="0"/>
              <a:t> </a:t>
            </a:r>
            <a:r>
              <a:rPr lang="en-US" sz="1800" dirty="0" err="1"/>
              <a:t>maydon</a:t>
            </a:r>
            <a:r>
              <a:rPr lang="en-US" sz="1800" dirty="0"/>
              <a:t> </a:t>
            </a:r>
            <a:r>
              <a:rPr lang="en-US" sz="1800" dirty="0" err="1"/>
              <a:t>kuch</a:t>
            </a:r>
            <a:r>
              <a:rPr lang="en-US" sz="1800" dirty="0"/>
              <a:t> </a:t>
            </a:r>
            <a:r>
              <a:rPr lang="en-US" sz="1800" dirty="0" err="1"/>
              <a:t>chiziqlarining</a:t>
            </a:r>
            <a:r>
              <a:rPr lang="en-US" sz="1800" dirty="0"/>
              <a:t> </a:t>
            </a:r>
            <a:r>
              <a:rPr lang="en-US" sz="1800" dirty="0" err="1"/>
              <a:t>oqimi</a:t>
            </a:r>
            <a:r>
              <a:rPr lang="en-US" sz="1800" dirty="0"/>
              <a:t>. </a:t>
            </a:r>
            <a:r>
              <a:rPr lang="en-US" sz="1800" dirty="0" err="1"/>
              <a:t>Tabiatda</a:t>
            </a:r>
            <a:r>
              <a:rPr lang="en-US" sz="1800" dirty="0"/>
              <a:t> </a:t>
            </a:r>
            <a:r>
              <a:rPr lang="en-US" sz="1800" dirty="0" err="1"/>
              <a:t>elektr</a:t>
            </a:r>
            <a:r>
              <a:rPr lang="en-US" sz="1800" dirty="0"/>
              <a:t> </a:t>
            </a:r>
            <a:r>
              <a:rPr lang="en-US" sz="1800" dirty="0" err="1"/>
              <a:t>zaryadlari</a:t>
            </a:r>
            <a:r>
              <a:rPr lang="en-US" sz="1800" dirty="0"/>
              <a:t> </a:t>
            </a:r>
            <a:r>
              <a:rPr lang="en-US" sz="1800" dirty="0" err="1"/>
              <a:t>mavjud</a:t>
            </a:r>
            <a:r>
              <a:rPr lang="en-US" sz="1800" dirty="0"/>
              <a:t>. </a:t>
            </a:r>
            <a:r>
              <a:rPr lang="en-US" sz="1800" dirty="0" err="1"/>
              <a:t>Elektr</a:t>
            </a:r>
            <a:r>
              <a:rPr lang="en-US" sz="1800" dirty="0"/>
              <a:t> </a:t>
            </a:r>
            <a:r>
              <a:rPr lang="en-US" sz="1800" dirty="0" err="1"/>
              <a:t>maydon</a:t>
            </a:r>
            <a:r>
              <a:rPr lang="en-US" sz="1800" dirty="0"/>
              <a:t> </a:t>
            </a:r>
            <a:r>
              <a:rPr lang="en-US" sz="1800" dirty="0" err="1"/>
              <a:t>kuch</a:t>
            </a:r>
            <a:r>
              <a:rPr lang="en-US" sz="1800" dirty="0"/>
              <a:t> </a:t>
            </a:r>
            <a:r>
              <a:rPr lang="en-US" sz="1800" dirty="0" err="1"/>
              <a:t>chiziqlari</a:t>
            </a:r>
            <a:r>
              <a:rPr lang="en-US" sz="1800" dirty="0"/>
              <a:t> </a:t>
            </a:r>
            <a:r>
              <a:rPr lang="en-US" sz="1800" dirty="0" err="1"/>
              <a:t>zaryaddan</a:t>
            </a:r>
            <a:r>
              <a:rPr lang="en-US" sz="1800" dirty="0"/>
              <a:t> </a:t>
            </a:r>
            <a:r>
              <a:rPr lang="en-US" sz="1800" dirty="0" err="1"/>
              <a:t>boshlanib</a:t>
            </a:r>
            <a:r>
              <a:rPr lang="en-US" sz="1800" dirty="0"/>
              <a:t>, </a:t>
            </a:r>
            <a:r>
              <a:rPr lang="en-US" sz="1800" dirty="0" err="1"/>
              <a:t>zaryadda</a:t>
            </a:r>
            <a:r>
              <a:rPr lang="en-US" sz="1800" dirty="0"/>
              <a:t> </a:t>
            </a:r>
            <a:r>
              <a:rPr lang="en-US" sz="1800" dirty="0" err="1"/>
              <a:t>tugaydi</a:t>
            </a:r>
            <a:r>
              <a:rPr lang="en-US" sz="1800" dirty="0"/>
              <a:t>. </a:t>
            </a:r>
            <a:r>
              <a:rPr lang="en-US" sz="1800" dirty="0" err="1"/>
              <a:t>Shuning</a:t>
            </a:r>
            <a:r>
              <a:rPr lang="en-US" sz="1800" dirty="0"/>
              <a:t> </a:t>
            </a:r>
            <a:r>
              <a:rPr lang="en-US" sz="1800" dirty="0" err="1"/>
              <a:t>uchun</a:t>
            </a:r>
            <a:r>
              <a:rPr lang="en-US" sz="1800" dirty="0"/>
              <a:t> ham </a:t>
            </a:r>
            <a:r>
              <a:rPr lang="en-US" sz="1800" dirty="0" err="1"/>
              <a:t>elektr</a:t>
            </a:r>
            <a:r>
              <a:rPr lang="en-US" sz="1800" dirty="0"/>
              <a:t> </a:t>
            </a:r>
            <a:r>
              <a:rPr lang="en-US" sz="1800" dirty="0" err="1"/>
              <a:t>maydon</a:t>
            </a:r>
            <a:r>
              <a:rPr lang="en-US" sz="1800" dirty="0"/>
              <a:t> </a:t>
            </a:r>
            <a:r>
              <a:rPr lang="en-US" sz="1800" dirty="0" err="1"/>
              <a:t>kuch</a:t>
            </a:r>
            <a:r>
              <a:rPr lang="en-US" sz="1800" dirty="0"/>
              <a:t> </a:t>
            </a:r>
            <a:r>
              <a:rPr lang="en-US" sz="1800" dirty="0" err="1"/>
              <a:t>chiziqlari</a:t>
            </a:r>
            <a:r>
              <a:rPr lang="en-US" sz="1800" dirty="0"/>
              <a:t> </a:t>
            </a:r>
            <a:r>
              <a:rPr lang="en-US" sz="1800" dirty="0" err="1"/>
              <a:t>oqimini</a:t>
            </a:r>
            <a:r>
              <a:rPr lang="en-US" sz="1800" dirty="0"/>
              <a:t> </a:t>
            </a:r>
            <a:r>
              <a:rPr lang="en-US" sz="1800" dirty="0" err="1"/>
              <a:t>hisoblash</a:t>
            </a:r>
            <a:r>
              <a:rPr lang="en-US" sz="1800" dirty="0"/>
              <a:t> </a:t>
            </a:r>
            <a:r>
              <a:rPr lang="en-US" sz="1800" dirty="0" err="1"/>
              <a:t>mumkin</a:t>
            </a:r>
            <a:r>
              <a:rPr lang="en-US" sz="1800" dirty="0"/>
              <a:t>. </a:t>
            </a:r>
            <a:r>
              <a:rPr lang="en-US" sz="1800" dirty="0" err="1"/>
              <a:t>Magnit</a:t>
            </a:r>
            <a:r>
              <a:rPr lang="en-US" sz="1800" dirty="0"/>
              <a:t> </a:t>
            </a:r>
            <a:r>
              <a:rPr lang="en-US" sz="1800" dirty="0" err="1"/>
              <a:t>maydon</a:t>
            </a:r>
            <a:r>
              <a:rPr lang="en-US" sz="1800" dirty="0"/>
              <a:t> </a:t>
            </a:r>
            <a:r>
              <a:rPr lang="en-US" sz="1800" dirty="0" err="1"/>
              <a:t>kuch</a:t>
            </a:r>
            <a:r>
              <a:rPr lang="en-US" sz="1800" dirty="0"/>
              <a:t> </a:t>
            </a:r>
            <a:r>
              <a:rPr lang="en-US" sz="1800" dirty="0" err="1"/>
              <a:t>chiziqlarining</a:t>
            </a:r>
            <a:r>
              <a:rPr lang="en-US" sz="1800" dirty="0"/>
              <a:t> </a:t>
            </a:r>
            <a:r>
              <a:rPr lang="en-US" sz="1800" dirty="0" err="1"/>
              <a:t>oqimi</a:t>
            </a:r>
            <a:r>
              <a:rPr lang="en-US" sz="1800" dirty="0"/>
              <a:t>. </a:t>
            </a:r>
            <a:r>
              <a:rPr lang="en-US" sz="1800" dirty="0" err="1"/>
              <a:t>Tabiatda</a:t>
            </a:r>
            <a:r>
              <a:rPr lang="en-US" sz="1800" dirty="0"/>
              <a:t> </a:t>
            </a:r>
            <a:r>
              <a:rPr lang="en-US" sz="1800" dirty="0" err="1"/>
              <a:t>magnit</a:t>
            </a:r>
            <a:r>
              <a:rPr lang="en-US" sz="1800" dirty="0"/>
              <a:t> </a:t>
            </a:r>
            <a:r>
              <a:rPr lang="en-US" sz="1800" dirty="0" err="1"/>
              <a:t>zaryadlari</a:t>
            </a:r>
            <a:r>
              <a:rPr lang="en-US" sz="1800" dirty="0"/>
              <a:t> </a:t>
            </a:r>
            <a:r>
              <a:rPr lang="en-US" sz="1800" dirty="0" err="1"/>
              <a:t>mavjud</a:t>
            </a:r>
            <a:r>
              <a:rPr lang="en-US" sz="1800" dirty="0"/>
              <a:t> </a:t>
            </a:r>
            <a:r>
              <a:rPr lang="en-US" sz="1800" dirty="0" err="1"/>
              <a:t>emas</a:t>
            </a:r>
            <a:r>
              <a:rPr lang="en-US" sz="1800" dirty="0"/>
              <a:t>. </a:t>
            </a:r>
            <a:r>
              <a:rPr lang="en-US" sz="1800" dirty="0" err="1"/>
              <a:t>Shuning</a:t>
            </a:r>
            <a:r>
              <a:rPr lang="en-US" sz="1800" dirty="0"/>
              <a:t> </a:t>
            </a:r>
            <a:r>
              <a:rPr lang="en-US" sz="1800" dirty="0" err="1"/>
              <a:t>uchun</a:t>
            </a:r>
            <a:r>
              <a:rPr lang="en-US" sz="1800" dirty="0"/>
              <a:t> ham </a:t>
            </a:r>
            <a:r>
              <a:rPr lang="en-US" sz="1800" dirty="0" err="1"/>
              <a:t>magnit</a:t>
            </a:r>
            <a:r>
              <a:rPr lang="en-US" sz="1800" dirty="0"/>
              <a:t> </a:t>
            </a:r>
            <a:r>
              <a:rPr lang="en-US" sz="1800" dirty="0" err="1"/>
              <a:t>maydon</a:t>
            </a:r>
            <a:r>
              <a:rPr lang="en-US" sz="1800" dirty="0"/>
              <a:t> </a:t>
            </a:r>
            <a:r>
              <a:rPr lang="en-US" sz="1800" dirty="0" err="1"/>
              <a:t>kuch</a:t>
            </a:r>
            <a:r>
              <a:rPr lang="en-US" sz="1800" dirty="0"/>
              <a:t> </a:t>
            </a:r>
            <a:r>
              <a:rPr lang="en-US" sz="1800" dirty="0" err="1"/>
              <a:t>chiziqlarining</a:t>
            </a:r>
            <a:r>
              <a:rPr lang="en-US" sz="1800" dirty="0"/>
              <a:t> </a:t>
            </a:r>
            <a:r>
              <a:rPr lang="en-US" sz="1800" dirty="0" err="1"/>
              <a:t>oqimi</a:t>
            </a:r>
            <a:r>
              <a:rPr lang="en-US" sz="1800" dirty="0"/>
              <a:t> </a:t>
            </a:r>
            <a:r>
              <a:rPr lang="en-US" sz="1800" dirty="0" err="1"/>
              <a:t>mavjud</a:t>
            </a:r>
            <a:r>
              <a:rPr lang="en-US" sz="1800" dirty="0"/>
              <a:t> </a:t>
            </a:r>
            <a:r>
              <a:rPr lang="en-US" sz="1800" dirty="0" err="1"/>
              <a:t>emas</a:t>
            </a:r>
            <a:r>
              <a:rPr lang="en-US" sz="1800" dirty="0"/>
              <a:t>, </a:t>
            </a:r>
            <a:r>
              <a:rPr lang="en-US" sz="1800" dirty="0" err="1"/>
              <a:t>ya’ni</a:t>
            </a:r>
            <a:r>
              <a:rPr lang="en-US" sz="1800" dirty="0"/>
              <a:t> u </a:t>
            </a:r>
            <a:r>
              <a:rPr lang="en-US" sz="1800" dirty="0" err="1"/>
              <a:t>nolga</a:t>
            </a:r>
            <a:r>
              <a:rPr lang="en-US" sz="1800" dirty="0"/>
              <a:t> </a:t>
            </a:r>
            <a:r>
              <a:rPr lang="en-US" sz="1800" dirty="0" err="1"/>
              <a:t>teng</a:t>
            </a:r>
            <a:r>
              <a:rPr lang="en-US" sz="1800" dirty="0"/>
              <a:t>. </a:t>
            </a:r>
            <a:r>
              <a:rPr lang="en-US" sz="1800" dirty="0" err="1"/>
              <a:t>Maksvell</a:t>
            </a:r>
            <a:r>
              <a:rPr lang="en-US" sz="1800" dirty="0"/>
              <a:t> </a:t>
            </a:r>
            <a:r>
              <a:rPr lang="en-US" sz="1800" dirty="0" err="1"/>
              <a:t>shu</a:t>
            </a:r>
            <a:r>
              <a:rPr lang="en-US" sz="1800" dirty="0"/>
              <a:t> </a:t>
            </a:r>
            <a:r>
              <a:rPr lang="en-US" sz="1800" dirty="0" err="1"/>
              <a:t>to‘rtta</a:t>
            </a:r>
            <a:r>
              <a:rPr lang="en-US" sz="1800" dirty="0"/>
              <a:t> </a:t>
            </a:r>
            <a:r>
              <a:rPr lang="en-US" sz="1800" dirty="0" err="1"/>
              <a:t>xulosani</a:t>
            </a:r>
            <a:r>
              <a:rPr lang="en-US" sz="1800" dirty="0"/>
              <a:t> </a:t>
            </a:r>
            <a:r>
              <a:rPr lang="en-US" sz="1800" dirty="0" err="1"/>
              <a:t>mujassamlashtirgan</a:t>
            </a:r>
            <a:r>
              <a:rPr lang="en-US" sz="1800" dirty="0"/>
              <a:t> </a:t>
            </a:r>
            <a:r>
              <a:rPr lang="en-US" sz="1800" dirty="0" err="1"/>
              <a:t>tenglamalar</a:t>
            </a:r>
            <a:r>
              <a:rPr lang="en-US" sz="1800" dirty="0"/>
              <a:t> </a:t>
            </a:r>
            <a:r>
              <a:rPr lang="en-US" sz="1800" dirty="0" err="1"/>
              <a:t>sistemasini</a:t>
            </a:r>
            <a:r>
              <a:rPr lang="en-US" sz="1800" dirty="0"/>
              <a:t> </a:t>
            </a:r>
            <a:r>
              <a:rPr lang="en-US" sz="1800" dirty="0" err="1"/>
              <a:t>tuzdi</a:t>
            </a:r>
            <a:r>
              <a:rPr lang="en-US" sz="1800" dirty="0"/>
              <a:t>. </a:t>
            </a:r>
            <a:r>
              <a:rPr lang="en-US" sz="1800" dirty="0" err="1"/>
              <a:t>Ularga</a:t>
            </a:r>
            <a:r>
              <a:rPr lang="en-US" sz="1800" dirty="0"/>
              <a:t> </a:t>
            </a:r>
            <a:r>
              <a:rPr lang="en-US" sz="1800" dirty="0" err="1"/>
              <a:t>elektromagnit</a:t>
            </a:r>
            <a:r>
              <a:rPr lang="en-US" sz="1800" dirty="0"/>
              <a:t> </a:t>
            </a:r>
            <a:r>
              <a:rPr lang="en-US" sz="1800" dirty="0" err="1"/>
              <a:t>maydon</a:t>
            </a:r>
            <a:r>
              <a:rPr lang="en-US" sz="1800" dirty="0"/>
              <a:t> </a:t>
            </a:r>
            <a:r>
              <a:rPr lang="en-US" sz="1800" dirty="0" err="1"/>
              <a:t>uchun</a:t>
            </a:r>
            <a:r>
              <a:rPr lang="en-US" sz="1800" dirty="0"/>
              <a:t> </a:t>
            </a:r>
            <a:r>
              <a:rPr lang="en-US" sz="1800" dirty="0" err="1"/>
              <a:t>Maksvell</a:t>
            </a:r>
            <a:r>
              <a:rPr lang="en-US" sz="1800" dirty="0"/>
              <a:t> </a:t>
            </a:r>
            <a:r>
              <a:rPr lang="en-US" sz="1800" dirty="0" err="1"/>
              <a:t>tenglamalari</a:t>
            </a:r>
            <a:r>
              <a:rPr lang="en-US" sz="1800" dirty="0"/>
              <a:t> </a:t>
            </a:r>
            <a:r>
              <a:rPr lang="en-US" sz="1800" dirty="0" err="1"/>
              <a:t>deyilib</a:t>
            </a:r>
            <a:r>
              <a:rPr lang="en-US" sz="1800" dirty="0"/>
              <a:t>, </a:t>
            </a:r>
            <a:r>
              <a:rPr lang="en-US" sz="1800" dirty="0" err="1"/>
              <a:t>kelgusida</a:t>
            </a:r>
            <a:r>
              <a:rPr lang="en-US" sz="1800" dirty="0"/>
              <a:t> </a:t>
            </a:r>
            <a:r>
              <a:rPr lang="en-US" sz="1800" dirty="0" err="1"/>
              <a:t>bu</a:t>
            </a:r>
            <a:r>
              <a:rPr lang="en-US" sz="1800" dirty="0"/>
              <a:t> </a:t>
            </a:r>
            <a:r>
              <a:rPr lang="en-US" sz="1800" dirty="0" err="1"/>
              <a:t>tenglamalar</a:t>
            </a:r>
            <a:r>
              <a:rPr lang="en-US" sz="1800" dirty="0"/>
              <a:t> </a:t>
            </a:r>
            <a:r>
              <a:rPr lang="en-US" sz="1800" dirty="0" err="1"/>
              <a:t>bilan</a:t>
            </a:r>
            <a:r>
              <a:rPr lang="en-US" sz="1800" dirty="0"/>
              <a:t> </a:t>
            </a:r>
            <a:r>
              <a:rPr lang="en-US" sz="1800" dirty="0" err="1"/>
              <a:t>batafsil</a:t>
            </a:r>
            <a:r>
              <a:rPr lang="en-US" sz="1800" dirty="0"/>
              <a:t> </a:t>
            </a:r>
            <a:r>
              <a:rPr lang="en-US" sz="1800" dirty="0" err="1"/>
              <a:t>tanishasiz</a:t>
            </a:r>
            <a:r>
              <a:rPr lang="en-US" sz="1800" dirty="0"/>
              <a:t>, </a:t>
            </a:r>
            <a:r>
              <a:rPr lang="en-US" sz="1800" dirty="0" err="1"/>
              <a:t>degan</a:t>
            </a:r>
            <a:r>
              <a:rPr lang="en-US" sz="1800" dirty="0"/>
              <a:t> </a:t>
            </a:r>
            <a:r>
              <a:rPr lang="en-US" sz="1800" dirty="0" err="1"/>
              <a:t>umiddamiz</a:t>
            </a:r>
            <a:r>
              <a:rPr lang="en-US" sz="1800" dirty="0"/>
              <a:t>.</a:t>
            </a:r>
            <a:endParaRPr lang="ru-RU" sz="1800" dirty="0"/>
          </a:p>
        </p:txBody>
      </p:sp>
    </p:spTree>
    <p:extLst>
      <p:ext uri="{BB962C8B-B14F-4D97-AF65-F5344CB8AC3E}">
        <p14:creationId xmlns:p14="http://schemas.microsoft.com/office/powerpoint/2010/main" val="8611264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33375" y="1362025"/>
            <a:ext cx="8477250" cy="1962200"/>
          </a:xfrm>
        </p:spPr>
        <p:txBody>
          <a:bodyPr/>
          <a:lstStyle/>
          <a:p>
            <a:pPr algn="l">
              <a:lnSpc>
                <a:spcPct val="150000"/>
              </a:lnSpc>
            </a:pPr>
            <a:r>
              <a:rPr lang="en-US" sz="1800" b="0" i="0" dirty="0" smtClean="0">
                <a:solidFill>
                  <a:schemeClr val="tx1"/>
                </a:solidFill>
                <a:latin typeface="+mj-lt"/>
                <a:cs typeface="Times New Roman" pitchFamily="18" charset="0"/>
              </a:rPr>
              <a:t>	</a:t>
            </a:r>
            <a:r>
              <a:rPr lang="en-US" sz="1800" b="0" i="0" dirty="0" err="1" smtClean="0">
                <a:solidFill>
                  <a:schemeClr val="tx1"/>
                </a:solidFill>
                <a:latin typeface="+mj-lt"/>
                <a:cs typeface="Times New Roman" pitchFamily="18" charset="0"/>
              </a:rPr>
              <a:t>Maksvell</a:t>
            </a:r>
            <a:r>
              <a:rPr lang="en-US" sz="1800" b="0" i="0" dirty="0" smtClean="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nazariyasining</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xulosalari</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Maksvell</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nazariyasi</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o‘zgaruvchan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magnit</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maydon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doimo</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o‘zi</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vujudga</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keltiradigan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elektr</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maydon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o‘zgaruvchan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elektr</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maydon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esa</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doimo</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o‘zi</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vujudga</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keltiradigan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magnit</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maydon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bilan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chambarchas</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bog‘liq</a:t>
            </a:r>
            <a:r>
              <a:rPr lang="en-US" sz="1800" b="0" i="0" dirty="0">
                <a:solidFill>
                  <a:schemeClr val="tx1"/>
                </a:solidFill>
                <a:latin typeface="+mj-lt"/>
                <a:cs typeface="Times New Roman" pitchFamily="18" charset="0"/>
              </a:rPr>
              <a:t> deb </a:t>
            </a:r>
            <a:r>
              <a:rPr lang="en-US" sz="1800" b="0" i="0" dirty="0" err="1">
                <a:solidFill>
                  <a:schemeClr val="tx1"/>
                </a:solidFill>
                <a:latin typeface="+mj-lt"/>
                <a:cs typeface="Times New Roman" pitchFamily="18" charset="0"/>
              </a:rPr>
              <a:t>ta’kidlaydi</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Elektr</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va</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magnit</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maydonlar</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bir-birlari</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bilan</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chambarchas</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bog‘liq</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va</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yagona</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elektromagnit</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maydonni</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tashkil</a:t>
            </a:r>
            <a:r>
              <a:rPr lang="en-US" sz="1800" b="0" i="0" dirty="0">
                <a:solidFill>
                  <a:schemeClr val="tx1"/>
                </a:solidFill>
                <a:latin typeface="+mj-lt"/>
                <a:cs typeface="Times New Roman" pitchFamily="18" charset="0"/>
              </a:rPr>
              <a:t> </a:t>
            </a:r>
            <a:r>
              <a:rPr lang="en-US" sz="1800" b="0" i="0" dirty="0" err="1">
                <a:solidFill>
                  <a:schemeClr val="tx1"/>
                </a:solidFill>
                <a:latin typeface="+mj-lt"/>
                <a:cs typeface="Times New Roman" pitchFamily="18" charset="0"/>
              </a:rPr>
              <a:t>etadi</a:t>
            </a:r>
            <a:r>
              <a:rPr lang="en-US" sz="1800" b="0" i="0" dirty="0">
                <a:solidFill>
                  <a:schemeClr val="tx1"/>
                </a:solidFill>
                <a:latin typeface="+mj-lt"/>
                <a:cs typeface="Times New Roman" pitchFamily="18" charset="0"/>
              </a:rPr>
              <a:t> (a- </a:t>
            </a:r>
            <a:r>
              <a:rPr lang="en-US" sz="1800" b="0" i="0" dirty="0" err="1">
                <a:solidFill>
                  <a:schemeClr val="tx1"/>
                </a:solidFill>
                <a:latin typeface="+mj-lt"/>
                <a:cs typeface="Times New Roman" pitchFamily="18" charset="0"/>
              </a:rPr>
              <a:t>rasm</a:t>
            </a:r>
            <a:r>
              <a:rPr lang="en-US" sz="1800" b="0" i="0" dirty="0">
                <a:solidFill>
                  <a:schemeClr val="tx1"/>
                </a:solidFill>
                <a:latin typeface="+mj-lt"/>
                <a:cs typeface="Times New Roman" pitchFamily="18" charset="0"/>
              </a:rPr>
              <a:t>). </a:t>
            </a:r>
            <a:r>
              <a:rPr lang="en-US" sz="1800" b="0" i="0" dirty="0" smtClean="0">
                <a:solidFill>
                  <a:schemeClr val="tx1"/>
                </a:solidFill>
                <a:latin typeface="+mj-lt"/>
                <a:cs typeface="Times New Roman" pitchFamily="18" charset="0"/>
              </a:rPr>
              <a:t/>
            </a:r>
            <a:br>
              <a:rPr lang="en-US" sz="1800" b="0" i="0" dirty="0" smtClean="0">
                <a:solidFill>
                  <a:schemeClr val="tx1"/>
                </a:solidFill>
                <a:latin typeface="+mj-lt"/>
                <a:cs typeface="Times New Roman" pitchFamily="18" charset="0"/>
              </a:rPr>
            </a:br>
            <a:endParaRPr lang="ru-RU" sz="1800" b="0" i="0" dirty="0">
              <a:solidFill>
                <a:schemeClr val="tx1"/>
              </a:solidFill>
              <a:latin typeface="+mj-lt"/>
              <a:cs typeface="Times New Roman" pitchFamily="18" charset="0"/>
            </a:endParaRPr>
          </a:p>
        </p:txBody>
      </p:sp>
    </p:spTree>
    <p:extLst>
      <p:ext uri="{BB962C8B-B14F-4D97-AF65-F5344CB8AC3E}">
        <p14:creationId xmlns:p14="http://schemas.microsoft.com/office/powerpoint/2010/main" val="7881609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rotWithShape="1">
          <a:blip r:embed="rId2"/>
          <a:srcRect l="34490" t="40490" r="29065" b="39264"/>
          <a:stretch/>
        </p:blipFill>
        <p:spPr bwMode="auto">
          <a:xfrm>
            <a:off x="1219200" y="1523999"/>
            <a:ext cx="6705600" cy="2095502"/>
          </a:xfrm>
          <a:prstGeom prst="rect">
            <a:avLst/>
          </a:prstGeom>
          <a:ln>
            <a:noFill/>
          </a:ln>
          <a:extLst>
            <a:ext uri="{53640926-AAD7-44D8-BBD7-CCE9431645EC}">
              <a14:shadowObscured xmlns:a14="http://schemas.microsoft.com/office/drawing/2010/main"/>
            </a:ext>
          </a:extLst>
        </p:spPr>
      </p:pic>
      <p:sp>
        <p:nvSpPr>
          <p:cNvPr id="4" name="Прямоугольник 3"/>
          <p:cNvSpPr/>
          <p:nvPr/>
        </p:nvSpPr>
        <p:spPr>
          <a:xfrm>
            <a:off x="3881424" y="3903762"/>
            <a:ext cx="1281126" cy="400110"/>
          </a:xfrm>
          <a:prstGeom prst="rect">
            <a:avLst/>
          </a:prstGeom>
        </p:spPr>
        <p:txBody>
          <a:bodyPr wrap="square">
            <a:spAutoFit/>
          </a:bodyPr>
          <a:lstStyle/>
          <a:p>
            <a:r>
              <a:rPr lang="en-US" sz="2000" dirty="0"/>
              <a:t>a- </a:t>
            </a:r>
            <a:r>
              <a:rPr lang="en-US" sz="2000" dirty="0" err="1" smtClean="0"/>
              <a:t>rasm</a:t>
            </a:r>
            <a:r>
              <a:rPr lang="en-US" sz="2000" dirty="0" smtClean="0"/>
              <a:t>.</a:t>
            </a:r>
            <a:endParaRPr lang="ru-RU" sz="2000" dirty="0"/>
          </a:p>
        </p:txBody>
      </p:sp>
    </p:spTree>
    <p:extLst>
      <p:ext uri="{BB962C8B-B14F-4D97-AF65-F5344CB8AC3E}">
        <p14:creationId xmlns:p14="http://schemas.microsoft.com/office/powerpoint/2010/main" val="11278864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33375" y="1362025"/>
            <a:ext cx="8477250" cy="1962200"/>
          </a:xfrm>
        </p:spPr>
        <p:txBody>
          <a:bodyPr/>
          <a:lstStyle/>
          <a:p>
            <a:pPr algn="l">
              <a:lnSpc>
                <a:spcPct val="150000"/>
              </a:lnSpc>
            </a:pPr>
            <a:r>
              <a:rPr lang="en-US" sz="1800" b="0" i="0" dirty="0" smtClean="0">
                <a:solidFill>
                  <a:schemeClr val="tx1"/>
                </a:solidFill>
                <a:latin typeface="+mj-lt"/>
              </a:rPr>
              <a:t>	</a:t>
            </a:r>
            <a:r>
              <a:rPr lang="en-US" sz="1800" b="0" i="0" dirty="0" err="1" smtClean="0">
                <a:solidFill>
                  <a:schemeClr val="tx1"/>
                </a:solidFill>
                <a:latin typeface="+mj-lt"/>
              </a:rPr>
              <a:t>Maksvell</a:t>
            </a:r>
            <a:r>
              <a:rPr lang="en-US" sz="1800" b="0" i="0" dirty="0" smtClean="0">
                <a:solidFill>
                  <a:schemeClr val="tx1"/>
                </a:solidFill>
                <a:latin typeface="+mj-lt"/>
              </a:rPr>
              <a:t> </a:t>
            </a:r>
            <a:r>
              <a:rPr lang="en-US" sz="1800" b="0" i="0" dirty="0" err="1">
                <a:solidFill>
                  <a:schemeClr val="tx1"/>
                </a:solidFill>
                <a:latin typeface="+mj-lt"/>
              </a:rPr>
              <a:t>nazariyasi</a:t>
            </a:r>
            <a:r>
              <a:rPr lang="en-US" sz="1800" b="0" i="0" dirty="0">
                <a:solidFill>
                  <a:schemeClr val="tx1"/>
                </a:solidFill>
                <a:latin typeface="+mj-lt"/>
              </a:rPr>
              <a:t> </a:t>
            </a:r>
            <a:r>
              <a:rPr lang="en-US" sz="1800" b="0" i="0" dirty="0" err="1">
                <a:solidFill>
                  <a:schemeClr val="tx1"/>
                </a:solidFill>
                <a:latin typeface="+mj-lt"/>
              </a:rPr>
              <a:t>o‘zgaruvchan</a:t>
            </a:r>
            <a:r>
              <a:rPr lang="en-US" sz="1800" b="0" i="0" dirty="0">
                <a:solidFill>
                  <a:schemeClr val="tx1"/>
                </a:solidFill>
                <a:latin typeface="+mj-lt"/>
              </a:rPr>
              <a:t> </a:t>
            </a:r>
            <a:r>
              <a:rPr lang="en-US" sz="1800" b="0" i="0" dirty="0" err="1">
                <a:solidFill>
                  <a:schemeClr val="tx1"/>
                </a:solidFill>
                <a:latin typeface="+mj-lt"/>
              </a:rPr>
              <a:t>elektromagnit</a:t>
            </a:r>
            <a:r>
              <a:rPr lang="en-US" sz="1800" b="0" i="0" dirty="0">
                <a:solidFill>
                  <a:schemeClr val="tx1"/>
                </a:solidFill>
                <a:latin typeface="+mj-lt"/>
              </a:rPr>
              <a:t> </a:t>
            </a:r>
            <a:r>
              <a:rPr lang="en-US" sz="1800" b="0" i="0" dirty="0" err="1">
                <a:solidFill>
                  <a:schemeClr val="tx1"/>
                </a:solidFill>
                <a:latin typeface="+mj-lt"/>
              </a:rPr>
              <a:t>maydonning</a:t>
            </a:r>
            <a:r>
              <a:rPr lang="en-US" sz="1800" b="0" i="0" dirty="0">
                <a:solidFill>
                  <a:schemeClr val="tx1"/>
                </a:solidFill>
                <a:latin typeface="+mj-lt"/>
              </a:rPr>
              <a:t> </a:t>
            </a:r>
            <a:r>
              <a:rPr lang="en-US" sz="1800" b="0" i="0" dirty="0" err="1">
                <a:solidFill>
                  <a:schemeClr val="tx1"/>
                </a:solidFill>
                <a:latin typeface="+mj-lt"/>
              </a:rPr>
              <a:t>fazoda</a:t>
            </a:r>
            <a:r>
              <a:rPr lang="en-US" sz="1800" b="0" i="0" dirty="0">
                <a:solidFill>
                  <a:schemeClr val="tx1"/>
                </a:solidFill>
                <a:latin typeface="+mj-lt"/>
              </a:rPr>
              <a:t> </a:t>
            </a:r>
            <a:r>
              <a:rPr lang="en-US" sz="1800" b="0" i="0" dirty="0" err="1">
                <a:solidFill>
                  <a:schemeClr val="tx1"/>
                </a:solidFill>
                <a:latin typeface="+mj-lt"/>
              </a:rPr>
              <a:t>chekli</a:t>
            </a:r>
            <a:r>
              <a:rPr lang="en-US" sz="1800" b="0" i="0" dirty="0">
                <a:solidFill>
                  <a:schemeClr val="tx1"/>
                </a:solidFill>
                <a:latin typeface="+mj-lt"/>
              </a:rPr>
              <a:t> </a:t>
            </a:r>
            <a:r>
              <a:rPr lang="en-US" sz="1800" b="0" i="0" dirty="0" err="1">
                <a:solidFill>
                  <a:schemeClr val="tx1"/>
                </a:solidFill>
                <a:latin typeface="+mj-lt"/>
              </a:rPr>
              <a:t>tezlik</a:t>
            </a:r>
            <a:r>
              <a:rPr lang="en-US" sz="1800" b="0" i="0" dirty="0">
                <a:solidFill>
                  <a:schemeClr val="tx1"/>
                </a:solidFill>
                <a:latin typeface="+mj-lt"/>
              </a:rPr>
              <a:t> </a:t>
            </a:r>
            <a:r>
              <a:rPr lang="en-US" sz="1800" b="0" i="0" dirty="0" err="1">
                <a:solidFill>
                  <a:schemeClr val="tx1"/>
                </a:solidFill>
                <a:latin typeface="+mj-lt"/>
              </a:rPr>
              <a:t>bilan</a:t>
            </a:r>
            <a:r>
              <a:rPr lang="en-US" sz="1800" b="0" i="0" dirty="0">
                <a:solidFill>
                  <a:schemeClr val="tx1"/>
                </a:solidFill>
                <a:latin typeface="+mj-lt"/>
              </a:rPr>
              <a:t> </a:t>
            </a:r>
            <a:r>
              <a:rPr lang="en-US" sz="1800" b="0" i="0" dirty="0" err="1">
                <a:solidFill>
                  <a:schemeClr val="tx1"/>
                </a:solidFill>
                <a:latin typeface="+mj-lt"/>
              </a:rPr>
              <a:t>tarqalishini</a:t>
            </a:r>
            <a:r>
              <a:rPr lang="en-US" sz="1800" b="0" i="0" dirty="0">
                <a:solidFill>
                  <a:schemeClr val="tx1"/>
                </a:solidFill>
                <a:latin typeface="+mj-lt"/>
              </a:rPr>
              <a:t>, </a:t>
            </a:r>
            <a:r>
              <a:rPr lang="en-US" sz="1800" b="0" i="0" dirty="0" err="1">
                <a:solidFill>
                  <a:schemeClr val="tx1"/>
                </a:solidFill>
                <a:latin typeface="+mj-lt"/>
              </a:rPr>
              <a:t>yani</a:t>
            </a:r>
            <a:r>
              <a:rPr lang="en-US" sz="1800" b="0" i="0" dirty="0">
                <a:solidFill>
                  <a:schemeClr val="tx1"/>
                </a:solidFill>
                <a:latin typeface="+mj-lt"/>
              </a:rPr>
              <a:t> </a:t>
            </a:r>
            <a:r>
              <a:rPr lang="en-US" sz="1800" b="0" i="0" dirty="0" err="1">
                <a:solidFill>
                  <a:schemeClr val="tx1"/>
                </a:solidFill>
                <a:latin typeface="+mj-lt"/>
              </a:rPr>
              <a:t>elektromagnit</a:t>
            </a:r>
            <a:r>
              <a:rPr lang="en-US" sz="1800" b="0" i="0" dirty="0">
                <a:solidFill>
                  <a:schemeClr val="tx1"/>
                </a:solidFill>
                <a:latin typeface="+mj-lt"/>
              </a:rPr>
              <a:t> </a:t>
            </a:r>
            <a:r>
              <a:rPr lang="en-US" sz="1800" b="0" i="0" dirty="0" err="1">
                <a:solidFill>
                  <a:schemeClr val="tx1"/>
                </a:solidFill>
                <a:latin typeface="+mj-lt"/>
              </a:rPr>
              <a:t>to‘lqinlarning</a:t>
            </a:r>
            <a:r>
              <a:rPr lang="en-US" sz="1800" b="0" i="0" dirty="0">
                <a:solidFill>
                  <a:schemeClr val="tx1"/>
                </a:solidFill>
                <a:latin typeface="+mj-lt"/>
              </a:rPr>
              <a:t> </a:t>
            </a:r>
            <a:r>
              <a:rPr lang="en-US" sz="1800" b="0" i="0" dirty="0" err="1">
                <a:solidFill>
                  <a:schemeClr val="tx1"/>
                </a:solidFill>
                <a:latin typeface="+mj-lt"/>
              </a:rPr>
              <a:t>mavjudligini</a:t>
            </a:r>
            <a:r>
              <a:rPr lang="en-US" sz="1800" b="0" i="0" dirty="0">
                <a:solidFill>
                  <a:schemeClr val="tx1"/>
                </a:solidFill>
                <a:latin typeface="+mj-lt"/>
              </a:rPr>
              <a:t> </a:t>
            </a:r>
            <a:r>
              <a:rPr lang="en-US" sz="1800" b="0" i="0" dirty="0" err="1">
                <a:solidFill>
                  <a:schemeClr val="tx1"/>
                </a:solidFill>
                <a:latin typeface="+mj-lt"/>
              </a:rPr>
              <a:t>bashorat</a:t>
            </a:r>
            <a:r>
              <a:rPr lang="en-US" sz="1800" b="0" i="0" dirty="0">
                <a:solidFill>
                  <a:schemeClr val="tx1"/>
                </a:solidFill>
                <a:latin typeface="+mj-lt"/>
              </a:rPr>
              <a:t> </a:t>
            </a:r>
            <a:r>
              <a:rPr lang="en-US" sz="1800" b="0" i="0" dirty="0" err="1">
                <a:solidFill>
                  <a:schemeClr val="tx1"/>
                </a:solidFill>
                <a:latin typeface="+mj-lt"/>
              </a:rPr>
              <a:t>qildi</a:t>
            </a:r>
            <a:r>
              <a:rPr lang="en-US" sz="1800" b="0" i="0" dirty="0">
                <a:solidFill>
                  <a:schemeClr val="tx1"/>
                </a:solidFill>
                <a:latin typeface="+mj-lt"/>
              </a:rPr>
              <a:t>. </a:t>
            </a:r>
            <a:r>
              <a:rPr lang="en-US" sz="1800" b="0" i="0" dirty="0" err="1">
                <a:solidFill>
                  <a:schemeClr val="tx1"/>
                </a:solidFill>
                <a:latin typeface="+mj-lt"/>
              </a:rPr>
              <a:t>Keyinchalik</a:t>
            </a:r>
            <a:r>
              <a:rPr lang="en-US" sz="1800" b="0" i="0" dirty="0">
                <a:solidFill>
                  <a:schemeClr val="tx1"/>
                </a:solidFill>
                <a:latin typeface="+mj-lt"/>
              </a:rPr>
              <a:t> </a:t>
            </a:r>
            <a:r>
              <a:rPr lang="en-US" sz="1800" b="0" i="0" dirty="0" err="1">
                <a:solidFill>
                  <a:schemeClr val="tx1"/>
                </a:solidFill>
                <a:latin typeface="+mj-lt"/>
              </a:rPr>
              <a:t>esa</a:t>
            </a:r>
            <a:r>
              <a:rPr lang="en-US" sz="1800" b="0" i="0" dirty="0">
                <a:solidFill>
                  <a:schemeClr val="tx1"/>
                </a:solidFill>
                <a:latin typeface="+mj-lt"/>
              </a:rPr>
              <a:t> </a:t>
            </a:r>
            <a:r>
              <a:rPr lang="en-US" sz="1800" b="0" i="0" dirty="0" err="1">
                <a:solidFill>
                  <a:schemeClr val="tx1"/>
                </a:solidFill>
                <a:latin typeface="+mj-lt"/>
              </a:rPr>
              <a:t>tajribalar</a:t>
            </a:r>
            <a:r>
              <a:rPr lang="en-US" sz="1800" b="0" i="0" dirty="0">
                <a:solidFill>
                  <a:schemeClr val="tx1"/>
                </a:solidFill>
                <a:latin typeface="+mj-lt"/>
              </a:rPr>
              <a:t> </a:t>
            </a:r>
            <a:r>
              <a:rPr lang="en-US" sz="1800" b="0" i="0" dirty="0" err="1">
                <a:solidFill>
                  <a:schemeClr val="tx1"/>
                </a:solidFill>
                <a:latin typeface="+mj-lt"/>
              </a:rPr>
              <a:t>bu</a:t>
            </a:r>
            <a:r>
              <a:rPr lang="en-US" sz="1800" b="0" i="0" dirty="0">
                <a:solidFill>
                  <a:schemeClr val="tx1"/>
                </a:solidFill>
                <a:latin typeface="+mj-lt"/>
              </a:rPr>
              <a:t> </a:t>
            </a:r>
            <a:r>
              <a:rPr lang="en-US" sz="1800" b="0" i="0" dirty="0" err="1">
                <a:solidFill>
                  <a:schemeClr val="tx1"/>
                </a:solidFill>
                <a:latin typeface="+mj-lt"/>
              </a:rPr>
              <a:t>to‘lqinning</a:t>
            </a:r>
            <a:r>
              <a:rPr lang="en-US" sz="1800" b="0" i="0" dirty="0">
                <a:solidFill>
                  <a:schemeClr val="tx1"/>
                </a:solidFill>
                <a:latin typeface="+mj-lt"/>
              </a:rPr>
              <a:t> </a:t>
            </a:r>
            <a:r>
              <a:rPr lang="en-US" sz="1800" b="0" i="0" dirty="0" err="1">
                <a:solidFill>
                  <a:schemeClr val="tx1"/>
                </a:solidFill>
                <a:latin typeface="+mj-lt"/>
              </a:rPr>
              <a:t>fazodagi</a:t>
            </a:r>
            <a:r>
              <a:rPr lang="en-US" sz="1800" b="0" i="0" dirty="0">
                <a:solidFill>
                  <a:schemeClr val="tx1"/>
                </a:solidFill>
                <a:latin typeface="+mj-lt"/>
              </a:rPr>
              <a:t> </a:t>
            </a:r>
            <a:r>
              <a:rPr lang="en-US" sz="1800" b="0" i="0" dirty="0" err="1">
                <a:solidFill>
                  <a:schemeClr val="tx1"/>
                </a:solidFill>
                <a:latin typeface="+mj-lt"/>
              </a:rPr>
              <a:t>tezligi</a:t>
            </a:r>
            <a:r>
              <a:rPr lang="en-US" sz="1800" b="0" i="0" dirty="0">
                <a:solidFill>
                  <a:schemeClr val="tx1"/>
                </a:solidFill>
                <a:latin typeface="+mj-lt"/>
              </a:rPr>
              <a:t> c = 3 · 10</a:t>
            </a:r>
            <a:r>
              <a:rPr lang="en-US" sz="1800" b="0" i="0" baseline="30000" dirty="0">
                <a:solidFill>
                  <a:schemeClr val="tx1"/>
                </a:solidFill>
                <a:latin typeface="+mj-lt"/>
              </a:rPr>
              <a:t>8</a:t>
            </a:r>
            <a:r>
              <a:rPr lang="en-US" sz="1800" b="0" i="0" dirty="0">
                <a:solidFill>
                  <a:schemeClr val="tx1"/>
                </a:solidFill>
                <a:latin typeface="+mj-lt"/>
              </a:rPr>
              <a:t> m/s </a:t>
            </a:r>
            <a:r>
              <a:rPr lang="en-US" sz="1800" b="0" i="0" dirty="0" err="1">
                <a:solidFill>
                  <a:schemeClr val="tx1"/>
                </a:solidFill>
                <a:latin typeface="+mj-lt"/>
              </a:rPr>
              <a:t>ekanligini</a:t>
            </a:r>
            <a:r>
              <a:rPr lang="en-US" sz="1800" b="0" i="0" dirty="0">
                <a:solidFill>
                  <a:schemeClr val="tx1"/>
                </a:solidFill>
                <a:latin typeface="+mj-lt"/>
              </a:rPr>
              <a:t> </a:t>
            </a:r>
            <a:r>
              <a:rPr lang="en-US" sz="1800" b="0" i="0" dirty="0" err="1">
                <a:solidFill>
                  <a:schemeClr val="tx1"/>
                </a:solidFill>
                <a:latin typeface="+mj-lt"/>
              </a:rPr>
              <a:t>va</a:t>
            </a:r>
            <a:r>
              <a:rPr lang="en-US" sz="1800" b="0" i="0" dirty="0">
                <a:solidFill>
                  <a:schemeClr val="tx1"/>
                </a:solidFill>
                <a:latin typeface="+mj-lt"/>
              </a:rPr>
              <a:t> </a:t>
            </a:r>
            <a:r>
              <a:rPr lang="en-US" sz="1800" b="0" i="0" dirty="0" err="1">
                <a:solidFill>
                  <a:schemeClr val="tx1"/>
                </a:solidFill>
                <a:latin typeface="+mj-lt"/>
              </a:rPr>
              <a:t>yorug‘lik</a:t>
            </a:r>
            <a:r>
              <a:rPr lang="en-US" sz="1800" b="0" i="0" dirty="0">
                <a:solidFill>
                  <a:schemeClr val="tx1"/>
                </a:solidFill>
                <a:latin typeface="+mj-lt"/>
              </a:rPr>
              <a:t> ham </a:t>
            </a:r>
            <a:r>
              <a:rPr lang="en-US" sz="1800" b="0" i="0" dirty="0" err="1">
                <a:solidFill>
                  <a:schemeClr val="tx1"/>
                </a:solidFill>
                <a:latin typeface="+mj-lt"/>
              </a:rPr>
              <a:t>elektromagnit</a:t>
            </a:r>
            <a:r>
              <a:rPr lang="en-US" sz="1800" b="0" i="0" dirty="0">
                <a:solidFill>
                  <a:schemeClr val="tx1"/>
                </a:solidFill>
                <a:latin typeface="+mj-lt"/>
              </a:rPr>
              <a:t> </a:t>
            </a:r>
            <a:r>
              <a:rPr lang="en-US" sz="1800" b="0" i="0" dirty="0" err="1">
                <a:solidFill>
                  <a:schemeClr val="tx1"/>
                </a:solidFill>
                <a:latin typeface="+mj-lt"/>
              </a:rPr>
              <a:t>to‘lqinlardan</a:t>
            </a:r>
            <a:r>
              <a:rPr lang="en-US" sz="1800" b="0" i="0" dirty="0">
                <a:solidFill>
                  <a:schemeClr val="tx1"/>
                </a:solidFill>
                <a:latin typeface="+mj-lt"/>
              </a:rPr>
              <a:t> </a:t>
            </a:r>
            <a:r>
              <a:rPr lang="en-US" sz="1800" b="0" i="0" dirty="0" err="1">
                <a:solidFill>
                  <a:schemeClr val="tx1"/>
                </a:solidFill>
                <a:latin typeface="+mj-lt"/>
              </a:rPr>
              <a:t>iboratligini</a:t>
            </a:r>
            <a:r>
              <a:rPr lang="en-US" sz="1800" b="0" i="0" dirty="0">
                <a:solidFill>
                  <a:schemeClr val="tx1"/>
                </a:solidFill>
                <a:latin typeface="+mj-lt"/>
              </a:rPr>
              <a:t> </a:t>
            </a:r>
            <a:r>
              <a:rPr lang="en-US" sz="1800" b="0" i="0" dirty="0" err="1">
                <a:solidFill>
                  <a:schemeClr val="tx1"/>
                </a:solidFill>
                <a:latin typeface="+mj-lt"/>
              </a:rPr>
              <a:t>ko‘rsatdi</a:t>
            </a:r>
            <a:r>
              <a:rPr lang="en-US" sz="1800" b="0" i="0" dirty="0">
                <a:solidFill>
                  <a:schemeClr val="tx1"/>
                </a:solidFill>
                <a:latin typeface="+mj-lt"/>
              </a:rPr>
              <a:t>. </a:t>
            </a:r>
            <a:r>
              <a:rPr lang="en-US" sz="1800" b="0" i="0" dirty="0" err="1">
                <a:solidFill>
                  <a:schemeClr val="tx1"/>
                </a:solidFill>
                <a:latin typeface="+mj-lt"/>
              </a:rPr>
              <a:t>Nemis</a:t>
            </a:r>
            <a:r>
              <a:rPr lang="en-US" sz="1800" b="0" i="0" dirty="0">
                <a:solidFill>
                  <a:schemeClr val="tx1"/>
                </a:solidFill>
                <a:latin typeface="+mj-lt"/>
              </a:rPr>
              <a:t> </a:t>
            </a:r>
            <a:r>
              <a:rPr lang="en-US" sz="1800" b="0" i="0" dirty="0" err="1">
                <a:solidFill>
                  <a:schemeClr val="tx1"/>
                </a:solidFill>
                <a:latin typeface="+mj-lt"/>
              </a:rPr>
              <a:t>fizigi</a:t>
            </a:r>
            <a:r>
              <a:rPr lang="en-US" sz="1800" b="0" i="0" dirty="0">
                <a:solidFill>
                  <a:schemeClr val="tx1"/>
                </a:solidFill>
                <a:latin typeface="+mj-lt"/>
              </a:rPr>
              <a:t> </a:t>
            </a:r>
            <a:r>
              <a:rPr lang="en-US" sz="1800" b="0" i="0" dirty="0" err="1">
                <a:solidFill>
                  <a:schemeClr val="tx1"/>
                </a:solidFill>
                <a:latin typeface="+mj-lt"/>
              </a:rPr>
              <a:t>G.Gers</a:t>
            </a:r>
            <a:r>
              <a:rPr lang="en-US" sz="1800" b="0" i="0" dirty="0">
                <a:solidFill>
                  <a:schemeClr val="tx1"/>
                </a:solidFill>
                <a:latin typeface="+mj-lt"/>
              </a:rPr>
              <a:t> </a:t>
            </a:r>
            <a:r>
              <a:rPr lang="en-US" sz="1800" b="0" i="0" dirty="0" err="1">
                <a:solidFill>
                  <a:schemeClr val="tx1"/>
                </a:solidFill>
                <a:latin typeface="+mj-lt"/>
              </a:rPr>
              <a:t>elektromagnit</a:t>
            </a:r>
            <a:r>
              <a:rPr lang="en-US" sz="1800" b="0" i="0" dirty="0">
                <a:solidFill>
                  <a:schemeClr val="tx1"/>
                </a:solidFill>
                <a:latin typeface="+mj-lt"/>
              </a:rPr>
              <a:t> </a:t>
            </a:r>
            <a:r>
              <a:rPr lang="en-US" sz="1800" b="0" i="0" dirty="0" err="1">
                <a:solidFill>
                  <a:schemeClr val="tx1"/>
                </a:solidFill>
                <a:latin typeface="+mj-lt"/>
              </a:rPr>
              <a:t>to‘lqinlarni</a:t>
            </a:r>
            <a:r>
              <a:rPr lang="en-US" sz="1800" b="0" i="0" dirty="0">
                <a:solidFill>
                  <a:schemeClr val="tx1"/>
                </a:solidFill>
                <a:latin typeface="+mj-lt"/>
              </a:rPr>
              <a:t> </a:t>
            </a:r>
            <a:r>
              <a:rPr lang="en-US" sz="1800" b="0" i="0" dirty="0" err="1">
                <a:solidFill>
                  <a:schemeClr val="tx1"/>
                </a:solidFill>
                <a:latin typeface="+mj-lt"/>
              </a:rPr>
              <a:t>tajribada</a:t>
            </a:r>
            <a:r>
              <a:rPr lang="en-US" sz="1800" b="0" i="0" dirty="0">
                <a:solidFill>
                  <a:schemeClr val="tx1"/>
                </a:solidFill>
                <a:latin typeface="+mj-lt"/>
              </a:rPr>
              <a:t> </a:t>
            </a:r>
            <a:r>
              <a:rPr lang="en-US" sz="1800" b="0" i="0" dirty="0" err="1">
                <a:solidFill>
                  <a:schemeClr val="tx1"/>
                </a:solidFill>
                <a:latin typeface="+mj-lt"/>
              </a:rPr>
              <a:t>hosil</a:t>
            </a:r>
            <a:r>
              <a:rPr lang="en-US" sz="1800" b="0" i="0" dirty="0">
                <a:solidFill>
                  <a:schemeClr val="tx1"/>
                </a:solidFill>
                <a:latin typeface="+mj-lt"/>
              </a:rPr>
              <a:t> </a:t>
            </a:r>
            <a:r>
              <a:rPr lang="en-US" sz="1800" b="0" i="0" dirty="0" err="1">
                <a:solidFill>
                  <a:schemeClr val="tx1"/>
                </a:solidFill>
                <a:latin typeface="+mj-lt"/>
              </a:rPr>
              <a:t>qildi</a:t>
            </a:r>
            <a:r>
              <a:rPr lang="en-US" sz="1800" b="0" i="0" dirty="0">
                <a:solidFill>
                  <a:schemeClr val="tx1"/>
                </a:solidFill>
                <a:latin typeface="+mj-lt"/>
              </a:rPr>
              <a:t> </a:t>
            </a:r>
            <a:r>
              <a:rPr lang="en-US" sz="1800" b="0" i="0" dirty="0" err="1">
                <a:solidFill>
                  <a:schemeClr val="tx1"/>
                </a:solidFill>
                <a:latin typeface="+mj-lt"/>
              </a:rPr>
              <a:t>va</a:t>
            </a:r>
            <a:r>
              <a:rPr lang="en-US" sz="1800" b="0" i="0" dirty="0">
                <a:solidFill>
                  <a:schemeClr val="tx1"/>
                </a:solidFill>
                <a:latin typeface="+mj-lt"/>
              </a:rPr>
              <a:t> </a:t>
            </a:r>
            <a:r>
              <a:rPr lang="en-US" sz="1800" b="0" i="0" dirty="0" err="1">
                <a:solidFill>
                  <a:schemeClr val="tx1"/>
                </a:solidFill>
                <a:latin typeface="+mj-lt"/>
              </a:rPr>
              <a:t>ularning</a:t>
            </a:r>
            <a:r>
              <a:rPr lang="en-US" sz="1800" b="0" i="0" dirty="0">
                <a:solidFill>
                  <a:schemeClr val="tx1"/>
                </a:solidFill>
                <a:latin typeface="+mj-lt"/>
              </a:rPr>
              <a:t> </a:t>
            </a:r>
            <a:r>
              <a:rPr lang="en-US" sz="1800" b="0" i="0" dirty="0" err="1">
                <a:solidFill>
                  <a:schemeClr val="tx1"/>
                </a:solidFill>
                <a:latin typeface="+mj-lt"/>
              </a:rPr>
              <a:t>vujudga</a:t>
            </a:r>
            <a:r>
              <a:rPr lang="en-US" sz="1800" b="0" i="0" dirty="0">
                <a:solidFill>
                  <a:schemeClr val="tx1"/>
                </a:solidFill>
                <a:latin typeface="+mj-lt"/>
              </a:rPr>
              <a:t> </a:t>
            </a:r>
            <a:r>
              <a:rPr lang="en-US" sz="1800" b="0" i="0" dirty="0" err="1">
                <a:solidFill>
                  <a:schemeClr val="tx1"/>
                </a:solidFill>
                <a:latin typeface="+mj-lt"/>
              </a:rPr>
              <a:t>kelishi</a:t>
            </a:r>
            <a:r>
              <a:rPr lang="en-US" sz="1800" b="0" i="0" dirty="0">
                <a:solidFill>
                  <a:schemeClr val="tx1"/>
                </a:solidFill>
                <a:latin typeface="+mj-lt"/>
              </a:rPr>
              <a:t>, </a:t>
            </a:r>
            <a:r>
              <a:rPr lang="en-US" sz="1800" b="0" i="0" dirty="0" err="1">
                <a:solidFill>
                  <a:schemeClr val="tx1"/>
                </a:solidFill>
                <a:latin typeface="+mj-lt"/>
              </a:rPr>
              <a:t>tarqalishi</a:t>
            </a:r>
            <a:r>
              <a:rPr lang="en-US" sz="1800" b="0" i="0" dirty="0">
                <a:solidFill>
                  <a:schemeClr val="tx1"/>
                </a:solidFill>
                <a:latin typeface="+mj-lt"/>
              </a:rPr>
              <a:t> </a:t>
            </a:r>
            <a:r>
              <a:rPr lang="en-US" sz="1800" b="0" i="0" dirty="0" err="1">
                <a:solidFill>
                  <a:schemeClr val="tx1"/>
                </a:solidFill>
                <a:latin typeface="+mj-lt"/>
              </a:rPr>
              <a:t>to‘laligicha</a:t>
            </a:r>
            <a:r>
              <a:rPr lang="en-US" sz="1800" b="0" i="0" dirty="0">
                <a:solidFill>
                  <a:schemeClr val="tx1"/>
                </a:solidFill>
                <a:latin typeface="+mj-lt"/>
              </a:rPr>
              <a:t> </a:t>
            </a:r>
            <a:r>
              <a:rPr lang="en-US" sz="1800" b="0" i="0" dirty="0" err="1">
                <a:solidFill>
                  <a:schemeClr val="tx1"/>
                </a:solidFill>
                <a:latin typeface="+mj-lt"/>
              </a:rPr>
              <a:t>Maksvell</a:t>
            </a:r>
            <a:r>
              <a:rPr lang="en-US" sz="1800" b="0" i="0" dirty="0">
                <a:solidFill>
                  <a:schemeClr val="tx1"/>
                </a:solidFill>
                <a:latin typeface="+mj-lt"/>
              </a:rPr>
              <a:t> </a:t>
            </a:r>
            <a:r>
              <a:rPr lang="en-US" sz="1800" b="0" i="0" dirty="0" err="1">
                <a:solidFill>
                  <a:schemeClr val="tx1"/>
                </a:solidFill>
                <a:latin typeface="+mj-lt"/>
              </a:rPr>
              <a:t>nazariyasiga</a:t>
            </a:r>
            <a:r>
              <a:rPr lang="en-US" sz="1800" b="0" i="0" dirty="0">
                <a:solidFill>
                  <a:schemeClr val="tx1"/>
                </a:solidFill>
                <a:latin typeface="+mj-lt"/>
              </a:rPr>
              <a:t> </a:t>
            </a:r>
            <a:r>
              <a:rPr lang="en-US" sz="1800" b="0" i="0" dirty="0" err="1">
                <a:solidFill>
                  <a:schemeClr val="tx1"/>
                </a:solidFill>
                <a:latin typeface="+mj-lt"/>
              </a:rPr>
              <a:t>mos</a:t>
            </a:r>
            <a:r>
              <a:rPr lang="en-US" sz="1800" b="0" i="0" dirty="0">
                <a:solidFill>
                  <a:schemeClr val="tx1"/>
                </a:solidFill>
                <a:latin typeface="+mj-lt"/>
              </a:rPr>
              <a:t> </a:t>
            </a:r>
            <a:r>
              <a:rPr lang="en-US" sz="1800" b="0" i="0" dirty="0" err="1">
                <a:solidFill>
                  <a:schemeClr val="tx1"/>
                </a:solidFill>
                <a:latin typeface="+mj-lt"/>
              </a:rPr>
              <a:t>kelishini</a:t>
            </a:r>
            <a:r>
              <a:rPr lang="en-US" sz="1800" b="0" i="0" dirty="0">
                <a:solidFill>
                  <a:schemeClr val="tx1"/>
                </a:solidFill>
                <a:latin typeface="+mj-lt"/>
              </a:rPr>
              <a:t> </a:t>
            </a:r>
            <a:r>
              <a:rPr lang="en-US" sz="1800" b="0" i="0" dirty="0" err="1">
                <a:solidFill>
                  <a:schemeClr val="tx1"/>
                </a:solidFill>
                <a:latin typeface="+mj-lt"/>
              </a:rPr>
              <a:t>ko‘rsatdi</a:t>
            </a:r>
            <a:r>
              <a:rPr lang="en-US" sz="1800" b="0" i="0" dirty="0">
                <a:solidFill>
                  <a:schemeClr val="tx1"/>
                </a:solidFill>
                <a:latin typeface="+mj-lt"/>
              </a:rPr>
              <a:t>. </a:t>
            </a:r>
            <a:r>
              <a:rPr lang="en-US" sz="1800" b="0" i="0" dirty="0" err="1">
                <a:solidFill>
                  <a:schemeClr val="tx1"/>
                </a:solidFill>
                <a:latin typeface="+mj-lt"/>
              </a:rPr>
              <a:t>Elektromagnit</a:t>
            </a:r>
            <a:r>
              <a:rPr lang="en-US" sz="1800" b="0" i="0" dirty="0">
                <a:solidFill>
                  <a:schemeClr val="tx1"/>
                </a:solidFill>
                <a:latin typeface="+mj-lt"/>
              </a:rPr>
              <a:t> </a:t>
            </a:r>
            <a:r>
              <a:rPr lang="en-US" sz="1800" b="0" i="0" dirty="0" err="1">
                <a:solidFill>
                  <a:schemeClr val="tx1"/>
                </a:solidFill>
                <a:latin typeface="+mj-lt"/>
              </a:rPr>
              <a:t>maydon</a:t>
            </a:r>
            <a:r>
              <a:rPr lang="en-US" sz="1800" b="0" i="0" dirty="0">
                <a:solidFill>
                  <a:schemeClr val="tx1"/>
                </a:solidFill>
                <a:latin typeface="+mj-lt"/>
              </a:rPr>
              <a:t> </a:t>
            </a:r>
            <a:r>
              <a:rPr lang="en-US" sz="1800" b="0" i="0" dirty="0" err="1">
                <a:solidFill>
                  <a:schemeClr val="tx1"/>
                </a:solidFill>
                <a:latin typeface="+mj-lt"/>
              </a:rPr>
              <a:t>energiyasi</a:t>
            </a:r>
            <a:r>
              <a:rPr lang="en-US" sz="1800" b="0" i="0" dirty="0" smtClean="0">
                <a:solidFill>
                  <a:schemeClr val="tx1"/>
                </a:solidFill>
                <a:latin typeface="+mj-lt"/>
              </a:rPr>
              <a:t>.</a:t>
            </a:r>
            <a:r>
              <a:rPr lang="en-US" sz="1800" b="0" i="0" dirty="0" smtClean="0">
                <a:solidFill>
                  <a:schemeClr val="tx1"/>
                </a:solidFill>
              </a:rPr>
              <a:t/>
            </a:r>
            <a:br>
              <a:rPr lang="en-US" sz="1800" b="0" i="0" dirty="0" smtClean="0">
                <a:solidFill>
                  <a:schemeClr val="tx1"/>
                </a:solidFill>
              </a:rPr>
            </a:br>
            <a:r>
              <a:rPr lang="en-US" sz="1800" b="0" i="0" dirty="0" smtClean="0">
                <a:solidFill>
                  <a:schemeClr val="tx1"/>
                </a:solidFill>
              </a:rPr>
              <a:t>     				W </a:t>
            </a:r>
            <a:r>
              <a:rPr lang="en-US" sz="1800" b="0" i="0" dirty="0">
                <a:solidFill>
                  <a:schemeClr val="tx1"/>
                </a:solidFill>
              </a:rPr>
              <a:t>= We + </a:t>
            </a:r>
            <a:r>
              <a:rPr lang="en-US" sz="1800" b="0" i="0" dirty="0" err="1" smtClean="0">
                <a:solidFill>
                  <a:schemeClr val="tx1"/>
                </a:solidFill>
              </a:rPr>
              <a:t>Wm</a:t>
            </a:r>
            <a:endParaRPr lang="ru-RU" sz="1800" b="0" i="0" dirty="0">
              <a:solidFill>
                <a:schemeClr val="tx1"/>
              </a:solidFill>
              <a:latin typeface="+mj-lt"/>
              <a:cs typeface="Times New Roman" pitchFamily="18" charset="0"/>
            </a:endParaRPr>
          </a:p>
        </p:txBody>
      </p:sp>
    </p:spTree>
    <p:extLst>
      <p:ext uri="{BB962C8B-B14F-4D97-AF65-F5344CB8AC3E}">
        <p14:creationId xmlns:p14="http://schemas.microsoft.com/office/powerpoint/2010/main" val="11278864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33375" y="1362025"/>
            <a:ext cx="8477250" cy="1962200"/>
          </a:xfrm>
        </p:spPr>
        <p:txBody>
          <a:bodyPr/>
          <a:lstStyle/>
          <a:p>
            <a:pPr algn="l">
              <a:lnSpc>
                <a:spcPct val="150000"/>
              </a:lnSpc>
            </a:pPr>
            <a:r>
              <a:rPr lang="en-US" sz="1800" b="0" i="0" dirty="0" smtClean="0">
                <a:solidFill>
                  <a:schemeClr val="tx1"/>
                </a:solidFill>
                <a:latin typeface="+mj-lt"/>
              </a:rPr>
              <a:t>	</a:t>
            </a:r>
            <a:r>
              <a:rPr lang="en-US" sz="1800" b="0" i="0" dirty="0" err="1" smtClean="0">
                <a:solidFill>
                  <a:schemeClr val="tx1"/>
                </a:solidFill>
                <a:latin typeface="+mj-lt"/>
              </a:rPr>
              <a:t>Elektromagnit</a:t>
            </a:r>
            <a:r>
              <a:rPr lang="en-US" sz="1800" b="0" i="0" dirty="0" smtClean="0">
                <a:solidFill>
                  <a:schemeClr val="tx1"/>
                </a:solidFill>
                <a:latin typeface="+mj-lt"/>
              </a:rPr>
              <a:t> </a:t>
            </a:r>
            <a:r>
              <a:rPr lang="en-US" sz="1800" b="0" i="0" dirty="0" err="1">
                <a:solidFill>
                  <a:schemeClr val="tx1"/>
                </a:solidFill>
                <a:latin typeface="+mj-lt"/>
              </a:rPr>
              <a:t>maydon</a:t>
            </a:r>
            <a:r>
              <a:rPr lang="en-US" sz="1800" b="0" i="0" dirty="0">
                <a:solidFill>
                  <a:schemeClr val="tx1"/>
                </a:solidFill>
                <a:latin typeface="+mj-lt"/>
              </a:rPr>
              <a:t> </a:t>
            </a:r>
            <a:r>
              <a:rPr lang="en-US" sz="1800" b="0" i="0" dirty="0" err="1">
                <a:solidFill>
                  <a:schemeClr val="tx1"/>
                </a:solidFill>
                <a:latin typeface="+mj-lt"/>
              </a:rPr>
              <a:t>materiyaning</a:t>
            </a:r>
            <a:r>
              <a:rPr lang="en-US" sz="1800" b="0" i="0" dirty="0">
                <a:solidFill>
                  <a:schemeClr val="tx1"/>
                </a:solidFill>
                <a:latin typeface="+mj-lt"/>
              </a:rPr>
              <a:t> </a:t>
            </a:r>
            <a:r>
              <a:rPr lang="en-US" sz="1800" b="0" i="0" dirty="0" err="1">
                <a:solidFill>
                  <a:schemeClr val="tx1"/>
                </a:solidFill>
                <a:latin typeface="+mj-lt"/>
              </a:rPr>
              <a:t>ko‘rinishlaridan</a:t>
            </a:r>
            <a:r>
              <a:rPr lang="en-US" sz="1800" b="0" i="0" dirty="0">
                <a:solidFill>
                  <a:schemeClr val="tx1"/>
                </a:solidFill>
                <a:latin typeface="+mj-lt"/>
              </a:rPr>
              <a:t> </a:t>
            </a:r>
            <a:r>
              <a:rPr lang="en-US" sz="1800" b="0" i="0" dirty="0" err="1">
                <a:solidFill>
                  <a:schemeClr val="tx1"/>
                </a:solidFill>
                <a:latin typeface="+mj-lt"/>
              </a:rPr>
              <a:t>biridir</a:t>
            </a:r>
            <a:r>
              <a:rPr lang="en-US" sz="1800" b="0" i="0" dirty="0">
                <a:solidFill>
                  <a:schemeClr val="tx1"/>
                </a:solidFill>
                <a:latin typeface="+mj-lt"/>
              </a:rPr>
              <a:t>. </a:t>
            </a:r>
            <a:r>
              <a:rPr lang="en-US" sz="1800" b="0" i="0" dirty="0" err="1">
                <a:solidFill>
                  <a:schemeClr val="tx1"/>
                </a:solidFill>
                <a:latin typeface="+mj-lt"/>
              </a:rPr>
              <a:t>Uning</a:t>
            </a:r>
            <a:r>
              <a:rPr lang="en-US" sz="1800" b="0" i="0" dirty="0">
                <a:solidFill>
                  <a:schemeClr val="tx1"/>
                </a:solidFill>
                <a:latin typeface="+mj-lt"/>
              </a:rPr>
              <a:t> </a:t>
            </a:r>
            <a:r>
              <a:rPr lang="en-US" sz="1800" b="0" i="0" dirty="0" err="1">
                <a:solidFill>
                  <a:schemeClr val="tx1"/>
                </a:solidFill>
                <a:latin typeface="+mj-lt"/>
              </a:rPr>
              <a:t>energiyasi</a:t>
            </a:r>
            <a:r>
              <a:rPr lang="en-US" sz="1800" b="0" i="0" dirty="0">
                <a:solidFill>
                  <a:schemeClr val="tx1"/>
                </a:solidFill>
                <a:latin typeface="+mj-lt"/>
              </a:rPr>
              <a:t> </a:t>
            </a:r>
            <a:r>
              <a:rPr lang="en-US" sz="1800" b="0" i="0" dirty="0" err="1">
                <a:solidFill>
                  <a:schemeClr val="tx1"/>
                </a:solidFill>
                <a:latin typeface="+mj-lt"/>
              </a:rPr>
              <a:t>elektr</a:t>
            </a:r>
            <a:r>
              <a:rPr lang="en-US" sz="1800" b="0" i="0" dirty="0">
                <a:solidFill>
                  <a:schemeClr val="tx1"/>
                </a:solidFill>
                <a:latin typeface="+mj-lt"/>
              </a:rPr>
              <a:t> </a:t>
            </a:r>
            <a:r>
              <a:rPr lang="en-US" sz="1800" b="0" i="0" dirty="0" err="1">
                <a:solidFill>
                  <a:schemeClr val="tx1"/>
                </a:solidFill>
                <a:latin typeface="+mj-lt"/>
              </a:rPr>
              <a:t>va</a:t>
            </a:r>
            <a:r>
              <a:rPr lang="en-US" sz="1800" b="0" i="0" dirty="0">
                <a:solidFill>
                  <a:schemeClr val="tx1"/>
                </a:solidFill>
                <a:latin typeface="+mj-lt"/>
              </a:rPr>
              <a:t> </a:t>
            </a:r>
            <a:r>
              <a:rPr lang="en-US" sz="1800" b="0" i="0" dirty="0" err="1">
                <a:solidFill>
                  <a:schemeClr val="tx1"/>
                </a:solidFill>
                <a:latin typeface="+mj-lt"/>
              </a:rPr>
              <a:t>magnit</a:t>
            </a:r>
            <a:r>
              <a:rPr lang="en-US" sz="1800" b="0" i="0" dirty="0">
                <a:solidFill>
                  <a:schemeClr val="tx1"/>
                </a:solidFill>
                <a:latin typeface="+mj-lt"/>
              </a:rPr>
              <a:t> </a:t>
            </a:r>
            <a:r>
              <a:rPr lang="en-US" sz="1800" b="0" i="0" dirty="0" err="1">
                <a:solidFill>
                  <a:schemeClr val="tx1"/>
                </a:solidFill>
                <a:latin typeface="+mj-lt"/>
              </a:rPr>
              <a:t>maydon</a:t>
            </a:r>
            <a:r>
              <a:rPr lang="en-US" sz="1800" b="0" i="0" dirty="0">
                <a:solidFill>
                  <a:schemeClr val="tx1"/>
                </a:solidFill>
                <a:latin typeface="+mj-lt"/>
              </a:rPr>
              <a:t> </a:t>
            </a:r>
            <a:r>
              <a:rPr lang="en-US" sz="1800" b="0" i="0" dirty="0" err="1">
                <a:solidFill>
                  <a:schemeClr val="tx1"/>
                </a:solidFill>
                <a:latin typeface="+mj-lt"/>
              </a:rPr>
              <a:t>energiyalarining</a:t>
            </a:r>
            <a:r>
              <a:rPr lang="en-US" sz="1800" b="0" i="0" dirty="0">
                <a:solidFill>
                  <a:schemeClr val="tx1"/>
                </a:solidFill>
                <a:latin typeface="+mj-lt"/>
              </a:rPr>
              <a:t> </a:t>
            </a:r>
            <a:r>
              <a:rPr lang="en-US" sz="1800" b="0" i="0" dirty="0" err="1">
                <a:solidFill>
                  <a:schemeClr val="tx1"/>
                </a:solidFill>
                <a:latin typeface="+mj-lt"/>
              </a:rPr>
              <a:t>yig‘indisidan</a:t>
            </a:r>
            <a:r>
              <a:rPr lang="en-US" sz="1800" b="0" i="0" dirty="0">
                <a:solidFill>
                  <a:schemeClr val="tx1"/>
                </a:solidFill>
                <a:latin typeface="+mj-lt"/>
              </a:rPr>
              <a:t> </a:t>
            </a:r>
            <a:r>
              <a:rPr lang="en-US" sz="1800" b="0" i="0" dirty="0" err="1" smtClean="0">
                <a:solidFill>
                  <a:schemeClr val="tx1"/>
                </a:solidFill>
                <a:latin typeface="+mj-lt"/>
              </a:rPr>
              <a:t>iborat</a:t>
            </a:r>
            <a:r>
              <a:rPr lang="en-US" sz="1800" b="0" i="0" dirty="0" smtClean="0">
                <a:solidFill>
                  <a:schemeClr val="tx1"/>
                </a:solidFill>
                <a:latin typeface="+mj-lt"/>
              </a:rPr>
              <a:t>:</a:t>
            </a:r>
            <a:br>
              <a:rPr lang="en-US" sz="1800" b="0" i="0" dirty="0" smtClean="0">
                <a:solidFill>
                  <a:schemeClr val="tx1"/>
                </a:solidFill>
                <a:latin typeface="+mj-lt"/>
              </a:rPr>
            </a:br>
            <a:r>
              <a:rPr lang="en-US" sz="1800" b="0" i="0" dirty="0" smtClean="0">
                <a:solidFill>
                  <a:schemeClr val="tx1"/>
                </a:solidFill>
                <a:latin typeface="+mj-lt"/>
              </a:rPr>
              <a:t>				w = w</a:t>
            </a:r>
            <a:r>
              <a:rPr lang="en-US" sz="1800" b="0" i="0" baseline="-25000" dirty="0" smtClean="0">
                <a:solidFill>
                  <a:schemeClr val="tx1"/>
                </a:solidFill>
                <a:latin typeface="+mj-lt"/>
              </a:rPr>
              <a:t>e </a:t>
            </a:r>
            <a:r>
              <a:rPr lang="en-US" sz="1800" b="0" i="0" dirty="0">
                <a:solidFill>
                  <a:schemeClr val="tx1"/>
                </a:solidFill>
                <a:latin typeface="+mj-lt"/>
              </a:rPr>
              <a:t>+</a:t>
            </a:r>
            <a:r>
              <a:rPr lang="en-US" sz="1800" b="0" i="0" dirty="0" err="1">
                <a:solidFill>
                  <a:schemeClr val="tx1"/>
                </a:solidFill>
                <a:latin typeface="+mj-lt"/>
              </a:rPr>
              <a:t>w</a:t>
            </a:r>
            <a:r>
              <a:rPr lang="en-US" sz="1800" b="0" i="0" baseline="-25000" dirty="0" err="1">
                <a:solidFill>
                  <a:schemeClr val="tx1"/>
                </a:solidFill>
                <a:latin typeface="+mj-lt"/>
              </a:rPr>
              <a:t>m</a:t>
            </a:r>
            <a:r>
              <a:rPr lang="ru-RU" sz="1800" b="0" i="0" dirty="0">
                <a:solidFill>
                  <a:schemeClr val="tx1"/>
                </a:solidFill>
                <a:latin typeface="+mj-lt"/>
              </a:rPr>
              <a:t/>
            </a:r>
            <a:br>
              <a:rPr lang="ru-RU" sz="1800" b="0" i="0" dirty="0">
                <a:solidFill>
                  <a:schemeClr val="tx1"/>
                </a:solidFill>
                <a:latin typeface="+mj-lt"/>
              </a:rPr>
            </a:br>
            <a:r>
              <a:rPr lang="en-US" sz="1800" b="0" i="0" dirty="0" err="1">
                <a:solidFill>
                  <a:schemeClr val="tx1"/>
                </a:solidFill>
                <a:latin typeface="+mj-lt"/>
              </a:rPr>
              <a:t>Shuningdek,elektromagnit</a:t>
            </a:r>
            <a:r>
              <a:rPr lang="en-US" sz="1800" b="0" i="0" dirty="0">
                <a:solidFill>
                  <a:schemeClr val="tx1"/>
                </a:solidFill>
                <a:latin typeface="+mj-lt"/>
              </a:rPr>
              <a:t> </a:t>
            </a:r>
            <a:r>
              <a:rPr lang="en-US" sz="1800" b="0" i="0" dirty="0" err="1">
                <a:solidFill>
                  <a:schemeClr val="tx1"/>
                </a:solidFill>
                <a:latin typeface="+mj-lt"/>
              </a:rPr>
              <a:t>maydon</a:t>
            </a:r>
            <a:r>
              <a:rPr lang="en-US" sz="1800" b="0" i="0" dirty="0">
                <a:solidFill>
                  <a:schemeClr val="tx1"/>
                </a:solidFill>
                <a:latin typeface="+mj-lt"/>
              </a:rPr>
              <a:t> </a:t>
            </a:r>
            <a:r>
              <a:rPr lang="en-US" sz="1800" b="0" i="0" dirty="0" err="1">
                <a:solidFill>
                  <a:schemeClr val="tx1"/>
                </a:solidFill>
                <a:latin typeface="+mj-lt"/>
              </a:rPr>
              <a:t>energiyasining</a:t>
            </a:r>
            <a:r>
              <a:rPr lang="en-US" sz="1800" b="0" i="0" dirty="0">
                <a:solidFill>
                  <a:schemeClr val="tx1"/>
                </a:solidFill>
                <a:latin typeface="+mj-lt"/>
              </a:rPr>
              <a:t> </a:t>
            </a:r>
            <a:r>
              <a:rPr lang="en-US" sz="1800" b="0" i="0" dirty="0" err="1">
                <a:solidFill>
                  <a:schemeClr val="tx1"/>
                </a:solidFill>
                <a:latin typeface="+mj-lt"/>
              </a:rPr>
              <a:t>zichligi</a:t>
            </a:r>
            <a:r>
              <a:rPr lang="en-US" sz="1800" b="0" i="0" dirty="0">
                <a:solidFill>
                  <a:schemeClr val="tx1"/>
                </a:solidFill>
                <a:latin typeface="+mj-lt"/>
              </a:rPr>
              <a:t> ham </a:t>
            </a:r>
            <a:r>
              <a:rPr lang="en-US" sz="1800" b="0" i="0" dirty="0" err="1">
                <a:solidFill>
                  <a:schemeClr val="tx1"/>
                </a:solidFill>
                <a:latin typeface="+mj-lt"/>
              </a:rPr>
              <a:t>elektr</a:t>
            </a:r>
            <a:r>
              <a:rPr lang="en-US" sz="1800" b="0" i="0" dirty="0">
                <a:solidFill>
                  <a:schemeClr val="tx1"/>
                </a:solidFill>
                <a:latin typeface="+mj-lt"/>
              </a:rPr>
              <a:t> </a:t>
            </a:r>
            <a:r>
              <a:rPr lang="en-US" sz="1800" b="0" i="0" dirty="0" err="1">
                <a:solidFill>
                  <a:schemeClr val="tx1"/>
                </a:solidFill>
                <a:latin typeface="+mj-lt"/>
              </a:rPr>
              <a:t>va</a:t>
            </a:r>
            <a:r>
              <a:rPr lang="en-US" sz="1800" b="0" i="0" dirty="0">
                <a:solidFill>
                  <a:schemeClr val="tx1"/>
                </a:solidFill>
                <a:latin typeface="+mj-lt"/>
              </a:rPr>
              <a:t> </a:t>
            </a:r>
            <a:r>
              <a:rPr lang="en-US" sz="1800" b="0" i="0" dirty="0" err="1">
                <a:solidFill>
                  <a:schemeClr val="tx1"/>
                </a:solidFill>
                <a:latin typeface="+mj-lt"/>
              </a:rPr>
              <a:t>magnit</a:t>
            </a:r>
            <a:r>
              <a:rPr lang="en-US" sz="1800" b="0" i="0" dirty="0">
                <a:solidFill>
                  <a:schemeClr val="tx1"/>
                </a:solidFill>
                <a:latin typeface="+mj-lt"/>
              </a:rPr>
              <a:t> </a:t>
            </a:r>
            <a:r>
              <a:rPr lang="en-US" sz="1800" b="0" i="0" dirty="0" err="1">
                <a:solidFill>
                  <a:schemeClr val="tx1"/>
                </a:solidFill>
                <a:latin typeface="+mj-lt"/>
              </a:rPr>
              <a:t>maydon</a:t>
            </a:r>
            <a:r>
              <a:rPr lang="en-US" sz="1800" b="0" i="0" dirty="0">
                <a:solidFill>
                  <a:schemeClr val="tx1"/>
                </a:solidFill>
                <a:latin typeface="+mj-lt"/>
              </a:rPr>
              <a:t> </a:t>
            </a:r>
            <a:r>
              <a:rPr lang="en-US" sz="1800" b="0" i="0" dirty="0" err="1">
                <a:solidFill>
                  <a:schemeClr val="tx1"/>
                </a:solidFill>
                <a:latin typeface="+mj-lt"/>
              </a:rPr>
              <a:t>energiyalari</a:t>
            </a:r>
            <a:r>
              <a:rPr lang="en-US" sz="1800" b="0" i="0" dirty="0">
                <a:solidFill>
                  <a:schemeClr val="tx1"/>
                </a:solidFill>
                <a:latin typeface="+mj-lt"/>
              </a:rPr>
              <a:t> </a:t>
            </a:r>
            <a:r>
              <a:rPr lang="en-US" sz="1800" b="0" i="0" dirty="0" err="1">
                <a:solidFill>
                  <a:schemeClr val="tx1"/>
                </a:solidFill>
                <a:latin typeface="+mj-lt"/>
              </a:rPr>
              <a:t>zichliklarining</a:t>
            </a:r>
            <a:r>
              <a:rPr lang="en-US" sz="1800" b="0" i="0" dirty="0">
                <a:solidFill>
                  <a:schemeClr val="tx1"/>
                </a:solidFill>
                <a:latin typeface="+mj-lt"/>
              </a:rPr>
              <a:t> </a:t>
            </a:r>
            <a:r>
              <a:rPr lang="en-US" sz="1800" b="0" i="0" dirty="0" err="1">
                <a:solidFill>
                  <a:schemeClr val="tx1"/>
                </a:solidFill>
                <a:latin typeface="+mj-lt"/>
              </a:rPr>
              <a:t>yig‘indisiga</a:t>
            </a:r>
            <a:r>
              <a:rPr lang="en-US" sz="1800" b="0" i="0" dirty="0">
                <a:solidFill>
                  <a:schemeClr val="tx1"/>
                </a:solidFill>
                <a:latin typeface="+mj-lt"/>
              </a:rPr>
              <a:t> </a:t>
            </a:r>
            <a:r>
              <a:rPr lang="en-US" sz="1800" b="0" i="0" dirty="0" err="1">
                <a:solidFill>
                  <a:schemeClr val="tx1"/>
                </a:solidFill>
                <a:latin typeface="+mj-lt"/>
              </a:rPr>
              <a:t>teng</a:t>
            </a:r>
            <a:r>
              <a:rPr lang="en-US" sz="1800" b="0" i="0" dirty="0">
                <a:solidFill>
                  <a:schemeClr val="tx1"/>
                </a:solidFill>
                <a:latin typeface="+mj-lt"/>
              </a:rPr>
              <a:t>: </a:t>
            </a:r>
            <a:r>
              <a:rPr lang="en-US" sz="1800" b="0" i="0" dirty="0" err="1">
                <a:solidFill>
                  <a:schemeClr val="tx1"/>
                </a:solidFill>
                <a:latin typeface="+mj-lt"/>
              </a:rPr>
              <a:t>bu</a:t>
            </a:r>
            <a:r>
              <a:rPr lang="en-US" sz="1800" b="0" i="0" dirty="0">
                <a:solidFill>
                  <a:schemeClr val="tx1"/>
                </a:solidFill>
                <a:latin typeface="+mj-lt"/>
              </a:rPr>
              <a:t> </a:t>
            </a:r>
            <a:r>
              <a:rPr lang="en-US" sz="1800" b="0" i="0" dirty="0" err="1">
                <a:solidFill>
                  <a:schemeClr val="tx1"/>
                </a:solidFill>
                <a:latin typeface="+mj-lt"/>
              </a:rPr>
              <a:t>yerda</a:t>
            </a:r>
            <a:endParaRPr lang="ru-RU" sz="1800" b="0" i="0" dirty="0">
              <a:solidFill>
                <a:schemeClr val="tx1"/>
              </a:solidFill>
              <a:latin typeface="+mj-lt"/>
              <a:cs typeface="Times New Roman" pitchFamily="18" charset="0"/>
            </a:endParaRPr>
          </a:p>
        </p:txBody>
      </p:sp>
      <mc:AlternateContent xmlns:mc="http://schemas.openxmlformats.org/markup-compatibility/2006">
        <mc:Choice xmlns:a14="http://schemas.microsoft.com/office/drawing/2010/main" Requires="a14">
          <p:sp>
            <p:nvSpPr>
              <p:cNvPr id="5" name="TextBox 4"/>
              <p:cNvSpPr txBox="1"/>
              <p:nvPr/>
            </p:nvSpPr>
            <p:spPr>
              <a:xfrm>
                <a:off x="2771613" y="3769468"/>
                <a:ext cx="3898183" cy="60285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ru-RU" sz="1800" i="1" smtClean="0">
                          <a:latin typeface="Cambria Math" panose="02040503050406030204" pitchFamily="18" charset="0"/>
                          <a:ea typeface="Cambria Math" panose="02040503050406030204" pitchFamily="18" charset="0"/>
                        </a:rPr>
                        <m:t>𝜔</m:t>
                      </m:r>
                      <m:r>
                        <a:rPr lang="en-US" sz="1800" b="0" i="1" smtClean="0">
                          <a:latin typeface="Cambria Math" panose="02040503050406030204" pitchFamily="18" charset="0"/>
                          <a:ea typeface="Cambria Math" panose="02040503050406030204" pitchFamily="18" charset="0"/>
                        </a:rPr>
                        <m:t>=</m:t>
                      </m:r>
                      <m:f>
                        <m:fPr>
                          <m:ctrlPr>
                            <a:rPr lang="en-US" sz="1800" b="0" i="1" smtClean="0">
                              <a:latin typeface="Cambria Math" panose="02040503050406030204" pitchFamily="18" charset="0"/>
                              <a:ea typeface="Cambria Math" panose="02040503050406030204" pitchFamily="18" charset="0"/>
                            </a:rPr>
                          </m:ctrlPr>
                        </m:fPr>
                        <m:num>
                          <m:sSub>
                            <m:sSubPr>
                              <m:ctrlPr>
                                <a:rPr lang="en-US" sz="1800" b="0" i="1" smtClean="0">
                                  <a:latin typeface="Cambria Math" panose="02040503050406030204" pitchFamily="18" charset="0"/>
                                  <a:ea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𝜀</m:t>
                              </m:r>
                            </m:e>
                            <m:sub>
                              <m:r>
                                <a:rPr lang="en-US" sz="1800" b="0" i="1" smtClean="0">
                                  <a:latin typeface="Cambria Math" panose="02040503050406030204" pitchFamily="18" charset="0"/>
                                  <a:ea typeface="Cambria Math" panose="02040503050406030204" pitchFamily="18" charset="0"/>
                                </a:rPr>
                                <m:t>0</m:t>
                              </m:r>
                            </m:sub>
                          </m:sSub>
                          <m:r>
                            <a:rPr lang="en-US" sz="1800" i="1">
                              <a:latin typeface="Cambria Math" panose="02040503050406030204" pitchFamily="18" charset="0"/>
                              <a:ea typeface="Cambria Math" panose="02040503050406030204" pitchFamily="18" charset="0"/>
                            </a:rPr>
                            <m:t>𝜀</m:t>
                          </m:r>
                          <m:sSup>
                            <m:sSupPr>
                              <m:ctrlPr>
                                <a:rPr lang="en-US" sz="1800" i="1" smtClean="0">
                                  <a:latin typeface="Cambria Math" panose="02040503050406030204" pitchFamily="18" charset="0"/>
                                  <a:ea typeface="Cambria Math" panose="02040503050406030204" pitchFamily="18" charset="0"/>
                                </a:rPr>
                              </m:ctrlPr>
                            </m:sSupPr>
                            <m:e>
                              <m:r>
                                <a:rPr lang="en-US" sz="1800" b="0" i="1" smtClean="0">
                                  <a:latin typeface="Cambria Math" panose="02040503050406030204" pitchFamily="18" charset="0"/>
                                  <a:ea typeface="Cambria Math" panose="02040503050406030204" pitchFamily="18" charset="0"/>
                                </a:rPr>
                                <m:t>𝐸</m:t>
                              </m:r>
                            </m:e>
                            <m:sup>
                              <m:r>
                                <a:rPr lang="en-US" sz="1800" b="0" i="1" smtClean="0">
                                  <a:latin typeface="Cambria Math" panose="02040503050406030204" pitchFamily="18" charset="0"/>
                                  <a:ea typeface="Cambria Math" panose="02040503050406030204" pitchFamily="18" charset="0"/>
                                </a:rPr>
                                <m:t>2</m:t>
                              </m:r>
                            </m:sup>
                          </m:sSup>
                        </m:num>
                        <m:den>
                          <m:r>
                            <a:rPr lang="en-US" sz="1800" b="0" i="1" smtClean="0">
                              <a:latin typeface="Cambria Math" panose="02040503050406030204" pitchFamily="18" charset="0"/>
                              <a:ea typeface="Cambria Math" panose="02040503050406030204" pitchFamily="18" charset="0"/>
                            </a:rPr>
                            <m:t>2</m:t>
                          </m:r>
                        </m:den>
                      </m:f>
                      <m:r>
                        <a:rPr lang="en-US" sz="1800" b="0" i="1" smtClean="0">
                          <a:latin typeface="Cambria Math" panose="02040503050406030204" pitchFamily="18" charset="0"/>
                          <a:ea typeface="Cambria Math" panose="02040503050406030204" pitchFamily="18" charset="0"/>
                        </a:rPr>
                        <m:t>+</m:t>
                      </m:r>
                      <m:f>
                        <m:fPr>
                          <m:ctrlPr>
                            <a:rPr lang="en-US" sz="1800" b="0" i="1" smtClean="0">
                              <a:latin typeface="Cambria Math" panose="02040503050406030204" pitchFamily="18" charset="0"/>
                              <a:ea typeface="Cambria Math" panose="02040503050406030204" pitchFamily="18" charset="0"/>
                            </a:rPr>
                          </m:ctrlPr>
                        </m:fPr>
                        <m:num>
                          <m:sSub>
                            <m:sSubPr>
                              <m:ctrlPr>
                                <a:rPr lang="en-US" sz="1800" b="0" i="1" smtClean="0">
                                  <a:latin typeface="Cambria Math" panose="02040503050406030204" pitchFamily="18" charset="0"/>
                                  <a:ea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𝜇</m:t>
                              </m:r>
                            </m:e>
                            <m:sub>
                              <m:r>
                                <a:rPr lang="en-US" sz="1800" b="0" i="1" smtClean="0">
                                  <a:latin typeface="Cambria Math" panose="02040503050406030204" pitchFamily="18" charset="0"/>
                                  <a:ea typeface="Cambria Math" panose="02040503050406030204" pitchFamily="18" charset="0"/>
                                </a:rPr>
                                <m:t>0</m:t>
                              </m:r>
                            </m:sub>
                          </m:sSub>
                          <m:r>
                            <a:rPr lang="en-US" sz="1800" i="1">
                              <a:latin typeface="Cambria Math" panose="02040503050406030204" pitchFamily="18" charset="0"/>
                              <a:ea typeface="Cambria Math" panose="02040503050406030204" pitchFamily="18" charset="0"/>
                            </a:rPr>
                            <m:t>𝜇</m:t>
                          </m:r>
                          <m:sSup>
                            <m:sSupPr>
                              <m:ctrlPr>
                                <a:rPr lang="en-US" sz="1800" i="1" smtClean="0">
                                  <a:latin typeface="Cambria Math" panose="02040503050406030204" pitchFamily="18" charset="0"/>
                                  <a:ea typeface="Cambria Math" panose="02040503050406030204" pitchFamily="18" charset="0"/>
                                </a:rPr>
                              </m:ctrlPr>
                            </m:sSupPr>
                            <m:e>
                              <m:r>
                                <a:rPr lang="en-US" sz="1800" b="0" i="1" smtClean="0">
                                  <a:latin typeface="Cambria Math" panose="02040503050406030204" pitchFamily="18" charset="0"/>
                                  <a:ea typeface="Cambria Math" panose="02040503050406030204" pitchFamily="18" charset="0"/>
                                </a:rPr>
                                <m:t>𝐻</m:t>
                              </m:r>
                            </m:e>
                            <m:sup>
                              <m:r>
                                <a:rPr lang="en-US" sz="1800" b="0" i="1" smtClean="0">
                                  <a:latin typeface="Cambria Math" panose="02040503050406030204" pitchFamily="18" charset="0"/>
                                  <a:ea typeface="Cambria Math" panose="02040503050406030204" pitchFamily="18" charset="0"/>
                                </a:rPr>
                                <m:t>2</m:t>
                              </m:r>
                            </m:sup>
                          </m:sSup>
                        </m:num>
                        <m:den>
                          <m:r>
                            <a:rPr lang="en-US" sz="1800" b="0" i="1" smtClean="0">
                              <a:latin typeface="Cambria Math" panose="02040503050406030204" pitchFamily="18" charset="0"/>
                              <a:ea typeface="Cambria Math" panose="02040503050406030204" pitchFamily="18" charset="0"/>
                            </a:rPr>
                            <m:t>2</m:t>
                          </m:r>
                        </m:den>
                      </m:f>
                      <m:r>
                        <a:rPr lang="en-US" sz="1800" b="0" i="1" smtClean="0">
                          <a:latin typeface="Cambria Math" panose="02040503050406030204" pitchFamily="18" charset="0"/>
                          <a:ea typeface="Cambria Math" panose="02040503050406030204" pitchFamily="18" charset="0"/>
                        </a:rPr>
                        <m:t>,           </m:t>
                      </m:r>
                      <m:r>
                        <a:rPr lang="en-US" sz="1800" b="0" i="1" smtClean="0">
                          <a:latin typeface="Cambria Math" panose="02040503050406030204" pitchFamily="18" charset="0"/>
                          <a:ea typeface="Cambria Math" panose="02040503050406030204" pitchFamily="18" charset="0"/>
                        </a:rPr>
                        <m:t>𝐻</m:t>
                      </m:r>
                      <m:r>
                        <a:rPr lang="en-US" sz="1800" b="0" i="1" smtClean="0">
                          <a:latin typeface="Cambria Math" panose="02040503050406030204" pitchFamily="18" charset="0"/>
                          <a:ea typeface="Cambria Math" panose="02040503050406030204" pitchFamily="18" charset="0"/>
                        </a:rPr>
                        <m:t>=</m:t>
                      </m:r>
                      <m:f>
                        <m:fPr>
                          <m:ctrlPr>
                            <a:rPr lang="en-US" sz="1800" b="0" i="1" smtClean="0">
                              <a:latin typeface="Cambria Math" panose="02040503050406030204" pitchFamily="18" charset="0"/>
                              <a:ea typeface="Cambria Math" panose="02040503050406030204" pitchFamily="18" charset="0"/>
                            </a:rPr>
                          </m:ctrlPr>
                        </m:fPr>
                        <m:num>
                          <m:r>
                            <a:rPr lang="en-US" sz="1800" b="0" i="1" smtClean="0">
                              <a:latin typeface="Cambria Math" panose="02040503050406030204" pitchFamily="18" charset="0"/>
                              <a:ea typeface="Cambria Math" panose="02040503050406030204" pitchFamily="18" charset="0"/>
                            </a:rPr>
                            <m:t>𝐵</m:t>
                          </m:r>
                        </m:num>
                        <m:den>
                          <m:r>
                            <a:rPr lang="en-US" sz="1800" i="1">
                              <a:latin typeface="Cambria Math" panose="02040503050406030204" pitchFamily="18" charset="0"/>
                              <a:ea typeface="Cambria Math" panose="02040503050406030204" pitchFamily="18" charset="0"/>
                            </a:rPr>
                            <m:t>𝜇</m:t>
                          </m:r>
                          <m:sSub>
                            <m:sSubPr>
                              <m:ctrlPr>
                                <a:rPr lang="en-US" sz="1800" i="1" smtClean="0">
                                  <a:latin typeface="Cambria Math" panose="02040503050406030204" pitchFamily="18" charset="0"/>
                                  <a:ea typeface="Cambria Math" panose="02040503050406030204" pitchFamily="18" charset="0"/>
                                </a:rPr>
                              </m:ctrlPr>
                            </m:sSubPr>
                            <m:e>
                              <m:r>
                                <a:rPr lang="en-US" sz="1800" i="1">
                                  <a:latin typeface="Cambria Math" panose="02040503050406030204" pitchFamily="18" charset="0"/>
                                  <a:ea typeface="Cambria Math" panose="02040503050406030204" pitchFamily="18" charset="0"/>
                                </a:rPr>
                                <m:t>𝜇</m:t>
                              </m:r>
                            </m:e>
                            <m:sub>
                              <m:r>
                                <a:rPr lang="en-US" sz="1800" b="0" i="1" smtClean="0">
                                  <a:latin typeface="Cambria Math" panose="02040503050406030204" pitchFamily="18" charset="0"/>
                                  <a:ea typeface="Cambria Math" panose="02040503050406030204" pitchFamily="18" charset="0"/>
                                </a:rPr>
                                <m:t>0</m:t>
                              </m:r>
                            </m:sub>
                          </m:sSub>
                        </m:den>
                      </m:f>
                    </m:oMath>
                  </m:oMathPara>
                </a14:m>
                <a:endParaRPr lang="ru-RU" sz="1800" dirty="0"/>
              </a:p>
            </p:txBody>
          </p:sp>
        </mc:Choice>
        <mc:Fallback>
          <p:sp>
            <p:nvSpPr>
              <p:cNvPr id="5" name="TextBox 4"/>
              <p:cNvSpPr txBox="1">
                <a:spLocks noRot="1" noChangeAspect="1" noMove="1" noResize="1" noEditPoints="1" noAdjustHandles="1" noChangeArrowheads="1" noChangeShapeType="1" noTextEdit="1"/>
              </p:cNvSpPr>
              <p:nvPr/>
            </p:nvSpPr>
            <p:spPr>
              <a:xfrm>
                <a:off x="2771613" y="3769468"/>
                <a:ext cx="3898183" cy="602857"/>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8634446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solidFill>
                  <a:schemeClr val="tx1"/>
                </a:solidFill>
                <a:latin typeface="Times New Roman" panose="02020603050405020304" pitchFamily="18" charset="0"/>
                <a:cs typeface="Times New Roman" panose="02020603050405020304" pitchFamily="18" charset="0"/>
              </a:rPr>
              <a:t>Thank you for attention.</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7881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7951" y="1202077"/>
            <a:ext cx="8548097" cy="3785652"/>
          </a:xfrm>
          <a:prstGeom prst="rect">
            <a:avLst/>
          </a:prstGeom>
        </p:spPr>
        <p:txBody>
          <a:bodyPr wrap="square">
            <a:spAutoFit/>
          </a:bodyPr>
          <a:lstStyle/>
          <a:p>
            <a:pPr algn="ctr"/>
            <a:r>
              <a:rPr lang="en-GB" sz="2000" b="1" dirty="0" err="1">
                <a:solidFill>
                  <a:schemeClr val="tx1"/>
                </a:solidFill>
                <a:latin typeface="Times New Roman" panose="02020603050405020304" pitchFamily="18" charset="0"/>
                <a:ea typeface="Calibri" panose="020F0502020204030204" pitchFamily="34" charset="0"/>
              </a:rPr>
              <a:t>Foydalanil</a:t>
            </a:r>
            <a:r>
              <a:rPr lang="uz-Cyrl-UZ" sz="2000" b="1" dirty="0">
                <a:solidFill>
                  <a:schemeClr val="tx1"/>
                </a:solidFill>
                <a:latin typeface="Times New Roman" panose="02020603050405020304" pitchFamily="18" charset="0"/>
                <a:ea typeface="Calibri" panose="020F0502020204030204" pitchFamily="34" charset="0"/>
              </a:rPr>
              <a:t>adi</a:t>
            </a:r>
            <a:r>
              <a:rPr lang="en-GB" sz="2000" b="1" dirty="0" err="1">
                <a:solidFill>
                  <a:schemeClr val="tx1"/>
                </a:solidFill>
                <a:latin typeface="Times New Roman" panose="02020603050405020304" pitchFamily="18" charset="0"/>
                <a:ea typeface="Calibri" panose="020F0502020204030204" pitchFamily="34" charset="0"/>
              </a:rPr>
              <a:t>gan</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asosiy</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darsliklar</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va</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o’quv</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qo’llanmalar</a:t>
            </a:r>
            <a:r>
              <a:rPr lang="uz-Cyrl-UZ" sz="2000" b="1" dirty="0">
                <a:solidFill>
                  <a:schemeClr val="tx1"/>
                </a:solidFill>
                <a:latin typeface="Times New Roman" panose="02020603050405020304" pitchFamily="18" charset="0"/>
                <a:ea typeface="Calibri" panose="020F0502020204030204" pitchFamily="34" charset="0"/>
              </a:rPr>
              <a:t> ro’yxati </a:t>
            </a:r>
            <a:endParaRPr lang="ru-RU" sz="2000" dirty="0">
              <a:solidFill>
                <a:schemeClr val="tx1"/>
              </a:solidFill>
              <a:latin typeface="Times New Roman" panose="02020603050405020304" pitchFamily="18" charset="0"/>
              <a:ea typeface="Calibri" panose="020F0502020204030204" pitchFamily="34" charset="0"/>
            </a:endParaRPr>
          </a:p>
          <a:p>
            <a:pPr algn="ctr"/>
            <a:r>
              <a:rPr lang="en-US" sz="2000" b="1" dirty="0" smtClean="0">
                <a:solidFill>
                  <a:schemeClr val="tx1"/>
                </a:solidFill>
                <a:latin typeface="Times New Roman" panose="02020603050405020304" pitchFamily="18" charset="0"/>
                <a:ea typeface="Calibri" panose="020F0502020204030204" pitchFamily="34" charset="0"/>
              </a:rPr>
              <a:t>(List </a:t>
            </a:r>
            <a:r>
              <a:rPr lang="en-US" sz="2000" b="1" dirty="0">
                <a:solidFill>
                  <a:schemeClr val="tx1"/>
                </a:solidFill>
                <a:latin typeface="Times New Roman" panose="02020603050405020304" pitchFamily="18" charset="0"/>
                <a:ea typeface="Calibri" panose="020F0502020204030204" pitchFamily="34" charset="0"/>
              </a:rPr>
              <a:t>of basic textbooks and manuals used</a:t>
            </a:r>
            <a:r>
              <a:rPr lang="en-US" sz="2000" b="1" dirty="0" smtClean="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marL="342900" lvl="0" indent="-342900" algn="just">
              <a:buFont typeface="+mj-lt"/>
              <a:buAutoNum type="arabicPeriod"/>
            </a:pP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Kalashnikov S.G. Umumiy fizika kursi. Elektr. Oliy o’quv yurtlarining fizika ixtisosi bo’yicha darslik.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Toshkent-1979, 615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Д.В.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т.Ш</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Учебное пособие для студентов физических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специалностей</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высших учебных заведений. Наука, М.-1977, 687 стр.</a:t>
            </a:r>
          </a:p>
          <a:p>
            <a:pPr marL="342900" lvl="0" indent="-342900" algn="just">
              <a:buFont typeface="+mj-lt"/>
              <a:buAutoNum type="arabicPeriod"/>
            </a:pP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Volkenshteyn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V.S.Umumiy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fizika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kursidan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masalalar</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to’plami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texnika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yurtlari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qo’llanma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Toshkent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1969, 440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М.</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2004</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uz-Cyrl-UZ" sz="2000" dirty="0">
                <a:solidFill>
                  <a:schemeClr val="tx1"/>
                </a:solidFill>
                <a:latin typeface="Times New Roman" panose="02020603050405020304" pitchFamily="18" charset="0"/>
                <a:ea typeface="Calibri" panose="020F0502020204030204" pitchFamily="34" charset="0"/>
              </a:rPr>
              <a:t>Nurmatov N.A. “Elektr va magnetizm</a:t>
            </a:r>
            <a:r>
              <a:rPr lang="uz-Cyrl-UZ" sz="2000" dirty="0">
                <a:solidFill>
                  <a:schemeClr val="bg1"/>
                </a:solidFill>
                <a:latin typeface="Times New Roman" panose="02020603050405020304" pitchFamily="18" charset="0"/>
                <a:ea typeface="Calibri" panose="020F0502020204030204" pitchFamily="34" charset="0"/>
              </a:rPr>
              <a:t>” fanidan o’quv</a:t>
            </a:r>
            <a:r>
              <a:rPr lang="ru-RU" sz="2000" dirty="0">
                <a:solidFill>
                  <a:schemeClr val="bg1"/>
                </a:solidFill>
                <a:latin typeface="Times New Roman" panose="02020603050405020304" pitchFamily="18" charset="0"/>
                <a:ea typeface="Calibri" panose="020F0502020204030204" pitchFamily="34" charset="0"/>
              </a:rPr>
              <a:t>-</a:t>
            </a:r>
            <a:r>
              <a:rPr lang="uz-Cyrl-UZ" sz="2000" dirty="0">
                <a:solidFill>
                  <a:schemeClr val="bg1"/>
                </a:solidFill>
                <a:latin typeface="Times New Roman" panose="02020603050405020304" pitchFamily="18" charset="0"/>
                <a:ea typeface="Calibri" panose="020F0502020204030204" pitchFamily="34" charset="0"/>
              </a:rPr>
              <a:t>uslubiy majmua, O’zMU, 2011. </a:t>
            </a:r>
            <a:endParaRPr lang="ru-RU" sz="2000" dirty="0">
              <a:solidFill>
                <a:schemeClr val="bg1"/>
              </a:solidFill>
            </a:endParaRPr>
          </a:p>
        </p:txBody>
      </p:sp>
    </p:spTree>
    <p:extLst>
      <p:ext uri="{BB962C8B-B14F-4D97-AF65-F5344CB8AC3E}">
        <p14:creationId xmlns:p14="http://schemas.microsoft.com/office/powerpoint/2010/main" val="297720752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8992" y="886582"/>
            <a:ext cx="8784404" cy="4001095"/>
          </a:xfrm>
          <a:prstGeom prst="rect">
            <a:avLst/>
          </a:prstGeom>
        </p:spPr>
        <p:txBody>
          <a:bodyPr wrap="square">
            <a:spAutoFit/>
          </a:bodyPr>
          <a:lstStyle/>
          <a:p>
            <a:pPr algn="ctr"/>
            <a:r>
              <a:rPr lang="en-US" sz="2000" b="1" dirty="0" err="1">
                <a:solidFill>
                  <a:schemeClr val="tx1"/>
                </a:solidFill>
                <a:latin typeface="Times New Roman" panose="02020603050405020304" pitchFamily="18" charset="0"/>
                <a:cs typeface="Times New Roman" panose="02020603050405020304" pitchFamily="18" charset="0"/>
              </a:rPr>
              <a:t>Qo’shimcha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adabiyotlar</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Additional </a:t>
            </a:r>
            <a:r>
              <a:rPr lang="en-US" sz="2000" b="1" dirty="0" smtClean="0">
                <a:solidFill>
                  <a:schemeClr val="tx1"/>
                </a:solidFill>
                <a:latin typeface="Times New Roman" panose="02020603050405020304" pitchFamily="18" charset="0"/>
                <a:cs typeface="Times New Roman" panose="02020603050405020304" pitchFamily="18" charset="0"/>
              </a:rPr>
              <a:t>Literature)</a:t>
            </a:r>
            <a:endParaRPr lang="en-US" sz="2000" b="1" dirty="0">
              <a:solidFill>
                <a:schemeClr val="tx1"/>
              </a:solidFill>
              <a:latin typeface="Times New Roman" panose="02020603050405020304" pitchFamily="18" charset="0"/>
              <a:cs typeface="Times New Roman" panose="02020603050405020304" pitchFamily="18" charset="0"/>
            </a:endParaRPr>
          </a:p>
          <a:p>
            <a:r>
              <a:rPr lang="en-US" sz="1950" dirty="0" smtClean="0">
                <a:solidFill>
                  <a:schemeClr val="tx1"/>
                </a:solidFill>
                <a:latin typeface="Times New Roman" panose="02020603050405020304" pitchFamily="18" charset="0"/>
                <a:cs typeface="Times New Roman" panose="02020603050405020304" pitchFamily="18" charset="0"/>
              </a:rPr>
              <a:t>1.J.Kamolov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I.Ismoilov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U.Begimqulov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boshqalar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T.: </a:t>
            </a:r>
            <a:r>
              <a:rPr lang="en-US" sz="1950" dirty="0" err="1" smtClean="0">
                <a:solidFill>
                  <a:schemeClr val="tx1"/>
                </a:solidFill>
                <a:latin typeface="Times New Roman" panose="02020603050405020304" pitchFamily="18" charset="0"/>
                <a:cs typeface="Times New Roman" panose="02020603050405020304" pitchFamily="18" charset="0"/>
              </a:rPr>
              <a:t>Iqtisod</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moliya</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2007 y.</a:t>
            </a:r>
          </a:p>
          <a:p>
            <a:r>
              <a:rPr lang="en-US" sz="1950" dirty="0" smtClean="0">
                <a:solidFill>
                  <a:schemeClr val="tx1"/>
                </a:solidFill>
                <a:latin typeface="Times New Roman" panose="02020603050405020304" pitchFamily="18" charset="0"/>
                <a:cs typeface="Times New Roman" panose="02020603050405020304" pitchFamily="18" charset="0"/>
              </a:rPr>
              <a:t>2.</a:t>
            </a:r>
            <a:r>
              <a:rPr lang="ru-RU" sz="1950" dirty="0" err="1" smtClean="0">
                <a:solidFill>
                  <a:schemeClr val="tx1"/>
                </a:solidFill>
                <a:latin typeface="Times New Roman" panose="02020603050405020304" pitchFamily="18" charset="0"/>
                <a:cs typeface="Times New Roman" panose="02020603050405020304" pitchFamily="18" charset="0"/>
              </a:rPr>
              <a:t>Волкенштейн</a:t>
            </a:r>
            <a:r>
              <a:rPr lang="ru-RU" sz="1950" dirty="0" smtClean="0">
                <a:solidFill>
                  <a:schemeClr val="tx1"/>
                </a:solidFill>
                <a:latin typeface="Times New Roman" panose="02020603050405020304" pitchFamily="18" charset="0"/>
                <a:cs typeface="Times New Roman" panose="02020603050405020304" pitchFamily="18" charset="0"/>
              </a:rPr>
              <a:t> </a:t>
            </a:r>
            <a:r>
              <a:rPr lang="ru-RU" sz="1950" dirty="0">
                <a:solidFill>
                  <a:schemeClr val="tx1"/>
                </a:solidFill>
                <a:latin typeface="Times New Roman" panose="02020603050405020304" pitchFamily="18" charset="0"/>
                <a:cs typeface="Times New Roman" panose="02020603050405020304" pitchFamily="18" charset="0"/>
              </a:rPr>
              <a:t>В.</a:t>
            </a:r>
            <a:r>
              <a:rPr lang="en-US" sz="1950" dirty="0">
                <a:solidFill>
                  <a:schemeClr val="tx1"/>
                </a:solidFill>
                <a:latin typeface="Times New Roman" panose="02020603050405020304" pitchFamily="18" charset="0"/>
                <a:cs typeface="Times New Roman" panose="02020603050405020304" pitchFamily="18" charset="0"/>
              </a:rPr>
              <a:t>C </a:t>
            </a:r>
            <a:r>
              <a:rPr lang="ru-RU" sz="1950" dirty="0">
                <a:solidFill>
                  <a:schemeClr val="tx1"/>
                </a:solidFill>
                <a:latin typeface="Times New Roman" panose="02020603050405020304" pitchFamily="18" charset="0"/>
                <a:cs typeface="Times New Roman" panose="02020603050405020304" pitchFamily="18" charset="0"/>
              </a:rPr>
              <a:t>Сборник задач по </a:t>
            </a:r>
            <a:r>
              <a:rPr lang="ru-RU" sz="1950" dirty="0" err="1">
                <a:solidFill>
                  <a:schemeClr val="tx1"/>
                </a:solidFill>
                <a:latin typeface="Times New Roman" panose="02020603050405020304" pitchFamily="18" charset="0"/>
                <a:cs typeface="Times New Roman" panose="02020603050405020304" pitchFamily="18" charset="0"/>
              </a:rPr>
              <a:t>общэму</a:t>
            </a:r>
            <a:r>
              <a:rPr lang="ru-RU" sz="1950" dirty="0">
                <a:solidFill>
                  <a:schemeClr val="tx1"/>
                </a:solidFill>
                <a:latin typeface="Times New Roman" panose="02020603050405020304" pitchFamily="18" charset="0"/>
                <a:cs typeface="Times New Roman" panose="02020603050405020304" pitchFamily="18" charset="0"/>
              </a:rPr>
              <a:t> курсу физики. М.2004</a:t>
            </a:r>
          </a:p>
          <a:p>
            <a:r>
              <a:rPr lang="ru-RU" sz="1950" dirty="0" smtClean="0">
                <a:solidFill>
                  <a:schemeClr val="tx1"/>
                </a:solidFill>
                <a:latin typeface="Times New Roman" panose="02020603050405020304" pitchFamily="18" charset="0"/>
                <a:cs typeface="Times New Roman" panose="02020603050405020304" pitchFamily="18" charset="0"/>
              </a:rPr>
              <a:t>3.</a:t>
            </a:r>
            <a:r>
              <a:rPr lang="en-US" sz="1950" dirty="0" err="1" smtClean="0">
                <a:solidFill>
                  <a:schemeClr val="tx1"/>
                </a:solidFill>
                <a:latin typeface="Times New Roman" panose="02020603050405020304" pitchFamily="18" charset="0"/>
                <a:cs typeface="Times New Roman" panose="02020603050405020304" pitchFamily="18" charset="0"/>
              </a:rPr>
              <a:t>Savelev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I.V. </a:t>
            </a:r>
            <a:r>
              <a:rPr lang="en-US" sz="1950" dirty="0" err="1">
                <a:solidFill>
                  <a:schemeClr val="tx1"/>
                </a:solidFill>
                <a:latin typeface="Times New Roman" panose="02020603050405020304" pitchFamily="18" charset="0"/>
                <a:cs typeface="Times New Roman" panose="02020603050405020304" pitchFamily="18" charset="0"/>
              </a:rPr>
              <a:t>Umumiy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kursi</a:t>
            </a:r>
            <a:r>
              <a:rPr lang="en-US" sz="1950" dirty="0">
                <a:solidFill>
                  <a:schemeClr val="tx1"/>
                </a:solidFill>
                <a:latin typeface="Times New Roman" panose="02020603050405020304" pitchFamily="18" charset="0"/>
                <a:cs typeface="Times New Roman" panose="02020603050405020304" pitchFamily="18" charset="0"/>
              </a:rPr>
              <a:t>. II </a:t>
            </a:r>
            <a:r>
              <a:rPr lang="en-US" sz="1950" dirty="0" err="1">
                <a:solidFill>
                  <a:schemeClr val="tx1"/>
                </a:solidFill>
                <a:latin typeface="Times New Roman" panose="02020603050405020304" pitchFamily="18" charset="0"/>
                <a:cs typeface="Times New Roman" panose="02020603050405020304" pitchFamily="18" charset="0"/>
              </a:rPr>
              <a:t>qism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Oliy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texnika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o’quv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yurtlari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uchun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qo’llanma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O’qituvchi</a:t>
            </a:r>
            <a:r>
              <a:rPr lang="en-US" sz="1950" dirty="0">
                <a:solidFill>
                  <a:schemeClr val="tx1"/>
                </a:solidFill>
                <a:latin typeface="Times New Roman" panose="02020603050405020304" pitchFamily="18" charset="0"/>
                <a:cs typeface="Times New Roman" panose="02020603050405020304" pitchFamily="18" charset="0"/>
              </a:rPr>
              <a:t>, Toshkent-1976 450 bet</a:t>
            </a:r>
          </a:p>
          <a:p>
            <a:r>
              <a:rPr lang="en-US" sz="1950" dirty="0" smtClean="0">
                <a:solidFill>
                  <a:schemeClr val="tx1"/>
                </a:solidFill>
                <a:latin typeface="Times New Roman" panose="02020603050405020304" pitchFamily="18" charset="0"/>
                <a:cs typeface="Times New Roman" panose="02020603050405020304" pitchFamily="18" charset="0"/>
              </a:rPr>
              <a:t>4.</a:t>
            </a:r>
            <a:r>
              <a:rPr lang="ru-RU" sz="1950" dirty="0" smtClean="0">
                <a:solidFill>
                  <a:schemeClr val="tx1"/>
                </a:solidFill>
                <a:latin typeface="Times New Roman" panose="02020603050405020304" pitchFamily="18" charset="0"/>
                <a:cs typeface="Times New Roman" panose="02020603050405020304" pitchFamily="18" charset="0"/>
              </a:rPr>
              <a:t>Зисман </a:t>
            </a:r>
            <a:r>
              <a:rPr lang="ru-RU" sz="1950" dirty="0">
                <a:solidFill>
                  <a:schemeClr val="tx1"/>
                </a:solidFill>
                <a:latin typeface="Times New Roman" panose="02020603050405020304" pitchFamily="18" charset="0"/>
                <a:cs typeface="Times New Roman" panose="02020603050405020304" pitchFamily="18" charset="0"/>
              </a:rPr>
              <a:t>Г.А. Тодес О.М. Курс </a:t>
            </a:r>
            <a:r>
              <a:rPr lang="ru-RU" sz="1950" dirty="0" err="1">
                <a:solidFill>
                  <a:schemeClr val="tx1"/>
                </a:solidFill>
                <a:latin typeface="Times New Roman" panose="02020603050405020304" pitchFamily="18" charset="0"/>
                <a:cs typeface="Times New Roman" panose="02020603050405020304" pitchFamily="18" charset="0"/>
              </a:rPr>
              <a:t>общэй</a:t>
            </a:r>
            <a:r>
              <a:rPr lang="ru-RU" sz="1950" dirty="0">
                <a:solidFill>
                  <a:schemeClr val="tx1"/>
                </a:solidFill>
                <a:latin typeface="Times New Roman" panose="02020603050405020304" pitchFamily="18" charset="0"/>
                <a:cs typeface="Times New Roman" panose="02020603050405020304" pitchFamily="18" charset="0"/>
              </a:rPr>
              <a:t> физики. т.</a:t>
            </a:r>
            <a:r>
              <a:rPr lang="en-US" sz="1950" dirty="0">
                <a:solidFill>
                  <a:schemeClr val="tx1"/>
                </a:solidFill>
                <a:latin typeface="Times New Roman" panose="02020603050405020304" pitchFamily="18" charset="0"/>
                <a:cs typeface="Times New Roman" panose="02020603050405020304" pitchFamily="18" charset="0"/>
              </a:rPr>
              <a:t>II, </a:t>
            </a:r>
            <a:r>
              <a:rPr lang="ru-RU" sz="1950" dirty="0">
                <a:solidFill>
                  <a:schemeClr val="tx1"/>
                </a:solidFill>
                <a:latin typeface="Times New Roman" panose="02020603050405020304" pitchFamily="18" charset="0"/>
                <a:cs typeface="Times New Roman" panose="02020603050405020304" pitchFamily="18" charset="0"/>
              </a:rPr>
              <a:t>Электричество, Учебное пособие для студентов физических </a:t>
            </a:r>
            <a:r>
              <a:rPr lang="ru-RU" sz="1950" dirty="0" err="1">
                <a:solidFill>
                  <a:schemeClr val="tx1"/>
                </a:solidFill>
                <a:latin typeface="Times New Roman" panose="02020603050405020304" pitchFamily="18" charset="0"/>
                <a:cs typeface="Times New Roman" panose="02020603050405020304" pitchFamily="18" charset="0"/>
              </a:rPr>
              <a:t>специалностей</a:t>
            </a:r>
            <a:r>
              <a:rPr lang="ru-RU" sz="1950" dirty="0">
                <a:solidFill>
                  <a:schemeClr val="tx1"/>
                </a:solidFill>
                <a:latin typeface="Times New Roman" panose="02020603050405020304" pitchFamily="18" charset="0"/>
                <a:cs typeface="Times New Roman" panose="02020603050405020304" pitchFamily="18" charset="0"/>
              </a:rPr>
              <a:t> высших учебных заведений. Наука, М.-1972, 360 стр.</a:t>
            </a:r>
          </a:p>
          <a:p>
            <a:r>
              <a:rPr lang="ru-RU" sz="1950" dirty="0" smtClean="0">
                <a:solidFill>
                  <a:schemeClr val="tx1"/>
                </a:solidFill>
                <a:latin typeface="Times New Roman" panose="02020603050405020304" pitchFamily="18" charset="0"/>
                <a:cs typeface="Times New Roman" panose="02020603050405020304" pitchFamily="18" charset="0"/>
              </a:rPr>
              <a:t>5.Матвеев </a:t>
            </a:r>
            <a:r>
              <a:rPr lang="ru-RU" sz="1950" dirty="0">
                <a:solidFill>
                  <a:schemeClr val="tx1"/>
                </a:solidFill>
                <a:latin typeface="Times New Roman" panose="02020603050405020304" pitchFamily="18" charset="0"/>
                <a:cs typeface="Times New Roman" panose="02020603050405020304" pitchFamily="18" charset="0"/>
              </a:rPr>
              <a:t>А.Н. Электричество и магнетизм. Высшая школа. М.-1983</a:t>
            </a:r>
          </a:p>
          <a:p>
            <a:r>
              <a:rPr lang="ru-RU" sz="1950" dirty="0" smtClean="0">
                <a:solidFill>
                  <a:schemeClr val="tx1"/>
                </a:solidFill>
                <a:latin typeface="Times New Roman" panose="02020603050405020304" pitchFamily="18" charset="0"/>
                <a:cs typeface="Times New Roman" panose="02020603050405020304" pitchFamily="18" charset="0"/>
              </a:rPr>
              <a:t>6.</a:t>
            </a:r>
            <a:r>
              <a:rPr lang="en-US" sz="1950" dirty="0" err="1" smtClean="0">
                <a:solidFill>
                  <a:schemeClr val="tx1"/>
                </a:solidFill>
                <a:latin typeface="Times New Roman" panose="02020603050405020304" pitchFamily="18" charset="0"/>
                <a:cs typeface="Times New Roman" panose="02020603050405020304" pitchFamily="18" charset="0"/>
              </a:rPr>
              <a:t>Buribaev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Ma’ruzalar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matni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2000y.</a:t>
            </a:r>
          </a:p>
          <a:p>
            <a:r>
              <a:rPr lang="en-US" sz="1950" dirty="0">
                <a:solidFill>
                  <a:schemeClr val="tx1"/>
                </a:solidFill>
                <a:latin typeface="Times New Roman" panose="02020603050405020304" pitchFamily="18" charset="0"/>
                <a:cs typeface="Times New Roman" panose="02020603050405020304" pitchFamily="18" charset="0"/>
              </a:rPr>
              <a:t>7</a:t>
            </a:r>
            <a:r>
              <a:rPr lang="en-US" sz="1950" dirty="0" smtClean="0">
                <a:solidFill>
                  <a:schemeClr val="tx1"/>
                </a:solidFill>
                <a:latin typeface="Times New Roman" panose="02020603050405020304" pitchFamily="18" charset="0"/>
                <a:cs typeface="Times New Roman" panose="02020603050405020304" pitchFamily="18" charset="0"/>
              </a:rPr>
              <a:t>.«</a:t>
            </a:r>
            <a:r>
              <a:rPr lang="en-US" sz="1950" dirty="0">
                <a:solidFill>
                  <a:schemeClr val="tx1"/>
                </a:solidFill>
                <a:latin typeface="Times New Roman" panose="02020603050405020304" pitchFamily="18" charset="0"/>
                <a:cs typeface="Times New Roman" panose="02020603050405020304" pitchFamily="18" charset="0"/>
              </a:rPr>
              <a:t>Fizikadan </a:t>
            </a:r>
            <a:r>
              <a:rPr lang="en-US" sz="1950" dirty="0" err="1">
                <a:solidFill>
                  <a:schemeClr val="tx1"/>
                </a:solidFill>
                <a:latin typeface="Times New Roman" panose="02020603050405020304" pitchFamily="18" charset="0"/>
                <a:cs typeface="Times New Roman" panose="02020603050405020304" pitchFamily="18" charset="0"/>
              </a:rPr>
              <a:t>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optika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Iveronova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taxriri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ostida</a:t>
            </a:r>
            <a:r>
              <a:rPr lang="en-US" sz="1950" dirty="0">
                <a:solidFill>
                  <a:schemeClr val="tx1"/>
                </a:solidFill>
                <a:latin typeface="Times New Roman" panose="02020603050405020304" pitchFamily="18" charset="0"/>
                <a:cs typeface="Times New Roman" panose="02020603050405020304" pitchFamily="18" charset="0"/>
              </a:rPr>
              <a:t>. T.1968 y.</a:t>
            </a:r>
          </a:p>
          <a:p>
            <a:r>
              <a:rPr lang="en-US" sz="1950" dirty="0" smtClean="0">
                <a:solidFill>
                  <a:schemeClr val="tx1"/>
                </a:solidFill>
                <a:latin typeface="Times New Roman" panose="02020603050405020304" pitchFamily="18" charset="0"/>
                <a:cs typeface="Times New Roman" panose="02020603050405020304" pitchFamily="18" charset="0"/>
              </a:rPr>
              <a:t>8.Buribaev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Karimov</a:t>
            </a:r>
            <a:r>
              <a:rPr lang="en-US" sz="1950" dirty="0">
                <a:solidFill>
                  <a:schemeClr val="tx1"/>
                </a:solidFill>
                <a:latin typeface="Times New Roman" panose="02020603050405020304" pitchFamily="18" charset="0"/>
                <a:cs typeface="Times New Roman" panose="02020603050405020304" pitchFamily="18" charset="0"/>
              </a:rPr>
              <a:t> R.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magnetizmdan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T. 200</a:t>
            </a:r>
          </a:p>
        </p:txBody>
      </p:sp>
    </p:spTree>
    <p:extLst>
      <p:ext uri="{BB962C8B-B14F-4D97-AF65-F5344CB8AC3E}">
        <p14:creationId xmlns:p14="http://schemas.microsoft.com/office/powerpoint/2010/main" val="1875671257"/>
      </p:ext>
    </p:extLst>
  </p:cSld>
  <p:clrMapOvr>
    <a:masterClrMapping/>
  </p:clrMapOvr>
  <p:timing>
    <p:tnLst>
      <p:par>
        <p:cTn id="1" dur="indefinite" restart="never" nodeType="tmRoot"/>
      </p:par>
    </p:tnLst>
  </p:timing>
</p:sld>
</file>

<file path=ppt/theme/theme1.xml><?xml version="1.0" encoding="utf-8"?>
<a:theme xmlns:a="http://schemas.openxmlformats.org/drawingml/2006/main" name="Yorick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2445</TotalTime>
  <Words>532</Words>
  <Application>Microsoft Office PowerPoint</Application>
  <PresentationFormat>Экран (16:9)</PresentationFormat>
  <Paragraphs>132</Paragraphs>
  <Slides>37</Slides>
  <Notes>3</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2</vt:i4>
      </vt:variant>
      <vt:variant>
        <vt:lpstr>Заголовки слайдов</vt:lpstr>
      </vt:variant>
      <vt:variant>
        <vt:i4>37</vt:i4>
      </vt:variant>
    </vt:vector>
  </HeadingPairs>
  <TitlesOfParts>
    <vt:vector size="47" baseType="lpstr">
      <vt:lpstr>Lora</vt:lpstr>
      <vt:lpstr>Cambria Math</vt:lpstr>
      <vt:lpstr>Calibri</vt:lpstr>
      <vt:lpstr>Symbol</vt:lpstr>
      <vt:lpstr>Playfair Display</vt:lpstr>
      <vt:lpstr>Times New Roman</vt:lpstr>
      <vt:lpstr>Arial</vt:lpstr>
      <vt:lpstr>Yorick template</vt:lpstr>
      <vt:lpstr>Picture</vt:lpstr>
      <vt:lpstr>Формула</vt:lpstr>
      <vt:lpstr>13.1. Kuchlanish va toklar rezonansi.  13.2. Siljish to’ki.Maksvell tenglamalari</vt:lpstr>
      <vt:lpstr>Презентация PowerPoint</vt:lpstr>
      <vt:lpstr> Shu vаqtgаchа biz o‘tgаn mаvzulаrdа to‘lqinlаrning mа’lum bir yo‘nаlishdа (chiziq bo‘ylаb) hаrаkаtini o‘rgаndik. Mаsаlаn sterjenlаrdа, hаvo ustunlаridа, volnovodlаrdа vа shungа o‘xshаsh joylаrdа shundаy bo‘lаdi. Umumаn esа tutаsh muhitdа bo‘lgаn tebrаnishlаr mаnbаidаn to‘lqinlаr hаmmа yo‘nаlishlаr bo‘ylаb tаrqаlаdi. Аyni shu tebrаnish mаnbаidаn to‘lqinlаr bir vаqtdа etib borаdigаn sirt to‘lqin fronti deyilаdi. To‘lqin frontining shаkli tebrаnishlаr mаnbаining shаkli vа muhit xossаlаrigа bog‘liq bo‘lаdi. Tebrаnishlаr mаnbаi S nuqtаviy bo‘lsа, deyarli bir jinsli muhitdа to‘lqin fronti sferа shаklidа bo‘lаdi; bu sferаning R rаdiusi bo‘lgаn nurlаr to‘lqin frontigа perpendikulyardir. Mа’lumki R=t, bu erdа -to‘lqining tezligi, t- uning tаrqаlish vаqti. Sferik front hosil qiluvchi to‘lqinlаr sferik to‘lqinlаr deyilаdi.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Maksvell nazariyasining xulosalari. Maksvell nazariyasi, o‘zgaruvchan magnit maydon doimo o‘zi vujudga keltiradigan elektr maydon, o‘zgaruvchan elektr maydon esa doimo o‘zi vujudga keltiradigan magnit maydon bilan chambarchas bog‘liq deb ta’kidlaydi. Elektr va magnit maydonlar bir-birlari bilan chambarchas bog‘liq va yagona elektromagnit maydonni tashkil etadi (a- rasm).  </vt:lpstr>
      <vt:lpstr>Презентация PowerPoint</vt:lpstr>
      <vt:lpstr> Maksvell nazariyasi o‘zgaruvchan elektromagnit maydonning fazoda chekli tezlik bilan tarqalishini, yani elektromagnit to‘lqinlarning mavjudligini bashorat qildi. Keyinchalik esa tajribalar bu to‘lqinning fazodagi tezligi c = 3 · 108 m/s ekanligini va yorug‘lik ham elektromagnit to‘lqinlardan iboratligini ko‘rsatdi. Nemis fizigi G.Gers elektromagnit to‘lqinlarni tajribada hosil qildi va ularning vujudga kelishi, tarqalishi to‘laligicha Maksvell nazariyasiga mos kelishini ko‘rsatdi. Elektromagnit maydon energiyasi.          W = We + Wm</vt:lpstr>
      <vt:lpstr> Elektromagnit maydon materiyaning ko‘rinishlaridan biridir. Uning energiyasi elektr va magnit maydon energiyalarining yig‘indisidan iborat:     w = we +wm Shuningdek,elektromagnit maydon energiyasining zichligi ham elektr va magnit maydon energiyalari zichliklarining yig‘indisiga teng: bu yerda</vt:lpstr>
      <vt:lpstr>Thank you for attention.</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CAST IRON, NON-FERROUS METAL AND ALLOYS</dc:title>
  <dc:creator>USER</dc:creator>
  <cp:lastModifiedBy>Gost</cp:lastModifiedBy>
  <cp:revision>163</cp:revision>
  <dcterms:modified xsi:type="dcterms:W3CDTF">2021-05-19T14:44:39Z</dcterms:modified>
</cp:coreProperties>
</file>